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710"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10/13/23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32e7b14cc3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32e7b14cc3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102366"/>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902404 Marine Imaging Workshop</a:t>
            </a:r>
          </a:p>
        </p:txBody>
      </p:sp>
      <p:sp>
        <p:nvSpPr>
          <p:cNvPr id="4" name="TextBox 3">
            <a:extLst>
              <a:ext uri="{FF2B5EF4-FFF2-40B4-BE49-F238E27FC236}">
                <a16:creationId xmlns:a16="http://schemas.microsoft.com/office/drawing/2014/main" id="{3D727734-83D2-6A45-9226-5272F9442FAB}"/>
              </a:ext>
            </a:extLst>
          </p:cNvPr>
          <p:cNvSpPr txBox="1"/>
          <p:nvPr/>
        </p:nvSpPr>
        <p:spPr>
          <a:xfrm>
            <a:off x="1129857" y="1200545"/>
            <a:ext cx="9932286" cy="4708981"/>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Marine Imagery is fundamental to ocean science and the largest quantity of data. </a:t>
            </a: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Using imagery to understand the ocean and it’s changing conditions is a primary method across all science disciplines </a:t>
            </a:r>
            <a:endParaRPr lang="en-US" sz="2000" i="1"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MBARI is a recognized leader in marine imagery and now working with IEEE’s Oceanic Engineering Society we are looking to advance further the field for all types of marine imagery</a:t>
            </a:r>
            <a:endParaRPr lang="en-US" sz="2000" i="1"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In the Fall of 2024 IEEE-OES, working with the research staff of MBARI, will bring together scientists and engineers in Monterey to share the current state of the art and discuss future plans for Marine Imagery in a meeting every other year</a:t>
            </a:r>
          </a:p>
          <a:p>
            <a:pPr marL="342900" indent="-342900">
              <a:buFont typeface="Arial" panose="020B0604020202020204" pitchFamily="34" charset="0"/>
              <a:buChar char="•"/>
            </a:pPr>
            <a:endParaRPr lang="en-US" sz="2000" i="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A guiding principal we are trying to establish for imagery data and community is FAIR making science data findable, accessible, inter-operational and reusable. </a:t>
            </a:r>
          </a:p>
        </p:txBody>
      </p:sp>
    </p:spTree>
    <p:extLst>
      <p:ext uri="{BB962C8B-B14F-4D97-AF65-F5344CB8AC3E}">
        <p14:creationId xmlns:p14="http://schemas.microsoft.com/office/powerpoint/2010/main" val="2808543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5"/>
        <p:cNvGrpSpPr/>
        <p:nvPr/>
      </p:nvGrpSpPr>
      <p:grpSpPr>
        <a:xfrm>
          <a:off x="0" y="0"/>
          <a:ext cx="0" cy="0"/>
          <a:chOff x="0" y="0"/>
          <a:chExt cx="0" cy="0"/>
        </a:xfrm>
      </p:grpSpPr>
      <p:pic>
        <p:nvPicPr>
          <p:cNvPr id="2" name="Google Shape;66;p14">
            <a:extLst>
              <a:ext uri="{FF2B5EF4-FFF2-40B4-BE49-F238E27FC236}">
                <a16:creationId xmlns:a16="http://schemas.microsoft.com/office/drawing/2014/main" id="{B9F56C9B-D29D-9CAB-6E09-7128A282C928}"/>
              </a:ext>
            </a:extLst>
          </p:cNvPr>
          <p:cNvPicPr preferRelativeResize="0"/>
          <p:nvPr/>
        </p:nvPicPr>
        <p:blipFill>
          <a:blip r:embed="rId3">
            <a:alphaModFix/>
          </a:blip>
          <a:stretch>
            <a:fillRect/>
          </a:stretch>
        </p:blipFill>
        <p:spPr>
          <a:xfrm>
            <a:off x="251729" y="312529"/>
            <a:ext cx="9679763" cy="6451600"/>
          </a:xfrm>
          <a:prstGeom prst="rect">
            <a:avLst/>
          </a:prstGeom>
          <a:noFill/>
          <a:ln>
            <a:noFill/>
          </a:ln>
        </p:spPr>
      </p:pic>
      <p:sp>
        <p:nvSpPr>
          <p:cNvPr id="67" name="Google Shape;67;p14"/>
          <p:cNvSpPr txBox="1"/>
          <p:nvPr/>
        </p:nvSpPr>
        <p:spPr>
          <a:xfrm>
            <a:off x="7180671" y="1588594"/>
            <a:ext cx="4759600" cy="984845"/>
          </a:xfrm>
          <a:prstGeom prst="rect">
            <a:avLst/>
          </a:prstGeom>
          <a:noFill/>
          <a:ln>
            <a:noFill/>
          </a:ln>
        </p:spPr>
        <p:txBody>
          <a:bodyPr spcFirstLastPara="1" wrap="square" lIns="121900" tIns="121900" rIns="121900" bIns="121900" anchor="t" anchorCtr="0">
            <a:spAutoFit/>
          </a:bodyPr>
          <a:lstStyle/>
          <a:p>
            <a:pPr algn="ctr"/>
            <a:r>
              <a:rPr lang="en" sz="2400" b="1" dirty="0">
                <a:solidFill>
                  <a:schemeClr val="bg1"/>
                </a:solidFill>
                <a:latin typeface="Helvetica Neue"/>
                <a:ea typeface="Helvetica Neue"/>
                <a:cs typeface="Helvetica Neue"/>
                <a:sym typeface="Helvetica Neue"/>
              </a:rPr>
              <a:t>5th Marine Imaging Workshop</a:t>
            </a:r>
            <a:endParaRPr sz="2400" b="1" dirty="0">
              <a:solidFill>
                <a:schemeClr val="bg1"/>
              </a:solidFill>
              <a:latin typeface="Helvetica Neue"/>
              <a:ea typeface="Helvetica Neue"/>
              <a:cs typeface="Helvetica Neue"/>
              <a:sym typeface="Helvetica Neue"/>
            </a:endParaRPr>
          </a:p>
          <a:p>
            <a:pPr algn="ctr"/>
            <a:r>
              <a:rPr lang="en" sz="2400" b="1" dirty="0">
                <a:solidFill>
                  <a:schemeClr val="bg1"/>
                </a:solidFill>
                <a:latin typeface="Helvetica Neue"/>
                <a:ea typeface="Helvetica Neue"/>
                <a:cs typeface="Helvetica Neue"/>
                <a:sym typeface="Helvetica Neue"/>
              </a:rPr>
              <a:t>(#MIW24)</a:t>
            </a:r>
            <a:endParaRPr sz="2400" b="1" dirty="0">
              <a:solidFill>
                <a:schemeClr val="bg1"/>
              </a:solidFill>
              <a:latin typeface="Helvetica Neue"/>
              <a:ea typeface="Helvetica Neue"/>
              <a:cs typeface="Helvetica Neue"/>
              <a:sym typeface="Helvetica Neue"/>
            </a:endParaRPr>
          </a:p>
        </p:txBody>
      </p:sp>
      <p:sp>
        <p:nvSpPr>
          <p:cNvPr id="68" name="Google Shape;68;p14"/>
          <p:cNvSpPr txBox="1"/>
          <p:nvPr/>
        </p:nvSpPr>
        <p:spPr>
          <a:xfrm>
            <a:off x="6895183" y="4710034"/>
            <a:ext cx="4759600" cy="984845"/>
          </a:xfrm>
          <a:prstGeom prst="rect">
            <a:avLst/>
          </a:prstGeom>
          <a:noFill/>
          <a:ln>
            <a:noFill/>
          </a:ln>
        </p:spPr>
        <p:txBody>
          <a:bodyPr spcFirstLastPara="1" wrap="square" lIns="121900" tIns="121900" rIns="121900" bIns="121900" anchor="t" anchorCtr="0">
            <a:spAutoFit/>
          </a:bodyPr>
          <a:lstStyle/>
          <a:p>
            <a:pPr algn="ctr"/>
            <a:r>
              <a:rPr lang="en" sz="2400" dirty="0">
                <a:solidFill>
                  <a:schemeClr val="bg1"/>
                </a:solidFill>
                <a:latin typeface="Helvetica Neue"/>
                <a:ea typeface="Helvetica Neue"/>
                <a:cs typeface="Helvetica Neue"/>
                <a:sym typeface="Helvetica Neue"/>
              </a:rPr>
              <a:t>October 7</a:t>
            </a:r>
            <a:r>
              <a:rPr lang="en" sz="2400" baseline="30000" dirty="0">
                <a:solidFill>
                  <a:schemeClr val="bg1"/>
                </a:solidFill>
                <a:latin typeface="Helvetica Neue"/>
                <a:ea typeface="Helvetica Neue"/>
                <a:cs typeface="Helvetica Neue"/>
                <a:sym typeface="Helvetica Neue"/>
              </a:rPr>
              <a:t>th</a:t>
            </a:r>
            <a:r>
              <a:rPr lang="en" sz="2400" dirty="0">
                <a:solidFill>
                  <a:schemeClr val="bg1"/>
                </a:solidFill>
                <a:latin typeface="Helvetica Neue"/>
                <a:ea typeface="Helvetica Neue"/>
                <a:cs typeface="Helvetica Neue"/>
                <a:sym typeface="Helvetica Neue"/>
              </a:rPr>
              <a:t> to 10</a:t>
            </a:r>
            <a:r>
              <a:rPr lang="en" sz="2400" baseline="30000" dirty="0">
                <a:solidFill>
                  <a:schemeClr val="bg1"/>
                </a:solidFill>
                <a:latin typeface="Helvetica Neue"/>
                <a:ea typeface="Helvetica Neue"/>
                <a:cs typeface="Helvetica Neue"/>
                <a:sym typeface="Helvetica Neue"/>
              </a:rPr>
              <a:t>th</a:t>
            </a:r>
            <a:r>
              <a:rPr lang="en" sz="2400" dirty="0">
                <a:solidFill>
                  <a:schemeClr val="bg1"/>
                </a:solidFill>
                <a:latin typeface="Helvetica Neue"/>
                <a:ea typeface="Helvetica Neue"/>
                <a:cs typeface="Helvetica Neue"/>
                <a:sym typeface="Helvetica Neue"/>
              </a:rPr>
              <a:t> 2024</a:t>
            </a:r>
          </a:p>
          <a:p>
            <a:pPr algn="ctr"/>
            <a:r>
              <a:rPr lang="en" sz="2400" dirty="0">
                <a:solidFill>
                  <a:schemeClr val="bg1"/>
                </a:solidFill>
                <a:latin typeface="Helvetica Neue"/>
                <a:ea typeface="Helvetica Neue"/>
                <a:cs typeface="Helvetica Neue"/>
                <a:sym typeface="Helvetica Neue"/>
              </a:rPr>
              <a:t>Monterey Convention Center, CA</a:t>
            </a:r>
            <a:endParaRPr sz="2400" dirty="0">
              <a:solidFill>
                <a:schemeClr val="bg1"/>
              </a:solidFill>
              <a:latin typeface="Helvetica Neue"/>
              <a:ea typeface="Helvetica Neue"/>
              <a:cs typeface="Helvetica Neue"/>
              <a:sym typeface="Helvetica Neue"/>
            </a:endParaRPr>
          </a:p>
        </p:txBody>
      </p:sp>
      <p:pic>
        <p:nvPicPr>
          <p:cNvPr id="70" name="Google Shape;70;p14"/>
          <p:cNvPicPr preferRelativeResize="0"/>
          <p:nvPr/>
        </p:nvPicPr>
        <p:blipFill>
          <a:blip r:embed="rId4">
            <a:alphaModFix/>
          </a:blip>
          <a:stretch>
            <a:fillRect/>
          </a:stretch>
        </p:blipFill>
        <p:spPr>
          <a:xfrm>
            <a:off x="10365382" y="210494"/>
            <a:ext cx="1140999" cy="664965"/>
          </a:xfrm>
          <a:prstGeom prst="rect">
            <a:avLst/>
          </a:prstGeom>
          <a:noFill/>
          <a:ln>
            <a:noFill/>
          </a:ln>
        </p:spPr>
      </p:pic>
      <p:pic>
        <p:nvPicPr>
          <p:cNvPr id="71" name="Google Shape;71;p14"/>
          <p:cNvPicPr preferRelativeResize="0"/>
          <p:nvPr/>
        </p:nvPicPr>
        <p:blipFill>
          <a:blip r:embed="rId5">
            <a:alphaModFix/>
          </a:blip>
          <a:stretch>
            <a:fillRect/>
          </a:stretch>
        </p:blipFill>
        <p:spPr>
          <a:xfrm>
            <a:off x="424523" y="5601243"/>
            <a:ext cx="639715" cy="664967"/>
          </a:xfrm>
          <a:prstGeom prst="rect">
            <a:avLst/>
          </a:prstGeom>
          <a:noFill/>
          <a:ln>
            <a:noFill/>
          </a:ln>
        </p:spPr>
      </p:pic>
      <p:sp>
        <p:nvSpPr>
          <p:cNvPr id="72" name="Google Shape;72;p14"/>
          <p:cNvSpPr txBox="1"/>
          <p:nvPr/>
        </p:nvSpPr>
        <p:spPr>
          <a:xfrm>
            <a:off x="0" y="6201200"/>
            <a:ext cx="5913200" cy="656421"/>
          </a:xfrm>
          <a:prstGeom prst="rect">
            <a:avLst/>
          </a:prstGeom>
          <a:noFill/>
          <a:ln>
            <a:noFill/>
          </a:ln>
        </p:spPr>
        <p:txBody>
          <a:bodyPr spcFirstLastPara="1" wrap="square" lIns="121900" tIns="121900" rIns="121900" bIns="121900" anchor="t" anchorCtr="0">
            <a:spAutoFit/>
          </a:bodyPr>
          <a:lstStyle/>
          <a:p>
            <a:r>
              <a:rPr lang="en" sz="1333">
                <a:solidFill>
                  <a:srgbClr val="B7B7B7"/>
                </a:solidFill>
                <a:latin typeface="Helvetica Neue"/>
                <a:ea typeface="Helvetica Neue"/>
                <a:cs typeface="Helvetica Neue"/>
                <a:sym typeface="Helvetica Neue"/>
              </a:rPr>
              <a:t>Image credit: </a:t>
            </a:r>
            <a:endParaRPr sz="1333">
              <a:solidFill>
                <a:srgbClr val="B7B7B7"/>
              </a:solidFill>
              <a:latin typeface="Helvetica Neue"/>
              <a:ea typeface="Helvetica Neue"/>
              <a:cs typeface="Helvetica Neue"/>
              <a:sym typeface="Helvetica Neue"/>
            </a:endParaRPr>
          </a:p>
          <a:p>
            <a:r>
              <a:rPr lang="en" sz="1333">
                <a:solidFill>
                  <a:srgbClr val="B7B7B7"/>
                </a:solidFill>
                <a:latin typeface="Helvetica Neue"/>
                <a:ea typeface="Helvetica Neue"/>
                <a:cs typeface="Helvetica Neue"/>
                <a:sym typeface="Helvetica Neue"/>
              </a:rPr>
              <a:t>MBARI’s Bioinspiration Lab</a:t>
            </a:r>
            <a:endParaRPr sz="1333">
              <a:solidFill>
                <a:srgbClr val="B7B7B7"/>
              </a:solidFill>
              <a:latin typeface="Helvetica Neue"/>
              <a:ea typeface="Helvetica Neue"/>
              <a:cs typeface="Helvetica Neue"/>
              <a:sym typeface="Helvetica Neue"/>
            </a:endParaRPr>
          </a:p>
        </p:txBody>
      </p:sp>
      <p:pic>
        <p:nvPicPr>
          <p:cNvPr id="73" name="Google Shape;73;p14"/>
          <p:cNvPicPr preferRelativeResize="0"/>
          <p:nvPr/>
        </p:nvPicPr>
        <p:blipFill rotWithShape="1">
          <a:blip r:embed="rId6">
            <a:alphaModFix/>
          </a:blip>
          <a:srcRect b="13479"/>
          <a:stretch/>
        </p:blipFill>
        <p:spPr>
          <a:xfrm>
            <a:off x="78679" y="210493"/>
            <a:ext cx="3271335" cy="664967"/>
          </a:xfrm>
          <a:prstGeom prst="rect">
            <a:avLst/>
          </a:prstGeom>
          <a:noFill/>
          <a:ln>
            <a:noFill/>
          </a:ln>
        </p:spPr>
      </p:pic>
      <p:sp>
        <p:nvSpPr>
          <p:cNvPr id="3" name="Title 2">
            <a:extLst>
              <a:ext uri="{FF2B5EF4-FFF2-40B4-BE49-F238E27FC236}">
                <a16:creationId xmlns:a16="http://schemas.microsoft.com/office/drawing/2014/main" id="{8E5C4ED2-1E94-AA3A-BF07-8B3C0DB3C910}"/>
              </a:ext>
            </a:extLst>
          </p:cNvPr>
          <p:cNvSpPr txBox="1">
            <a:spLocks/>
          </p:cNvSpPr>
          <p:nvPr/>
        </p:nvSpPr>
        <p:spPr>
          <a:xfrm>
            <a:off x="1196659" y="70370"/>
            <a:ext cx="10515600" cy="65642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600" b="1">
                <a:solidFill>
                  <a:schemeClr val="bg1"/>
                </a:solidFill>
                <a:latin typeface="Arial" panose="020B0604020202020204" pitchFamily="34" charset="0"/>
                <a:cs typeface="Arial" panose="020B0604020202020204" pitchFamily="34" charset="0"/>
              </a:rPr>
              <a:t>902404 Marine Imaging Workshop</a:t>
            </a:r>
            <a:endParaRPr lang="en-US" sz="2600" b="1"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164</Words>
  <Application>Microsoft Macintosh PowerPoint</Application>
  <PresentationFormat>Widescreen</PresentationFormat>
  <Paragraphs>18</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Helvetica Neue</vt:lpstr>
      <vt:lpstr>Office Theme</vt:lpstr>
      <vt:lpstr>902404 Marine Imaging Workshop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Bill Kirkwood</cp:lastModifiedBy>
  <cp:revision>16</cp:revision>
  <dcterms:created xsi:type="dcterms:W3CDTF">2019-10-09T22:33:11Z</dcterms:created>
  <dcterms:modified xsi:type="dcterms:W3CDTF">2023-10-13T16:07:52Z</dcterms:modified>
</cp:coreProperties>
</file>