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610" r:id="rId2"/>
    <p:sldId id="730" r:id="rId3"/>
    <p:sldId id="732" r:id="rId4"/>
    <p:sldId id="735" r:id="rId5"/>
    <p:sldId id="737" r:id="rId6"/>
    <p:sldId id="733" r:id="rId7"/>
    <p:sldId id="740" r:id="rId8"/>
    <p:sldId id="731" r:id="rId9"/>
    <p:sldId id="734" r:id="rId10"/>
    <p:sldId id="738" r:id="rId11"/>
    <p:sldId id="741" r:id="rId12"/>
    <p:sldId id="743" r:id="rId13"/>
    <p:sldId id="736" r:id="rId14"/>
    <p:sldId id="745" r:id="rId15"/>
    <p:sldId id="746" r:id="rId16"/>
    <p:sldId id="747" r:id="rId17"/>
    <p:sldId id="742" r:id="rId18"/>
    <p:sldId id="744" r:id="rId19"/>
    <p:sldId id="748" r:id="rId20"/>
    <p:sldId id="749" r:id="rId21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885"/>
    <p:restoredTop sz="81947"/>
  </p:normalViewPr>
  <p:slideViewPr>
    <p:cSldViewPr snapToGrid="0" snapToObjects="1">
      <p:cViewPr varScale="1">
        <p:scale>
          <a:sx n="158" d="100"/>
          <a:sy n="158" d="100"/>
        </p:scale>
        <p:origin x="112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6" d="100"/>
        <a:sy n="146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6/4/19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6/4/19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9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34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25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48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36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06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05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58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25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63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2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573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6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57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28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13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4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81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26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8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Present – Impact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1D721F7-A3DA-7B40-BDB2-4A3870753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567" y="1455137"/>
            <a:ext cx="6109812" cy="40732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4DD5A6-ACFB-1443-A3E7-B1BE8FC25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58" y="1455137"/>
            <a:ext cx="5436386" cy="407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8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/>
          <a:lstStyle/>
          <a:p>
            <a:r>
              <a:rPr lang="en-US" dirty="0"/>
              <a:t>Impact: shaping future research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7AEA5-CB5A-0A4E-B376-A62BB280CA70}"/>
              </a:ext>
            </a:extLst>
          </p:cNvPr>
          <p:cNvSpPr txBox="1"/>
          <p:nvPr/>
        </p:nvSpPr>
        <p:spPr>
          <a:xfrm>
            <a:off x="4048848" y="5900163"/>
            <a:ext cx="713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New NOAA ECOHAB project</a:t>
            </a:r>
          </a:p>
          <a:p>
            <a:r>
              <a:rPr lang="en-US" sz="1600" dirty="0"/>
              <a:t>with Scripps Institution of Oceanography, Southern California Coastal Ocean Observing System, and Southern California Coastal Water Research Project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B2CF31-8714-604C-B8D9-8B6059D9B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5750"/>
            <a:ext cx="121920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04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/>
          <a:lstStyle/>
          <a:p>
            <a:r>
              <a:rPr lang="en-US" dirty="0"/>
              <a:t>2. The ocean soundscape</a:t>
            </a:r>
          </a:p>
        </p:txBody>
      </p:sp>
      <p:pic>
        <p:nvPicPr>
          <p:cNvPr id="10" name="Picture 9" descr="hydrophone-manip-crop-v3852.jpg">
            <a:extLst>
              <a:ext uri="{FF2B5EF4-FFF2-40B4-BE49-F238E27FC236}">
                <a16:creationId xmlns:a16="http://schemas.microsoft.com/office/drawing/2014/main" id="{6989834A-BCFE-D44D-94FA-3994473CD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65" y="3697113"/>
            <a:ext cx="3584770" cy="23831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 descr="mars-new-overview-callouts.jpg">
            <a:extLst>
              <a:ext uri="{FF2B5EF4-FFF2-40B4-BE49-F238E27FC236}">
                <a16:creationId xmlns:a16="http://schemas.microsoft.com/office/drawing/2014/main" id="{40134D0A-9ABB-8441-8C7A-79B8375C9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65" y="945594"/>
            <a:ext cx="3584770" cy="26372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F0009E1-2E7D-1E49-89CC-AD1CB4DF5EA1}"/>
              </a:ext>
            </a:extLst>
          </p:cNvPr>
          <p:cNvGrpSpPr/>
          <p:nvPr/>
        </p:nvGrpSpPr>
        <p:grpSpPr>
          <a:xfrm>
            <a:off x="1876035" y="942899"/>
            <a:ext cx="4031391" cy="5137347"/>
            <a:chOff x="1876035" y="942899"/>
            <a:chExt cx="4031391" cy="513734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583473-1C85-4640-B562-4A8370DB7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6035" y="942899"/>
              <a:ext cx="4031391" cy="5137347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54CD36-5F2A-B749-B320-DA0CD8EA6B90}"/>
                </a:ext>
              </a:extLst>
            </p:cNvPr>
            <p:cNvSpPr txBox="1"/>
            <p:nvPr/>
          </p:nvSpPr>
          <p:spPr>
            <a:xfrm>
              <a:off x="3788765" y="3319559"/>
              <a:ext cx="569515" cy="27699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FF0000"/>
                  </a:solidFill>
                </a:rPr>
                <a:t>MARS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6A198C-16CD-5140-AC4D-AB504931D6BD}"/>
                </a:ext>
              </a:extLst>
            </p:cNvPr>
            <p:cNvSpPr txBox="1"/>
            <p:nvPr/>
          </p:nvSpPr>
          <p:spPr>
            <a:xfrm>
              <a:off x="3704272" y="3912192"/>
              <a:ext cx="606256" cy="27699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SOSUS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591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31366F-7B60-7549-BE15-391D89515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230" y="746620"/>
            <a:ext cx="8524544" cy="568075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/>
          <a:lstStyle/>
          <a:p>
            <a:r>
              <a:rPr lang="en-US" dirty="0"/>
              <a:t>The ocean soundscape</a:t>
            </a:r>
          </a:p>
        </p:txBody>
      </p:sp>
    </p:spTree>
    <p:extLst>
      <p:ext uri="{BB962C8B-B14F-4D97-AF65-F5344CB8AC3E}">
        <p14:creationId xmlns:p14="http://schemas.microsoft.com/office/powerpoint/2010/main" val="3736352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Impact: understanding ocean life in Monterey Bay National Marine Sanctuary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D5E962-DCA3-0743-90BE-DC7290917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9" y="995048"/>
            <a:ext cx="12007392" cy="5003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AA944B-57E4-D744-970C-0AA3D2041ACF}"/>
              </a:ext>
            </a:extLst>
          </p:cNvPr>
          <p:cNvSpPr txBox="1"/>
          <p:nvPr/>
        </p:nvSpPr>
        <p:spPr>
          <a:xfrm>
            <a:off x="528506" y="5793797"/>
            <a:ext cx="292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Whale images by Larry Foster</a:t>
            </a:r>
          </a:p>
        </p:txBody>
      </p:sp>
    </p:spTree>
    <p:extLst>
      <p:ext uri="{BB962C8B-B14F-4D97-AF65-F5344CB8AC3E}">
        <p14:creationId xmlns:p14="http://schemas.microsoft.com/office/powerpoint/2010/main" val="263630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9704DF-605D-8A4F-93D8-245F55B3E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86" y="1278580"/>
            <a:ext cx="4503301" cy="483244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E297F8-C413-0846-8E9D-64A1594DD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531" y="1278580"/>
            <a:ext cx="7248671" cy="48324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8370C4-A7AC-8C46-8E68-7530A59C4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149" y="811806"/>
            <a:ext cx="2435342" cy="933548"/>
          </a:xfrm>
          <a:prstGeom prst="rect">
            <a:avLst/>
          </a:prstGeom>
        </p:spPr>
      </p:pic>
      <p:sp>
        <p:nvSpPr>
          <p:cNvPr id="9" name="Title 6">
            <a:extLst>
              <a:ext uri="{FF2B5EF4-FFF2-40B4-BE49-F238E27FC236}">
                <a16:creationId xmlns:a16="http://schemas.microsoft.com/office/drawing/2014/main" id="{39E1845D-7E27-2646-92E9-8F91D3054F80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ocean life in Monterey Bay National Marine Sanctuary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86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lh5.googleusercontent.com/nskKJbP-QxzlcMILGk9A1qNLOY_buXSrScmVe8or4HIb8NQUXBfxCaZ8SM39sDqa3Tv8RqTGBnLSitSsD-312zzmrg5UfE8sAD8BXd7a8_dvYXFhxEArog64DiTEcdIhOaQ9MivL">
            <a:extLst>
              <a:ext uri="{FF2B5EF4-FFF2-40B4-BE49-F238E27FC236}">
                <a16:creationId xmlns:a16="http://schemas.microsoft.com/office/drawing/2014/main" id="{3FA5B0E5-B3D1-B746-A119-0E36B8247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03" y="778079"/>
            <a:ext cx="11178299" cy="55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6">
            <a:extLst>
              <a:ext uri="{FF2B5EF4-FFF2-40B4-BE49-F238E27FC236}">
                <a16:creationId xmlns:a16="http://schemas.microsoft.com/office/drawing/2014/main" id="{37D7C192-484B-324B-B249-F61A0CF93E3D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ocean life in Monterey Bay National Marine Sanctuary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95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37D7C192-484B-324B-B249-F61A0CF93E3D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ocean life in Monterey Bay National Marine Sanctuary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FFD7B-4012-094B-A874-EF4E0A2176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6" y="927937"/>
            <a:ext cx="9285805" cy="55288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878A4F-B35E-2246-8482-C7202FD5E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059" y="1033970"/>
            <a:ext cx="5395390" cy="13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5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1725392" cy="608910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Impact: understanding human impacts in Monterey Bay National Marine Sanctuary</a:t>
            </a:r>
          </a:p>
        </p:txBody>
      </p:sp>
      <p:pic>
        <p:nvPicPr>
          <p:cNvPr id="6" name="Picture 5" descr="Screen Shot 2016-09-19 at 11.23.04 AM.jpg">
            <a:extLst>
              <a:ext uri="{FF2B5EF4-FFF2-40B4-BE49-F238E27FC236}">
                <a16:creationId xmlns:a16="http://schemas.microsoft.com/office/drawing/2014/main" id="{9DD08A74-3E00-4E49-BBDA-43D3716DA4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9" y="1047708"/>
            <a:ext cx="3977661" cy="5067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D4B6C2-81A8-3A4A-94DA-7249E075CB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6659" y="1143125"/>
            <a:ext cx="6155604" cy="4972449"/>
          </a:xfrm>
          <a:prstGeom prst="rect">
            <a:avLst/>
          </a:prstGeom>
        </p:spPr>
      </p:pic>
      <p:pic>
        <p:nvPicPr>
          <p:cNvPr id="9" name="MARS_20150803_111345_SealBomb.wav">
            <a:hlinkClick r:id="" action="ppaction://media"/>
            <a:extLst>
              <a:ext uri="{FF2B5EF4-FFF2-40B4-BE49-F238E27FC236}">
                <a16:creationId xmlns:a16="http://schemas.microsoft.com/office/drawing/2014/main" id="{70515ED6-E3AA-2F4E-A947-F197CC6F8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1442" y="2320666"/>
            <a:ext cx="625020" cy="62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2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CC60A7-4B1C-C645-A11E-4A87163A1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480" y="689040"/>
            <a:ext cx="8886313" cy="5720802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77F9BAA8-E74A-3E43-83D9-A7B25DCAE8D5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1725392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human impacts in Monterey Bay National Marine Sanctuary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87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77F9BAA8-E74A-3E43-83D9-A7B25DCAE8D5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1725392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Impact: new research collaborations with NOAA and NPS</a:t>
            </a:r>
          </a:p>
        </p:txBody>
      </p:sp>
    </p:spTree>
    <p:extLst>
      <p:ext uri="{BB962C8B-B14F-4D97-AF65-F5344CB8AC3E}">
        <p14:creationId xmlns:p14="http://schemas.microsoft.com/office/powerpoint/2010/main" val="218711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/>
          <a:lstStyle/>
          <a:p>
            <a:r>
              <a:rPr lang="en-US" dirty="0"/>
              <a:t>1. Harmful Algal Blooms (HABs)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1A5DD70-25F8-704D-9BDC-16B081D81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986" y="1092306"/>
            <a:ext cx="5404329" cy="4774501"/>
          </a:xfrm>
          <a:prstGeom prst="rect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27648F-D78A-7941-BC5A-739E10922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40" y="1073928"/>
            <a:ext cx="6308139" cy="4800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4B11F0-3E66-9A44-AFC3-23817AAEF125}"/>
              </a:ext>
            </a:extLst>
          </p:cNvPr>
          <p:cNvSpPr txBox="1"/>
          <p:nvPr/>
        </p:nvSpPr>
        <p:spPr>
          <a:xfrm>
            <a:off x="418012" y="5866807"/>
            <a:ext cx="2021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McCabe et al., 2016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ACEBD5-1578-074D-A02C-E0608FCC7A0D}"/>
              </a:ext>
            </a:extLst>
          </p:cNvPr>
          <p:cNvSpPr txBox="1"/>
          <p:nvPr/>
        </p:nvSpPr>
        <p:spPr>
          <a:xfrm>
            <a:off x="5900058" y="5866807"/>
            <a:ext cx="3608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Ryan et al., 2017; Bowers et al., 2018</a:t>
            </a:r>
          </a:p>
        </p:txBody>
      </p:sp>
    </p:spTree>
    <p:extLst>
      <p:ext uri="{BB962C8B-B14F-4D97-AF65-F5344CB8AC3E}">
        <p14:creationId xmlns:p14="http://schemas.microsoft.com/office/powerpoint/2010/main" val="599816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77F9BAA8-E74A-3E43-83D9-A7B25DCAE8D5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1725392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Impact: Education &amp; Outreach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5C67C-4E95-1F46-B6ED-5FCD0C4F2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498" y="2887297"/>
            <a:ext cx="2423487" cy="23058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26EE49-C4FD-204A-A8A4-C90AED7C9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565" y="811369"/>
            <a:ext cx="2252133" cy="16609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34FDC0-8222-034D-86BF-5876F0F9B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8848" y="830941"/>
            <a:ext cx="2429016" cy="16413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C46FE0-A4A0-A44C-996F-7D90431EDC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0134" y="2887297"/>
            <a:ext cx="2345754" cy="2292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82175-4D46-4642-AA10-A4FDA6FC5624}"/>
              </a:ext>
            </a:extLst>
          </p:cNvPr>
          <p:cNvSpPr txBox="1"/>
          <p:nvPr/>
        </p:nvSpPr>
        <p:spPr>
          <a:xfrm>
            <a:off x="4685288" y="5737253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 projects</a:t>
            </a:r>
          </a:p>
        </p:txBody>
      </p:sp>
    </p:spTree>
    <p:extLst>
      <p:ext uri="{BB962C8B-B14F-4D97-AF65-F5344CB8AC3E}">
        <p14:creationId xmlns:p14="http://schemas.microsoft.com/office/powerpoint/2010/main" val="158433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6C8053-E1D3-B643-9467-7AD039C8F9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27" t="21319" r="9440" b="21616"/>
          <a:stretch/>
        </p:blipFill>
        <p:spPr>
          <a:xfrm>
            <a:off x="4806182" y="968513"/>
            <a:ext cx="4149131" cy="2386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 descr="WW1-returns-from-2500-cycles-200x300.jpg">
            <a:extLst>
              <a:ext uri="{FF2B5EF4-FFF2-40B4-BE49-F238E27FC236}">
                <a16:creationId xmlns:a16="http://schemas.microsoft.com/office/drawing/2014/main" id="{7A920CED-614D-BE46-894C-83ECC3C2A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771" y="968513"/>
            <a:ext cx="1591064" cy="2386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 descr="ESP_diver.jpg">
            <a:extLst>
              <a:ext uri="{FF2B5EF4-FFF2-40B4-BE49-F238E27FC236}">
                <a16:creationId xmlns:a16="http://schemas.microsoft.com/office/drawing/2014/main" id="{0EC22391-CD46-0B40-98BB-6D9397F99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2" y="968513"/>
            <a:ext cx="2721652" cy="2386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68454992-C861-D24F-B68C-9EB15E624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72" y="3462795"/>
            <a:ext cx="4936935" cy="2786488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8895A6E2-54A9-E641-8C2E-903C68BE81DF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Impact: technology integration for effective research</a:t>
            </a:r>
          </a:p>
        </p:txBody>
      </p:sp>
    </p:spTree>
    <p:extLst>
      <p:ext uri="{BB962C8B-B14F-4D97-AF65-F5344CB8AC3E}">
        <p14:creationId xmlns:p14="http://schemas.microsoft.com/office/powerpoint/2010/main" val="303057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98FC183-473E-0E4F-9C1F-D26DDB72E155}"/>
              </a:ext>
            </a:extLst>
          </p:cNvPr>
          <p:cNvGrpSpPr/>
          <p:nvPr/>
        </p:nvGrpSpPr>
        <p:grpSpPr>
          <a:xfrm>
            <a:off x="3232427" y="735123"/>
            <a:ext cx="8451195" cy="5687448"/>
            <a:chOff x="645981" y="1170552"/>
            <a:chExt cx="8451195" cy="5687448"/>
          </a:xfrm>
        </p:grpSpPr>
        <p:pic>
          <p:nvPicPr>
            <p:cNvPr id="6" name="Picture 5" descr="ESPseries.png">
              <a:extLst>
                <a:ext uri="{FF2B5EF4-FFF2-40B4-BE49-F238E27FC236}">
                  <a16:creationId xmlns:a16="http://schemas.microsoft.com/office/drawing/2014/main" id="{A4637EDE-E227-964D-B9B5-ABC74B732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981" y="1356751"/>
              <a:ext cx="8451195" cy="550124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059437-21B9-C447-BD8A-EC15CAAB3116}"/>
                </a:ext>
              </a:extLst>
            </p:cNvPr>
            <p:cNvSpPr txBox="1"/>
            <p:nvPr/>
          </p:nvSpPr>
          <p:spPr>
            <a:xfrm>
              <a:off x="2469808" y="1170552"/>
              <a:ext cx="128757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ESP North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2B5B19-7DDE-3648-8A12-32DD266F187B}"/>
                </a:ext>
              </a:extLst>
            </p:cNvPr>
            <p:cNvSpPr txBox="1"/>
            <p:nvPr/>
          </p:nvSpPr>
          <p:spPr>
            <a:xfrm>
              <a:off x="5829449" y="1177007"/>
              <a:ext cx="128757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ESP South</a:t>
              </a:r>
            </a:p>
          </p:txBody>
        </p:sp>
      </p:grpSp>
      <p:pic>
        <p:nvPicPr>
          <p:cNvPr id="10" name="Picture 9" descr="Screen Shot 2017-10-09 at 2.02.50 PM.png">
            <a:extLst>
              <a:ext uri="{FF2B5EF4-FFF2-40B4-BE49-F238E27FC236}">
                <a16:creationId xmlns:a16="http://schemas.microsoft.com/office/drawing/2014/main" id="{1F241E01-3046-5441-83AE-6CF000F186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4" y="1283126"/>
            <a:ext cx="2046514" cy="3051333"/>
          </a:xfrm>
          <a:prstGeom prst="rect">
            <a:avLst/>
          </a:prstGeom>
        </p:spPr>
      </p:pic>
      <p:sp>
        <p:nvSpPr>
          <p:cNvPr id="14" name="Title 6">
            <a:extLst>
              <a:ext uri="{FF2B5EF4-FFF2-40B4-BE49-F238E27FC236}">
                <a16:creationId xmlns:a16="http://schemas.microsoft.com/office/drawing/2014/main" id="{55AD2ACB-EC66-3D4C-8198-2A3E7DADB1B0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Impact: technology integration for effective research</a:t>
            </a:r>
          </a:p>
        </p:txBody>
      </p:sp>
    </p:spTree>
    <p:extLst>
      <p:ext uri="{BB962C8B-B14F-4D97-AF65-F5344CB8AC3E}">
        <p14:creationId xmlns:p14="http://schemas.microsoft.com/office/powerpoint/2010/main" val="3414200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6">
            <a:extLst>
              <a:ext uri="{FF2B5EF4-FFF2-40B4-BE49-F238E27FC236}">
                <a16:creationId xmlns:a16="http://schemas.microsoft.com/office/drawing/2014/main" id="{EAF2848E-3280-2142-98C4-451EBCAD9B22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HAB causality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F25118-84F0-3A4D-BE72-7D4AB6AEF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184" y="860825"/>
            <a:ext cx="7940937" cy="550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86C64-DB43-D541-B89A-61304C10B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06" y="1268634"/>
            <a:ext cx="7801051" cy="4043595"/>
          </a:xfrm>
          <a:prstGeom prst="rect">
            <a:avLst/>
          </a:prstGeom>
        </p:spPr>
      </p:pic>
      <p:pic>
        <p:nvPicPr>
          <p:cNvPr id="13" name="Picture 12" descr="drifters.png">
            <a:extLst>
              <a:ext uri="{FF2B5EF4-FFF2-40B4-BE49-F238E27FC236}">
                <a16:creationId xmlns:a16="http://schemas.microsoft.com/office/drawing/2014/main" id="{E21AD5E4-44EA-1C47-956B-AAB6551FD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008" y="538953"/>
            <a:ext cx="3738026" cy="5443090"/>
          </a:xfrm>
          <a:prstGeom prst="rect">
            <a:avLst/>
          </a:prstGeom>
        </p:spPr>
      </p:pic>
      <p:sp>
        <p:nvSpPr>
          <p:cNvPr id="14" name="Title 6">
            <a:extLst>
              <a:ext uri="{FF2B5EF4-FFF2-40B4-BE49-F238E27FC236}">
                <a16:creationId xmlns:a16="http://schemas.microsoft.com/office/drawing/2014/main" id="{EAF2848E-3280-2142-98C4-451EBCAD9B22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HAB causality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07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5_nutrients.png">
            <a:extLst>
              <a:ext uri="{FF2B5EF4-FFF2-40B4-BE49-F238E27FC236}">
                <a16:creationId xmlns:a16="http://schemas.microsoft.com/office/drawing/2014/main" id="{8E0160E7-064D-B141-B292-59B94E201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273" y="860825"/>
            <a:ext cx="8347240" cy="5565940"/>
          </a:xfrm>
          <a:prstGeom prst="rect">
            <a:avLst/>
          </a:prstGeom>
        </p:spPr>
      </p:pic>
      <p:sp>
        <p:nvSpPr>
          <p:cNvPr id="14" name="Title 6">
            <a:extLst>
              <a:ext uri="{FF2B5EF4-FFF2-40B4-BE49-F238E27FC236}">
                <a16:creationId xmlns:a16="http://schemas.microsoft.com/office/drawing/2014/main" id="{EAF2848E-3280-2142-98C4-451EBCAD9B22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Impact: understanding HAB causality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513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AED986B-338A-1647-BB5D-DEBD1A5A6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02" y="974036"/>
            <a:ext cx="11587795" cy="5200313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817BEE3A-A282-4F45-97BB-91A369BEFC3B}"/>
              </a:ext>
            </a:extLst>
          </p:cNvPr>
          <p:cNvSpPr txBox="1">
            <a:spLocks/>
          </p:cNvSpPr>
          <p:nvPr/>
        </p:nvSpPr>
        <p:spPr>
          <a:xfrm>
            <a:off x="237309" y="25191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Impact: helping researchers collaborate effectively</a:t>
            </a:r>
          </a:p>
        </p:txBody>
      </p:sp>
    </p:spTree>
    <p:extLst>
      <p:ext uri="{BB962C8B-B14F-4D97-AF65-F5344CB8AC3E}">
        <p14:creationId xmlns:p14="http://schemas.microsoft.com/office/powerpoint/2010/main" val="135207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108A49-9452-8E40-800A-5EBEA4F85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02" y="463982"/>
            <a:ext cx="9056916" cy="522411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630D615-0ADE-5C4F-9EFB-E8BEE036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9" y="251915"/>
            <a:ext cx="10515600" cy="608910"/>
          </a:xfrm>
        </p:spPr>
        <p:txBody>
          <a:bodyPr/>
          <a:lstStyle/>
          <a:p>
            <a:r>
              <a:rPr lang="en-US" dirty="0"/>
              <a:t>Impact: shaping future research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7AEA5-CB5A-0A4E-B376-A62BB280CA70}"/>
              </a:ext>
            </a:extLst>
          </p:cNvPr>
          <p:cNvSpPr txBox="1"/>
          <p:nvPr/>
        </p:nvSpPr>
        <p:spPr>
          <a:xfrm>
            <a:off x="4048848" y="5900163"/>
            <a:ext cx="713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New NOAA ECOHAB project</a:t>
            </a:r>
          </a:p>
          <a:p>
            <a:r>
              <a:rPr lang="en-US" sz="1600" dirty="0"/>
              <a:t>with Scripps Institution of Oceanography, Southern California Coastal Ocean Observing System, and Southern California Coastal Water Research Project</a:t>
            </a:r>
          </a:p>
        </p:txBody>
      </p:sp>
    </p:spTree>
    <p:extLst>
      <p:ext uri="{BB962C8B-B14F-4D97-AF65-F5344CB8AC3E}">
        <p14:creationId xmlns:p14="http://schemas.microsoft.com/office/powerpoint/2010/main" val="4251482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3986</TotalTime>
  <Words>243</Words>
  <Application>Microsoft Macintosh PowerPoint</Application>
  <PresentationFormat>Widescreen</PresentationFormat>
  <Paragraphs>52</Paragraphs>
  <Slides>20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Data: Present – Impact</vt:lpstr>
      <vt:lpstr>1. Harmful Algal Blooms (HABs)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Impact: shaping future research</vt:lpstr>
      <vt:lpstr>Impact: shaping future research</vt:lpstr>
      <vt:lpstr>2. The ocean soundscape</vt:lpstr>
      <vt:lpstr>The ocean soundscape</vt:lpstr>
      <vt:lpstr>Impact: understanding ocean life in Monterey Bay National Marine Sanctuary</vt:lpstr>
      <vt:lpstr>PowerPoint Presentation</vt:lpstr>
      <vt:lpstr>PowerPoint Presentation</vt:lpstr>
      <vt:lpstr>PowerPoint Presentation</vt:lpstr>
      <vt:lpstr>Impact: understanding human impacts in Monterey Bay National Marine Sanctuary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John Ryan</cp:lastModifiedBy>
  <cp:revision>508</cp:revision>
  <cp:lastPrinted>2019-01-30T18:37:10Z</cp:lastPrinted>
  <dcterms:created xsi:type="dcterms:W3CDTF">2019-01-30T18:15:38Z</dcterms:created>
  <dcterms:modified xsi:type="dcterms:W3CDTF">2019-06-04T21:37:22Z</dcterms:modified>
</cp:coreProperties>
</file>