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318" r:id="rId2"/>
    <p:sldId id="765" r:id="rId3"/>
    <p:sldId id="762" r:id="rId4"/>
    <p:sldId id="2444" r:id="rId5"/>
    <p:sldId id="2443" r:id="rId6"/>
    <p:sldId id="2445" r:id="rId7"/>
    <p:sldId id="244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5021" autoAdjust="0"/>
  </p:normalViewPr>
  <p:slideViewPr>
    <p:cSldViewPr snapToGrid="0">
      <p:cViewPr varScale="1">
        <p:scale>
          <a:sx n="97" d="100"/>
          <a:sy n="97" d="100"/>
        </p:scale>
        <p:origin x="107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00DCA1-9CB7-A94E-A5AE-968A14C3E59E}" type="datetimeFigureOut">
              <a:rPr lang="en-US" smtClean="0"/>
              <a:t>6/19/2026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447B2-F21B-6D43-82A3-1FA61D8BF167}" type="slidenum">
              <a:rPr lang="en-US" smtClean="0"/>
              <a:t>‹#›</a:t>
            </a:fld>
            <a:endParaRPr lang="en-US"/>
          </a:p>
        </p:txBody>
      </p:sp>
    </p:spTree>
    <p:extLst>
      <p:ext uri="{BB962C8B-B14F-4D97-AF65-F5344CB8AC3E}">
        <p14:creationId xmlns:p14="http://schemas.microsoft.com/office/powerpoint/2010/main" val="229248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Ginger </a:t>
            </a:r>
            <a:r>
              <a:rPr lang="en-US" sz="1200" b="1" i="1" dirty="0" err="1"/>
              <a:t>Armburst</a:t>
            </a:r>
            <a:r>
              <a:rPr lang="en-US" sz="1200" b="1" i="1" dirty="0"/>
              <a:t> and John Delany at UW had this illustration made a little over a decade ago. Where they envisioned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i="1"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i="1" dirty="0"/>
              <a:t>Retrieve information from the field directly</a:t>
            </a:r>
            <a:r>
              <a:rPr lang="en-US" sz="1200" dirty="0"/>
              <a:t>, under natural conditions, and </a:t>
            </a:r>
            <a:r>
              <a:rPr lang="en-US" sz="1200" b="1" i="1" dirty="0"/>
              <a:t>eliminate the traditional requirement for shore-side analyses </a:t>
            </a:r>
            <a:r>
              <a:rPr lang="en-US" sz="1200" i="1" dirty="0"/>
              <a:t>of retrieved samples</a:t>
            </a:r>
            <a:endParaRPr lang="en-US" sz="1200" dirty="0"/>
          </a:p>
          <a:p>
            <a:endParaRPr lang="en-US" dirty="0"/>
          </a:p>
        </p:txBody>
      </p:sp>
      <p:sp>
        <p:nvSpPr>
          <p:cNvPr id="4" name="Slide Number Placeholder 3"/>
          <p:cNvSpPr>
            <a:spLocks noGrp="1"/>
          </p:cNvSpPr>
          <p:nvPr>
            <p:ph type="sldNum" sz="quarter" idx="10"/>
          </p:nvPr>
        </p:nvSpPr>
        <p:spPr/>
        <p:txBody>
          <a:bodyPr/>
          <a:lstStyle/>
          <a:p>
            <a:fld id="{B488454B-2934-B342-875E-00F23E1A359E}" type="slidenum">
              <a:rPr lang="en-US" smtClean="0"/>
              <a:t>1</a:t>
            </a:fld>
            <a:endParaRPr lang="en-US"/>
          </a:p>
        </p:txBody>
      </p:sp>
    </p:spTree>
    <p:extLst>
      <p:ext uri="{BB962C8B-B14F-4D97-AF65-F5344CB8AC3E}">
        <p14:creationId xmlns:p14="http://schemas.microsoft.com/office/powerpoint/2010/main" val="794331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AC3D73A8-64CC-4E41-885D-56FF3DA44E7B}" type="slidenum">
              <a:rPr lang="en-US" smtClean="0"/>
              <a:pPr/>
              <a:t>2</a:t>
            </a:fld>
            <a:endParaRPr lang="en-US" dirty="0"/>
          </a:p>
        </p:txBody>
      </p:sp>
    </p:spTree>
    <p:extLst>
      <p:ext uri="{BB962C8B-B14F-4D97-AF65-F5344CB8AC3E}">
        <p14:creationId xmlns:p14="http://schemas.microsoft.com/office/powerpoint/2010/main" val="2693186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Once you have everything ready, you need to carry (quite literally) everything out into the field and hook it up.</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This could be its own presentation, and is very application specific, so I’m not going to dive into much. I’d be very happy to talk more about this later with anyone who is interested.</a:t>
            </a:r>
          </a:p>
        </p:txBody>
      </p:sp>
      <p:sp>
        <p:nvSpPr>
          <p:cNvPr id="4" name="Slide Number Placeholder 3"/>
          <p:cNvSpPr>
            <a:spLocks noGrp="1"/>
          </p:cNvSpPr>
          <p:nvPr>
            <p:ph type="sldNum" sz="quarter" idx="5"/>
          </p:nvPr>
        </p:nvSpPr>
        <p:spPr/>
        <p:txBody>
          <a:bodyPr/>
          <a:lstStyle/>
          <a:p>
            <a:fld id="{AC3D73A8-64CC-4E41-885D-56FF3DA44E7B}" type="slidenum">
              <a:rPr lang="en-US" smtClean="0"/>
              <a:pPr/>
              <a:t>3</a:t>
            </a:fld>
            <a:endParaRPr lang="en-US" dirty="0"/>
          </a:p>
        </p:txBody>
      </p:sp>
    </p:spTree>
    <p:extLst>
      <p:ext uri="{BB962C8B-B14F-4D97-AF65-F5344CB8AC3E}">
        <p14:creationId xmlns:p14="http://schemas.microsoft.com/office/powerpoint/2010/main" val="18732351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C447B2-F21B-6D43-82A3-1FA61D8BF167}" type="slidenum">
              <a:rPr lang="en-US" smtClean="0"/>
              <a:t>6</a:t>
            </a:fld>
            <a:endParaRPr lang="en-US"/>
          </a:p>
        </p:txBody>
      </p:sp>
    </p:spTree>
    <p:extLst>
      <p:ext uri="{BB962C8B-B14F-4D97-AF65-F5344CB8AC3E}">
        <p14:creationId xmlns:p14="http://schemas.microsoft.com/office/powerpoint/2010/main" val="651174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2D092-5A59-5E97-CE39-56B170E70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210313-490E-AD7F-6E79-905D22F78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27411A-6EF8-2636-827E-F4A39E4BC64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inionPro"/>
              </a:rPr>
              <a:t>Conceptualizing the future of biodiversity observations in the ocean is easy and we can envision what these advanced technologies might look like to make these observations. Where we have numerous crewed and uncrewed platforms collecting biological data through omics technologies and also the environmental data used to contextualize these observations.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Minion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MinionPro"/>
              </a:rPr>
              <a:t>However, developing functional technologies that are cheap, easy to use and robust has proven to be very difficult. As we witness yesterday, there were a number of talk about new sampling technologies. There has been a rise in the number of autonomous sampling instruments over the last 5 or so years, providing renewed hope in making progress towards realizing these conceptual illustrations.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a:extLst>
              <a:ext uri="{FF2B5EF4-FFF2-40B4-BE49-F238E27FC236}">
                <a16:creationId xmlns:a16="http://schemas.microsoft.com/office/drawing/2014/main" id="{D27DA422-D637-8E1A-A2DF-E563A2846C16}"/>
              </a:ext>
            </a:extLst>
          </p:cNvPr>
          <p:cNvSpPr>
            <a:spLocks noGrp="1"/>
          </p:cNvSpPr>
          <p:nvPr>
            <p:ph type="sldNum" sz="quarter" idx="5"/>
          </p:nvPr>
        </p:nvSpPr>
        <p:spPr/>
        <p:txBody>
          <a:bodyPr/>
          <a:lstStyle/>
          <a:p>
            <a:fld id="{4B573B9E-1E81-4651-BD0A-1614FDD447D4}" type="slidenum">
              <a:rPr lang="en-US" smtClean="0"/>
              <a:pPr/>
              <a:t>7</a:t>
            </a:fld>
            <a:endParaRPr lang="en-US"/>
          </a:p>
        </p:txBody>
      </p:sp>
    </p:spTree>
    <p:extLst>
      <p:ext uri="{BB962C8B-B14F-4D97-AF65-F5344CB8AC3E}">
        <p14:creationId xmlns:p14="http://schemas.microsoft.com/office/powerpoint/2010/main" val="128190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347E5-C70D-FD3D-749F-CB28C1B19C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B60749-069D-4477-8985-A0609D5E26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9CBD0F-6F81-E4E2-45E2-39320DDF78CE}"/>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9CAFB5F7-8C09-CC72-D520-9EC7734D55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A97AB2-3D74-F042-6D28-DA46BC6B572C}"/>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343977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91253-D5F6-B8FF-FD28-534A616966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BAB800-2667-2318-8489-63E25EC5DE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B11B41-FB72-2E56-13FA-5F0CB4B54A2F}"/>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25CE820B-84DC-4B98-2CA3-DF243D02DD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16C5DA-7328-0DBC-B334-1C3D0C4E43D9}"/>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971089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16019E-CA4A-2574-F3DB-F2C992BBF0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3FDF36-47A9-7236-F10A-C9C42FD692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DFDE63-0F2A-EF98-863D-B2AFA43A9D2A}"/>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4F473A89-2EF3-5964-8C53-0BAD908F6E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4CC351-834D-E326-7EB1-E345762E7EAD}"/>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881828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255093246"/>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25840620"/>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1DA4D-6CC7-104D-3A4A-10AD8468A6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CEF116-2D1B-4263-F5C7-3AA99AEBE5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3CBBDC-2CB0-E006-51A4-B474BF1C44F1}"/>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AAC3FE46-8D8E-55D0-BFC9-D2DC41B4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217EEA-4175-D629-5ABA-08130925AFF1}"/>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718409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1D8E6-2F18-16D8-996A-2F149E1B44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332016-4F31-F1F1-2F1E-09202FEA126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5492D1C-3128-9B48-4425-7D213279FDAA}"/>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D8A7CF7B-E16E-D35F-DB71-1B40937B2C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2F2E0D-AD6C-62B5-2E1D-F6C62CE97F15}"/>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232098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0E3B4-DDC8-E591-FC1F-15AD8A51A4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35188A-6A72-EEAE-9ED1-411426F3D5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ECAF54-8B71-5AB1-8564-8B70C94F08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796FB46-F65A-238B-C92D-F75ACDA72D0B}"/>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6" name="Footer Placeholder 5">
            <a:extLst>
              <a:ext uri="{FF2B5EF4-FFF2-40B4-BE49-F238E27FC236}">
                <a16:creationId xmlns:a16="http://schemas.microsoft.com/office/drawing/2014/main" id="{D3FD25BB-C15B-E069-0169-4AF9432A26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F6B8A2-6F31-105F-3103-24FF78C29694}"/>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4257156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68CC-AE22-D29B-A72D-DD566D459C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D8A6BC-814E-9A87-105B-90B4EC100B9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29FED3-EE98-CD61-1CB8-B558A6AC4C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B0FA73-0760-9CA4-E205-6E0B6F7935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EFDF4A-6AD2-700B-8753-A42401B137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9BF600-4440-EB0A-D9EF-CAEF3D987E29}"/>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8" name="Footer Placeholder 7">
            <a:extLst>
              <a:ext uri="{FF2B5EF4-FFF2-40B4-BE49-F238E27FC236}">
                <a16:creationId xmlns:a16="http://schemas.microsoft.com/office/drawing/2014/main" id="{A653AB0D-3A45-E349-4DA7-3FE926D556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63C810-BB7E-D5BE-34D9-9C6E663ECD70}"/>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558751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B159-9588-155B-D89F-26A8E9DF67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189102-EE79-F43D-3006-66F79875C8AA}"/>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4" name="Footer Placeholder 3">
            <a:extLst>
              <a:ext uri="{FF2B5EF4-FFF2-40B4-BE49-F238E27FC236}">
                <a16:creationId xmlns:a16="http://schemas.microsoft.com/office/drawing/2014/main" id="{2522A12F-9701-7811-7BA0-46EA5D4A0B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FCD9AF-45AE-55E8-3540-78BEC49BCCA2}"/>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4278501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AF1B5B-3AF9-7135-DACA-F6F09F2B0A9C}"/>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3" name="Footer Placeholder 2">
            <a:extLst>
              <a:ext uri="{FF2B5EF4-FFF2-40B4-BE49-F238E27FC236}">
                <a16:creationId xmlns:a16="http://schemas.microsoft.com/office/drawing/2014/main" id="{909C8151-3327-2F9B-2A02-BA8313BAB5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CC64CC-BFA7-3DCE-7EE4-1A14FF5C1B56}"/>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022412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7F966-FDCD-DD18-E915-DFFB6482EE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E27294-25DA-6AAB-9366-F7205E9A86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267438-A303-8699-DDA5-E93B35CD41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EA4485-D94D-E3B6-48FB-6DED6197BB9C}"/>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6" name="Footer Placeholder 5">
            <a:extLst>
              <a:ext uri="{FF2B5EF4-FFF2-40B4-BE49-F238E27FC236}">
                <a16:creationId xmlns:a16="http://schemas.microsoft.com/office/drawing/2014/main" id="{AEB43817-1657-FB52-4F92-3D238D37FA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4B1814-3FF3-A362-CADC-A947BA974BAB}"/>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308107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E6E35-D69C-AE1B-5304-381C59CE42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062B9AB-103C-0BA2-2E3B-92A690F291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C70A11-4F42-C219-D678-68AA73EB31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A1F8A8-0042-2742-C9FE-7E11090963D8}"/>
              </a:ext>
            </a:extLst>
          </p:cNvPr>
          <p:cNvSpPr>
            <a:spLocks noGrp="1"/>
          </p:cNvSpPr>
          <p:nvPr>
            <p:ph type="dt" sz="half" idx="10"/>
          </p:nvPr>
        </p:nvSpPr>
        <p:spPr/>
        <p:txBody>
          <a:bodyPr/>
          <a:lstStyle/>
          <a:p>
            <a:fld id="{0BA18F4E-BE87-5048-A8FE-3466FE0A2AD4}" type="datetimeFigureOut">
              <a:rPr lang="en-US" smtClean="0"/>
              <a:t>6/19/2026</a:t>
            </a:fld>
            <a:endParaRPr lang="en-US"/>
          </a:p>
        </p:txBody>
      </p:sp>
      <p:sp>
        <p:nvSpPr>
          <p:cNvPr id="6" name="Footer Placeholder 5">
            <a:extLst>
              <a:ext uri="{FF2B5EF4-FFF2-40B4-BE49-F238E27FC236}">
                <a16:creationId xmlns:a16="http://schemas.microsoft.com/office/drawing/2014/main" id="{6AC6505B-985D-A297-0ECC-360FCA2CB9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CE4204-F384-FFAA-D9EC-C7EBDB7A4645}"/>
              </a:ext>
            </a:extLst>
          </p:cNvPr>
          <p:cNvSpPr>
            <a:spLocks noGrp="1"/>
          </p:cNvSpPr>
          <p:nvPr>
            <p:ph type="sldNum" sz="quarter" idx="12"/>
          </p:nvPr>
        </p:nvSpPr>
        <p:spPr/>
        <p:txBody>
          <a:bodyPr/>
          <a:lstStyle/>
          <a:p>
            <a:fld id="{6F979851-4BBB-FF4D-85CB-F2B6B8C7EC16}" type="slidenum">
              <a:rPr lang="en-US" smtClean="0"/>
              <a:t>‹#›</a:t>
            </a:fld>
            <a:endParaRPr lang="en-US"/>
          </a:p>
        </p:txBody>
      </p:sp>
    </p:spTree>
    <p:extLst>
      <p:ext uri="{BB962C8B-B14F-4D97-AF65-F5344CB8AC3E}">
        <p14:creationId xmlns:p14="http://schemas.microsoft.com/office/powerpoint/2010/main" val="2089508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6DA017-D488-B8BB-3CEA-2B8C069A60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BCE5ED-6B39-B72E-412D-591B135065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F704-1AEC-A068-8643-529C2F2DB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BA18F4E-BE87-5048-A8FE-3466FE0A2AD4}" type="datetimeFigureOut">
              <a:rPr lang="en-US" smtClean="0"/>
              <a:t>6/19/2026</a:t>
            </a:fld>
            <a:endParaRPr lang="en-US"/>
          </a:p>
        </p:txBody>
      </p:sp>
      <p:sp>
        <p:nvSpPr>
          <p:cNvPr id="5" name="Footer Placeholder 4">
            <a:extLst>
              <a:ext uri="{FF2B5EF4-FFF2-40B4-BE49-F238E27FC236}">
                <a16:creationId xmlns:a16="http://schemas.microsoft.com/office/drawing/2014/main" id="{0B10AF2A-D31F-7AC3-52E7-F5233B7C9C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9303930-6BC7-F58F-0584-5944AEF215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F979851-4BBB-FF4D-85CB-F2B6B8C7EC16}" type="slidenum">
              <a:rPr lang="en-US" smtClean="0"/>
              <a:t>‹#›</a:t>
            </a:fld>
            <a:endParaRPr lang="en-US"/>
          </a:p>
        </p:txBody>
      </p:sp>
    </p:spTree>
    <p:extLst>
      <p:ext uri="{BB962C8B-B14F-4D97-AF65-F5344CB8AC3E}">
        <p14:creationId xmlns:p14="http://schemas.microsoft.com/office/powerpoint/2010/main" val="35488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7.jpe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cogenomics_me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5791"/>
          </a:xfrm>
          <a:prstGeom prst="rect">
            <a:avLst/>
          </a:prstGeom>
        </p:spPr>
      </p:pic>
      <p:sp>
        <p:nvSpPr>
          <p:cNvPr id="3" name="TextBox 2">
            <a:extLst>
              <a:ext uri="{FF2B5EF4-FFF2-40B4-BE49-F238E27FC236}">
                <a16:creationId xmlns:a16="http://schemas.microsoft.com/office/drawing/2014/main" id="{F6AC8F32-367B-5C44-87B6-6BEA7EB2D184}"/>
              </a:ext>
            </a:extLst>
          </p:cNvPr>
          <p:cNvSpPr txBox="1"/>
          <p:nvPr/>
        </p:nvSpPr>
        <p:spPr>
          <a:xfrm>
            <a:off x="4306530" y="6488668"/>
            <a:ext cx="6802196" cy="369332"/>
          </a:xfrm>
          <a:prstGeom prst="rect">
            <a:avLst/>
          </a:prstGeom>
          <a:noFill/>
        </p:spPr>
        <p:txBody>
          <a:bodyPr wrap="square" rtlCol="0">
            <a:spAutoFit/>
          </a:bodyPr>
          <a:lstStyle/>
          <a:p>
            <a:r>
              <a:rPr lang="en-US" dirty="0">
                <a:solidFill>
                  <a:schemeClr val="bg1"/>
                </a:solidFill>
              </a:rPr>
              <a:t>Center for Environmental Visualization, Univ. of Washington - 2010</a:t>
            </a:r>
          </a:p>
        </p:txBody>
      </p:sp>
    </p:spTree>
    <p:extLst>
      <p:ext uri="{BB962C8B-B14F-4D97-AF65-F5344CB8AC3E}">
        <p14:creationId xmlns:p14="http://schemas.microsoft.com/office/powerpoint/2010/main" val="3558912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p of the Missouri River Basin and locations of the reconstructed stream gage records, and the network of tree-ring">
            <a:extLst>
              <a:ext uri="{FF2B5EF4-FFF2-40B4-BE49-F238E27FC236}">
                <a16:creationId xmlns:a16="http://schemas.microsoft.com/office/drawing/2014/main" id="{84CEB064-F7D5-4FCE-9CF6-1466C44DF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938"/>
            <a:ext cx="6858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7F70F061-F1D8-4EF4-8058-2660234986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239962"/>
            <a:ext cx="5334000" cy="36734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350438D-3088-4FCB-B9DD-C574DE7F3534}"/>
              </a:ext>
            </a:extLst>
          </p:cNvPr>
          <p:cNvPicPr>
            <a:picLocks noChangeAspect="1"/>
          </p:cNvPicPr>
          <p:nvPr/>
        </p:nvPicPr>
        <p:blipFill rotWithShape="1">
          <a:blip r:embed="rId5"/>
          <a:srcRect t="12906"/>
          <a:stretch/>
        </p:blipFill>
        <p:spPr>
          <a:xfrm>
            <a:off x="6858001" y="-35502"/>
            <a:ext cx="5334000" cy="3484193"/>
          </a:xfrm>
          <a:prstGeom prst="rect">
            <a:avLst/>
          </a:prstGeom>
        </p:spPr>
      </p:pic>
    </p:spTree>
    <p:extLst>
      <p:ext uri="{BB962C8B-B14F-4D97-AF65-F5344CB8AC3E}">
        <p14:creationId xmlns:p14="http://schemas.microsoft.com/office/powerpoint/2010/main" val="1599536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EC805C-4672-408E-A623-31DF2726D126}"/>
              </a:ext>
            </a:extLst>
          </p:cNvPr>
          <p:cNvPicPr>
            <a:picLocks noChangeAspect="1"/>
          </p:cNvPicPr>
          <p:nvPr/>
        </p:nvPicPr>
        <p:blipFill rotWithShape="1">
          <a:blip r:embed="rId3"/>
          <a:srcRect t="23009" r="12839" b="6920"/>
          <a:stretch/>
        </p:blipFill>
        <p:spPr>
          <a:xfrm>
            <a:off x="2082444" y="1"/>
            <a:ext cx="6398052" cy="6858000"/>
          </a:xfrm>
          <a:prstGeom prst="rect">
            <a:avLst/>
          </a:prstGeom>
        </p:spPr>
      </p:pic>
      <p:pic>
        <p:nvPicPr>
          <p:cNvPr id="11" name="Picture 10">
            <a:extLst>
              <a:ext uri="{FF2B5EF4-FFF2-40B4-BE49-F238E27FC236}">
                <a16:creationId xmlns:a16="http://schemas.microsoft.com/office/drawing/2014/main" id="{4AE80993-3EEE-4B1A-92E6-726BE129A9C9}"/>
              </a:ext>
            </a:extLst>
          </p:cNvPr>
          <p:cNvPicPr>
            <a:picLocks noChangeAspect="1"/>
          </p:cNvPicPr>
          <p:nvPr/>
        </p:nvPicPr>
        <p:blipFill rotWithShape="1">
          <a:blip r:embed="rId4"/>
          <a:srcRect l="14251" r="23348"/>
          <a:stretch/>
        </p:blipFill>
        <p:spPr>
          <a:xfrm>
            <a:off x="0" y="1"/>
            <a:ext cx="3222171" cy="6858000"/>
          </a:xfrm>
          <a:prstGeom prst="rect">
            <a:avLst/>
          </a:prstGeom>
        </p:spPr>
      </p:pic>
      <p:pic>
        <p:nvPicPr>
          <p:cNvPr id="13" name="Picture 2">
            <a:extLst>
              <a:ext uri="{FF2B5EF4-FFF2-40B4-BE49-F238E27FC236}">
                <a16:creationId xmlns:a16="http://schemas.microsoft.com/office/drawing/2014/main" id="{5C30EF3F-9641-4AF5-932B-E7A6156F90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563" r="12619"/>
          <a:stretch/>
        </p:blipFill>
        <p:spPr bwMode="auto">
          <a:xfrm>
            <a:off x="8164286" y="-2"/>
            <a:ext cx="4027714"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662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2E454-FBEE-9EBF-4F4D-577421F07365}"/>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86CA46D-65EF-DE50-6726-CD018455A4F6}"/>
              </a:ext>
            </a:extLst>
          </p:cNvPr>
          <p:cNvPicPr>
            <a:picLocks noGrp="1" noChangeAspect="1"/>
          </p:cNvPicPr>
          <p:nvPr>
            <p:ph idx="1"/>
          </p:nvPr>
        </p:nvPicPr>
        <p:blipFill>
          <a:blip r:embed="rId2"/>
          <a:stretch>
            <a:fillRect/>
          </a:stretch>
        </p:blipFill>
        <p:spPr>
          <a:xfrm>
            <a:off x="0" y="-1"/>
            <a:ext cx="12192000" cy="6843837"/>
          </a:xfrm>
          <a:prstGeom prst="rect">
            <a:avLst/>
          </a:prstGeom>
        </p:spPr>
      </p:pic>
    </p:spTree>
    <p:extLst>
      <p:ext uri="{BB962C8B-B14F-4D97-AF65-F5344CB8AC3E}">
        <p14:creationId xmlns:p14="http://schemas.microsoft.com/office/powerpoint/2010/main" val="3454065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MapPorn - World map of shipping traffic density.">
            <a:extLst>
              <a:ext uri="{FF2B5EF4-FFF2-40B4-BE49-F238E27FC236}">
                <a16:creationId xmlns:a16="http://schemas.microsoft.com/office/drawing/2014/main" id="{3A346EAE-D62D-D609-07BC-566DE1D6D4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5938"/>
            <a:ext cx="12192000" cy="5824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125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D9148-CC17-40DB-87A7-8AA478DE09E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EB7424-DFD1-466B-9E57-59E3E03629B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647626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30E21-43B5-B0AE-3E13-5462C018656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BDE8AA4-00F9-D686-3640-AA5A1083D2E0}"/>
              </a:ext>
            </a:extLst>
          </p:cNvPr>
          <p:cNvPicPr>
            <a:picLocks noChangeAspect="1"/>
          </p:cNvPicPr>
          <p:nvPr/>
        </p:nvPicPr>
        <p:blipFill>
          <a:blip r:embed="rId3"/>
          <a:stretch>
            <a:fillRect/>
          </a:stretch>
        </p:blipFill>
        <p:spPr>
          <a:xfrm>
            <a:off x="0" y="828"/>
            <a:ext cx="12192000" cy="6857172"/>
          </a:xfrm>
          <a:prstGeom prst="rect">
            <a:avLst/>
          </a:prstGeom>
        </p:spPr>
      </p:pic>
    </p:spTree>
    <p:extLst>
      <p:ext uri="{BB962C8B-B14F-4D97-AF65-F5344CB8AC3E}">
        <p14:creationId xmlns:p14="http://schemas.microsoft.com/office/powerpoint/2010/main" val="3687731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1590</TotalTime>
  <Words>242</Words>
  <Application>Microsoft Office PowerPoint</Application>
  <PresentationFormat>Widescreen</PresentationFormat>
  <Paragraphs>16</Paragraphs>
  <Slides>7</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MinionPro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Kevan Yamahara</dc:creator>
  <cp:lastModifiedBy>Enoch Nicholson</cp:lastModifiedBy>
  <cp:revision>5</cp:revision>
  <dcterms:created xsi:type="dcterms:W3CDTF">2026-06-16T20:42:30Z</dcterms:created>
  <dcterms:modified xsi:type="dcterms:W3CDTF">2026-06-20T18:20:26Z</dcterms:modified>
</cp:coreProperties>
</file>