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theme/theme9.xml" ContentType="application/vnd.openxmlformats-officedocument.theme+xml"/>
  <Override PartName="/ppt/slideLayouts/slideLayout16.xml" ContentType="application/vnd.openxmlformats-officedocument.presentationml.slideLayout+xml"/>
  <Override PartName="/ppt/theme/theme10.xml" ContentType="application/vnd.openxmlformats-officedocument.theme+xml"/>
  <Override PartName="/ppt/slideLayouts/slideLayout17.xml" ContentType="application/vnd.openxmlformats-officedocument.presentationml.slideLayout+xml"/>
  <Override PartName="/ppt/theme/theme11.xml" ContentType="application/vnd.openxmlformats-officedocument.theme+xml"/>
  <Override PartName="/ppt/slideLayouts/slideLayout18.xml" ContentType="application/vnd.openxmlformats-officedocument.presentationml.slideLayout+xml"/>
  <Override PartName="/ppt/theme/theme12.xml" ContentType="application/vnd.openxmlformats-officedocument.theme+xml"/>
  <Override PartName="/ppt/slideLayouts/slideLayout19.xml" ContentType="application/vnd.openxmlformats-officedocument.presentationml.slideLayout+xml"/>
  <Override PartName="/ppt/theme/theme13.xml" ContentType="application/vnd.openxmlformats-officedocument.theme+xml"/>
  <Override PartName="/ppt/slideLayouts/slideLayout20.xml" ContentType="application/vnd.openxmlformats-officedocument.presentationml.slideLayout+xml"/>
  <Override PartName="/ppt/theme/theme14.xml" ContentType="application/vnd.openxmlformats-officedocument.theme+xml"/>
  <Override PartName="/ppt/slideLayouts/slideLayout21.xml" ContentType="application/vnd.openxmlformats-officedocument.presentationml.slideLayout+xml"/>
  <Override PartName="/ppt/theme/theme15.xml" ContentType="application/vnd.openxmlformats-officedocument.theme+xml"/>
  <Override PartName="/ppt/slideLayouts/slideLayout22.xml" ContentType="application/vnd.openxmlformats-officedocument.presentationml.slideLayout+xml"/>
  <Override PartName="/ppt/theme/theme16.xml" ContentType="application/vnd.openxmlformats-officedocument.theme+xml"/>
  <Override PartName="/ppt/slideLayouts/slideLayout23.xml" ContentType="application/vnd.openxmlformats-officedocument.presentationml.slideLayout+xml"/>
  <Override PartName="/ppt/theme/theme17.xml" ContentType="application/vnd.openxmlformats-officedocument.theme+xml"/>
  <Override PartName="/ppt/slideLayouts/slideLayout2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7" r:id="rId3"/>
    <p:sldMasterId id="2147483659" r:id="rId4"/>
    <p:sldMasterId id="2147483661" r:id="rId5"/>
    <p:sldMasterId id="2147483664" r:id="rId6"/>
    <p:sldMasterId id="2147483666" r:id="rId7"/>
    <p:sldMasterId id="2147483668" r:id="rId8"/>
    <p:sldMasterId id="2147483670" r:id="rId9"/>
    <p:sldMasterId id="2147483672" r:id="rId10"/>
    <p:sldMasterId id="2147483674" r:id="rId11"/>
    <p:sldMasterId id="2147483676" r:id="rId12"/>
    <p:sldMasterId id="2147483678" r:id="rId13"/>
    <p:sldMasterId id="2147483680" r:id="rId14"/>
    <p:sldMasterId id="2147483682" r:id="rId15"/>
    <p:sldMasterId id="2147483684" r:id="rId16"/>
    <p:sldMasterId id="2147483686" r:id="rId17"/>
    <p:sldMasterId id="2147483688" r:id="rId18"/>
  </p:sldMasterIdLst>
  <p:notesMasterIdLst>
    <p:notesMasterId r:id="rId29"/>
  </p:notes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42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>
              <a:lnSpc>
                <a:spcPct val="90000"/>
              </a:lnSpc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10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07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08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09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080D2F4-DB2D-490C-B008-99313BF8DB2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160"/>
            <a:ext cx="4112640" cy="231228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914400" y="3300480"/>
            <a:ext cx="7313040" cy="2698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7"/>
          </p:nvPr>
        </p:nvSpPr>
        <p:spPr>
          <a:xfrm>
            <a:off x="5179320" y="6513840"/>
            <a:ext cx="396036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FEBC319-F68D-4A54-91A0-70680DE20775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160"/>
            <a:ext cx="4112640" cy="231228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914400" y="3300480"/>
            <a:ext cx="7313040" cy="2698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8"/>
          </p:nvPr>
        </p:nvSpPr>
        <p:spPr>
          <a:xfrm>
            <a:off x="5179320" y="6513840"/>
            <a:ext cx="396036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EEA1340-E8ED-412F-9D2C-3511A22314B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 -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2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4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Default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8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0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5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7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0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2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Default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6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7"/>
          <p:cNvPicPr/>
          <p:nvPr/>
        </p:nvPicPr>
        <p:blipFill>
          <a:blip r:embed="rId3"/>
          <a:stretch/>
        </p:blipFill>
        <p:spPr>
          <a:xfrm>
            <a:off x="5189760" y="4776480"/>
            <a:ext cx="1810080" cy="139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-Content-with-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6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0" name="Picture 8"/>
          <p:cNvPicPr/>
          <p:nvPr/>
        </p:nvPicPr>
        <p:blipFill>
          <a:blip r:embed="rId2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10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2BAF45-0FAB-4BE4-A767-1AF47FDE5CE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Slide - Dar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Slide -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 - Dark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 - Light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peak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5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8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9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0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1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3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Picture 9"/>
          <p:cNvPicPr/>
          <p:nvPr/>
        </p:nvPicPr>
        <p:blipFill>
          <a:blip r:embed="rId4"/>
          <a:srcRect/>
          <a:stretch/>
        </p:blipFill>
        <p:spPr>
          <a:xfrm>
            <a:off x="0" y="129960"/>
            <a:ext cx="12189960" cy="672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Picture 5"/>
          <p:cNvPicPr/>
          <p:nvPr/>
        </p:nvPicPr>
        <p:blipFill>
          <a:blip r:embed="rId5"/>
          <a:stretch/>
        </p:blipFill>
        <p:spPr>
          <a:xfrm>
            <a:off x="612720" y="6055560"/>
            <a:ext cx="4240800" cy="58824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2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4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4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8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0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2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21800"/>
            <a:ext cx="10971360" cy="24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0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721800"/>
            <a:ext cx="10971360" cy="24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3" name="PlaceHolder 3"/>
          <p:cNvSpPr>
            <a:spLocks noGrp="1"/>
          </p:cNvSpPr>
          <p:nvPr>
            <p:ph type="ftr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74" name="PlaceHolder 4"/>
          <p:cNvSpPr>
            <a:spLocks noGrp="1"/>
          </p:cNvSpPr>
          <p:nvPr>
            <p:ph type="sldNum" idx="2"/>
          </p:nvPr>
        </p:nvSpPr>
        <p:spPr>
          <a:xfrm>
            <a:off x="9810000" y="6382080"/>
            <a:ext cx="154188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19686D-41F7-4956-BE29-3C890EDE56F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dt" idx="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6" hidden="1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9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Picture 5"/>
          <p:cNvPicPr/>
          <p:nvPr/>
        </p:nvPicPr>
        <p:blipFill>
          <a:blip r:embed="rId4"/>
          <a:stretch/>
        </p:blipFill>
        <p:spPr>
          <a:xfrm>
            <a:off x="612720" y="5940000"/>
            <a:ext cx="4240800" cy="58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 hidden="1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3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5" name="Picture 8"/>
          <p:cNvPicPr/>
          <p:nvPr/>
        </p:nvPicPr>
        <p:blipFill>
          <a:blip r:embed="rId3"/>
          <a:stretch/>
        </p:blipFill>
        <p:spPr>
          <a:xfrm>
            <a:off x="821880" y="5848920"/>
            <a:ext cx="3912840" cy="72684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721800"/>
            <a:ext cx="10971360" cy="24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2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4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6" hidden="1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6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7" name="Picture 3"/>
          <p:cNvPicPr/>
          <p:nvPr/>
        </p:nvPicPr>
        <p:blipFill>
          <a:blip r:embed="rId4"/>
          <a:stretch/>
        </p:blipFill>
        <p:spPr>
          <a:xfrm>
            <a:off x="612720" y="6055560"/>
            <a:ext cx="4240800" cy="58824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99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6"/>
          <p:cNvSpPr/>
          <p:nvPr/>
        </p:nvSpPr>
        <p:spPr>
          <a:xfrm>
            <a:off x="0" y="6480"/>
            <a:ext cx="12189960" cy="13428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01" name="Picture 8"/>
          <p:cNvPicPr/>
          <p:nvPr/>
        </p:nvPicPr>
        <p:blipFill>
          <a:blip r:embed="rId3"/>
          <a:stretch/>
        </p:blipFill>
        <p:spPr>
          <a:xfrm>
            <a:off x="838080" y="6310800"/>
            <a:ext cx="2340000" cy="43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Rectangle 3"/>
          <p:cNvSpPr/>
          <p:nvPr/>
        </p:nvSpPr>
        <p:spPr>
          <a:xfrm>
            <a:off x="0" y="0"/>
            <a:ext cx="12189960" cy="6855840"/>
          </a:xfrm>
          <a:prstGeom prst="rect">
            <a:avLst/>
          </a:prstGeom>
          <a:solidFill>
            <a:srgbClr val="004261"/>
          </a:solidFill>
          <a:ln>
            <a:solidFill>
              <a:srgbClr val="0030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03" name="Picture 4"/>
          <p:cNvPicPr/>
          <p:nvPr/>
        </p:nvPicPr>
        <p:blipFill>
          <a:blip r:embed="rId4"/>
          <a:stretch/>
        </p:blipFill>
        <p:spPr>
          <a:xfrm>
            <a:off x="5189760" y="4876560"/>
            <a:ext cx="1810080" cy="13935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" descr="image.jpg"/>
          <p:cNvPicPr/>
          <p:nvPr/>
        </p:nvPicPr>
        <p:blipFill>
          <a:blip r:embed="rId3"/>
          <a:srcRect t="22178" b="22178"/>
          <a:stretch/>
        </p:blipFill>
        <p:spPr>
          <a:xfrm>
            <a:off x="6900120" y="141480"/>
            <a:ext cx="5291280" cy="220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Rounded Rectangle 2"/>
          <p:cNvSpPr/>
          <p:nvPr/>
        </p:nvSpPr>
        <p:spPr>
          <a:xfrm>
            <a:off x="7049880" y="1869840"/>
            <a:ext cx="3199320" cy="32940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3"/>
          <p:cNvSpPr/>
          <p:nvPr/>
        </p:nvSpPr>
        <p:spPr>
          <a:xfrm>
            <a:off x="7049880" y="1869840"/>
            <a:ext cx="3199320" cy="32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Seasats Lightfish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3" name="Picture 4" descr="image.jpg"/>
          <p:cNvPicPr/>
          <p:nvPr/>
        </p:nvPicPr>
        <p:blipFill>
          <a:blip r:embed="rId4"/>
          <a:srcRect t="22174" b="22174"/>
          <a:stretch/>
        </p:blipFill>
        <p:spPr>
          <a:xfrm>
            <a:off x="6900120" y="2395440"/>
            <a:ext cx="5291280" cy="220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Rounded Rectangle 5"/>
          <p:cNvSpPr/>
          <p:nvPr/>
        </p:nvSpPr>
        <p:spPr>
          <a:xfrm>
            <a:off x="7049880" y="4123800"/>
            <a:ext cx="3199320" cy="32940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6"/>
          <p:cNvSpPr/>
          <p:nvPr/>
        </p:nvSpPr>
        <p:spPr>
          <a:xfrm>
            <a:off x="7049880" y="4123800"/>
            <a:ext cx="3199320" cy="32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Open Ocean Robotics DataXplorer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7" descr="image.png"/>
          <p:cNvPicPr/>
          <p:nvPr/>
        </p:nvPicPr>
        <p:blipFill>
          <a:blip r:embed="rId5"/>
          <a:srcRect t="18456" b="18456"/>
          <a:stretch/>
        </p:blipFill>
        <p:spPr>
          <a:xfrm>
            <a:off x="6900120" y="4649760"/>
            <a:ext cx="5291280" cy="220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Rounded Rectangle 8"/>
          <p:cNvSpPr/>
          <p:nvPr/>
        </p:nvSpPr>
        <p:spPr>
          <a:xfrm>
            <a:off x="7049880" y="6378120"/>
            <a:ext cx="3199320" cy="32940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Box 9"/>
          <p:cNvSpPr/>
          <p:nvPr/>
        </p:nvSpPr>
        <p:spPr>
          <a:xfrm>
            <a:off x="7049880" y="6378120"/>
            <a:ext cx="3199320" cy="32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Liquid Robotics Wave Glider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10"/>
          <p:cNvSpPr/>
          <p:nvPr/>
        </p:nvSpPr>
        <p:spPr>
          <a:xfrm>
            <a:off x="699840" y="1850040"/>
            <a:ext cx="589932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0A6E99"/>
                </a:solidFill>
                <a:effectLst/>
                <a:uFillTx/>
                <a:latin typeface="Arial"/>
              </a:rPr>
              <a:t>PURCHASE REVIEW  ·  OCTOBER 1, 2026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11"/>
          <p:cNvSpPr/>
          <p:nvPr/>
        </p:nvSpPr>
        <p:spPr>
          <a:xfrm>
            <a:off x="699840" y="2300040"/>
            <a:ext cx="5899320" cy="999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54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MBARI New ASV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12"/>
          <p:cNvSpPr/>
          <p:nvPr/>
        </p:nvSpPr>
        <p:spPr>
          <a:xfrm>
            <a:off x="699840" y="3350160"/>
            <a:ext cx="569916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00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Selecting a Autonomous Surface Vehicle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13"/>
          <p:cNvSpPr/>
          <p:nvPr/>
        </p:nvSpPr>
        <p:spPr>
          <a:xfrm>
            <a:off x="699840" y="4550040"/>
            <a:ext cx="5699160" cy="24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Erik Trauschke, Brian Kieft, Chris Wahl, Quinn Shemet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History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Oval 114"/>
          <p:cNvSpPr/>
          <p:nvPr/>
        </p:nvSpPr>
        <p:spPr>
          <a:xfrm>
            <a:off x="457200" y="1350000"/>
            <a:ext cx="679320" cy="67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25" name="Picture 115" descr="history.png"/>
          <p:cNvPicPr/>
          <p:nvPr/>
        </p:nvPicPr>
        <p:blipFill>
          <a:blip r:embed="rId2"/>
          <a:stretch/>
        </p:blipFill>
        <p:spPr>
          <a:xfrm>
            <a:off x="606960" y="1499760"/>
            <a:ext cx="380160" cy="38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TextBox 116"/>
          <p:cNvSpPr/>
          <p:nvPr/>
        </p:nvSpPr>
        <p:spPr>
          <a:xfrm>
            <a:off x="1357200" y="1310040"/>
            <a:ext cx="5249160" cy="10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Current fleet is obsolete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140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We currently have 3 Wave Glider SV3-200s: obsolete, but still functional.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Oval 117"/>
          <p:cNvSpPr/>
          <p:nvPr/>
        </p:nvSpPr>
        <p:spPr>
          <a:xfrm>
            <a:off x="457200" y="2499840"/>
            <a:ext cx="679320" cy="67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28" name="Picture 118" descr="tools.png"/>
          <p:cNvPicPr/>
          <p:nvPr/>
        </p:nvPicPr>
        <p:blipFill>
          <a:blip r:embed="rId3"/>
          <a:stretch/>
        </p:blipFill>
        <p:spPr>
          <a:xfrm>
            <a:off x="606960" y="2649600"/>
            <a:ext cx="380160" cy="38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TextBox 119"/>
          <p:cNvSpPr/>
          <p:nvPr/>
        </p:nvSpPr>
        <p:spPr>
          <a:xfrm>
            <a:off x="1357200" y="2459880"/>
            <a:ext cx="5249160" cy="10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Maintainability at risk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140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We have some spare parts, but long-term maintainability is not guaranteed.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Oval 120"/>
          <p:cNvSpPr/>
          <p:nvPr/>
        </p:nvSpPr>
        <p:spPr>
          <a:xfrm>
            <a:off x="457200" y="3650040"/>
            <a:ext cx="679320" cy="67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31" name="Picture 121" descr="route.png"/>
          <p:cNvPicPr/>
          <p:nvPr/>
        </p:nvPicPr>
        <p:blipFill>
          <a:blip r:embed="rId4"/>
          <a:stretch/>
        </p:blipFill>
        <p:spPr>
          <a:xfrm>
            <a:off x="606960" y="3799440"/>
            <a:ext cx="380160" cy="38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2" name="TextBox 122"/>
          <p:cNvSpPr/>
          <p:nvPr/>
        </p:nvSpPr>
        <p:spPr>
          <a:xfrm>
            <a:off x="1357200" y="3610080"/>
            <a:ext cx="5249160" cy="10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Not suited to every use case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140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Works for current users, but not suitable for some potential users (e.g., mapping).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Oval 123"/>
          <p:cNvSpPr/>
          <p:nvPr/>
        </p:nvSpPr>
        <p:spPr>
          <a:xfrm>
            <a:off x="457200" y="4799880"/>
            <a:ext cx="679320" cy="67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34" name="Picture 124" descr="clipboard.png"/>
          <p:cNvPicPr/>
          <p:nvPr/>
        </p:nvPicPr>
        <p:blipFill>
          <a:blip r:embed="rId5"/>
          <a:stretch/>
        </p:blipFill>
        <p:spPr>
          <a:xfrm>
            <a:off x="606960" y="4949640"/>
            <a:ext cx="380160" cy="38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TextBox 125"/>
          <p:cNvSpPr/>
          <p:nvPr/>
        </p:nvSpPr>
        <p:spPr>
          <a:xfrm>
            <a:off x="1357200" y="4759920"/>
            <a:ext cx="5249160" cy="104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Requirements gathered from labs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140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Collected needs from MBARI labs that currently use, or want to use, an ASV.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" name="Picture 126" descr="image.png"/>
          <p:cNvPicPr/>
          <p:nvPr/>
        </p:nvPicPr>
        <p:blipFill>
          <a:blip r:embed="rId6"/>
          <a:srcRect l="11212" r="11212"/>
          <a:stretch/>
        </p:blipFill>
        <p:spPr>
          <a:xfrm>
            <a:off x="6750000" y="1350000"/>
            <a:ext cx="4984200" cy="424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Box 127"/>
          <p:cNvSpPr/>
          <p:nvPr/>
        </p:nvSpPr>
        <p:spPr>
          <a:xfrm>
            <a:off x="6750000" y="5680080"/>
            <a:ext cx="4984200" cy="34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MBARI's current Wave Glider SV3-200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Requirements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Rounded Rectangle 118"/>
          <p:cNvSpPr/>
          <p:nvPr/>
        </p:nvSpPr>
        <p:spPr>
          <a:xfrm>
            <a:off x="457200" y="11998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40" name="Oval 119"/>
          <p:cNvSpPr/>
          <p:nvPr/>
        </p:nvSpPr>
        <p:spPr>
          <a:xfrm>
            <a:off x="607320" y="135000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41" name="Picture 120" descr="box.png"/>
          <p:cNvPicPr/>
          <p:nvPr/>
        </p:nvPicPr>
        <p:blipFill>
          <a:blip r:embed="rId2"/>
          <a:stretch/>
        </p:blipFill>
        <p:spPr>
          <a:xfrm>
            <a:off x="717120" y="146016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extBox 121"/>
          <p:cNvSpPr/>
          <p:nvPr/>
        </p:nvSpPr>
        <p:spPr>
          <a:xfrm>
            <a:off x="1237320" y="132012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Payload size, weight &amp; power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122"/>
          <p:cNvSpPr/>
          <p:nvPr/>
        </p:nvSpPr>
        <p:spPr>
          <a:xfrm>
            <a:off x="607320" y="19699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90 × 30 × 30 cm (81 L), 30 kg, 120 W max, 2 kWh for payload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Rounded Rectangle 123"/>
          <p:cNvSpPr/>
          <p:nvPr/>
        </p:nvSpPr>
        <p:spPr>
          <a:xfrm>
            <a:off x="3306600" y="11998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45" name="Oval 124"/>
          <p:cNvSpPr/>
          <p:nvPr/>
        </p:nvSpPr>
        <p:spPr>
          <a:xfrm>
            <a:off x="3456720" y="135000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46" name="Picture 125" descr="clock.png"/>
          <p:cNvPicPr/>
          <p:nvPr/>
        </p:nvPicPr>
        <p:blipFill>
          <a:blip r:embed="rId3"/>
          <a:stretch/>
        </p:blipFill>
        <p:spPr>
          <a:xfrm>
            <a:off x="3566520" y="146016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Box 126"/>
          <p:cNvSpPr/>
          <p:nvPr/>
        </p:nvSpPr>
        <p:spPr>
          <a:xfrm>
            <a:off x="4086720" y="132012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Duration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Box 127"/>
          <p:cNvSpPr/>
          <p:nvPr/>
        </p:nvSpPr>
        <p:spPr>
          <a:xfrm>
            <a:off x="3456720" y="19699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Up to 6 months; main usage under 1 month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ounded Rectangle 128"/>
          <p:cNvSpPr/>
          <p:nvPr/>
        </p:nvSpPr>
        <p:spPr>
          <a:xfrm>
            <a:off x="6156000" y="11998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0" name="Oval 129"/>
          <p:cNvSpPr/>
          <p:nvPr/>
        </p:nvSpPr>
        <p:spPr>
          <a:xfrm>
            <a:off x="6306120" y="135000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51" name="Picture 130" descr="route.png"/>
          <p:cNvPicPr/>
          <p:nvPr/>
        </p:nvPicPr>
        <p:blipFill>
          <a:blip r:embed="rId4"/>
          <a:stretch/>
        </p:blipFill>
        <p:spPr>
          <a:xfrm>
            <a:off x="6415920" y="146016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TextBox 131"/>
          <p:cNvSpPr/>
          <p:nvPr/>
        </p:nvSpPr>
        <p:spPr>
          <a:xfrm>
            <a:off x="6936120" y="132012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Range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Box 132"/>
          <p:cNvSpPr/>
          <p:nvPr/>
        </p:nvSpPr>
        <p:spPr>
          <a:xfrm>
            <a:off x="6306120" y="19699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Up to 160 nm; main usage under 20 nm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Rounded Rectangle 133"/>
          <p:cNvSpPr/>
          <p:nvPr/>
        </p:nvSpPr>
        <p:spPr>
          <a:xfrm>
            <a:off x="9005400" y="11998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5" name="Oval 134"/>
          <p:cNvSpPr/>
          <p:nvPr/>
        </p:nvSpPr>
        <p:spPr>
          <a:xfrm>
            <a:off x="9155520" y="135000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56" name="Picture 135" descr="sat.png"/>
          <p:cNvPicPr/>
          <p:nvPr/>
        </p:nvPicPr>
        <p:blipFill>
          <a:blip r:embed="rId5"/>
          <a:stretch/>
        </p:blipFill>
        <p:spPr>
          <a:xfrm>
            <a:off x="9265320" y="146016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TextBox 136"/>
          <p:cNvSpPr/>
          <p:nvPr/>
        </p:nvSpPr>
        <p:spPr>
          <a:xfrm>
            <a:off x="9785520" y="132012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Data needs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137"/>
          <p:cNvSpPr/>
          <p:nvPr/>
        </p:nvSpPr>
        <p:spPr>
          <a:xfrm>
            <a:off x="9155520" y="19699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A few labs need a high-speed link (20 Mbps); most do not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Rounded Rectangle 138"/>
          <p:cNvSpPr/>
          <p:nvPr/>
        </p:nvSpPr>
        <p:spPr>
          <a:xfrm>
            <a:off x="457200" y="28900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60" name="Oval 139"/>
          <p:cNvSpPr/>
          <p:nvPr/>
        </p:nvSpPr>
        <p:spPr>
          <a:xfrm>
            <a:off x="607320" y="30398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61" name="Picture 140" descr="mute.png"/>
          <p:cNvPicPr/>
          <p:nvPr/>
        </p:nvPicPr>
        <p:blipFill>
          <a:blip r:embed="rId6"/>
          <a:stretch/>
        </p:blipFill>
        <p:spPr>
          <a:xfrm>
            <a:off x="717120" y="315000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TextBox 141"/>
          <p:cNvSpPr/>
          <p:nvPr/>
        </p:nvSpPr>
        <p:spPr>
          <a:xfrm>
            <a:off x="1237320" y="30099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Vehicle noise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142"/>
          <p:cNvSpPr/>
          <p:nvPr/>
        </p:nvSpPr>
        <p:spPr>
          <a:xfrm>
            <a:off x="607320" y="36601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As low as possible to support highly sensitive sonar payloads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Rounded Rectangle 143"/>
          <p:cNvSpPr/>
          <p:nvPr/>
        </p:nvSpPr>
        <p:spPr>
          <a:xfrm>
            <a:off x="3306600" y="28900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65" name="Oval 144"/>
          <p:cNvSpPr/>
          <p:nvPr/>
        </p:nvSpPr>
        <p:spPr>
          <a:xfrm>
            <a:off x="3456720" y="30398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66" name="Picture 145" descr="ship.png"/>
          <p:cNvPicPr/>
          <p:nvPr/>
        </p:nvPicPr>
        <p:blipFill>
          <a:blip r:embed="rId7"/>
          <a:stretch/>
        </p:blipFill>
        <p:spPr>
          <a:xfrm>
            <a:off x="3566520" y="315000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TextBox 146"/>
          <p:cNvSpPr/>
          <p:nvPr/>
        </p:nvSpPr>
        <p:spPr>
          <a:xfrm>
            <a:off x="4086720" y="30099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Deployments outside Moss Landing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Box 147"/>
          <p:cNvSpPr/>
          <p:nvPr/>
        </p:nvSpPr>
        <p:spPr>
          <a:xfrm>
            <a:off x="3456720" y="36601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Needed by some labs; platform must ship easily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Rounded Rectangle 148"/>
          <p:cNvSpPr/>
          <p:nvPr/>
        </p:nvSpPr>
        <p:spPr>
          <a:xfrm>
            <a:off x="6156000" y="28900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70" name="Oval 149"/>
          <p:cNvSpPr/>
          <p:nvPr/>
        </p:nvSpPr>
        <p:spPr>
          <a:xfrm>
            <a:off x="6306120" y="30398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71" name="Picture 150" descr="user.png"/>
          <p:cNvPicPr/>
          <p:nvPr/>
        </p:nvPicPr>
        <p:blipFill>
          <a:blip r:embed="rId8"/>
          <a:stretch/>
        </p:blipFill>
        <p:spPr>
          <a:xfrm>
            <a:off x="6415920" y="315000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Box 151"/>
          <p:cNvSpPr/>
          <p:nvPr/>
        </p:nvSpPr>
        <p:spPr>
          <a:xfrm>
            <a:off x="6936120" y="30099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Self-operated by lab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152"/>
          <p:cNvSpPr/>
          <p:nvPr/>
        </p:nvSpPr>
        <p:spPr>
          <a:xfrm>
            <a:off x="6306120" y="366012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Most prefer ops by ASO; some want to drive themselves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Rounded Rectangle 153"/>
          <p:cNvSpPr/>
          <p:nvPr/>
        </p:nvSpPr>
        <p:spPr>
          <a:xfrm>
            <a:off x="9005400" y="289008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75" name="Oval 154"/>
          <p:cNvSpPr/>
          <p:nvPr/>
        </p:nvSpPr>
        <p:spPr>
          <a:xfrm>
            <a:off x="9155520" y="30398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76" name="Picture 155" descr="speed.png"/>
          <p:cNvPicPr/>
          <p:nvPr/>
        </p:nvPicPr>
        <p:blipFill>
          <a:blip r:embed="rId9"/>
          <a:stretch/>
        </p:blipFill>
        <p:spPr>
          <a:xfrm>
            <a:off x="9265320" y="315000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TextBox 156"/>
          <p:cNvSpPr/>
          <p:nvPr/>
        </p:nvSpPr>
        <p:spPr>
          <a:xfrm>
            <a:off x="9785520" y="30099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Maneuverability &amp; speed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157"/>
          <p:cNvSpPr/>
          <p:nvPr/>
        </p:nvSpPr>
        <p:spPr>
          <a:xfrm>
            <a:off x="9155520" y="3660120"/>
            <a:ext cx="2428560" cy="57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Keep up with AUV/glider; boat-less dock launch; consistent mapping speed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Rounded Rectangle 158"/>
          <p:cNvSpPr/>
          <p:nvPr/>
        </p:nvSpPr>
        <p:spPr>
          <a:xfrm>
            <a:off x="457200" y="457992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0" name="Oval 159"/>
          <p:cNvSpPr/>
          <p:nvPr/>
        </p:nvSpPr>
        <p:spPr>
          <a:xfrm>
            <a:off x="607320" y="47300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81" name="Picture 160" descr="bolt.png"/>
          <p:cNvPicPr/>
          <p:nvPr/>
        </p:nvPicPr>
        <p:blipFill>
          <a:blip r:embed="rId10"/>
          <a:stretch/>
        </p:blipFill>
        <p:spPr>
          <a:xfrm>
            <a:off x="717120" y="483984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TextBox 161"/>
          <p:cNvSpPr/>
          <p:nvPr/>
        </p:nvSpPr>
        <p:spPr>
          <a:xfrm>
            <a:off x="1237320" y="47001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Event response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Box 162"/>
          <p:cNvSpPr/>
          <p:nvPr/>
        </p:nvSpPr>
        <p:spPr>
          <a:xfrm>
            <a:off x="607320" y="5349960"/>
            <a:ext cx="2428560" cy="57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Rapid transit and high maneuverability to respond to events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Rounded Rectangle 163"/>
          <p:cNvSpPr/>
          <p:nvPr/>
        </p:nvSpPr>
        <p:spPr>
          <a:xfrm>
            <a:off x="3306600" y="457992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5" name="Oval 164"/>
          <p:cNvSpPr/>
          <p:nvPr/>
        </p:nvSpPr>
        <p:spPr>
          <a:xfrm>
            <a:off x="3456720" y="47300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86" name="Picture 165" descr="hand.png"/>
          <p:cNvPicPr/>
          <p:nvPr/>
        </p:nvPicPr>
        <p:blipFill>
          <a:blip r:embed="rId11"/>
          <a:stretch/>
        </p:blipFill>
        <p:spPr>
          <a:xfrm>
            <a:off x="3566520" y="483984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7" name="TextBox 166"/>
          <p:cNvSpPr/>
          <p:nvPr/>
        </p:nvSpPr>
        <p:spPr>
          <a:xfrm>
            <a:off x="4086720" y="47001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Vendor relations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167"/>
          <p:cNvSpPr/>
          <p:nvPr/>
        </p:nvSpPr>
        <p:spPr>
          <a:xfrm>
            <a:off x="3456720" y="534996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Low-level vehicle access needed for some use cases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Rounded Rectangle 168"/>
          <p:cNvSpPr/>
          <p:nvPr/>
        </p:nvSpPr>
        <p:spPr>
          <a:xfrm>
            <a:off x="6156000" y="457992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90" name="Oval 169"/>
          <p:cNvSpPr/>
          <p:nvPr/>
        </p:nvSpPr>
        <p:spPr>
          <a:xfrm>
            <a:off x="6306120" y="4730040"/>
            <a:ext cx="499320" cy="49932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91" name="Picture 170" descr="anchor.png"/>
          <p:cNvPicPr/>
          <p:nvPr/>
        </p:nvPicPr>
        <p:blipFill>
          <a:blip r:embed="rId12"/>
          <a:stretch/>
        </p:blipFill>
        <p:spPr>
          <a:xfrm>
            <a:off x="6415920" y="483984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171"/>
          <p:cNvSpPr/>
          <p:nvPr/>
        </p:nvSpPr>
        <p:spPr>
          <a:xfrm>
            <a:off x="6936120" y="47001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Ship operations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72"/>
          <p:cNvSpPr/>
          <p:nvPr/>
        </p:nvSpPr>
        <p:spPr>
          <a:xfrm>
            <a:off x="6306120" y="534996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Deployment / recovery with RV Paragon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Rounded Rectangle 173"/>
          <p:cNvSpPr/>
          <p:nvPr/>
        </p:nvSpPr>
        <p:spPr>
          <a:xfrm>
            <a:off x="9005400" y="4579920"/>
            <a:ext cx="2728800" cy="1569240"/>
          </a:xfrm>
          <a:prstGeom prst="roundRect">
            <a:avLst>
              <a:gd name="adj" fmla="val 6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95" name="Oval 174"/>
          <p:cNvSpPr/>
          <p:nvPr/>
        </p:nvSpPr>
        <p:spPr>
          <a:xfrm>
            <a:off x="9155520" y="4730040"/>
            <a:ext cx="499320" cy="499320"/>
          </a:xfrm>
          <a:prstGeom prst="ellipse">
            <a:avLst/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96" name="Picture 175" descr="prop.png"/>
          <p:cNvPicPr/>
          <p:nvPr/>
        </p:nvPicPr>
        <p:blipFill>
          <a:blip r:embed="rId13"/>
          <a:stretch/>
        </p:blipFill>
        <p:spPr>
          <a:xfrm>
            <a:off x="9265320" y="4839840"/>
            <a:ext cx="279360" cy="27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TextBox 176"/>
          <p:cNvSpPr/>
          <p:nvPr/>
        </p:nvSpPr>
        <p:spPr>
          <a:xfrm>
            <a:off x="9785520" y="4700160"/>
            <a:ext cx="182880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350" b="1" u="none" strike="noStrike">
                <a:solidFill>
                  <a:srgbClr val="8CC8E4"/>
                </a:solidFill>
                <a:effectLst/>
                <a:uFillTx/>
                <a:latin typeface="Arial"/>
              </a:rPr>
              <a:t>Recommendation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177"/>
          <p:cNvSpPr/>
          <p:nvPr/>
        </p:nvSpPr>
        <p:spPr>
          <a:xfrm>
            <a:off x="9155520" y="5349960"/>
            <a:ext cx="2428560" cy="7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To meet most of the requirements: 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electric propeller-driven vehicle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Payload Challenges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Rounded Rectangle 118"/>
          <p:cNvSpPr/>
          <p:nvPr/>
        </p:nvSpPr>
        <p:spPr>
          <a:xfrm>
            <a:off x="457200" y="119988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1" name="Oval 119"/>
          <p:cNvSpPr/>
          <p:nvPr/>
        </p:nvSpPr>
        <p:spPr>
          <a:xfrm>
            <a:off x="637200" y="137988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02" name="Picture 120" descr="flask.png"/>
          <p:cNvPicPr/>
          <p:nvPr/>
        </p:nvPicPr>
        <p:blipFill>
          <a:blip r:embed="rId2"/>
          <a:stretch/>
        </p:blipFill>
        <p:spPr>
          <a:xfrm>
            <a:off x="760320" y="150336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TextBox 121"/>
          <p:cNvSpPr/>
          <p:nvPr/>
        </p:nvSpPr>
        <p:spPr>
          <a:xfrm>
            <a:off x="1357200" y="137988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Water-property sensors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122"/>
          <p:cNvSpPr/>
          <p:nvPr/>
        </p:nvSpPr>
        <p:spPr>
          <a:xfrm>
            <a:off x="637200" y="2059920"/>
            <a:ext cx="32983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Most chemical and optical sensors (CTD, CO₂, fluorometer, etc.) work on any vehicle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Rounded Rectangle 123"/>
          <p:cNvSpPr/>
          <p:nvPr/>
        </p:nvSpPr>
        <p:spPr>
          <a:xfrm>
            <a:off x="637200" y="273492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C4CE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24"/>
          <p:cNvSpPr/>
          <p:nvPr/>
        </p:nvSpPr>
        <p:spPr>
          <a:xfrm>
            <a:off x="637200" y="273492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ANY VEHICLE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Rounded Rectangle 125"/>
          <p:cNvSpPr/>
          <p:nvPr/>
        </p:nvSpPr>
        <p:spPr>
          <a:xfrm>
            <a:off x="4266360" y="119988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8" name="Oval 126"/>
          <p:cNvSpPr/>
          <p:nvPr/>
        </p:nvSpPr>
        <p:spPr>
          <a:xfrm>
            <a:off x="4446360" y="137988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09" name="Picture 127" descr="sound.png"/>
          <p:cNvPicPr/>
          <p:nvPr/>
        </p:nvPicPr>
        <p:blipFill>
          <a:blip r:embed="rId3"/>
          <a:stretch/>
        </p:blipFill>
        <p:spPr>
          <a:xfrm>
            <a:off x="4569480" y="150336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" name="TextBox 128"/>
          <p:cNvSpPr/>
          <p:nvPr/>
        </p:nvSpPr>
        <p:spPr>
          <a:xfrm>
            <a:off x="5166360" y="137988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Bioacoustics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129"/>
          <p:cNvSpPr/>
          <p:nvPr/>
        </p:nvSpPr>
        <p:spPr>
          <a:xfrm>
            <a:off x="4446360" y="2059920"/>
            <a:ext cx="32983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Requires a low-noise vehicle and high pitch/roll stability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Rounded Rectangle 130"/>
          <p:cNvSpPr/>
          <p:nvPr/>
        </p:nvSpPr>
        <p:spPr>
          <a:xfrm>
            <a:off x="4446360" y="273492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8CC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Box 131"/>
          <p:cNvSpPr/>
          <p:nvPr/>
        </p:nvSpPr>
        <p:spPr>
          <a:xfrm>
            <a:off x="4446360" y="273492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FAVORS WAVE GLIDER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Rounded Rectangle 132"/>
          <p:cNvSpPr/>
          <p:nvPr/>
        </p:nvSpPr>
        <p:spPr>
          <a:xfrm>
            <a:off x="8075520" y="119988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5" name="Oval 133"/>
          <p:cNvSpPr/>
          <p:nvPr/>
        </p:nvSpPr>
        <p:spPr>
          <a:xfrm>
            <a:off x="8255520" y="137988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16" name="Picture 134" descr="map.png"/>
          <p:cNvPicPr/>
          <p:nvPr/>
        </p:nvPicPr>
        <p:blipFill>
          <a:blip r:embed="rId4"/>
          <a:stretch/>
        </p:blipFill>
        <p:spPr>
          <a:xfrm>
            <a:off x="8378640" y="150336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7" name="TextBox 135"/>
          <p:cNvSpPr/>
          <p:nvPr/>
        </p:nvSpPr>
        <p:spPr>
          <a:xfrm>
            <a:off x="8975520" y="137988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Mapping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136"/>
          <p:cNvSpPr/>
          <p:nvPr/>
        </p:nvSpPr>
        <p:spPr>
          <a:xfrm>
            <a:off x="8255520" y="2059920"/>
            <a:ext cx="32983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Requires maneuverability, consistent speed and enough battery power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Rounded Rectangle 137"/>
          <p:cNvSpPr/>
          <p:nvPr/>
        </p:nvSpPr>
        <p:spPr>
          <a:xfrm>
            <a:off x="8255520" y="273492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138"/>
          <p:cNvSpPr/>
          <p:nvPr/>
        </p:nvSpPr>
        <p:spPr>
          <a:xfrm>
            <a:off x="8255520" y="273492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PROP-DRIVEN ONLY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ounded Rectangle 139"/>
          <p:cNvSpPr/>
          <p:nvPr/>
        </p:nvSpPr>
        <p:spPr>
          <a:xfrm>
            <a:off x="457200" y="336492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2" name="Oval 140"/>
          <p:cNvSpPr/>
          <p:nvPr/>
        </p:nvSpPr>
        <p:spPr>
          <a:xfrm>
            <a:off x="637200" y="354492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23" name="Picture 141" descr="vial.png"/>
          <p:cNvPicPr/>
          <p:nvPr/>
        </p:nvPicPr>
        <p:blipFill>
          <a:blip r:embed="rId5"/>
          <a:stretch/>
        </p:blipFill>
        <p:spPr>
          <a:xfrm>
            <a:off x="760320" y="366804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4" name="TextBox 142"/>
          <p:cNvSpPr/>
          <p:nvPr/>
        </p:nvSpPr>
        <p:spPr>
          <a:xfrm>
            <a:off x="1357200" y="354492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ESP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143"/>
          <p:cNvSpPr/>
          <p:nvPr/>
        </p:nvSpPr>
        <p:spPr>
          <a:xfrm>
            <a:off x="637200" y="4224960"/>
            <a:ext cx="32983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Large payload, likely doesn’t fit the Wave Glider; needs 2 kWh of battery (more if cooling is necessary)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Rounded Rectangle 144"/>
          <p:cNvSpPr/>
          <p:nvPr/>
        </p:nvSpPr>
        <p:spPr>
          <a:xfrm>
            <a:off x="637200" y="489996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145"/>
          <p:cNvSpPr/>
          <p:nvPr/>
        </p:nvSpPr>
        <p:spPr>
          <a:xfrm>
            <a:off x="637200" y="489996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PROP-DRIVEN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Rounded Rectangle 146"/>
          <p:cNvSpPr/>
          <p:nvPr/>
        </p:nvSpPr>
        <p:spPr>
          <a:xfrm>
            <a:off x="4266360" y="336492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9" name="Oval 147"/>
          <p:cNvSpPr/>
          <p:nvPr/>
        </p:nvSpPr>
        <p:spPr>
          <a:xfrm>
            <a:off x="4446360" y="354492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30" name="Picture 148" descr="relay.png"/>
          <p:cNvPicPr/>
          <p:nvPr/>
        </p:nvPicPr>
        <p:blipFill>
          <a:blip r:embed="rId6"/>
          <a:stretch/>
        </p:blipFill>
        <p:spPr>
          <a:xfrm>
            <a:off x="4569480" y="366804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TextBox 149"/>
          <p:cNvSpPr/>
          <p:nvPr/>
        </p:nvSpPr>
        <p:spPr>
          <a:xfrm>
            <a:off x="5166360" y="354492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Data relay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150"/>
          <p:cNvSpPr/>
          <p:nvPr/>
        </p:nvSpPr>
        <p:spPr>
          <a:xfrm>
            <a:off x="4446360" y="4224960"/>
            <a:ext cx="32983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Requires consistent speed; Wave Glider can barely keep up with LRAUV and would not work for Dorado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ounded Rectangle 151"/>
          <p:cNvSpPr/>
          <p:nvPr/>
        </p:nvSpPr>
        <p:spPr>
          <a:xfrm>
            <a:off x="4446360" y="489996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152"/>
          <p:cNvSpPr/>
          <p:nvPr/>
        </p:nvSpPr>
        <p:spPr>
          <a:xfrm>
            <a:off x="4446360" y="489996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PROP-DRIVEN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Rounded Rectangle 153"/>
          <p:cNvSpPr/>
          <p:nvPr/>
        </p:nvSpPr>
        <p:spPr>
          <a:xfrm>
            <a:off x="8075520" y="3364920"/>
            <a:ext cx="3658320" cy="2034360"/>
          </a:xfrm>
          <a:prstGeom prst="roundRect">
            <a:avLst>
              <a:gd name="adj" fmla="val 6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36" name="Oval 154"/>
          <p:cNvSpPr/>
          <p:nvPr/>
        </p:nvSpPr>
        <p:spPr>
          <a:xfrm>
            <a:off x="8255520" y="3544920"/>
            <a:ext cx="559440" cy="559440"/>
          </a:xfrm>
          <a:prstGeom prst="ellipse">
            <a:avLst/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37" name="Picture 155" descr="sub.png"/>
          <p:cNvPicPr/>
          <p:nvPr/>
        </p:nvPicPr>
        <p:blipFill>
          <a:blip r:embed="rId7"/>
          <a:stretch/>
        </p:blipFill>
        <p:spPr>
          <a:xfrm>
            <a:off x="8378640" y="3668040"/>
            <a:ext cx="312840" cy="3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TextBox 156"/>
          <p:cNvSpPr/>
          <p:nvPr/>
        </p:nvSpPr>
        <p:spPr>
          <a:xfrm>
            <a:off x="8975520" y="3544920"/>
            <a:ext cx="2608560" cy="5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5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AUV intervention / deployment / recovery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Box 157"/>
          <p:cNvSpPr/>
          <p:nvPr/>
        </p:nvSpPr>
        <p:spPr>
          <a:xfrm>
            <a:off x="8255520" y="4224960"/>
            <a:ext cx="3298320" cy="38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Needs towing capacity, high speed and high maneuverability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Rounded Rectangle 158"/>
          <p:cNvSpPr/>
          <p:nvPr/>
        </p:nvSpPr>
        <p:spPr>
          <a:xfrm>
            <a:off x="8255520" y="4899960"/>
            <a:ext cx="1999440" cy="3193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159"/>
          <p:cNvSpPr/>
          <p:nvPr/>
        </p:nvSpPr>
        <p:spPr>
          <a:xfrm>
            <a:off x="8255520" y="4899960"/>
            <a:ext cx="199944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PROP-DRIVEN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Rounded Rectangle 160"/>
          <p:cNvSpPr/>
          <p:nvPr/>
        </p:nvSpPr>
        <p:spPr>
          <a:xfrm>
            <a:off x="457200" y="5540040"/>
            <a:ext cx="11277000" cy="619200"/>
          </a:xfrm>
          <a:prstGeom prst="roundRect">
            <a:avLst>
              <a:gd name="adj" fmla="val 18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43" name="Oval 161"/>
          <p:cNvSpPr/>
          <p:nvPr/>
        </p:nvSpPr>
        <p:spPr>
          <a:xfrm>
            <a:off x="637200" y="5630040"/>
            <a:ext cx="439200" cy="439200"/>
          </a:xfrm>
          <a:prstGeom prst="ellipse">
            <a:avLst/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44" name="Picture 162" descr="prop.png"/>
          <p:cNvPicPr/>
          <p:nvPr/>
        </p:nvPicPr>
        <p:blipFill>
          <a:blip r:embed="rId8"/>
          <a:stretch/>
        </p:blipFill>
        <p:spPr>
          <a:xfrm>
            <a:off x="734040" y="5726880"/>
            <a:ext cx="245520" cy="24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TextBox 163"/>
          <p:cNvSpPr/>
          <p:nvPr/>
        </p:nvSpPr>
        <p:spPr>
          <a:xfrm>
            <a:off x="1207080" y="5540040"/>
            <a:ext cx="103770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1" u="none" strike="noStrike">
                <a:solidFill>
                  <a:srgbClr val="8CC8E4"/>
                </a:solidFill>
                <a:effectLst/>
                <a:uFillTx/>
                <a:latin typeface="Arial"/>
              </a:rPr>
              <a:t>Takeaway:  </a:t>
            </a: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only bioacoustics favors the Wave Glider; most other payloads need a prop-driven vehicle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u="none" strike="noStrike">
                <a:solidFill>
                  <a:srgbClr val="0A6E99"/>
                </a:solidFill>
                <a:effectLst/>
                <a:uFillTx/>
                <a:latin typeface="Arial"/>
              </a:rPr>
              <a:t>CHOICE 1   </a:t>
            </a: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Seasats Lightfish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7" name="Picture 114" descr="image.jpg"/>
          <p:cNvPicPr/>
          <p:nvPr/>
        </p:nvPicPr>
        <p:blipFill>
          <a:blip r:embed="rId2"/>
          <a:srcRect t="7008" b="7008"/>
          <a:stretch/>
        </p:blipFill>
        <p:spPr>
          <a:xfrm>
            <a:off x="457200" y="1199880"/>
            <a:ext cx="5349240" cy="344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8" name="Picture 115" descr="image6.png"/>
          <p:cNvPicPr/>
          <p:nvPr/>
        </p:nvPicPr>
        <p:blipFill>
          <a:blip r:embed="rId3"/>
          <a:stretch/>
        </p:blipFill>
        <p:spPr>
          <a:xfrm>
            <a:off x="457200" y="4940280"/>
            <a:ext cx="2249280" cy="109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9" name="TextBox 116"/>
          <p:cNvSpPr/>
          <p:nvPr/>
        </p:nvSpPr>
        <p:spPr>
          <a:xfrm>
            <a:off x="2887200" y="4799880"/>
            <a:ext cx="2919240" cy="137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Hull concept (left) and Lightfish underway (top). Source: Seasats.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Rounded Rectangle 117"/>
          <p:cNvSpPr/>
          <p:nvPr/>
        </p:nvSpPr>
        <p:spPr>
          <a:xfrm>
            <a:off x="60998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118"/>
          <p:cNvSpPr/>
          <p:nvPr/>
        </p:nvSpPr>
        <p:spPr>
          <a:xfrm>
            <a:off x="609984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3.5 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Box 119"/>
          <p:cNvSpPr/>
          <p:nvPr/>
        </p:nvSpPr>
        <p:spPr>
          <a:xfrm>
            <a:off x="61498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Length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Rounded Rectangle 120"/>
          <p:cNvSpPr/>
          <p:nvPr/>
        </p:nvSpPr>
        <p:spPr>
          <a:xfrm>
            <a:off x="75337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121"/>
          <p:cNvSpPr/>
          <p:nvPr/>
        </p:nvSpPr>
        <p:spPr>
          <a:xfrm>
            <a:off x="75337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4.0 kWh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122"/>
          <p:cNvSpPr/>
          <p:nvPr/>
        </p:nvSpPr>
        <p:spPr>
          <a:xfrm>
            <a:off x="75837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Li-ion battery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Rounded Rectangle 123"/>
          <p:cNvSpPr/>
          <p:nvPr/>
        </p:nvSpPr>
        <p:spPr>
          <a:xfrm>
            <a:off x="89672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Box 124"/>
          <p:cNvSpPr/>
          <p:nvPr/>
        </p:nvSpPr>
        <p:spPr>
          <a:xfrm>
            <a:off x="896724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4.5 kn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125"/>
          <p:cNvSpPr/>
          <p:nvPr/>
        </p:nvSpPr>
        <p:spPr>
          <a:xfrm>
            <a:off x="90172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Sprint speed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Rounded Rectangle 126"/>
          <p:cNvSpPr/>
          <p:nvPr/>
        </p:nvSpPr>
        <p:spPr>
          <a:xfrm>
            <a:off x="104011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Box 127"/>
          <p:cNvSpPr/>
          <p:nvPr/>
        </p:nvSpPr>
        <p:spPr>
          <a:xfrm>
            <a:off x="104011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6 mo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Box 128"/>
          <p:cNvSpPr/>
          <p:nvPr/>
        </p:nvSpPr>
        <p:spPr>
          <a:xfrm>
            <a:off x="104511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Endurance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62" name="Table 129"/>
          <p:cNvGraphicFramePr/>
          <p:nvPr/>
        </p:nvGraphicFramePr>
        <p:xfrm>
          <a:off x="6099840" y="2509920"/>
          <a:ext cx="5634000" cy="3690000"/>
        </p:xfrm>
        <a:graphic>
          <a:graphicData uri="http://schemas.openxmlformats.org/drawingml/2006/table">
            <a:tbl>
              <a:tblPr/>
              <a:tblGrid>
                <a:gridCol w="149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Dimensions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3.5 × 1.0 m (11.4 × 3.4 ft); 0.8 m draft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Weight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132 kg base, up to 181 kg fully loaded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77 L bay, up to 30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 power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20-30 W steady; bursts to 300+ W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Energy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4.0 kWh Li-ion battery + 415 W solar (opt. methanol generator)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Speed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4.5 kn sprint / 2 kn cruise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Range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~575 nm on battery alone; 6,000+ nm with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Propulsion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Electric (Torqeedo, ~3 HP equiv.), weedless prop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Comms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LTE, Iridium SBD/Certus; optional Starlink, MANET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Vendor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Seasats (San Diego, CA)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u="none" strike="noStrike">
                <a:solidFill>
                  <a:srgbClr val="0A6E99"/>
                </a:solidFill>
                <a:effectLst/>
                <a:uFillTx/>
                <a:latin typeface="Arial"/>
              </a:rPr>
              <a:t>CHOICE 2   </a:t>
            </a: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Open Ocean Robotics DataXplorer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4" name="Picture 114" descr="image.jpg"/>
          <p:cNvPicPr/>
          <p:nvPr/>
        </p:nvPicPr>
        <p:blipFill>
          <a:blip r:embed="rId2"/>
          <a:srcRect t="7009" b="7009"/>
          <a:stretch/>
        </p:blipFill>
        <p:spPr>
          <a:xfrm>
            <a:off x="457200" y="1199880"/>
            <a:ext cx="5349240" cy="344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5" name="Picture 115" descr="image9.jpeg"/>
          <p:cNvPicPr/>
          <p:nvPr/>
        </p:nvPicPr>
        <p:blipFill>
          <a:blip r:embed="rId3"/>
          <a:stretch/>
        </p:blipFill>
        <p:spPr>
          <a:xfrm>
            <a:off x="457200" y="4799880"/>
            <a:ext cx="1839240" cy="137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TextBox 116"/>
          <p:cNvSpPr/>
          <p:nvPr/>
        </p:nvSpPr>
        <p:spPr>
          <a:xfrm>
            <a:off x="2477160" y="4799880"/>
            <a:ext cx="3329280" cy="137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Field assembly (left) and DataXplorer on the water (top). Source: Open Ocean Robotics.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Rounded Rectangle 117"/>
          <p:cNvSpPr/>
          <p:nvPr/>
        </p:nvSpPr>
        <p:spPr>
          <a:xfrm>
            <a:off x="60998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Box 118"/>
          <p:cNvSpPr/>
          <p:nvPr/>
        </p:nvSpPr>
        <p:spPr>
          <a:xfrm>
            <a:off x="609984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3.7 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119"/>
          <p:cNvSpPr/>
          <p:nvPr/>
        </p:nvSpPr>
        <p:spPr>
          <a:xfrm>
            <a:off x="61498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Length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Rounded Rectangle 120"/>
          <p:cNvSpPr/>
          <p:nvPr/>
        </p:nvSpPr>
        <p:spPr>
          <a:xfrm>
            <a:off x="75337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121"/>
          <p:cNvSpPr/>
          <p:nvPr/>
        </p:nvSpPr>
        <p:spPr>
          <a:xfrm>
            <a:off x="75337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7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3.5-17.5 kWh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122"/>
          <p:cNvSpPr/>
          <p:nvPr/>
        </p:nvSpPr>
        <p:spPr>
          <a:xfrm>
            <a:off x="75837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Battery options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Rounded Rectangle 123"/>
          <p:cNvSpPr/>
          <p:nvPr/>
        </p:nvSpPr>
        <p:spPr>
          <a:xfrm>
            <a:off x="89672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Box 124"/>
          <p:cNvSpPr/>
          <p:nvPr/>
        </p:nvSpPr>
        <p:spPr>
          <a:xfrm>
            <a:off x="896724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6 kn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Box 125"/>
          <p:cNvSpPr/>
          <p:nvPr/>
        </p:nvSpPr>
        <p:spPr>
          <a:xfrm>
            <a:off x="90172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Max speed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ounded Rectangle 126"/>
          <p:cNvSpPr/>
          <p:nvPr/>
        </p:nvSpPr>
        <p:spPr>
          <a:xfrm>
            <a:off x="104011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Box 127"/>
          <p:cNvSpPr/>
          <p:nvPr/>
        </p:nvSpPr>
        <p:spPr>
          <a:xfrm>
            <a:off x="104011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500 nm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Box 128"/>
          <p:cNvSpPr/>
          <p:nvPr/>
        </p:nvSpPr>
        <p:spPr>
          <a:xfrm>
            <a:off x="104511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Range, max battery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79" name="Table 129"/>
          <p:cNvGraphicFramePr/>
          <p:nvPr/>
        </p:nvGraphicFramePr>
        <p:xfrm>
          <a:off x="6099840" y="2509920"/>
          <a:ext cx="5634000" cy="3690000"/>
        </p:xfrm>
        <a:graphic>
          <a:graphicData uri="http://schemas.openxmlformats.org/drawingml/2006/table">
            <a:tbl>
              <a:tblPr/>
              <a:tblGrid>
                <a:gridCol w="149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Dimensions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3.7 × 0.9 m (12.2 × 2.9 ft); 0.5 m draft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Weight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143 kg (std. battery) to 204 kg (max battery)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50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Energy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3.5 kWh std., expandable to 17.5 kWh; 270 W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Speed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2 kn cruise / 6 kn max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Range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~100 nm on std. battery; up to 500 nm with max battery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Propulsion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Electric, ~3 HP equivalent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Hull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Patented self-righting design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Comms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4G cellular, Iridium Certus-100, AIS Class B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Vendor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Open Ocean Robotics (Victoria, BC)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1" u="none" strike="noStrike">
                <a:solidFill>
                  <a:srgbClr val="0A6E99"/>
                </a:solidFill>
                <a:effectLst/>
                <a:uFillTx/>
                <a:latin typeface="Arial"/>
              </a:rPr>
              <a:t>CHOICE 3   </a:t>
            </a: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Liquid Robotics Wave Glider SV3-300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1" name="Picture 114" descr="image.png"/>
          <p:cNvPicPr/>
          <p:nvPr/>
        </p:nvPicPr>
        <p:blipFill>
          <a:blip r:embed="rId2"/>
          <a:srcRect l="6314" r="6314"/>
          <a:stretch/>
        </p:blipFill>
        <p:spPr>
          <a:xfrm>
            <a:off x="457200" y="1199880"/>
            <a:ext cx="5349240" cy="404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2" name="TextBox 115"/>
          <p:cNvSpPr/>
          <p:nvPr/>
        </p:nvSpPr>
        <p:spPr>
          <a:xfrm>
            <a:off x="457200" y="5330160"/>
            <a:ext cx="5349240" cy="32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100" b="0" i="1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Photo: one of MBARI's current Wave Glider SV3-200s.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Rounded Rectangle 116"/>
          <p:cNvSpPr/>
          <p:nvPr/>
        </p:nvSpPr>
        <p:spPr>
          <a:xfrm>
            <a:off x="457200" y="5720040"/>
            <a:ext cx="5349240" cy="469440"/>
          </a:xfrm>
          <a:prstGeom prst="roundRect">
            <a:avLst>
              <a:gd name="adj" fmla="val 25000"/>
            </a:avLst>
          </a:prstGeom>
          <a:solidFill>
            <a:srgbClr val="F9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84" name="Oval 117"/>
          <p:cNvSpPr/>
          <p:nvPr/>
        </p:nvSpPr>
        <p:spPr>
          <a:xfrm>
            <a:off x="547200" y="5784840"/>
            <a:ext cx="339120" cy="339120"/>
          </a:xfrm>
          <a:prstGeom prst="ellipse">
            <a:avLst/>
          </a:prstGeom>
          <a:solidFill>
            <a:srgbClr val="C04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85" name="Picture 118" descr="warn.png"/>
          <p:cNvPicPr/>
          <p:nvPr/>
        </p:nvPicPr>
        <p:blipFill>
          <a:blip r:embed="rId3"/>
          <a:stretch/>
        </p:blipFill>
        <p:spPr>
          <a:xfrm>
            <a:off x="622080" y="5859720"/>
            <a:ext cx="189720" cy="189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TextBox 119"/>
          <p:cNvSpPr/>
          <p:nvPr/>
        </p:nvSpPr>
        <p:spPr>
          <a:xfrm>
            <a:off x="997200" y="5720040"/>
            <a:ext cx="4749120" cy="4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0463A"/>
                </a:solidFill>
                <a:effectLst/>
                <a:uFillTx/>
                <a:latin typeface="Arial"/>
              </a:rPr>
              <a:t>Wave-driven: not the recommended electric-propeller design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Rounded Rectangle 120"/>
          <p:cNvSpPr/>
          <p:nvPr/>
        </p:nvSpPr>
        <p:spPr>
          <a:xfrm>
            <a:off x="60998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Box 121"/>
          <p:cNvSpPr/>
          <p:nvPr/>
        </p:nvSpPr>
        <p:spPr>
          <a:xfrm>
            <a:off x="609984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1 yr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Box 122"/>
          <p:cNvSpPr/>
          <p:nvPr/>
        </p:nvSpPr>
        <p:spPr>
          <a:xfrm>
            <a:off x="61498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Endurance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Rounded Rectangle 123"/>
          <p:cNvSpPr/>
          <p:nvPr/>
        </p:nvSpPr>
        <p:spPr>
          <a:xfrm>
            <a:off x="75337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Box 124"/>
          <p:cNvSpPr/>
          <p:nvPr/>
        </p:nvSpPr>
        <p:spPr>
          <a:xfrm>
            <a:off x="75337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45 kg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Box 125"/>
          <p:cNvSpPr/>
          <p:nvPr/>
        </p:nvSpPr>
        <p:spPr>
          <a:xfrm>
            <a:off x="75837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Max payload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Rounded Rectangle 126"/>
          <p:cNvSpPr/>
          <p:nvPr/>
        </p:nvSpPr>
        <p:spPr>
          <a:xfrm>
            <a:off x="896724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Box 127"/>
          <p:cNvSpPr/>
          <p:nvPr/>
        </p:nvSpPr>
        <p:spPr>
          <a:xfrm>
            <a:off x="8967240" y="1400400"/>
            <a:ext cx="133308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1 kn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Box 128"/>
          <p:cNvSpPr/>
          <p:nvPr/>
        </p:nvSpPr>
        <p:spPr>
          <a:xfrm>
            <a:off x="901728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Typical speed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Rounded Rectangle 129"/>
          <p:cNvSpPr/>
          <p:nvPr/>
        </p:nvSpPr>
        <p:spPr>
          <a:xfrm>
            <a:off x="10401120" y="1199880"/>
            <a:ext cx="1333080" cy="107928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Box 130"/>
          <p:cNvSpPr/>
          <p:nvPr/>
        </p:nvSpPr>
        <p:spPr>
          <a:xfrm>
            <a:off x="10401120" y="1310040"/>
            <a:ext cx="1333080" cy="51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22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4.5 kWh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Box 131"/>
          <p:cNvSpPr/>
          <p:nvPr/>
        </p:nvSpPr>
        <p:spPr>
          <a:xfrm>
            <a:off x="10451160" y="1839960"/>
            <a:ext cx="1233000" cy="37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Max battery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9" name="Table 132"/>
          <p:cNvGraphicFramePr/>
          <p:nvPr/>
        </p:nvGraphicFramePr>
        <p:xfrm>
          <a:off x="6099840" y="2509920"/>
          <a:ext cx="5634000" cy="3690000"/>
        </p:xfrm>
        <a:graphic>
          <a:graphicData uri="http://schemas.openxmlformats.org/drawingml/2006/table">
            <a:tbl>
              <a:tblPr/>
              <a:tblGrid>
                <a:gridCol w="149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Dimensions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3.05 m float + 2.13 m sub, 4 m umbilical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Weight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~150 kg (vehicle only)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45 kg / 93 L; up to 7 modular bays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 power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5-20 W average; 360 W peak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Energy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0.9-4.5 kWh battery + 150 W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Speed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~0.8 - 1 kn typical / 3 kn max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Endurance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1 year at sea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Propulsion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Wave-powered fins + electric thruster backup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Comms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Iridium 9602/RUDICS, cellular option, WiFi, Starlink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Vendor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Liquid Robotics / Boeing (Sunnyvale, CA)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976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Comparison of Vehicles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01" name="Table 116"/>
          <p:cNvGraphicFramePr/>
          <p:nvPr/>
        </p:nvGraphicFramePr>
        <p:xfrm>
          <a:off x="457200" y="1199880"/>
          <a:ext cx="11276640" cy="4950000"/>
        </p:xfrm>
        <a:graphic>
          <a:graphicData uri="http://schemas.openxmlformats.org/drawingml/2006/table">
            <a:tbl>
              <a:tblPr/>
              <a:tblGrid>
                <a:gridCol w="234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5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426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Seasats Lightfish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426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Open Ocean DataXplorer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426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Liquid Robotics Wave Glider SV3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4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Length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3.5 m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3.7 m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3.05 m float + 2.13 m sub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Weight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132-181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143-204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~150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Payload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77 L / up to 30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50 kg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45 kg / 93 L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Energy storage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4.0 kWh + 415 W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3.5-17.5 kWh + 270 W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0.9-4.5 kWh + 150 W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Speed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4.5 kn sprint / 2 kn cruise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6 kn max / 2 kn cruise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3 kn max / 0.8 - 1 kn typical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Range / endurance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~575 nm battery; 6,000+ nm w/ solar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~100 nm std.; 500 nm max battery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Up to 1 year at sea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Propulsion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Electric propeller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Electric propeller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Wave energy + electric backup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Data link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LTE, Iridium SBD/Certus, Starlink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4G, Iridium Certus-100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Iridium 9602, cellular, WiFi, Starlink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Rough cost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~$300K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~$300K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0" u="none" strike="noStrike">
                          <a:solidFill>
                            <a:srgbClr val="1F2A30"/>
                          </a:solidFill>
                          <a:effectLst/>
                          <a:uFillTx/>
                          <a:latin typeface="Arial"/>
                        </a:rPr>
                        <a:t>~$300K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0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04261"/>
                          </a:solidFill>
                          <a:effectLst/>
                          <a:uFillTx/>
                          <a:latin typeface="Arial"/>
                        </a:rPr>
                        <a:t>Electric propeller (recommended)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EAF1F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A6E99"/>
                          </a:solidFill>
                          <a:effectLst/>
                          <a:uFillTx/>
                          <a:latin typeface="Arial"/>
                        </a:rPr>
                        <a:t>✓  Yes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0A6E99"/>
                          </a:solidFill>
                          <a:effectLst/>
                          <a:uFillTx/>
                          <a:latin typeface="Arial"/>
                        </a:rPr>
                        <a:t>✓  Yes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100" b="1" u="none" strike="noStrike">
                          <a:solidFill>
                            <a:srgbClr val="C0463A"/>
                          </a:solidFill>
                          <a:effectLst/>
                          <a:uFillTx/>
                          <a:latin typeface="Arial"/>
                        </a:rPr>
                        <a:t>✕  No (wave-driven)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59760" marT="24840" marB="2484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9360">
                      <a:solidFill>
                        <a:srgbClr val="D5DEE3"/>
                      </a:solidFill>
                      <a:prstDash val="solid"/>
                    </a:lnT>
                    <a:lnB w="9360">
                      <a:solidFill>
                        <a:srgbClr val="D5DE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57200" y="330120"/>
            <a:ext cx="11277000" cy="69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Requirements &amp; Feature Matrix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Rounded Rectangle 116"/>
          <p:cNvSpPr/>
          <p:nvPr/>
        </p:nvSpPr>
        <p:spPr>
          <a:xfrm>
            <a:off x="2907360" y="1149840"/>
            <a:ext cx="2875320" cy="479160"/>
          </a:xfrm>
          <a:prstGeom prst="roundRect">
            <a:avLst>
              <a:gd name="adj" fmla="val 2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Box 117"/>
          <p:cNvSpPr/>
          <p:nvPr/>
        </p:nvSpPr>
        <p:spPr>
          <a:xfrm>
            <a:off x="2907360" y="1149840"/>
            <a:ext cx="2875320" cy="47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Seasats Lightfish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Rounded Rectangle 118"/>
          <p:cNvSpPr/>
          <p:nvPr/>
        </p:nvSpPr>
        <p:spPr>
          <a:xfrm>
            <a:off x="5883120" y="1149840"/>
            <a:ext cx="2875320" cy="479160"/>
          </a:xfrm>
          <a:prstGeom prst="roundRect">
            <a:avLst>
              <a:gd name="adj" fmla="val 2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Box 119"/>
          <p:cNvSpPr/>
          <p:nvPr/>
        </p:nvSpPr>
        <p:spPr>
          <a:xfrm>
            <a:off x="5883120" y="1149840"/>
            <a:ext cx="2875320" cy="47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Open Ocean DataXplorer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Rounded Rectangle 120"/>
          <p:cNvSpPr/>
          <p:nvPr/>
        </p:nvSpPr>
        <p:spPr>
          <a:xfrm>
            <a:off x="8858880" y="1149840"/>
            <a:ext cx="2875320" cy="479160"/>
          </a:xfrm>
          <a:prstGeom prst="roundRect">
            <a:avLst>
              <a:gd name="adj" fmla="val 2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Box 121"/>
          <p:cNvSpPr/>
          <p:nvPr/>
        </p:nvSpPr>
        <p:spPr>
          <a:xfrm>
            <a:off x="8858880" y="1149840"/>
            <a:ext cx="2875320" cy="47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Wave Glider SV3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Rounded Rectangle 122"/>
          <p:cNvSpPr/>
          <p:nvPr/>
        </p:nvSpPr>
        <p:spPr>
          <a:xfrm>
            <a:off x="457200" y="171000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Box 123"/>
          <p:cNvSpPr/>
          <p:nvPr/>
        </p:nvSpPr>
        <p:spPr>
          <a:xfrm>
            <a:off x="587160" y="171000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Maneuverability &amp; speed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Station keeping, mapping lines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Rounded Rectangle 124"/>
          <p:cNvSpPr/>
          <p:nvPr/>
        </p:nvSpPr>
        <p:spPr>
          <a:xfrm>
            <a:off x="2907360" y="171000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2" name="Rounded Rectangle 125"/>
          <p:cNvSpPr/>
          <p:nvPr/>
        </p:nvSpPr>
        <p:spPr>
          <a:xfrm>
            <a:off x="3017160" y="187416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Box 126"/>
          <p:cNvSpPr/>
          <p:nvPr/>
        </p:nvSpPr>
        <p:spPr>
          <a:xfrm>
            <a:off x="3017160" y="187416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MEETS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Box 127"/>
          <p:cNvSpPr/>
          <p:nvPr/>
        </p:nvSpPr>
        <p:spPr>
          <a:xfrm>
            <a:off x="4107240" y="17100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Electric propeller; no issues noted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Rounded Rectangle 128"/>
          <p:cNvSpPr/>
          <p:nvPr/>
        </p:nvSpPr>
        <p:spPr>
          <a:xfrm>
            <a:off x="5883120" y="171000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6" name="Rounded Rectangle 129"/>
          <p:cNvSpPr/>
          <p:nvPr/>
        </p:nvSpPr>
        <p:spPr>
          <a:xfrm>
            <a:off x="5992920" y="187416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Box 130"/>
          <p:cNvSpPr/>
          <p:nvPr/>
        </p:nvSpPr>
        <p:spPr>
          <a:xfrm>
            <a:off x="5992920" y="187416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MEETS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Box 131"/>
          <p:cNvSpPr/>
          <p:nvPr/>
        </p:nvSpPr>
        <p:spPr>
          <a:xfrm>
            <a:off x="7083000" y="17100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Electric propeller; no issues noted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Rounded Rectangle 132"/>
          <p:cNvSpPr/>
          <p:nvPr/>
        </p:nvSpPr>
        <p:spPr>
          <a:xfrm>
            <a:off x="8858880" y="1710000"/>
            <a:ext cx="2875320" cy="577800"/>
          </a:xfrm>
          <a:prstGeom prst="roundRect">
            <a:avLst>
              <a:gd name="adj" fmla="val 1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20" name="Rounded Rectangle 133"/>
          <p:cNvSpPr/>
          <p:nvPr/>
        </p:nvSpPr>
        <p:spPr>
          <a:xfrm>
            <a:off x="8969040" y="187416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C04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134"/>
          <p:cNvSpPr/>
          <p:nvPr/>
        </p:nvSpPr>
        <p:spPr>
          <a:xfrm>
            <a:off x="8969040" y="187416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FAILS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Box 135"/>
          <p:cNvSpPr/>
          <p:nvPr/>
        </p:nvSpPr>
        <p:spPr>
          <a:xfrm>
            <a:off x="10058760" y="17100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Speed not consistent; can't station keep or run mapping lines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ounded Rectangle 136"/>
          <p:cNvSpPr/>
          <p:nvPr/>
        </p:nvSpPr>
        <p:spPr>
          <a:xfrm>
            <a:off x="457200" y="234864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Box 137"/>
          <p:cNvSpPr/>
          <p:nvPr/>
        </p:nvSpPr>
        <p:spPr>
          <a:xfrm>
            <a:off x="587160" y="234864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Low noise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Sensitive sonar payloads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Rounded Rectangle 138"/>
          <p:cNvSpPr/>
          <p:nvPr/>
        </p:nvSpPr>
        <p:spPr>
          <a:xfrm>
            <a:off x="2907360" y="234864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BF2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26" name="Rounded Rectangle 139"/>
          <p:cNvSpPr/>
          <p:nvPr/>
        </p:nvSpPr>
        <p:spPr>
          <a:xfrm>
            <a:off x="3017160" y="25128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Box 140"/>
          <p:cNvSpPr/>
          <p:nvPr/>
        </p:nvSpPr>
        <p:spPr>
          <a:xfrm>
            <a:off x="3017160" y="251280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RISK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Box 141"/>
          <p:cNvSpPr/>
          <p:nvPr/>
        </p:nvSpPr>
        <p:spPr>
          <a:xfrm>
            <a:off x="4107240" y="2484000"/>
            <a:ext cx="159516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Possibly fails; unknown until payload is integrated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Rounded Rectangle 142"/>
          <p:cNvSpPr/>
          <p:nvPr/>
        </p:nvSpPr>
        <p:spPr>
          <a:xfrm>
            <a:off x="5883120" y="234864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BF2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30" name="Rounded Rectangle 143"/>
          <p:cNvSpPr/>
          <p:nvPr/>
        </p:nvSpPr>
        <p:spPr>
          <a:xfrm>
            <a:off x="5992920" y="25128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B77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Box 144"/>
          <p:cNvSpPr/>
          <p:nvPr/>
        </p:nvSpPr>
        <p:spPr>
          <a:xfrm>
            <a:off x="5992920" y="251280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RISK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Box 145"/>
          <p:cNvSpPr/>
          <p:nvPr/>
        </p:nvSpPr>
        <p:spPr>
          <a:xfrm>
            <a:off x="7083000" y="2484000"/>
            <a:ext cx="159516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Possibly fails; unknown until payload is integrated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Rounded Rectangle 146"/>
          <p:cNvSpPr/>
          <p:nvPr/>
        </p:nvSpPr>
        <p:spPr>
          <a:xfrm>
            <a:off x="8858880" y="234864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34" name="Rounded Rectangle 147"/>
          <p:cNvSpPr/>
          <p:nvPr/>
        </p:nvSpPr>
        <p:spPr>
          <a:xfrm>
            <a:off x="8969040" y="25128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Box 148"/>
          <p:cNvSpPr/>
          <p:nvPr/>
        </p:nvSpPr>
        <p:spPr>
          <a:xfrm>
            <a:off x="8969040" y="251280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MEETS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Box 149"/>
          <p:cNvSpPr/>
          <p:nvPr/>
        </p:nvSpPr>
        <p:spPr>
          <a:xfrm>
            <a:off x="10058760" y="234864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Quiet, wave-driven platform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Rounded Rectangle 150"/>
          <p:cNvSpPr/>
          <p:nvPr/>
        </p:nvSpPr>
        <p:spPr>
          <a:xfrm>
            <a:off x="457200" y="298728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Box 151"/>
          <p:cNvSpPr/>
          <p:nvPr/>
        </p:nvSpPr>
        <p:spPr>
          <a:xfrm>
            <a:off x="587160" y="298728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Payload bay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Must fit the ESP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Rounded Rectangle 152"/>
          <p:cNvSpPr/>
          <p:nvPr/>
        </p:nvSpPr>
        <p:spPr>
          <a:xfrm>
            <a:off x="2907360" y="29872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0" name="Rounded Rectangle 153"/>
          <p:cNvSpPr/>
          <p:nvPr/>
        </p:nvSpPr>
        <p:spPr>
          <a:xfrm>
            <a:off x="3017160" y="31514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Box 154"/>
          <p:cNvSpPr/>
          <p:nvPr/>
        </p:nvSpPr>
        <p:spPr>
          <a:xfrm>
            <a:off x="3017160" y="31514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STRONG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155"/>
          <p:cNvSpPr/>
          <p:nvPr/>
        </p:nvSpPr>
        <p:spPr>
          <a:xfrm>
            <a:off x="4107240" y="298728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Large, open payload bay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Rounded Rectangle 156"/>
          <p:cNvSpPr/>
          <p:nvPr/>
        </p:nvSpPr>
        <p:spPr>
          <a:xfrm>
            <a:off x="5883120" y="29872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3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4" name="Rounded Rectangle 157"/>
          <p:cNvSpPr/>
          <p:nvPr/>
        </p:nvSpPr>
        <p:spPr>
          <a:xfrm>
            <a:off x="5992920" y="31514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8CC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Box 158"/>
          <p:cNvSpPr/>
          <p:nvPr/>
        </p:nvSpPr>
        <p:spPr>
          <a:xfrm>
            <a:off x="5992920" y="31514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ADEQUATE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Box 159"/>
          <p:cNvSpPr/>
          <p:nvPr/>
        </p:nvSpPr>
        <p:spPr>
          <a:xfrm>
            <a:off x="7083000" y="298728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Somewhat restricted, but large enough for ESP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Rounded Rectangle 160"/>
          <p:cNvSpPr/>
          <p:nvPr/>
        </p:nvSpPr>
        <p:spPr>
          <a:xfrm>
            <a:off x="8858880" y="29872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9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8" name="Rounded Rectangle 161"/>
          <p:cNvSpPr/>
          <p:nvPr/>
        </p:nvSpPr>
        <p:spPr>
          <a:xfrm>
            <a:off x="8969040" y="31514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FF7A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Box 162"/>
          <p:cNvSpPr/>
          <p:nvPr/>
        </p:nvSpPr>
        <p:spPr>
          <a:xfrm>
            <a:off x="8969040" y="31514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WEAK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Box 163"/>
          <p:cNvSpPr/>
          <p:nvPr/>
        </p:nvSpPr>
        <p:spPr>
          <a:xfrm>
            <a:off x="10058760" y="3122640"/>
            <a:ext cx="159516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Small bay; likely can't fit the ESP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Rounded Rectangle 164"/>
          <p:cNvSpPr/>
          <p:nvPr/>
        </p:nvSpPr>
        <p:spPr>
          <a:xfrm>
            <a:off x="457200" y="362556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Box 165"/>
          <p:cNvSpPr/>
          <p:nvPr/>
        </p:nvSpPr>
        <p:spPr>
          <a:xfrm>
            <a:off x="587160" y="362556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Data &amp; user interface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Science data, command &amp; control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Rounded Rectangle 166"/>
          <p:cNvSpPr/>
          <p:nvPr/>
        </p:nvSpPr>
        <p:spPr>
          <a:xfrm>
            <a:off x="2907360" y="362556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54" name="Rounded Rectangle 167"/>
          <p:cNvSpPr/>
          <p:nvPr/>
        </p:nvSpPr>
        <p:spPr>
          <a:xfrm>
            <a:off x="3017160" y="379008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Box 168"/>
          <p:cNvSpPr/>
          <p:nvPr/>
        </p:nvSpPr>
        <p:spPr>
          <a:xfrm>
            <a:off x="3017160" y="379008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GOOD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Box 169"/>
          <p:cNvSpPr/>
          <p:nvPr/>
        </p:nvSpPr>
        <p:spPr>
          <a:xfrm>
            <a:off x="4107240" y="362556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Good data and user interface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Rounded Rectangle 170"/>
          <p:cNvSpPr/>
          <p:nvPr/>
        </p:nvSpPr>
        <p:spPr>
          <a:xfrm>
            <a:off x="5883120" y="362556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58" name="Rounded Rectangle 171"/>
          <p:cNvSpPr/>
          <p:nvPr/>
        </p:nvSpPr>
        <p:spPr>
          <a:xfrm>
            <a:off x="5992920" y="379008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Box 172"/>
          <p:cNvSpPr/>
          <p:nvPr/>
        </p:nvSpPr>
        <p:spPr>
          <a:xfrm>
            <a:off x="5992920" y="379008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STRONG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Box 173"/>
          <p:cNvSpPr/>
          <p:nvPr/>
        </p:nvSpPr>
        <p:spPr>
          <a:xfrm>
            <a:off x="7083000" y="362556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Very sophisticated data and user interface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Rounded Rectangle 174"/>
          <p:cNvSpPr/>
          <p:nvPr/>
        </p:nvSpPr>
        <p:spPr>
          <a:xfrm>
            <a:off x="8858880" y="362556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9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2" name="Rounded Rectangle 175"/>
          <p:cNvSpPr/>
          <p:nvPr/>
        </p:nvSpPr>
        <p:spPr>
          <a:xfrm>
            <a:off x="8969040" y="379008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FF7A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Box 176"/>
          <p:cNvSpPr/>
          <p:nvPr/>
        </p:nvSpPr>
        <p:spPr>
          <a:xfrm>
            <a:off x="8969040" y="379008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WEAK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177"/>
          <p:cNvSpPr/>
          <p:nvPr/>
        </p:nvSpPr>
        <p:spPr>
          <a:xfrm>
            <a:off x="10058760" y="362556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Hard science data download; poor C2 user experience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Rounded Rectangle 178"/>
          <p:cNvSpPr/>
          <p:nvPr/>
        </p:nvSpPr>
        <p:spPr>
          <a:xfrm>
            <a:off x="457200" y="426420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Box 179"/>
          <p:cNvSpPr/>
          <p:nvPr/>
        </p:nvSpPr>
        <p:spPr>
          <a:xfrm>
            <a:off x="587160" y="426420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Vendor support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Low-level access &amp; modifications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Rounded Rectangle 180"/>
          <p:cNvSpPr/>
          <p:nvPr/>
        </p:nvSpPr>
        <p:spPr>
          <a:xfrm>
            <a:off x="2907360" y="426420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8" name="Rounded Rectangle 181"/>
          <p:cNvSpPr/>
          <p:nvPr/>
        </p:nvSpPr>
        <p:spPr>
          <a:xfrm>
            <a:off x="3017160" y="442872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Box 182"/>
          <p:cNvSpPr/>
          <p:nvPr/>
        </p:nvSpPr>
        <p:spPr>
          <a:xfrm>
            <a:off x="3017160" y="442872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STRONG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Box 183"/>
          <p:cNvSpPr/>
          <p:nvPr/>
        </p:nvSpPr>
        <p:spPr>
          <a:xfrm>
            <a:off x="4107240" y="42642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Very strong support for low-level vehicle access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Rounded Rectangle 184"/>
          <p:cNvSpPr/>
          <p:nvPr/>
        </p:nvSpPr>
        <p:spPr>
          <a:xfrm>
            <a:off x="5883120" y="426420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3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72" name="Rounded Rectangle 185"/>
          <p:cNvSpPr/>
          <p:nvPr/>
        </p:nvSpPr>
        <p:spPr>
          <a:xfrm>
            <a:off x="5992920" y="442872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8CC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Box 186"/>
          <p:cNvSpPr/>
          <p:nvPr/>
        </p:nvSpPr>
        <p:spPr>
          <a:xfrm>
            <a:off x="5992920" y="442872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ADEQUATE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Box 187"/>
          <p:cNvSpPr/>
          <p:nvPr/>
        </p:nvSpPr>
        <p:spPr>
          <a:xfrm>
            <a:off x="7083000" y="42642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Some openness to low-level access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ounded Rectangle 188"/>
          <p:cNvSpPr/>
          <p:nvPr/>
        </p:nvSpPr>
        <p:spPr>
          <a:xfrm>
            <a:off x="8858880" y="426420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9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76" name="Rounded Rectangle 189"/>
          <p:cNvSpPr/>
          <p:nvPr/>
        </p:nvSpPr>
        <p:spPr>
          <a:xfrm>
            <a:off x="8969040" y="442872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FF7A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Box 190"/>
          <p:cNvSpPr/>
          <p:nvPr/>
        </p:nvSpPr>
        <p:spPr>
          <a:xfrm>
            <a:off x="8969040" y="442872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WEAK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Box 191"/>
          <p:cNvSpPr/>
          <p:nvPr/>
        </p:nvSpPr>
        <p:spPr>
          <a:xfrm>
            <a:off x="10058760" y="426420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Little support beyond what we already do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Rounded Rectangle 192"/>
          <p:cNvSpPr/>
          <p:nvPr/>
        </p:nvSpPr>
        <p:spPr>
          <a:xfrm>
            <a:off x="457200" y="490284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Box 193"/>
          <p:cNvSpPr/>
          <p:nvPr/>
        </p:nvSpPr>
        <p:spPr>
          <a:xfrm>
            <a:off x="587160" y="490284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Event response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Rapid transit to events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Rounded Rectangle 194"/>
          <p:cNvSpPr/>
          <p:nvPr/>
        </p:nvSpPr>
        <p:spPr>
          <a:xfrm>
            <a:off x="2907360" y="490284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82" name="Rounded Rectangle 195"/>
          <p:cNvSpPr/>
          <p:nvPr/>
        </p:nvSpPr>
        <p:spPr>
          <a:xfrm>
            <a:off x="3017160" y="50670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Box 196"/>
          <p:cNvSpPr/>
          <p:nvPr/>
        </p:nvSpPr>
        <p:spPr>
          <a:xfrm>
            <a:off x="3017160" y="506700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MEETS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Box 197"/>
          <p:cNvSpPr/>
          <p:nvPr/>
        </p:nvSpPr>
        <p:spPr>
          <a:xfrm>
            <a:off x="4107240" y="5115240"/>
            <a:ext cx="1595160" cy="15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High speed and agility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Rounded Rectangle 198"/>
          <p:cNvSpPr/>
          <p:nvPr/>
        </p:nvSpPr>
        <p:spPr>
          <a:xfrm>
            <a:off x="5883120" y="490284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86" name="Rounded Rectangle 199"/>
          <p:cNvSpPr/>
          <p:nvPr/>
        </p:nvSpPr>
        <p:spPr>
          <a:xfrm>
            <a:off x="5992920" y="50670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A6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Box 200"/>
          <p:cNvSpPr/>
          <p:nvPr/>
        </p:nvSpPr>
        <p:spPr>
          <a:xfrm>
            <a:off x="5992920" y="506700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MEETS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Box 201"/>
          <p:cNvSpPr/>
          <p:nvPr/>
        </p:nvSpPr>
        <p:spPr>
          <a:xfrm>
            <a:off x="7083000" y="5115240"/>
            <a:ext cx="1595160" cy="15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High speed and agility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Rounded Rectangle 202"/>
          <p:cNvSpPr/>
          <p:nvPr/>
        </p:nvSpPr>
        <p:spPr>
          <a:xfrm>
            <a:off x="8858880" y="4902840"/>
            <a:ext cx="2875320" cy="577800"/>
          </a:xfrm>
          <a:prstGeom prst="roundRect">
            <a:avLst>
              <a:gd name="adj" fmla="val 1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0" name="Rounded Rectangle 203"/>
          <p:cNvSpPr/>
          <p:nvPr/>
        </p:nvSpPr>
        <p:spPr>
          <a:xfrm>
            <a:off x="8969040" y="506700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C046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Box 204"/>
          <p:cNvSpPr/>
          <p:nvPr/>
        </p:nvSpPr>
        <p:spPr>
          <a:xfrm>
            <a:off x="8969040" y="5122440"/>
            <a:ext cx="999360" cy="13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FAILS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Box 205"/>
          <p:cNvSpPr/>
          <p:nvPr/>
        </p:nvSpPr>
        <p:spPr>
          <a:xfrm>
            <a:off x="10058760" y="4963320"/>
            <a:ext cx="159516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~1 kn typical; slow to reach events, hard to use for intervention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Rounded Rectangle 206"/>
          <p:cNvSpPr/>
          <p:nvPr/>
        </p:nvSpPr>
        <p:spPr>
          <a:xfrm>
            <a:off x="457200" y="5541480"/>
            <a:ext cx="234936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Box 207"/>
          <p:cNvSpPr/>
          <p:nvPr/>
        </p:nvSpPr>
        <p:spPr>
          <a:xfrm>
            <a:off x="587160" y="5541480"/>
            <a:ext cx="214920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25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Stability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99"/>
              </a:spcBef>
            </a:pPr>
            <a:r>
              <a:rPr lang="en-US" sz="950" b="0" u="none" strike="noStrike">
                <a:solidFill>
                  <a:srgbClr val="5A6B75"/>
                </a:solidFill>
                <a:effectLst/>
                <a:uFillTx/>
                <a:latin typeface="Arial"/>
              </a:rPr>
              <a:t>Roll / platform stability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Rounded Rectangle 208"/>
          <p:cNvSpPr/>
          <p:nvPr/>
        </p:nvSpPr>
        <p:spPr>
          <a:xfrm>
            <a:off x="2907360" y="55414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3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6" name="Rounded Rectangle 209"/>
          <p:cNvSpPr/>
          <p:nvPr/>
        </p:nvSpPr>
        <p:spPr>
          <a:xfrm>
            <a:off x="3017160" y="57056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8CC8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Box 210"/>
          <p:cNvSpPr/>
          <p:nvPr/>
        </p:nvSpPr>
        <p:spPr>
          <a:xfrm>
            <a:off x="3017160" y="57056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004261"/>
                </a:solidFill>
                <a:effectLst/>
                <a:uFillTx/>
                <a:latin typeface="Arial"/>
              </a:rPr>
              <a:t>MODERATE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Box 211"/>
          <p:cNvSpPr/>
          <p:nvPr/>
        </p:nvSpPr>
        <p:spPr>
          <a:xfrm>
            <a:off x="4107240" y="554148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Keel improves stability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Rounded Rectangle 212"/>
          <p:cNvSpPr/>
          <p:nvPr/>
        </p:nvSpPr>
        <p:spPr>
          <a:xfrm>
            <a:off x="5883120" y="55414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F9E6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0" name="Rounded Rectangle 213"/>
          <p:cNvSpPr/>
          <p:nvPr/>
        </p:nvSpPr>
        <p:spPr>
          <a:xfrm>
            <a:off x="5992920" y="57056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FF7A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Box 214"/>
          <p:cNvSpPr/>
          <p:nvPr/>
        </p:nvSpPr>
        <p:spPr>
          <a:xfrm>
            <a:off x="5992920" y="57056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WEAK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Box 215"/>
          <p:cNvSpPr/>
          <p:nvPr/>
        </p:nvSpPr>
        <p:spPr>
          <a:xfrm>
            <a:off x="7083000" y="554148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Least roll stability of the three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Rounded Rectangle 216"/>
          <p:cNvSpPr/>
          <p:nvPr/>
        </p:nvSpPr>
        <p:spPr>
          <a:xfrm>
            <a:off x="8858880" y="5541480"/>
            <a:ext cx="2875320" cy="577800"/>
          </a:xfrm>
          <a:prstGeom prst="roundRect">
            <a:avLst>
              <a:gd name="adj" fmla="val 10000"/>
            </a:avLst>
          </a:prstGeom>
          <a:solidFill>
            <a:srgbClr val="EAF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4" name="Rounded Rectangle 217"/>
          <p:cNvSpPr/>
          <p:nvPr/>
        </p:nvSpPr>
        <p:spPr>
          <a:xfrm>
            <a:off x="8969040" y="5705640"/>
            <a:ext cx="999360" cy="249120"/>
          </a:xfrm>
          <a:prstGeom prst="roundRect">
            <a:avLst>
              <a:gd name="adj" fmla="val 50000"/>
            </a:avLst>
          </a:prstGeom>
          <a:solidFill>
            <a:srgbClr val="004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Box 218"/>
          <p:cNvSpPr/>
          <p:nvPr/>
        </p:nvSpPr>
        <p:spPr>
          <a:xfrm>
            <a:off x="8969040" y="5705640"/>
            <a:ext cx="999360" cy="24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STRONG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Box 219"/>
          <p:cNvSpPr/>
          <p:nvPr/>
        </p:nvSpPr>
        <p:spPr>
          <a:xfrm>
            <a:off x="10058760" y="5541480"/>
            <a:ext cx="1595160" cy="577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1F2A30"/>
                </a:solidFill>
                <a:effectLst/>
                <a:uFillTx/>
                <a:latin typeface="Arial"/>
              </a:rPr>
              <a:t>Best stability (glider design)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831960" y="1040040"/>
            <a:ext cx="1051344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Thank you!</a:t>
            </a:r>
            <a:br>
              <a:rPr sz="4800"/>
            </a:br>
            <a:br>
              <a:rPr sz="4800"/>
            </a:br>
            <a:r>
              <a:rPr lang="en-US" sz="4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Questions?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8" name="Picture 2"/>
          <p:cNvPicPr/>
          <p:nvPr/>
        </p:nvPicPr>
        <p:blipFill>
          <a:blip r:embed="rId3"/>
          <a:srcRect l="23982" r="1450"/>
          <a:stretch/>
        </p:blipFill>
        <p:spPr>
          <a:xfrm>
            <a:off x="3062880" y="6281640"/>
            <a:ext cx="6051240" cy="506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9" name="Rectangle 3"/>
          <p:cNvSpPr/>
          <p:nvPr/>
        </p:nvSpPr>
        <p:spPr>
          <a:xfrm>
            <a:off x="4991760" y="3956040"/>
            <a:ext cx="2195280" cy="41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www.mbari.org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FFFFF"/>
      </a:lt1>
      <a:dk2>
        <a:srgbClr val="004161"/>
      </a:dk2>
      <a:lt2>
        <a:srgbClr val="E7E6E6"/>
      </a:lt2>
      <a:accent1>
        <a:srgbClr val="004161"/>
      </a:accent1>
      <a:accent2>
        <a:srgbClr val="34698E"/>
      </a:accent2>
      <a:accent3>
        <a:srgbClr val="002B46"/>
      </a:accent3>
      <a:accent4>
        <a:srgbClr val="90301E"/>
      </a:accent4>
      <a:accent5>
        <a:srgbClr val="002B46"/>
      </a:accent5>
      <a:accent6>
        <a:srgbClr val="F16851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4028</TotalTime>
  <Words>1251</Words>
  <Application>Microsoft Office PowerPoint</Application>
  <PresentationFormat>Widescreen</PresentationFormat>
  <Paragraphs>262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10</vt:i4>
      </vt:variant>
    </vt:vector>
  </HeadingPairs>
  <TitlesOfParts>
    <vt:vector size="32" baseType="lpstr">
      <vt:lpstr>Arial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History</vt:lpstr>
      <vt:lpstr>Requirements</vt:lpstr>
      <vt:lpstr>Payload Challenges</vt:lpstr>
      <vt:lpstr>CHOICE 1   Seasats Lightfish</vt:lpstr>
      <vt:lpstr>CHOICE 2   Open Ocean Robotics DataXplorer</vt:lpstr>
      <vt:lpstr>CHOICE 3   Liquid Robotics Wave Glider SV3-300</vt:lpstr>
      <vt:lpstr>Comparison of Vehicles</vt:lpstr>
      <vt:lpstr>Requirements &amp; Feature Matrix</vt:lpstr>
      <vt:lpstr>Thank you!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Heidi Cullen</dc:creator>
  <dc:description/>
  <cp:lastModifiedBy>Erik Trauschke</cp:lastModifiedBy>
  <cp:revision>491</cp:revision>
  <cp:lastPrinted>2019-01-30T18:37:10Z</cp:lastPrinted>
  <dcterms:created xsi:type="dcterms:W3CDTF">2019-01-30T18:15:38Z</dcterms:created>
  <dcterms:modified xsi:type="dcterms:W3CDTF">2026-09-25T22:34:41Z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2</vt:i4>
  </property>
  <property fmtid="{D5CDD505-2E9C-101B-9397-08002B2CF9AE}" pid="4" name="PresentationFormat">
    <vt:lpwstr>Widescreen</vt:lpwstr>
  </property>
  <property fmtid="{D5CDD505-2E9C-101B-9397-08002B2CF9AE}" pid="5" name="Slides">
    <vt:i4>10</vt:i4>
  </property>
</Properties>
</file>