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2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_rels/slideMaster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3.xml.rels" ContentType="application/vnd.openxmlformats-package.relationships+xml"/>
  <Override PartName="/ppt/slideMasters/slideMaster14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7.xml" ContentType="application/vnd.openxmlformats-officedocument.presentationml.slideMaster+xml"/>
  <Override PartName="/ppt/presProps.xml" ContentType="application/vnd.openxmlformats-officedocument.presentationml.presPro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19.xml" ContentType="application/vnd.openxmlformats-officedocument.theme+xml"/>
  <Override PartName="/ppt/theme/theme18.xml" ContentType="application/vnd.openxmlformats-officedocument.theme+xml"/>
  <Override PartName="/ppt/theme/theme17.xml" ContentType="application/vnd.openxmlformats-officedocument.theme+xml"/>
  <Override PartName="/ppt/theme/theme16.xml" ContentType="application/vnd.openxmlformats-officedocument.theme+xml"/>
  <Override PartName="/ppt/theme/theme15.xml" ContentType="application/vnd.openxmlformats-officedocument.theme+xml"/>
  <Override PartName="/ppt/theme/theme14.xml" ContentType="application/vnd.openxmlformats-officedocument.theme+xml"/>
  <Override PartName="/ppt/theme/theme4.xml" ContentType="application/vnd.openxmlformats-officedocument.theme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_rels/presentation.xml.rels" ContentType="application/vnd.openxmlformats-package.relationships+xml"/>
  <Override PartName="/ppt/media/image10.jpeg" ContentType="image/jpeg"/>
  <Override PartName="/ppt/media/image18.png" ContentType="image/png"/>
  <Override PartName="/ppt/media/image12.png" ContentType="image/png"/>
  <Override PartName="/ppt/media/image3.png" ContentType="image/png"/>
  <Override PartName="/ppt/media/image8.png" ContentType="image/png"/>
  <Override PartName="/ppt/media/image11.png" ContentType="image/png"/>
  <Override PartName="/ppt/media/image19.png" ContentType="image/png"/>
  <Override PartName="/ppt/media/image16.jpeg" ContentType="image/jpeg"/>
  <Override PartName="/ppt/media/image15.jpeg" ContentType="image/jpeg"/>
  <Override PartName="/ppt/media/image9.jpeg" ContentType="image/jpeg"/>
  <Override PartName="/ppt/media/image14.jpeg" ContentType="image/jpeg"/>
  <Override PartName="/ppt/media/image2.tif" ContentType="image/tiff"/>
  <Override PartName="/ppt/media/image5.png" ContentType="image/png"/>
  <Override PartName="/ppt/media/image1.png" ContentType="image/png"/>
  <Override PartName="/ppt/media/image6.jpeg" ContentType="image/jpeg"/>
  <Override PartName="/ppt/media/image13.png" ContentType="image/png"/>
  <Override PartName="/ppt/media/image4.png" ContentType="image/png"/>
  <Override PartName="/ppt/media/image17.jpeg" ContentType="image/jpeg"/>
  <Override PartName="/ppt/media/image7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notesSlides/_rels/notesSlide13.xml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1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6" r:id="rId4"/>
    <p:sldMasterId id="2147483658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0" r:id="rId11"/>
    <p:sldMasterId id="2147483672" r:id="rId12"/>
    <p:sldMasterId id="2147483674" r:id="rId13"/>
    <p:sldMasterId id="2147483676" r:id="rId14"/>
    <p:sldMasterId id="2147483678" r:id="rId15"/>
    <p:sldMasterId id="2147483680" r:id="rId16"/>
    <p:sldMasterId id="2147483682" r:id="rId17"/>
    <p:sldMasterId id="2147483684" r:id="rId18"/>
    <p:sldMasterId id="2147483686" r:id="rId19"/>
  </p:sldMasterIdLst>
  <p:notesMasterIdLst>
    <p:notesMasterId r:id="rId20"/>
  </p:notes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</p:sldIdLst>
  <p:sldSz cx="12192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notesMaster" Target="notesMasters/notesMaster1.xml"/><Relationship Id="rId21" Type="http://schemas.openxmlformats.org/officeDocument/2006/relationships/slide" Target="slides/slide1.xml"/><Relationship Id="rId22" Type="http://schemas.openxmlformats.org/officeDocument/2006/relationships/slide" Target="slides/slide2.xml"/><Relationship Id="rId23" Type="http://schemas.openxmlformats.org/officeDocument/2006/relationships/slide" Target="slides/slide3.xml"/><Relationship Id="rId24" Type="http://schemas.openxmlformats.org/officeDocument/2006/relationships/slide" Target="slides/slide4.xml"/><Relationship Id="rId25" Type="http://schemas.openxmlformats.org/officeDocument/2006/relationships/slide" Target="slides/slide5.xml"/><Relationship Id="rId26" Type="http://schemas.openxmlformats.org/officeDocument/2006/relationships/slide" Target="slides/slide6.xml"/><Relationship Id="rId27" Type="http://schemas.openxmlformats.org/officeDocument/2006/relationships/slide" Target="slides/slide7.xml"/><Relationship Id="rId28" Type="http://schemas.openxmlformats.org/officeDocument/2006/relationships/slide" Target="slides/slide8.xml"/><Relationship Id="rId29" Type="http://schemas.openxmlformats.org/officeDocument/2006/relationships/slide" Target="slides/slide9.xml"/><Relationship Id="rId30" Type="http://schemas.openxmlformats.org/officeDocument/2006/relationships/slide" Target="slides/slide10.xml"/><Relationship Id="rId31" Type="http://schemas.openxmlformats.org/officeDocument/2006/relationships/slide" Target="slides/slide11.xml"/><Relationship Id="rId32" Type="http://schemas.openxmlformats.org/officeDocument/2006/relationships/slide" Target="slides/slide12.xml"/><Relationship Id="rId33" Type="http://schemas.openxmlformats.org/officeDocument/2006/relationships/slide" Target="slides/slide13.xml"/><Relationship Id="rId3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ldImg"/>
          </p:nvPr>
        </p:nvSpPr>
        <p:spPr>
          <a:xfrm>
            <a:off x="0" y="76428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move the slide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dt" idx="4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ftr" idx="5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sldNum" idx="6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EE33F6D8-05AA-4951-A705-CA5DDA395DB9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4080" cy="2313720"/>
          </a:xfrm>
          <a:prstGeom prst="rect">
            <a:avLst/>
          </a:prstGeom>
          <a:ln w="0">
            <a:noFill/>
          </a:ln>
        </p:spPr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480" cy="2699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sldNum" idx="7"/>
          </p:nvPr>
        </p:nvSpPr>
        <p:spPr>
          <a:xfrm>
            <a:off x="5179320" y="6513840"/>
            <a:ext cx="3961800" cy="343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43D19D3-5F61-4948-86A6-87A15610FCEE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sldImg"/>
          </p:nvPr>
        </p:nvSpPr>
        <p:spPr>
          <a:xfrm>
            <a:off x="2514600" y="857160"/>
            <a:ext cx="4114080" cy="2313720"/>
          </a:xfrm>
          <a:prstGeom prst="rect">
            <a:avLst/>
          </a:prstGeom>
          <a:ln w="0">
            <a:noFill/>
          </a:ln>
        </p:spPr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914400" y="3300480"/>
            <a:ext cx="7314480" cy="2699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>
              <a:buNone/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sldNum" idx="8"/>
          </p:nvPr>
        </p:nvSpPr>
        <p:spPr>
          <a:xfrm>
            <a:off x="5179320" y="6513840"/>
            <a:ext cx="3961800" cy="3434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CED3DC5-D29B-4A88-8048-2309411925B7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F04A9C7-2CC9-461E-873E-ACCF56A662F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clipArtAndTx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tif"/><Relationship Id="rId4" Type="http://schemas.openxmlformats.org/officeDocument/2006/relationships/image" Target="../media/image3.png"/><Relationship Id="rId5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4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15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image" Target="../media/image1.png"/><Relationship Id="rId3" Type="http://schemas.openxmlformats.org/officeDocument/2006/relationships/image" Target="../media/image1.png"/><Relationship Id="rId4" Type="http://schemas.openxmlformats.org/officeDocument/2006/relationships/slideLayout" Target="../slideLayouts/slideLayout16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7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8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9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20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21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2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7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0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1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2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" name="Picture 9" descr=""/>
          <p:cNvPicPr/>
          <p:nvPr/>
        </p:nvPicPr>
        <p:blipFill>
          <a:blip r:embed="rId3"/>
          <a:srcRect l="0" t="0" r="0" b="12053614"/>
          <a:stretch/>
        </p:blipFill>
        <p:spPr>
          <a:xfrm>
            <a:off x="0" y="129960"/>
            <a:ext cx="12191400" cy="6727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Picture 5" descr=""/>
          <p:cNvPicPr/>
          <p:nvPr/>
        </p:nvPicPr>
        <p:blipFill>
          <a:blip r:embed="rId4"/>
          <a:stretch/>
        </p:blipFill>
        <p:spPr>
          <a:xfrm>
            <a:off x="612720" y="6055560"/>
            <a:ext cx="4242240" cy="5896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44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4880" cy="17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ftr" idx="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sldNum" idx="2"/>
          </p:nvPr>
        </p:nvSpPr>
        <p:spPr>
          <a:xfrm>
            <a:off x="9810000" y="6382080"/>
            <a:ext cx="154332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480EDC2-5A71-4D72-9F71-6A00CDA4E7E3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Arial"/>
              </a:rPr>
              <a:t>&lt;number&gt;</a:t>
            </a:fld>
            <a:endParaRPr b="0" lang="en-US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dt" idx="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-45000" bIns="-45000" anchor="t">
            <a:noAutofit/>
          </a:bodyPr>
          <a:lstStyle>
            <a:lvl1pPr indent="0">
              <a:buNone/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b="0" lang="en-US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3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6" hidden="1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53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" name="Picture 5" descr=""/>
          <p:cNvPicPr/>
          <p:nvPr/>
        </p:nvPicPr>
        <p:blipFill>
          <a:blip r:embed="rId3"/>
          <a:stretch/>
        </p:blipFill>
        <p:spPr>
          <a:xfrm>
            <a:off x="612720" y="5940000"/>
            <a:ext cx="4242240" cy="58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5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4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6" hidden="1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57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59" name="Picture 8" descr=""/>
          <p:cNvPicPr/>
          <p:nvPr/>
        </p:nvPicPr>
        <p:blipFill>
          <a:blip r:embed="rId3"/>
          <a:stretch/>
        </p:blipFill>
        <p:spPr>
          <a:xfrm>
            <a:off x="821880" y="5848920"/>
            <a:ext cx="3914280" cy="7282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4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61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4880" cy="17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3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66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3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68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3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6" hidden="1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70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Picture 3" descr=""/>
          <p:cNvPicPr/>
          <p:nvPr/>
        </p:nvPicPr>
        <p:blipFill>
          <a:blip r:embed="rId3"/>
          <a:stretch/>
        </p:blipFill>
        <p:spPr>
          <a:xfrm>
            <a:off x="612720" y="6055560"/>
            <a:ext cx="4242240" cy="58968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4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73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3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75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" name="Rectangle 3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77" name="Picture 4" descr=""/>
          <p:cNvPicPr/>
          <p:nvPr/>
        </p:nvPicPr>
        <p:blipFill>
          <a:blip r:embed="rId3"/>
          <a:stretch/>
        </p:blipFill>
        <p:spPr>
          <a:xfrm>
            <a:off x="5189760" y="4876560"/>
            <a:ext cx="1811520" cy="13950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5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" name="Rectangle 3"/>
          <p:cNvSpPr/>
          <p:nvPr/>
        </p:nvSpPr>
        <p:spPr>
          <a:xfrm>
            <a:off x="0" y="0"/>
            <a:ext cx="12191400" cy="685728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7" name="Picture 7" descr=""/>
          <p:cNvPicPr/>
          <p:nvPr/>
        </p:nvPicPr>
        <p:blipFill>
          <a:blip r:embed="rId3"/>
          <a:stretch/>
        </p:blipFill>
        <p:spPr>
          <a:xfrm>
            <a:off x="5189760" y="4776480"/>
            <a:ext cx="1811520" cy="1395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4"/>
    <p:sldLayoutId id="2147483652" r:id="rId5"/>
    <p:sldLayoutId id="2147483653" r:id="rId6"/>
    <p:sldLayoutId id="2147483654" r:id="rId7"/>
    <p:sldLayoutId id="2147483655" r:id="rId8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19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21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23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4880" cy="17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3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28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US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3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32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3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34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3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6"/>
          <p:cNvSpPr/>
          <p:nvPr/>
        </p:nvSpPr>
        <p:spPr>
          <a:xfrm>
            <a:off x="0" y="6480"/>
            <a:ext cx="12191400" cy="135720"/>
          </a:xfrm>
          <a:prstGeom prst="rect">
            <a:avLst/>
          </a:prstGeom>
          <a:solidFill>
            <a:srgbClr val="004261"/>
          </a:solidFill>
          <a:ln>
            <a:solidFill>
              <a:srgbClr val="0030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Arial"/>
            </a:endParaRPr>
          </a:p>
        </p:txBody>
      </p:sp>
      <p:pic>
        <p:nvPicPr>
          <p:cNvPr id="36" name="Picture 8" descr=""/>
          <p:cNvPicPr/>
          <p:nvPr/>
        </p:nvPicPr>
        <p:blipFill>
          <a:blip r:embed="rId2"/>
          <a:stretch/>
        </p:blipFill>
        <p:spPr>
          <a:xfrm>
            <a:off x="838080" y="6310800"/>
            <a:ext cx="2341440" cy="4356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4880" cy="1718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jpeg"/><Relationship Id="rId3" Type="http://schemas.openxmlformats.org/officeDocument/2006/relationships/slideLayout" Target="../slideLayouts/slideLayout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image" Target="../media/image16.jpeg"/><Relationship Id="rId3" Type="http://schemas.openxmlformats.org/officeDocument/2006/relationships/slideLayout" Target="../slideLayouts/slideLayout9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9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jpeg"/><Relationship Id="rId3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image" Target="../media/image12.png"/><Relationship Id="rId3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749880" y="2797920"/>
            <a:ext cx="10734480" cy="1160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36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Monterey Bay Aquarium </a:t>
            </a:r>
            <a:br>
              <a:rPr sz="3600"/>
            </a:br>
            <a:r>
              <a:rPr b="1" lang="en-US" sz="36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Research Institute</a:t>
            </a:r>
            <a:endParaRPr b="0" lang="en-US" sz="3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749880" y="4928040"/>
            <a:ext cx="10734480" cy="589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YOUR NAME HERE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"/>
          <p:cNvSpPr/>
          <p:nvPr/>
        </p:nvSpPr>
        <p:spPr>
          <a:xfrm>
            <a:off x="3685680" y="2886120"/>
            <a:ext cx="5000760" cy="77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en-US" sz="4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MBARI New ASV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594360" y="361440"/>
            <a:ext cx="10969560" cy="715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2800" strike="noStrike" u="none">
                <a:solidFill>
                  <a:srgbClr val="004261"/>
                </a:solidFill>
                <a:effectLst/>
                <a:uFillTx/>
                <a:latin typeface="Arial"/>
              </a:rPr>
              <a:t>SeaSats LightFish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"/>
          <p:cNvSpPr/>
          <p:nvPr/>
        </p:nvSpPr>
        <p:spPr>
          <a:xfrm>
            <a:off x="685800" y="1348560"/>
            <a:ext cx="3661200" cy="21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Length: 3.50m (11.4ft)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payload: 77l / 30kg /  up to 300W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weight: 190kg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draft: 0.8m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speed: 4kn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range: 575 nm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3" name="" descr=""/>
          <p:cNvPicPr/>
          <p:nvPr/>
        </p:nvPicPr>
        <p:blipFill>
          <a:blip r:embed="rId1"/>
          <a:stretch/>
        </p:blipFill>
        <p:spPr>
          <a:xfrm>
            <a:off x="228600" y="3165120"/>
            <a:ext cx="6171840" cy="3016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4" name="" descr=""/>
          <p:cNvPicPr/>
          <p:nvPr/>
        </p:nvPicPr>
        <p:blipFill>
          <a:blip r:embed="rId2"/>
          <a:stretch/>
        </p:blipFill>
        <p:spPr>
          <a:xfrm>
            <a:off x="7053480" y="361440"/>
            <a:ext cx="5004360" cy="3753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94360" y="361440"/>
            <a:ext cx="10969560" cy="715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2800" strike="noStrike" u="none">
                <a:solidFill>
                  <a:srgbClr val="004261"/>
                </a:solidFill>
                <a:effectLst/>
                <a:uFillTx/>
                <a:latin typeface="Arial"/>
              </a:rPr>
              <a:t>Open Ocean DataXplorer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"/>
          <p:cNvSpPr/>
          <p:nvPr/>
        </p:nvSpPr>
        <p:spPr>
          <a:xfrm>
            <a:off x="685800" y="1348560"/>
            <a:ext cx="4571640" cy="2393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Length: 3.7m (12.2ft)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payload: 50kg / 300W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weight: 200kg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draft 0.5m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speed 2-6kn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range: 500nm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7" name="" descr=""/>
          <p:cNvPicPr/>
          <p:nvPr/>
        </p:nvPicPr>
        <p:blipFill>
          <a:blip r:embed="rId1"/>
          <a:stretch/>
        </p:blipFill>
        <p:spPr>
          <a:xfrm>
            <a:off x="5943600" y="226080"/>
            <a:ext cx="6098760" cy="4574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" descr=""/>
          <p:cNvPicPr/>
          <p:nvPr/>
        </p:nvPicPr>
        <p:blipFill>
          <a:blip r:embed="rId2"/>
          <a:stretch/>
        </p:blipFill>
        <p:spPr>
          <a:xfrm>
            <a:off x="495720" y="3000600"/>
            <a:ext cx="4533120" cy="3399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94360" y="361440"/>
            <a:ext cx="10969560" cy="715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2800" strike="noStrike" u="none">
                <a:solidFill>
                  <a:srgbClr val="004261"/>
                </a:solidFill>
                <a:effectLst/>
                <a:uFillTx/>
                <a:latin typeface="Arial"/>
              </a:rPr>
              <a:t>Seatrac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"/>
          <p:cNvSpPr/>
          <p:nvPr/>
        </p:nvSpPr>
        <p:spPr>
          <a:xfrm>
            <a:off x="685800" y="1348560"/>
            <a:ext cx="2899080" cy="162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Length: 4.8m (15.7ft)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payload: 70kg / 500W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weight: 250kg +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draft: 0.4m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speed: 3 kn (4.5 max)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range: ? (&gt;1 month out) 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1" name="" descr=""/>
          <p:cNvPicPr/>
          <p:nvPr/>
        </p:nvPicPr>
        <p:blipFill>
          <a:blip r:embed="rId1"/>
          <a:stretch/>
        </p:blipFill>
        <p:spPr>
          <a:xfrm>
            <a:off x="5715000" y="457200"/>
            <a:ext cx="5963040" cy="2580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" descr=""/>
          <p:cNvPicPr/>
          <p:nvPr/>
        </p:nvPicPr>
        <p:blipFill>
          <a:blip r:embed="rId2"/>
          <a:stretch/>
        </p:blipFill>
        <p:spPr>
          <a:xfrm>
            <a:off x="867240" y="3288600"/>
            <a:ext cx="5533560" cy="31122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831960" y="1040040"/>
            <a:ext cx="10514880" cy="2388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48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Thank you!</a:t>
            </a:r>
            <a:br>
              <a:rPr sz="4800"/>
            </a:br>
            <a:br>
              <a:rPr sz="4800"/>
            </a:br>
            <a:r>
              <a:rPr b="1" lang="en-US" sz="4800" strike="noStrike" u="none">
                <a:solidFill>
                  <a:schemeClr val="lt1"/>
                </a:solidFill>
                <a:effectLst/>
                <a:uFillTx/>
                <a:latin typeface="Arial"/>
              </a:rPr>
              <a:t>Questions?</a:t>
            </a:r>
            <a:endParaRPr b="0" lang="en-US" sz="4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4" name="Picture 3" descr=""/>
          <p:cNvPicPr/>
          <p:nvPr/>
        </p:nvPicPr>
        <p:blipFill>
          <a:blip r:embed="rId1"/>
          <a:srcRect l="23994" t="0" r="1450" b="0"/>
          <a:stretch/>
        </p:blipFill>
        <p:spPr>
          <a:xfrm>
            <a:off x="3062880" y="6281640"/>
            <a:ext cx="6052680" cy="507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5" name="Rectangle 1"/>
          <p:cNvSpPr/>
          <p:nvPr/>
        </p:nvSpPr>
        <p:spPr>
          <a:xfrm>
            <a:off x="4991760" y="3956040"/>
            <a:ext cx="2195280" cy="41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algn="ctr" defTabSz="914400">
              <a:lnSpc>
                <a:spcPct val="90000"/>
              </a:lnSpc>
            </a:pPr>
            <a:r>
              <a:rPr b="0" lang="en-US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www.mbari.org</a:t>
            </a:r>
            <a:endParaRPr b="0" lang="en-US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608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WaveGlider phaseout plan</a:t>
            </a:r>
            <a:endParaRPr b="1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"/>
          <p:cNvSpPr/>
          <p:nvPr/>
        </p:nvSpPr>
        <p:spPr>
          <a:xfrm>
            <a:off x="834480" y="1318680"/>
            <a:ext cx="7395120" cy="371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Current WaveGliders are obsolete but functional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 still can get some parts repaired/sourced but can’t rely on that going forward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 have 3 WG operational, have spares for certain things but not everything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Planning to not replace fleet wholesale, just move to deploying some of the payloads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 to the new platform (allows to spread cost out over several years)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Still have software support from LR, we should be able to run our WaveGlider for the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 foreseeable future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This will allow for some projects to keep using the old WGs if necessary, will improve the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 spares situation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will have to assess during proposal cycle how many new vehicles to buy outright, note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 that it’s not just the cost of the vehicle but also for essential spares to run them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Note that we are not planning to increase ASV operations as a whole, we are still limited 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  by how much personnel we have to support ops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608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Selection Process</a:t>
            </a:r>
            <a:endParaRPr b="1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"/>
          <p:cNvSpPr/>
          <p:nvPr/>
        </p:nvSpPr>
        <p:spPr>
          <a:xfrm>
            <a:off x="834480" y="1143000"/>
            <a:ext cx="7395120" cy="371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1.) Gather requirements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2.) Determine if all can be met with a single vehicle type (this decision is not due now)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3.) Limit search to a small category of vehicles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4.) Select vehicle out of list above based on cost, usability, reliability and supportability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5.) Request new vehicle in 2026 Proposal Cycle for purchase 2027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Notes: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Request feedback from users at each step to make sure everyone’s needs are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considered (there can’t be a guarantee that everyone’s needs are met)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608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Current progress</a:t>
            </a:r>
            <a:endParaRPr b="1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"/>
          <p:cNvSpPr/>
          <p:nvPr/>
        </p:nvSpPr>
        <p:spPr>
          <a:xfrm>
            <a:off x="834480" y="1318680"/>
            <a:ext cx="7395120" cy="371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1.) Gather requirements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some groups responded with requirements (thanks!)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requirements were merged into single spec that should meet all reported needs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some vehicle categories that meet this spec have been investigated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2.) Determine if all can be met with a single vehicle type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currently in process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 have some flexibility since we are not planning to buy a whole fleet in 2027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3.) ...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4880" cy="608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-US" sz="1800" strike="noStrike" u="none">
                <a:solidFill>
                  <a:schemeClr val="dk1"/>
                </a:solidFill>
                <a:effectLst/>
                <a:uFillTx/>
                <a:latin typeface="Arial"/>
              </a:rPr>
              <a:t>MBARI payload requirements questionnaire results</a:t>
            </a:r>
            <a:endParaRPr b="1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"/>
          <p:cNvSpPr/>
          <p:nvPr/>
        </p:nvSpPr>
        <p:spPr>
          <a:xfrm>
            <a:off x="834480" y="1143000"/>
            <a:ext cx="7395120" cy="371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Payload size, weight and power: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  <a:ea typeface="Noto Sans CJK SC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90x30x30cm = 81l, 60 lbs, 60W 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Duration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up to 6 months (most only need 1 month) 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Range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up to 160 nm, (most only need &lt;20nm)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Data needs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few need high speed link (20 MBps), most do not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Deployment outside of ML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needed by some labs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sng">
                <a:solidFill>
                  <a:srgbClr val="000000"/>
                </a:solidFill>
                <a:effectLst/>
                <a:uFillTx/>
                <a:latin typeface="Arial"/>
              </a:rPr>
              <a:t>Self-operated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	</a:t>
            </a: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most prefer ops by ASO, some want to drive themselves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94360" y="361440"/>
            <a:ext cx="10969560" cy="715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2800" strike="noStrike" u="none">
                <a:solidFill>
                  <a:srgbClr val="004261"/>
                </a:solidFill>
                <a:effectLst/>
                <a:uFillTx/>
                <a:latin typeface="Arial"/>
              </a:rPr>
              <a:t>Maritime Robotics Mariner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"/>
          <p:cNvSpPr/>
          <p:nvPr/>
        </p:nvSpPr>
        <p:spPr>
          <a:xfrm>
            <a:off x="685800" y="1348560"/>
            <a:ext cx="2899080" cy="162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Length: 6m (19.8ft) 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payload: 400kg 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weight: 2000 kg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draft: 0.5m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speed: 24kn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range: 200nm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7" name="" descr=""/>
          <p:cNvPicPr/>
          <p:nvPr/>
        </p:nvPicPr>
        <p:blipFill>
          <a:blip r:embed="rId1"/>
          <a:stretch/>
        </p:blipFill>
        <p:spPr>
          <a:xfrm>
            <a:off x="6398280" y="685800"/>
            <a:ext cx="5260320" cy="297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" descr=""/>
          <p:cNvPicPr/>
          <p:nvPr/>
        </p:nvPicPr>
        <p:blipFill>
          <a:blip r:embed="rId2"/>
          <a:stretch/>
        </p:blipFill>
        <p:spPr>
          <a:xfrm>
            <a:off x="896760" y="3271320"/>
            <a:ext cx="5961240" cy="3129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94360" y="361440"/>
            <a:ext cx="10969560" cy="715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2800" strike="noStrike" u="none">
                <a:solidFill>
                  <a:srgbClr val="004261"/>
                </a:solidFill>
                <a:effectLst/>
                <a:uFillTx/>
                <a:latin typeface="Arial"/>
              </a:rPr>
              <a:t>Sailbuoy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"/>
          <p:cNvSpPr/>
          <p:nvPr/>
        </p:nvSpPr>
        <p:spPr>
          <a:xfrm>
            <a:off x="685800" y="1348560"/>
            <a:ext cx="2899080" cy="162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Length: 2m (6.6ft)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payload: 60l / 15kg / 30W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weight: 60kg +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draft ?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1" name="" descr=""/>
          <p:cNvPicPr/>
          <p:nvPr/>
        </p:nvPicPr>
        <p:blipFill>
          <a:blip r:embed="rId1"/>
          <a:stretch/>
        </p:blipFill>
        <p:spPr>
          <a:xfrm>
            <a:off x="7543800" y="457200"/>
            <a:ext cx="4428360" cy="4428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" name="" descr=""/>
          <p:cNvPicPr/>
          <p:nvPr/>
        </p:nvPicPr>
        <p:blipFill>
          <a:blip r:embed="rId2"/>
          <a:stretch/>
        </p:blipFill>
        <p:spPr>
          <a:xfrm>
            <a:off x="914400" y="2514600"/>
            <a:ext cx="5714280" cy="3590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94360" y="361440"/>
            <a:ext cx="10969560" cy="715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2800" strike="noStrike" u="none">
                <a:solidFill>
                  <a:srgbClr val="004261"/>
                </a:solidFill>
                <a:effectLst/>
                <a:uFillTx/>
                <a:latin typeface="Arial"/>
              </a:rPr>
              <a:t>Autonaut 3.5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"/>
          <p:cNvSpPr/>
          <p:nvPr/>
        </p:nvSpPr>
        <p:spPr>
          <a:xfrm>
            <a:off x="685800" y="1348560"/>
            <a:ext cx="2423520" cy="21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Length: 3.5m (11.5ft)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payload: 270l / 40kg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weight: 180 kg+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draft 0.6m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speed: ?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range: ?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5" name="" descr=""/>
          <p:cNvPicPr/>
          <p:nvPr/>
        </p:nvPicPr>
        <p:blipFill>
          <a:blip r:embed="rId1"/>
          <a:stretch/>
        </p:blipFill>
        <p:spPr>
          <a:xfrm>
            <a:off x="685800" y="3132360"/>
            <a:ext cx="5257800" cy="3039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6" name="" descr=""/>
          <p:cNvPicPr/>
          <p:nvPr/>
        </p:nvPicPr>
        <p:blipFill>
          <a:blip r:embed="rId2"/>
          <a:srcRect l="18514" t="14187" r="22220" b="14839"/>
          <a:stretch/>
        </p:blipFill>
        <p:spPr>
          <a:xfrm>
            <a:off x="6629400" y="745200"/>
            <a:ext cx="5391720" cy="3369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94360" y="361440"/>
            <a:ext cx="10969560" cy="715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defTabSz="914400">
              <a:lnSpc>
                <a:spcPct val="90000"/>
              </a:lnSpc>
              <a:buNone/>
              <a:tabLst>
                <a:tab algn="l" pos="0"/>
              </a:tabLst>
            </a:pPr>
            <a:r>
              <a:rPr b="1" lang="en-US" sz="2800" strike="noStrike" u="none">
                <a:solidFill>
                  <a:srgbClr val="004261"/>
                </a:solidFill>
                <a:effectLst/>
                <a:uFillTx/>
                <a:latin typeface="Arial"/>
              </a:rPr>
              <a:t>WaveGlider SV3-300</a:t>
            </a:r>
            <a:endParaRPr b="0" lang="en-US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"/>
          <p:cNvSpPr/>
          <p:nvPr/>
        </p:nvSpPr>
        <p:spPr>
          <a:xfrm>
            <a:off x="685800" y="1348560"/>
            <a:ext cx="3025800" cy="21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Length: 3.05m (10ft)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payload: 93l / 45kg / 360W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weight: 150kg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draft 4m (8m)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speed: 0.8 – 2kn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- range: (360nm)</a:t>
            </a: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9" name="" descr=""/>
          <p:cNvPicPr/>
          <p:nvPr/>
        </p:nvPicPr>
        <p:blipFill>
          <a:blip r:embed="rId1"/>
          <a:stretch/>
        </p:blipFill>
        <p:spPr>
          <a:xfrm>
            <a:off x="6172200" y="914400"/>
            <a:ext cx="5803560" cy="4861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0" name="" descr=""/>
          <p:cNvPicPr/>
          <p:nvPr/>
        </p:nvPicPr>
        <p:blipFill>
          <a:blip r:embed="rId2"/>
          <a:stretch/>
        </p:blipFill>
        <p:spPr>
          <a:xfrm>
            <a:off x="300600" y="3047760"/>
            <a:ext cx="4728240" cy="315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 pitchFamily="0" charset="1"/>
        <a:ea typeface=""/>
        <a:cs typeface=""/>
      </a:majorFont>
      <a:minorFont>
        <a:latin typeface="Arial" panose="020B06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3921</TotalTime>
  <Application>LibreOffice/25.2.6.2$Linux_X86_64 LibreOffice_project/520$Build-2</Application>
  <AppVersion>15.0000</AppVersion>
  <Words>693</Words>
  <Paragraphs>157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2019-01-30T18:15:38Z</dcterms:created>
  <dc:creator>Heidi Cullen</dc:creator>
  <dc:description/>
  <dc:language>en-US</dc:language>
  <cp:lastModifiedBy/>
  <cp:lastPrinted>2019-01-30T18:37:10Z</cp:lastPrinted>
  <dcterms:modified xsi:type="dcterms:W3CDTF">2025-12-17T14:39:01Z</dcterms:modified>
  <cp:revision>484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1</vt:i4>
  </property>
  <property fmtid="{D5CDD505-2E9C-101B-9397-08002B2CF9AE}" pid="3" name="Notes">
    <vt:i4>43</vt:i4>
  </property>
  <property fmtid="{D5CDD505-2E9C-101B-9397-08002B2CF9AE}" pid="4" name="PresentationFormat">
    <vt:lpwstr>Widescreen</vt:lpwstr>
  </property>
  <property fmtid="{D5CDD505-2E9C-101B-9397-08002B2CF9AE}" pid="5" name="Slides">
    <vt:i4>49</vt:i4>
  </property>
</Properties>
</file>