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</p:sldMasterIdLst>
  <p:notesMasterIdLst>
    <p:notesMasterId r:id="rId45"/>
  </p:notesMasterIdLst>
  <p:handoutMasterIdLst>
    <p:handoutMasterId r:id="rId46"/>
  </p:handoutMasterIdLst>
  <p:sldIdLst>
    <p:sldId id="256" r:id="rId2"/>
    <p:sldId id="418" r:id="rId3"/>
    <p:sldId id="445" r:id="rId4"/>
    <p:sldId id="414" r:id="rId5"/>
    <p:sldId id="463" r:id="rId6"/>
    <p:sldId id="462" r:id="rId7"/>
    <p:sldId id="465" r:id="rId8"/>
    <p:sldId id="464" r:id="rId9"/>
    <p:sldId id="368" r:id="rId10"/>
    <p:sldId id="287" r:id="rId11"/>
    <p:sldId id="466" r:id="rId12"/>
    <p:sldId id="373" r:id="rId13"/>
    <p:sldId id="374" r:id="rId14"/>
    <p:sldId id="411" r:id="rId15"/>
    <p:sldId id="435" r:id="rId16"/>
    <p:sldId id="422" r:id="rId17"/>
    <p:sldId id="423" r:id="rId18"/>
    <p:sldId id="424" r:id="rId19"/>
    <p:sldId id="450" r:id="rId20"/>
    <p:sldId id="449" r:id="rId21"/>
    <p:sldId id="408" r:id="rId22"/>
    <p:sldId id="419" r:id="rId23"/>
    <p:sldId id="420" r:id="rId24"/>
    <p:sldId id="425" r:id="rId25"/>
    <p:sldId id="427" r:id="rId26"/>
    <p:sldId id="412" r:id="rId27"/>
    <p:sldId id="443" r:id="rId28"/>
    <p:sldId id="426" r:id="rId29"/>
    <p:sldId id="417" r:id="rId30"/>
    <p:sldId id="421" r:id="rId31"/>
    <p:sldId id="432" r:id="rId32"/>
    <p:sldId id="440" r:id="rId33"/>
    <p:sldId id="433" r:id="rId34"/>
    <p:sldId id="428" r:id="rId35"/>
    <p:sldId id="439" r:id="rId36"/>
    <p:sldId id="434" r:id="rId37"/>
    <p:sldId id="438" r:id="rId38"/>
    <p:sldId id="350" r:id="rId39"/>
    <p:sldId id="441" r:id="rId40"/>
    <p:sldId id="446" r:id="rId41"/>
    <p:sldId id="437" r:id="rId42"/>
    <p:sldId id="442" r:id="rId43"/>
    <p:sldId id="448" r:id="rId44"/>
  </p:sldIdLst>
  <p:sldSz cx="9144000" cy="6858000" type="screen4x3"/>
  <p:notesSz cx="6985000" cy="9283700"/>
  <p:defaultTextStyle>
    <a:defPPr>
      <a:defRPr lang="en-US"/>
    </a:defPPr>
    <a:lvl1pPr algn="ctr" rtl="0" fontAlgn="base">
      <a:lnSpc>
        <a:spcPct val="9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8D59"/>
    <a:srgbClr val="95AAB9"/>
    <a:srgbClr val="EAEAEA"/>
    <a:srgbClr val="F2F2F2"/>
    <a:srgbClr val="4D4D4D"/>
    <a:srgbClr val="E2E2E2"/>
    <a:srgbClr val="5B768B"/>
    <a:srgbClr val="7A9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77186" autoAdjust="0"/>
  </p:normalViewPr>
  <p:slideViewPr>
    <p:cSldViewPr>
      <p:cViewPr varScale="1">
        <p:scale>
          <a:sx n="102" d="100"/>
          <a:sy n="102" d="100"/>
        </p:scale>
        <p:origin x="-2130" y="-102"/>
      </p:cViewPr>
      <p:guideLst>
        <p:guide orient="horz" pos="2015"/>
        <p:guide pos="740"/>
        <p:guide pos="5505"/>
        <p:guide pos="4301"/>
        <p:guide pos="2309"/>
        <p:guide/>
        <p:guide pos="409"/>
        <p:guide pos="29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6"/>
    </p:cViewPr>
  </p:sorterViewPr>
  <p:notesViewPr>
    <p:cSldViewPr>
      <p:cViewPr>
        <p:scale>
          <a:sx n="150" d="100"/>
          <a:sy n="150" d="100"/>
        </p:scale>
        <p:origin x="-2412" y="-72"/>
      </p:cViewPr>
      <p:guideLst>
        <p:guide orient="horz" pos="2925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6"/>
          <p:cNvSpPr txBox="1">
            <a:spLocks noChangeArrowheads="1"/>
          </p:cNvSpPr>
          <p:nvPr/>
        </p:nvSpPr>
        <p:spPr bwMode="auto">
          <a:xfrm>
            <a:off x="550449" y="8841393"/>
            <a:ext cx="1558022" cy="23304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2624" tIns="46314" rIns="92624" bIns="46314" anchor="ctr">
            <a:spAutoFit/>
          </a:bodyPr>
          <a:lstStyle>
            <a:lvl1pPr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900" dirty="0">
                <a:solidFill>
                  <a:schemeClr val="bg2"/>
                </a:solidFill>
                <a:latin typeface="Helvetica 55 Roman" charset="0"/>
                <a:cs typeface="Times New Roman" pitchFamily="18" charset="0"/>
              </a:rPr>
              <a:t>© 2005</a:t>
            </a:r>
            <a:r>
              <a:rPr lang="en-US" sz="9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>
                <a:solidFill>
                  <a:schemeClr val="bg2"/>
                </a:solidFill>
                <a:latin typeface="Helvetica 55 Roman" charset="0"/>
              </a:rPr>
              <a:t>Linear Technology</a:t>
            </a:r>
          </a:p>
        </p:txBody>
      </p:sp>
      <p:pic>
        <p:nvPicPr>
          <p:cNvPr id="121859" name="Picture 7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40" y="8738346"/>
            <a:ext cx="1195802" cy="29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3657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6913"/>
            <a:ext cx="4637088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9133" y="4410393"/>
            <a:ext cx="5586735" cy="417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4" tIns="46314" rIns="92624" bIns="463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4820" name="Text Box 8"/>
          <p:cNvSpPr txBox="1">
            <a:spLocks noChangeArrowheads="1"/>
          </p:cNvSpPr>
          <p:nvPr/>
        </p:nvSpPr>
        <p:spPr bwMode="auto">
          <a:xfrm>
            <a:off x="662753" y="8804932"/>
            <a:ext cx="1559604" cy="231458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2624" tIns="46314" rIns="92624" bIns="46314" anchor="ctr">
            <a:spAutoFit/>
          </a:bodyPr>
          <a:lstStyle>
            <a:lvl1pPr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900" dirty="0" smtClean="0">
                <a:solidFill>
                  <a:schemeClr val="bg2"/>
                </a:solidFill>
                <a:latin typeface="Helvetica 55 Roman" charset="0"/>
                <a:cs typeface="Times New Roman" pitchFamily="18" charset="0"/>
              </a:rPr>
              <a:t>© 2005</a:t>
            </a:r>
            <a:r>
              <a:rPr lang="en-US" sz="9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 smtClean="0">
                <a:solidFill>
                  <a:schemeClr val="bg2"/>
                </a:solidFill>
                <a:latin typeface="Helvetica 55 Roman" charset="0"/>
              </a:rPr>
              <a:t>Linear Technology</a:t>
            </a:r>
          </a:p>
        </p:txBody>
      </p:sp>
      <p:pic>
        <p:nvPicPr>
          <p:cNvPr id="62469" name="Picture 9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1648" y="8752615"/>
            <a:ext cx="1194219" cy="29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0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ax-Regular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ax-Regular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ax-Regular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ax-Regular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ax-Regular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097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476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356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130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91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666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97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983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98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113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03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8515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44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59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706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59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734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46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5970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90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60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7839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022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97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683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6897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7645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0574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7551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951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89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95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21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4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PowerPoint_97-2003_Presentation1.ppt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681288" y="0"/>
            <a:ext cx="6462712" cy="4937125"/>
          </a:xfrm>
          <a:prstGeom prst="rect">
            <a:avLst/>
          </a:prstGeom>
          <a:solidFill>
            <a:srgbClr val="7A94A8"/>
          </a:solidFill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5" name="Picture 8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38" y="6130925"/>
            <a:ext cx="2354262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678113" y="4140200"/>
            <a:ext cx="6465887" cy="882650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Freeform 62"/>
          <p:cNvSpPr>
            <a:spLocks/>
          </p:cNvSpPr>
          <p:nvPr/>
        </p:nvSpPr>
        <p:spPr bwMode="auto">
          <a:xfrm>
            <a:off x="2254250" y="4195763"/>
            <a:ext cx="6889750" cy="735012"/>
          </a:xfrm>
          <a:custGeom>
            <a:avLst/>
            <a:gdLst>
              <a:gd name="T0" fmla="*/ 2147483647 w 3060"/>
              <a:gd name="T1" fmla="*/ 0 h 360"/>
              <a:gd name="T2" fmla="*/ 2147483647 w 3060"/>
              <a:gd name="T3" fmla="*/ 2147483647 h 360"/>
              <a:gd name="T4" fmla="*/ 2147483647 w 3060"/>
              <a:gd name="T5" fmla="*/ 2147483647 h 360"/>
              <a:gd name="T6" fmla="*/ 2147483647 w 3060"/>
              <a:gd name="T7" fmla="*/ 2147483647 h 360"/>
              <a:gd name="T8" fmla="*/ 2147483647 w 3060"/>
              <a:gd name="T9" fmla="*/ 0 h 360"/>
              <a:gd name="T10" fmla="*/ 2147483647 w 3060"/>
              <a:gd name="T11" fmla="*/ 2147483647 h 360"/>
              <a:gd name="T12" fmla="*/ 2147483647 w 3060"/>
              <a:gd name="T13" fmla="*/ 2147483647 h 360"/>
              <a:gd name="T14" fmla="*/ 2147483647 w 3060"/>
              <a:gd name="T15" fmla="*/ 2147483647 h 360"/>
              <a:gd name="T16" fmla="*/ 2147483647 w 3060"/>
              <a:gd name="T17" fmla="*/ 2147483647 h 360"/>
              <a:gd name="T18" fmla="*/ 2147483647 w 3060"/>
              <a:gd name="T19" fmla="*/ 0 h 360"/>
              <a:gd name="T20" fmla="*/ 2147483647 w 3060"/>
              <a:gd name="T21" fmla="*/ 2147483647 h 360"/>
              <a:gd name="T22" fmla="*/ 2147483647 w 3060"/>
              <a:gd name="T23" fmla="*/ 2147483647 h 360"/>
              <a:gd name="T24" fmla="*/ 2147483647 w 3060"/>
              <a:gd name="T25" fmla="*/ 2147483647 h 360"/>
              <a:gd name="T26" fmla="*/ 2147483647 w 3060"/>
              <a:gd name="T27" fmla="*/ 0 h 360"/>
              <a:gd name="T28" fmla="*/ 2147483647 w 3060"/>
              <a:gd name="T29" fmla="*/ 2147483647 h 360"/>
              <a:gd name="T30" fmla="*/ 2147483647 w 3060"/>
              <a:gd name="T31" fmla="*/ 2147483647 h 360"/>
              <a:gd name="T32" fmla="*/ 0 w 3060"/>
              <a:gd name="T33" fmla="*/ 2147483647 h 360"/>
              <a:gd name="T34" fmla="*/ 2147483647 w 3060"/>
              <a:gd name="T35" fmla="*/ 2147483647 h 360"/>
              <a:gd name="T36" fmla="*/ 2147483647 w 3060"/>
              <a:gd name="T37" fmla="*/ 2147483647 h 360"/>
              <a:gd name="T38" fmla="*/ 2147483647 w 3060"/>
              <a:gd name="T39" fmla="*/ 2147483647 h 360"/>
              <a:gd name="T40" fmla="*/ 2147483647 w 3060"/>
              <a:gd name="T41" fmla="*/ 2147483647 h 360"/>
              <a:gd name="T42" fmla="*/ 2147483647 w 3060"/>
              <a:gd name="T43" fmla="*/ 2147483647 h 360"/>
              <a:gd name="T44" fmla="*/ 2147483647 w 3060"/>
              <a:gd name="T45" fmla="*/ 2147483647 h 360"/>
              <a:gd name="T46" fmla="*/ 2147483647 w 3060"/>
              <a:gd name="T47" fmla="*/ 2147483647 h 360"/>
              <a:gd name="T48" fmla="*/ 2147483647 w 3060"/>
              <a:gd name="T49" fmla="*/ 2147483647 h 360"/>
              <a:gd name="T50" fmla="*/ 2147483647 w 3060"/>
              <a:gd name="T51" fmla="*/ 2147483647 h 360"/>
              <a:gd name="T52" fmla="*/ 2147483647 w 3060"/>
              <a:gd name="T53" fmla="*/ 2147483647 h 360"/>
              <a:gd name="T54" fmla="*/ 2147483647 w 3060"/>
              <a:gd name="T55" fmla="*/ 2147483647 h 360"/>
              <a:gd name="T56" fmla="*/ 2147483647 w 3060"/>
              <a:gd name="T57" fmla="*/ 2147483647 h 360"/>
              <a:gd name="T58" fmla="*/ 2147483647 w 3060"/>
              <a:gd name="T59" fmla="*/ 2147483647 h 360"/>
              <a:gd name="T60" fmla="*/ 2147483647 w 3060"/>
              <a:gd name="T61" fmla="*/ 2147483647 h 360"/>
              <a:gd name="T62" fmla="*/ 2147483647 w 3060"/>
              <a:gd name="T63" fmla="*/ 2147483647 h 360"/>
              <a:gd name="T64" fmla="*/ 2147483647 w 3060"/>
              <a:gd name="T65" fmla="*/ 2147483647 h 360"/>
              <a:gd name="T66" fmla="*/ 2147483647 w 3060"/>
              <a:gd name="T67" fmla="*/ 2147483647 h 360"/>
              <a:gd name="T68" fmla="*/ 2147483647 w 3060"/>
              <a:gd name="T69" fmla="*/ 2147483647 h 360"/>
              <a:gd name="T70" fmla="*/ 2147483647 w 3060"/>
              <a:gd name="T71" fmla="*/ 2147483647 h 360"/>
              <a:gd name="T72" fmla="*/ 2147483647 w 3060"/>
              <a:gd name="T73" fmla="*/ 2147483647 h 36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3060" h="360">
                <a:moveTo>
                  <a:pt x="2677" y="0"/>
                </a:moveTo>
                <a:cubicBezTo>
                  <a:pt x="2677" y="0"/>
                  <a:pt x="2677" y="0"/>
                  <a:pt x="2677" y="0"/>
                </a:cubicBezTo>
                <a:cubicBezTo>
                  <a:pt x="2629" y="0"/>
                  <a:pt x="2593" y="24"/>
                  <a:pt x="2562" y="57"/>
                </a:cubicBezTo>
                <a:cubicBezTo>
                  <a:pt x="2517" y="107"/>
                  <a:pt x="2486" y="182"/>
                  <a:pt x="2448" y="245"/>
                </a:cubicBezTo>
                <a:cubicBezTo>
                  <a:pt x="2428" y="276"/>
                  <a:pt x="2408" y="304"/>
                  <a:pt x="2384" y="324"/>
                </a:cubicBezTo>
                <a:cubicBezTo>
                  <a:pt x="2359" y="344"/>
                  <a:pt x="2330" y="356"/>
                  <a:pt x="2295" y="356"/>
                </a:cubicBezTo>
                <a:cubicBezTo>
                  <a:pt x="2248" y="356"/>
                  <a:pt x="2212" y="335"/>
                  <a:pt x="2183" y="302"/>
                </a:cubicBezTo>
                <a:cubicBezTo>
                  <a:pt x="2139" y="252"/>
                  <a:pt x="2107" y="177"/>
                  <a:pt x="2069" y="114"/>
                </a:cubicBezTo>
                <a:cubicBezTo>
                  <a:pt x="2050" y="83"/>
                  <a:pt x="2029" y="54"/>
                  <a:pt x="2004" y="34"/>
                </a:cubicBezTo>
                <a:cubicBezTo>
                  <a:pt x="1978" y="13"/>
                  <a:pt x="1949" y="0"/>
                  <a:pt x="1912" y="0"/>
                </a:cubicBezTo>
                <a:cubicBezTo>
                  <a:pt x="1912" y="0"/>
                  <a:pt x="1912" y="0"/>
                  <a:pt x="1912" y="0"/>
                </a:cubicBezTo>
                <a:cubicBezTo>
                  <a:pt x="1864" y="0"/>
                  <a:pt x="1828" y="24"/>
                  <a:pt x="1797" y="57"/>
                </a:cubicBezTo>
                <a:cubicBezTo>
                  <a:pt x="1752" y="107"/>
                  <a:pt x="1721" y="182"/>
                  <a:pt x="1683" y="245"/>
                </a:cubicBezTo>
                <a:cubicBezTo>
                  <a:pt x="1663" y="276"/>
                  <a:pt x="1644" y="304"/>
                  <a:pt x="1619" y="324"/>
                </a:cubicBezTo>
                <a:cubicBezTo>
                  <a:pt x="1594" y="344"/>
                  <a:pt x="1566" y="356"/>
                  <a:pt x="1530" y="356"/>
                </a:cubicBezTo>
                <a:cubicBezTo>
                  <a:pt x="1483" y="356"/>
                  <a:pt x="1447" y="335"/>
                  <a:pt x="1418" y="302"/>
                </a:cubicBezTo>
                <a:cubicBezTo>
                  <a:pt x="1374" y="252"/>
                  <a:pt x="1342" y="177"/>
                  <a:pt x="1304" y="114"/>
                </a:cubicBezTo>
                <a:cubicBezTo>
                  <a:pt x="1285" y="83"/>
                  <a:pt x="1264" y="54"/>
                  <a:pt x="1239" y="34"/>
                </a:cubicBezTo>
                <a:cubicBezTo>
                  <a:pt x="1213" y="13"/>
                  <a:pt x="1184" y="0"/>
                  <a:pt x="1147" y="0"/>
                </a:cubicBezTo>
                <a:cubicBezTo>
                  <a:pt x="1147" y="0"/>
                  <a:pt x="1147" y="0"/>
                  <a:pt x="1147" y="0"/>
                </a:cubicBezTo>
                <a:cubicBezTo>
                  <a:pt x="1099" y="0"/>
                  <a:pt x="1063" y="24"/>
                  <a:pt x="1032" y="57"/>
                </a:cubicBezTo>
                <a:cubicBezTo>
                  <a:pt x="987" y="107"/>
                  <a:pt x="956" y="182"/>
                  <a:pt x="918" y="245"/>
                </a:cubicBezTo>
                <a:cubicBezTo>
                  <a:pt x="898" y="276"/>
                  <a:pt x="879" y="304"/>
                  <a:pt x="854" y="324"/>
                </a:cubicBezTo>
                <a:cubicBezTo>
                  <a:pt x="829" y="344"/>
                  <a:pt x="801" y="356"/>
                  <a:pt x="765" y="356"/>
                </a:cubicBezTo>
                <a:cubicBezTo>
                  <a:pt x="718" y="356"/>
                  <a:pt x="682" y="335"/>
                  <a:pt x="653" y="302"/>
                </a:cubicBezTo>
                <a:cubicBezTo>
                  <a:pt x="609" y="252"/>
                  <a:pt x="577" y="177"/>
                  <a:pt x="539" y="114"/>
                </a:cubicBezTo>
                <a:cubicBezTo>
                  <a:pt x="520" y="83"/>
                  <a:pt x="499" y="54"/>
                  <a:pt x="474" y="34"/>
                </a:cubicBezTo>
                <a:cubicBezTo>
                  <a:pt x="448" y="13"/>
                  <a:pt x="419" y="0"/>
                  <a:pt x="382" y="0"/>
                </a:cubicBezTo>
                <a:cubicBezTo>
                  <a:pt x="382" y="0"/>
                  <a:pt x="382" y="0"/>
                  <a:pt x="382" y="0"/>
                </a:cubicBezTo>
                <a:cubicBezTo>
                  <a:pt x="334" y="0"/>
                  <a:pt x="298" y="24"/>
                  <a:pt x="267" y="57"/>
                </a:cubicBezTo>
                <a:cubicBezTo>
                  <a:pt x="222" y="107"/>
                  <a:pt x="191" y="182"/>
                  <a:pt x="153" y="245"/>
                </a:cubicBezTo>
                <a:cubicBezTo>
                  <a:pt x="134" y="276"/>
                  <a:pt x="114" y="304"/>
                  <a:pt x="89" y="324"/>
                </a:cubicBezTo>
                <a:cubicBezTo>
                  <a:pt x="64" y="344"/>
                  <a:pt x="35" y="356"/>
                  <a:pt x="0" y="356"/>
                </a:cubicBezTo>
                <a:cubicBezTo>
                  <a:pt x="0" y="360"/>
                  <a:pt x="0" y="360"/>
                  <a:pt x="0" y="360"/>
                </a:cubicBezTo>
                <a:cubicBezTo>
                  <a:pt x="49" y="360"/>
                  <a:pt x="85" y="338"/>
                  <a:pt x="115" y="304"/>
                </a:cubicBezTo>
                <a:cubicBezTo>
                  <a:pt x="160" y="254"/>
                  <a:pt x="191" y="178"/>
                  <a:pt x="230" y="116"/>
                </a:cubicBezTo>
                <a:cubicBezTo>
                  <a:pt x="249" y="85"/>
                  <a:pt x="269" y="57"/>
                  <a:pt x="294" y="36"/>
                </a:cubicBezTo>
                <a:cubicBezTo>
                  <a:pt x="319" y="16"/>
                  <a:pt x="347" y="4"/>
                  <a:pt x="382" y="4"/>
                </a:cubicBezTo>
                <a:cubicBezTo>
                  <a:pt x="429" y="4"/>
                  <a:pt x="465" y="26"/>
                  <a:pt x="494" y="59"/>
                </a:cubicBezTo>
                <a:cubicBezTo>
                  <a:pt x="539" y="109"/>
                  <a:pt x="571" y="184"/>
                  <a:pt x="609" y="247"/>
                </a:cubicBezTo>
                <a:cubicBezTo>
                  <a:pt x="627" y="279"/>
                  <a:pt x="648" y="306"/>
                  <a:pt x="673" y="327"/>
                </a:cubicBezTo>
                <a:cubicBezTo>
                  <a:pt x="699" y="347"/>
                  <a:pt x="728" y="360"/>
                  <a:pt x="765" y="360"/>
                </a:cubicBezTo>
                <a:cubicBezTo>
                  <a:pt x="765" y="360"/>
                  <a:pt x="765" y="360"/>
                  <a:pt x="765" y="360"/>
                </a:cubicBezTo>
                <a:cubicBezTo>
                  <a:pt x="814" y="360"/>
                  <a:pt x="850" y="338"/>
                  <a:pt x="880" y="304"/>
                </a:cubicBezTo>
                <a:cubicBezTo>
                  <a:pt x="925" y="254"/>
                  <a:pt x="956" y="178"/>
                  <a:pt x="994" y="116"/>
                </a:cubicBezTo>
                <a:cubicBezTo>
                  <a:pt x="1014" y="85"/>
                  <a:pt x="1034" y="57"/>
                  <a:pt x="1059" y="36"/>
                </a:cubicBezTo>
                <a:cubicBezTo>
                  <a:pt x="1084" y="16"/>
                  <a:pt x="1112" y="4"/>
                  <a:pt x="1147" y="4"/>
                </a:cubicBezTo>
                <a:cubicBezTo>
                  <a:pt x="1194" y="4"/>
                  <a:pt x="1230" y="26"/>
                  <a:pt x="1259" y="59"/>
                </a:cubicBezTo>
                <a:cubicBezTo>
                  <a:pt x="1304" y="109"/>
                  <a:pt x="1336" y="184"/>
                  <a:pt x="1374" y="247"/>
                </a:cubicBezTo>
                <a:cubicBezTo>
                  <a:pt x="1392" y="279"/>
                  <a:pt x="1413" y="306"/>
                  <a:pt x="1438" y="327"/>
                </a:cubicBezTo>
                <a:cubicBezTo>
                  <a:pt x="1464" y="347"/>
                  <a:pt x="1493" y="360"/>
                  <a:pt x="1530" y="360"/>
                </a:cubicBezTo>
                <a:cubicBezTo>
                  <a:pt x="1530" y="360"/>
                  <a:pt x="1530" y="360"/>
                  <a:pt x="1530" y="360"/>
                </a:cubicBezTo>
                <a:cubicBezTo>
                  <a:pt x="1579" y="360"/>
                  <a:pt x="1615" y="338"/>
                  <a:pt x="1645" y="304"/>
                </a:cubicBezTo>
                <a:cubicBezTo>
                  <a:pt x="1690" y="254"/>
                  <a:pt x="1721" y="178"/>
                  <a:pt x="1760" y="116"/>
                </a:cubicBezTo>
                <a:cubicBezTo>
                  <a:pt x="1779" y="85"/>
                  <a:pt x="1799" y="57"/>
                  <a:pt x="1824" y="36"/>
                </a:cubicBezTo>
                <a:cubicBezTo>
                  <a:pt x="1849" y="16"/>
                  <a:pt x="1877" y="4"/>
                  <a:pt x="1912" y="4"/>
                </a:cubicBezTo>
                <a:cubicBezTo>
                  <a:pt x="1959" y="4"/>
                  <a:pt x="1995" y="26"/>
                  <a:pt x="2024" y="59"/>
                </a:cubicBezTo>
                <a:cubicBezTo>
                  <a:pt x="2069" y="109"/>
                  <a:pt x="2101" y="184"/>
                  <a:pt x="2139" y="247"/>
                </a:cubicBezTo>
                <a:cubicBezTo>
                  <a:pt x="2157" y="279"/>
                  <a:pt x="2178" y="306"/>
                  <a:pt x="2203" y="327"/>
                </a:cubicBezTo>
                <a:cubicBezTo>
                  <a:pt x="2229" y="347"/>
                  <a:pt x="2258" y="360"/>
                  <a:pt x="2295" y="360"/>
                </a:cubicBezTo>
                <a:cubicBezTo>
                  <a:pt x="2295" y="360"/>
                  <a:pt x="2295" y="360"/>
                  <a:pt x="2295" y="360"/>
                </a:cubicBezTo>
                <a:cubicBezTo>
                  <a:pt x="2344" y="360"/>
                  <a:pt x="2380" y="338"/>
                  <a:pt x="2410" y="304"/>
                </a:cubicBezTo>
                <a:cubicBezTo>
                  <a:pt x="2455" y="254"/>
                  <a:pt x="2486" y="178"/>
                  <a:pt x="2525" y="116"/>
                </a:cubicBezTo>
                <a:cubicBezTo>
                  <a:pt x="2544" y="85"/>
                  <a:pt x="2564" y="57"/>
                  <a:pt x="2589" y="36"/>
                </a:cubicBezTo>
                <a:cubicBezTo>
                  <a:pt x="2614" y="16"/>
                  <a:pt x="2642" y="4"/>
                  <a:pt x="2677" y="4"/>
                </a:cubicBezTo>
                <a:cubicBezTo>
                  <a:pt x="2724" y="4"/>
                  <a:pt x="2760" y="26"/>
                  <a:pt x="2789" y="59"/>
                </a:cubicBezTo>
                <a:cubicBezTo>
                  <a:pt x="2834" y="109"/>
                  <a:pt x="2866" y="184"/>
                  <a:pt x="2904" y="247"/>
                </a:cubicBezTo>
                <a:cubicBezTo>
                  <a:pt x="2922" y="279"/>
                  <a:pt x="2943" y="306"/>
                  <a:pt x="2968" y="327"/>
                </a:cubicBezTo>
                <a:cubicBezTo>
                  <a:pt x="2994" y="347"/>
                  <a:pt x="3023" y="360"/>
                  <a:pt x="3060" y="360"/>
                </a:cubicBezTo>
                <a:cubicBezTo>
                  <a:pt x="3060" y="360"/>
                  <a:pt x="3060" y="360"/>
                  <a:pt x="3060" y="360"/>
                </a:cubicBezTo>
                <a:cubicBezTo>
                  <a:pt x="3060" y="356"/>
                  <a:pt x="3060" y="356"/>
                  <a:pt x="3060" y="356"/>
                </a:cubicBezTo>
                <a:cubicBezTo>
                  <a:pt x="3013" y="356"/>
                  <a:pt x="2977" y="335"/>
                  <a:pt x="2948" y="302"/>
                </a:cubicBezTo>
                <a:cubicBezTo>
                  <a:pt x="2904" y="252"/>
                  <a:pt x="2872" y="177"/>
                  <a:pt x="2834" y="114"/>
                </a:cubicBezTo>
                <a:cubicBezTo>
                  <a:pt x="2815" y="83"/>
                  <a:pt x="2794" y="54"/>
                  <a:pt x="2769" y="34"/>
                </a:cubicBezTo>
                <a:cubicBezTo>
                  <a:pt x="2743" y="13"/>
                  <a:pt x="2714" y="0"/>
                  <a:pt x="2677" y="0"/>
                </a:cubicBezTo>
              </a:path>
            </a:pathLst>
          </a:custGeom>
          <a:solidFill>
            <a:schemeClr val="tx1">
              <a:alpha val="29019"/>
            </a:schemeClr>
          </a:solidFill>
          <a:ln w="12700" cap="flat" cmpd="sng">
            <a:solidFill>
              <a:schemeClr val="bg1">
                <a:alpha val="39999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copyright"/>
          <p:cNvSpPr>
            <a:spLocks noChangeArrowheads="1"/>
          </p:cNvSpPr>
          <p:nvPr userDrawn="1"/>
        </p:nvSpPr>
        <p:spPr bwMode="auto">
          <a:xfrm>
            <a:off x="84138" y="6434138"/>
            <a:ext cx="40576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6038" tIns="46038" rIns="46038" bIns="46038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</a:rPr>
              <a:t>Copyright © 2008 Linear Technology. All rights reserved. </a:t>
            </a:r>
            <a:endParaRPr lang="en-US" sz="1400">
              <a:solidFill>
                <a:schemeClr val="accent2"/>
              </a:solidFill>
              <a:latin typeface="Times New Roman" pitchFamily="18" charset="0"/>
            </a:endParaRPr>
          </a:p>
        </p:txBody>
      </p:sp>
      <p:graphicFrame>
        <p:nvGraphicFramePr>
          <p:cNvPr id="9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AutoShape 135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112"/>
          <p:cNvGrpSpPr>
            <a:grpSpLocks/>
          </p:cNvGrpSpPr>
          <p:nvPr userDrawn="1"/>
        </p:nvGrpSpPr>
        <p:grpSpPr bwMode="auto">
          <a:xfrm>
            <a:off x="0" y="4495800"/>
            <a:ext cx="9144000" cy="177800"/>
            <a:chOff x="0" y="198"/>
            <a:chExt cx="5760" cy="112"/>
          </a:xfrm>
        </p:grpSpPr>
        <p:sp>
          <p:nvSpPr>
            <p:cNvPr id="11" name="Line 113"/>
            <p:cNvSpPr>
              <a:spLocks noChangeShapeType="1"/>
            </p:cNvSpPr>
            <p:nvPr userDrawn="1"/>
          </p:nvSpPr>
          <p:spPr bwMode="auto">
            <a:xfrm flipV="1">
              <a:off x="130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Line 114"/>
            <p:cNvSpPr>
              <a:spLocks noChangeShapeType="1"/>
            </p:cNvSpPr>
            <p:nvPr userDrawn="1"/>
          </p:nvSpPr>
          <p:spPr bwMode="auto">
            <a:xfrm flipV="1">
              <a:off x="261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Line 115"/>
            <p:cNvSpPr>
              <a:spLocks noChangeShapeType="1"/>
            </p:cNvSpPr>
            <p:nvPr userDrawn="1"/>
          </p:nvSpPr>
          <p:spPr bwMode="auto">
            <a:xfrm flipV="1">
              <a:off x="392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Line 116"/>
            <p:cNvSpPr>
              <a:spLocks noChangeShapeType="1"/>
            </p:cNvSpPr>
            <p:nvPr userDrawn="1"/>
          </p:nvSpPr>
          <p:spPr bwMode="auto">
            <a:xfrm flipV="1">
              <a:off x="916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Line 117"/>
            <p:cNvSpPr>
              <a:spLocks noChangeShapeType="1"/>
            </p:cNvSpPr>
            <p:nvPr userDrawn="1"/>
          </p:nvSpPr>
          <p:spPr bwMode="auto">
            <a:xfrm flipV="1">
              <a:off x="1178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Line 118"/>
            <p:cNvSpPr>
              <a:spLocks noChangeShapeType="1"/>
            </p:cNvSpPr>
            <p:nvPr userDrawn="1"/>
          </p:nvSpPr>
          <p:spPr bwMode="auto">
            <a:xfrm flipV="1">
              <a:off x="654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Line 119"/>
            <p:cNvSpPr>
              <a:spLocks noChangeShapeType="1"/>
            </p:cNvSpPr>
            <p:nvPr userDrawn="1"/>
          </p:nvSpPr>
          <p:spPr bwMode="auto">
            <a:xfrm flipV="1">
              <a:off x="1440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Line 120"/>
            <p:cNvSpPr>
              <a:spLocks noChangeShapeType="1"/>
            </p:cNvSpPr>
            <p:nvPr userDrawn="1"/>
          </p:nvSpPr>
          <p:spPr bwMode="auto">
            <a:xfrm flipV="1">
              <a:off x="523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Line 121"/>
            <p:cNvSpPr>
              <a:spLocks noChangeShapeType="1"/>
            </p:cNvSpPr>
            <p:nvPr userDrawn="1"/>
          </p:nvSpPr>
          <p:spPr bwMode="auto">
            <a:xfrm flipV="1">
              <a:off x="784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Line 122"/>
            <p:cNvSpPr>
              <a:spLocks noChangeShapeType="1"/>
            </p:cNvSpPr>
            <p:nvPr userDrawn="1"/>
          </p:nvSpPr>
          <p:spPr bwMode="auto">
            <a:xfrm flipV="1">
              <a:off x="1047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Line 123"/>
            <p:cNvSpPr>
              <a:spLocks noChangeShapeType="1"/>
            </p:cNvSpPr>
            <p:nvPr userDrawn="1"/>
          </p:nvSpPr>
          <p:spPr bwMode="auto">
            <a:xfrm flipV="1">
              <a:off x="1309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Line 124"/>
            <p:cNvSpPr>
              <a:spLocks noChangeShapeType="1"/>
            </p:cNvSpPr>
            <p:nvPr userDrawn="1"/>
          </p:nvSpPr>
          <p:spPr bwMode="auto">
            <a:xfrm flipV="1">
              <a:off x="1570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Line 125"/>
            <p:cNvSpPr>
              <a:spLocks noChangeShapeType="1"/>
            </p:cNvSpPr>
            <p:nvPr userDrawn="1"/>
          </p:nvSpPr>
          <p:spPr bwMode="auto">
            <a:xfrm flipV="1">
              <a:off x="1832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Line 126"/>
            <p:cNvSpPr>
              <a:spLocks noChangeShapeType="1"/>
            </p:cNvSpPr>
            <p:nvPr userDrawn="1"/>
          </p:nvSpPr>
          <p:spPr bwMode="auto">
            <a:xfrm flipV="1">
              <a:off x="2094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Line 127"/>
            <p:cNvSpPr>
              <a:spLocks noChangeShapeType="1"/>
            </p:cNvSpPr>
            <p:nvPr userDrawn="1"/>
          </p:nvSpPr>
          <p:spPr bwMode="auto">
            <a:xfrm flipV="1">
              <a:off x="2356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Line 128"/>
            <p:cNvSpPr>
              <a:spLocks noChangeShapeType="1"/>
            </p:cNvSpPr>
            <p:nvPr userDrawn="1"/>
          </p:nvSpPr>
          <p:spPr bwMode="auto">
            <a:xfrm flipV="1">
              <a:off x="2880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Line 129"/>
            <p:cNvSpPr>
              <a:spLocks noChangeShapeType="1"/>
            </p:cNvSpPr>
            <p:nvPr userDrawn="1"/>
          </p:nvSpPr>
          <p:spPr bwMode="auto">
            <a:xfrm flipV="1">
              <a:off x="3141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Line 130"/>
            <p:cNvSpPr>
              <a:spLocks noChangeShapeType="1"/>
            </p:cNvSpPr>
            <p:nvPr userDrawn="1"/>
          </p:nvSpPr>
          <p:spPr bwMode="auto">
            <a:xfrm flipV="1">
              <a:off x="2618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Line 131"/>
            <p:cNvSpPr>
              <a:spLocks noChangeShapeType="1"/>
            </p:cNvSpPr>
            <p:nvPr userDrawn="1"/>
          </p:nvSpPr>
          <p:spPr bwMode="auto">
            <a:xfrm flipV="1">
              <a:off x="3403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Line 132"/>
            <p:cNvSpPr>
              <a:spLocks noChangeShapeType="1"/>
            </p:cNvSpPr>
            <p:nvPr userDrawn="1"/>
          </p:nvSpPr>
          <p:spPr bwMode="auto">
            <a:xfrm flipV="1">
              <a:off x="3665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Line 133"/>
            <p:cNvSpPr>
              <a:spLocks noChangeShapeType="1"/>
            </p:cNvSpPr>
            <p:nvPr userDrawn="1"/>
          </p:nvSpPr>
          <p:spPr bwMode="auto">
            <a:xfrm flipV="1">
              <a:off x="4189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Line 134"/>
            <p:cNvSpPr>
              <a:spLocks noChangeShapeType="1"/>
            </p:cNvSpPr>
            <p:nvPr userDrawn="1"/>
          </p:nvSpPr>
          <p:spPr bwMode="auto">
            <a:xfrm flipV="1">
              <a:off x="4450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Line 135"/>
            <p:cNvSpPr>
              <a:spLocks noChangeShapeType="1"/>
            </p:cNvSpPr>
            <p:nvPr userDrawn="1"/>
          </p:nvSpPr>
          <p:spPr bwMode="auto">
            <a:xfrm flipV="1">
              <a:off x="3927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Line 136"/>
            <p:cNvSpPr>
              <a:spLocks noChangeShapeType="1"/>
            </p:cNvSpPr>
            <p:nvPr userDrawn="1"/>
          </p:nvSpPr>
          <p:spPr bwMode="auto">
            <a:xfrm flipV="1">
              <a:off x="4712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Line 137"/>
            <p:cNvSpPr>
              <a:spLocks noChangeShapeType="1"/>
            </p:cNvSpPr>
            <p:nvPr userDrawn="1"/>
          </p:nvSpPr>
          <p:spPr bwMode="auto">
            <a:xfrm flipV="1">
              <a:off x="4974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Line 138"/>
            <p:cNvSpPr>
              <a:spLocks noChangeShapeType="1"/>
            </p:cNvSpPr>
            <p:nvPr userDrawn="1"/>
          </p:nvSpPr>
          <p:spPr bwMode="auto">
            <a:xfrm flipV="1">
              <a:off x="5498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Line 139"/>
            <p:cNvSpPr>
              <a:spLocks noChangeShapeType="1"/>
            </p:cNvSpPr>
            <p:nvPr userDrawn="1"/>
          </p:nvSpPr>
          <p:spPr bwMode="auto">
            <a:xfrm flipV="1">
              <a:off x="5236" y="220"/>
              <a:ext cx="0" cy="69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Line 140"/>
            <p:cNvSpPr>
              <a:spLocks noChangeShapeType="1"/>
            </p:cNvSpPr>
            <p:nvPr userDrawn="1"/>
          </p:nvSpPr>
          <p:spPr bwMode="auto">
            <a:xfrm flipV="1">
              <a:off x="5629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Line 141"/>
            <p:cNvSpPr>
              <a:spLocks noChangeShapeType="1"/>
            </p:cNvSpPr>
            <p:nvPr userDrawn="1"/>
          </p:nvSpPr>
          <p:spPr bwMode="auto">
            <a:xfrm flipV="1">
              <a:off x="5368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Line 142"/>
            <p:cNvSpPr>
              <a:spLocks noChangeShapeType="1"/>
            </p:cNvSpPr>
            <p:nvPr userDrawn="1"/>
          </p:nvSpPr>
          <p:spPr bwMode="auto">
            <a:xfrm flipV="1">
              <a:off x="5105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" name="Line 143"/>
            <p:cNvSpPr>
              <a:spLocks noChangeShapeType="1"/>
            </p:cNvSpPr>
            <p:nvPr userDrawn="1"/>
          </p:nvSpPr>
          <p:spPr bwMode="auto">
            <a:xfrm flipV="1">
              <a:off x="4842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" name="Line 144"/>
            <p:cNvSpPr>
              <a:spLocks noChangeShapeType="1"/>
            </p:cNvSpPr>
            <p:nvPr userDrawn="1"/>
          </p:nvSpPr>
          <p:spPr bwMode="auto">
            <a:xfrm flipV="1">
              <a:off x="4579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" name="Line 145"/>
            <p:cNvSpPr>
              <a:spLocks noChangeShapeType="1"/>
            </p:cNvSpPr>
            <p:nvPr userDrawn="1"/>
          </p:nvSpPr>
          <p:spPr bwMode="auto">
            <a:xfrm flipV="1">
              <a:off x="4320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4" name="Line 146"/>
            <p:cNvSpPr>
              <a:spLocks noChangeShapeType="1"/>
            </p:cNvSpPr>
            <p:nvPr userDrawn="1"/>
          </p:nvSpPr>
          <p:spPr bwMode="auto">
            <a:xfrm flipV="1">
              <a:off x="4058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5" name="Line 147"/>
            <p:cNvSpPr>
              <a:spLocks noChangeShapeType="1"/>
            </p:cNvSpPr>
            <p:nvPr userDrawn="1"/>
          </p:nvSpPr>
          <p:spPr bwMode="auto">
            <a:xfrm flipV="1">
              <a:off x="3796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6" name="Line 148"/>
            <p:cNvSpPr>
              <a:spLocks noChangeShapeType="1"/>
            </p:cNvSpPr>
            <p:nvPr userDrawn="1"/>
          </p:nvSpPr>
          <p:spPr bwMode="auto">
            <a:xfrm flipV="1">
              <a:off x="3534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7" name="Line 149"/>
            <p:cNvSpPr>
              <a:spLocks noChangeShapeType="1"/>
            </p:cNvSpPr>
            <p:nvPr userDrawn="1"/>
          </p:nvSpPr>
          <p:spPr bwMode="auto">
            <a:xfrm flipV="1">
              <a:off x="3272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Line 150"/>
            <p:cNvSpPr>
              <a:spLocks noChangeShapeType="1"/>
            </p:cNvSpPr>
            <p:nvPr userDrawn="1"/>
          </p:nvSpPr>
          <p:spPr bwMode="auto">
            <a:xfrm flipV="1">
              <a:off x="3010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9" name="Line 151"/>
            <p:cNvSpPr>
              <a:spLocks noChangeShapeType="1"/>
            </p:cNvSpPr>
            <p:nvPr userDrawn="1"/>
          </p:nvSpPr>
          <p:spPr bwMode="auto">
            <a:xfrm flipV="1">
              <a:off x="2749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0" name="Line 152"/>
            <p:cNvSpPr>
              <a:spLocks noChangeShapeType="1"/>
            </p:cNvSpPr>
            <p:nvPr userDrawn="1"/>
          </p:nvSpPr>
          <p:spPr bwMode="auto">
            <a:xfrm flipV="1">
              <a:off x="2487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1" name="Line 153"/>
            <p:cNvSpPr>
              <a:spLocks noChangeShapeType="1"/>
            </p:cNvSpPr>
            <p:nvPr userDrawn="1"/>
          </p:nvSpPr>
          <p:spPr bwMode="auto">
            <a:xfrm flipV="1">
              <a:off x="2225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" name="Line 154"/>
            <p:cNvSpPr>
              <a:spLocks noChangeShapeType="1"/>
            </p:cNvSpPr>
            <p:nvPr userDrawn="1"/>
          </p:nvSpPr>
          <p:spPr bwMode="auto">
            <a:xfrm flipV="1">
              <a:off x="1963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3" name="Line 155"/>
            <p:cNvSpPr>
              <a:spLocks noChangeShapeType="1"/>
            </p:cNvSpPr>
            <p:nvPr userDrawn="1"/>
          </p:nvSpPr>
          <p:spPr bwMode="auto">
            <a:xfrm flipV="1">
              <a:off x="1687" y="198"/>
              <a:ext cx="0" cy="112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4" name="Line 156"/>
            <p:cNvSpPr>
              <a:spLocks noChangeShapeType="1"/>
            </p:cNvSpPr>
            <p:nvPr userDrawn="1"/>
          </p:nvSpPr>
          <p:spPr bwMode="auto">
            <a:xfrm>
              <a:off x="0" y="255"/>
              <a:ext cx="5760" cy="0"/>
            </a:xfrm>
            <a:prstGeom prst="line">
              <a:avLst/>
            </a:prstGeom>
            <a:noFill/>
            <a:ln w="635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0" y="0"/>
            <a:ext cx="2681288" cy="5016500"/>
          </a:xfrm>
          <a:prstGeom prst="rect">
            <a:avLst/>
          </a:prstGeom>
          <a:solidFill>
            <a:srgbClr val="5B768B"/>
          </a:solidFill>
          <a:ln w="1270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304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908300" y="3044825"/>
            <a:ext cx="6022975" cy="409575"/>
          </a:xfrm>
          <a:ln algn="ctr"/>
        </p:spPr>
        <p:txBody>
          <a:bodyPr anchor="b">
            <a:spAutoFit/>
          </a:bodyPr>
          <a:lstStyle>
            <a:lvl1pPr marL="0" indent="0" eaLnBrk="0" hangingPunct="0">
              <a:spcBef>
                <a:spcPct val="50000"/>
              </a:spcBef>
              <a:buFont typeface="Wingdings" pitchFamily="2" charset="2"/>
              <a:buNone/>
              <a:defRPr sz="2200">
                <a:solidFill>
                  <a:schemeClr val="bg1"/>
                </a:solidFill>
                <a:ea typeface="ＭＳ Ｐゴシック" pitchFamily="34" charset="-128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3043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908300" y="2097088"/>
            <a:ext cx="6043613" cy="557212"/>
          </a:xfrm>
        </p:spPr>
        <p:txBody>
          <a:bodyPr/>
          <a:lstStyle>
            <a:lvl1pPr>
              <a:lnSpc>
                <a:spcPct val="90000"/>
              </a:lnSpc>
              <a:spcBef>
                <a:spcPct val="25000"/>
              </a:spcBef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31775" y="6069013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2438" y="690563"/>
            <a:ext cx="2198687" cy="5568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690563"/>
            <a:ext cx="6443663" cy="5568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1274763"/>
            <a:ext cx="4319588" cy="498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274763"/>
            <a:ext cx="4319587" cy="498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681288" y="0"/>
            <a:ext cx="6462712" cy="492125"/>
          </a:xfrm>
          <a:prstGeom prst="rect">
            <a:avLst/>
          </a:prstGeom>
          <a:solidFill>
            <a:srgbClr val="7A94A8"/>
          </a:solidFill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6375" y="690563"/>
            <a:ext cx="8794750" cy="455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1274763"/>
            <a:ext cx="8791575" cy="498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87313" y="6532563"/>
            <a:ext cx="1385887" cy="214312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800" smtClean="0">
                <a:solidFill>
                  <a:srgbClr val="969696"/>
                </a:solidFill>
                <a:cs typeface="Times New Roman" pitchFamily="18" charset="0"/>
              </a:rPr>
              <a:t>© 2008 </a:t>
            </a:r>
            <a:r>
              <a:rPr lang="en-US" sz="800" smtClean="0">
                <a:solidFill>
                  <a:srgbClr val="969696"/>
                </a:solidFill>
              </a:rPr>
              <a:t>Linear Technology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8648700" y="44450"/>
            <a:ext cx="415925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fld id="{33A9B566-BE9D-42D6-B247-2F73B2E6EA8C}" type="slidenum">
              <a:rPr lang="en-US" sz="900">
                <a:solidFill>
                  <a:schemeClr val="bg1"/>
                </a:solidFill>
                <a:latin typeface="Arial" charset="0"/>
              </a:rPr>
              <a:pPr algn="l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sz="9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 flipV="1">
            <a:off x="8728075" y="0"/>
            <a:ext cx="0" cy="269875"/>
          </a:xfrm>
          <a:prstGeom prst="line">
            <a:avLst/>
          </a:prstGeom>
          <a:noFill/>
          <a:ln w="12700">
            <a:solidFill>
              <a:srgbClr val="D0DAC4">
                <a:alpha val="89803"/>
              </a:srgbClr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2678113" y="415925"/>
            <a:ext cx="6465887" cy="76200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0" y="0"/>
            <a:ext cx="2681288" cy="492125"/>
          </a:xfrm>
          <a:prstGeom prst="rect">
            <a:avLst/>
          </a:prstGeom>
          <a:solidFill>
            <a:srgbClr val="5B768B"/>
          </a:solidFill>
          <a:ln w="127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8202" name="Picture 15" descr="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435725"/>
            <a:ext cx="13541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October 2012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34" charset="-128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34" charset="-128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34" charset="-128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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"/>
        <a:defRPr sz="2200">
          <a:solidFill>
            <a:schemeClr val="tx1"/>
          </a:solidFill>
          <a:latin typeface="+mn-lt"/>
        </a:defRPr>
      </a:lvl2pPr>
      <a:lvl3pPr marL="1257300" indent="-3429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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chemeClr val="bg1"/>
        </a:buClr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ieldlist.org/" TargetMode="External"/><Relationship Id="rId3" Type="http://schemas.openxmlformats.org/officeDocument/2006/relationships/hyperlink" Target="http://store.arduino.cc/" TargetMode="External"/><Relationship Id="rId7" Type="http://schemas.openxmlformats.org/officeDocument/2006/relationships/hyperlink" Target="http://www.pololu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eeedstudio.com/" TargetMode="External"/><Relationship Id="rId5" Type="http://schemas.openxmlformats.org/officeDocument/2006/relationships/hyperlink" Target="http://adafruit.com/" TargetMode="External"/><Relationship Id="rId4" Type="http://schemas.openxmlformats.org/officeDocument/2006/relationships/hyperlink" Target="https://www.sparkfun.com/" TargetMode="External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arduino.cc/en/Reference/HomePage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ogle-styleguide.googlecode.com/svn/trunk/cppguide.xml" TargetMode="External"/><Relationship Id="rId5" Type="http://schemas.openxmlformats.org/officeDocument/2006/relationships/hyperlink" Target="http://www.apress.com/9781430238829" TargetMode="External"/><Relationship Id="rId4" Type="http://schemas.openxmlformats.org/officeDocument/2006/relationships/hyperlink" Target="http://www.avrfreaks.net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908300" y="2090738"/>
            <a:ext cx="6043613" cy="563562"/>
          </a:xfrm>
        </p:spPr>
        <p:txBody>
          <a:bodyPr/>
          <a:lstStyle/>
          <a:p>
            <a:pPr eaLnBrk="1" hangingPunct="1"/>
            <a:r>
              <a:rPr lang="en-US" altLang="ja-JP" dirty="0" err="1" smtClean="0"/>
              <a:t>Linduino</a:t>
            </a:r>
            <a:endParaRPr lang="en-US" dirty="0" smtClean="0"/>
          </a:p>
        </p:txBody>
      </p:sp>
      <p:sp>
        <p:nvSpPr>
          <p:cNvPr id="9219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908300" y="3040063"/>
            <a:ext cx="6022975" cy="414337"/>
          </a:xfrm>
          <a:ln/>
        </p:spPr>
        <p:txBody>
          <a:bodyPr/>
          <a:lstStyle/>
          <a:p>
            <a:r>
              <a:rPr lang="en-US" altLang="ja-JP" smtClean="0">
                <a:ea typeface="MS PGothic" pitchFamily="34" charset="-128"/>
              </a:rPr>
              <a:t>Dan Eddleman</a:t>
            </a:r>
            <a:endParaRPr lang="en-US" smtClean="0">
              <a:ea typeface="MS PGothic" pitchFamily="34" charset="-128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5438"/>
            <a:ext cx="2684463" cy="879475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59"/>
          <p:cNvSpPr>
            <a:spLocks noGrp="1"/>
          </p:cNvSpPr>
          <p:nvPr>
            <p:ph type="title"/>
          </p:nvPr>
        </p:nvSpPr>
        <p:spPr>
          <a:xfrm>
            <a:off x="762000" y="684413"/>
            <a:ext cx="8239124" cy="458587"/>
          </a:xfrm>
        </p:spPr>
        <p:txBody>
          <a:bodyPr/>
          <a:lstStyle/>
          <a:p>
            <a:r>
              <a:rPr lang="en-US" dirty="0" smtClean="0"/>
              <a:t>Want More?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609600" y="1166019"/>
            <a:ext cx="8159750" cy="49847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Write your own code</a:t>
            </a:r>
          </a:p>
          <a:p>
            <a:r>
              <a:rPr lang="en-US" dirty="0" smtClean="0"/>
              <a:t>Design your own projects</a:t>
            </a:r>
          </a:p>
          <a:p>
            <a:pPr lvl="1"/>
            <a:r>
              <a:rPr lang="en-US" dirty="0" smtClean="0"/>
              <a:t>Multiple demo boards?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shields are abundant</a:t>
            </a:r>
          </a:p>
          <a:p>
            <a:pPr lvl="2"/>
            <a:r>
              <a:rPr lang="en-US" dirty="0" smtClean="0"/>
              <a:t>Touchscreen, </a:t>
            </a:r>
            <a:r>
              <a:rPr lang="en-US" dirty="0" err="1" smtClean="0"/>
              <a:t>bluetooth</a:t>
            </a:r>
            <a:r>
              <a:rPr lang="en-US" dirty="0" smtClean="0"/>
              <a:t>, motor control, …</a:t>
            </a:r>
          </a:p>
          <a:p>
            <a:pPr lvl="3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store.arduino.cc</a:t>
            </a:r>
            <a:endParaRPr lang="en-US" dirty="0" smtClean="0"/>
          </a:p>
          <a:p>
            <a:pPr lvl="3"/>
            <a:r>
              <a:rPr lang="en-US" dirty="0" smtClean="0">
                <a:hlinkClick r:id="rId4"/>
              </a:rPr>
              <a:t>https://www.sparkfun.com/</a:t>
            </a:r>
            <a:endParaRPr lang="en-US" dirty="0" smtClean="0"/>
          </a:p>
          <a:p>
            <a:pPr lvl="3"/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://adafruit.com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pPr lvl="3"/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www.seeedstudio.com/</a:t>
            </a:r>
            <a:endParaRPr lang="en-US" dirty="0" smtClean="0"/>
          </a:p>
          <a:p>
            <a:pPr lvl="3"/>
            <a:r>
              <a:rPr lang="en-US" dirty="0" smtClean="0">
                <a:hlinkClick r:id="rId7"/>
              </a:rPr>
              <a:t>http</a:t>
            </a:r>
            <a:r>
              <a:rPr lang="en-US" dirty="0">
                <a:hlinkClick r:id="rId7"/>
              </a:rPr>
              <a:t>://www.pololu.com</a:t>
            </a:r>
            <a:r>
              <a:rPr lang="en-US" dirty="0" smtClean="0">
                <a:hlinkClick r:id="rId7"/>
              </a:rPr>
              <a:t>/</a:t>
            </a:r>
            <a:endParaRPr lang="en-US" dirty="0" smtClean="0"/>
          </a:p>
          <a:p>
            <a:pPr lvl="3"/>
            <a:r>
              <a:rPr lang="en-US" dirty="0" smtClean="0">
                <a:hlinkClick r:id="rId8"/>
              </a:rPr>
              <a:t>http://www.shieldlist.org/</a:t>
            </a:r>
            <a:endParaRPr lang="en-US" dirty="0" smtClean="0"/>
          </a:p>
          <a:p>
            <a:r>
              <a:rPr lang="en-US" dirty="0" smtClean="0"/>
              <a:t>Try Atmel Studio</a:t>
            </a:r>
          </a:p>
          <a:p>
            <a:pPr lvl="1"/>
            <a:r>
              <a:rPr lang="en-US" dirty="0" smtClean="0"/>
              <a:t>Free Microsoft Visual Studio-based IDE</a:t>
            </a:r>
          </a:p>
          <a:p>
            <a:pPr lvl="1"/>
            <a:r>
              <a:rPr lang="en-US" dirty="0" smtClean="0"/>
              <a:t>In-circuit debugging</a:t>
            </a:r>
            <a:r>
              <a:rPr lang="en-US" dirty="0"/>
              <a:t> </a:t>
            </a:r>
            <a:r>
              <a:rPr lang="en-US" dirty="0" smtClean="0"/>
              <a:t>possible with $50 AVR Dragon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35170" name="Picture 2" descr="C:\Projects\FAE April 2013\tftshield_ME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44056"/>
            <a:ext cx="2590800" cy="199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2600" y="5225256"/>
            <a:ext cx="2590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http://www.adafruit.com/products/376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206375" y="1219200"/>
            <a:ext cx="8791575" cy="5040313"/>
          </a:xfrm>
        </p:spPr>
        <p:txBody>
          <a:bodyPr/>
          <a:lstStyle/>
          <a:p>
            <a:pPr marL="0" indent="0">
              <a:buNone/>
            </a:pPr>
            <a:r>
              <a:rPr lang="en-US" kern="1200" dirty="0" smtClean="0"/>
              <a:t>If you are reading this on the big screen, you have done your homework and followed Demo Manual 2026 to </a:t>
            </a:r>
            <a:r>
              <a:rPr lang="en-US" b="1" kern="1200" dirty="0" smtClean="0"/>
              <a:t>Page 6</a:t>
            </a:r>
            <a:r>
              <a:rPr lang="en-US" kern="1200" dirty="0" smtClean="0"/>
              <a:t>, until the LTC2607 window pops up. This includes:</a:t>
            </a:r>
          </a:p>
          <a:p>
            <a:pPr marL="0" indent="0">
              <a:buNone/>
            </a:pPr>
            <a:endParaRPr lang="en-US" kern="1200" dirty="0" smtClean="0"/>
          </a:p>
          <a:p>
            <a:r>
              <a:rPr lang="en-US" kern="1200" dirty="0" smtClean="0"/>
              <a:t>Installing </a:t>
            </a:r>
            <a:r>
              <a:rPr lang="en-US" kern="1200" dirty="0" err="1" smtClean="0"/>
              <a:t>Arduino</a:t>
            </a:r>
            <a:r>
              <a:rPr lang="en-US" kern="1200" dirty="0" smtClean="0"/>
              <a:t> 1.0.4 software</a:t>
            </a:r>
          </a:p>
          <a:p>
            <a:r>
              <a:rPr lang="en-US" kern="1200" dirty="0" smtClean="0"/>
              <a:t>Updating </a:t>
            </a:r>
            <a:r>
              <a:rPr lang="en-US" kern="1200" dirty="0" err="1" smtClean="0"/>
              <a:t>QuikEval</a:t>
            </a:r>
            <a:r>
              <a:rPr lang="en-US" kern="1200" dirty="0" smtClean="0"/>
              <a:t> – The current version is K95 (upper left corner of welcome window)</a:t>
            </a:r>
          </a:p>
          <a:p>
            <a:r>
              <a:rPr lang="en-US" kern="1200" dirty="0" smtClean="0"/>
              <a:t>Unzipping </a:t>
            </a:r>
            <a:r>
              <a:rPr lang="en-US" kern="1200" dirty="0" err="1" smtClean="0"/>
              <a:t>LTSketchbook</a:t>
            </a:r>
            <a:r>
              <a:rPr lang="en-US" kern="1200" dirty="0" smtClean="0"/>
              <a:t> onto your laptop</a:t>
            </a:r>
          </a:p>
          <a:p>
            <a:r>
              <a:rPr lang="en-US" kern="1200" dirty="0" smtClean="0"/>
              <a:t>Verifying that your PC is talking to your </a:t>
            </a:r>
            <a:r>
              <a:rPr lang="en-US" kern="1200" dirty="0" err="1" smtClean="0"/>
              <a:t>Linduino</a:t>
            </a:r>
            <a:endParaRPr lang="en-US" kern="1200" dirty="0" smtClean="0"/>
          </a:p>
          <a:p>
            <a:pPr marL="0" indent="0">
              <a:buNone/>
            </a:pPr>
            <a:endParaRPr lang="en-US" kern="1200" dirty="0" smtClean="0"/>
          </a:p>
          <a:p>
            <a:pPr marL="0" indent="0">
              <a:buNone/>
            </a:pPr>
            <a:r>
              <a:rPr lang="en-US" kern="1200" dirty="0" smtClean="0"/>
              <a:t>All required files are available at:</a:t>
            </a:r>
          </a:p>
          <a:p>
            <a:pPr marL="0" indent="0">
              <a:buNone/>
            </a:pPr>
            <a:r>
              <a:rPr lang="en-US" kern="1200" dirty="0"/>
              <a:t>http://www.linear.com/designtools/linduino.php</a:t>
            </a:r>
          </a:p>
        </p:txBody>
      </p:sp>
      <p:sp>
        <p:nvSpPr>
          <p:cNvPr id="5" name="Title 59"/>
          <p:cNvSpPr txBox="1">
            <a:spLocks/>
          </p:cNvSpPr>
          <p:nvPr/>
        </p:nvSpPr>
        <p:spPr bwMode="auto">
          <a:xfrm>
            <a:off x="206375" y="684413"/>
            <a:ext cx="8794750" cy="45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dirty="0" smtClean="0"/>
              <a:t>Homework – Before FAE Meeting!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</p:spPr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944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74763"/>
            <a:ext cx="8464550" cy="4984750"/>
          </a:xfrm>
        </p:spPr>
        <p:txBody>
          <a:bodyPr/>
          <a:lstStyle/>
          <a:p>
            <a:r>
              <a:rPr lang="en-US" kern="1200" dirty="0"/>
              <a:t>Open the </a:t>
            </a:r>
            <a:r>
              <a:rPr lang="en-US" kern="1200" dirty="0" err="1"/>
              <a:t>Arduino</a:t>
            </a:r>
            <a:r>
              <a:rPr lang="en-US" kern="1200" dirty="0"/>
              <a:t> </a:t>
            </a:r>
            <a:r>
              <a:rPr lang="en-US" kern="1200" dirty="0" smtClean="0"/>
              <a:t>IDE</a:t>
            </a:r>
            <a:endParaRPr lang="en-US" kern="1200" dirty="0"/>
          </a:p>
          <a:p>
            <a:r>
              <a:rPr lang="en-US" kern="1200" dirty="0" smtClean="0">
                <a:ea typeface="ＭＳ Ｐゴシック" pitchFamily="34" charset="-128"/>
              </a:rPr>
              <a:t>Select </a:t>
            </a:r>
            <a:r>
              <a:rPr lang="en-US" b="1" dirty="0" smtClean="0">
                <a:ea typeface="ＭＳ Ｐゴシック" pitchFamily="34" charset="-128"/>
              </a:rPr>
              <a:t>File </a:t>
            </a:r>
            <a:r>
              <a:rPr lang="en-US" dirty="0" smtClean="0">
                <a:ea typeface="ＭＳ Ｐゴシック" pitchFamily="34" charset="-128"/>
              </a:rPr>
              <a:t>→ </a:t>
            </a:r>
            <a:r>
              <a:rPr lang="en-US" b="1" dirty="0" smtClean="0">
                <a:ea typeface="ＭＳ Ｐゴシック" pitchFamily="34" charset="-128"/>
              </a:rPr>
              <a:t>Preferences</a:t>
            </a:r>
          </a:p>
        </p:txBody>
      </p:sp>
      <p:sp>
        <p:nvSpPr>
          <p:cNvPr id="5" name="Title 59"/>
          <p:cNvSpPr txBox="1">
            <a:spLocks/>
          </p:cNvSpPr>
          <p:nvPr/>
        </p:nvSpPr>
        <p:spPr bwMode="auto">
          <a:xfrm>
            <a:off x="533399" y="684413"/>
            <a:ext cx="8467725" cy="45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dirty="0" err="1" smtClean="0"/>
              <a:t>Arduino</a:t>
            </a:r>
            <a:r>
              <a:rPr lang="en-US" dirty="0" smtClean="0"/>
              <a:t> IDE</a:t>
            </a:r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7000" y="2209800"/>
            <a:ext cx="7044321" cy="408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473200" y="6356350"/>
            <a:ext cx="6223000" cy="365125"/>
          </a:xfrm>
        </p:spPr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066800" y="5257800"/>
            <a:ext cx="2971800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186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9600" y="5025933"/>
            <a:ext cx="4526293" cy="123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0413"/>
            <a:ext cx="8229600" cy="458787"/>
          </a:xfrm>
        </p:spPr>
        <p:txBody>
          <a:bodyPr/>
          <a:lstStyle/>
          <a:p>
            <a:r>
              <a:rPr lang="en-US" kern="1200" dirty="0" err="1" smtClean="0"/>
              <a:t>LTSketchbook</a:t>
            </a:r>
            <a:r>
              <a:rPr lang="en-US" kern="1200" dirty="0" smtClean="0"/>
              <a:t> Location Setup</a:t>
            </a:r>
            <a:endParaRPr lang="en-US" kern="1200" dirty="0"/>
          </a:p>
        </p:txBody>
      </p:sp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74763"/>
            <a:ext cx="8464550" cy="4984750"/>
          </a:xfrm>
        </p:spPr>
        <p:txBody>
          <a:bodyPr/>
          <a:lstStyle/>
          <a:p>
            <a:r>
              <a:rPr lang="en-US" b="1" kern="1200" dirty="0" smtClean="0"/>
              <a:t>Sketchbook </a:t>
            </a:r>
            <a:r>
              <a:rPr lang="en-US" b="1" kern="1200" dirty="0"/>
              <a:t>Location</a:t>
            </a:r>
            <a:r>
              <a:rPr lang="en-US" kern="1200" dirty="0"/>
              <a:t>: </a:t>
            </a:r>
          </a:p>
          <a:p>
            <a:pPr lvl="1"/>
            <a:r>
              <a:rPr lang="en-US" sz="2400" kern="1200" dirty="0" smtClean="0">
                <a:ea typeface="+mn-ea"/>
                <a:cs typeface="+mn-cs"/>
              </a:rPr>
              <a:t>Browse to unzipped </a:t>
            </a:r>
            <a:r>
              <a:rPr lang="en-US" sz="2400" b="1" kern="1200" dirty="0" smtClean="0">
                <a:ea typeface="+mn-ea"/>
                <a:cs typeface="+mn-cs"/>
              </a:rPr>
              <a:t>\</a:t>
            </a:r>
            <a:r>
              <a:rPr lang="en-US" sz="2400" b="1" kern="1200" dirty="0" err="1" smtClean="0">
                <a:ea typeface="+mn-ea"/>
                <a:cs typeface="+mn-cs"/>
              </a:rPr>
              <a:t>LTSketchbook</a:t>
            </a:r>
            <a:r>
              <a:rPr lang="en-US" sz="2400" kern="1200" dirty="0" smtClean="0">
                <a:ea typeface="+mn-ea"/>
                <a:cs typeface="+mn-cs"/>
              </a:rPr>
              <a:t>. </a:t>
            </a:r>
            <a:endParaRPr lang="en-US" sz="2400" kern="1200" dirty="0">
              <a:ea typeface="+mn-ea"/>
              <a:cs typeface="+mn-cs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394325" y="4456113"/>
            <a:ext cx="1997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218591" y="4215020"/>
            <a:ext cx="3727302" cy="424732"/>
          </a:xfrm>
          <a:prstGeom prst="rect">
            <a:avLst/>
          </a:prstGeom>
          <a:noFill/>
          <a:ln>
            <a:noFill/>
          </a:ln>
          <a:effectLst>
            <a:outerShdw blurRad="50800" dist="38099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Click </a:t>
            </a:r>
            <a:r>
              <a:rPr lang="en-US" sz="2400" b="1" dirty="0" smtClean="0">
                <a:solidFill>
                  <a:schemeClr val="tx2"/>
                </a:solidFill>
              </a:rPr>
              <a:t>Open</a:t>
            </a:r>
            <a:r>
              <a:rPr lang="en-US" sz="2400" dirty="0" smtClean="0">
                <a:solidFill>
                  <a:schemeClr val="tx2"/>
                </a:solidFill>
              </a:rPr>
              <a:t> and enter </a:t>
            </a:r>
            <a:r>
              <a:rPr lang="en-US" sz="2400" b="1" dirty="0" smtClean="0">
                <a:solidFill>
                  <a:schemeClr val="tx2"/>
                </a:solidFill>
              </a:rPr>
              <a:t>OK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0600" y="2286001"/>
            <a:ext cx="7048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73500"/>
            <a:ext cx="4495800" cy="254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Arc 13"/>
          <p:cNvSpPr/>
          <p:nvPr/>
        </p:nvSpPr>
        <p:spPr bwMode="auto">
          <a:xfrm flipH="1" flipV="1">
            <a:off x="5943600" y="1905000"/>
            <a:ext cx="1100542" cy="2133600"/>
          </a:xfrm>
          <a:prstGeom prst="arc">
            <a:avLst>
              <a:gd name="adj1" fmla="val 5286921"/>
              <a:gd name="adj2" fmla="val 11355977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7241" y="3149600"/>
            <a:ext cx="956859" cy="381000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4175124" y="5709882"/>
            <a:ext cx="704851" cy="250217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461214" y="5568865"/>
            <a:ext cx="937254" cy="365834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8" name="Arc 17"/>
          <p:cNvSpPr/>
          <p:nvPr/>
        </p:nvSpPr>
        <p:spPr bwMode="auto">
          <a:xfrm flipH="1" flipV="1">
            <a:off x="6572062" y="4215019"/>
            <a:ext cx="944157" cy="1594755"/>
          </a:xfrm>
          <a:prstGeom prst="arc">
            <a:avLst>
              <a:gd name="adj1" fmla="val 8193201"/>
              <a:gd name="adj2" fmla="val 14028297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Arc 18"/>
          <p:cNvSpPr/>
          <p:nvPr/>
        </p:nvSpPr>
        <p:spPr bwMode="auto">
          <a:xfrm flipV="1">
            <a:off x="4527549" y="4427386"/>
            <a:ext cx="1492250" cy="2202012"/>
          </a:xfrm>
          <a:prstGeom prst="arc">
            <a:avLst>
              <a:gd name="adj1" fmla="val 5612124"/>
              <a:gd name="adj2" fmla="val 10608661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96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DC590B Sketch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4763"/>
            <a:ext cx="8540750" cy="4984750"/>
          </a:xfrm>
        </p:spPr>
        <p:txBody>
          <a:bodyPr/>
          <a:lstStyle/>
          <a:p>
            <a:r>
              <a:rPr lang="en-US" dirty="0" smtClean="0"/>
              <a:t>Navigate to </a:t>
            </a:r>
            <a:r>
              <a:rPr lang="en-US" b="1" dirty="0" smtClean="0"/>
              <a:t>File→Sketchbook→Utilities→DC590B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399" y="1828800"/>
            <a:ext cx="7632989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5943600" y="3467100"/>
            <a:ext cx="2041071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6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 </a:t>
            </a:r>
            <a:r>
              <a:rPr lang="en-US" dirty="0" err="1" smtClean="0"/>
              <a:t>Arduino</a:t>
            </a:r>
            <a:r>
              <a:rPr lang="en-US" dirty="0" smtClean="0"/>
              <a:t> Uno as Board Type</a:t>
            </a:r>
          </a:p>
          <a:p>
            <a:pPr lvl="1"/>
            <a:r>
              <a:rPr lang="en-US" b="1" dirty="0" err="1" smtClean="0"/>
              <a:t>Tools→Board→Arduino</a:t>
            </a:r>
            <a:r>
              <a:rPr lang="en-US" b="1" dirty="0" smtClean="0"/>
              <a:t> Uno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599" y="2362200"/>
            <a:ext cx="7480134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4914900" y="4229100"/>
            <a:ext cx="2041071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62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7588"/>
            <a:ext cx="8315324" cy="458587"/>
          </a:xfrm>
        </p:spPr>
        <p:txBody>
          <a:bodyPr/>
          <a:lstStyle/>
          <a:p>
            <a:r>
              <a:rPr lang="en-US" dirty="0" smtClean="0"/>
              <a:t>Select Serial 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74763"/>
            <a:ext cx="8312150" cy="4984750"/>
          </a:xfrm>
        </p:spPr>
        <p:txBody>
          <a:bodyPr/>
          <a:lstStyle/>
          <a:p>
            <a:r>
              <a:rPr lang="en-US" dirty="0" smtClean="0"/>
              <a:t>Select the appropriate COM port (trial-and-error is ok).</a:t>
            </a:r>
          </a:p>
          <a:p>
            <a:pPr lvl="1"/>
            <a:r>
              <a:rPr lang="en-US" b="1" dirty="0" err="1" smtClean="0"/>
              <a:t>Tools→Serial</a:t>
            </a:r>
            <a:r>
              <a:rPr lang="en-US" b="1" dirty="0" smtClean="0"/>
              <a:t> </a:t>
            </a:r>
            <a:r>
              <a:rPr lang="en-US" b="1" dirty="0" err="1" smtClean="0"/>
              <a:t>Port→COMx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3000" y="2362200"/>
            <a:ext cx="6934200" cy="371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6629401" y="5029200"/>
            <a:ext cx="1371600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93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75" y="1274763"/>
            <a:ext cx="8791575" cy="782637"/>
          </a:xfrm>
        </p:spPr>
        <p:txBody>
          <a:bodyPr/>
          <a:lstStyle/>
          <a:p>
            <a:r>
              <a:rPr lang="en-US" dirty="0" smtClean="0"/>
              <a:t>Press Upload Button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0984" y="1905000"/>
            <a:ext cx="7460343" cy="330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rc 10"/>
          <p:cNvSpPr/>
          <p:nvPr/>
        </p:nvSpPr>
        <p:spPr bwMode="auto">
          <a:xfrm>
            <a:off x="609600" y="762000"/>
            <a:ext cx="2362200" cy="1828800"/>
          </a:xfrm>
          <a:prstGeom prst="arc">
            <a:avLst>
              <a:gd name="adj1" fmla="val 89067"/>
              <a:gd name="adj2" fmla="val 6607131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143000" y="2362199"/>
            <a:ext cx="304800" cy="291193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4" name="Arc 13"/>
          <p:cNvSpPr/>
          <p:nvPr/>
        </p:nvSpPr>
        <p:spPr bwMode="auto">
          <a:xfrm flipV="1">
            <a:off x="2438400" y="4267200"/>
            <a:ext cx="2895600" cy="2362198"/>
          </a:xfrm>
          <a:prstGeom prst="arc">
            <a:avLst>
              <a:gd name="adj1" fmla="val 17758"/>
              <a:gd name="adj2" fmla="val 2926134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04812" y="5492523"/>
            <a:ext cx="879157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Verify that there are no error messages.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Monitor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180"/>
            <a:ext cx="8791575" cy="4984750"/>
          </a:xfrm>
        </p:spPr>
        <p:txBody>
          <a:bodyPr/>
          <a:lstStyle/>
          <a:p>
            <a:r>
              <a:rPr lang="en-US" dirty="0" smtClean="0"/>
              <a:t>Open the Serial Monitor</a:t>
            </a:r>
          </a:p>
          <a:p>
            <a:r>
              <a:rPr lang="en-US" dirty="0" smtClean="0"/>
              <a:t>Set Baud Rate to 115200</a:t>
            </a:r>
          </a:p>
          <a:p>
            <a:r>
              <a:rPr lang="en-US" dirty="0" smtClean="0"/>
              <a:t>Set </a:t>
            </a:r>
            <a:r>
              <a:rPr lang="en-US" dirty="0" err="1" smtClean="0"/>
              <a:t>NewLine</a:t>
            </a:r>
            <a:r>
              <a:rPr lang="en-US" dirty="0" smtClean="0"/>
              <a:t> “NL” &amp; Carriage Return “CR”</a:t>
            </a:r>
          </a:p>
          <a:p>
            <a:r>
              <a:rPr lang="en-US" dirty="0" smtClean="0"/>
              <a:t>Check that you receive “hello”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00200" y="2954019"/>
            <a:ext cx="5762171" cy="34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rc 5"/>
          <p:cNvSpPr/>
          <p:nvPr/>
        </p:nvSpPr>
        <p:spPr bwMode="auto">
          <a:xfrm rot="16200000">
            <a:off x="2137410" y="72388"/>
            <a:ext cx="3657601" cy="6256019"/>
          </a:xfrm>
          <a:prstGeom prst="arc">
            <a:avLst>
              <a:gd name="adj1" fmla="val 89067"/>
              <a:gd name="adj2" fmla="val 5617327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911340" y="3489959"/>
            <a:ext cx="304800" cy="291193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225143" y="5791200"/>
            <a:ext cx="2041071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154" y="1600200"/>
            <a:ext cx="4466118" cy="480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 Serial Terminal and Open </a:t>
            </a:r>
            <a:r>
              <a:rPr lang="en-US" dirty="0" err="1" smtClean="0"/>
              <a:t>QuikEval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4" y="1350707"/>
            <a:ext cx="3201988" cy="7064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Close Serial Terminal</a:t>
            </a:r>
          </a:p>
          <a:p>
            <a:pPr marL="0" indent="0">
              <a:buNone/>
            </a:pPr>
            <a:r>
              <a:rPr lang="en-US" dirty="0" smtClean="0"/>
              <a:t>(Important!)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3874" y="2362200"/>
            <a:ext cx="2095501" cy="234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rc 5"/>
          <p:cNvSpPr/>
          <p:nvPr/>
        </p:nvSpPr>
        <p:spPr bwMode="auto">
          <a:xfrm rot="16200000">
            <a:off x="1328026" y="403681"/>
            <a:ext cx="1077749" cy="2971802"/>
          </a:xfrm>
          <a:prstGeom prst="arc">
            <a:avLst>
              <a:gd name="adj1" fmla="val 5137968"/>
              <a:gd name="adj2" fmla="val 7299727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181225" y="2333820"/>
            <a:ext cx="304800" cy="189275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90524" y="5257800"/>
            <a:ext cx="39084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 smtClean="0"/>
              <a:t>Then, open </a:t>
            </a:r>
            <a:r>
              <a:rPr lang="en-US" dirty="0" err="1" smtClean="0"/>
              <a:t>QuikEval</a:t>
            </a:r>
            <a:endParaRPr lang="en-US" dirty="0" smtClean="0"/>
          </a:p>
          <a:p>
            <a:pPr marL="0" indent="0">
              <a:buFont typeface="Wingdings" pitchFamily="2" charset="2"/>
              <a:buNone/>
            </a:pPr>
            <a:r>
              <a:rPr lang="en-US" dirty="0" smtClean="0"/>
              <a:t>and press “Collect”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4308473" y="2133990"/>
            <a:ext cx="787401" cy="389105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2" name="Arc 11"/>
          <p:cNvSpPr/>
          <p:nvPr/>
        </p:nvSpPr>
        <p:spPr bwMode="auto">
          <a:xfrm rot="16200000" flipH="1">
            <a:off x="-239714" y="992188"/>
            <a:ext cx="5715000" cy="4187824"/>
          </a:xfrm>
          <a:prstGeom prst="arc">
            <a:avLst>
              <a:gd name="adj1" fmla="val 623410"/>
              <a:gd name="adj2" fmla="val 6095830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87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DanTherm</a:t>
            </a:r>
            <a:r>
              <a:rPr lang="en-US" dirty="0" smtClean="0"/>
              <a:t> Download 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</a:t>
            </a:r>
            <a:r>
              <a:rPr lang="en-US" dirty="0" err="1" smtClean="0"/>
              <a:t>DanTherm</a:t>
            </a:r>
            <a:r>
              <a:rPr lang="en-US" dirty="0" smtClean="0"/>
              <a:t>: </a:t>
            </a:r>
            <a:r>
              <a:rPr lang="en-US" sz="1200" dirty="0"/>
              <a:t>https://intranet.linear.com/documents/4570/DanThermBeta001.zip</a:t>
            </a:r>
            <a:endParaRPr lang="en-US" sz="1200" dirty="0" smtClean="0"/>
          </a:p>
          <a:p>
            <a:r>
              <a:rPr lang="en-US" dirty="0" smtClean="0"/>
              <a:t>There’s an mp4 video tutorial inside the </a:t>
            </a:r>
            <a:r>
              <a:rPr lang="en-US" dirty="0" err="1" smtClean="0"/>
              <a:t>zipfile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133600"/>
            <a:ext cx="6858000" cy="419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67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 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20043"/>
            <a:ext cx="4289462" cy="461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28600" y="1428750"/>
            <a:ext cx="34290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 smtClean="0"/>
              <a:t>Verify </a:t>
            </a:r>
            <a:r>
              <a:rPr lang="en-US" dirty="0" err="1" smtClean="0"/>
              <a:t>QuikEval</a:t>
            </a:r>
            <a:r>
              <a:rPr lang="en-US" dirty="0" smtClean="0"/>
              <a:t> works.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 smtClean="0"/>
              <a:t>Then, close application.</a:t>
            </a:r>
            <a:endParaRPr lang="en-US" dirty="0"/>
          </a:p>
        </p:txBody>
      </p:sp>
      <p:sp>
        <p:nvSpPr>
          <p:cNvPr id="7" name="Arc 6"/>
          <p:cNvSpPr/>
          <p:nvPr/>
        </p:nvSpPr>
        <p:spPr bwMode="auto">
          <a:xfrm rot="16200000">
            <a:off x="5214940" y="-490539"/>
            <a:ext cx="847724" cy="4572002"/>
          </a:xfrm>
          <a:prstGeom prst="arc">
            <a:avLst>
              <a:gd name="adj1" fmla="val 16445600"/>
              <a:gd name="adj2" fmla="val 5154612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839075" y="1614529"/>
            <a:ext cx="304800" cy="189275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DC934A Demo Code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="1" dirty="0" smtClean="0">
                <a:ea typeface="ＭＳ Ｐゴシック" pitchFamily="34" charset="-128"/>
              </a:rPr>
              <a:t> </a:t>
            </a:r>
            <a:r>
              <a:rPr lang="en-US" b="1" dirty="0">
                <a:ea typeface="ＭＳ Ｐゴシック" pitchFamily="34" charset="-128"/>
              </a:rPr>
              <a:t>Sketchbook → Part Number→ 2000→ 2600→ 2607→ DC934A</a:t>
            </a:r>
          </a:p>
          <a:p>
            <a:endParaRPr lang="en-US" b="1" dirty="0">
              <a:ea typeface="ＭＳ Ｐゴシック" pitchFamily="34" charset="-128"/>
            </a:endParaRPr>
          </a:p>
          <a:p>
            <a:endParaRPr lang="en-US" b="1" dirty="0">
              <a:ea typeface="ＭＳ Ｐゴシック" pitchFamily="34" charset="-128"/>
            </a:endParaRPr>
          </a:p>
          <a:p>
            <a:endParaRPr lang="en-US" b="1" dirty="0">
              <a:ea typeface="ＭＳ Ｐゴシック" pitchFamily="34" charset="-128"/>
            </a:endParaRPr>
          </a:p>
          <a:p>
            <a:endParaRPr lang="en-US" b="1" dirty="0" smtClean="0">
              <a:ea typeface="ＭＳ Ｐゴシック" pitchFamily="34" charset="-128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123" b="8816"/>
          <a:stretch/>
        </p:blipFill>
        <p:spPr bwMode="auto">
          <a:xfrm>
            <a:off x="381000" y="2057401"/>
            <a:ext cx="82486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7278915" y="3886201"/>
            <a:ext cx="1103086" cy="381000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3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321334"/>
            <a:ext cx="8794750" cy="824841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DC934A Demo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 Upload 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Serial Monitor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72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341" y="1788367"/>
            <a:ext cx="820616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2799" y="1143000"/>
            <a:ext cx="5351651" cy="509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19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68621" y="3505200"/>
            <a:ext cx="817502" cy="87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rc 7"/>
          <p:cNvSpPr/>
          <p:nvPr/>
        </p:nvSpPr>
        <p:spPr bwMode="auto">
          <a:xfrm flipH="1" flipV="1">
            <a:off x="2666999" y="1511753"/>
            <a:ext cx="1371600" cy="561973"/>
          </a:xfrm>
          <a:prstGeom prst="arc">
            <a:avLst>
              <a:gd name="adj1" fmla="val 426825"/>
              <a:gd name="adj2" fmla="val 6607131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533774" y="1402556"/>
            <a:ext cx="228601" cy="218396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0" name="Arc 9"/>
          <p:cNvSpPr/>
          <p:nvPr/>
        </p:nvSpPr>
        <p:spPr bwMode="auto">
          <a:xfrm flipH="1">
            <a:off x="-457201" y="-152400"/>
            <a:ext cx="8982075" cy="4267200"/>
          </a:xfrm>
          <a:prstGeom prst="arc">
            <a:avLst>
              <a:gd name="adj1" fmla="val 3879274"/>
              <a:gd name="adj2" fmla="val 10925201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8410575" y="1402555"/>
            <a:ext cx="228601" cy="218396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Serial Monitor and Give it a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option “7-Sweep”, 10 sample points.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28800"/>
            <a:ext cx="3801585" cy="44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90563"/>
            <a:ext cx="8391525" cy="455612"/>
          </a:xfrm>
        </p:spPr>
        <p:txBody>
          <a:bodyPr/>
          <a:lstStyle/>
          <a:p>
            <a:r>
              <a:rPr lang="en-US" dirty="0" smtClean="0"/>
              <a:t>Simple Science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399"/>
            <a:ext cx="8464550" cy="4964113"/>
          </a:xfrm>
        </p:spPr>
        <p:txBody>
          <a:bodyPr/>
          <a:lstStyle/>
          <a:p>
            <a:r>
              <a:rPr lang="en-US" dirty="0" smtClean="0"/>
              <a:t>DC934A Demo Code demonstrates many features.</a:t>
            </a:r>
          </a:p>
          <a:p>
            <a:r>
              <a:rPr lang="en-US" dirty="0" smtClean="0"/>
              <a:t>For something simpler, load </a:t>
            </a:r>
            <a:r>
              <a:rPr lang="en-US" dirty="0" smtClean="0"/>
              <a:t>FAE_April_2013.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3900" y="2285999"/>
            <a:ext cx="7848600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7010400" y="4215882"/>
            <a:ext cx="1219200" cy="259702"/>
          </a:xfrm>
          <a:prstGeom prst="rect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92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0" descr="Linduino Block Diagram 2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8515453" cy="381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Diagram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Project – Setup,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</a:t>
            </a:r>
            <a:r>
              <a:rPr lang="en-US" dirty="0" err="1" smtClean="0"/>
              <a:t>Arduino</a:t>
            </a:r>
            <a:r>
              <a:rPr lang="en-US" dirty="0" smtClean="0"/>
              <a:t> “sketch” (*.</a:t>
            </a:r>
            <a:r>
              <a:rPr lang="en-US" dirty="0" err="1" smtClean="0"/>
              <a:t>ino</a:t>
            </a:r>
            <a:r>
              <a:rPr lang="en-US" dirty="0" smtClean="0"/>
              <a:t> filename) contains a setup() function and a loop() function. This is specific to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Setup()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ea typeface="+mn-ea"/>
                <a:cs typeface="Courier New" pitchFamily="49" charset="0"/>
              </a:rPr>
              <a:t>{ </a:t>
            </a:r>
            <a:endParaRPr lang="en-US" sz="2000" dirty="0" smtClean="0">
              <a:latin typeface="Courier New" pitchFamily="49" charset="0"/>
              <a:ea typeface="+mn-ea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lang="en-US" sz="2000" dirty="0" smtClean="0">
                <a:latin typeface="Courier New" pitchFamily="49" charset="0"/>
                <a:ea typeface="+mn-ea"/>
                <a:cs typeface="Courier New" pitchFamily="49" charset="0"/>
              </a:rPr>
              <a:t>// </a:t>
            </a:r>
            <a:r>
              <a:rPr lang="en-US" sz="2000" dirty="0">
                <a:latin typeface="Courier New" pitchFamily="49" charset="0"/>
                <a:ea typeface="+mn-ea"/>
                <a:cs typeface="Courier New" pitchFamily="49" charset="0"/>
              </a:rPr>
              <a:t>Runs once upon power-up or a reset</a:t>
            </a:r>
          </a:p>
          <a:p>
            <a:pPr marL="457200" lvl="1" indent="0">
              <a:buNone/>
            </a:pPr>
            <a:r>
              <a:rPr lang="en-US" sz="2000" dirty="0" smtClean="0">
                <a:latin typeface="Courier New" pitchFamily="49" charset="0"/>
                <a:ea typeface="+mn-ea"/>
                <a:cs typeface="Courier New" pitchFamily="49" charset="0"/>
              </a:rPr>
              <a:t>}</a:t>
            </a:r>
          </a:p>
          <a:p>
            <a:pPr marL="457200" lvl="1" indent="0">
              <a:buNone/>
            </a:pPr>
            <a:endParaRPr lang="en-US" sz="1100" dirty="0">
              <a:latin typeface="Courier New" pitchFamily="49" charset="0"/>
              <a:ea typeface="+mn-ea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Loop()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{ 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Repeats continuously. 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dirty="0" smtClean="0"/>
              <a:t>Advanced: </a:t>
            </a:r>
            <a:r>
              <a:rPr lang="en-US" dirty="0" err="1" smtClean="0"/>
              <a:t>Arduino</a:t>
            </a:r>
            <a:r>
              <a:rPr lang="en-US" dirty="0" smtClean="0"/>
              <a:t> convention hides C/C++ main(), which calls setup(), loop(), and the serial communication handler.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sp>
        <p:nvSpPr>
          <p:cNvPr id="8" name="Arc 7"/>
          <p:cNvSpPr/>
          <p:nvPr/>
        </p:nvSpPr>
        <p:spPr bwMode="auto">
          <a:xfrm rot="16200000">
            <a:off x="4648199" y="4114801"/>
            <a:ext cx="1447800" cy="685798"/>
          </a:xfrm>
          <a:prstGeom prst="arc">
            <a:avLst>
              <a:gd name="adj1" fmla="val 18043979"/>
              <a:gd name="adj2" fmla="val 13942464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0" descr="Linduino Block Diagram 2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11187"/>
            <a:ext cx="8515453" cy="381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Project – Serial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590800" y="4192388"/>
            <a:ext cx="1014412" cy="1219199"/>
            <a:chOff x="433388" y="2321610"/>
            <a:chExt cx="1014412" cy="771218"/>
          </a:xfrm>
        </p:grpSpPr>
        <p:sp>
          <p:nvSpPr>
            <p:cNvPr id="9" name="Arc 8"/>
            <p:cNvSpPr/>
            <p:nvPr/>
          </p:nvSpPr>
          <p:spPr bwMode="auto">
            <a:xfrm flipH="1">
              <a:off x="433388" y="2443381"/>
              <a:ext cx="914400" cy="649447"/>
            </a:xfrm>
            <a:prstGeom prst="arc">
              <a:avLst>
                <a:gd name="adj1" fmla="val 5694345"/>
                <a:gd name="adj2" fmla="val 12393645"/>
              </a:avLst>
            </a:prstGeom>
            <a:noFill/>
            <a:ln w="412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>
              <a:outerShdw blurRad="50800" dist="50800" dir="5400000" sx="105000" sy="105000" algn="ctr" rotWithShape="0">
                <a:srgbClr val="000000">
                  <a:alpha val="43137"/>
                </a:srgb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119188" y="2321610"/>
              <a:ext cx="328612" cy="284133"/>
            </a:xfrm>
            <a:prstGeom prst="ellipse">
              <a:avLst/>
            </a:prstGeom>
            <a:noFill/>
            <a:ln w="412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>
              <a:outerShdw blurRad="50800" dist="50800" dir="5400000" sx="105000" sy="105000" algn="ctr" rotWithShape="0">
                <a:srgbClr val="000000">
                  <a:alpha val="43137"/>
                </a:srgb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charset="0"/>
              </a:endParaRPr>
            </a:p>
          </p:txBody>
        </p:sp>
      </p:grpSp>
      <p:sp>
        <p:nvSpPr>
          <p:cNvPr id="13" name="Arc 12"/>
          <p:cNvSpPr/>
          <p:nvPr/>
        </p:nvSpPr>
        <p:spPr bwMode="auto">
          <a:xfrm flipV="1">
            <a:off x="762000" y="4183678"/>
            <a:ext cx="1321526" cy="1227908"/>
          </a:xfrm>
          <a:prstGeom prst="arc">
            <a:avLst>
              <a:gd name="adj1" fmla="val 16748040"/>
              <a:gd name="adj2" fmla="val 21488051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057400" y="4344787"/>
            <a:ext cx="117566" cy="381000"/>
          </a:xfrm>
          <a:prstGeom prst="ellipse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609600" y="5259187"/>
            <a:ext cx="1143000" cy="45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USB</a:t>
            </a:r>
            <a:endParaRPr lang="en-US" b="1" dirty="0"/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981200" y="5182987"/>
            <a:ext cx="19812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Serial</a:t>
            </a:r>
          </a:p>
          <a:p>
            <a:r>
              <a:rPr lang="en-US" b="1" dirty="0" smtClean="0"/>
              <a:t>5V RS-232</a:t>
            </a:r>
            <a:endParaRPr lang="en-US" b="1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" y="1143000"/>
            <a:ext cx="8534400" cy="35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15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" y="1676400"/>
            <a:ext cx="7239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70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Project – </a:t>
            </a:r>
            <a:r>
              <a:rPr lang="en-US" dirty="0" err="1" smtClean="0"/>
              <a:t>Arduino</a:t>
            </a:r>
            <a:r>
              <a:rPr lang="en-US" dirty="0" smtClean="0"/>
              <a:t> Serial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Serial library (class) makes communication with the </a:t>
            </a:r>
            <a:r>
              <a:rPr lang="en-US" dirty="0" err="1" smtClean="0"/>
              <a:t>Arduino</a:t>
            </a:r>
            <a:r>
              <a:rPr lang="en-US" dirty="0" smtClean="0"/>
              <a:t>/</a:t>
            </a:r>
            <a:r>
              <a:rPr lang="en-US" dirty="0" err="1" smtClean="0"/>
              <a:t>Linduino</a:t>
            </a:r>
            <a:r>
              <a:rPr lang="en-US" dirty="0" smtClean="0"/>
              <a:t>, super-simple</a:t>
            </a:r>
          </a:p>
          <a:p>
            <a:pPr lvl="1"/>
            <a:r>
              <a:rPr lang="en-US" dirty="0" err="1" smtClean="0"/>
              <a:t>Serial.begin</a:t>
            </a:r>
            <a:r>
              <a:rPr lang="en-US" dirty="0" smtClean="0"/>
              <a:t>(115200) sets the baud rate to 115200</a:t>
            </a:r>
          </a:p>
          <a:p>
            <a:pPr lvl="1"/>
            <a:r>
              <a:rPr lang="en-US" dirty="0" err="1" smtClean="0"/>
              <a:t>Serial.print</a:t>
            </a:r>
            <a:r>
              <a:rPr lang="en-US" dirty="0" smtClean="0"/>
              <a:t>(“String”) prints “String”</a:t>
            </a:r>
          </a:p>
          <a:p>
            <a:pPr lvl="1"/>
            <a:r>
              <a:rPr lang="en-US" dirty="0" err="1" smtClean="0"/>
              <a:t>Serial.println</a:t>
            </a:r>
            <a:r>
              <a:rPr lang="en-US" dirty="0" smtClean="0"/>
              <a:t>(“String”) prints “String” plus newline</a:t>
            </a:r>
          </a:p>
          <a:p>
            <a:pPr lvl="1"/>
            <a:r>
              <a:rPr lang="en-US" dirty="0" err="1" smtClean="0"/>
              <a:t>Serial.available</a:t>
            </a:r>
            <a:r>
              <a:rPr lang="en-US" dirty="0" smtClean="0"/>
              <a:t>() checks if characters are waiting to be read</a:t>
            </a:r>
          </a:p>
          <a:p>
            <a:pPr lvl="1"/>
            <a:r>
              <a:rPr lang="en-US" dirty="0" err="1" smtClean="0"/>
              <a:t>Serial.read</a:t>
            </a:r>
            <a:r>
              <a:rPr lang="en-US" dirty="0" smtClean="0"/>
              <a:t>() reads one character</a:t>
            </a:r>
          </a:p>
          <a:p>
            <a:r>
              <a:rPr lang="en-US" dirty="0" smtClean="0"/>
              <a:t>Advanced: the serial RX/TX are also connected to pins 0/1 of the shield header.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#include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276600"/>
            <a:ext cx="8791575" cy="3211513"/>
          </a:xfrm>
        </p:spPr>
        <p:txBody>
          <a:bodyPr/>
          <a:lstStyle/>
          <a:p>
            <a:r>
              <a:rPr lang="en-US" dirty="0" smtClean="0"/>
              <a:t>#include a header file for every library.</a:t>
            </a:r>
          </a:p>
          <a:p>
            <a:r>
              <a:rPr lang="en-US" dirty="0" err="1" smtClean="0"/>
              <a:t>Linduino</a:t>
            </a:r>
            <a:r>
              <a:rPr lang="en-US" dirty="0" smtClean="0"/>
              <a:t> programs require “</a:t>
            </a:r>
            <a:r>
              <a:rPr lang="en-US" dirty="0" err="1" smtClean="0"/>
              <a:t>Arduino.h</a:t>
            </a:r>
            <a:r>
              <a:rPr lang="en-US" dirty="0" smtClean="0"/>
              <a:t>” and “</a:t>
            </a:r>
            <a:r>
              <a:rPr lang="en-US" dirty="0" err="1" smtClean="0"/>
              <a:t>Linduino.h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“LT_I2C.h” is required for I2C, “</a:t>
            </a:r>
            <a:r>
              <a:rPr lang="en-US" dirty="0" err="1" smtClean="0"/>
              <a:t>LT_SPI.h</a:t>
            </a:r>
            <a:r>
              <a:rPr lang="en-US" dirty="0" smtClean="0"/>
              <a:t>” for SPI.</a:t>
            </a:r>
          </a:p>
          <a:p>
            <a:r>
              <a:rPr lang="en-US" dirty="0" smtClean="0"/>
              <a:t>Part libraries are named “</a:t>
            </a:r>
            <a:r>
              <a:rPr lang="en-US" dirty="0" err="1" smtClean="0"/>
              <a:t>LTpart.h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Advanced: Compiler automatically searches </a:t>
            </a:r>
            <a:r>
              <a:rPr lang="en-US" dirty="0" err="1" smtClean="0"/>
              <a:t>LTSketchbook</a:t>
            </a:r>
            <a:r>
              <a:rPr lang="en-US" dirty="0" smtClean="0"/>
              <a:t>/Libraries directory for matching *.cpp files.</a:t>
            </a:r>
            <a:br>
              <a:rPr lang="en-US" dirty="0" smtClean="0"/>
            </a:br>
            <a:r>
              <a:rPr lang="en-US" dirty="0" err="1" smtClean="0"/>
              <a:t>Arduino</a:t>
            </a:r>
            <a:r>
              <a:rPr lang="en-US" dirty="0" smtClean="0"/>
              <a:t> linker links libraries based on #include list in *.ino </a:t>
            </a:r>
          </a:p>
          <a:p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" y="1219200"/>
            <a:ext cx="8812444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68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209800" y="2672815"/>
            <a:ext cx="5029200" cy="1138773"/>
          </a:xfrm>
        </p:spPr>
        <p:txBody>
          <a:bodyPr/>
          <a:lstStyle/>
          <a:p>
            <a:r>
              <a:rPr lang="en-US" sz="4000" dirty="0" err="1" smtClean="0"/>
              <a:t>Arduino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The “Gateway” IDE?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49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687588"/>
            <a:ext cx="8794750" cy="458587"/>
          </a:xfrm>
        </p:spPr>
        <p:txBody>
          <a:bodyPr/>
          <a:lstStyle/>
          <a:p>
            <a:r>
              <a:rPr lang="en-US" dirty="0" smtClean="0"/>
              <a:t>Open </a:t>
            </a:r>
            <a:r>
              <a:rPr lang="en-US" dirty="0" err="1" smtClean="0"/>
              <a:t>LTSketchbook</a:t>
            </a:r>
            <a:r>
              <a:rPr lang="en-US" dirty="0" smtClean="0"/>
              <a:t>/Linduino.html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8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18" y="1371600"/>
            <a:ext cx="7707456" cy="491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QuikEval</a:t>
            </a:r>
            <a:r>
              <a:rPr lang="en-US" dirty="0" smtClean="0"/>
              <a:t>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Initialize I2C and SPI using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quikeval_I2C_init()</a:t>
            </a: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quikeval_SPI_init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en-US" dirty="0" smtClean="0"/>
              <a:t>Switch between I2C and SPI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quikeval_I2C_connect()</a:t>
            </a: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quikeval_SPI_connect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en-US" dirty="0" smtClean="0"/>
              <a:t>SPI Chip Select is defined as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QUIKEVAL_CS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Arduino</a:t>
            </a:r>
            <a:r>
              <a:rPr lang="en-US" dirty="0" smtClean="0"/>
              <a:t> pin 10)</a:t>
            </a:r>
          </a:p>
          <a:p>
            <a:r>
              <a:rPr lang="en-US" dirty="0" smtClean="0"/>
              <a:t>Advanced: *_connect() functions drive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QUIKEVAL_MUX_MODE</a:t>
            </a:r>
            <a:r>
              <a:rPr lang="en-US" dirty="0" smtClean="0"/>
              <a:t> pin high or low to switch MUX.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Arduino</a:t>
            </a:r>
            <a:r>
              <a:rPr lang="en-US" dirty="0" smtClean="0"/>
              <a:t> pin 8)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84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induino Block Diagram 2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8515453" cy="381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QuikEval</a:t>
            </a:r>
            <a:r>
              <a:rPr lang="en-US" dirty="0" smtClean="0"/>
              <a:t> Connector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sp>
        <p:nvSpPr>
          <p:cNvPr id="6" name="Arc 5"/>
          <p:cNvSpPr/>
          <p:nvPr/>
        </p:nvSpPr>
        <p:spPr bwMode="auto">
          <a:xfrm flipV="1">
            <a:off x="8001000" y="3810000"/>
            <a:ext cx="609600" cy="1524000"/>
          </a:xfrm>
          <a:prstGeom prst="arc">
            <a:avLst>
              <a:gd name="adj1" fmla="val 16832975"/>
              <a:gd name="adj2" fmla="val 4803045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010400" y="5257800"/>
            <a:ext cx="1879146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err="1" smtClean="0"/>
              <a:t>QuikEval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I2C/SPI</a:t>
            </a:r>
            <a:endParaRPr lang="en-US" b="1" dirty="0"/>
          </a:p>
        </p:txBody>
      </p:sp>
      <p:sp>
        <p:nvSpPr>
          <p:cNvPr id="8" name="Arc 7"/>
          <p:cNvSpPr/>
          <p:nvPr/>
        </p:nvSpPr>
        <p:spPr bwMode="auto">
          <a:xfrm flipV="1">
            <a:off x="5486400" y="3581400"/>
            <a:ext cx="1524002" cy="1981199"/>
          </a:xfrm>
          <a:prstGeom prst="arc">
            <a:avLst>
              <a:gd name="adj1" fmla="val 16462308"/>
              <a:gd name="adj2" fmla="val 1866112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876800" y="5410200"/>
            <a:ext cx="19431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I2C/SPI MUX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Pins – Configuring, Reading and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2133597"/>
            <a:ext cx="8791575" cy="990600"/>
          </a:xfrm>
        </p:spPr>
        <p:txBody>
          <a:bodyPr/>
          <a:lstStyle/>
          <a:p>
            <a:r>
              <a:rPr lang="en-US" dirty="0" smtClean="0"/>
              <a:t>Pins are numbered 0 to 13 and A0 to A5 (look at silkscreen)</a:t>
            </a:r>
          </a:p>
          <a:p>
            <a:r>
              <a:rPr lang="en-US" dirty="0" err="1" smtClean="0"/>
              <a:t>PinMode</a:t>
            </a:r>
            <a:r>
              <a:rPr lang="en-US" dirty="0" smtClean="0"/>
              <a:t> can be set to OUTPUT, INPUT, or INPUT_PULLUP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219200"/>
            <a:ext cx="6750366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04800" y="3886200"/>
            <a:ext cx="8791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To set pin high or low</a:t>
            </a:r>
          </a:p>
          <a:p>
            <a:pPr lvl="1"/>
            <a:r>
              <a:rPr lang="en-US" dirty="0" err="1" smtClean="0"/>
              <a:t>digitalWrite</a:t>
            </a:r>
            <a:r>
              <a:rPr lang="en-US" dirty="0" smtClean="0"/>
              <a:t>(pin#, HIGH or LOW) - </a:t>
            </a:r>
            <a:r>
              <a:rPr lang="en-US" dirty="0" err="1" smtClean="0"/>
              <a:t>Arduino</a:t>
            </a:r>
            <a:r>
              <a:rPr lang="en-US" dirty="0" smtClean="0"/>
              <a:t> standard</a:t>
            </a:r>
          </a:p>
          <a:p>
            <a:pPr lvl="1"/>
            <a:r>
              <a:rPr lang="en-US" dirty="0" err="1"/>
              <a:t>o</a:t>
            </a:r>
            <a:r>
              <a:rPr lang="en-US" dirty="0" err="1" smtClean="0"/>
              <a:t>utput_low</a:t>
            </a:r>
            <a:r>
              <a:rPr lang="en-US" dirty="0" smtClean="0"/>
              <a:t>(pin#), </a:t>
            </a:r>
            <a:r>
              <a:rPr lang="en-US" dirty="0" err="1" smtClean="0"/>
              <a:t>output_high</a:t>
            </a:r>
            <a:r>
              <a:rPr lang="en-US" dirty="0" smtClean="0"/>
              <a:t>(pin#) – </a:t>
            </a:r>
            <a:r>
              <a:rPr lang="en-US" dirty="0" err="1" smtClean="0"/>
              <a:t>Linduino</a:t>
            </a:r>
            <a:r>
              <a:rPr lang="en-US" dirty="0" smtClean="0"/>
              <a:t> only</a:t>
            </a:r>
          </a:p>
          <a:p>
            <a:r>
              <a:rPr lang="en-US" dirty="0" smtClean="0"/>
              <a:t>To read pin</a:t>
            </a:r>
          </a:p>
          <a:p>
            <a:pPr lvl="1"/>
            <a:r>
              <a:rPr lang="en-US" dirty="0" err="1" smtClean="0"/>
              <a:t>digitalRead</a:t>
            </a:r>
            <a:r>
              <a:rPr lang="en-US" dirty="0" smtClean="0"/>
              <a:t>(pin#)</a:t>
            </a:r>
          </a:p>
        </p:txBody>
      </p:sp>
      <p:pic>
        <p:nvPicPr>
          <p:cNvPr id="13619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17875" y="3076574"/>
            <a:ext cx="3274581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33828" y="3124197"/>
            <a:ext cx="2138247" cy="49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197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51" y="3076574"/>
            <a:ext cx="2647949" cy="76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8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90563"/>
            <a:ext cx="8467725" cy="455612"/>
          </a:xfrm>
        </p:spPr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599"/>
            <a:ext cx="8540750" cy="3744913"/>
          </a:xfrm>
        </p:spPr>
        <p:txBody>
          <a:bodyPr/>
          <a:lstStyle/>
          <a:p>
            <a:r>
              <a:rPr lang="en-US" dirty="0" smtClean="0"/>
              <a:t>Constant bit settings, </a:t>
            </a:r>
            <a:r>
              <a:rPr lang="en-US" dirty="0" err="1" smtClean="0"/>
              <a:t>lsb</a:t>
            </a:r>
            <a:r>
              <a:rPr lang="en-US" dirty="0" smtClean="0"/>
              <a:t> weights, etc. are defined in the “</a:t>
            </a:r>
            <a:r>
              <a:rPr lang="en-US" dirty="0" err="1" smtClean="0"/>
              <a:t>LT_part.h</a:t>
            </a:r>
            <a:r>
              <a:rPr lang="en-US" dirty="0" smtClean="0"/>
              <a:t>” file in ALL_CAPS (by ‘C’ convention).</a:t>
            </a:r>
          </a:p>
          <a:p>
            <a:r>
              <a:rPr lang="en-US" dirty="0" smtClean="0"/>
              <a:t>Use HTML browser to look at </a:t>
            </a:r>
            <a:r>
              <a:rPr lang="en-US" dirty="0" err="1" smtClean="0"/>
              <a:t>LTSketchbook</a:t>
            </a:r>
            <a:r>
              <a:rPr lang="en-US" dirty="0" smtClean="0"/>
              <a:t>\Linduino.html</a:t>
            </a:r>
          </a:p>
          <a:p>
            <a:pPr lvl="1"/>
            <a:r>
              <a:rPr lang="en-US" dirty="0" smtClean="0"/>
              <a:t> select </a:t>
            </a:r>
            <a:r>
              <a:rPr lang="en-US" b="1" dirty="0" smtClean="0"/>
              <a:t>Modules → LTC2607 → LTC2607.h</a:t>
            </a:r>
          </a:p>
          <a:p>
            <a:r>
              <a:rPr lang="en-US" dirty="0" smtClean="0"/>
              <a:t>Bitwise operations are useful to combine settings </a:t>
            </a:r>
          </a:p>
          <a:p>
            <a:pPr lvl="1"/>
            <a:r>
              <a:rPr lang="en-US" dirty="0" smtClean="0"/>
              <a:t>OR 	=&gt; 	CONST1   |    CONST2</a:t>
            </a:r>
          </a:p>
          <a:p>
            <a:pPr lvl="1"/>
            <a:r>
              <a:rPr lang="en-US" dirty="0" smtClean="0"/>
              <a:t>AND 	=&gt; 	CONST1   &amp;   CONST2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" y="1295400"/>
            <a:ext cx="874745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1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#include &lt;</a:t>
            </a:r>
            <a:r>
              <a:rPr lang="en-US" dirty="0" err="1" smtClean="0"/>
              <a:t>stdint.h</a:t>
            </a:r>
            <a:r>
              <a:rPr lang="en-US" dirty="0" smtClean="0"/>
              <a:t>&gt; </a:t>
            </a:r>
            <a:r>
              <a:rPr lang="en-US" dirty="0" err="1" smtClean="0"/>
              <a:t>Datatypes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Defines fixed-length integer </a:t>
            </a:r>
            <a:r>
              <a:rPr lang="en-US" dirty="0" err="1" smtClean="0"/>
              <a:t>datatypes</a:t>
            </a:r>
            <a:endParaRPr lang="en-US" dirty="0" smtClean="0"/>
          </a:p>
          <a:p>
            <a:pPr lvl="1"/>
            <a:r>
              <a:rPr lang="en-US" dirty="0" smtClean="0"/>
              <a:t>The number of bytes used to represent the integer types defined in &lt;</a:t>
            </a:r>
            <a:r>
              <a:rPr lang="en-US" dirty="0" err="1" smtClean="0"/>
              <a:t>stdint.h</a:t>
            </a:r>
            <a:r>
              <a:rPr lang="en-US" dirty="0" smtClean="0"/>
              <a:t>&gt; is guaranteed to be the same on any processor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74369"/>
              </p:ext>
            </p:extLst>
          </p:nvPr>
        </p:nvGraphicFramePr>
        <p:xfrm>
          <a:off x="990600" y="3124200"/>
          <a:ext cx="7315200" cy="1706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029200"/>
              </a:tblGrid>
              <a:tr h="44917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Stdint.h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Translation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020">
                <a:tc>
                  <a:txBody>
                    <a:bodyPr/>
                    <a:lstStyle/>
                    <a:p>
                      <a:r>
                        <a:rPr lang="en-US" dirty="0" smtClean="0"/>
                        <a:t>int8_t, uint8_t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signed/unsigned 8-bit integer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int16_t, uint16_t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signed/unsigned 16-bit</a:t>
                      </a:r>
                      <a:r>
                        <a:rPr lang="en-US" baseline="0" dirty="0" smtClean="0"/>
                        <a:t> integer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Int32_t, uint32_t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signed/unsigned</a:t>
                      </a:r>
                      <a:r>
                        <a:rPr lang="en-US" baseline="0" dirty="0" smtClean="0"/>
                        <a:t> 32-bit integer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22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90563"/>
            <a:ext cx="8315325" cy="455612"/>
          </a:xfrm>
        </p:spPr>
        <p:txBody>
          <a:bodyPr/>
          <a:lstStyle/>
          <a:p>
            <a:r>
              <a:rPr lang="en-US" dirty="0" err="1" smtClean="0"/>
              <a:t>Bootloader</a:t>
            </a:r>
            <a:r>
              <a:rPr lang="en-US" dirty="0" smtClean="0"/>
              <a:t>? No external programmer required!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74763"/>
            <a:ext cx="8312150" cy="4984750"/>
          </a:xfrm>
        </p:spPr>
        <p:txBody>
          <a:bodyPr/>
          <a:lstStyle/>
          <a:p>
            <a:r>
              <a:rPr lang="en-US" dirty="0"/>
              <a:t>If </a:t>
            </a:r>
            <a:r>
              <a:rPr lang="en-US" dirty="0" smtClean="0"/>
              <a:t>the “</a:t>
            </a:r>
            <a:r>
              <a:rPr lang="en-US" dirty="0" err="1" smtClean="0"/>
              <a:t>bootloader</a:t>
            </a:r>
            <a:r>
              <a:rPr lang="en-US" dirty="0" smtClean="0"/>
              <a:t>” detects a special </a:t>
            </a:r>
            <a:r>
              <a:rPr lang="en-US" dirty="0"/>
              <a:t>sequence </a:t>
            </a:r>
            <a:r>
              <a:rPr lang="en-US" dirty="0" smtClean="0"/>
              <a:t>on </a:t>
            </a:r>
            <a:r>
              <a:rPr lang="en-US" dirty="0"/>
              <a:t>the serial </a:t>
            </a:r>
            <a:r>
              <a:rPr lang="en-US" dirty="0" smtClean="0"/>
              <a:t>port immediately after the </a:t>
            </a:r>
            <a:r>
              <a:rPr lang="en-US" dirty="0" err="1" smtClean="0"/>
              <a:t>uC</a:t>
            </a:r>
            <a:r>
              <a:rPr lang="en-US" dirty="0" smtClean="0"/>
              <a:t> is RESET, </a:t>
            </a:r>
            <a:r>
              <a:rPr lang="en-US" dirty="0"/>
              <a:t>the </a:t>
            </a:r>
            <a:r>
              <a:rPr lang="en-US" dirty="0" smtClean="0"/>
              <a:t>subsequent serial data is loaded into nonvolatile program memory.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 err="1"/>
              <a:t>Arduino</a:t>
            </a:r>
            <a:r>
              <a:rPr lang="en-US" dirty="0"/>
              <a:t> </a:t>
            </a:r>
            <a:r>
              <a:rPr lang="en-US" dirty="0" smtClean="0"/>
              <a:t>IDE </a:t>
            </a:r>
            <a:r>
              <a:rPr lang="en-US" dirty="0"/>
              <a:t>can force a RESET using the DTR line of the serial </a:t>
            </a:r>
            <a:r>
              <a:rPr lang="en-US" dirty="0" smtClean="0"/>
              <a:t>port.</a:t>
            </a:r>
          </a:p>
          <a:p>
            <a:r>
              <a:rPr lang="en-US" dirty="0" smtClean="0"/>
              <a:t>If the sequence is not detected, the normal (previously loaded) program runs. 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5" name="Content Placeholder 10" descr="Linduino Block Diagram 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2275" y="4343400"/>
            <a:ext cx="37147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87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Stuff you don’t need to know, yet…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en-US" dirty="0" err="1" smtClean="0"/>
              <a:t>ifdef</a:t>
            </a:r>
            <a:r>
              <a:rPr lang="en-US" dirty="0" smtClean="0"/>
              <a:t>, #</a:t>
            </a:r>
            <a:r>
              <a:rPr lang="en-US" dirty="0" err="1" smtClean="0"/>
              <a:t>endif</a:t>
            </a:r>
            <a:r>
              <a:rPr lang="en-US" dirty="0" smtClean="0"/>
              <a:t> for compiler</a:t>
            </a:r>
          </a:p>
          <a:p>
            <a:pPr lvl="1"/>
            <a:r>
              <a:rPr lang="en-US" dirty="0" smtClean="0"/>
              <a:t>Don’t worry about it if you don’t understand</a:t>
            </a:r>
          </a:p>
          <a:p>
            <a:r>
              <a:rPr lang="en-US" dirty="0" smtClean="0"/>
              <a:t>//!, /*!, // @xxx, comments are formatted for the automatically generated HTML documentation.</a:t>
            </a:r>
          </a:p>
          <a:p>
            <a:pPr lvl="1"/>
            <a:r>
              <a:rPr lang="en-US" dirty="0" smtClean="0"/>
              <a:t>Don’t worry about it unless you REALLY want to know.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206375" y="687388"/>
            <a:ext cx="8794750" cy="458787"/>
          </a:xfrm>
        </p:spPr>
        <p:txBody>
          <a:bodyPr/>
          <a:lstStyle/>
          <a:p>
            <a:r>
              <a:rPr lang="en-US" dirty="0" smtClean="0"/>
              <a:t>Caveats</a:t>
            </a:r>
          </a:p>
        </p:txBody>
      </p:sp>
      <p:pic>
        <p:nvPicPr>
          <p:cNvPr id="59395" name="Ink 6"/>
          <p:cNvPicPr>
            <a:picLocks noRot="1" noChangeAspect="1" noEditPoints="1" noChangeArrowheads="1" noChangeShapeType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5005388"/>
            <a:ext cx="84138" cy="8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Content Placeholder 4"/>
          <p:cNvSpPr>
            <a:spLocks noGrp="1"/>
          </p:cNvSpPr>
          <p:nvPr>
            <p:ph idx="1"/>
          </p:nvPr>
        </p:nvSpPr>
        <p:spPr>
          <a:xfrm>
            <a:off x="152400" y="1295400"/>
            <a:ext cx="8791575" cy="43434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We’re still in beta</a:t>
            </a:r>
          </a:p>
          <a:p>
            <a:pPr lvl="1">
              <a:defRPr/>
            </a:pPr>
            <a:r>
              <a:rPr lang="en-US" dirty="0" smtClean="0"/>
              <a:t>We’re writing software as fast as we can</a:t>
            </a:r>
          </a:p>
          <a:p>
            <a:pPr lvl="1">
              <a:defRPr/>
            </a:pPr>
            <a:r>
              <a:rPr lang="en-US" dirty="0" smtClean="0"/>
              <a:t>Help us find our bugs… and please forgive them</a:t>
            </a:r>
          </a:p>
          <a:p>
            <a:pPr lvl="1">
              <a:defRPr/>
            </a:pPr>
            <a:r>
              <a:rPr lang="en-US" dirty="0" smtClean="0"/>
              <a:t>Use good judgment. If you show </a:t>
            </a:r>
            <a:r>
              <a:rPr lang="en-US" dirty="0" smtClean="0"/>
              <a:t>the </a:t>
            </a:r>
            <a:r>
              <a:rPr lang="en-US" dirty="0" err="1" smtClean="0"/>
              <a:t>Linduino</a:t>
            </a:r>
            <a:r>
              <a:rPr lang="en-US" dirty="0" smtClean="0"/>
              <a:t> </a:t>
            </a:r>
            <a:r>
              <a:rPr lang="en-US" dirty="0" smtClean="0"/>
              <a:t>to </a:t>
            </a:r>
            <a:r>
              <a:rPr lang="en-US" dirty="0" smtClean="0"/>
              <a:t>your customers, make sure they understand it is beta.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October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838200"/>
            <a:ext cx="8217891" cy="455612"/>
          </a:xfrm>
        </p:spPr>
        <p:txBody>
          <a:bodyPr/>
          <a:lstStyle/>
          <a:p>
            <a:r>
              <a:rPr lang="en-US" dirty="0" smtClean="0"/>
              <a:t>Fun!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1000" y="1524000"/>
            <a:ext cx="6029325" cy="453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29567" y="1757489"/>
            <a:ext cx="2421749" cy="406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394818" y="1757489"/>
            <a:ext cx="745349" cy="83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51968" y="3320899"/>
            <a:ext cx="532131" cy="99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15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90563"/>
            <a:ext cx="8848724" cy="455612"/>
          </a:xfrm>
        </p:spPr>
        <p:txBody>
          <a:bodyPr/>
          <a:lstStyle/>
          <a:p>
            <a:pPr algn="ctr"/>
            <a:r>
              <a:rPr lang="en-US" dirty="0" err="1" smtClean="0"/>
              <a:t>Arduino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Linduino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207" y="3657600"/>
            <a:ext cx="3657600" cy="2658269"/>
          </a:xfrm>
        </p:spPr>
        <p:txBody>
          <a:bodyPr/>
          <a:lstStyle/>
          <a:p>
            <a:r>
              <a:rPr lang="en-US" dirty="0" smtClean="0"/>
              <a:t>C/C++ Programmable</a:t>
            </a:r>
          </a:p>
          <a:p>
            <a:r>
              <a:rPr lang="en-US" dirty="0" err="1" smtClean="0"/>
              <a:t>Bootloader</a:t>
            </a:r>
            <a:endParaRPr lang="en-US" dirty="0"/>
          </a:p>
          <a:p>
            <a:r>
              <a:rPr lang="en-US" dirty="0" smtClean="0"/>
              <a:t>Open-source</a:t>
            </a:r>
          </a:p>
          <a:p>
            <a:r>
              <a:rPr lang="en-US" dirty="0" smtClean="0"/>
              <a:t>Add-on “shields”</a:t>
            </a:r>
          </a:p>
          <a:p>
            <a:r>
              <a:rPr lang="en-US" dirty="0" smtClean="0"/>
              <a:t>AC adapter</a:t>
            </a:r>
          </a:p>
          <a:p>
            <a:r>
              <a:rPr lang="en-US" dirty="0" smtClean="0"/>
              <a:t>USB serial port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6" name="Picture 2" descr="C:\Projects\FAE April 2013\IMG_28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207" y="1300933"/>
            <a:ext cx="3200400" cy="227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7" name="Picture 3" descr="C:\Projects\FAE April 2013\IMG_28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76800" y="1374363"/>
            <a:ext cx="3071914" cy="220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53000" y="3733800"/>
            <a:ext cx="3358241" cy="144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All of that, plus…</a:t>
            </a:r>
          </a:p>
          <a:p>
            <a:r>
              <a:rPr lang="en-US" dirty="0" err="1" smtClean="0"/>
              <a:t>QuikEval</a:t>
            </a:r>
            <a:r>
              <a:rPr lang="en-US" dirty="0" smtClean="0"/>
              <a:t> Connector</a:t>
            </a:r>
          </a:p>
          <a:p>
            <a:r>
              <a:rPr lang="en-US" dirty="0" smtClean="0"/>
              <a:t>Isolated USB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638800" y="1676400"/>
            <a:ext cx="729343" cy="723900"/>
          </a:xfrm>
          <a:prstGeom prst="rect">
            <a:avLst/>
          </a:prstGeom>
          <a:noFill/>
          <a:ln w="50800" cap="flat" cmpd="sng" algn="ctr">
            <a:solidFill>
              <a:schemeClr val="bg1"/>
            </a:solidFill>
            <a:prstDash val="sysDash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15200" y="2514600"/>
            <a:ext cx="440871" cy="838200"/>
          </a:xfrm>
          <a:prstGeom prst="rect">
            <a:avLst/>
          </a:prstGeom>
          <a:noFill/>
          <a:ln w="50800" cap="flat" cmpd="sng" algn="ctr">
            <a:solidFill>
              <a:schemeClr val="bg1"/>
            </a:solidFill>
            <a:prstDash val="sysDash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5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7400" y="892629"/>
            <a:ext cx="6705600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rc 5"/>
          <p:cNvSpPr/>
          <p:nvPr/>
        </p:nvSpPr>
        <p:spPr bwMode="auto">
          <a:xfrm flipV="1">
            <a:off x="6667500" y="2655319"/>
            <a:ext cx="2095500" cy="2819400"/>
          </a:xfrm>
          <a:prstGeom prst="arc">
            <a:avLst>
              <a:gd name="adj1" fmla="val 18924494"/>
              <a:gd name="adj2" fmla="val 3771486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696200" y="4896146"/>
            <a:ext cx="11430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PINS 2,3,4</a:t>
            </a:r>
            <a:endParaRPr lang="en-US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209800" y="5507080"/>
            <a:ext cx="1143000" cy="45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GND</a:t>
            </a:r>
            <a:endParaRPr lang="en-US" b="1" dirty="0"/>
          </a:p>
        </p:txBody>
      </p:sp>
      <p:sp>
        <p:nvSpPr>
          <p:cNvPr id="9" name="Arc 8"/>
          <p:cNvSpPr/>
          <p:nvPr/>
        </p:nvSpPr>
        <p:spPr bwMode="auto">
          <a:xfrm flipH="1" flipV="1">
            <a:off x="2562225" y="4594068"/>
            <a:ext cx="2133600" cy="2743198"/>
          </a:xfrm>
          <a:prstGeom prst="arc">
            <a:avLst>
              <a:gd name="adj1" fmla="val 1761466"/>
              <a:gd name="adj2" fmla="val 4606502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-1669794" y="3095819"/>
            <a:ext cx="5295902" cy="88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 bwMode="auto">
          <a:xfrm flipH="1" flipV="1">
            <a:off x="1002506" y="3186114"/>
            <a:ext cx="73819" cy="454817"/>
          </a:xfrm>
          <a:prstGeom prst="straightConnector1">
            <a:avLst/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7197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 your own hardware/software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Pins 0,1 are Serial Port TX/RX. </a:t>
            </a:r>
          </a:p>
          <a:p>
            <a:pPr lvl="1"/>
            <a:r>
              <a:rPr lang="en-US" dirty="0" smtClean="0"/>
              <a:t>Use other pins first.</a:t>
            </a:r>
          </a:p>
          <a:p>
            <a:r>
              <a:rPr lang="en-US" dirty="0" smtClean="0"/>
              <a:t>If all else fails, run </a:t>
            </a:r>
            <a:r>
              <a:rPr lang="en-US" dirty="0" err="1" smtClean="0"/>
              <a:t>Arduino</a:t>
            </a:r>
            <a:r>
              <a:rPr lang="en-US" dirty="0" smtClean="0"/>
              <a:t> Blink Example.</a:t>
            </a:r>
          </a:p>
          <a:p>
            <a:pPr lvl="1"/>
            <a:r>
              <a:rPr lang="en-US" dirty="0" smtClean="0"/>
              <a:t>Check if LED blinks.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7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arduino.cc/en/Reference/HomePage</a:t>
            </a:r>
            <a:endParaRPr lang="en-US" dirty="0" smtClean="0"/>
          </a:p>
          <a:p>
            <a:r>
              <a:rPr lang="en-US" dirty="0" smtClean="0"/>
              <a:t>Atmel Specific:</a:t>
            </a:r>
          </a:p>
          <a:p>
            <a:pPr lvl="1"/>
            <a:r>
              <a:rPr lang="en-US" dirty="0" smtClean="0"/>
              <a:t>Forum: </a:t>
            </a:r>
            <a:r>
              <a:rPr lang="en-US" dirty="0">
                <a:hlinkClick r:id="rId4"/>
              </a:rPr>
              <a:t>http://www.avrfreaks.net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 smtClean="0"/>
              <a:t>Advanced: 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Internals: </a:t>
            </a:r>
            <a:r>
              <a:rPr lang="en-US" dirty="0">
                <a:hlinkClick r:id="rId5"/>
              </a:rPr>
              <a:t>http://www.apress.com/9781430238829</a:t>
            </a:r>
            <a:endParaRPr lang="en-US" dirty="0" smtClean="0"/>
          </a:p>
          <a:p>
            <a:pPr lvl="1"/>
            <a:r>
              <a:rPr lang="en-US" dirty="0" smtClean="0"/>
              <a:t>Google C++ Style Guide: </a:t>
            </a: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google-styleguide.googlecode.com/svn/trunk/cppguide.xml</a:t>
            </a:r>
            <a:endParaRPr lang="en-US" dirty="0" smtClean="0"/>
          </a:p>
          <a:p>
            <a:pPr lvl="1"/>
            <a:r>
              <a:rPr lang="en-US" dirty="0"/>
              <a:t>Embedded C Programming and the Atmel AVR (Barnett, Cox, and </a:t>
            </a:r>
            <a:r>
              <a:rPr lang="en-US" dirty="0" err="1"/>
              <a:t>O’Cull</a:t>
            </a:r>
            <a:r>
              <a:rPr lang="en-US" dirty="0"/>
              <a:t>)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6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Review – It’s ok, everyone’s rusty…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want to read an ADC code, call the function: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adc_read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(&amp;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adc_code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…</a:t>
            </a:r>
          </a:p>
          <a:p>
            <a:pPr marL="800100" lvl="2">
              <a:buFont typeface="Wingdings" pitchFamily="2" charset="2"/>
              <a:buChar char=""/>
            </a:pPr>
            <a:r>
              <a:rPr lang="en-US" dirty="0"/>
              <a:t>‘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dirty="0"/>
              <a:t>’ means the function can modify the value in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adc_code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800100" lvl="2">
              <a:buFont typeface="Wingdings" pitchFamily="2" charset="2"/>
              <a:buChar char=""/>
            </a:pPr>
            <a:r>
              <a:rPr lang="en-US" sz="2200" dirty="0"/>
              <a:t>‘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sz="2200" dirty="0"/>
              <a:t>’ means you are passing the memory address of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adc_code</a:t>
            </a:r>
            <a:endParaRPr lang="en-US" sz="2200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/>
              <a:t>The person who wrote the function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adc_read</a:t>
            </a:r>
            <a:r>
              <a:rPr lang="en-US" dirty="0" smtClean="0"/>
              <a:t> declared it as:</a:t>
            </a:r>
            <a:br>
              <a:rPr lang="en-US" dirty="0" smtClean="0"/>
            </a:b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adc_read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(uint8_t*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adc_code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…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{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	i2c_start()…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	*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adc_code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=i2c_read(…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/>
            <a:r>
              <a:rPr lang="en-US" dirty="0"/>
              <a:t>‘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dirty="0"/>
              <a:t>’ in ‘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adc_code</a:t>
            </a:r>
            <a:r>
              <a:rPr lang="en-US" dirty="0"/>
              <a:t>’ means to modify the value at memory location “pointed to” by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adc_code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smtClean="0"/>
              <a:t>If you don’t understand, just follow an example…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338" y="762000"/>
            <a:ext cx="5932610" cy="550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68" y="2343596"/>
            <a:ext cx="8794750" cy="1923604"/>
          </a:xfrm>
          <a:effectLst>
            <a:outerShdw blurRad="50800" dist="38100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b="1" kern="1200" dirty="0" err="1" smtClean="0"/>
              <a:t>Arduino</a:t>
            </a:r>
            <a:r>
              <a:rPr lang="en-US" b="1" kern="1200" dirty="0" smtClean="0"/>
              <a:t/>
            </a:r>
            <a:br>
              <a:rPr lang="en-US" b="1" kern="1200" dirty="0" smtClean="0"/>
            </a:br>
            <a:r>
              <a:rPr lang="en-US" b="1" kern="1200" dirty="0" smtClean="0"/>
              <a:t>Integrated </a:t>
            </a:r>
            <a:r>
              <a:rPr lang="en-US" b="1" kern="1200" dirty="0"/>
              <a:t>Development Environment (IDE</a:t>
            </a:r>
            <a:r>
              <a:rPr lang="en-US" b="1" kern="1200" dirty="0" smtClean="0"/>
              <a:t>)</a:t>
            </a:r>
            <a:br>
              <a:rPr lang="en-US" b="1" kern="1200" dirty="0" smtClean="0"/>
            </a:br>
            <a:r>
              <a:rPr lang="en-US" b="1" kern="1200" dirty="0" smtClean="0"/>
              <a:t/>
            </a:r>
            <a:br>
              <a:rPr lang="en-US" b="1" kern="1200" dirty="0" smtClean="0"/>
            </a:br>
            <a:r>
              <a:rPr lang="en-US" b="1" kern="1200" dirty="0" smtClean="0"/>
              <a:t/>
            </a:r>
            <a:br>
              <a:rPr lang="en-US" b="1" kern="1200" dirty="0" smtClean="0"/>
            </a:br>
            <a:r>
              <a:rPr lang="en-US" b="1" kern="1200" dirty="0" smtClean="0"/>
              <a:t>Edit, Compile, and Upload Firmware</a:t>
            </a:r>
            <a:endParaRPr lang="en-US" b="1" kern="1200" dirty="0"/>
          </a:p>
        </p:txBody>
      </p:sp>
    </p:spTree>
    <p:extLst>
      <p:ext uri="{BB962C8B-B14F-4D97-AF65-F5344CB8AC3E}">
        <p14:creationId xmlns:p14="http://schemas.microsoft.com/office/powerpoint/2010/main" val="28566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35266"/>
            <a:ext cx="8848724" cy="510909"/>
          </a:xfrm>
          <a:effectLst>
            <a:outerShdw blurRad="50800" dist="38100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en-US" sz="3200" b="1" dirty="0" err="1" smtClean="0"/>
              <a:t>Arduino</a:t>
            </a:r>
            <a:r>
              <a:rPr lang="en-US" sz="3200" b="1" dirty="0" smtClean="0"/>
              <a:t> Hardware</a:t>
            </a:r>
            <a:endParaRPr lang="en-US" sz="32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4146" name="Picture 2" descr="C:\Projects\FAE April 2013\IMG_28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0" y="2438230"/>
            <a:ext cx="3200400" cy="227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c 11"/>
          <p:cNvSpPr/>
          <p:nvPr/>
        </p:nvSpPr>
        <p:spPr bwMode="auto">
          <a:xfrm rot="16200000" flipV="1">
            <a:off x="6054214" y="491610"/>
            <a:ext cx="1340873" cy="3771902"/>
          </a:xfrm>
          <a:prstGeom prst="arc">
            <a:avLst>
              <a:gd name="adj1" fmla="val 21595849"/>
              <a:gd name="adj2" fmla="val 5498289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6606849" y="1490754"/>
            <a:ext cx="1981200" cy="458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Digital I/O</a:t>
            </a:r>
            <a:endParaRPr lang="en-US" b="1" dirty="0"/>
          </a:p>
        </p:txBody>
      </p:sp>
      <p:sp>
        <p:nvSpPr>
          <p:cNvPr id="14" name="Arc 13"/>
          <p:cNvSpPr/>
          <p:nvPr/>
        </p:nvSpPr>
        <p:spPr bwMode="auto">
          <a:xfrm rot="16200000" flipV="1">
            <a:off x="5946517" y="1442945"/>
            <a:ext cx="1409303" cy="1937653"/>
          </a:xfrm>
          <a:prstGeom prst="arc">
            <a:avLst>
              <a:gd name="adj1" fmla="val 21595849"/>
              <a:gd name="adj2" fmla="val 5498289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6661149" y="4876800"/>
            <a:ext cx="19812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Digital or Analog I/O</a:t>
            </a:r>
            <a:endParaRPr lang="en-US" b="1" dirty="0"/>
          </a:p>
        </p:txBody>
      </p:sp>
      <p:sp>
        <p:nvSpPr>
          <p:cNvPr id="16" name="Arc 15"/>
          <p:cNvSpPr/>
          <p:nvPr/>
        </p:nvSpPr>
        <p:spPr bwMode="auto">
          <a:xfrm rot="16200000" flipH="1" flipV="1">
            <a:off x="6180592" y="3877809"/>
            <a:ext cx="1022019" cy="1800806"/>
          </a:xfrm>
          <a:prstGeom prst="arc">
            <a:avLst>
              <a:gd name="adj1" fmla="val 21595849"/>
              <a:gd name="adj2" fmla="val 5498289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295261" y="4906703"/>
            <a:ext cx="19812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Power</a:t>
            </a:r>
            <a:br>
              <a:rPr lang="en-US" b="1" dirty="0" smtClean="0"/>
            </a:br>
            <a:r>
              <a:rPr lang="en-US" b="1" dirty="0" smtClean="0"/>
              <a:t>to Shield</a:t>
            </a:r>
            <a:endParaRPr lang="en-US" b="1" dirty="0"/>
          </a:p>
        </p:txBody>
      </p:sp>
      <p:sp>
        <p:nvSpPr>
          <p:cNvPr id="18" name="Arc 17"/>
          <p:cNvSpPr/>
          <p:nvPr/>
        </p:nvSpPr>
        <p:spPr bwMode="auto">
          <a:xfrm rot="16200000" flipH="1">
            <a:off x="4159016" y="4222986"/>
            <a:ext cx="825969" cy="1066799"/>
          </a:xfrm>
          <a:prstGeom prst="arc">
            <a:avLst>
              <a:gd name="adj1" fmla="val 21595849"/>
              <a:gd name="adj2" fmla="val 5498289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307916" y="1395752"/>
            <a:ext cx="6781803" cy="9818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u="sng" dirty="0" smtClean="0"/>
              <a:t>USB </a:t>
            </a:r>
            <a:r>
              <a:rPr lang="en-US" sz="2000" b="1" u="sng" dirty="0" smtClean="0"/>
              <a:t>(Data and Power)</a:t>
            </a:r>
          </a:p>
          <a:p>
            <a:r>
              <a:rPr lang="en-US" sz="2000" b="1" dirty="0" smtClean="0"/>
              <a:t>1) Upload Firmware (Your Program)</a:t>
            </a:r>
          </a:p>
          <a:p>
            <a:r>
              <a:rPr lang="en-US" sz="2000" b="1" dirty="0" smtClean="0"/>
              <a:t>2) Serial Terminal Communication</a:t>
            </a:r>
            <a:endParaRPr lang="en-US" sz="2000" b="1" dirty="0"/>
          </a:p>
        </p:txBody>
      </p:sp>
      <p:sp>
        <p:nvSpPr>
          <p:cNvPr id="20" name="Arc 19"/>
          <p:cNvSpPr/>
          <p:nvPr/>
        </p:nvSpPr>
        <p:spPr bwMode="auto">
          <a:xfrm rot="16200000" flipV="1">
            <a:off x="2263261" y="891659"/>
            <a:ext cx="1340877" cy="2971800"/>
          </a:xfrm>
          <a:prstGeom prst="arc">
            <a:avLst>
              <a:gd name="adj1" fmla="val 5380447"/>
              <a:gd name="adj2" fmla="val 11320113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307916" y="5029200"/>
            <a:ext cx="4187884" cy="12434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u="sng" dirty="0" smtClean="0"/>
              <a:t>12V Power</a:t>
            </a:r>
          </a:p>
          <a:p>
            <a:r>
              <a:rPr lang="en-US" sz="2000" b="1" dirty="0" smtClean="0"/>
              <a:t>(Optional) Allows </a:t>
            </a:r>
            <a:br>
              <a:rPr lang="en-US" sz="2000" b="1" dirty="0" smtClean="0"/>
            </a:br>
            <a:r>
              <a:rPr lang="en-US" sz="2000" b="1" dirty="0" smtClean="0"/>
              <a:t>standalone operation </a:t>
            </a:r>
            <a:br>
              <a:rPr lang="en-US" sz="2000" b="1" dirty="0" smtClean="0"/>
            </a:br>
            <a:r>
              <a:rPr lang="en-US" sz="2000" b="1" dirty="0" smtClean="0"/>
              <a:t>without PC or USB connection</a:t>
            </a:r>
          </a:p>
        </p:txBody>
      </p:sp>
      <p:sp>
        <p:nvSpPr>
          <p:cNvPr id="23" name="Arc 22"/>
          <p:cNvSpPr/>
          <p:nvPr/>
        </p:nvSpPr>
        <p:spPr bwMode="auto">
          <a:xfrm rot="16200000" flipH="1" flipV="1">
            <a:off x="2241845" y="3320754"/>
            <a:ext cx="1307509" cy="3352800"/>
          </a:xfrm>
          <a:prstGeom prst="arc">
            <a:avLst>
              <a:gd name="adj1" fmla="val 5380447"/>
              <a:gd name="adj2" fmla="val 12257126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706" y="762000"/>
            <a:ext cx="8794750" cy="455612"/>
          </a:xfrm>
        </p:spPr>
        <p:txBody>
          <a:bodyPr/>
          <a:lstStyle/>
          <a:p>
            <a:pPr algn="ctr"/>
            <a:r>
              <a:rPr lang="en-US" b="1" dirty="0" err="1" smtClean="0"/>
              <a:t>Arduino</a:t>
            </a:r>
            <a:r>
              <a:rPr lang="en-US" b="1" dirty="0" smtClean="0"/>
              <a:t> “Shields” Extend Functionality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47800"/>
            <a:ext cx="6430963" cy="482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rc 6"/>
          <p:cNvSpPr/>
          <p:nvPr/>
        </p:nvSpPr>
        <p:spPr bwMode="auto">
          <a:xfrm flipH="1">
            <a:off x="5981695" y="2895600"/>
            <a:ext cx="990601" cy="1974565"/>
          </a:xfrm>
          <a:prstGeom prst="arc">
            <a:avLst>
              <a:gd name="adj1" fmla="val 7252420"/>
              <a:gd name="adj2" fmla="val 16283002"/>
            </a:avLst>
          </a:prstGeom>
          <a:noFill/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50800" dir="5400000" sx="105000" sy="105000" algn="ctr" rotWithShape="0">
              <a:srgbClr val="000000">
                <a:alpha val="43137"/>
              </a:srgb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5764758" y="4572000"/>
            <a:ext cx="1981200" cy="8248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b="1" dirty="0" smtClean="0"/>
              <a:t>Stackable</a:t>
            </a:r>
          </a:p>
          <a:p>
            <a:r>
              <a:rPr lang="en-US" b="1" dirty="0" smtClean="0"/>
              <a:t>Headers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235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Linduino</a:t>
            </a:r>
            <a:r>
              <a:rPr lang="en-US" b="1" dirty="0"/>
              <a:t> Adds Support for </a:t>
            </a:r>
            <a:r>
              <a:rPr lang="en-US" b="1" dirty="0" err="1"/>
              <a:t>QuikEval</a:t>
            </a:r>
            <a:r>
              <a:rPr lang="en-US" b="1" dirty="0"/>
              <a:t> Demo Boards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Dan Eddleman – Linear Technology Confidential – April 2013</a:t>
            </a:r>
            <a:endParaRPr lang="en-US" dirty="0"/>
          </a:p>
        </p:txBody>
      </p:sp>
      <p:pic>
        <p:nvPicPr>
          <p:cNvPr id="135171" name="Picture 3" descr="C:\Users\Dan\Documents\FAE April 2013\IMG_286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38454" y="609546"/>
            <a:ext cx="4571892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48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59"/>
          <p:cNvSpPr>
            <a:spLocks noGrp="1"/>
          </p:cNvSpPr>
          <p:nvPr>
            <p:ph type="title"/>
          </p:nvPr>
        </p:nvSpPr>
        <p:spPr>
          <a:xfrm>
            <a:off x="349250" y="838200"/>
            <a:ext cx="8794750" cy="458587"/>
          </a:xfrm>
        </p:spPr>
        <p:txBody>
          <a:bodyPr/>
          <a:lstStyle/>
          <a:p>
            <a:r>
              <a:rPr lang="en-US" dirty="0" smtClean="0"/>
              <a:t>Do Your Customers Ask for Drivers?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Dan </a:t>
            </a:r>
            <a:r>
              <a:rPr lang="en-US" dirty="0" err="1" smtClean="0"/>
              <a:t>Eddleman</a:t>
            </a:r>
            <a:r>
              <a:rPr lang="en-US" dirty="0" smtClean="0"/>
              <a:t> – Linear Technology Confidential – April 2013</a:t>
            </a:r>
            <a:endParaRPr lang="en-US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523875" y="1477962"/>
            <a:ext cx="5410200" cy="47355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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200">
                <a:solidFill>
                  <a:schemeClr val="tx1"/>
                </a:solidFill>
                <a:latin typeface="+mn-lt"/>
              </a:defRPr>
            </a:lvl2pPr>
            <a:lvl3pPr marL="1257300" indent="-3429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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>
                <a:schemeClr val="bg1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If you are a Linear FAE because you hate software:</a:t>
            </a:r>
          </a:p>
          <a:p>
            <a:pPr lvl="1"/>
            <a:r>
              <a:rPr lang="en-US" dirty="0" smtClean="0"/>
              <a:t>Direct customers to our ‘C’ libraries. </a:t>
            </a:r>
            <a:r>
              <a:rPr lang="en-US" b="1" i="1" dirty="0" smtClean="0"/>
              <a:t>Done.</a:t>
            </a:r>
          </a:p>
          <a:p>
            <a:r>
              <a:rPr lang="en-US" dirty="0" smtClean="0"/>
              <a:t>If you are a little more adventurous:</a:t>
            </a:r>
          </a:p>
          <a:p>
            <a:pPr lvl="1"/>
            <a:r>
              <a:rPr lang="en-US" dirty="0" smtClean="0"/>
              <a:t>Run the </a:t>
            </a:r>
            <a:r>
              <a:rPr lang="en-US" dirty="0" err="1" smtClean="0"/>
              <a:t>QuikEval</a:t>
            </a:r>
            <a:r>
              <a:rPr lang="en-US" dirty="0" smtClean="0"/>
              <a:t> GUI with a </a:t>
            </a:r>
            <a:r>
              <a:rPr lang="en-US" dirty="0" err="1" smtClean="0"/>
              <a:t>Linduino</a:t>
            </a:r>
            <a:r>
              <a:rPr lang="en-US" dirty="0" smtClean="0"/>
              <a:t> and demo board. </a:t>
            </a:r>
          </a:p>
          <a:p>
            <a:pPr lvl="1"/>
            <a:r>
              <a:rPr lang="en-US" dirty="0" smtClean="0"/>
              <a:t>Then, fire up the </a:t>
            </a:r>
            <a:r>
              <a:rPr lang="en-US" dirty="0" err="1" smtClean="0"/>
              <a:t>Arduino</a:t>
            </a:r>
            <a:r>
              <a:rPr lang="en-US" dirty="0" smtClean="0"/>
              <a:t> IDE, upload the “demo code”, and watch it run.</a:t>
            </a:r>
            <a:endParaRPr lang="en-US" dirty="0"/>
          </a:p>
          <a:p>
            <a:pPr lvl="1"/>
            <a:r>
              <a:rPr lang="en-US" dirty="0" smtClean="0"/>
              <a:t>Look at the ‘C’ code and see how it works.</a:t>
            </a:r>
          </a:p>
          <a:p>
            <a:pPr lvl="1"/>
            <a:endParaRPr lang="en-US" dirty="0" smtClean="0"/>
          </a:p>
        </p:txBody>
      </p:sp>
      <p:pic>
        <p:nvPicPr>
          <p:cNvPr id="137218" name="Picture 2" descr="C:\Users\deddleman\AppData\Local\Microsoft\Windows\Temporary Internet Files\Content.IE5\062GKQ48\MP90038535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946" y="1981200"/>
            <a:ext cx="2662465" cy="372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523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earBlueOption1">
  <a:themeElements>
    <a:clrScheme name="Linear Pallette">
      <a:dk1>
        <a:srgbClr val="000000"/>
      </a:dk1>
      <a:lt1>
        <a:srgbClr val="FFFFFF"/>
      </a:lt1>
      <a:dk2>
        <a:srgbClr val="840017"/>
      </a:dk2>
      <a:lt2>
        <a:srgbClr val="7A94A8"/>
      </a:lt2>
      <a:accent1>
        <a:srgbClr val="BDC7D8"/>
      </a:accent1>
      <a:accent2>
        <a:srgbClr val="9EB387"/>
      </a:accent2>
      <a:accent3>
        <a:srgbClr val="C5A463"/>
      </a:accent3>
      <a:accent4>
        <a:srgbClr val="D6BF91"/>
      </a:accent4>
      <a:accent5>
        <a:srgbClr val="DBE0E9"/>
      </a:accent5>
      <a:accent6>
        <a:srgbClr val="8FA27A"/>
      </a:accent6>
      <a:hlink>
        <a:srgbClr val="C5A463"/>
      </a:hlink>
      <a:folHlink>
        <a:srgbClr val="D6BF91"/>
      </a:folHlink>
    </a:clrScheme>
    <a:fontScheme name="LinearBlueOption1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inearBlueOption1 1">
        <a:dk1>
          <a:srgbClr val="000000"/>
        </a:dk1>
        <a:lt1>
          <a:srgbClr val="FFFFFF"/>
        </a:lt1>
        <a:dk2>
          <a:srgbClr val="840017"/>
        </a:dk2>
        <a:lt2>
          <a:srgbClr val="7A94A8"/>
        </a:lt2>
        <a:accent1>
          <a:srgbClr val="BDC7D8"/>
        </a:accent1>
        <a:accent2>
          <a:srgbClr val="9EB387"/>
        </a:accent2>
        <a:accent3>
          <a:srgbClr val="FFFFFF"/>
        </a:accent3>
        <a:accent4>
          <a:srgbClr val="000000"/>
        </a:accent4>
        <a:accent5>
          <a:srgbClr val="DBE0E9"/>
        </a:accent5>
        <a:accent6>
          <a:srgbClr val="8FA27A"/>
        </a:accent6>
        <a:hlink>
          <a:srgbClr val="C5A463"/>
        </a:hlink>
        <a:folHlink>
          <a:srgbClr val="D6BF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1553</Words>
  <Application>Microsoft Office PowerPoint</Application>
  <PresentationFormat>On-screen Show (4:3)</PresentationFormat>
  <Paragraphs>265</Paragraphs>
  <Slides>43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LinearBlueOption1</vt:lpstr>
      <vt:lpstr>Microsoft PowerPoint 97-2003 Presentation</vt:lpstr>
      <vt:lpstr>Linduino</vt:lpstr>
      <vt:lpstr>DanTherm Download Reminder</vt:lpstr>
      <vt:lpstr>Arduino The “Gateway” IDE?</vt:lpstr>
      <vt:lpstr>Arduino vs Linduino</vt:lpstr>
      <vt:lpstr>Arduino Integrated Development Environment (IDE)   Edit, Compile, and Upload Firmware</vt:lpstr>
      <vt:lpstr>Arduino Hardware</vt:lpstr>
      <vt:lpstr>Arduino “Shields” Extend Functionality</vt:lpstr>
      <vt:lpstr>Linduino Adds Support for QuikEval Demo Boards</vt:lpstr>
      <vt:lpstr>Do Your Customers Ask for Drivers?</vt:lpstr>
      <vt:lpstr>Want More?</vt:lpstr>
      <vt:lpstr>PowerPoint Presentation</vt:lpstr>
      <vt:lpstr>PowerPoint Presentation</vt:lpstr>
      <vt:lpstr>LTSketchbook Location Setup</vt:lpstr>
      <vt:lpstr>Load DC590B Sketch</vt:lpstr>
      <vt:lpstr>Select Board</vt:lpstr>
      <vt:lpstr>Select Serial Port</vt:lpstr>
      <vt:lpstr>Upload</vt:lpstr>
      <vt:lpstr>Serial Monitor</vt:lpstr>
      <vt:lpstr>Close Serial Terminal and Open QuikEval</vt:lpstr>
      <vt:lpstr>Collect Data</vt:lpstr>
      <vt:lpstr>DC934A Demo Code </vt:lpstr>
      <vt:lpstr> DC934A Demo Code</vt:lpstr>
      <vt:lpstr>Open Serial Monitor and Give it a Try</vt:lpstr>
      <vt:lpstr>Simple Science Project</vt:lpstr>
      <vt:lpstr>Block Diagram</vt:lpstr>
      <vt:lpstr>Science Project – Setup, Loop</vt:lpstr>
      <vt:lpstr>Science Project – Serial</vt:lpstr>
      <vt:lpstr>Science Project – Arduino Serial Communication</vt:lpstr>
      <vt:lpstr>#include Files</vt:lpstr>
      <vt:lpstr>Open LTSketchbook/Linduino.html</vt:lpstr>
      <vt:lpstr>QuikEval Functions</vt:lpstr>
      <vt:lpstr>QuikEval Connector</vt:lpstr>
      <vt:lpstr>Pins – Configuring, Reading and Writing</vt:lpstr>
      <vt:lpstr>CONSTANTS</vt:lpstr>
      <vt:lpstr>#include &lt;stdint.h&gt; Datatypes</vt:lpstr>
      <vt:lpstr>Bootloader? No external programmer required!</vt:lpstr>
      <vt:lpstr>Stuff you don’t need to know, yet…</vt:lpstr>
      <vt:lpstr>Caveats</vt:lpstr>
      <vt:lpstr>Fun!</vt:lpstr>
      <vt:lpstr>PowerPoint Presentation</vt:lpstr>
      <vt:lpstr>Troubleshooting your own hardware/software</vt:lpstr>
      <vt:lpstr>Suggested References</vt:lpstr>
      <vt:lpstr>Pointer Review – It’s ok, everyone’s rusty…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2013-04-18T20:23:46Z</dcterms:created>
  <dcterms:modified xsi:type="dcterms:W3CDTF">2013-04-18T20:55:08Z</dcterms:modified>
</cp:coreProperties>
</file>