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31" autoAdjust="0"/>
  </p:normalViewPr>
  <p:slideViewPr>
    <p:cSldViewPr>
      <p:cViewPr varScale="1">
        <p:scale>
          <a:sx n="129" d="100"/>
          <a:sy n="129" d="100"/>
        </p:scale>
        <p:origin x="-1104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7772400" cy="3428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600450"/>
            <a:ext cx="6858000" cy="6858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5851"/>
            <a:ext cx="7772400" cy="3240881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1451"/>
            <a:ext cx="7772400" cy="8001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181101"/>
            <a:ext cx="329184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179576"/>
            <a:ext cx="3291840" cy="47982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1694525"/>
            <a:ext cx="3291840" cy="28803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00150"/>
            <a:ext cx="5111750" cy="3360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200150"/>
            <a:ext cx="3008313" cy="336042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3634740"/>
            <a:ext cx="142876" cy="15087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363474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286250"/>
            <a:ext cx="8153400" cy="3429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714750"/>
            <a:ext cx="8153400" cy="5715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36347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14539"/>
            <a:ext cx="5791200" cy="10287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14451"/>
            <a:ext cx="7620000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629151"/>
            <a:ext cx="3429000" cy="2286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B0FFC7D-F55A-46DF-9F92-084138410CA6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4869657"/>
            <a:ext cx="3429000" cy="2128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391843" y="4368483"/>
            <a:ext cx="9867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FF272DCC-3A67-4C4B-A89E-B0DD3625395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0287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028700"/>
            <a:ext cx="142876" cy="4114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The coastal profiling float:</a:t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depth and velocity control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019550"/>
            <a:ext cx="6858000" cy="685800"/>
          </a:xfrm>
        </p:spPr>
        <p:txBody>
          <a:bodyPr>
            <a:noAutofit/>
          </a:bodyPr>
          <a:lstStyle/>
          <a:p>
            <a:r>
              <a:rPr lang="en-US" sz="1200" dirty="0" smtClean="0"/>
              <a:t>Laughlin barker</a:t>
            </a:r>
          </a:p>
          <a:p>
            <a:r>
              <a:rPr lang="en-US" sz="1200" dirty="0" smtClean="0"/>
              <a:t>Chemical sensors lab</a:t>
            </a:r>
            <a:endParaRPr lang="en-US" sz="1200" dirty="0" smtClean="0"/>
          </a:p>
          <a:p>
            <a:r>
              <a:rPr lang="en-US" sz="1200" dirty="0" smtClean="0"/>
              <a:t>gene </a:t>
            </a:r>
            <a:r>
              <a:rPr lang="en-US" sz="1200" dirty="0" err="1" smtClean="0"/>
              <a:t>massion</a:t>
            </a:r>
            <a:endParaRPr lang="en-US" sz="1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1" y="3670020"/>
            <a:ext cx="2286000" cy="14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67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Design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Overshoot</a:t>
            </a:r>
          </a:p>
          <a:p>
            <a:r>
              <a:rPr lang="en-US" dirty="0" smtClean="0"/>
              <a:t>Settling Time</a:t>
            </a:r>
          </a:p>
          <a:p>
            <a:r>
              <a:rPr lang="en-US" dirty="0" smtClean="0"/>
              <a:t>Noise</a:t>
            </a:r>
          </a:p>
          <a:p>
            <a:r>
              <a:rPr lang="en-US" dirty="0" smtClean="0"/>
              <a:t>Robustness</a:t>
            </a:r>
          </a:p>
          <a:p>
            <a:pPr lvl="1"/>
            <a:r>
              <a:rPr lang="en-US" dirty="0" smtClean="0"/>
              <a:t>Disturbances, model inaccuracies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4384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Cascaded Control</a:t>
            </a:r>
          </a:p>
          <a:p>
            <a:pPr lvl="1"/>
            <a:r>
              <a:rPr lang="en-US" dirty="0" smtClean="0"/>
              <a:t>Position informs velocity, used in industry</a:t>
            </a:r>
          </a:p>
          <a:p>
            <a:pPr lvl="1"/>
            <a:r>
              <a:rPr lang="en-US" dirty="0" smtClean="0"/>
              <a:t>We do it coarsely, using inner and outer bands</a:t>
            </a:r>
          </a:p>
          <a:p>
            <a:pPr lvl="1"/>
            <a:r>
              <a:rPr lang="en-US" dirty="0" smtClean="0"/>
              <a:t>Nudge control diagram with chosen constants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651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Velocity Control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Controller acts on error</a:t>
            </a:r>
          </a:p>
          <a:p>
            <a:r>
              <a:rPr lang="en-US" dirty="0" smtClean="0"/>
              <a:t>PID equation</a:t>
            </a:r>
          </a:p>
          <a:p>
            <a:r>
              <a:rPr lang="en-US" dirty="0" smtClean="0"/>
              <a:t>Root Locus Technique to choose gains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397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Moving Depth plot with video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0208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interesting plots</a:t>
            </a:r>
          </a:p>
          <a:p>
            <a:pPr lvl="1"/>
            <a:r>
              <a:rPr lang="en-US" dirty="0" smtClean="0"/>
              <a:t>Show good velocity control @ SP</a:t>
            </a:r>
          </a:p>
          <a:p>
            <a:pPr lvl="1"/>
            <a:r>
              <a:rPr lang="en-US" dirty="0" smtClean="0"/>
              <a:t>Hold Periods</a:t>
            </a:r>
          </a:p>
          <a:p>
            <a:pPr lvl="1"/>
            <a:r>
              <a:rPr lang="en-US" dirty="0" smtClean="0"/>
              <a:t>Motor Effort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19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Next Steps/Improvements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Energy Efficiency</a:t>
            </a:r>
          </a:p>
          <a:p>
            <a:pPr lvl="1"/>
            <a:r>
              <a:rPr lang="en-US" dirty="0" smtClean="0"/>
              <a:t>Motor Sleep routine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879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 &amp; Ken</a:t>
            </a:r>
          </a:p>
          <a:p>
            <a:r>
              <a:rPr lang="en-US" dirty="0" smtClean="0"/>
              <a:t>Paul, Jim, Mike, Jonny</a:t>
            </a:r>
          </a:p>
          <a:p>
            <a:r>
              <a:rPr lang="en-US" dirty="0" smtClean="0"/>
              <a:t>George &amp; Linda</a:t>
            </a:r>
          </a:p>
          <a:p>
            <a:r>
              <a:rPr lang="en-US" dirty="0" smtClean="0"/>
              <a:t>MBARI &amp; Packard Foundation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62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Anticipatory Question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 Locus stability of depth &amp; velocity</a:t>
            </a:r>
          </a:p>
          <a:p>
            <a:pPr lvl="1"/>
            <a:r>
              <a:rPr lang="en-US" dirty="0" smtClean="0"/>
              <a:t>Taking into account linearization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163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Anticipatory Question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Smallest increment of changed density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251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Anticipatry</a:t>
            </a:r>
            <a:r>
              <a:rPr lang="en-US" dirty="0" smtClean="0"/>
              <a:t> Question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Full extent of dynamic model</a:t>
            </a:r>
          </a:p>
          <a:p>
            <a:pPr lvl="1"/>
            <a:r>
              <a:rPr lang="en-US" dirty="0" smtClean="0"/>
              <a:t>What elements were built into model?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50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floats?</a:t>
            </a:r>
          </a:p>
          <a:p>
            <a:r>
              <a:rPr lang="en-US" dirty="0" smtClean="0"/>
              <a:t>Why the CPF?</a:t>
            </a:r>
          </a:p>
          <a:p>
            <a:r>
              <a:rPr lang="en-US" dirty="0" smtClean="0"/>
              <a:t>CPF needs?</a:t>
            </a:r>
          </a:p>
          <a:p>
            <a:r>
              <a:rPr lang="en-US" dirty="0" smtClean="0"/>
              <a:t>Buoyancy control strategy</a:t>
            </a:r>
          </a:p>
          <a:p>
            <a:r>
              <a:rPr lang="en-US" dirty="0" smtClean="0"/>
              <a:t>Results of TTP implementation</a:t>
            </a:r>
          </a:p>
          <a:p>
            <a:r>
              <a:rPr lang="en-US" dirty="0" smtClean="0"/>
              <a:t>Recommendations for future development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26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Anticipatory Question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Discrete vs. Continuous control</a:t>
            </a:r>
          </a:p>
          <a:p>
            <a:pPr lvl="1"/>
            <a:r>
              <a:rPr lang="en-US" dirty="0" smtClean="0"/>
              <a:t>Root locus in Z-plane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55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Anticipatory Question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Filtering</a:t>
            </a:r>
          </a:p>
          <a:p>
            <a:pPr lvl="1"/>
            <a:r>
              <a:rPr lang="en-US" dirty="0" smtClean="0"/>
              <a:t>Delay</a:t>
            </a:r>
          </a:p>
          <a:p>
            <a:pPr lvl="1"/>
            <a:r>
              <a:rPr lang="en-US" dirty="0" smtClean="0"/>
              <a:t>Overshoot</a:t>
            </a:r>
          </a:p>
          <a:p>
            <a:pPr lvl="1"/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Root Locus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90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Anticipatory Question Slide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Wave Noise</a:t>
            </a:r>
          </a:p>
          <a:p>
            <a:pPr lvl="1"/>
            <a:r>
              <a:rPr lang="en-US" dirty="0" smtClean="0"/>
              <a:t>Decay with Depth</a:t>
            </a:r>
          </a:p>
          <a:p>
            <a:pPr lvl="1"/>
            <a:r>
              <a:rPr lang="en-US" dirty="0" smtClean="0"/>
              <a:t>LPF</a:t>
            </a:r>
          </a:p>
          <a:p>
            <a:pPr lvl="1"/>
            <a:r>
              <a:rPr lang="en-US" dirty="0" smtClean="0"/>
              <a:t>Power Histogram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201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Justification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32pt bold </a:t>
            </a:r>
            <a:r>
              <a:rPr lang="en-US" sz="3200" b="0" dirty="0" smtClean="0"/>
              <a:t>normal</a:t>
            </a:r>
            <a:endParaRPr lang="en-US" sz="3200" dirty="0" smtClean="0"/>
          </a:p>
          <a:p>
            <a:r>
              <a:rPr lang="en-US" sz="2800" dirty="0" smtClean="0"/>
              <a:t>28pt bold </a:t>
            </a:r>
            <a:r>
              <a:rPr lang="en-US" sz="2800" b="0" dirty="0" smtClean="0"/>
              <a:t>normal</a:t>
            </a:r>
            <a:endParaRPr lang="en-US" sz="2800" dirty="0" smtClean="0"/>
          </a:p>
          <a:p>
            <a:r>
              <a:rPr lang="en-US" sz="2400" dirty="0" smtClean="0"/>
              <a:t>24pt bold </a:t>
            </a:r>
            <a:r>
              <a:rPr lang="en-US" sz="2400" b="0" dirty="0" smtClean="0"/>
              <a:t>normal</a:t>
            </a:r>
            <a:endParaRPr lang="en-US" sz="2400" dirty="0" smtClean="0"/>
          </a:p>
          <a:p>
            <a:r>
              <a:rPr lang="en-US" dirty="0" smtClean="0"/>
              <a:t>20pt bold </a:t>
            </a:r>
            <a:r>
              <a:rPr lang="en-US" b="0" dirty="0" smtClean="0"/>
              <a:t>normal</a:t>
            </a:r>
            <a:endParaRPr lang="en-US" dirty="0" smtClean="0"/>
          </a:p>
          <a:p>
            <a:r>
              <a:rPr lang="en-US" sz="1800" dirty="0" smtClean="0"/>
              <a:t>18pt bold </a:t>
            </a:r>
            <a:r>
              <a:rPr lang="en-US" sz="1800" b="0" dirty="0" smtClean="0"/>
              <a:t>normal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24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Platforms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Argo/Apex</a:t>
            </a:r>
          </a:p>
          <a:p>
            <a:r>
              <a:rPr lang="en-US" dirty="0" smtClean="0"/>
              <a:t>Other examples</a:t>
            </a:r>
          </a:p>
          <a:p>
            <a:r>
              <a:rPr lang="en-US" dirty="0" smtClean="0"/>
              <a:t>Short comings of Apex in coastal context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151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Optimizations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Increased Sensor payload</a:t>
            </a:r>
          </a:p>
          <a:p>
            <a:r>
              <a:rPr lang="en-US" dirty="0" smtClean="0"/>
              <a:t>Parking</a:t>
            </a:r>
          </a:p>
          <a:p>
            <a:r>
              <a:rPr lang="en-US" dirty="0" smtClean="0"/>
              <a:t>Tight Depth Control</a:t>
            </a:r>
          </a:p>
          <a:p>
            <a:r>
              <a:rPr lang="en-US" dirty="0" smtClean="0"/>
              <a:t>Ascent/Descent Velocity control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1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CPF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Overview of CPF &amp; Development</a:t>
            </a:r>
          </a:p>
          <a:p>
            <a:r>
              <a:rPr lang="en-US" dirty="0" smtClean="0"/>
              <a:t>System level overview – how it’s meeting previously mentioned needs</a:t>
            </a:r>
          </a:p>
          <a:p>
            <a:r>
              <a:rPr lang="en-US" dirty="0" smtClean="0"/>
              <a:t>Specifics on BE (this is our control actuator)</a:t>
            </a:r>
          </a:p>
          <a:p>
            <a:pPr lvl="1"/>
            <a:r>
              <a:rPr lang="en-US" dirty="0" smtClean="0"/>
              <a:t>Oil, volume, mass, pump-rate, etc.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90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Control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“Dumb” control (pump x mL, then –x mL)</a:t>
            </a:r>
          </a:p>
          <a:p>
            <a:pPr lvl="1"/>
            <a:r>
              <a:rPr lang="en-US" dirty="0" smtClean="0"/>
              <a:t>Pros/cons</a:t>
            </a:r>
          </a:p>
          <a:p>
            <a:r>
              <a:rPr lang="en-US" dirty="0" smtClean="0"/>
              <a:t>Smart control (grounded in physics &amp; dynamics)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6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Review D = </a:t>
            </a:r>
            <a:r>
              <a:rPr lang="en-US" dirty="0" err="1" smtClean="0"/>
              <a:t>int</a:t>
            </a:r>
            <a:r>
              <a:rPr lang="en-US" dirty="0" smtClean="0"/>
              <a:t>(v(t),</a:t>
            </a:r>
            <a:r>
              <a:rPr lang="en-US" dirty="0" err="1" smtClean="0"/>
              <a:t>dt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Force balance of model</a:t>
            </a:r>
          </a:p>
          <a:p>
            <a:pPr lvl="1"/>
            <a:r>
              <a:rPr lang="en-US" dirty="0" smtClean="0"/>
              <a:t>Finish with sum of forces model</a:t>
            </a:r>
          </a:p>
          <a:p>
            <a:r>
              <a:rPr lang="en-US" dirty="0" smtClean="0"/>
              <a:t>We decide to control velocity! (and by </a:t>
            </a:r>
            <a:r>
              <a:rPr lang="en-US" dirty="0" err="1" smtClean="0"/>
              <a:t>int</a:t>
            </a:r>
            <a:r>
              <a:rPr lang="en-US" dirty="0" smtClean="0"/>
              <a:t>), depth.</a:t>
            </a:r>
          </a:p>
          <a:p>
            <a:r>
              <a:rPr lang="en-US" dirty="0" smtClean="0"/>
              <a:t>Mention other components of model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7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velocity is controlled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Discrete pressure samples</a:t>
            </a:r>
          </a:p>
          <a:p>
            <a:r>
              <a:rPr lang="en-US" dirty="0" smtClean="0"/>
              <a:t>Basic PID intro (P*e + </a:t>
            </a:r>
            <a:r>
              <a:rPr lang="en-US" dirty="0" err="1" smtClean="0"/>
              <a:t>Dde</a:t>
            </a:r>
            <a:r>
              <a:rPr lang="en-US" dirty="0" smtClean="0"/>
              <a:t>/</a:t>
            </a:r>
            <a:r>
              <a:rPr lang="en-US" dirty="0" err="1" smtClean="0"/>
              <a:t>dt</a:t>
            </a:r>
            <a:r>
              <a:rPr lang="en-US" dirty="0" smtClean="0"/>
              <a:t> + </a:t>
            </a:r>
            <a:r>
              <a:rPr lang="en-US" dirty="0" err="1" smtClean="0"/>
              <a:t>Iint</a:t>
            </a:r>
            <a:r>
              <a:rPr lang="en-US" dirty="0" smtClean="0"/>
              <a:t>(d(t),</a:t>
            </a:r>
            <a:r>
              <a:rPr lang="en-US" dirty="0" err="1" smtClean="0"/>
              <a:t>dt</a:t>
            </a:r>
            <a:r>
              <a:rPr lang="en-US" dirty="0" smtClean="0"/>
              <a:t>))</a:t>
            </a:r>
          </a:p>
          <a:p>
            <a:r>
              <a:rPr lang="en-US" dirty="0" smtClean="0"/>
              <a:t>Block Diagram</a:t>
            </a:r>
          </a:p>
          <a:p>
            <a:r>
              <a:rPr lang="en-US" dirty="0" smtClean="0"/>
              <a:t>Problem: non-linear system</a:t>
            </a:r>
          </a:p>
          <a:p>
            <a:pPr lvl="1"/>
            <a:r>
              <a:rPr lang="en-US" dirty="0" err="1" smtClean="0"/>
              <a:t>Sol’n</a:t>
            </a:r>
            <a:r>
              <a:rPr lang="en-US" dirty="0" smtClean="0"/>
              <a:t>: linearize about some point (we’ll get back to this later)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067" y="133350"/>
            <a:ext cx="1093531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5276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170</TotalTime>
  <Words>380</Words>
  <Application>Microsoft Office PowerPoint</Application>
  <PresentationFormat>On-screen Show (16:9)</PresentationFormat>
  <Paragraphs>99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Essential</vt:lpstr>
      <vt:lpstr>The coastal profiling float:  depth and velocity control</vt:lpstr>
      <vt:lpstr>Outline</vt:lpstr>
      <vt:lpstr>Justification</vt:lpstr>
      <vt:lpstr>Existing Platforms</vt:lpstr>
      <vt:lpstr>Optimizations Needed</vt:lpstr>
      <vt:lpstr>The CPF</vt:lpstr>
      <vt:lpstr>Control Strategies</vt:lpstr>
      <vt:lpstr>The Model</vt:lpstr>
      <vt:lpstr>How velocity is controlled</vt:lpstr>
      <vt:lpstr>Design Requirements</vt:lpstr>
      <vt:lpstr>Control Strategy</vt:lpstr>
      <vt:lpstr>Velocity Control </vt:lpstr>
      <vt:lpstr>Results</vt:lpstr>
      <vt:lpstr>More Results</vt:lpstr>
      <vt:lpstr>Next Steps/Improvements</vt:lpstr>
      <vt:lpstr>Acknowledgements</vt:lpstr>
      <vt:lpstr>Anticipatory Question Slide</vt:lpstr>
      <vt:lpstr>Anticipatory Question Slide</vt:lpstr>
      <vt:lpstr>Anticipatry Question Slide</vt:lpstr>
      <vt:lpstr>Anticipatory Question Slide</vt:lpstr>
      <vt:lpstr>Anticipatory Question Slide</vt:lpstr>
      <vt:lpstr>Anticipatory Question Slide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meteor</dc:creator>
  <cp:lastModifiedBy>meteor</cp:lastModifiedBy>
  <cp:revision>19</cp:revision>
  <dcterms:created xsi:type="dcterms:W3CDTF">2014-08-05T16:28:12Z</dcterms:created>
  <dcterms:modified xsi:type="dcterms:W3CDTF">2014-08-08T00:28:44Z</dcterms:modified>
</cp:coreProperties>
</file>