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5"/>
  </p:notesMasterIdLst>
  <p:sldIdLst>
    <p:sldId id="256" r:id="rId2"/>
    <p:sldId id="257" r:id="rId3"/>
    <p:sldId id="328" r:id="rId4"/>
    <p:sldId id="331" r:id="rId5"/>
    <p:sldId id="266" r:id="rId6"/>
    <p:sldId id="259" r:id="rId7"/>
    <p:sldId id="311" r:id="rId8"/>
    <p:sldId id="340" r:id="rId9"/>
    <p:sldId id="339" r:id="rId10"/>
    <p:sldId id="338" r:id="rId11"/>
    <p:sldId id="337" r:id="rId12"/>
    <p:sldId id="336" r:id="rId13"/>
    <p:sldId id="335" r:id="rId14"/>
    <p:sldId id="334" r:id="rId15"/>
    <p:sldId id="333" r:id="rId16"/>
    <p:sldId id="280" r:id="rId17"/>
    <p:sldId id="305" r:id="rId18"/>
    <p:sldId id="308" r:id="rId19"/>
    <p:sldId id="341" r:id="rId20"/>
    <p:sldId id="346" r:id="rId21"/>
    <p:sldId id="347" r:id="rId22"/>
    <p:sldId id="299" r:id="rId23"/>
    <p:sldId id="300" r:id="rId24"/>
    <p:sldId id="285" r:id="rId25"/>
    <p:sldId id="318" r:id="rId26"/>
    <p:sldId id="261" r:id="rId27"/>
    <p:sldId id="320" r:id="rId28"/>
    <p:sldId id="302" r:id="rId29"/>
    <p:sldId id="303" r:id="rId30"/>
    <p:sldId id="270" r:id="rId31"/>
    <p:sldId id="322" r:id="rId32"/>
    <p:sldId id="323" r:id="rId33"/>
    <p:sldId id="271" r:id="rId34"/>
    <p:sldId id="343" r:id="rId35"/>
    <p:sldId id="325" r:id="rId36"/>
    <p:sldId id="344" r:id="rId37"/>
    <p:sldId id="345" r:id="rId38"/>
    <p:sldId id="326" r:id="rId39"/>
    <p:sldId id="327" r:id="rId40"/>
    <p:sldId id="329" r:id="rId41"/>
    <p:sldId id="342" r:id="rId42"/>
    <p:sldId id="301" r:id="rId43"/>
    <p:sldId id="321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6" autoAdjust="0"/>
    <p:restoredTop sz="86000" autoAdjust="0"/>
  </p:normalViewPr>
  <p:slideViewPr>
    <p:cSldViewPr snapToGrid="0">
      <p:cViewPr varScale="1">
        <p:scale>
          <a:sx n="63" d="100"/>
          <a:sy n="63" d="100"/>
        </p:scale>
        <p:origin x="9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EB8082-2544-432F-8F0B-E42B945BC52C}" type="datetimeFigureOut">
              <a:rPr lang="en-US" smtClean="0"/>
              <a:t>8/8/2018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FB8FFD-F6B4-4FD5-A52C-FDE9194F211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451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80%</a:t>
            </a:r>
            <a:r>
              <a:rPr lang="en-US" baseline="0" dirty="0" smtClean="0"/>
              <a:t> on Depth Control</a:t>
            </a:r>
          </a:p>
          <a:p>
            <a:r>
              <a:rPr lang="en-US" baseline="0" dirty="0" smtClean="0"/>
              <a:t>20% on Mission Operations.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B8FFD-F6B4-4FD5-A52C-FDE9194F211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489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Mention that</a:t>
            </a:r>
            <a:r>
              <a:rPr lang="en-US" baseline="0" dirty="0" smtClean="0"/>
              <a:t> the convergence time is now more than an hour long and that the float rises above its starting depth. This was BAD.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B8FFD-F6B4-4FD5-A52C-FDE9194F211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7801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B8FFD-F6B4-4FD5-A52C-FDE9194F211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32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en-US" dirty="0" smtClean="0"/>
              <a:t>We use the subsurface</a:t>
            </a:r>
            <a:r>
              <a:rPr lang="en-US" baseline="0" dirty="0" smtClean="0"/>
              <a:t> currents to navigate.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We don’t want to strike the bottom of the ocean.</a:t>
            </a:r>
          </a:p>
          <a:p>
            <a:pPr marL="228600" indent="-228600">
              <a:buAutoNum type="arabicPeriod"/>
            </a:pPr>
            <a:endParaRPr lang="en-US" baseline="0" dirty="0" smtClean="0"/>
          </a:p>
          <a:p>
            <a:pPr marL="228600" indent="-228600">
              <a:buAutoNum type="arabicPeriod"/>
            </a:pPr>
            <a:r>
              <a:rPr lang="en-US" baseline="0" dirty="0" smtClean="0"/>
              <a:t>Both of these motivate my first project: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118FF-8CA8-4715-BFFA-63F3D8E8E57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8656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 slide was intentionally</a:t>
            </a:r>
            <a:r>
              <a:rPr lang="en-US" baseline="0" dirty="0" smtClean="0"/>
              <a:t> left blank. It serves as a cue for me to transition to Google Chrome to view the website at https://cpf.mbari.org.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B8FFD-F6B4-4FD5-A52C-FDE9194F211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1527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B8FFD-F6B4-4FD5-A52C-FDE9194F211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5630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Start</a:t>
            </a:r>
            <a:r>
              <a:rPr lang="en-US" baseline="0" dirty="0" smtClean="0"/>
              <a:t> with a statement of what the picture is.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 smtClean="0"/>
              <a:t>Be sure to tie it in with science-based policy: “You can see how complex it is…”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B8FFD-F6B4-4FD5-A52C-FDE9194F211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309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Start</a:t>
            </a:r>
            <a:r>
              <a:rPr lang="en-US" baseline="0" dirty="0" smtClean="0"/>
              <a:t> by describing the mission profile.</a:t>
            </a:r>
          </a:p>
          <a:p>
            <a:pPr marL="0" indent="0">
              <a:buNone/>
            </a:pPr>
            <a:r>
              <a:rPr lang="en-US" baseline="0" dirty="0" smtClean="0"/>
              <a:t>Next, be sure to point out that the float is designed to operate </a:t>
            </a:r>
            <a:r>
              <a:rPr lang="en-US" baseline="0" dirty="0" smtClean="0"/>
              <a:t>2-3 </a:t>
            </a:r>
            <a:r>
              <a:rPr lang="en-US" baseline="0" dirty="0" smtClean="0"/>
              <a:t>years.</a:t>
            </a:r>
          </a:p>
          <a:p>
            <a:pPr marL="0" indent="0">
              <a:buNone/>
            </a:pPr>
            <a:r>
              <a:rPr lang="en-US" baseline="0" dirty="0" smtClean="0"/>
              <a:t>Lastly, point out the following:</a:t>
            </a:r>
            <a:endParaRPr lang="en-US" dirty="0" smtClean="0"/>
          </a:p>
          <a:p>
            <a:pPr marL="228600" indent="-228600">
              <a:buAutoNum type="arabicPeriod"/>
            </a:pPr>
            <a:r>
              <a:rPr lang="en-US" dirty="0" smtClean="0"/>
              <a:t>We use the subsurface</a:t>
            </a:r>
            <a:r>
              <a:rPr lang="en-US" baseline="0" dirty="0" smtClean="0"/>
              <a:t> currents to </a:t>
            </a:r>
            <a:r>
              <a:rPr lang="en-US" baseline="0" dirty="0" smtClean="0"/>
              <a:t>counter drift on the surface. </a:t>
            </a:r>
            <a:endParaRPr lang="en-US" baseline="0" dirty="0" smtClean="0"/>
          </a:p>
          <a:p>
            <a:pPr marL="228600" indent="-228600">
              <a:buAutoNum type="arabicPeriod"/>
            </a:pPr>
            <a:r>
              <a:rPr lang="en-US" baseline="0" dirty="0" smtClean="0"/>
              <a:t>We don’t want to strike the bottom of the ocean.</a:t>
            </a:r>
          </a:p>
          <a:p>
            <a:pPr marL="0" indent="0">
              <a:buNone/>
            </a:pPr>
            <a:r>
              <a:rPr lang="en-US" baseline="0" dirty="0" smtClean="0"/>
              <a:t>They are the motivation for a good depth controller.</a:t>
            </a:r>
          </a:p>
          <a:p>
            <a:pPr marL="228600" indent="-228600">
              <a:buAutoNum type="arabicPeriod"/>
            </a:pPr>
            <a:r>
              <a:rPr lang="en-US" baseline="0" dirty="0" smtClean="0"/>
              <a:t>Both of these motivate my first project: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B118FF-8CA8-4715-BFFA-63F3D8E8E57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878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B8FFD-F6B4-4FD5-A52C-FDE9194F211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0091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B8FFD-F6B4-4FD5-A52C-FDE9194F211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7554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B8FFD-F6B4-4FD5-A52C-FDE9194F211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1001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B8FFD-F6B4-4FD5-A52C-FDE9194F211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1816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Mention</a:t>
            </a:r>
            <a:r>
              <a:rPr lang="en-US" baseline="0" dirty="0" smtClean="0"/>
              <a:t> that it meets the undershoot and convergence time requirements.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FB8FFD-F6B4-4FD5-A52C-FDE9194F211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706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96DF4-23EB-43E5-8C87-F85631D0928F}" type="datetime1">
              <a:rPr lang="en-US" smtClean="0"/>
              <a:t>8/8/2018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827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E04F2-D823-40E7-A6B9-4EBDDB86CB65}" type="datetime1">
              <a:rPr lang="en-US" smtClean="0"/>
              <a:t>8/8/2018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804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486F3-F967-471D-A3EB-FEF032F9BA5A}" type="datetime1">
              <a:rPr lang="en-US" smtClean="0"/>
              <a:t>8/8/2018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643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C5B3E-17F3-430A-B29B-97F5D008D44A}" type="datetime1">
              <a:rPr lang="en-US" smtClean="0"/>
              <a:t>8/8/2018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139368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B2144-44E2-4922-8B3A-AB9617825773}" type="datetime1">
              <a:rPr lang="en-US" smtClean="0"/>
              <a:t>8/8/2018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8908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47A3F-7C51-45CD-990A-D60A446EEFB8}" type="datetime1">
              <a:rPr lang="en-US" smtClean="0"/>
              <a:t>8/8/2018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235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3531C-068B-4290-AE36-39DEE2AE02DC}" type="datetime1">
              <a:rPr lang="en-US" smtClean="0"/>
              <a:t>8/8/2018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9886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7C2C46-6A2B-4A4A-A3EB-E681B657FE2F}" type="datetime1">
              <a:rPr lang="en-US" smtClean="0"/>
              <a:t>8/8/2018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2821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781B3-7D48-40E7-8A40-FA0578E4DFF3}" type="datetime1">
              <a:rPr lang="en-US" smtClean="0"/>
              <a:t>8/8/2018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869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6B304-CE02-4CFF-9617-2ED55D640688}" type="datetime1">
              <a:rPr lang="en-US" smtClean="0"/>
              <a:t>8/8/2018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790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E233F-D37B-4A59-81DD-BF73D6181658}" type="datetime1">
              <a:rPr lang="en-US" smtClean="0"/>
              <a:t>8/8/2018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202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1B75CE-B61F-4C0C-AF8E-1F110D7ED93E}" type="datetime1">
              <a:rPr lang="en-US" smtClean="0"/>
              <a:t>8/8/2018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41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7CE23-481B-48D3-BDFA-34803E96CF1C}" type="datetime1">
              <a:rPr lang="en-US" smtClean="0"/>
              <a:t>8/8/2018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322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D3967-CC04-4E8D-810F-18D39C176482}" type="datetime1">
              <a:rPr lang="en-US" smtClean="0"/>
              <a:t>8/8/2018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706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1187A-AED1-4E91-9E7C-0E04805CA8EB}" type="datetime1">
              <a:rPr lang="en-US" smtClean="0"/>
              <a:t>8/8/2018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48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696DA9-BF61-41D7-AD35-A36C5A0FE8F3}" type="datetime1">
              <a:rPr lang="en-US" smtClean="0"/>
              <a:t>8/8/2018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2692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F93A9-8E8D-4822-8A32-2018AF24AD46}" type="datetime1">
              <a:rPr lang="en-US" smtClean="0"/>
              <a:t>8/8/2018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660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2D54E566-B4A6-4DF7-B1BD-1FA21D6D4D6B}" type="datetime1">
              <a:rPr lang="en-US" smtClean="0"/>
              <a:t>8/8/2018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8F46D765-1E83-4052-8321-4B4C0D020E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2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1E450-0031-4665-A723-35E586A917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0166" y="4464028"/>
            <a:ext cx="10423634" cy="1641490"/>
          </a:xfrm>
        </p:spPr>
        <p:txBody>
          <a:bodyPr>
            <a:normAutofit/>
          </a:bodyPr>
          <a:lstStyle/>
          <a:p>
            <a:r>
              <a:rPr lang="en-US" sz="6000" dirty="0" smtClean="0"/>
              <a:t>Depth Control &amp; Mission Operations</a:t>
            </a:r>
            <a:endParaRPr lang="en-US" sz="6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06CBAF-8818-47AA-9AE3-2E59DA1606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Coastal Profiling Float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441096" y="5407572"/>
            <a:ext cx="19127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+mj-lt"/>
              </a:rPr>
              <a:t>By Brian Ha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350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812333" y="2680414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860131" y="2862036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3046476" y="3058900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2314392" y="4798708"/>
            <a:ext cx="1768968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Measured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379785" y="2539935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3A27371-D81A-44C6-8EEC-F1D1E41F913D}"/>
              </a:ext>
            </a:extLst>
          </p:cNvPr>
          <p:cNvSpPr/>
          <p:nvPr/>
        </p:nvSpPr>
        <p:spPr>
          <a:xfrm>
            <a:off x="2961604" y="1690688"/>
            <a:ext cx="20295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Depth</a:t>
            </a:r>
          </a:p>
          <a:p>
            <a:pPr algn="ctr"/>
            <a:r>
              <a:rPr lang="en-US" sz="2800" dirty="0" smtClean="0"/>
              <a:t>Error</a:t>
            </a:r>
            <a:endParaRPr lang="en-US" sz="2000" dirty="0"/>
          </a:p>
        </p:txBody>
      </p:sp>
      <p:sp>
        <p:nvSpPr>
          <p:cNvPr id="5" name="Right Arrow 4"/>
          <p:cNvSpPr/>
          <p:nvPr/>
        </p:nvSpPr>
        <p:spPr>
          <a:xfrm>
            <a:off x="1934242" y="2801087"/>
            <a:ext cx="831906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2935777" y="3466169"/>
            <a:ext cx="484632" cy="978408"/>
          </a:xfrm>
          <a:prstGeom prst="up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3532084" y="2790170"/>
            <a:ext cx="1149792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939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3362E0-D765-48DD-96A7-969A5C247B1B}"/>
              </a:ext>
            </a:extLst>
          </p:cNvPr>
          <p:cNvSpPr/>
          <p:nvPr/>
        </p:nvSpPr>
        <p:spPr>
          <a:xfrm>
            <a:off x="4721795" y="2464975"/>
            <a:ext cx="1839883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Controller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812333" y="2680414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860131" y="2862036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3046476" y="3058900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2314392" y="4798708"/>
            <a:ext cx="1768968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Measured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379785" y="2539935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3A27371-D81A-44C6-8EEC-F1D1E41F913D}"/>
              </a:ext>
            </a:extLst>
          </p:cNvPr>
          <p:cNvSpPr/>
          <p:nvPr/>
        </p:nvSpPr>
        <p:spPr>
          <a:xfrm>
            <a:off x="2961604" y="1690688"/>
            <a:ext cx="20295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Depth</a:t>
            </a:r>
          </a:p>
          <a:p>
            <a:pPr algn="ctr"/>
            <a:r>
              <a:rPr lang="en-US" sz="2800" dirty="0" smtClean="0"/>
              <a:t>Error</a:t>
            </a:r>
            <a:endParaRPr lang="en-US" sz="2000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3485F1D-6007-4879-83E2-FE41107272E3}"/>
              </a:ext>
            </a:extLst>
          </p:cNvPr>
          <p:cNvSpPr/>
          <p:nvPr/>
        </p:nvSpPr>
        <p:spPr>
          <a:xfrm>
            <a:off x="6187089" y="1690688"/>
            <a:ext cx="18972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Pump</a:t>
            </a:r>
          </a:p>
          <a:p>
            <a:pPr algn="ctr"/>
            <a:r>
              <a:rPr lang="en-US" sz="2800" dirty="0" smtClean="0"/>
              <a:t>Speed</a:t>
            </a:r>
            <a:endParaRPr lang="en-US" sz="2800" dirty="0"/>
          </a:p>
        </p:txBody>
      </p:sp>
      <p:sp>
        <p:nvSpPr>
          <p:cNvPr id="5" name="Right Arrow 4"/>
          <p:cNvSpPr/>
          <p:nvPr/>
        </p:nvSpPr>
        <p:spPr>
          <a:xfrm>
            <a:off x="1934242" y="2801087"/>
            <a:ext cx="831906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2935777" y="3466169"/>
            <a:ext cx="484632" cy="978408"/>
          </a:xfrm>
          <a:prstGeom prst="up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3532084" y="2790170"/>
            <a:ext cx="1149792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6601597" y="2758481"/>
            <a:ext cx="1261467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674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9166635-F405-47F1-BD5B-05C43CC45CDC}"/>
              </a:ext>
            </a:extLst>
          </p:cNvPr>
          <p:cNvSpPr/>
          <p:nvPr/>
        </p:nvSpPr>
        <p:spPr>
          <a:xfrm>
            <a:off x="7906716" y="2436987"/>
            <a:ext cx="1151134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CPF</a:t>
            </a:r>
            <a:endParaRPr lang="en-US" sz="2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3362E0-D765-48DD-96A7-969A5C247B1B}"/>
              </a:ext>
            </a:extLst>
          </p:cNvPr>
          <p:cNvSpPr/>
          <p:nvPr/>
        </p:nvSpPr>
        <p:spPr>
          <a:xfrm>
            <a:off x="4721795" y="2464975"/>
            <a:ext cx="1839883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Controller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812333" y="2680414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860131" y="2862036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3046476" y="3058900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2314392" y="4798708"/>
            <a:ext cx="1768968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Measured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379785" y="2539935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3A27371-D81A-44C6-8EEC-F1D1E41F913D}"/>
              </a:ext>
            </a:extLst>
          </p:cNvPr>
          <p:cNvSpPr/>
          <p:nvPr/>
        </p:nvSpPr>
        <p:spPr>
          <a:xfrm>
            <a:off x="2961604" y="1690688"/>
            <a:ext cx="20295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Depth</a:t>
            </a:r>
          </a:p>
          <a:p>
            <a:pPr algn="ctr"/>
            <a:r>
              <a:rPr lang="en-US" sz="2800" dirty="0" smtClean="0"/>
              <a:t>Error</a:t>
            </a:r>
            <a:endParaRPr lang="en-US" sz="2000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3485F1D-6007-4879-83E2-FE41107272E3}"/>
              </a:ext>
            </a:extLst>
          </p:cNvPr>
          <p:cNvSpPr/>
          <p:nvPr/>
        </p:nvSpPr>
        <p:spPr>
          <a:xfrm>
            <a:off x="6187089" y="1690688"/>
            <a:ext cx="18972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Pump</a:t>
            </a:r>
          </a:p>
          <a:p>
            <a:pPr algn="ctr"/>
            <a:r>
              <a:rPr lang="en-US" sz="2800" dirty="0" smtClean="0"/>
              <a:t>Speed</a:t>
            </a:r>
            <a:endParaRPr lang="en-US" sz="2800" dirty="0"/>
          </a:p>
        </p:txBody>
      </p:sp>
      <p:sp>
        <p:nvSpPr>
          <p:cNvPr id="5" name="Right Arrow 4"/>
          <p:cNvSpPr/>
          <p:nvPr/>
        </p:nvSpPr>
        <p:spPr>
          <a:xfrm>
            <a:off x="1934242" y="2801087"/>
            <a:ext cx="831906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2935777" y="3466169"/>
            <a:ext cx="484632" cy="978408"/>
          </a:xfrm>
          <a:prstGeom prst="up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3532084" y="2790170"/>
            <a:ext cx="1149792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6601597" y="2758481"/>
            <a:ext cx="1261467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9073766" y="2774673"/>
            <a:ext cx="1428129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268552" y="2552547"/>
            <a:ext cx="15893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New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7469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9166635-F405-47F1-BD5B-05C43CC45CDC}"/>
              </a:ext>
            </a:extLst>
          </p:cNvPr>
          <p:cNvSpPr/>
          <p:nvPr/>
        </p:nvSpPr>
        <p:spPr>
          <a:xfrm>
            <a:off x="7906716" y="2436987"/>
            <a:ext cx="1151134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CPF</a:t>
            </a:r>
            <a:endParaRPr lang="en-US" sz="2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3362E0-D765-48DD-96A7-969A5C247B1B}"/>
              </a:ext>
            </a:extLst>
          </p:cNvPr>
          <p:cNvSpPr/>
          <p:nvPr/>
        </p:nvSpPr>
        <p:spPr>
          <a:xfrm>
            <a:off x="4721795" y="2464975"/>
            <a:ext cx="1839883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Controller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812333" y="2680414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860131" y="2862036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3046476" y="3058900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2314392" y="4798708"/>
            <a:ext cx="1768968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Measured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379785" y="2539935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3A27371-D81A-44C6-8EEC-F1D1E41F913D}"/>
              </a:ext>
            </a:extLst>
          </p:cNvPr>
          <p:cNvSpPr/>
          <p:nvPr/>
        </p:nvSpPr>
        <p:spPr>
          <a:xfrm>
            <a:off x="2961604" y="1690688"/>
            <a:ext cx="20295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Depth</a:t>
            </a:r>
          </a:p>
          <a:p>
            <a:pPr algn="ctr"/>
            <a:r>
              <a:rPr lang="en-US" sz="2800" dirty="0" smtClean="0"/>
              <a:t>Error</a:t>
            </a:r>
            <a:endParaRPr lang="en-US" sz="2000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3485F1D-6007-4879-83E2-FE41107272E3}"/>
              </a:ext>
            </a:extLst>
          </p:cNvPr>
          <p:cNvSpPr/>
          <p:nvPr/>
        </p:nvSpPr>
        <p:spPr>
          <a:xfrm>
            <a:off x="6187089" y="1690688"/>
            <a:ext cx="18972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Pump</a:t>
            </a:r>
          </a:p>
          <a:p>
            <a:pPr algn="ctr"/>
            <a:r>
              <a:rPr lang="en-US" sz="2800" dirty="0" smtClean="0"/>
              <a:t>Speed</a:t>
            </a:r>
            <a:endParaRPr lang="en-US" sz="2800" dirty="0"/>
          </a:p>
        </p:txBody>
      </p:sp>
      <p:sp>
        <p:nvSpPr>
          <p:cNvPr id="5" name="Right Arrow 4"/>
          <p:cNvSpPr/>
          <p:nvPr/>
        </p:nvSpPr>
        <p:spPr>
          <a:xfrm>
            <a:off x="1934242" y="2801087"/>
            <a:ext cx="831906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2935777" y="3466169"/>
            <a:ext cx="484632" cy="978408"/>
          </a:xfrm>
          <a:prstGeom prst="up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3532084" y="2790170"/>
            <a:ext cx="1149792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6601597" y="2758481"/>
            <a:ext cx="1261467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9073766" y="2774673"/>
            <a:ext cx="1428129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268552" y="2552547"/>
            <a:ext cx="15893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New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18" name="Rectangle 17"/>
          <p:cNvSpPr/>
          <p:nvPr/>
        </p:nvSpPr>
        <p:spPr>
          <a:xfrm>
            <a:off x="9456165" y="3058900"/>
            <a:ext cx="292970" cy="22179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 flipH="1">
            <a:off x="4174526" y="4910112"/>
            <a:ext cx="5554649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6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9166635-F405-47F1-BD5B-05C43CC45CDC}"/>
              </a:ext>
            </a:extLst>
          </p:cNvPr>
          <p:cNvSpPr/>
          <p:nvPr/>
        </p:nvSpPr>
        <p:spPr>
          <a:xfrm>
            <a:off x="7906716" y="2436987"/>
            <a:ext cx="1151134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CPF</a:t>
            </a:r>
            <a:endParaRPr lang="en-US" sz="2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3362E0-D765-48DD-96A7-969A5C247B1B}"/>
              </a:ext>
            </a:extLst>
          </p:cNvPr>
          <p:cNvSpPr/>
          <p:nvPr/>
        </p:nvSpPr>
        <p:spPr>
          <a:xfrm>
            <a:off x="4721795" y="2464975"/>
            <a:ext cx="1839883" cy="1156855"/>
          </a:xfrm>
          <a:prstGeom prst="round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5"/>
                </a:solidFill>
              </a:rPr>
              <a:t>Controller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812333" y="2680414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860131" y="2862036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3046476" y="3058900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2314392" y="4798708"/>
            <a:ext cx="1768968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Measured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379785" y="2539935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3A27371-D81A-44C6-8EEC-F1D1E41F913D}"/>
              </a:ext>
            </a:extLst>
          </p:cNvPr>
          <p:cNvSpPr/>
          <p:nvPr/>
        </p:nvSpPr>
        <p:spPr>
          <a:xfrm>
            <a:off x="2961604" y="1690688"/>
            <a:ext cx="20295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Depth</a:t>
            </a:r>
          </a:p>
          <a:p>
            <a:pPr algn="ctr"/>
            <a:r>
              <a:rPr lang="en-US" sz="2800" dirty="0" smtClean="0"/>
              <a:t>Error</a:t>
            </a:r>
            <a:endParaRPr lang="en-US" sz="2000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3485F1D-6007-4879-83E2-FE41107272E3}"/>
              </a:ext>
            </a:extLst>
          </p:cNvPr>
          <p:cNvSpPr/>
          <p:nvPr/>
        </p:nvSpPr>
        <p:spPr>
          <a:xfrm>
            <a:off x="6187089" y="1690688"/>
            <a:ext cx="18972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Pump</a:t>
            </a:r>
          </a:p>
          <a:p>
            <a:pPr algn="ctr"/>
            <a:r>
              <a:rPr lang="en-US" sz="2800" dirty="0" smtClean="0"/>
              <a:t>Speed</a:t>
            </a:r>
            <a:endParaRPr lang="en-US" sz="2800" dirty="0"/>
          </a:p>
        </p:txBody>
      </p:sp>
      <p:sp>
        <p:nvSpPr>
          <p:cNvPr id="5" name="Right Arrow 4"/>
          <p:cNvSpPr/>
          <p:nvPr/>
        </p:nvSpPr>
        <p:spPr>
          <a:xfrm>
            <a:off x="1934242" y="2801087"/>
            <a:ext cx="831906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2935777" y="3466169"/>
            <a:ext cx="484632" cy="978408"/>
          </a:xfrm>
          <a:prstGeom prst="up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3532084" y="2790170"/>
            <a:ext cx="1149792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6601597" y="2758481"/>
            <a:ext cx="1261467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9073766" y="2774673"/>
            <a:ext cx="1428129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268552" y="2552547"/>
            <a:ext cx="15893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New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18" name="Rectangle 17"/>
          <p:cNvSpPr/>
          <p:nvPr/>
        </p:nvSpPr>
        <p:spPr>
          <a:xfrm>
            <a:off x="9456165" y="3058900"/>
            <a:ext cx="292970" cy="22179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 flipH="1">
            <a:off x="4174526" y="4910112"/>
            <a:ext cx="5554649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443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9166635-F405-47F1-BD5B-05C43CC45CDC}"/>
              </a:ext>
            </a:extLst>
          </p:cNvPr>
          <p:cNvSpPr/>
          <p:nvPr/>
        </p:nvSpPr>
        <p:spPr>
          <a:xfrm>
            <a:off x="7906716" y="2436987"/>
            <a:ext cx="1151134" cy="1156855"/>
          </a:xfrm>
          <a:prstGeom prst="round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CPF</a:t>
            </a:r>
            <a:endParaRPr lang="en-US" sz="2400" dirty="0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73362E0-D765-48DD-96A7-969A5C247B1B}"/>
              </a:ext>
            </a:extLst>
          </p:cNvPr>
          <p:cNvSpPr/>
          <p:nvPr/>
        </p:nvSpPr>
        <p:spPr>
          <a:xfrm>
            <a:off x="4721795" y="2464975"/>
            <a:ext cx="1839883" cy="1156855"/>
          </a:xfrm>
          <a:prstGeom prst="round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5"/>
                </a:solidFill>
              </a:rPr>
              <a:t>Controller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812333" y="2680414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860131" y="2862036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3046476" y="3058900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2314392" y="4798708"/>
            <a:ext cx="1768968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Measured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379785" y="2539935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F3A27371-D81A-44C6-8EEC-F1D1E41F913D}"/>
              </a:ext>
            </a:extLst>
          </p:cNvPr>
          <p:cNvSpPr/>
          <p:nvPr/>
        </p:nvSpPr>
        <p:spPr>
          <a:xfrm>
            <a:off x="2961604" y="1690688"/>
            <a:ext cx="20295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Depth</a:t>
            </a:r>
          </a:p>
          <a:p>
            <a:pPr algn="ctr"/>
            <a:r>
              <a:rPr lang="en-US" sz="2800" dirty="0" smtClean="0"/>
              <a:t>Error</a:t>
            </a:r>
            <a:endParaRPr lang="en-US" sz="2000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3485F1D-6007-4879-83E2-FE41107272E3}"/>
              </a:ext>
            </a:extLst>
          </p:cNvPr>
          <p:cNvSpPr/>
          <p:nvPr/>
        </p:nvSpPr>
        <p:spPr>
          <a:xfrm>
            <a:off x="6187089" y="1690688"/>
            <a:ext cx="189720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Pump</a:t>
            </a:r>
          </a:p>
          <a:p>
            <a:pPr algn="ctr"/>
            <a:r>
              <a:rPr lang="en-US" sz="2800" dirty="0" smtClean="0"/>
              <a:t>Speed</a:t>
            </a:r>
            <a:endParaRPr lang="en-US" sz="2800" dirty="0"/>
          </a:p>
        </p:txBody>
      </p:sp>
      <p:sp>
        <p:nvSpPr>
          <p:cNvPr id="5" name="Right Arrow 4"/>
          <p:cNvSpPr/>
          <p:nvPr/>
        </p:nvSpPr>
        <p:spPr>
          <a:xfrm>
            <a:off x="1934242" y="2801087"/>
            <a:ext cx="831906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2935777" y="3466169"/>
            <a:ext cx="484632" cy="978408"/>
          </a:xfrm>
          <a:prstGeom prst="up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3532084" y="2790170"/>
            <a:ext cx="1149792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ight Arrow 28"/>
          <p:cNvSpPr/>
          <p:nvPr/>
        </p:nvSpPr>
        <p:spPr>
          <a:xfrm>
            <a:off x="6601597" y="2758481"/>
            <a:ext cx="1261467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ight Arrow 29"/>
          <p:cNvSpPr/>
          <p:nvPr/>
        </p:nvSpPr>
        <p:spPr>
          <a:xfrm>
            <a:off x="9073766" y="2774673"/>
            <a:ext cx="1428129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268552" y="2552547"/>
            <a:ext cx="158936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New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18" name="Rectangle 17"/>
          <p:cNvSpPr/>
          <p:nvPr/>
        </p:nvSpPr>
        <p:spPr>
          <a:xfrm>
            <a:off x="9456165" y="3058900"/>
            <a:ext cx="292970" cy="221793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 flipH="1">
            <a:off x="4174526" y="4910112"/>
            <a:ext cx="5554649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88497" y="5861849"/>
            <a:ext cx="107516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accent5"/>
                </a:solidFill>
              </a:rPr>
              <a:t>The controller is an equation that relates depth error to pump speed.</a:t>
            </a:r>
            <a:endParaRPr lang="en-US" sz="20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328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" y="0"/>
            <a:ext cx="12190195" cy="685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00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ll_together_now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00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" y="0"/>
            <a:ext cx="12190195" cy="6859016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3114215" y="4245215"/>
            <a:ext cx="0" cy="1696322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4260089" y="4831766"/>
            <a:ext cx="292580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Too </a:t>
            </a:r>
            <a:r>
              <a:rPr lang="en-US" sz="2800" b="1" dirty="0" smtClean="0">
                <a:solidFill>
                  <a:srgbClr val="FF0000"/>
                </a:solidFill>
              </a:rPr>
              <a:t>Much</a:t>
            </a:r>
          </a:p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Overshoot </a:t>
            </a:r>
            <a:r>
              <a:rPr lang="en-US" sz="2800" b="1" dirty="0">
                <a:solidFill>
                  <a:srgbClr val="FF0000"/>
                </a:solidFill>
              </a:rPr>
              <a:t>is Bad.</a:t>
            </a:r>
          </a:p>
        </p:txBody>
      </p:sp>
    </p:spTree>
    <p:extLst>
      <p:ext uri="{BB962C8B-B14F-4D97-AF65-F5344CB8AC3E}">
        <p14:creationId xmlns:p14="http://schemas.microsoft.com/office/powerpoint/2010/main" val="407232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" y="0"/>
            <a:ext cx="12190195" cy="6859016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3114215" y="4245215"/>
            <a:ext cx="0" cy="1696322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4260089" y="4831766"/>
            <a:ext cx="292580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Too </a:t>
            </a:r>
            <a:r>
              <a:rPr lang="en-US" sz="2800" b="1" dirty="0" smtClean="0">
                <a:solidFill>
                  <a:srgbClr val="FF0000"/>
                </a:solidFill>
              </a:rPr>
              <a:t>Much</a:t>
            </a:r>
          </a:p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Overshoot </a:t>
            </a:r>
            <a:r>
              <a:rPr lang="en-US" sz="2800" b="1" dirty="0">
                <a:solidFill>
                  <a:srgbClr val="FF0000"/>
                </a:solidFill>
              </a:rPr>
              <a:t>is Bad.</a:t>
            </a:r>
          </a:p>
        </p:txBody>
      </p:sp>
      <p:sp>
        <p:nvSpPr>
          <p:cNvPr id="4" name="Rectangle 3"/>
          <p:cNvSpPr/>
          <p:nvPr/>
        </p:nvSpPr>
        <p:spPr>
          <a:xfrm>
            <a:off x="4036566" y="1766054"/>
            <a:ext cx="67266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Requirement: No more than </a:t>
            </a:r>
            <a:r>
              <a:rPr lang="en-US" sz="2800" b="1" dirty="0" smtClean="0">
                <a:solidFill>
                  <a:srgbClr val="FF0000"/>
                </a:solidFill>
              </a:rPr>
              <a:t>(roughly) </a:t>
            </a:r>
            <a:r>
              <a:rPr lang="en-US" sz="2800" b="1" dirty="0">
                <a:solidFill>
                  <a:srgbClr val="FF0000"/>
                </a:solidFill>
              </a:rPr>
              <a:t>25%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45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80F25-A81C-4202-A3AF-DE452A231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a Coastal Profiling Float (CPF)?</a:t>
            </a:r>
            <a:endParaRPr lang="en-US" dirty="0"/>
          </a:p>
        </p:txBody>
      </p:sp>
      <p:sp>
        <p:nvSpPr>
          <p:cNvPr id="97" name="Content Placeholder 96"/>
          <p:cNvSpPr>
            <a:spLocks noGrp="1"/>
          </p:cNvSpPr>
          <p:nvPr>
            <p:ph idx="1"/>
          </p:nvPr>
        </p:nvSpPr>
        <p:spPr>
          <a:xfrm>
            <a:off x="940481" y="1773977"/>
            <a:ext cx="4623690" cy="435133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A CPF is an </a:t>
            </a:r>
            <a:r>
              <a:rPr lang="en-US" sz="2400" dirty="0"/>
              <a:t>oceanographic instrument platform </a:t>
            </a:r>
            <a:r>
              <a:rPr lang="en-US" sz="2400" dirty="0" smtClean="0"/>
              <a:t>optimized </a:t>
            </a:r>
            <a:r>
              <a:rPr lang="en-US" sz="2400" dirty="0"/>
              <a:t>for making subsurface measurements in </a:t>
            </a:r>
            <a:r>
              <a:rPr lang="en-US" sz="2400" dirty="0" smtClean="0"/>
              <a:t>coastal areas.</a:t>
            </a:r>
          </a:p>
          <a:p>
            <a:r>
              <a:rPr lang="en-US" sz="2400" dirty="0" smtClean="0"/>
              <a:t>It measures CTD, pH, nitrate, oxygen, fluorescence, backscatter, and sunlight.</a:t>
            </a:r>
          </a:p>
          <a:p>
            <a:r>
              <a:rPr lang="en-US" sz="2400" dirty="0" smtClean="0"/>
              <a:t>Buoyancy is adjusted by pumping oil into and out of an outer bladder. Specifically, we have control over the </a:t>
            </a:r>
            <a:r>
              <a:rPr lang="en-US" b="1" dirty="0" smtClean="0">
                <a:solidFill>
                  <a:schemeClr val="accent6"/>
                </a:solidFill>
              </a:rPr>
              <a:t>pump speed</a:t>
            </a:r>
            <a:r>
              <a:rPr lang="en-US" sz="2400" dirty="0" smtClean="0"/>
              <a:t>.</a:t>
            </a:r>
          </a:p>
          <a:p>
            <a:endParaRPr lang="en-US" sz="2400" dirty="0"/>
          </a:p>
        </p:txBody>
      </p:sp>
      <p:grpSp>
        <p:nvGrpSpPr>
          <p:cNvPr id="4" name="Group 3"/>
          <p:cNvGrpSpPr/>
          <p:nvPr/>
        </p:nvGrpSpPr>
        <p:grpSpPr>
          <a:xfrm>
            <a:off x="5777016" y="1690688"/>
            <a:ext cx="5759663" cy="4542472"/>
            <a:chOff x="-718724" y="1543050"/>
            <a:chExt cx="4463506" cy="3429001"/>
          </a:xfrm>
        </p:grpSpPr>
        <p:pic>
          <p:nvPicPr>
            <p:cNvPr id="5" name="Picture 3" descr="\\atlas.shore.mbari.org\projectlibrary\CPF\Interns\NichRaymond\CPF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33" t="5957" r="34948" b="10982"/>
            <a:stretch/>
          </p:blipFill>
          <p:spPr bwMode="auto">
            <a:xfrm>
              <a:off x="1219200" y="1543050"/>
              <a:ext cx="2525582" cy="3429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6" name="Group 5"/>
            <p:cNvGrpSpPr/>
            <p:nvPr/>
          </p:nvGrpSpPr>
          <p:grpSpPr>
            <a:xfrm>
              <a:off x="-718724" y="1695452"/>
              <a:ext cx="2969047" cy="609600"/>
              <a:chOff x="4191000" y="1200150"/>
              <a:chExt cx="2743200" cy="609600"/>
            </a:xfrm>
          </p:grpSpPr>
          <p:cxnSp>
            <p:nvCxnSpPr>
              <p:cNvPr id="21" name="Straight Arrow Connector 20"/>
              <p:cNvCxnSpPr/>
              <p:nvPr/>
            </p:nvCxnSpPr>
            <p:spPr>
              <a:xfrm>
                <a:off x="6400800" y="1466850"/>
                <a:ext cx="533400" cy="34290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22518A"/>
                </a:solidFill>
                <a:prstDash val="solid"/>
                <a:headEnd type="none" w="med" len="med"/>
                <a:tailEnd type="triangle" w="med" len="med"/>
              </a:ln>
              <a:effectLst/>
            </p:spPr>
          </p:cxnSp>
          <p:sp>
            <p:nvSpPr>
              <p:cNvPr id="22" name="Rectangle 21"/>
              <p:cNvSpPr/>
              <p:nvPr/>
            </p:nvSpPr>
            <p:spPr>
              <a:xfrm>
                <a:off x="4191000" y="1200150"/>
                <a:ext cx="2209800" cy="4572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22518A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ranklin Gothic Medium" panose="020B0603020102020204" pitchFamily="34" charset="0"/>
                    <a:ea typeface="+mn-ea"/>
                    <a:cs typeface="+mn-cs"/>
                  </a:rPr>
                  <a:t>Biogeochemical Sensors</a:t>
                </a:r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-718724" y="2279892"/>
              <a:ext cx="2969047" cy="609600"/>
              <a:chOff x="4267200" y="1809750"/>
              <a:chExt cx="2743200" cy="609600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4267200" y="1809750"/>
                <a:ext cx="1676400" cy="33032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22518A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ranklin Gothic Medium" panose="020B0603020102020204" pitchFamily="34" charset="0"/>
                    <a:ea typeface="+mn-ea"/>
                    <a:cs typeface="+mn-cs"/>
                  </a:rPr>
                  <a:t>Electronics</a:t>
                </a:r>
              </a:p>
            </p:txBody>
          </p:sp>
          <p:cxnSp>
            <p:nvCxnSpPr>
              <p:cNvPr id="20" name="Straight Arrow Connector 19"/>
              <p:cNvCxnSpPr/>
              <p:nvPr/>
            </p:nvCxnSpPr>
            <p:spPr>
              <a:xfrm>
                <a:off x="5943600" y="2025770"/>
                <a:ext cx="1066800" cy="393580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22518A"/>
                </a:solidFill>
                <a:prstDash val="solid"/>
                <a:headEnd type="none" w="med" len="med"/>
                <a:tailEnd type="triangle" w="med" len="med"/>
              </a:ln>
              <a:effectLst/>
            </p:spPr>
          </p:cxnSp>
        </p:grpSp>
        <p:grpSp>
          <p:nvGrpSpPr>
            <p:cNvPr id="8" name="Group 7"/>
            <p:cNvGrpSpPr/>
            <p:nvPr/>
          </p:nvGrpSpPr>
          <p:grpSpPr>
            <a:xfrm>
              <a:off x="-718723" y="2914651"/>
              <a:ext cx="3112857" cy="606066"/>
              <a:chOff x="4128163" y="2914649"/>
              <a:chExt cx="2876071" cy="606066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4128163" y="2914649"/>
                <a:ext cx="1885471" cy="463849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22518A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ranklin Gothic Medium" panose="020B0603020102020204" pitchFamily="34" charset="0"/>
                    <a:ea typeface="+mn-ea"/>
                    <a:cs typeface="+mn-cs"/>
                  </a:rPr>
                  <a:t>Inner Oil </a:t>
                </a:r>
                <a:r>
                  <a:rPr lang="en-US" sz="2000" kern="0" dirty="0">
                    <a:solidFill>
                      <a:prstClr val="black"/>
                    </a:solidFill>
                    <a:latin typeface="Franklin Gothic Medium" panose="020B0603020102020204" pitchFamily="34" charset="0"/>
                  </a:rPr>
                  <a:t>B</a:t>
                </a:r>
                <a:r>
                  <a:rPr kumimoji="0" lang="en-US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ranklin Gothic Medium" panose="020B0603020102020204" pitchFamily="34" charset="0"/>
                    <a:ea typeface="+mn-ea"/>
                    <a:cs typeface="+mn-cs"/>
                  </a:rPr>
                  <a:t>ladder (full)</a:t>
                </a:r>
              </a:p>
            </p:txBody>
          </p:sp>
          <p:cxnSp>
            <p:nvCxnSpPr>
              <p:cNvPr id="18" name="Straight Arrow Connector 17"/>
              <p:cNvCxnSpPr>
                <a:stCxn id="17" idx="3"/>
              </p:cNvCxnSpPr>
              <p:nvPr/>
            </p:nvCxnSpPr>
            <p:spPr>
              <a:xfrm>
                <a:off x="6013634" y="3146574"/>
                <a:ext cx="990600" cy="374141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22518A"/>
                </a:solidFill>
                <a:prstDash val="solid"/>
                <a:headEnd type="none" w="med" len="med"/>
                <a:tailEnd type="triangle" w="med" len="med"/>
              </a:ln>
              <a:effectLst/>
            </p:spPr>
          </p:cxnSp>
        </p:grpSp>
        <p:grpSp>
          <p:nvGrpSpPr>
            <p:cNvPr id="9" name="Group 8"/>
            <p:cNvGrpSpPr/>
            <p:nvPr/>
          </p:nvGrpSpPr>
          <p:grpSpPr>
            <a:xfrm>
              <a:off x="-228600" y="4164707"/>
              <a:ext cx="2710591" cy="404344"/>
              <a:chOff x="4876800" y="3745605"/>
              <a:chExt cx="2710591" cy="404344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4876800" y="3745605"/>
                <a:ext cx="1752600" cy="404344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rgbClr val="22518A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ranklin Gothic Medium" panose="020B0603020102020204" pitchFamily="34" charset="0"/>
                    <a:ea typeface="+mn-ea"/>
                    <a:cs typeface="+mn-cs"/>
                  </a:rPr>
                  <a:t>Hydraulic</a:t>
                </a:r>
                <a:r>
                  <a:rPr kumimoji="0" lang="en-US" sz="16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ranklin Gothic Medium" panose="020B0603020102020204" pitchFamily="34" charset="0"/>
                    <a:ea typeface="+mn-ea"/>
                    <a:cs typeface="+mn-cs"/>
                  </a:rPr>
                  <a:t> </a:t>
                </a:r>
                <a:r>
                  <a:rPr lang="en-US" sz="2000" kern="0" dirty="0">
                    <a:solidFill>
                      <a:prstClr val="black"/>
                    </a:solidFill>
                    <a:latin typeface="Franklin Gothic Medium" panose="020B0603020102020204" pitchFamily="34" charset="0"/>
                  </a:rPr>
                  <a:t>P</a:t>
                </a:r>
                <a:r>
                  <a:rPr kumimoji="0" lang="en-US" sz="2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Franklin Gothic Medium" panose="020B0603020102020204" pitchFamily="34" charset="0"/>
                    <a:ea typeface="+mn-ea"/>
                    <a:cs typeface="+mn-cs"/>
                  </a:rPr>
                  <a:t>ump</a:t>
                </a:r>
                <a:endParaRPr kumimoji="0" 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Franklin Gothic Medium" panose="020B0603020102020204" pitchFamily="34" charset="0"/>
                  <a:ea typeface="+mn-ea"/>
                  <a:cs typeface="+mn-cs"/>
                </a:endParaRPr>
              </a:p>
            </p:txBody>
          </p:sp>
          <p:cxnSp>
            <p:nvCxnSpPr>
              <p:cNvPr id="16" name="Straight Arrow Connector 15"/>
              <p:cNvCxnSpPr>
                <a:stCxn id="15" idx="3"/>
              </p:cNvCxnSpPr>
              <p:nvPr/>
            </p:nvCxnSpPr>
            <p:spPr>
              <a:xfrm>
                <a:off x="6629400" y="3947777"/>
                <a:ext cx="957991" cy="147973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22518A"/>
                </a:solidFill>
                <a:prstDash val="solid"/>
                <a:headEnd type="none" w="med" len="med"/>
                <a:tailEnd type="triangle" w="med" len="med"/>
              </a:ln>
              <a:effectLst/>
            </p:spPr>
          </p:cxnSp>
        </p:grpSp>
        <p:grpSp>
          <p:nvGrpSpPr>
            <p:cNvPr id="10" name="Group 9"/>
            <p:cNvGrpSpPr/>
            <p:nvPr/>
          </p:nvGrpSpPr>
          <p:grpSpPr>
            <a:xfrm>
              <a:off x="-718724" y="3550235"/>
              <a:ext cx="3538124" cy="647699"/>
              <a:chOff x="4386676" y="3131133"/>
              <a:chExt cx="3538124" cy="647699"/>
            </a:xfrm>
          </p:grpSpPr>
          <p:grpSp>
            <p:nvGrpSpPr>
              <p:cNvPr id="11" name="Group 10"/>
              <p:cNvGrpSpPr/>
              <p:nvPr/>
            </p:nvGrpSpPr>
            <p:grpSpPr>
              <a:xfrm>
                <a:off x="4386676" y="3131133"/>
                <a:ext cx="2689463" cy="647699"/>
                <a:chOff x="4220717" y="2343150"/>
                <a:chExt cx="2484883" cy="647699"/>
              </a:xfrm>
            </p:grpSpPr>
            <p:sp>
              <p:nvSpPr>
                <p:cNvPr id="13" name="Rectangle 12"/>
                <p:cNvSpPr/>
                <p:nvPr/>
              </p:nvSpPr>
              <p:spPr>
                <a:xfrm>
                  <a:off x="4220717" y="2343150"/>
                  <a:ext cx="1885471" cy="495299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rgbClr val="22518A"/>
                  </a:solidFill>
                  <a:prstDash val="soli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20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Franklin Gothic Medium" panose="020B0603020102020204" pitchFamily="34" charset="0"/>
                      <a:ea typeface="+mn-ea"/>
                      <a:cs typeface="+mn-cs"/>
                    </a:rPr>
                    <a:t>Outer Oil </a:t>
                  </a:r>
                  <a:r>
                    <a:rPr lang="en-US" sz="2000" kern="0" dirty="0">
                      <a:solidFill>
                        <a:prstClr val="black"/>
                      </a:solidFill>
                      <a:latin typeface="Franklin Gothic Medium" panose="020B0603020102020204" pitchFamily="34" charset="0"/>
                    </a:rPr>
                    <a:t>B</a:t>
                  </a:r>
                  <a:r>
                    <a:rPr kumimoji="0" lang="en-US" sz="20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Franklin Gothic Medium" panose="020B0603020102020204" pitchFamily="34" charset="0"/>
                      <a:ea typeface="+mn-ea"/>
                      <a:cs typeface="+mn-cs"/>
                    </a:rPr>
                    <a:t>ladder (empty)</a:t>
                  </a:r>
                </a:p>
              </p:txBody>
            </p:sp>
            <p:cxnSp>
              <p:nvCxnSpPr>
                <p:cNvPr id="14" name="Straight Arrow Connector 13"/>
                <p:cNvCxnSpPr>
                  <a:stCxn id="13" idx="3"/>
                </p:cNvCxnSpPr>
                <p:nvPr/>
              </p:nvCxnSpPr>
              <p:spPr>
                <a:xfrm>
                  <a:off x="6106187" y="2590800"/>
                  <a:ext cx="599413" cy="400049"/>
                </a:xfrm>
                <a:prstGeom prst="straightConnector1">
                  <a:avLst/>
                </a:prstGeom>
                <a:noFill/>
                <a:ln w="28575" cap="flat" cmpd="sng" algn="ctr">
                  <a:solidFill>
                    <a:srgbClr val="22518A"/>
                  </a:solidFill>
                  <a:prstDash val="solid"/>
                  <a:headEnd type="none" w="med" len="med"/>
                  <a:tailEnd type="triangle" w="med" len="med"/>
                </a:ln>
                <a:effectLst/>
              </p:spPr>
            </p:cxnSp>
          </p:grpSp>
          <p:cxnSp>
            <p:nvCxnSpPr>
              <p:cNvPr id="12" name="Straight Arrow Connector 11"/>
              <p:cNvCxnSpPr>
                <a:stCxn id="13" idx="3"/>
              </p:cNvCxnSpPr>
              <p:nvPr/>
            </p:nvCxnSpPr>
            <p:spPr>
              <a:xfrm>
                <a:off x="6427377" y="3378783"/>
                <a:ext cx="1497423" cy="380999"/>
              </a:xfrm>
              <a:prstGeom prst="straightConnector1">
                <a:avLst/>
              </a:prstGeom>
              <a:noFill/>
              <a:ln w="28575" cap="flat" cmpd="sng" algn="ctr">
                <a:solidFill>
                  <a:srgbClr val="22518A"/>
                </a:solidFill>
                <a:prstDash val="solid"/>
                <a:headEnd type="none" w="med" len="med"/>
                <a:tailEnd type="triangle" w="med" len="me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339775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" y="0"/>
            <a:ext cx="12190195" cy="6859016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1554480" y="4632960"/>
            <a:ext cx="5532120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4036566" y="4802395"/>
            <a:ext cx="31908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Long Convergence Times are Bad.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349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" y="0"/>
            <a:ext cx="12190195" cy="6859016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1554480" y="4632960"/>
            <a:ext cx="5532120" cy="0"/>
          </a:xfrm>
          <a:prstGeom prst="straightConnector1">
            <a:avLst/>
          </a:prstGeom>
          <a:ln w="38100"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4036566" y="4802395"/>
            <a:ext cx="319081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Long Convergence Times are Bad.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57209" y="1803774"/>
            <a:ext cx="73403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Requirement: </a:t>
            </a:r>
            <a:r>
              <a:rPr lang="en-US" sz="2800" b="1" dirty="0" smtClean="0">
                <a:solidFill>
                  <a:srgbClr val="FF0000"/>
                </a:solidFill>
              </a:rPr>
              <a:t>(roughly) 50-150 seconds for 1 m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011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4068" y="1854527"/>
            <a:ext cx="10515600" cy="2511835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dirty="0" smtClean="0"/>
              <a:t>New Controller: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7200" dirty="0"/>
              <a:t>Dual Lead </a:t>
            </a:r>
            <a:r>
              <a:rPr lang="en-US" sz="7200" dirty="0" smtClean="0"/>
              <a:t>Compensator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6203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4068" y="1854527"/>
            <a:ext cx="10515600" cy="2511835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dirty="0" smtClean="0"/>
              <a:t>New Controller: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7200" dirty="0"/>
              <a:t>Dual Lead </a:t>
            </a:r>
            <a:r>
              <a:rPr lang="en-US" sz="7200" dirty="0" smtClean="0"/>
              <a:t>Compensator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455128">
            <a:off x="3909757" y="4708128"/>
            <a:ext cx="7400551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5"/>
                </a:solidFill>
              </a:rPr>
              <a:t>(Again, it’s just an equation that takes in </a:t>
            </a:r>
          </a:p>
          <a:p>
            <a:pPr algn="ctr"/>
            <a:r>
              <a:rPr lang="en-US" sz="3200" b="1" dirty="0" smtClean="0">
                <a:solidFill>
                  <a:schemeClr val="accent5"/>
                </a:solidFill>
              </a:rPr>
              <a:t>depth error and spits out pump speed)</a:t>
            </a:r>
            <a:endParaRPr lang="en-US" sz="24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85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" y="0"/>
            <a:ext cx="12190195" cy="685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41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ual_Lead_1_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962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" y="0"/>
            <a:ext cx="12190195" cy="685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68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Dual_Lead_3_m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-1"/>
            <a:ext cx="12344400" cy="694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210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4068" y="1854527"/>
            <a:ext cx="10515600" cy="2511835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dirty="0" smtClean="0"/>
              <a:t>New Controller: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7200" dirty="0"/>
              <a:t>Dual Lead </a:t>
            </a:r>
            <a:r>
              <a:rPr lang="en-US" sz="7200" dirty="0" smtClean="0"/>
              <a:t>Compensator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85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94068" y="1854527"/>
            <a:ext cx="10515600" cy="2511835"/>
          </a:xfrm>
        </p:spPr>
        <p:txBody>
          <a:bodyPr anchor="ctr">
            <a:normAutofit/>
          </a:bodyPr>
          <a:lstStyle/>
          <a:p>
            <a:pPr algn="ctr"/>
            <a:r>
              <a:rPr lang="en-US" sz="3600" dirty="0" smtClean="0"/>
              <a:t>New Controller: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7200" dirty="0"/>
              <a:t>Dual Lead </a:t>
            </a:r>
            <a:r>
              <a:rPr lang="en-US" sz="7200" dirty="0" smtClean="0"/>
              <a:t>Compensator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rot="928010">
            <a:off x="6085715" y="4831538"/>
            <a:ext cx="41973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6"/>
                </a:solidFill>
              </a:rPr>
              <a:t>+ Error Governor</a:t>
            </a:r>
            <a:endParaRPr lang="en-US" sz="36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38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80F25-A81C-4202-A3AF-DE452A231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Why CPFs?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6576200" cy="4351338"/>
          </a:xfrm>
        </p:spPr>
        <p:txBody>
          <a:bodyPr/>
          <a:lstStyle/>
          <a:p>
            <a:r>
              <a:rPr lang="en-US" dirty="0" smtClean="0"/>
              <a:t>Science-based policy for marine resources requires an understanding of primary production rates.</a:t>
            </a:r>
            <a:r>
              <a:rPr lang="en-US" baseline="30000" dirty="0" smtClean="0"/>
              <a:t>1</a:t>
            </a:r>
            <a:endParaRPr lang="en-US" dirty="0"/>
          </a:p>
          <a:p>
            <a:r>
              <a:rPr lang="en-US" dirty="0"/>
              <a:t>Coastal </a:t>
            </a:r>
            <a:r>
              <a:rPr lang="en-US" dirty="0" smtClean="0"/>
              <a:t>areas </a:t>
            </a:r>
            <a:r>
              <a:rPr lang="en-US" dirty="0"/>
              <a:t>represent only 5-10% of the global surface area, yet they are estimated to contribute as much as 10-30% of global primary </a:t>
            </a:r>
            <a:r>
              <a:rPr lang="en-US" dirty="0" smtClean="0"/>
              <a:t>production.</a:t>
            </a:r>
            <a:r>
              <a:rPr lang="en-US" baseline="30000" dirty="0" smtClean="0"/>
              <a:t>2</a:t>
            </a:r>
            <a:endParaRPr lang="en-US" dirty="0" smtClean="0"/>
          </a:p>
          <a:p>
            <a:r>
              <a:rPr lang="en-US" dirty="0" smtClean="0"/>
              <a:t>No observing system currently exists with the resolution and frequency required </a:t>
            </a:r>
            <a:r>
              <a:rPr lang="en-US" dirty="0"/>
              <a:t>to understand coastal ecosystem </a:t>
            </a:r>
            <a:r>
              <a:rPr lang="en-US" dirty="0" smtClean="0"/>
              <a:t>processes.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2440" y="609600"/>
            <a:ext cx="3261360" cy="5782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8092440" y="704740"/>
            <a:ext cx="2346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b="1" dirty="0"/>
              <a:t>MODIS </a:t>
            </a:r>
            <a:r>
              <a:rPr lang="fr-FR" b="1" dirty="0" err="1"/>
              <a:t>Chlorophyll</a:t>
            </a:r>
            <a:endParaRPr lang="fr-FR" b="1" dirty="0"/>
          </a:p>
          <a:p>
            <a:r>
              <a:rPr lang="fr-FR" b="1" dirty="0" err="1"/>
              <a:t>June</a:t>
            </a:r>
            <a:r>
              <a:rPr lang="fr-FR" b="1" dirty="0"/>
              <a:t> 28, 2011 </a:t>
            </a:r>
          </a:p>
        </p:txBody>
      </p:sp>
    </p:spTree>
    <p:extLst>
      <p:ext uri="{BB962C8B-B14F-4D97-AF65-F5344CB8AC3E}">
        <p14:creationId xmlns:p14="http://schemas.microsoft.com/office/powerpoint/2010/main" val="290718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" y="0"/>
            <a:ext cx="12190195" cy="685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42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ual_Lead_10_m_with_Error_Go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12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4E6E3-1F30-4641-A939-50FEB3783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82192-463F-43A3-AA41-AF8D2660D4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US" sz="4400" dirty="0"/>
              <a:t> </a:t>
            </a:r>
            <a:r>
              <a:rPr lang="en-US" sz="4400" dirty="0" smtClean="0"/>
              <a:t>Program controller in C#.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4400" dirty="0" smtClean="0"/>
              <a:t> Try it in the test tank!</a:t>
            </a:r>
          </a:p>
        </p:txBody>
      </p:sp>
    </p:spTree>
    <p:extLst>
      <p:ext uri="{BB962C8B-B14F-4D97-AF65-F5344CB8AC3E}">
        <p14:creationId xmlns:p14="http://schemas.microsoft.com/office/powerpoint/2010/main" val="407992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E3F56-98C7-4EBD-8AE8-F6FB693746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4531" y="4464028"/>
            <a:ext cx="10395359" cy="1641490"/>
          </a:xfrm>
        </p:spPr>
        <p:txBody>
          <a:bodyPr>
            <a:normAutofit/>
          </a:bodyPr>
          <a:lstStyle/>
          <a:p>
            <a:r>
              <a:rPr lang="en-US" sz="8000" dirty="0"/>
              <a:t>CPF </a:t>
            </a:r>
            <a:r>
              <a:rPr lang="en-US" sz="8000" dirty="0" smtClean="0"/>
              <a:t>Mission Operations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7D8C76-30EF-432F-8D4F-B026AB3C6F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Project #</a:t>
            </a:r>
            <a:r>
              <a:rPr lang="en-US" dirty="0" smtClean="0"/>
              <a:t>2 of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98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Curved Connector 79"/>
          <p:cNvCxnSpPr/>
          <p:nvPr/>
        </p:nvCxnSpPr>
        <p:spPr>
          <a:xfrm rot="5400000" flipH="1" flipV="1">
            <a:off x="8763319" y="3637706"/>
            <a:ext cx="1097106" cy="688932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1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79" name="Curved Connector 7178"/>
          <p:cNvCxnSpPr/>
          <p:nvPr/>
        </p:nvCxnSpPr>
        <p:spPr>
          <a:xfrm rot="5400000" flipH="1" flipV="1">
            <a:off x="7766049" y="4902416"/>
            <a:ext cx="908050" cy="781050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1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6400800" y="4851400"/>
            <a:ext cx="914400" cy="1117600"/>
          </a:xfrm>
          <a:prstGeom prst="straightConnector1">
            <a:avLst/>
          </a:prstGeom>
          <a:ln w="28575" cmpd="sng">
            <a:solidFill>
              <a:schemeClr val="tx2">
                <a:lumMod val="75000"/>
              </a:schemeClr>
            </a:solidFill>
            <a:prstDash val="sys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Freeform 7"/>
          <p:cNvSpPr/>
          <p:nvPr/>
        </p:nvSpPr>
        <p:spPr>
          <a:xfrm>
            <a:off x="0" y="1556512"/>
            <a:ext cx="12191999" cy="5497901"/>
          </a:xfrm>
          <a:custGeom>
            <a:avLst/>
            <a:gdLst>
              <a:gd name="connsiteX0" fmla="*/ 8850702 w 8850702"/>
              <a:gd name="connsiteY0" fmla="*/ 0 h 4123426"/>
              <a:gd name="connsiteX1" fmla="*/ 8255479 w 8850702"/>
              <a:gd name="connsiteY1" fmla="*/ 181154 h 4123426"/>
              <a:gd name="connsiteX2" fmla="*/ 8229600 w 8850702"/>
              <a:gd name="connsiteY2" fmla="*/ 1000664 h 4123426"/>
              <a:gd name="connsiteX3" fmla="*/ 8091577 w 8850702"/>
              <a:gd name="connsiteY3" fmla="*/ 1069675 h 4123426"/>
              <a:gd name="connsiteX4" fmla="*/ 8013940 w 8850702"/>
              <a:gd name="connsiteY4" fmla="*/ 1414732 h 4123426"/>
              <a:gd name="connsiteX5" fmla="*/ 7781026 w 8850702"/>
              <a:gd name="connsiteY5" fmla="*/ 1570007 h 4123426"/>
              <a:gd name="connsiteX6" fmla="*/ 7901796 w 8850702"/>
              <a:gd name="connsiteY6" fmla="*/ 2260120 h 4123426"/>
              <a:gd name="connsiteX7" fmla="*/ 7755147 w 8850702"/>
              <a:gd name="connsiteY7" fmla="*/ 2536166 h 4123426"/>
              <a:gd name="connsiteX8" fmla="*/ 7832785 w 8850702"/>
              <a:gd name="connsiteY8" fmla="*/ 2812211 h 4123426"/>
              <a:gd name="connsiteX9" fmla="*/ 7737894 w 8850702"/>
              <a:gd name="connsiteY9" fmla="*/ 2950234 h 4123426"/>
              <a:gd name="connsiteX10" fmla="*/ 7599872 w 8850702"/>
              <a:gd name="connsiteY10" fmla="*/ 3536830 h 4123426"/>
              <a:gd name="connsiteX11" fmla="*/ 7177177 w 8850702"/>
              <a:gd name="connsiteY11" fmla="*/ 3692105 h 4123426"/>
              <a:gd name="connsiteX12" fmla="*/ 6590581 w 8850702"/>
              <a:gd name="connsiteY12" fmla="*/ 3631720 h 4123426"/>
              <a:gd name="connsiteX13" fmla="*/ 6107502 w 8850702"/>
              <a:gd name="connsiteY13" fmla="*/ 3795622 h 4123426"/>
              <a:gd name="connsiteX14" fmla="*/ 4873925 w 8850702"/>
              <a:gd name="connsiteY14" fmla="*/ 3735237 h 4123426"/>
              <a:gd name="connsiteX15" fmla="*/ 4063042 w 8850702"/>
              <a:gd name="connsiteY15" fmla="*/ 3830128 h 4123426"/>
              <a:gd name="connsiteX16" fmla="*/ 3355676 w 8850702"/>
              <a:gd name="connsiteY16" fmla="*/ 3735237 h 4123426"/>
              <a:gd name="connsiteX17" fmla="*/ 2018581 w 8850702"/>
              <a:gd name="connsiteY17" fmla="*/ 3804249 h 4123426"/>
              <a:gd name="connsiteX18" fmla="*/ 698740 w 8850702"/>
              <a:gd name="connsiteY18" fmla="*/ 3795622 h 4123426"/>
              <a:gd name="connsiteX19" fmla="*/ 0 w 8850702"/>
              <a:gd name="connsiteY19" fmla="*/ 3881886 h 4123426"/>
              <a:gd name="connsiteX20" fmla="*/ 17253 w 8850702"/>
              <a:gd name="connsiteY20" fmla="*/ 4123426 h 4123426"/>
              <a:gd name="connsiteX21" fmla="*/ 8816196 w 8850702"/>
              <a:gd name="connsiteY21" fmla="*/ 4114800 h 4123426"/>
              <a:gd name="connsiteX22" fmla="*/ 8850702 w 8850702"/>
              <a:gd name="connsiteY22" fmla="*/ 0 h 4123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850702" h="4123426">
                <a:moveTo>
                  <a:pt x="8850702" y="0"/>
                </a:moveTo>
                <a:lnTo>
                  <a:pt x="8255479" y="181154"/>
                </a:lnTo>
                <a:lnTo>
                  <a:pt x="8229600" y="1000664"/>
                </a:lnTo>
                <a:lnTo>
                  <a:pt x="8091577" y="1069675"/>
                </a:lnTo>
                <a:lnTo>
                  <a:pt x="8013940" y="1414732"/>
                </a:lnTo>
                <a:lnTo>
                  <a:pt x="7781026" y="1570007"/>
                </a:lnTo>
                <a:lnTo>
                  <a:pt x="7901796" y="2260120"/>
                </a:lnTo>
                <a:lnTo>
                  <a:pt x="7755147" y="2536166"/>
                </a:lnTo>
                <a:lnTo>
                  <a:pt x="7832785" y="2812211"/>
                </a:lnTo>
                <a:lnTo>
                  <a:pt x="7737894" y="2950234"/>
                </a:lnTo>
                <a:lnTo>
                  <a:pt x="7599872" y="3536830"/>
                </a:lnTo>
                <a:lnTo>
                  <a:pt x="7177177" y="3692105"/>
                </a:lnTo>
                <a:lnTo>
                  <a:pt x="6590581" y="3631720"/>
                </a:lnTo>
                <a:lnTo>
                  <a:pt x="6107502" y="3795622"/>
                </a:lnTo>
                <a:lnTo>
                  <a:pt x="4873925" y="3735237"/>
                </a:lnTo>
                <a:lnTo>
                  <a:pt x="4063042" y="3830128"/>
                </a:lnTo>
                <a:lnTo>
                  <a:pt x="3355676" y="3735237"/>
                </a:lnTo>
                <a:lnTo>
                  <a:pt x="2018581" y="3804249"/>
                </a:lnTo>
                <a:lnTo>
                  <a:pt x="698740" y="3795622"/>
                </a:lnTo>
                <a:lnTo>
                  <a:pt x="0" y="3881886"/>
                </a:lnTo>
                <a:lnTo>
                  <a:pt x="17253" y="4123426"/>
                </a:lnTo>
                <a:lnTo>
                  <a:pt x="8816196" y="4114800"/>
                </a:lnTo>
                <a:lnTo>
                  <a:pt x="8850702" y="0"/>
                </a:lnTo>
                <a:close/>
              </a:path>
            </a:pathLst>
          </a:custGeom>
          <a:solidFill>
            <a:srgbClr val="6F490B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70" name="Straight Arrow Connector 69"/>
          <p:cNvCxnSpPr/>
          <p:nvPr/>
        </p:nvCxnSpPr>
        <p:spPr>
          <a:xfrm flipV="1">
            <a:off x="2540001" y="4826432"/>
            <a:ext cx="3353495" cy="24968"/>
          </a:xfrm>
          <a:prstGeom prst="straightConnector1">
            <a:avLst/>
          </a:prstGeom>
          <a:ln w="28575" cmpd="sng">
            <a:solidFill>
              <a:schemeClr val="tx2">
                <a:lumMod val="75000"/>
              </a:schemeClr>
            </a:solidFill>
            <a:prstDash val="sys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73" name="Straight Arrow Connector 7172"/>
          <p:cNvCxnSpPr>
            <a:stCxn id="14" idx="2"/>
          </p:cNvCxnSpPr>
          <p:nvPr/>
        </p:nvCxnSpPr>
        <p:spPr>
          <a:xfrm>
            <a:off x="2286001" y="3683000"/>
            <a:ext cx="28279" cy="558800"/>
          </a:xfrm>
          <a:prstGeom prst="straightConnector1">
            <a:avLst/>
          </a:prstGeom>
          <a:ln w="28575" cmpd="sng">
            <a:solidFill>
              <a:schemeClr val="tx2">
                <a:lumMod val="75000"/>
              </a:schemeClr>
            </a:solidFill>
            <a:prstDash val="sys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Typical Mission Profile</a:t>
            </a:r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2133600" y="2311400"/>
            <a:ext cx="304800" cy="1371600"/>
            <a:chOff x="5565775" y="2873375"/>
            <a:chExt cx="228600" cy="1028700"/>
          </a:xfrm>
        </p:grpSpPr>
        <p:sp>
          <p:nvSpPr>
            <p:cNvPr id="19" name="Rectangle 18"/>
            <p:cNvSpPr/>
            <p:nvPr/>
          </p:nvSpPr>
          <p:spPr>
            <a:xfrm>
              <a:off x="5666359" y="2987675"/>
              <a:ext cx="27432" cy="18288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5687568" y="2873375"/>
              <a:ext cx="27432" cy="306070"/>
              <a:chOff x="5838825" y="3105150"/>
              <a:chExt cx="27432" cy="306070"/>
            </a:xfrm>
            <a:solidFill>
              <a:srgbClr val="595959"/>
            </a:solidFill>
          </p:grpSpPr>
          <p:sp>
            <p:nvSpPr>
              <p:cNvPr id="21" name="Rectangle 20"/>
              <p:cNvSpPr/>
              <p:nvPr/>
            </p:nvSpPr>
            <p:spPr>
              <a:xfrm>
                <a:off x="5847969" y="3136900"/>
                <a:ext cx="9144" cy="274320"/>
              </a:xfrm>
              <a:prstGeom prst="rect">
                <a:avLst/>
              </a:prstGeom>
              <a:grp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5838825" y="3105150"/>
                <a:ext cx="27432" cy="18288"/>
              </a:xfrm>
              <a:prstGeom prst="rect">
                <a:avLst/>
              </a:prstGeom>
              <a:grp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5565775" y="3101974"/>
              <a:ext cx="228600" cy="800101"/>
              <a:chOff x="5565775" y="3101974"/>
              <a:chExt cx="228600" cy="800101"/>
            </a:xfrm>
          </p:grpSpPr>
          <p:sp>
            <p:nvSpPr>
              <p:cNvPr id="3" name="Rounded Rectangle 2"/>
              <p:cNvSpPr/>
              <p:nvPr/>
            </p:nvSpPr>
            <p:spPr>
              <a:xfrm>
                <a:off x="5621080" y="3105150"/>
                <a:ext cx="120463" cy="765175"/>
              </a:xfrm>
              <a:prstGeom prst="roundRect">
                <a:avLst>
                  <a:gd name="adj" fmla="val 0"/>
                </a:avLst>
              </a:prstGeom>
              <a:solidFill>
                <a:srgbClr val="7F7F7F"/>
              </a:solidFill>
              <a:ln w="3175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5602155" y="3819525"/>
                <a:ext cx="155840" cy="82550"/>
              </a:xfrm>
              <a:prstGeom prst="roundRect">
                <a:avLst/>
              </a:prstGeom>
              <a:solidFill>
                <a:srgbClr val="262626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8" name="Rounded Rectangle 17"/>
              <p:cNvSpPr/>
              <p:nvPr/>
            </p:nvSpPr>
            <p:spPr>
              <a:xfrm>
                <a:off x="5565775" y="3101974"/>
                <a:ext cx="228600" cy="45719"/>
              </a:xfrm>
              <a:prstGeom prst="roundRect">
                <a:avLst/>
              </a:prstGeom>
              <a:solidFill>
                <a:srgbClr val="595959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</p:grpSp>
      <p:sp>
        <p:nvSpPr>
          <p:cNvPr id="7195" name="Rectangle 7194"/>
          <p:cNvSpPr/>
          <p:nvPr/>
        </p:nvSpPr>
        <p:spPr>
          <a:xfrm>
            <a:off x="-131324" y="2970106"/>
            <a:ext cx="12451080" cy="41656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  <a:alpha val="43000"/>
                </a:schemeClr>
              </a:gs>
              <a:gs pos="80000">
                <a:schemeClr val="accent1">
                  <a:shade val="93000"/>
                  <a:satMod val="130000"/>
                  <a:alpha val="43000"/>
                </a:schemeClr>
              </a:gs>
              <a:gs pos="100000">
                <a:schemeClr val="accent1">
                  <a:shade val="94000"/>
                  <a:satMod val="135000"/>
                  <a:alpha val="43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85" name="TextBox 84"/>
          <p:cNvSpPr txBox="1"/>
          <p:nvPr/>
        </p:nvSpPr>
        <p:spPr>
          <a:xfrm>
            <a:off x="2592472" y="4986113"/>
            <a:ext cx="3657600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 smtClean="0">
                <a:latin typeface="Franklin Gothic Medium" panose="020B0603020102020204" pitchFamily="34" charset="0"/>
              </a:rPr>
              <a:t>2. Drift Due </a:t>
            </a:r>
            <a:r>
              <a:rPr lang="en-US" sz="1867" dirty="0">
                <a:latin typeface="Franklin Gothic Medium" panose="020B0603020102020204" pitchFamily="34" charset="0"/>
              </a:rPr>
              <a:t>to </a:t>
            </a:r>
            <a:r>
              <a:rPr lang="en-US" sz="1867" dirty="0" smtClean="0">
                <a:latin typeface="Franklin Gothic Medium" panose="020B0603020102020204" pitchFamily="34" charset="0"/>
              </a:rPr>
              <a:t>Ocean Current</a:t>
            </a:r>
            <a:endParaRPr lang="en-US" sz="1867" dirty="0">
              <a:latin typeface="Franklin Gothic Medium" panose="020B06030201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145280" y="5846325"/>
            <a:ext cx="2992581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 smtClean="0">
                <a:latin typeface="Franklin Gothic Medium" panose="020B0603020102020204" pitchFamily="34" charset="0"/>
              </a:rPr>
              <a:t>3. Descend </a:t>
            </a:r>
            <a:r>
              <a:rPr lang="en-US" sz="1867" dirty="0">
                <a:latin typeface="Franklin Gothic Medium" panose="020B0603020102020204" pitchFamily="34" charset="0"/>
              </a:rPr>
              <a:t>to </a:t>
            </a:r>
            <a:r>
              <a:rPr lang="en-US" sz="1867" dirty="0" smtClean="0">
                <a:latin typeface="Franklin Gothic Medium" panose="020B0603020102020204" pitchFamily="34" charset="0"/>
              </a:rPr>
              <a:t>Target Depth </a:t>
            </a:r>
            <a:r>
              <a:rPr lang="en-US" sz="1867" dirty="0">
                <a:latin typeface="Franklin Gothic Medium" panose="020B0603020102020204" pitchFamily="34" charset="0"/>
              </a:rPr>
              <a:t>or </a:t>
            </a:r>
            <a:r>
              <a:rPr lang="en-US" sz="1867" dirty="0" smtClean="0">
                <a:latin typeface="Franklin Gothic Medium" panose="020B0603020102020204" pitchFamily="34" charset="0"/>
              </a:rPr>
              <a:t>Anchor </a:t>
            </a:r>
            <a:r>
              <a:rPr lang="en-US" sz="1867" dirty="0">
                <a:latin typeface="Franklin Gothic Medium" panose="020B0603020102020204" pitchFamily="34" charset="0"/>
              </a:rPr>
              <a:t>on </a:t>
            </a:r>
            <a:r>
              <a:rPr lang="en-US" sz="1867" dirty="0" smtClean="0">
                <a:latin typeface="Franklin Gothic Medium" panose="020B0603020102020204" pitchFamily="34" charset="0"/>
              </a:rPr>
              <a:t>Bottom</a:t>
            </a:r>
            <a:endParaRPr lang="en-US" sz="1867" dirty="0">
              <a:latin typeface="Franklin Gothic Medium" panose="020B06030201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8536060" y="5326051"/>
            <a:ext cx="2310767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 smtClean="0">
                <a:latin typeface="Franklin Gothic Medium" panose="020B0603020102020204" pitchFamily="34" charset="0"/>
              </a:rPr>
              <a:t>4. Take Measurements During Ascent</a:t>
            </a:r>
            <a:endParaRPr lang="en-US" sz="1867" dirty="0">
              <a:latin typeface="Franklin Gothic Medium" panose="020B0603020102020204" pitchFamily="34" charset="0"/>
            </a:endParaRPr>
          </a:p>
        </p:txBody>
      </p:sp>
      <p:grpSp>
        <p:nvGrpSpPr>
          <p:cNvPr id="7193" name="Group 7192"/>
          <p:cNvGrpSpPr/>
          <p:nvPr/>
        </p:nvGrpSpPr>
        <p:grpSpPr>
          <a:xfrm rot="1537330">
            <a:off x="5106659" y="1416040"/>
            <a:ext cx="2020151" cy="1364729"/>
            <a:chOff x="6969743" y="893540"/>
            <a:chExt cx="1515113" cy="1023547"/>
          </a:xfrm>
        </p:grpSpPr>
        <p:sp>
          <p:nvSpPr>
            <p:cNvPr id="7188" name="Diagonal Stripe 7187"/>
            <p:cNvSpPr/>
            <p:nvPr/>
          </p:nvSpPr>
          <p:spPr>
            <a:xfrm rot="5241440">
              <a:off x="7529540" y="1574187"/>
              <a:ext cx="304800" cy="381000"/>
            </a:xfrm>
            <a:prstGeom prst="diagStripe">
              <a:avLst/>
            </a:prstGeom>
            <a:solidFill>
              <a:srgbClr val="262626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7189" name="Rectangle 7188"/>
            <p:cNvSpPr/>
            <p:nvPr/>
          </p:nvSpPr>
          <p:spPr>
            <a:xfrm>
              <a:off x="7696200" y="1352550"/>
              <a:ext cx="76200" cy="381000"/>
            </a:xfrm>
            <a:prstGeom prst="rect">
              <a:avLst/>
            </a:prstGeom>
            <a:solidFill>
              <a:srgbClr val="262626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7187" name="Group 7186"/>
            <p:cNvGrpSpPr/>
            <p:nvPr/>
          </p:nvGrpSpPr>
          <p:grpSpPr>
            <a:xfrm rot="347208">
              <a:off x="6969743" y="893540"/>
              <a:ext cx="1515113" cy="781612"/>
              <a:chOff x="6074487" y="739811"/>
              <a:chExt cx="1515113" cy="781612"/>
            </a:xfrm>
            <a:solidFill>
              <a:schemeClr val="bg1">
                <a:lumMod val="75000"/>
              </a:schemeClr>
            </a:solidFill>
          </p:grpSpPr>
          <p:sp>
            <p:nvSpPr>
              <p:cNvPr id="7186" name="Trapezoid 7185"/>
              <p:cNvSpPr/>
              <p:nvPr/>
            </p:nvSpPr>
            <p:spPr>
              <a:xfrm rot="4205447">
                <a:off x="6150687" y="1064223"/>
                <a:ext cx="381000" cy="533400"/>
              </a:xfrm>
              <a:prstGeom prst="trapezoid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1" name="Trapezoid 90"/>
              <p:cNvSpPr/>
              <p:nvPr/>
            </p:nvSpPr>
            <p:spPr>
              <a:xfrm rot="4320533" flipV="1">
                <a:off x="7132400" y="663611"/>
                <a:ext cx="381000" cy="533400"/>
              </a:xfrm>
              <a:prstGeom prst="trapezoid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7185" name="Rectangle 7184"/>
              <p:cNvSpPr/>
              <p:nvPr/>
            </p:nvSpPr>
            <p:spPr>
              <a:xfrm rot="20384055">
                <a:off x="6524116" y="912933"/>
                <a:ext cx="609600" cy="381000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sp>
          <p:nvSpPr>
            <p:cNvPr id="7190" name="Oval 7189"/>
            <p:cNvSpPr/>
            <p:nvPr/>
          </p:nvSpPr>
          <p:spPr>
            <a:xfrm>
              <a:off x="7467600" y="1809750"/>
              <a:ext cx="76200" cy="76200"/>
            </a:xfrm>
            <a:prstGeom prst="ellipse">
              <a:avLst/>
            </a:prstGeom>
            <a:solidFill>
              <a:srgbClr val="262626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cxnSp>
        <p:nvCxnSpPr>
          <p:cNvPr id="7192" name="Straight Connector 7191"/>
          <p:cNvCxnSpPr>
            <a:stCxn id="7190" idx="7"/>
            <a:endCxn id="7188" idx="0"/>
          </p:cNvCxnSpPr>
          <p:nvPr/>
        </p:nvCxnSpPr>
        <p:spPr>
          <a:xfrm>
            <a:off x="5812181" y="2226857"/>
            <a:ext cx="211907" cy="18492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2" name="Isosceles Triangle 101"/>
          <p:cNvSpPr/>
          <p:nvPr/>
        </p:nvSpPr>
        <p:spPr>
          <a:xfrm rot="6175786">
            <a:off x="8176807" y="1269669"/>
            <a:ext cx="652559" cy="2371120"/>
          </a:xfrm>
          <a:prstGeom prst="triangle">
            <a:avLst>
              <a:gd name="adj" fmla="val 50693"/>
            </a:avLst>
          </a:prstGeom>
          <a:solidFill>
            <a:schemeClr val="accent6">
              <a:alpha val="5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65" name="Group 64"/>
          <p:cNvGrpSpPr/>
          <p:nvPr/>
        </p:nvGrpSpPr>
        <p:grpSpPr>
          <a:xfrm>
            <a:off x="304800" y="4343400"/>
            <a:ext cx="1727200" cy="1016000"/>
            <a:chOff x="4419600" y="2724150"/>
            <a:chExt cx="1371600" cy="762000"/>
          </a:xfrm>
        </p:grpSpPr>
        <p:cxnSp>
          <p:nvCxnSpPr>
            <p:cNvPr id="108" name="Curved Connector 107"/>
            <p:cNvCxnSpPr/>
            <p:nvPr/>
          </p:nvCxnSpPr>
          <p:spPr>
            <a:xfrm>
              <a:off x="4419600" y="3333750"/>
              <a:ext cx="1219200" cy="152400"/>
            </a:xfrm>
            <a:prstGeom prst="curvedConnector3">
              <a:avLst/>
            </a:prstGeom>
            <a:ln w="76200" cmpd="sng">
              <a:solidFill>
                <a:schemeClr val="tx2"/>
              </a:solidFill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urved Connector 109"/>
            <p:cNvCxnSpPr/>
            <p:nvPr/>
          </p:nvCxnSpPr>
          <p:spPr>
            <a:xfrm>
              <a:off x="4495800" y="3028950"/>
              <a:ext cx="1219200" cy="152400"/>
            </a:xfrm>
            <a:prstGeom prst="curvedConnector3">
              <a:avLst/>
            </a:prstGeom>
            <a:ln w="76200" cmpd="sng">
              <a:solidFill>
                <a:schemeClr val="tx2"/>
              </a:solidFill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urved Connector 110"/>
            <p:cNvCxnSpPr/>
            <p:nvPr/>
          </p:nvCxnSpPr>
          <p:spPr>
            <a:xfrm>
              <a:off x="4572000" y="2724150"/>
              <a:ext cx="1219200" cy="152400"/>
            </a:xfrm>
            <a:prstGeom prst="curvedConnector3">
              <a:avLst/>
            </a:prstGeom>
            <a:ln w="76200" cmpd="sng">
              <a:solidFill>
                <a:schemeClr val="tx2"/>
              </a:solidFill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72" name="Group 7171"/>
          <p:cNvGrpSpPr/>
          <p:nvPr/>
        </p:nvGrpSpPr>
        <p:grpSpPr>
          <a:xfrm>
            <a:off x="7213600" y="6285720"/>
            <a:ext cx="878293" cy="292881"/>
            <a:chOff x="5241600" y="4629344"/>
            <a:chExt cx="763200" cy="237856"/>
          </a:xfrm>
        </p:grpSpPr>
        <p:sp>
          <p:nvSpPr>
            <p:cNvPr id="7169" name="Freeform 7168"/>
            <p:cNvSpPr/>
            <p:nvPr/>
          </p:nvSpPr>
          <p:spPr>
            <a:xfrm>
              <a:off x="5817600" y="4629344"/>
              <a:ext cx="187200" cy="187456"/>
            </a:xfrm>
            <a:custGeom>
              <a:avLst/>
              <a:gdLst>
                <a:gd name="connsiteX0" fmla="*/ 7200 w 187200"/>
                <a:gd name="connsiteY0" fmla="*/ 65056 h 187456"/>
                <a:gd name="connsiteX1" fmla="*/ 7200 w 187200"/>
                <a:gd name="connsiteY1" fmla="*/ 65056 h 187456"/>
                <a:gd name="connsiteX2" fmla="*/ 50400 w 187200"/>
                <a:gd name="connsiteY2" fmla="*/ 14656 h 187456"/>
                <a:gd name="connsiteX3" fmla="*/ 72000 w 187200"/>
                <a:gd name="connsiteY3" fmla="*/ 256 h 187456"/>
                <a:gd name="connsiteX4" fmla="*/ 115200 w 187200"/>
                <a:gd name="connsiteY4" fmla="*/ 7456 h 187456"/>
                <a:gd name="connsiteX5" fmla="*/ 165600 w 187200"/>
                <a:gd name="connsiteY5" fmla="*/ 36256 h 187456"/>
                <a:gd name="connsiteX6" fmla="*/ 187200 w 187200"/>
                <a:gd name="connsiteY6" fmla="*/ 65056 h 187456"/>
                <a:gd name="connsiteX7" fmla="*/ 180000 w 187200"/>
                <a:gd name="connsiteY7" fmla="*/ 144256 h 187456"/>
                <a:gd name="connsiteX8" fmla="*/ 165600 w 187200"/>
                <a:gd name="connsiteY8" fmla="*/ 187456 h 187456"/>
                <a:gd name="connsiteX9" fmla="*/ 93600 w 187200"/>
                <a:gd name="connsiteY9" fmla="*/ 180256 h 187456"/>
                <a:gd name="connsiteX10" fmla="*/ 72000 w 187200"/>
                <a:gd name="connsiteY10" fmla="*/ 158656 h 187456"/>
                <a:gd name="connsiteX11" fmla="*/ 50400 w 187200"/>
                <a:gd name="connsiteY11" fmla="*/ 144256 h 187456"/>
                <a:gd name="connsiteX12" fmla="*/ 0 w 187200"/>
                <a:gd name="connsiteY12" fmla="*/ 137056 h 187456"/>
                <a:gd name="connsiteX13" fmla="*/ 28800 w 187200"/>
                <a:gd name="connsiteY13" fmla="*/ 72256 h 187456"/>
                <a:gd name="connsiteX14" fmla="*/ 7200 w 187200"/>
                <a:gd name="connsiteY14" fmla="*/ 65056 h 187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7200" h="187456">
                  <a:moveTo>
                    <a:pt x="7200" y="65056"/>
                  </a:moveTo>
                  <a:lnTo>
                    <a:pt x="7200" y="65056"/>
                  </a:lnTo>
                  <a:cubicBezTo>
                    <a:pt x="21600" y="48256"/>
                    <a:pt x="34754" y="30302"/>
                    <a:pt x="50400" y="14656"/>
                  </a:cubicBezTo>
                  <a:cubicBezTo>
                    <a:pt x="56519" y="8537"/>
                    <a:pt x="63400" y="1212"/>
                    <a:pt x="72000" y="256"/>
                  </a:cubicBezTo>
                  <a:cubicBezTo>
                    <a:pt x="86509" y="-1356"/>
                    <a:pt x="100800" y="5056"/>
                    <a:pt x="115200" y="7456"/>
                  </a:cubicBezTo>
                  <a:cubicBezTo>
                    <a:pt x="131209" y="55482"/>
                    <a:pt x="106850" y="3617"/>
                    <a:pt x="165600" y="36256"/>
                  </a:cubicBezTo>
                  <a:cubicBezTo>
                    <a:pt x="176090" y="42084"/>
                    <a:pt x="180000" y="55456"/>
                    <a:pt x="187200" y="65056"/>
                  </a:cubicBezTo>
                  <a:cubicBezTo>
                    <a:pt x="184800" y="91456"/>
                    <a:pt x="184607" y="118151"/>
                    <a:pt x="180000" y="144256"/>
                  </a:cubicBezTo>
                  <a:cubicBezTo>
                    <a:pt x="177362" y="159204"/>
                    <a:pt x="165600" y="187456"/>
                    <a:pt x="165600" y="187456"/>
                  </a:cubicBezTo>
                  <a:cubicBezTo>
                    <a:pt x="141600" y="185056"/>
                    <a:pt x="116653" y="187349"/>
                    <a:pt x="93600" y="180256"/>
                  </a:cubicBezTo>
                  <a:cubicBezTo>
                    <a:pt x="83868" y="177262"/>
                    <a:pt x="79822" y="165175"/>
                    <a:pt x="72000" y="158656"/>
                  </a:cubicBezTo>
                  <a:cubicBezTo>
                    <a:pt x="65352" y="153116"/>
                    <a:pt x="58688" y="146743"/>
                    <a:pt x="50400" y="144256"/>
                  </a:cubicBezTo>
                  <a:cubicBezTo>
                    <a:pt x="34145" y="139380"/>
                    <a:pt x="16800" y="139456"/>
                    <a:pt x="0" y="137056"/>
                  </a:cubicBezTo>
                  <a:cubicBezTo>
                    <a:pt x="5593" y="97903"/>
                    <a:pt x="-5477" y="85967"/>
                    <a:pt x="28800" y="72256"/>
                  </a:cubicBezTo>
                  <a:cubicBezTo>
                    <a:pt x="33257" y="70473"/>
                    <a:pt x="10800" y="66256"/>
                    <a:pt x="7200" y="65056"/>
                  </a:cubicBezTo>
                  <a:close/>
                </a:path>
              </a:pathLst>
            </a:custGeom>
            <a:solidFill>
              <a:srgbClr val="6F490B"/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170" name="Freeform 7169"/>
            <p:cNvSpPr/>
            <p:nvPr/>
          </p:nvSpPr>
          <p:spPr>
            <a:xfrm>
              <a:off x="5241600" y="4723200"/>
              <a:ext cx="208960" cy="144000"/>
            </a:xfrm>
            <a:custGeom>
              <a:avLst/>
              <a:gdLst>
                <a:gd name="connsiteX0" fmla="*/ 36000 w 208960"/>
                <a:gd name="connsiteY0" fmla="*/ 0 h 144000"/>
                <a:gd name="connsiteX1" fmla="*/ 36000 w 208960"/>
                <a:gd name="connsiteY1" fmla="*/ 0 h 144000"/>
                <a:gd name="connsiteX2" fmla="*/ 93600 w 208960"/>
                <a:gd name="connsiteY2" fmla="*/ 28800 h 144000"/>
                <a:gd name="connsiteX3" fmla="*/ 115200 w 208960"/>
                <a:gd name="connsiteY3" fmla="*/ 43200 h 144000"/>
                <a:gd name="connsiteX4" fmla="*/ 187200 w 208960"/>
                <a:gd name="connsiteY4" fmla="*/ 50400 h 144000"/>
                <a:gd name="connsiteX5" fmla="*/ 194400 w 208960"/>
                <a:gd name="connsiteY5" fmla="*/ 100800 h 144000"/>
                <a:gd name="connsiteX6" fmla="*/ 208800 w 208960"/>
                <a:gd name="connsiteY6" fmla="*/ 129600 h 144000"/>
                <a:gd name="connsiteX7" fmla="*/ 187200 w 208960"/>
                <a:gd name="connsiteY7" fmla="*/ 144000 h 144000"/>
                <a:gd name="connsiteX8" fmla="*/ 93600 w 208960"/>
                <a:gd name="connsiteY8" fmla="*/ 136800 h 144000"/>
                <a:gd name="connsiteX9" fmla="*/ 72000 w 208960"/>
                <a:gd name="connsiteY9" fmla="*/ 86400 h 144000"/>
                <a:gd name="connsiteX10" fmla="*/ 50400 w 208960"/>
                <a:gd name="connsiteY10" fmla="*/ 79200 h 144000"/>
                <a:gd name="connsiteX11" fmla="*/ 0 w 208960"/>
                <a:gd name="connsiteY11" fmla="*/ 72000 h 144000"/>
                <a:gd name="connsiteX12" fmla="*/ 28800 w 208960"/>
                <a:gd name="connsiteY12" fmla="*/ 28800 h 144000"/>
                <a:gd name="connsiteX13" fmla="*/ 36000 w 208960"/>
                <a:gd name="connsiteY13" fmla="*/ 0 h 14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8960" h="144000">
                  <a:moveTo>
                    <a:pt x="36000" y="0"/>
                  </a:moveTo>
                  <a:lnTo>
                    <a:pt x="36000" y="0"/>
                  </a:lnTo>
                  <a:cubicBezTo>
                    <a:pt x="55200" y="9600"/>
                    <a:pt x="74755" y="18521"/>
                    <a:pt x="93600" y="28800"/>
                  </a:cubicBezTo>
                  <a:cubicBezTo>
                    <a:pt x="101197" y="32944"/>
                    <a:pt x="106768" y="41254"/>
                    <a:pt x="115200" y="43200"/>
                  </a:cubicBezTo>
                  <a:cubicBezTo>
                    <a:pt x="138702" y="48624"/>
                    <a:pt x="163200" y="48000"/>
                    <a:pt x="187200" y="50400"/>
                  </a:cubicBezTo>
                  <a:cubicBezTo>
                    <a:pt x="189600" y="67200"/>
                    <a:pt x="189935" y="84427"/>
                    <a:pt x="194400" y="100800"/>
                  </a:cubicBezTo>
                  <a:cubicBezTo>
                    <a:pt x="197224" y="111155"/>
                    <a:pt x="210565" y="119013"/>
                    <a:pt x="208800" y="129600"/>
                  </a:cubicBezTo>
                  <a:cubicBezTo>
                    <a:pt x="207377" y="138136"/>
                    <a:pt x="194400" y="139200"/>
                    <a:pt x="187200" y="144000"/>
                  </a:cubicBezTo>
                  <a:cubicBezTo>
                    <a:pt x="156000" y="141600"/>
                    <a:pt x="123836" y="144863"/>
                    <a:pt x="93600" y="136800"/>
                  </a:cubicBezTo>
                  <a:cubicBezTo>
                    <a:pt x="75916" y="132084"/>
                    <a:pt x="78777" y="94872"/>
                    <a:pt x="72000" y="86400"/>
                  </a:cubicBezTo>
                  <a:cubicBezTo>
                    <a:pt x="67259" y="80474"/>
                    <a:pt x="57842" y="80688"/>
                    <a:pt x="50400" y="79200"/>
                  </a:cubicBezTo>
                  <a:cubicBezTo>
                    <a:pt x="33759" y="75872"/>
                    <a:pt x="16800" y="74400"/>
                    <a:pt x="0" y="72000"/>
                  </a:cubicBezTo>
                  <a:cubicBezTo>
                    <a:pt x="7674" y="41303"/>
                    <a:pt x="387" y="43006"/>
                    <a:pt x="28800" y="28800"/>
                  </a:cubicBezTo>
                  <a:cubicBezTo>
                    <a:pt x="35588" y="25406"/>
                    <a:pt x="34800" y="4800"/>
                    <a:pt x="36000" y="0"/>
                  </a:cubicBezTo>
                  <a:close/>
                </a:path>
              </a:pathLst>
            </a:custGeom>
            <a:solidFill>
              <a:srgbClr val="6F490B"/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171" name="Freeform 7170"/>
            <p:cNvSpPr/>
            <p:nvPr/>
          </p:nvSpPr>
          <p:spPr>
            <a:xfrm>
              <a:off x="5565600" y="4780800"/>
              <a:ext cx="144000" cy="65945"/>
            </a:xfrm>
            <a:custGeom>
              <a:avLst/>
              <a:gdLst>
                <a:gd name="connsiteX0" fmla="*/ 0 w 144000"/>
                <a:gd name="connsiteY0" fmla="*/ 7200 h 65945"/>
                <a:gd name="connsiteX1" fmla="*/ 0 w 144000"/>
                <a:gd name="connsiteY1" fmla="*/ 7200 h 65945"/>
                <a:gd name="connsiteX2" fmla="*/ 64800 w 144000"/>
                <a:gd name="connsiteY2" fmla="*/ 0 h 65945"/>
                <a:gd name="connsiteX3" fmla="*/ 86400 w 144000"/>
                <a:gd name="connsiteY3" fmla="*/ 7200 h 65945"/>
                <a:gd name="connsiteX4" fmla="*/ 122400 w 144000"/>
                <a:gd name="connsiteY4" fmla="*/ 14400 h 65945"/>
                <a:gd name="connsiteX5" fmla="*/ 136800 w 144000"/>
                <a:gd name="connsiteY5" fmla="*/ 36000 h 65945"/>
                <a:gd name="connsiteX6" fmla="*/ 43200 w 144000"/>
                <a:gd name="connsiteY6" fmla="*/ 50400 h 65945"/>
                <a:gd name="connsiteX7" fmla="*/ 21600 w 144000"/>
                <a:gd name="connsiteY7" fmla="*/ 43200 h 65945"/>
                <a:gd name="connsiteX8" fmla="*/ 0 w 144000"/>
                <a:gd name="connsiteY8" fmla="*/ 7200 h 65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000" h="65945">
                  <a:moveTo>
                    <a:pt x="0" y="7200"/>
                  </a:moveTo>
                  <a:lnTo>
                    <a:pt x="0" y="7200"/>
                  </a:lnTo>
                  <a:cubicBezTo>
                    <a:pt x="21600" y="4800"/>
                    <a:pt x="43067" y="0"/>
                    <a:pt x="64800" y="0"/>
                  </a:cubicBezTo>
                  <a:cubicBezTo>
                    <a:pt x="72389" y="0"/>
                    <a:pt x="79037" y="5359"/>
                    <a:pt x="86400" y="7200"/>
                  </a:cubicBezTo>
                  <a:cubicBezTo>
                    <a:pt x="98272" y="10168"/>
                    <a:pt x="110400" y="12000"/>
                    <a:pt x="122400" y="14400"/>
                  </a:cubicBezTo>
                  <a:cubicBezTo>
                    <a:pt x="127200" y="21600"/>
                    <a:pt x="132930" y="28260"/>
                    <a:pt x="136800" y="36000"/>
                  </a:cubicBezTo>
                  <a:cubicBezTo>
                    <a:pt x="163909" y="90218"/>
                    <a:pt x="110484" y="55206"/>
                    <a:pt x="43200" y="50400"/>
                  </a:cubicBezTo>
                  <a:cubicBezTo>
                    <a:pt x="36000" y="48000"/>
                    <a:pt x="26967" y="48567"/>
                    <a:pt x="21600" y="43200"/>
                  </a:cubicBezTo>
                  <a:cubicBezTo>
                    <a:pt x="11364" y="32964"/>
                    <a:pt x="3600" y="13200"/>
                    <a:pt x="0" y="7200"/>
                  </a:cubicBezTo>
                  <a:close/>
                </a:path>
              </a:pathLst>
            </a:custGeom>
            <a:solidFill>
              <a:srgbClr val="6F490B"/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086916" y="1797031"/>
            <a:ext cx="2433683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 smtClean="0">
                <a:latin typeface="Franklin Gothic Medium" panose="020B0603020102020204" pitchFamily="34" charset="0"/>
              </a:rPr>
              <a:t>1. Deploy &amp; Descend</a:t>
            </a:r>
            <a:endParaRPr lang="en-US" sz="1867" dirty="0">
              <a:latin typeface="Franklin Gothic Medium" panose="020B0603020102020204" pitchFamily="34" charset="0"/>
            </a:endParaRPr>
          </a:p>
        </p:txBody>
      </p:sp>
      <p:grpSp>
        <p:nvGrpSpPr>
          <p:cNvPr id="71" name="Group 70"/>
          <p:cNvGrpSpPr/>
          <p:nvPr/>
        </p:nvGrpSpPr>
        <p:grpSpPr>
          <a:xfrm>
            <a:off x="2133070" y="4325713"/>
            <a:ext cx="304800" cy="1371600"/>
            <a:chOff x="5565775" y="2873375"/>
            <a:chExt cx="228600" cy="1028700"/>
          </a:xfrm>
        </p:grpSpPr>
        <p:sp>
          <p:nvSpPr>
            <p:cNvPr id="73" name="Rectangle 72"/>
            <p:cNvSpPr/>
            <p:nvPr/>
          </p:nvSpPr>
          <p:spPr>
            <a:xfrm>
              <a:off x="5666359" y="2987675"/>
              <a:ext cx="27432" cy="18288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74" name="Group 73"/>
            <p:cNvGrpSpPr/>
            <p:nvPr/>
          </p:nvGrpSpPr>
          <p:grpSpPr>
            <a:xfrm>
              <a:off x="5687568" y="2873375"/>
              <a:ext cx="27432" cy="306070"/>
              <a:chOff x="5838825" y="3105150"/>
              <a:chExt cx="27432" cy="306070"/>
            </a:xfrm>
            <a:solidFill>
              <a:srgbClr val="595959"/>
            </a:solidFill>
          </p:grpSpPr>
          <p:sp>
            <p:nvSpPr>
              <p:cNvPr id="79" name="Rectangle 78"/>
              <p:cNvSpPr/>
              <p:nvPr/>
            </p:nvSpPr>
            <p:spPr>
              <a:xfrm>
                <a:off x="5847969" y="3136900"/>
                <a:ext cx="9144" cy="274320"/>
              </a:xfrm>
              <a:prstGeom prst="rect">
                <a:avLst/>
              </a:prstGeom>
              <a:grp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5838825" y="3105150"/>
                <a:ext cx="27432" cy="18288"/>
              </a:xfrm>
              <a:prstGeom prst="rect">
                <a:avLst/>
              </a:prstGeom>
              <a:grp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grpSp>
          <p:nvGrpSpPr>
            <p:cNvPr id="75" name="Group 74"/>
            <p:cNvGrpSpPr/>
            <p:nvPr/>
          </p:nvGrpSpPr>
          <p:grpSpPr>
            <a:xfrm>
              <a:off x="5565775" y="3101974"/>
              <a:ext cx="228600" cy="800101"/>
              <a:chOff x="5565775" y="3101974"/>
              <a:chExt cx="228600" cy="800101"/>
            </a:xfrm>
          </p:grpSpPr>
          <p:sp>
            <p:nvSpPr>
              <p:cNvPr id="76" name="Rounded Rectangle 75"/>
              <p:cNvSpPr/>
              <p:nvPr/>
            </p:nvSpPr>
            <p:spPr>
              <a:xfrm>
                <a:off x="5621080" y="3105150"/>
                <a:ext cx="120463" cy="765175"/>
              </a:xfrm>
              <a:prstGeom prst="roundRect">
                <a:avLst>
                  <a:gd name="adj" fmla="val 0"/>
                </a:avLst>
              </a:prstGeom>
              <a:solidFill>
                <a:srgbClr val="7F7F7F"/>
              </a:solidFill>
              <a:ln w="3175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77" name="Rounded Rectangle 76"/>
              <p:cNvSpPr/>
              <p:nvPr/>
            </p:nvSpPr>
            <p:spPr>
              <a:xfrm>
                <a:off x="5602155" y="3819525"/>
                <a:ext cx="155840" cy="82550"/>
              </a:xfrm>
              <a:prstGeom prst="roundRect">
                <a:avLst/>
              </a:prstGeom>
              <a:solidFill>
                <a:srgbClr val="262626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78" name="Rounded Rectangle 77"/>
              <p:cNvSpPr/>
              <p:nvPr/>
            </p:nvSpPr>
            <p:spPr>
              <a:xfrm>
                <a:off x="5565775" y="3101974"/>
                <a:ext cx="228600" cy="45719"/>
              </a:xfrm>
              <a:prstGeom prst="roundRect">
                <a:avLst/>
              </a:prstGeom>
              <a:solidFill>
                <a:srgbClr val="595959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</p:grpSp>
      <p:grpSp>
        <p:nvGrpSpPr>
          <p:cNvPr id="82" name="Group 81"/>
          <p:cNvGrpSpPr/>
          <p:nvPr/>
        </p:nvGrpSpPr>
        <p:grpSpPr>
          <a:xfrm>
            <a:off x="5960104" y="4307840"/>
            <a:ext cx="304800" cy="1371600"/>
            <a:chOff x="5565775" y="2873375"/>
            <a:chExt cx="228600" cy="1028700"/>
          </a:xfrm>
        </p:grpSpPr>
        <p:sp>
          <p:nvSpPr>
            <p:cNvPr id="83" name="Rectangle 82"/>
            <p:cNvSpPr/>
            <p:nvPr/>
          </p:nvSpPr>
          <p:spPr>
            <a:xfrm>
              <a:off x="5666359" y="2987675"/>
              <a:ext cx="27432" cy="18288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5687568" y="2873375"/>
              <a:ext cx="27432" cy="306070"/>
              <a:chOff x="5838825" y="3105150"/>
              <a:chExt cx="27432" cy="306070"/>
            </a:xfrm>
            <a:solidFill>
              <a:srgbClr val="595959"/>
            </a:solidFill>
          </p:grpSpPr>
          <p:sp>
            <p:nvSpPr>
              <p:cNvPr id="97" name="Rectangle 96"/>
              <p:cNvSpPr/>
              <p:nvPr/>
            </p:nvSpPr>
            <p:spPr>
              <a:xfrm>
                <a:off x="5847969" y="3136900"/>
                <a:ext cx="9144" cy="274320"/>
              </a:xfrm>
              <a:prstGeom prst="rect">
                <a:avLst/>
              </a:prstGeom>
              <a:grp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5838825" y="3105150"/>
                <a:ext cx="27432" cy="18288"/>
              </a:xfrm>
              <a:prstGeom prst="rect">
                <a:avLst/>
              </a:prstGeom>
              <a:grp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grpSp>
          <p:nvGrpSpPr>
            <p:cNvPr id="89" name="Group 88"/>
            <p:cNvGrpSpPr/>
            <p:nvPr/>
          </p:nvGrpSpPr>
          <p:grpSpPr>
            <a:xfrm>
              <a:off x="5565775" y="3101974"/>
              <a:ext cx="228600" cy="800101"/>
              <a:chOff x="5565775" y="3101974"/>
              <a:chExt cx="228600" cy="800101"/>
            </a:xfrm>
          </p:grpSpPr>
          <p:sp>
            <p:nvSpPr>
              <p:cNvPr id="90" name="Rounded Rectangle 89"/>
              <p:cNvSpPr/>
              <p:nvPr/>
            </p:nvSpPr>
            <p:spPr>
              <a:xfrm>
                <a:off x="5621080" y="3105150"/>
                <a:ext cx="120463" cy="765175"/>
              </a:xfrm>
              <a:prstGeom prst="roundRect">
                <a:avLst>
                  <a:gd name="adj" fmla="val 0"/>
                </a:avLst>
              </a:prstGeom>
              <a:solidFill>
                <a:srgbClr val="7F7F7F"/>
              </a:solidFill>
              <a:ln w="3175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4" name="Rounded Rectangle 93"/>
              <p:cNvSpPr/>
              <p:nvPr/>
            </p:nvSpPr>
            <p:spPr>
              <a:xfrm>
                <a:off x="5602155" y="3819525"/>
                <a:ext cx="155840" cy="82550"/>
              </a:xfrm>
              <a:prstGeom prst="roundRect">
                <a:avLst/>
              </a:prstGeom>
              <a:solidFill>
                <a:srgbClr val="262626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6" name="Rounded Rectangle 95"/>
              <p:cNvSpPr/>
              <p:nvPr/>
            </p:nvSpPr>
            <p:spPr>
              <a:xfrm>
                <a:off x="5565775" y="3101974"/>
                <a:ext cx="228600" cy="45719"/>
              </a:xfrm>
              <a:prstGeom prst="roundRect">
                <a:avLst/>
              </a:prstGeom>
              <a:solidFill>
                <a:srgbClr val="595959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</p:grpSp>
      <p:grpSp>
        <p:nvGrpSpPr>
          <p:cNvPr id="99" name="Group 98"/>
          <p:cNvGrpSpPr/>
          <p:nvPr/>
        </p:nvGrpSpPr>
        <p:grpSpPr>
          <a:xfrm>
            <a:off x="7454380" y="5221567"/>
            <a:ext cx="304800" cy="1371600"/>
            <a:chOff x="5565775" y="2873375"/>
            <a:chExt cx="228600" cy="1028700"/>
          </a:xfrm>
        </p:grpSpPr>
        <p:sp>
          <p:nvSpPr>
            <p:cNvPr id="100" name="Rectangle 99"/>
            <p:cNvSpPr/>
            <p:nvPr/>
          </p:nvSpPr>
          <p:spPr>
            <a:xfrm>
              <a:off x="5666359" y="2987675"/>
              <a:ext cx="27432" cy="18288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101" name="Group 100"/>
            <p:cNvGrpSpPr/>
            <p:nvPr/>
          </p:nvGrpSpPr>
          <p:grpSpPr>
            <a:xfrm>
              <a:off x="5687568" y="2873375"/>
              <a:ext cx="27432" cy="306070"/>
              <a:chOff x="5838825" y="3105150"/>
              <a:chExt cx="27432" cy="306070"/>
            </a:xfrm>
            <a:solidFill>
              <a:srgbClr val="595959"/>
            </a:solidFill>
          </p:grpSpPr>
          <p:sp>
            <p:nvSpPr>
              <p:cNvPr id="107" name="Rectangle 106"/>
              <p:cNvSpPr/>
              <p:nvPr/>
            </p:nvSpPr>
            <p:spPr>
              <a:xfrm>
                <a:off x="5847969" y="3136900"/>
                <a:ext cx="9144" cy="274320"/>
              </a:xfrm>
              <a:prstGeom prst="rect">
                <a:avLst/>
              </a:prstGeom>
              <a:grp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9" name="Rectangle 108"/>
              <p:cNvSpPr/>
              <p:nvPr/>
            </p:nvSpPr>
            <p:spPr>
              <a:xfrm>
                <a:off x="5838825" y="3105150"/>
                <a:ext cx="27432" cy="18288"/>
              </a:xfrm>
              <a:prstGeom prst="rect">
                <a:avLst/>
              </a:prstGeom>
              <a:grp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grpSp>
          <p:nvGrpSpPr>
            <p:cNvPr id="103" name="Group 102"/>
            <p:cNvGrpSpPr/>
            <p:nvPr/>
          </p:nvGrpSpPr>
          <p:grpSpPr>
            <a:xfrm>
              <a:off x="5565775" y="3101974"/>
              <a:ext cx="228600" cy="800101"/>
              <a:chOff x="5565775" y="3101974"/>
              <a:chExt cx="228600" cy="800101"/>
            </a:xfrm>
          </p:grpSpPr>
          <p:sp>
            <p:nvSpPr>
              <p:cNvPr id="104" name="Rounded Rectangle 103"/>
              <p:cNvSpPr/>
              <p:nvPr/>
            </p:nvSpPr>
            <p:spPr>
              <a:xfrm>
                <a:off x="5621080" y="3105150"/>
                <a:ext cx="120463" cy="765175"/>
              </a:xfrm>
              <a:prstGeom prst="roundRect">
                <a:avLst>
                  <a:gd name="adj" fmla="val 0"/>
                </a:avLst>
              </a:prstGeom>
              <a:solidFill>
                <a:srgbClr val="7F7F7F"/>
              </a:solidFill>
              <a:ln w="3175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5" name="Rounded Rectangle 104"/>
              <p:cNvSpPr/>
              <p:nvPr/>
            </p:nvSpPr>
            <p:spPr>
              <a:xfrm>
                <a:off x="5602155" y="3819525"/>
                <a:ext cx="155840" cy="82550"/>
              </a:xfrm>
              <a:prstGeom prst="roundRect">
                <a:avLst/>
              </a:prstGeom>
              <a:solidFill>
                <a:srgbClr val="262626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6" name="Rounded Rectangle 105"/>
              <p:cNvSpPr/>
              <p:nvPr/>
            </p:nvSpPr>
            <p:spPr>
              <a:xfrm>
                <a:off x="5565775" y="3101974"/>
                <a:ext cx="228600" cy="45719"/>
              </a:xfrm>
              <a:prstGeom prst="roundRect">
                <a:avLst/>
              </a:prstGeom>
              <a:solidFill>
                <a:srgbClr val="595959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</p:grpSp>
      <p:grpSp>
        <p:nvGrpSpPr>
          <p:cNvPr id="112" name="Group 111"/>
          <p:cNvGrpSpPr/>
          <p:nvPr/>
        </p:nvGrpSpPr>
        <p:grpSpPr>
          <a:xfrm>
            <a:off x="8655643" y="3717364"/>
            <a:ext cx="304800" cy="1371600"/>
            <a:chOff x="5565775" y="2873375"/>
            <a:chExt cx="228600" cy="1028700"/>
          </a:xfrm>
        </p:grpSpPr>
        <p:sp>
          <p:nvSpPr>
            <p:cNvPr id="113" name="Rectangle 112"/>
            <p:cNvSpPr/>
            <p:nvPr/>
          </p:nvSpPr>
          <p:spPr>
            <a:xfrm>
              <a:off x="5666359" y="2987675"/>
              <a:ext cx="27432" cy="18288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114" name="Group 113"/>
            <p:cNvGrpSpPr/>
            <p:nvPr/>
          </p:nvGrpSpPr>
          <p:grpSpPr>
            <a:xfrm>
              <a:off x="5687568" y="2873375"/>
              <a:ext cx="27432" cy="306070"/>
              <a:chOff x="5838825" y="3105150"/>
              <a:chExt cx="27432" cy="306070"/>
            </a:xfrm>
            <a:solidFill>
              <a:srgbClr val="595959"/>
            </a:solidFill>
          </p:grpSpPr>
          <p:sp>
            <p:nvSpPr>
              <p:cNvPr id="119" name="Rectangle 118"/>
              <p:cNvSpPr/>
              <p:nvPr/>
            </p:nvSpPr>
            <p:spPr>
              <a:xfrm>
                <a:off x="5847969" y="3136900"/>
                <a:ext cx="9144" cy="274320"/>
              </a:xfrm>
              <a:prstGeom prst="rect">
                <a:avLst/>
              </a:prstGeom>
              <a:grp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5838825" y="3105150"/>
                <a:ext cx="27432" cy="18288"/>
              </a:xfrm>
              <a:prstGeom prst="rect">
                <a:avLst/>
              </a:prstGeom>
              <a:grp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grpSp>
          <p:nvGrpSpPr>
            <p:cNvPr id="115" name="Group 114"/>
            <p:cNvGrpSpPr/>
            <p:nvPr/>
          </p:nvGrpSpPr>
          <p:grpSpPr>
            <a:xfrm>
              <a:off x="5565775" y="3101974"/>
              <a:ext cx="228600" cy="800101"/>
              <a:chOff x="5565775" y="3101974"/>
              <a:chExt cx="228600" cy="800101"/>
            </a:xfrm>
          </p:grpSpPr>
          <p:sp>
            <p:nvSpPr>
              <p:cNvPr id="116" name="Rounded Rectangle 115"/>
              <p:cNvSpPr/>
              <p:nvPr/>
            </p:nvSpPr>
            <p:spPr>
              <a:xfrm>
                <a:off x="5621080" y="3105150"/>
                <a:ext cx="120463" cy="765175"/>
              </a:xfrm>
              <a:prstGeom prst="roundRect">
                <a:avLst>
                  <a:gd name="adj" fmla="val 0"/>
                </a:avLst>
              </a:prstGeom>
              <a:solidFill>
                <a:srgbClr val="7F7F7F"/>
              </a:solidFill>
              <a:ln w="3175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17" name="Rounded Rectangle 116"/>
              <p:cNvSpPr/>
              <p:nvPr/>
            </p:nvSpPr>
            <p:spPr>
              <a:xfrm>
                <a:off x="5602155" y="3819525"/>
                <a:ext cx="155840" cy="82550"/>
              </a:xfrm>
              <a:prstGeom prst="roundRect">
                <a:avLst/>
              </a:prstGeom>
              <a:solidFill>
                <a:srgbClr val="262626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18" name="Rounded Rectangle 117"/>
              <p:cNvSpPr/>
              <p:nvPr/>
            </p:nvSpPr>
            <p:spPr>
              <a:xfrm>
                <a:off x="5565775" y="3101974"/>
                <a:ext cx="228600" cy="45719"/>
              </a:xfrm>
              <a:prstGeom prst="roundRect">
                <a:avLst/>
              </a:prstGeom>
              <a:solidFill>
                <a:srgbClr val="595959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</p:grpSp>
      <p:grpSp>
        <p:nvGrpSpPr>
          <p:cNvPr id="121" name="Group 120"/>
          <p:cNvGrpSpPr/>
          <p:nvPr/>
        </p:nvGrpSpPr>
        <p:grpSpPr>
          <a:xfrm>
            <a:off x="9815366" y="2388097"/>
            <a:ext cx="304800" cy="1371600"/>
            <a:chOff x="5565775" y="2873375"/>
            <a:chExt cx="228600" cy="1028700"/>
          </a:xfrm>
        </p:grpSpPr>
        <p:sp>
          <p:nvSpPr>
            <p:cNvPr id="122" name="Rectangle 121"/>
            <p:cNvSpPr/>
            <p:nvPr/>
          </p:nvSpPr>
          <p:spPr>
            <a:xfrm>
              <a:off x="5666359" y="2987675"/>
              <a:ext cx="27432" cy="18288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123" name="Group 122"/>
            <p:cNvGrpSpPr/>
            <p:nvPr/>
          </p:nvGrpSpPr>
          <p:grpSpPr>
            <a:xfrm>
              <a:off x="5687568" y="2873375"/>
              <a:ext cx="27432" cy="306070"/>
              <a:chOff x="5838825" y="3105150"/>
              <a:chExt cx="27432" cy="306070"/>
            </a:xfrm>
            <a:solidFill>
              <a:srgbClr val="595959"/>
            </a:solidFill>
          </p:grpSpPr>
          <p:sp>
            <p:nvSpPr>
              <p:cNvPr id="128" name="Rectangle 127"/>
              <p:cNvSpPr/>
              <p:nvPr/>
            </p:nvSpPr>
            <p:spPr>
              <a:xfrm>
                <a:off x="5847969" y="3136900"/>
                <a:ext cx="9144" cy="274320"/>
              </a:xfrm>
              <a:prstGeom prst="rect">
                <a:avLst/>
              </a:prstGeom>
              <a:grp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29" name="Rectangle 128"/>
              <p:cNvSpPr/>
              <p:nvPr/>
            </p:nvSpPr>
            <p:spPr>
              <a:xfrm>
                <a:off x="5838825" y="3105150"/>
                <a:ext cx="27432" cy="18288"/>
              </a:xfrm>
              <a:prstGeom prst="rect">
                <a:avLst/>
              </a:prstGeom>
              <a:grp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grpSp>
          <p:nvGrpSpPr>
            <p:cNvPr id="124" name="Group 123"/>
            <p:cNvGrpSpPr/>
            <p:nvPr/>
          </p:nvGrpSpPr>
          <p:grpSpPr>
            <a:xfrm>
              <a:off x="5565775" y="3101974"/>
              <a:ext cx="228600" cy="800101"/>
              <a:chOff x="5565775" y="3101974"/>
              <a:chExt cx="228600" cy="800101"/>
            </a:xfrm>
          </p:grpSpPr>
          <p:sp>
            <p:nvSpPr>
              <p:cNvPr id="125" name="Rounded Rectangle 124"/>
              <p:cNvSpPr/>
              <p:nvPr/>
            </p:nvSpPr>
            <p:spPr>
              <a:xfrm>
                <a:off x="5621080" y="3105150"/>
                <a:ext cx="120463" cy="765175"/>
              </a:xfrm>
              <a:prstGeom prst="roundRect">
                <a:avLst>
                  <a:gd name="adj" fmla="val 0"/>
                </a:avLst>
              </a:prstGeom>
              <a:solidFill>
                <a:srgbClr val="7F7F7F"/>
              </a:solidFill>
              <a:ln w="3175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26" name="Rounded Rectangle 125"/>
              <p:cNvSpPr/>
              <p:nvPr/>
            </p:nvSpPr>
            <p:spPr>
              <a:xfrm>
                <a:off x="5602155" y="3819525"/>
                <a:ext cx="155840" cy="82550"/>
              </a:xfrm>
              <a:prstGeom prst="roundRect">
                <a:avLst/>
              </a:prstGeom>
              <a:solidFill>
                <a:srgbClr val="262626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27" name="Rounded Rectangle 126"/>
              <p:cNvSpPr/>
              <p:nvPr/>
            </p:nvSpPr>
            <p:spPr>
              <a:xfrm>
                <a:off x="5565775" y="3101974"/>
                <a:ext cx="228600" cy="45719"/>
              </a:xfrm>
              <a:prstGeom prst="roundRect">
                <a:avLst/>
              </a:prstGeom>
              <a:solidFill>
                <a:srgbClr val="595959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</p:grpSp>
      <p:sp>
        <p:nvSpPr>
          <p:cNvPr id="7" name="Rectangle 6"/>
          <p:cNvSpPr/>
          <p:nvPr/>
        </p:nvSpPr>
        <p:spPr>
          <a:xfrm>
            <a:off x="9042400" y="1581931"/>
            <a:ext cx="19441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Franklin Gothic Medium" panose="020B0603020102020204" pitchFamily="34" charset="0"/>
              </a:rPr>
              <a:t>5. Relay Data via Iridium Satellites</a:t>
            </a:r>
            <a:endParaRPr lang="en-US" dirty="0">
              <a:latin typeface="Franklin Gothic Medium" panose="020B06030201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185149" y="167873"/>
            <a:ext cx="38428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Franklin Gothic Medium" panose="020B0603020102020204" pitchFamily="34" charset="0"/>
              </a:rPr>
              <a:t>Slide Credit: Nick Raymond, 2016 MBARI Intern</a:t>
            </a:r>
            <a:endParaRPr lang="en-US" sz="14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110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Mission Operations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Currently, CPF data is </a:t>
            </a:r>
            <a:r>
              <a:rPr lang="en-US" sz="3600" b="1" dirty="0" smtClean="0">
                <a:solidFill>
                  <a:schemeClr val="accent6"/>
                </a:solidFill>
              </a:rPr>
              <a:t>processed</a:t>
            </a:r>
            <a:r>
              <a:rPr lang="en-US" dirty="0" smtClean="0"/>
              <a:t> </a:t>
            </a:r>
            <a:r>
              <a:rPr lang="en-US" sz="3600" b="1" dirty="0" smtClean="0">
                <a:solidFill>
                  <a:schemeClr val="accent6"/>
                </a:solidFill>
              </a:rPr>
              <a:t>by hand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Data is downloaded as an email attachment</a:t>
            </a:r>
          </a:p>
          <a:p>
            <a:pPr lvl="1"/>
            <a:r>
              <a:rPr lang="en-US" dirty="0" smtClean="0"/>
              <a:t>MATLAB and C# scripts are executed manually to visualize the data</a:t>
            </a:r>
          </a:p>
          <a:p>
            <a:pPr lvl="1"/>
            <a:r>
              <a:rPr lang="en-US" dirty="0" smtClean="0"/>
              <a:t>Commands are typed up and emailed back.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As the CPF fleet transitions from development into operations, this workflow </a:t>
            </a:r>
            <a:r>
              <a:rPr lang="en-US" sz="3600" b="1" dirty="0" smtClean="0">
                <a:solidFill>
                  <a:schemeClr val="accent6"/>
                </a:solidFill>
              </a:rPr>
              <a:t>will not scale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Mission operations-specific software is needed.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42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Data processing should be completely automatic.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 graphical user interface (GUI) should allow users to review data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The GUI should provide validation of commands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81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53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40080"/>
            <a:ext cx="3932237" cy="960120"/>
          </a:xfrm>
        </p:spPr>
        <p:txBody>
          <a:bodyPr anchor="t">
            <a:normAutofit/>
          </a:bodyPr>
          <a:lstStyle/>
          <a:p>
            <a:r>
              <a:rPr lang="en-US" sz="5400" dirty="0" smtClean="0"/>
              <a:t>Tracking</a:t>
            </a:r>
            <a:endParaRPr lang="en-US" sz="54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4518800" cy="3811588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A .</a:t>
            </a:r>
            <a:r>
              <a:rPr lang="en-US" sz="2800" dirty="0" err="1" smtClean="0">
                <a:solidFill>
                  <a:schemeClr val="tx1"/>
                </a:solidFill>
              </a:rPr>
              <a:t>kml</a:t>
            </a:r>
            <a:r>
              <a:rPr lang="en-US" sz="2800" dirty="0" smtClean="0">
                <a:solidFill>
                  <a:schemeClr val="tx1"/>
                </a:solidFill>
              </a:rPr>
              <a:t> file is automatically updated for each CPF whenever new location data is received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>
                <a:solidFill>
                  <a:schemeClr val="tx1"/>
                </a:solidFill>
              </a:rPr>
              <a:t>Users can view these .</a:t>
            </a:r>
            <a:r>
              <a:rPr lang="en-US" sz="2800" dirty="0" err="1" smtClean="0">
                <a:solidFill>
                  <a:schemeClr val="tx1"/>
                </a:solidFill>
              </a:rPr>
              <a:t>kml</a:t>
            </a:r>
            <a:r>
              <a:rPr lang="en-US" sz="2800" dirty="0" smtClean="0">
                <a:solidFill>
                  <a:schemeClr val="tx1"/>
                </a:solidFill>
              </a:rPr>
              <a:t> files in Google Earth to check CPF drift.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068" y="640080"/>
            <a:ext cx="5254732" cy="5549496"/>
          </a:xfrm>
        </p:spPr>
      </p:pic>
    </p:spTree>
    <p:extLst>
      <p:ext uri="{BB962C8B-B14F-4D97-AF65-F5344CB8AC3E}">
        <p14:creationId xmlns:p14="http://schemas.microsoft.com/office/powerpoint/2010/main" val="300372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 </a:t>
            </a:r>
            <a:r>
              <a:rPr lang="en-US" dirty="0" err="1" smtClean="0"/>
              <a:t>Massion</a:t>
            </a:r>
            <a:endParaRPr lang="en-US" dirty="0" smtClean="0"/>
          </a:p>
          <a:p>
            <a:r>
              <a:rPr lang="en-US" dirty="0" smtClean="0"/>
              <a:t>Doug </a:t>
            </a:r>
            <a:r>
              <a:rPr lang="en-US" dirty="0" err="1" smtClean="0"/>
              <a:t>Conlin</a:t>
            </a:r>
            <a:r>
              <a:rPr lang="en-US" dirty="0" smtClean="0"/>
              <a:t>, Joe Gomez, Pat Allen, and Mike Neal</a:t>
            </a:r>
          </a:p>
          <a:p>
            <a:r>
              <a:rPr lang="en-US" dirty="0" smtClean="0"/>
              <a:t>George Matsumoto and Linda </a:t>
            </a:r>
            <a:r>
              <a:rPr lang="en-US" dirty="0" err="1" smtClean="0"/>
              <a:t>Kuhnz</a:t>
            </a:r>
            <a:endParaRPr lang="en-US" dirty="0" smtClean="0"/>
          </a:p>
          <a:p>
            <a:r>
              <a:rPr lang="en-US" dirty="0" smtClean="0"/>
              <a:t>The 2018 MBARI Interns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653" y="4646067"/>
            <a:ext cx="4203174" cy="7619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1987" y="4114800"/>
            <a:ext cx="4821308" cy="1824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300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Curved Connector 79"/>
          <p:cNvCxnSpPr/>
          <p:nvPr/>
        </p:nvCxnSpPr>
        <p:spPr>
          <a:xfrm rot="5400000" flipH="1" flipV="1">
            <a:off x="8763319" y="3637706"/>
            <a:ext cx="1097106" cy="688932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1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79" name="Curved Connector 7178"/>
          <p:cNvCxnSpPr/>
          <p:nvPr/>
        </p:nvCxnSpPr>
        <p:spPr>
          <a:xfrm rot="5400000" flipH="1" flipV="1">
            <a:off x="7766049" y="4902416"/>
            <a:ext cx="908050" cy="781050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1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6400800" y="4851400"/>
            <a:ext cx="914400" cy="1117600"/>
          </a:xfrm>
          <a:prstGeom prst="straightConnector1">
            <a:avLst/>
          </a:prstGeom>
          <a:ln w="28575" cmpd="sng">
            <a:solidFill>
              <a:schemeClr val="tx2">
                <a:lumMod val="75000"/>
              </a:schemeClr>
            </a:solidFill>
            <a:prstDash val="sys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Freeform 7"/>
          <p:cNvSpPr/>
          <p:nvPr/>
        </p:nvSpPr>
        <p:spPr>
          <a:xfrm>
            <a:off x="0" y="1556512"/>
            <a:ext cx="12191999" cy="5497901"/>
          </a:xfrm>
          <a:custGeom>
            <a:avLst/>
            <a:gdLst>
              <a:gd name="connsiteX0" fmla="*/ 8850702 w 8850702"/>
              <a:gd name="connsiteY0" fmla="*/ 0 h 4123426"/>
              <a:gd name="connsiteX1" fmla="*/ 8255479 w 8850702"/>
              <a:gd name="connsiteY1" fmla="*/ 181154 h 4123426"/>
              <a:gd name="connsiteX2" fmla="*/ 8229600 w 8850702"/>
              <a:gd name="connsiteY2" fmla="*/ 1000664 h 4123426"/>
              <a:gd name="connsiteX3" fmla="*/ 8091577 w 8850702"/>
              <a:gd name="connsiteY3" fmla="*/ 1069675 h 4123426"/>
              <a:gd name="connsiteX4" fmla="*/ 8013940 w 8850702"/>
              <a:gd name="connsiteY4" fmla="*/ 1414732 h 4123426"/>
              <a:gd name="connsiteX5" fmla="*/ 7781026 w 8850702"/>
              <a:gd name="connsiteY5" fmla="*/ 1570007 h 4123426"/>
              <a:gd name="connsiteX6" fmla="*/ 7901796 w 8850702"/>
              <a:gd name="connsiteY6" fmla="*/ 2260120 h 4123426"/>
              <a:gd name="connsiteX7" fmla="*/ 7755147 w 8850702"/>
              <a:gd name="connsiteY7" fmla="*/ 2536166 h 4123426"/>
              <a:gd name="connsiteX8" fmla="*/ 7832785 w 8850702"/>
              <a:gd name="connsiteY8" fmla="*/ 2812211 h 4123426"/>
              <a:gd name="connsiteX9" fmla="*/ 7737894 w 8850702"/>
              <a:gd name="connsiteY9" fmla="*/ 2950234 h 4123426"/>
              <a:gd name="connsiteX10" fmla="*/ 7599872 w 8850702"/>
              <a:gd name="connsiteY10" fmla="*/ 3536830 h 4123426"/>
              <a:gd name="connsiteX11" fmla="*/ 7177177 w 8850702"/>
              <a:gd name="connsiteY11" fmla="*/ 3692105 h 4123426"/>
              <a:gd name="connsiteX12" fmla="*/ 6590581 w 8850702"/>
              <a:gd name="connsiteY12" fmla="*/ 3631720 h 4123426"/>
              <a:gd name="connsiteX13" fmla="*/ 6107502 w 8850702"/>
              <a:gd name="connsiteY13" fmla="*/ 3795622 h 4123426"/>
              <a:gd name="connsiteX14" fmla="*/ 4873925 w 8850702"/>
              <a:gd name="connsiteY14" fmla="*/ 3735237 h 4123426"/>
              <a:gd name="connsiteX15" fmla="*/ 4063042 w 8850702"/>
              <a:gd name="connsiteY15" fmla="*/ 3830128 h 4123426"/>
              <a:gd name="connsiteX16" fmla="*/ 3355676 w 8850702"/>
              <a:gd name="connsiteY16" fmla="*/ 3735237 h 4123426"/>
              <a:gd name="connsiteX17" fmla="*/ 2018581 w 8850702"/>
              <a:gd name="connsiteY17" fmla="*/ 3804249 h 4123426"/>
              <a:gd name="connsiteX18" fmla="*/ 698740 w 8850702"/>
              <a:gd name="connsiteY18" fmla="*/ 3795622 h 4123426"/>
              <a:gd name="connsiteX19" fmla="*/ 0 w 8850702"/>
              <a:gd name="connsiteY19" fmla="*/ 3881886 h 4123426"/>
              <a:gd name="connsiteX20" fmla="*/ 17253 w 8850702"/>
              <a:gd name="connsiteY20" fmla="*/ 4123426 h 4123426"/>
              <a:gd name="connsiteX21" fmla="*/ 8816196 w 8850702"/>
              <a:gd name="connsiteY21" fmla="*/ 4114800 h 4123426"/>
              <a:gd name="connsiteX22" fmla="*/ 8850702 w 8850702"/>
              <a:gd name="connsiteY22" fmla="*/ 0 h 4123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8850702" h="4123426">
                <a:moveTo>
                  <a:pt x="8850702" y="0"/>
                </a:moveTo>
                <a:lnTo>
                  <a:pt x="8255479" y="181154"/>
                </a:lnTo>
                <a:lnTo>
                  <a:pt x="8229600" y="1000664"/>
                </a:lnTo>
                <a:lnTo>
                  <a:pt x="8091577" y="1069675"/>
                </a:lnTo>
                <a:lnTo>
                  <a:pt x="8013940" y="1414732"/>
                </a:lnTo>
                <a:lnTo>
                  <a:pt x="7781026" y="1570007"/>
                </a:lnTo>
                <a:lnTo>
                  <a:pt x="7901796" y="2260120"/>
                </a:lnTo>
                <a:lnTo>
                  <a:pt x="7755147" y="2536166"/>
                </a:lnTo>
                <a:lnTo>
                  <a:pt x="7832785" y="2812211"/>
                </a:lnTo>
                <a:lnTo>
                  <a:pt x="7737894" y="2950234"/>
                </a:lnTo>
                <a:lnTo>
                  <a:pt x="7599872" y="3536830"/>
                </a:lnTo>
                <a:lnTo>
                  <a:pt x="7177177" y="3692105"/>
                </a:lnTo>
                <a:lnTo>
                  <a:pt x="6590581" y="3631720"/>
                </a:lnTo>
                <a:lnTo>
                  <a:pt x="6107502" y="3795622"/>
                </a:lnTo>
                <a:lnTo>
                  <a:pt x="4873925" y="3735237"/>
                </a:lnTo>
                <a:lnTo>
                  <a:pt x="4063042" y="3830128"/>
                </a:lnTo>
                <a:lnTo>
                  <a:pt x="3355676" y="3735237"/>
                </a:lnTo>
                <a:lnTo>
                  <a:pt x="2018581" y="3804249"/>
                </a:lnTo>
                <a:lnTo>
                  <a:pt x="698740" y="3795622"/>
                </a:lnTo>
                <a:lnTo>
                  <a:pt x="0" y="3881886"/>
                </a:lnTo>
                <a:lnTo>
                  <a:pt x="17253" y="4123426"/>
                </a:lnTo>
                <a:lnTo>
                  <a:pt x="8816196" y="4114800"/>
                </a:lnTo>
                <a:lnTo>
                  <a:pt x="8850702" y="0"/>
                </a:lnTo>
                <a:close/>
              </a:path>
            </a:pathLst>
          </a:custGeom>
          <a:solidFill>
            <a:srgbClr val="6F490B"/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70" name="Straight Arrow Connector 69"/>
          <p:cNvCxnSpPr/>
          <p:nvPr/>
        </p:nvCxnSpPr>
        <p:spPr>
          <a:xfrm flipV="1">
            <a:off x="2540001" y="4826432"/>
            <a:ext cx="3353495" cy="24968"/>
          </a:xfrm>
          <a:prstGeom prst="straightConnector1">
            <a:avLst/>
          </a:prstGeom>
          <a:ln w="28575" cmpd="sng">
            <a:solidFill>
              <a:schemeClr val="tx2">
                <a:lumMod val="75000"/>
              </a:schemeClr>
            </a:solidFill>
            <a:prstDash val="sys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73" name="Straight Arrow Connector 7172"/>
          <p:cNvCxnSpPr>
            <a:stCxn id="14" idx="2"/>
          </p:cNvCxnSpPr>
          <p:nvPr/>
        </p:nvCxnSpPr>
        <p:spPr>
          <a:xfrm>
            <a:off x="2286001" y="3683000"/>
            <a:ext cx="28279" cy="558800"/>
          </a:xfrm>
          <a:prstGeom prst="straightConnector1">
            <a:avLst/>
          </a:prstGeom>
          <a:ln w="28575" cmpd="sng">
            <a:solidFill>
              <a:schemeClr val="tx2">
                <a:lumMod val="75000"/>
              </a:schemeClr>
            </a:solidFill>
            <a:prstDash val="sysDash"/>
            <a:headEnd type="non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Typical Mission Profile</a:t>
            </a:r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2133600" y="2311400"/>
            <a:ext cx="304800" cy="1371600"/>
            <a:chOff x="5565775" y="2873375"/>
            <a:chExt cx="228600" cy="1028700"/>
          </a:xfrm>
        </p:grpSpPr>
        <p:sp>
          <p:nvSpPr>
            <p:cNvPr id="19" name="Rectangle 18"/>
            <p:cNvSpPr/>
            <p:nvPr/>
          </p:nvSpPr>
          <p:spPr>
            <a:xfrm>
              <a:off x="5666359" y="2987675"/>
              <a:ext cx="27432" cy="18288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22" name="Group 21"/>
            <p:cNvGrpSpPr/>
            <p:nvPr/>
          </p:nvGrpSpPr>
          <p:grpSpPr>
            <a:xfrm>
              <a:off x="5687568" y="2873375"/>
              <a:ext cx="27432" cy="306070"/>
              <a:chOff x="5838825" y="3105150"/>
              <a:chExt cx="27432" cy="306070"/>
            </a:xfrm>
            <a:solidFill>
              <a:srgbClr val="595959"/>
            </a:solidFill>
          </p:grpSpPr>
          <p:sp>
            <p:nvSpPr>
              <p:cNvPr id="21" name="Rectangle 20"/>
              <p:cNvSpPr/>
              <p:nvPr/>
            </p:nvSpPr>
            <p:spPr>
              <a:xfrm>
                <a:off x="5847969" y="3136900"/>
                <a:ext cx="9144" cy="274320"/>
              </a:xfrm>
              <a:prstGeom prst="rect">
                <a:avLst/>
              </a:prstGeom>
              <a:grp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5838825" y="3105150"/>
                <a:ext cx="27432" cy="18288"/>
              </a:xfrm>
              <a:prstGeom prst="rect">
                <a:avLst/>
              </a:prstGeom>
              <a:grp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grpSp>
          <p:nvGrpSpPr>
            <p:cNvPr id="23" name="Group 22"/>
            <p:cNvGrpSpPr/>
            <p:nvPr/>
          </p:nvGrpSpPr>
          <p:grpSpPr>
            <a:xfrm>
              <a:off x="5565775" y="3101974"/>
              <a:ext cx="228600" cy="800101"/>
              <a:chOff x="5565775" y="3101974"/>
              <a:chExt cx="228600" cy="800101"/>
            </a:xfrm>
          </p:grpSpPr>
          <p:sp>
            <p:nvSpPr>
              <p:cNvPr id="3" name="Rounded Rectangle 2"/>
              <p:cNvSpPr/>
              <p:nvPr/>
            </p:nvSpPr>
            <p:spPr>
              <a:xfrm>
                <a:off x="5621080" y="3105150"/>
                <a:ext cx="120463" cy="765175"/>
              </a:xfrm>
              <a:prstGeom prst="roundRect">
                <a:avLst>
                  <a:gd name="adj" fmla="val 0"/>
                </a:avLst>
              </a:prstGeom>
              <a:solidFill>
                <a:srgbClr val="7F7F7F"/>
              </a:solidFill>
              <a:ln w="3175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4" name="Rounded Rectangle 13"/>
              <p:cNvSpPr/>
              <p:nvPr/>
            </p:nvSpPr>
            <p:spPr>
              <a:xfrm>
                <a:off x="5602155" y="3819525"/>
                <a:ext cx="155840" cy="82550"/>
              </a:xfrm>
              <a:prstGeom prst="roundRect">
                <a:avLst/>
              </a:prstGeom>
              <a:solidFill>
                <a:srgbClr val="262626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8" name="Rounded Rectangle 17"/>
              <p:cNvSpPr/>
              <p:nvPr/>
            </p:nvSpPr>
            <p:spPr>
              <a:xfrm>
                <a:off x="5565775" y="3101974"/>
                <a:ext cx="228600" cy="45719"/>
              </a:xfrm>
              <a:prstGeom prst="roundRect">
                <a:avLst/>
              </a:prstGeom>
              <a:solidFill>
                <a:srgbClr val="595959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</p:grpSp>
      <p:sp>
        <p:nvSpPr>
          <p:cNvPr id="7195" name="Rectangle 7194"/>
          <p:cNvSpPr/>
          <p:nvPr/>
        </p:nvSpPr>
        <p:spPr>
          <a:xfrm>
            <a:off x="-131324" y="2970106"/>
            <a:ext cx="12451080" cy="41656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  <a:alpha val="43000"/>
                </a:schemeClr>
              </a:gs>
              <a:gs pos="80000">
                <a:schemeClr val="accent1">
                  <a:shade val="93000"/>
                  <a:satMod val="130000"/>
                  <a:alpha val="43000"/>
                </a:schemeClr>
              </a:gs>
              <a:gs pos="100000">
                <a:schemeClr val="accent1">
                  <a:shade val="94000"/>
                  <a:satMod val="135000"/>
                  <a:alpha val="43000"/>
                </a:schemeClr>
              </a:gs>
            </a:gsLst>
            <a:lin ang="162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85" name="TextBox 84"/>
          <p:cNvSpPr txBox="1"/>
          <p:nvPr/>
        </p:nvSpPr>
        <p:spPr>
          <a:xfrm>
            <a:off x="2592472" y="4986113"/>
            <a:ext cx="3657600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 smtClean="0">
                <a:latin typeface="Franklin Gothic Medium" panose="020B0603020102020204" pitchFamily="34" charset="0"/>
              </a:rPr>
              <a:t>2. Drift Due </a:t>
            </a:r>
            <a:r>
              <a:rPr lang="en-US" sz="1867" dirty="0">
                <a:latin typeface="Franklin Gothic Medium" panose="020B0603020102020204" pitchFamily="34" charset="0"/>
              </a:rPr>
              <a:t>to </a:t>
            </a:r>
            <a:r>
              <a:rPr lang="en-US" sz="1867" dirty="0" smtClean="0">
                <a:latin typeface="Franklin Gothic Medium" panose="020B0603020102020204" pitchFamily="34" charset="0"/>
              </a:rPr>
              <a:t>Ocean Current</a:t>
            </a:r>
            <a:endParaRPr lang="en-US" sz="1867" dirty="0">
              <a:latin typeface="Franklin Gothic Medium" panose="020B06030201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4145280" y="5846325"/>
            <a:ext cx="2992581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 smtClean="0">
                <a:latin typeface="Franklin Gothic Medium" panose="020B0603020102020204" pitchFamily="34" charset="0"/>
              </a:rPr>
              <a:t>3. Descend </a:t>
            </a:r>
            <a:r>
              <a:rPr lang="en-US" sz="1867" dirty="0">
                <a:latin typeface="Franklin Gothic Medium" panose="020B0603020102020204" pitchFamily="34" charset="0"/>
              </a:rPr>
              <a:t>to </a:t>
            </a:r>
            <a:r>
              <a:rPr lang="en-US" sz="1867" dirty="0" smtClean="0">
                <a:latin typeface="Franklin Gothic Medium" panose="020B0603020102020204" pitchFamily="34" charset="0"/>
              </a:rPr>
              <a:t>Target Depth </a:t>
            </a:r>
            <a:r>
              <a:rPr lang="en-US" sz="1867" dirty="0">
                <a:latin typeface="Franklin Gothic Medium" panose="020B0603020102020204" pitchFamily="34" charset="0"/>
              </a:rPr>
              <a:t>or </a:t>
            </a:r>
            <a:r>
              <a:rPr lang="en-US" sz="1867" dirty="0" smtClean="0">
                <a:latin typeface="Franklin Gothic Medium" panose="020B0603020102020204" pitchFamily="34" charset="0"/>
              </a:rPr>
              <a:t>Anchor </a:t>
            </a:r>
            <a:r>
              <a:rPr lang="en-US" sz="1867" dirty="0">
                <a:latin typeface="Franklin Gothic Medium" panose="020B0603020102020204" pitchFamily="34" charset="0"/>
              </a:rPr>
              <a:t>on </a:t>
            </a:r>
            <a:r>
              <a:rPr lang="en-US" sz="1867" dirty="0" smtClean="0">
                <a:latin typeface="Franklin Gothic Medium" panose="020B0603020102020204" pitchFamily="34" charset="0"/>
              </a:rPr>
              <a:t>Bottom</a:t>
            </a:r>
            <a:endParaRPr lang="en-US" sz="1867" dirty="0">
              <a:latin typeface="Franklin Gothic Medium" panose="020B06030201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8536060" y="5326051"/>
            <a:ext cx="2310767" cy="954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 smtClean="0">
                <a:latin typeface="Franklin Gothic Medium" panose="020B0603020102020204" pitchFamily="34" charset="0"/>
              </a:rPr>
              <a:t>4. Take Measurements During Ascent</a:t>
            </a:r>
            <a:endParaRPr lang="en-US" sz="1867" dirty="0">
              <a:latin typeface="Franklin Gothic Medium" panose="020B0603020102020204" pitchFamily="34" charset="0"/>
            </a:endParaRPr>
          </a:p>
        </p:txBody>
      </p:sp>
      <p:grpSp>
        <p:nvGrpSpPr>
          <p:cNvPr id="7193" name="Group 7192"/>
          <p:cNvGrpSpPr/>
          <p:nvPr/>
        </p:nvGrpSpPr>
        <p:grpSpPr>
          <a:xfrm rot="1537330">
            <a:off x="5106659" y="1416040"/>
            <a:ext cx="2020151" cy="1364729"/>
            <a:chOff x="6969743" y="893540"/>
            <a:chExt cx="1515113" cy="1023547"/>
          </a:xfrm>
        </p:grpSpPr>
        <p:sp>
          <p:nvSpPr>
            <p:cNvPr id="7188" name="Diagonal Stripe 7187"/>
            <p:cNvSpPr/>
            <p:nvPr/>
          </p:nvSpPr>
          <p:spPr>
            <a:xfrm rot="5241440">
              <a:off x="7529540" y="1574187"/>
              <a:ext cx="304800" cy="381000"/>
            </a:xfrm>
            <a:prstGeom prst="diagStripe">
              <a:avLst/>
            </a:prstGeom>
            <a:solidFill>
              <a:srgbClr val="262626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7189" name="Rectangle 7188"/>
            <p:cNvSpPr/>
            <p:nvPr/>
          </p:nvSpPr>
          <p:spPr>
            <a:xfrm>
              <a:off x="7696200" y="1352550"/>
              <a:ext cx="76200" cy="381000"/>
            </a:xfrm>
            <a:prstGeom prst="rect">
              <a:avLst/>
            </a:prstGeom>
            <a:solidFill>
              <a:srgbClr val="262626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7187" name="Group 7186"/>
            <p:cNvGrpSpPr/>
            <p:nvPr/>
          </p:nvGrpSpPr>
          <p:grpSpPr>
            <a:xfrm rot="347208">
              <a:off x="6969743" y="893540"/>
              <a:ext cx="1515113" cy="781612"/>
              <a:chOff x="6074487" y="739811"/>
              <a:chExt cx="1515113" cy="781612"/>
            </a:xfrm>
            <a:solidFill>
              <a:schemeClr val="bg1">
                <a:lumMod val="75000"/>
              </a:schemeClr>
            </a:solidFill>
          </p:grpSpPr>
          <p:sp>
            <p:nvSpPr>
              <p:cNvPr id="7186" name="Trapezoid 7185"/>
              <p:cNvSpPr/>
              <p:nvPr/>
            </p:nvSpPr>
            <p:spPr>
              <a:xfrm rot="4205447">
                <a:off x="6150687" y="1064223"/>
                <a:ext cx="381000" cy="533400"/>
              </a:xfrm>
              <a:prstGeom prst="trapezoid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1" name="Trapezoid 90"/>
              <p:cNvSpPr/>
              <p:nvPr/>
            </p:nvSpPr>
            <p:spPr>
              <a:xfrm rot="4320533" flipV="1">
                <a:off x="7132400" y="663611"/>
                <a:ext cx="381000" cy="533400"/>
              </a:xfrm>
              <a:prstGeom prst="trapezoid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7185" name="Rectangle 7184"/>
              <p:cNvSpPr/>
              <p:nvPr/>
            </p:nvSpPr>
            <p:spPr>
              <a:xfrm rot="20384055">
                <a:off x="6524116" y="912933"/>
                <a:ext cx="609600" cy="381000"/>
              </a:xfrm>
              <a:prstGeom prst="rect">
                <a:avLst/>
              </a:prstGeom>
              <a:grp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sp>
          <p:nvSpPr>
            <p:cNvPr id="7190" name="Oval 7189"/>
            <p:cNvSpPr/>
            <p:nvPr/>
          </p:nvSpPr>
          <p:spPr>
            <a:xfrm>
              <a:off x="7467600" y="1809750"/>
              <a:ext cx="76200" cy="76200"/>
            </a:xfrm>
            <a:prstGeom prst="ellipse">
              <a:avLst/>
            </a:prstGeom>
            <a:solidFill>
              <a:srgbClr val="262626"/>
            </a:solidFill>
            <a:ln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cxnSp>
        <p:nvCxnSpPr>
          <p:cNvPr id="7192" name="Straight Connector 7191"/>
          <p:cNvCxnSpPr>
            <a:stCxn id="7190" idx="7"/>
            <a:endCxn id="7188" idx="0"/>
          </p:cNvCxnSpPr>
          <p:nvPr/>
        </p:nvCxnSpPr>
        <p:spPr>
          <a:xfrm>
            <a:off x="5812181" y="2226857"/>
            <a:ext cx="211907" cy="18492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2" name="Isosceles Triangle 101"/>
          <p:cNvSpPr/>
          <p:nvPr/>
        </p:nvSpPr>
        <p:spPr>
          <a:xfrm rot="6175786">
            <a:off x="8176807" y="1269669"/>
            <a:ext cx="652559" cy="2371120"/>
          </a:xfrm>
          <a:prstGeom prst="triangle">
            <a:avLst>
              <a:gd name="adj" fmla="val 50693"/>
            </a:avLst>
          </a:prstGeom>
          <a:solidFill>
            <a:schemeClr val="accent6">
              <a:alpha val="55000"/>
            </a:schemeClr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65" name="Group 64"/>
          <p:cNvGrpSpPr/>
          <p:nvPr/>
        </p:nvGrpSpPr>
        <p:grpSpPr>
          <a:xfrm>
            <a:off x="304800" y="4343400"/>
            <a:ext cx="1727200" cy="1016000"/>
            <a:chOff x="4419600" y="2724150"/>
            <a:chExt cx="1371600" cy="762000"/>
          </a:xfrm>
        </p:grpSpPr>
        <p:cxnSp>
          <p:nvCxnSpPr>
            <p:cNvPr id="108" name="Curved Connector 107"/>
            <p:cNvCxnSpPr/>
            <p:nvPr/>
          </p:nvCxnSpPr>
          <p:spPr>
            <a:xfrm>
              <a:off x="4419600" y="3333750"/>
              <a:ext cx="1219200" cy="152400"/>
            </a:xfrm>
            <a:prstGeom prst="curvedConnector3">
              <a:avLst/>
            </a:prstGeom>
            <a:ln w="76200" cmpd="sng">
              <a:solidFill>
                <a:schemeClr val="tx2"/>
              </a:solidFill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Curved Connector 109"/>
            <p:cNvCxnSpPr/>
            <p:nvPr/>
          </p:nvCxnSpPr>
          <p:spPr>
            <a:xfrm>
              <a:off x="4495800" y="3028950"/>
              <a:ext cx="1219200" cy="152400"/>
            </a:xfrm>
            <a:prstGeom prst="curvedConnector3">
              <a:avLst/>
            </a:prstGeom>
            <a:ln w="76200" cmpd="sng">
              <a:solidFill>
                <a:schemeClr val="tx2"/>
              </a:solidFill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Curved Connector 110"/>
            <p:cNvCxnSpPr/>
            <p:nvPr/>
          </p:nvCxnSpPr>
          <p:spPr>
            <a:xfrm>
              <a:off x="4572000" y="2724150"/>
              <a:ext cx="1219200" cy="152400"/>
            </a:xfrm>
            <a:prstGeom prst="curvedConnector3">
              <a:avLst/>
            </a:prstGeom>
            <a:ln w="76200" cmpd="sng">
              <a:solidFill>
                <a:schemeClr val="tx2"/>
              </a:solidFill>
              <a:headEnd type="non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72" name="Group 7171"/>
          <p:cNvGrpSpPr/>
          <p:nvPr/>
        </p:nvGrpSpPr>
        <p:grpSpPr>
          <a:xfrm>
            <a:off x="7213600" y="6285720"/>
            <a:ext cx="878293" cy="292881"/>
            <a:chOff x="5241600" y="4629344"/>
            <a:chExt cx="763200" cy="237856"/>
          </a:xfrm>
        </p:grpSpPr>
        <p:sp>
          <p:nvSpPr>
            <p:cNvPr id="7169" name="Freeform 7168"/>
            <p:cNvSpPr/>
            <p:nvPr/>
          </p:nvSpPr>
          <p:spPr>
            <a:xfrm>
              <a:off x="5817600" y="4629344"/>
              <a:ext cx="187200" cy="187456"/>
            </a:xfrm>
            <a:custGeom>
              <a:avLst/>
              <a:gdLst>
                <a:gd name="connsiteX0" fmla="*/ 7200 w 187200"/>
                <a:gd name="connsiteY0" fmla="*/ 65056 h 187456"/>
                <a:gd name="connsiteX1" fmla="*/ 7200 w 187200"/>
                <a:gd name="connsiteY1" fmla="*/ 65056 h 187456"/>
                <a:gd name="connsiteX2" fmla="*/ 50400 w 187200"/>
                <a:gd name="connsiteY2" fmla="*/ 14656 h 187456"/>
                <a:gd name="connsiteX3" fmla="*/ 72000 w 187200"/>
                <a:gd name="connsiteY3" fmla="*/ 256 h 187456"/>
                <a:gd name="connsiteX4" fmla="*/ 115200 w 187200"/>
                <a:gd name="connsiteY4" fmla="*/ 7456 h 187456"/>
                <a:gd name="connsiteX5" fmla="*/ 165600 w 187200"/>
                <a:gd name="connsiteY5" fmla="*/ 36256 h 187456"/>
                <a:gd name="connsiteX6" fmla="*/ 187200 w 187200"/>
                <a:gd name="connsiteY6" fmla="*/ 65056 h 187456"/>
                <a:gd name="connsiteX7" fmla="*/ 180000 w 187200"/>
                <a:gd name="connsiteY7" fmla="*/ 144256 h 187456"/>
                <a:gd name="connsiteX8" fmla="*/ 165600 w 187200"/>
                <a:gd name="connsiteY8" fmla="*/ 187456 h 187456"/>
                <a:gd name="connsiteX9" fmla="*/ 93600 w 187200"/>
                <a:gd name="connsiteY9" fmla="*/ 180256 h 187456"/>
                <a:gd name="connsiteX10" fmla="*/ 72000 w 187200"/>
                <a:gd name="connsiteY10" fmla="*/ 158656 h 187456"/>
                <a:gd name="connsiteX11" fmla="*/ 50400 w 187200"/>
                <a:gd name="connsiteY11" fmla="*/ 144256 h 187456"/>
                <a:gd name="connsiteX12" fmla="*/ 0 w 187200"/>
                <a:gd name="connsiteY12" fmla="*/ 137056 h 187456"/>
                <a:gd name="connsiteX13" fmla="*/ 28800 w 187200"/>
                <a:gd name="connsiteY13" fmla="*/ 72256 h 187456"/>
                <a:gd name="connsiteX14" fmla="*/ 7200 w 187200"/>
                <a:gd name="connsiteY14" fmla="*/ 65056 h 187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7200" h="187456">
                  <a:moveTo>
                    <a:pt x="7200" y="65056"/>
                  </a:moveTo>
                  <a:lnTo>
                    <a:pt x="7200" y="65056"/>
                  </a:lnTo>
                  <a:cubicBezTo>
                    <a:pt x="21600" y="48256"/>
                    <a:pt x="34754" y="30302"/>
                    <a:pt x="50400" y="14656"/>
                  </a:cubicBezTo>
                  <a:cubicBezTo>
                    <a:pt x="56519" y="8537"/>
                    <a:pt x="63400" y="1212"/>
                    <a:pt x="72000" y="256"/>
                  </a:cubicBezTo>
                  <a:cubicBezTo>
                    <a:pt x="86509" y="-1356"/>
                    <a:pt x="100800" y="5056"/>
                    <a:pt x="115200" y="7456"/>
                  </a:cubicBezTo>
                  <a:cubicBezTo>
                    <a:pt x="131209" y="55482"/>
                    <a:pt x="106850" y="3617"/>
                    <a:pt x="165600" y="36256"/>
                  </a:cubicBezTo>
                  <a:cubicBezTo>
                    <a:pt x="176090" y="42084"/>
                    <a:pt x="180000" y="55456"/>
                    <a:pt x="187200" y="65056"/>
                  </a:cubicBezTo>
                  <a:cubicBezTo>
                    <a:pt x="184800" y="91456"/>
                    <a:pt x="184607" y="118151"/>
                    <a:pt x="180000" y="144256"/>
                  </a:cubicBezTo>
                  <a:cubicBezTo>
                    <a:pt x="177362" y="159204"/>
                    <a:pt x="165600" y="187456"/>
                    <a:pt x="165600" y="187456"/>
                  </a:cubicBezTo>
                  <a:cubicBezTo>
                    <a:pt x="141600" y="185056"/>
                    <a:pt x="116653" y="187349"/>
                    <a:pt x="93600" y="180256"/>
                  </a:cubicBezTo>
                  <a:cubicBezTo>
                    <a:pt x="83868" y="177262"/>
                    <a:pt x="79822" y="165175"/>
                    <a:pt x="72000" y="158656"/>
                  </a:cubicBezTo>
                  <a:cubicBezTo>
                    <a:pt x="65352" y="153116"/>
                    <a:pt x="58688" y="146743"/>
                    <a:pt x="50400" y="144256"/>
                  </a:cubicBezTo>
                  <a:cubicBezTo>
                    <a:pt x="34145" y="139380"/>
                    <a:pt x="16800" y="139456"/>
                    <a:pt x="0" y="137056"/>
                  </a:cubicBezTo>
                  <a:cubicBezTo>
                    <a:pt x="5593" y="97903"/>
                    <a:pt x="-5477" y="85967"/>
                    <a:pt x="28800" y="72256"/>
                  </a:cubicBezTo>
                  <a:cubicBezTo>
                    <a:pt x="33257" y="70473"/>
                    <a:pt x="10800" y="66256"/>
                    <a:pt x="7200" y="65056"/>
                  </a:cubicBezTo>
                  <a:close/>
                </a:path>
              </a:pathLst>
            </a:custGeom>
            <a:solidFill>
              <a:srgbClr val="6F490B"/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170" name="Freeform 7169"/>
            <p:cNvSpPr/>
            <p:nvPr/>
          </p:nvSpPr>
          <p:spPr>
            <a:xfrm>
              <a:off x="5241600" y="4723200"/>
              <a:ext cx="208960" cy="144000"/>
            </a:xfrm>
            <a:custGeom>
              <a:avLst/>
              <a:gdLst>
                <a:gd name="connsiteX0" fmla="*/ 36000 w 208960"/>
                <a:gd name="connsiteY0" fmla="*/ 0 h 144000"/>
                <a:gd name="connsiteX1" fmla="*/ 36000 w 208960"/>
                <a:gd name="connsiteY1" fmla="*/ 0 h 144000"/>
                <a:gd name="connsiteX2" fmla="*/ 93600 w 208960"/>
                <a:gd name="connsiteY2" fmla="*/ 28800 h 144000"/>
                <a:gd name="connsiteX3" fmla="*/ 115200 w 208960"/>
                <a:gd name="connsiteY3" fmla="*/ 43200 h 144000"/>
                <a:gd name="connsiteX4" fmla="*/ 187200 w 208960"/>
                <a:gd name="connsiteY4" fmla="*/ 50400 h 144000"/>
                <a:gd name="connsiteX5" fmla="*/ 194400 w 208960"/>
                <a:gd name="connsiteY5" fmla="*/ 100800 h 144000"/>
                <a:gd name="connsiteX6" fmla="*/ 208800 w 208960"/>
                <a:gd name="connsiteY6" fmla="*/ 129600 h 144000"/>
                <a:gd name="connsiteX7" fmla="*/ 187200 w 208960"/>
                <a:gd name="connsiteY7" fmla="*/ 144000 h 144000"/>
                <a:gd name="connsiteX8" fmla="*/ 93600 w 208960"/>
                <a:gd name="connsiteY8" fmla="*/ 136800 h 144000"/>
                <a:gd name="connsiteX9" fmla="*/ 72000 w 208960"/>
                <a:gd name="connsiteY9" fmla="*/ 86400 h 144000"/>
                <a:gd name="connsiteX10" fmla="*/ 50400 w 208960"/>
                <a:gd name="connsiteY10" fmla="*/ 79200 h 144000"/>
                <a:gd name="connsiteX11" fmla="*/ 0 w 208960"/>
                <a:gd name="connsiteY11" fmla="*/ 72000 h 144000"/>
                <a:gd name="connsiteX12" fmla="*/ 28800 w 208960"/>
                <a:gd name="connsiteY12" fmla="*/ 28800 h 144000"/>
                <a:gd name="connsiteX13" fmla="*/ 36000 w 208960"/>
                <a:gd name="connsiteY13" fmla="*/ 0 h 14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8960" h="144000">
                  <a:moveTo>
                    <a:pt x="36000" y="0"/>
                  </a:moveTo>
                  <a:lnTo>
                    <a:pt x="36000" y="0"/>
                  </a:lnTo>
                  <a:cubicBezTo>
                    <a:pt x="55200" y="9600"/>
                    <a:pt x="74755" y="18521"/>
                    <a:pt x="93600" y="28800"/>
                  </a:cubicBezTo>
                  <a:cubicBezTo>
                    <a:pt x="101197" y="32944"/>
                    <a:pt x="106768" y="41254"/>
                    <a:pt x="115200" y="43200"/>
                  </a:cubicBezTo>
                  <a:cubicBezTo>
                    <a:pt x="138702" y="48624"/>
                    <a:pt x="163200" y="48000"/>
                    <a:pt x="187200" y="50400"/>
                  </a:cubicBezTo>
                  <a:cubicBezTo>
                    <a:pt x="189600" y="67200"/>
                    <a:pt x="189935" y="84427"/>
                    <a:pt x="194400" y="100800"/>
                  </a:cubicBezTo>
                  <a:cubicBezTo>
                    <a:pt x="197224" y="111155"/>
                    <a:pt x="210565" y="119013"/>
                    <a:pt x="208800" y="129600"/>
                  </a:cubicBezTo>
                  <a:cubicBezTo>
                    <a:pt x="207377" y="138136"/>
                    <a:pt x="194400" y="139200"/>
                    <a:pt x="187200" y="144000"/>
                  </a:cubicBezTo>
                  <a:cubicBezTo>
                    <a:pt x="156000" y="141600"/>
                    <a:pt x="123836" y="144863"/>
                    <a:pt x="93600" y="136800"/>
                  </a:cubicBezTo>
                  <a:cubicBezTo>
                    <a:pt x="75916" y="132084"/>
                    <a:pt x="78777" y="94872"/>
                    <a:pt x="72000" y="86400"/>
                  </a:cubicBezTo>
                  <a:cubicBezTo>
                    <a:pt x="67259" y="80474"/>
                    <a:pt x="57842" y="80688"/>
                    <a:pt x="50400" y="79200"/>
                  </a:cubicBezTo>
                  <a:cubicBezTo>
                    <a:pt x="33759" y="75872"/>
                    <a:pt x="16800" y="74400"/>
                    <a:pt x="0" y="72000"/>
                  </a:cubicBezTo>
                  <a:cubicBezTo>
                    <a:pt x="7674" y="41303"/>
                    <a:pt x="387" y="43006"/>
                    <a:pt x="28800" y="28800"/>
                  </a:cubicBezTo>
                  <a:cubicBezTo>
                    <a:pt x="35588" y="25406"/>
                    <a:pt x="34800" y="4800"/>
                    <a:pt x="36000" y="0"/>
                  </a:cubicBezTo>
                  <a:close/>
                </a:path>
              </a:pathLst>
            </a:custGeom>
            <a:solidFill>
              <a:srgbClr val="6F490B"/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171" name="Freeform 7170"/>
            <p:cNvSpPr/>
            <p:nvPr/>
          </p:nvSpPr>
          <p:spPr>
            <a:xfrm>
              <a:off x="5565600" y="4780800"/>
              <a:ext cx="144000" cy="65945"/>
            </a:xfrm>
            <a:custGeom>
              <a:avLst/>
              <a:gdLst>
                <a:gd name="connsiteX0" fmla="*/ 0 w 144000"/>
                <a:gd name="connsiteY0" fmla="*/ 7200 h 65945"/>
                <a:gd name="connsiteX1" fmla="*/ 0 w 144000"/>
                <a:gd name="connsiteY1" fmla="*/ 7200 h 65945"/>
                <a:gd name="connsiteX2" fmla="*/ 64800 w 144000"/>
                <a:gd name="connsiteY2" fmla="*/ 0 h 65945"/>
                <a:gd name="connsiteX3" fmla="*/ 86400 w 144000"/>
                <a:gd name="connsiteY3" fmla="*/ 7200 h 65945"/>
                <a:gd name="connsiteX4" fmla="*/ 122400 w 144000"/>
                <a:gd name="connsiteY4" fmla="*/ 14400 h 65945"/>
                <a:gd name="connsiteX5" fmla="*/ 136800 w 144000"/>
                <a:gd name="connsiteY5" fmla="*/ 36000 h 65945"/>
                <a:gd name="connsiteX6" fmla="*/ 43200 w 144000"/>
                <a:gd name="connsiteY6" fmla="*/ 50400 h 65945"/>
                <a:gd name="connsiteX7" fmla="*/ 21600 w 144000"/>
                <a:gd name="connsiteY7" fmla="*/ 43200 h 65945"/>
                <a:gd name="connsiteX8" fmla="*/ 0 w 144000"/>
                <a:gd name="connsiteY8" fmla="*/ 7200 h 65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4000" h="65945">
                  <a:moveTo>
                    <a:pt x="0" y="7200"/>
                  </a:moveTo>
                  <a:lnTo>
                    <a:pt x="0" y="7200"/>
                  </a:lnTo>
                  <a:cubicBezTo>
                    <a:pt x="21600" y="4800"/>
                    <a:pt x="43067" y="0"/>
                    <a:pt x="64800" y="0"/>
                  </a:cubicBezTo>
                  <a:cubicBezTo>
                    <a:pt x="72389" y="0"/>
                    <a:pt x="79037" y="5359"/>
                    <a:pt x="86400" y="7200"/>
                  </a:cubicBezTo>
                  <a:cubicBezTo>
                    <a:pt x="98272" y="10168"/>
                    <a:pt x="110400" y="12000"/>
                    <a:pt x="122400" y="14400"/>
                  </a:cubicBezTo>
                  <a:cubicBezTo>
                    <a:pt x="127200" y="21600"/>
                    <a:pt x="132930" y="28260"/>
                    <a:pt x="136800" y="36000"/>
                  </a:cubicBezTo>
                  <a:cubicBezTo>
                    <a:pt x="163909" y="90218"/>
                    <a:pt x="110484" y="55206"/>
                    <a:pt x="43200" y="50400"/>
                  </a:cubicBezTo>
                  <a:cubicBezTo>
                    <a:pt x="36000" y="48000"/>
                    <a:pt x="26967" y="48567"/>
                    <a:pt x="21600" y="43200"/>
                  </a:cubicBezTo>
                  <a:cubicBezTo>
                    <a:pt x="11364" y="32964"/>
                    <a:pt x="3600" y="13200"/>
                    <a:pt x="0" y="7200"/>
                  </a:cubicBezTo>
                  <a:close/>
                </a:path>
              </a:pathLst>
            </a:custGeom>
            <a:solidFill>
              <a:srgbClr val="6F490B"/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1086916" y="1797031"/>
            <a:ext cx="2433683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 smtClean="0">
                <a:latin typeface="Franklin Gothic Medium" panose="020B0603020102020204" pitchFamily="34" charset="0"/>
              </a:rPr>
              <a:t>1. Deploy &amp; Descend</a:t>
            </a:r>
            <a:endParaRPr lang="en-US" sz="1867" dirty="0">
              <a:latin typeface="Franklin Gothic Medium" panose="020B0603020102020204" pitchFamily="34" charset="0"/>
            </a:endParaRPr>
          </a:p>
        </p:txBody>
      </p:sp>
      <p:grpSp>
        <p:nvGrpSpPr>
          <p:cNvPr id="71" name="Group 70"/>
          <p:cNvGrpSpPr/>
          <p:nvPr/>
        </p:nvGrpSpPr>
        <p:grpSpPr>
          <a:xfrm>
            <a:off x="2133070" y="4325713"/>
            <a:ext cx="304800" cy="1371600"/>
            <a:chOff x="5565775" y="2873375"/>
            <a:chExt cx="228600" cy="1028700"/>
          </a:xfrm>
        </p:grpSpPr>
        <p:sp>
          <p:nvSpPr>
            <p:cNvPr id="73" name="Rectangle 72"/>
            <p:cNvSpPr/>
            <p:nvPr/>
          </p:nvSpPr>
          <p:spPr>
            <a:xfrm>
              <a:off x="5666359" y="2987675"/>
              <a:ext cx="27432" cy="18288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74" name="Group 73"/>
            <p:cNvGrpSpPr/>
            <p:nvPr/>
          </p:nvGrpSpPr>
          <p:grpSpPr>
            <a:xfrm>
              <a:off x="5687568" y="2873375"/>
              <a:ext cx="27432" cy="306070"/>
              <a:chOff x="5838825" y="3105150"/>
              <a:chExt cx="27432" cy="306070"/>
            </a:xfrm>
            <a:solidFill>
              <a:srgbClr val="595959"/>
            </a:solidFill>
          </p:grpSpPr>
          <p:sp>
            <p:nvSpPr>
              <p:cNvPr id="79" name="Rectangle 78"/>
              <p:cNvSpPr/>
              <p:nvPr/>
            </p:nvSpPr>
            <p:spPr>
              <a:xfrm>
                <a:off x="5847969" y="3136900"/>
                <a:ext cx="9144" cy="274320"/>
              </a:xfrm>
              <a:prstGeom prst="rect">
                <a:avLst/>
              </a:prstGeom>
              <a:grp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5838825" y="3105150"/>
                <a:ext cx="27432" cy="18288"/>
              </a:xfrm>
              <a:prstGeom prst="rect">
                <a:avLst/>
              </a:prstGeom>
              <a:grp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grpSp>
          <p:nvGrpSpPr>
            <p:cNvPr id="75" name="Group 74"/>
            <p:cNvGrpSpPr/>
            <p:nvPr/>
          </p:nvGrpSpPr>
          <p:grpSpPr>
            <a:xfrm>
              <a:off x="5565775" y="3101974"/>
              <a:ext cx="228600" cy="800101"/>
              <a:chOff x="5565775" y="3101974"/>
              <a:chExt cx="228600" cy="800101"/>
            </a:xfrm>
          </p:grpSpPr>
          <p:sp>
            <p:nvSpPr>
              <p:cNvPr id="76" name="Rounded Rectangle 75"/>
              <p:cNvSpPr/>
              <p:nvPr/>
            </p:nvSpPr>
            <p:spPr>
              <a:xfrm>
                <a:off x="5621080" y="3105150"/>
                <a:ext cx="120463" cy="765175"/>
              </a:xfrm>
              <a:prstGeom prst="roundRect">
                <a:avLst>
                  <a:gd name="adj" fmla="val 0"/>
                </a:avLst>
              </a:prstGeom>
              <a:solidFill>
                <a:srgbClr val="7F7F7F"/>
              </a:solidFill>
              <a:ln w="3175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77" name="Rounded Rectangle 76"/>
              <p:cNvSpPr/>
              <p:nvPr/>
            </p:nvSpPr>
            <p:spPr>
              <a:xfrm>
                <a:off x="5602155" y="3819525"/>
                <a:ext cx="155840" cy="82550"/>
              </a:xfrm>
              <a:prstGeom prst="roundRect">
                <a:avLst/>
              </a:prstGeom>
              <a:solidFill>
                <a:srgbClr val="262626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78" name="Rounded Rectangle 77"/>
              <p:cNvSpPr/>
              <p:nvPr/>
            </p:nvSpPr>
            <p:spPr>
              <a:xfrm>
                <a:off x="5565775" y="3101974"/>
                <a:ext cx="228600" cy="45719"/>
              </a:xfrm>
              <a:prstGeom prst="roundRect">
                <a:avLst/>
              </a:prstGeom>
              <a:solidFill>
                <a:srgbClr val="595959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</p:grpSp>
      <p:grpSp>
        <p:nvGrpSpPr>
          <p:cNvPr id="82" name="Group 81"/>
          <p:cNvGrpSpPr/>
          <p:nvPr/>
        </p:nvGrpSpPr>
        <p:grpSpPr>
          <a:xfrm>
            <a:off x="5960104" y="4307840"/>
            <a:ext cx="304800" cy="1371600"/>
            <a:chOff x="5565775" y="2873375"/>
            <a:chExt cx="228600" cy="1028700"/>
          </a:xfrm>
        </p:grpSpPr>
        <p:sp>
          <p:nvSpPr>
            <p:cNvPr id="83" name="Rectangle 82"/>
            <p:cNvSpPr/>
            <p:nvPr/>
          </p:nvSpPr>
          <p:spPr>
            <a:xfrm>
              <a:off x="5666359" y="2987675"/>
              <a:ext cx="27432" cy="18288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5687568" y="2873375"/>
              <a:ext cx="27432" cy="306070"/>
              <a:chOff x="5838825" y="3105150"/>
              <a:chExt cx="27432" cy="306070"/>
            </a:xfrm>
            <a:solidFill>
              <a:srgbClr val="595959"/>
            </a:solidFill>
          </p:grpSpPr>
          <p:sp>
            <p:nvSpPr>
              <p:cNvPr id="97" name="Rectangle 96"/>
              <p:cNvSpPr/>
              <p:nvPr/>
            </p:nvSpPr>
            <p:spPr>
              <a:xfrm>
                <a:off x="5847969" y="3136900"/>
                <a:ext cx="9144" cy="274320"/>
              </a:xfrm>
              <a:prstGeom prst="rect">
                <a:avLst/>
              </a:prstGeom>
              <a:grp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8" name="Rectangle 97"/>
              <p:cNvSpPr/>
              <p:nvPr/>
            </p:nvSpPr>
            <p:spPr>
              <a:xfrm>
                <a:off x="5838825" y="3105150"/>
                <a:ext cx="27432" cy="18288"/>
              </a:xfrm>
              <a:prstGeom prst="rect">
                <a:avLst/>
              </a:prstGeom>
              <a:grp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grpSp>
          <p:nvGrpSpPr>
            <p:cNvPr id="89" name="Group 88"/>
            <p:cNvGrpSpPr/>
            <p:nvPr/>
          </p:nvGrpSpPr>
          <p:grpSpPr>
            <a:xfrm>
              <a:off x="5565775" y="3101974"/>
              <a:ext cx="228600" cy="800101"/>
              <a:chOff x="5565775" y="3101974"/>
              <a:chExt cx="228600" cy="800101"/>
            </a:xfrm>
          </p:grpSpPr>
          <p:sp>
            <p:nvSpPr>
              <p:cNvPr id="90" name="Rounded Rectangle 89"/>
              <p:cNvSpPr/>
              <p:nvPr/>
            </p:nvSpPr>
            <p:spPr>
              <a:xfrm>
                <a:off x="5621080" y="3105150"/>
                <a:ext cx="120463" cy="765175"/>
              </a:xfrm>
              <a:prstGeom prst="roundRect">
                <a:avLst>
                  <a:gd name="adj" fmla="val 0"/>
                </a:avLst>
              </a:prstGeom>
              <a:solidFill>
                <a:srgbClr val="7F7F7F"/>
              </a:solidFill>
              <a:ln w="3175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4" name="Rounded Rectangle 93"/>
              <p:cNvSpPr/>
              <p:nvPr/>
            </p:nvSpPr>
            <p:spPr>
              <a:xfrm>
                <a:off x="5602155" y="3819525"/>
                <a:ext cx="155840" cy="82550"/>
              </a:xfrm>
              <a:prstGeom prst="roundRect">
                <a:avLst/>
              </a:prstGeom>
              <a:solidFill>
                <a:srgbClr val="262626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6" name="Rounded Rectangle 95"/>
              <p:cNvSpPr/>
              <p:nvPr/>
            </p:nvSpPr>
            <p:spPr>
              <a:xfrm>
                <a:off x="5565775" y="3101974"/>
                <a:ext cx="228600" cy="45719"/>
              </a:xfrm>
              <a:prstGeom prst="roundRect">
                <a:avLst/>
              </a:prstGeom>
              <a:solidFill>
                <a:srgbClr val="595959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</p:grpSp>
      <p:grpSp>
        <p:nvGrpSpPr>
          <p:cNvPr id="99" name="Group 98"/>
          <p:cNvGrpSpPr/>
          <p:nvPr/>
        </p:nvGrpSpPr>
        <p:grpSpPr>
          <a:xfrm>
            <a:off x="7454380" y="5221567"/>
            <a:ext cx="304800" cy="1371600"/>
            <a:chOff x="5565775" y="2873375"/>
            <a:chExt cx="228600" cy="1028700"/>
          </a:xfrm>
        </p:grpSpPr>
        <p:sp>
          <p:nvSpPr>
            <p:cNvPr id="100" name="Rectangle 99"/>
            <p:cNvSpPr/>
            <p:nvPr/>
          </p:nvSpPr>
          <p:spPr>
            <a:xfrm>
              <a:off x="5666359" y="2987675"/>
              <a:ext cx="27432" cy="18288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101" name="Group 100"/>
            <p:cNvGrpSpPr/>
            <p:nvPr/>
          </p:nvGrpSpPr>
          <p:grpSpPr>
            <a:xfrm>
              <a:off x="5687568" y="2873375"/>
              <a:ext cx="27432" cy="306070"/>
              <a:chOff x="5838825" y="3105150"/>
              <a:chExt cx="27432" cy="306070"/>
            </a:xfrm>
            <a:solidFill>
              <a:srgbClr val="595959"/>
            </a:solidFill>
          </p:grpSpPr>
          <p:sp>
            <p:nvSpPr>
              <p:cNvPr id="107" name="Rectangle 106"/>
              <p:cNvSpPr/>
              <p:nvPr/>
            </p:nvSpPr>
            <p:spPr>
              <a:xfrm>
                <a:off x="5847969" y="3136900"/>
                <a:ext cx="9144" cy="274320"/>
              </a:xfrm>
              <a:prstGeom prst="rect">
                <a:avLst/>
              </a:prstGeom>
              <a:grp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9" name="Rectangle 108"/>
              <p:cNvSpPr/>
              <p:nvPr/>
            </p:nvSpPr>
            <p:spPr>
              <a:xfrm>
                <a:off x="5838825" y="3105150"/>
                <a:ext cx="27432" cy="18288"/>
              </a:xfrm>
              <a:prstGeom prst="rect">
                <a:avLst/>
              </a:prstGeom>
              <a:grp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grpSp>
          <p:nvGrpSpPr>
            <p:cNvPr id="103" name="Group 102"/>
            <p:cNvGrpSpPr/>
            <p:nvPr/>
          </p:nvGrpSpPr>
          <p:grpSpPr>
            <a:xfrm>
              <a:off x="5565775" y="3101974"/>
              <a:ext cx="228600" cy="800101"/>
              <a:chOff x="5565775" y="3101974"/>
              <a:chExt cx="228600" cy="800101"/>
            </a:xfrm>
          </p:grpSpPr>
          <p:sp>
            <p:nvSpPr>
              <p:cNvPr id="104" name="Rounded Rectangle 103"/>
              <p:cNvSpPr/>
              <p:nvPr/>
            </p:nvSpPr>
            <p:spPr>
              <a:xfrm>
                <a:off x="5621080" y="3105150"/>
                <a:ext cx="120463" cy="765175"/>
              </a:xfrm>
              <a:prstGeom prst="roundRect">
                <a:avLst>
                  <a:gd name="adj" fmla="val 0"/>
                </a:avLst>
              </a:prstGeom>
              <a:solidFill>
                <a:srgbClr val="7F7F7F"/>
              </a:solidFill>
              <a:ln w="3175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5" name="Rounded Rectangle 104"/>
              <p:cNvSpPr/>
              <p:nvPr/>
            </p:nvSpPr>
            <p:spPr>
              <a:xfrm>
                <a:off x="5602155" y="3819525"/>
                <a:ext cx="155840" cy="82550"/>
              </a:xfrm>
              <a:prstGeom prst="roundRect">
                <a:avLst/>
              </a:prstGeom>
              <a:solidFill>
                <a:srgbClr val="262626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06" name="Rounded Rectangle 105"/>
              <p:cNvSpPr/>
              <p:nvPr/>
            </p:nvSpPr>
            <p:spPr>
              <a:xfrm>
                <a:off x="5565775" y="3101974"/>
                <a:ext cx="228600" cy="45719"/>
              </a:xfrm>
              <a:prstGeom prst="roundRect">
                <a:avLst/>
              </a:prstGeom>
              <a:solidFill>
                <a:srgbClr val="595959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</p:grpSp>
      <p:grpSp>
        <p:nvGrpSpPr>
          <p:cNvPr id="112" name="Group 111"/>
          <p:cNvGrpSpPr/>
          <p:nvPr/>
        </p:nvGrpSpPr>
        <p:grpSpPr>
          <a:xfrm>
            <a:off x="8655643" y="3717364"/>
            <a:ext cx="304800" cy="1371600"/>
            <a:chOff x="5565775" y="2873375"/>
            <a:chExt cx="228600" cy="1028700"/>
          </a:xfrm>
        </p:grpSpPr>
        <p:sp>
          <p:nvSpPr>
            <p:cNvPr id="113" name="Rectangle 112"/>
            <p:cNvSpPr/>
            <p:nvPr/>
          </p:nvSpPr>
          <p:spPr>
            <a:xfrm>
              <a:off x="5666359" y="2987675"/>
              <a:ext cx="27432" cy="18288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114" name="Group 113"/>
            <p:cNvGrpSpPr/>
            <p:nvPr/>
          </p:nvGrpSpPr>
          <p:grpSpPr>
            <a:xfrm>
              <a:off x="5687568" y="2873375"/>
              <a:ext cx="27432" cy="306070"/>
              <a:chOff x="5838825" y="3105150"/>
              <a:chExt cx="27432" cy="306070"/>
            </a:xfrm>
            <a:solidFill>
              <a:srgbClr val="595959"/>
            </a:solidFill>
          </p:grpSpPr>
          <p:sp>
            <p:nvSpPr>
              <p:cNvPr id="119" name="Rectangle 118"/>
              <p:cNvSpPr/>
              <p:nvPr/>
            </p:nvSpPr>
            <p:spPr>
              <a:xfrm>
                <a:off x="5847969" y="3136900"/>
                <a:ext cx="9144" cy="274320"/>
              </a:xfrm>
              <a:prstGeom prst="rect">
                <a:avLst/>
              </a:prstGeom>
              <a:grp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20" name="Rectangle 119"/>
              <p:cNvSpPr/>
              <p:nvPr/>
            </p:nvSpPr>
            <p:spPr>
              <a:xfrm>
                <a:off x="5838825" y="3105150"/>
                <a:ext cx="27432" cy="18288"/>
              </a:xfrm>
              <a:prstGeom prst="rect">
                <a:avLst/>
              </a:prstGeom>
              <a:grp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grpSp>
          <p:nvGrpSpPr>
            <p:cNvPr id="115" name="Group 114"/>
            <p:cNvGrpSpPr/>
            <p:nvPr/>
          </p:nvGrpSpPr>
          <p:grpSpPr>
            <a:xfrm>
              <a:off x="5565775" y="3101974"/>
              <a:ext cx="228600" cy="800101"/>
              <a:chOff x="5565775" y="3101974"/>
              <a:chExt cx="228600" cy="800101"/>
            </a:xfrm>
          </p:grpSpPr>
          <p:sp>
            <p:nvSpPr>
              <p:cNvPr id="116" name="Rounded Rectangle 115"/>
              <p:cNvSpPr/>
              <p:nvPr/>
            </p:nvSpPr>
            <p:spPr>
              <a:xfrm>
                <a:off x="5621080" y="3105150"/>
                <a:ext cx="120463" cy="765175"/>
              </a:xfrm>
              <a:prstGeom prst="roundRect">
                <a:avLst>
                  <a:gd name="adj" fmla="val 0"/>
                </a:avLst>
              </a:prstGeom>
              <a:solidFill>
                <a:srgbClr val="7F7F7F"/>
              </a:solidFill>
              <a:ln w="3175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17" name="Rounded Rectangle 116"/>
              <p:cNvSpPr/>
              <p:nvPr/>
            </p:nvSpPr>
            <p:spPr>
              <a:xfrm>
                <a:off x="5602155" y="3819525"/>
                <a:ext cx="155840" cy="82550"/>
              </a:xfrm>
              <a:prstGeom prst="roundRect">
                <a:avLst/>
              </a:prstGeom>
              <a:solidFill>
                <a:srgbClr val="262626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18" name="Rounded Rectangle 117"/>
              <p:cNvSpPr/>
              <p:nvPr/>
            </p:nvSpPr>
            <p:spPr>
              <a:xfrm>
                <a:off x="5565775" y="3101974"/>
                <a:ext cx="228600" cy="45719"/>
              </a:xfrm>
              <a:prstGeom prst="roundRect">
                <a:avLst/>
              </a:prstGeom>
              <a:solidFill>
                <a:srgbClr val="595959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</p:grpSp>
      <p:grpSp>
        <p:nvGrpSpPr>
          <p:cNvPr id="121" name="Group 120"/>
          <p:cNvGrpSpPr/>
          <p:nvPr/>
        </p:nvGrpSpPr>
        <p:grpSpPr>
          <a:xfrm>
            <a:off x="9815366" y="2388097"/>
            <a:ext cx="304800" cy="1371600"/>
            <a:chOff x="5565775" y="2873375"/>
            <a:chExt cx="228600" cy="1028700"/>
          </a:xfrm>
        </p:grpSpPr>
        <p:sp>
          <p:nvSpPr>
            <p:cNvPr id="122" name="Rectangle 121"/>
            <p:cNvSpPr/>
            <p:nvPr/>
          </p:nvSpPr>
          <p:spPr>
            <a:xfrm>
              <a:off x="5666359" y="2987675"/>
              <a:ext cx="27432" cy="18288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grpSp>
          <p:nvGrpSpPr>
            <p:cNvPr id="123" name="Group 122"/>
            <p:cNvGrpSpPr/>
            <p:nvPr/>
          </p:nvGrpSpPr>
          <p:grpSpPr>
            <a:xfrm>
              <a:off x="5687568" y="2873375"/>
              <a:ext cx="27432" cy="306070"/>
              <a:chOff x="5838825" y="3105150"/>
              <a:chExt cx="27432" cy="306070"/>
            </a:xfrm>
            <a:solidFill>
              <a:srgbClr val="595959"/>
            </a:solidFill>
          </p:grpSpPr>
          <p:sp>
            <p:nvSpPr>
              <p:cNvPr id="128" name="Rectangle 127"/>
              <p:cNvSpPr/>
              <p:nvPr/>
            </p:nvSpPr>
            <p:spPr>
              <a:xfrm>
                <a:off x="5847969" y="3136900"/>
                <a:ext cx="9144" cy="274320"/>
              </a:xfrm>
              <a:prstGeom prst="rect">
                <a:avLst/>
              </a:prstGeom>
              <a:grp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29" name="Rectangle 128"/>
              <p:cNvSpPr/>
              <p:nvPr/>
            </p:nvSpPr>
            <p:spPr>
              <a:xfrm>
                <a:off x="5838825" y="3105150"/>
                <a:ext cx="27432" cy="18288"/>
              </a:xfrm>
              <a:prstGeom prst="rect">
                <a:avLst/>
              </a:prstGeom>
              <a:grpFill/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  <p:grpSp>
          <p:nvGrpSpPr>
            <p:cNvPr id="124" name="Group 123"/>
            <p:cNvGrpSpPr/>
            <p:nvPr/>
          </p:nvGrpSpPr>
          <p:grpSpPr>
            <a:xfrm>
              <a:off x="5565775" y="3101974"/>
              <a:ext cx="228600" cy="800101"/>
              <a:chOff x="5565775" y="3101974"/>
              <a:chExt cx="228600" cy="800101"/>
            </a:xfrm>
          </p:grpSpPr>
          <p:sp>
            <p:nvSpPr>
              <p:cNvPr id="125" name="Rounded Rectangle 124"/>
              <p:cNvSpPr/>
              <p:nvPr/>
            </p:nvSpPr>
            <p:spPr>
              <a:xfrm>
                <a:off x="5621080" y="3105150"/>
                <a:ext cx="120463" cy="765175"/>
              </a:xfrm>
              <a:prstGeom prst="roundRect">
                <a:avLst>
                  <a:gd name="adj" fmla="val 0"/>
                </a:avLst>
              </a:prstGeom>
              <a:solidFill>
                <a:srgbClr val="7F7F7F"/>
              </a:solidFill>
              <a:ln w="3175" cmpd="sng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26" name="Rounded Rectangle 125"/>
              <p:cNvSpPr/>
              <p:nvPr/>
            </p:nvSpPr>
            <p:spPr>
              <a:xfrm>
                <a:off x="5602155" y="3819525"/>
                <a:ext cx="155840" cy="82550"/>
              </a:xfrm>
              <a:prstGeom prst="roundRect">
                <a:avLst/>
              </a:prstGeom>
              <a:solidFill>
                <a:srgbClr val="262626"/>
              </a:solidFill>
              <a:ln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127" name="Rounded Rectangle 126"/>
              <p:cNvSpPr/>
              <p:nvPr/>
            </p:nvSpPr>
            <p:spPr>
              <a:xfrm>
                <a:off x="5565775" y="3101974"/>
                <a:ext cx="228600" cy="45719"/>
              </a:xfrm>
              <a:prstGeom prst="roundRect">
                <a:avLst/>
              </a:prstGeom>
              <a:solidFill>
                <a:srgbClr val="595959"/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</p:grpSp>
      <p:sp>
        <p:nvSpPr>
          <p:cNvPr id="7" name="Rectangle 6"/>
          <p:cNvSpPr/>
          <p:nvPr/>
        </p:nvSpPr>
        <p:spPr>
          <a:xfrm>
            <a:off x="9042400" y="1581931"/>
            <a:ext cx="19441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Franklin Gothic Medium" panose="020B0603020102020204" pitchFamily="34" charset="0"/>
              </a:rPr>
              <a:t>5. Relay Data via Iridium Satellites</a:t>
            </a:r>
            <a:endParaRPr lang="en-US" dirty="0">
              <a:latin typeface="Franklin Gothic Medium" panose="020B06030201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185149" y="167873"/>
            <a:ext cx="38428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Franklin Gothic Medium" panose="020B0603020102020204" pitchFamily="34" charset="0"/>
              </a:rPr>
              <a:t>Slide Credit: Nick Raymond, 2016 MBARI Intern</a:t>
            </a:r>
            <a:endParaRPr lang="en-US" sz="14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785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Ryther</a:t>
            </a:r>
            <a:r>
              <a:rPr lang="en-US" dirty="0"/>
              <a:t>, J. H. (1969) Photosynthesis and fish production in the sea.  Science, 166, 72-76.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 smtClean="0"/>
              <a:t>Benway</a:t>
            </a:r>
            <a:r>
              <a:rPr lang="en-US" dirty="0"/>
              <a:t>, et. al. (Editors), 2015. An interdisciplinary science plan for research in North American continental margin systems. Report of the Coastal </a:t>
            </a:r>
            <a:r>
              <a:rPr lang="en-US" dirty="0" err="1"/>
              <a:t>CARbon</a:t>
            </a:r>
            <a:r>
              <a:rPr lang="en-US" dirty="0"/>
              <a:t> Synthesis (CCARS) community workshop, August 19-21, 2014, Ocean Carbon and Biogeochemistry Program and North American Carbon Program, 68 pp.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4613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E3F56-98C7-4EBD-8AE8-F6FB693746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4531" y="4464028"/>
            <a:ext cx="10395359" cy="1641490"/>
          </a:xfrm>
        </p:spPr>
        <p:txBody>
          <a:bodyPr>
            <a:normAutofit/>
          </a:bodyPr>
          <a:lstStyle/>
          <a:p>
            <a:r>
              <a:rPr lang="en-US" sz="8000" dirty="0" smtClean="0"/>
              <a:t>Backup Slides</a:t>
            </a:r>
            <a:endParaRPr lang="en-US" sz="8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7D8C76-30EF-432F-8D4F-B026AB3C6F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677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" y="0"/>
            <a:ext cx="12190195" cy="685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848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ual_Lead_3_m_with_Pump_Speed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838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E3F56-98C7-4EBD-8AE8-F6FB693746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4531" y="4464028"/>
            <a:ext cx="10395359" cy="1641490"/>
          </a:xfrm>
        </p:spPr>
        <p:txBody>
          <a:bodyPr/>
          <a:lstStyle/>
          <a:p>
            <a:r>
              <a:rPr lang="en-US" dirty="0"/>
              <a:t>CPF Depth Control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7D8C76-30EF-432F-8D4F-B026AB3C6FC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Project #</a:t>
            </a:r>
            <a:r>
              <a:rPr lang="en-US" dirty="0" smtClean="0"/>
              <a:t>1 of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5359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8E176-7ADD-4A81-95BC-B3399C9D8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Depth Control Problem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0368E9-8C11-4DE1-92FC-DF1254D8A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Due to the underlying physics, the current depth controller results in an </a:t>
            </a:r>
            <a:r>
              <a:rPr lang="en-US" sz="3600" b="1" dirty="0" err="1" smtClean="0">
                <a:solidFill>
                  <a:schemeClr val="accent6"/>
                </a:solidFill>
              </a:rPr>
              <a:t>undamped</a:t>
            </a:r>
            <a:r>
              <a:rPr lang="en-US" sz="3600" b="1" dirty="0" smtClean="0">
                <a:solidFill>
                  <a:schemeClr val="accent6"/>
                </a:solidFill>
              </a:rPr>
              <a:t> oscillation</a:t>
            </a:r>
            <a:r>
              <a:rPr lang="en-US" dirty="0" smtClean="0"/>
              <a:t> about a target depth.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This </a:t>
            </a:r>
            <a:r>
              <a:rPr lang="en-US" sz="3600" b="1" dirty="0" smtClean="0">
                <a:solidFill>
                  <a:schemeClr val="accent6"/>
                </a:solidFill>
              </a:rPr>
              <a:t>wastes battery energy</a:t>
            </a:r>
            <a:r>
              <a:rPr lang="en-US" dirty="0" smtClean="0"/>
              <a:t>, significantly shortening the lifespan of a CPF.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A new controller is required…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54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379785" y="2539935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18409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2314392" y="4798708"/>
            <a:ext cx="1768968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Measured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379785" y="2539935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5433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402DC-AB36-43BC-891F-F46159422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Basics of Feedback Control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6E0E0A13-577D-49B7-B835-5AFE03E55E3C}"/>
              </a:ext>
            </a:extLst>
          </p:cNvPr>
          <p:cNvSpPr/>
          <p:nvPr/>
        </p:nvSpPr>
        <p:spPr>
          <a:xfrm>
            <a:off x="2812333" y="2680414"/>
            <a:ext cx="731520" cy="725978"/>
          </a:xfrm>
          <a:prstGeom prst="flowChartConnector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492A2DF4-055A-44C8-ADFD-D68FFFF75734}"/>
              </a:ext>
            </a:extLst>
          </p:cNvPr>
          <p:cNvSpPr/>
          <p:nvPr/>
        </p:nvSpPr>
        <p:spPr>
          <a:xfrm>
            <a:off x="2860131" y="2862036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/>
              <a:t>+</a:t>
            </a:r>
            <a:endParaRPr lang="en-US" sz="2400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76FAB114-C385-4D6C-B380-3E733729455A}"/>
              </a:ext>
            </a:extLst>
          </p:cNvPr>
          <p:cNvSpPr/>
          <p:nvPr/>
        </p:nvSpPr>
        <p:spPr>
          <a:xfrm>
            <a:off x="3046476" y="3058900"/>
            <a:ext cx="304800" cy="264366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-</a:t>
            </a:r>
            <a:endParaRPr lang="en-US" sz="2400" dirty="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91908A13-0970-4ED0-BFCC-43CC46C78635}"/>
              </a:ext>
            </a:extLst>
          </p:cNvPr>
          <p:cNvSpPr/>
          <p:nvPr/>
        </p:nvSpPr>
        <p:spPr>
          <a:xfrm>
            <a:off x="2314392" y="4798708"/>
            <a:ext cx="1768968" cy="679721"/>
          </a:xfrm>
          <a:prstGeom prst="round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Measured</a:t>
            </a:r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728046C-8E33-4242-9D9F-20C64B84650F}"/>
              </a:ext>
            </a:extLst>
          </p:cNvPr>
          <p:cNvSpPr/>
          <p:nvPr/>
        </p:nvSpPr>
        <p:spPr>
          <a:xfrm>
            <a:off x="379785" y="2539935"/>
            <a:ext cx="15869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/>
              <a:t>Desired</a:t>
            </a:r>
            <a:endParaRPr lang="en-US" sz="2800" dirty="0"/>
          </a:p>
          <a:p>
            <a:pPr algn="ctr"/>
            <a:r>
              <a:rPr lang="en-US" sz="2800" dirty="0" smtClean="0"/>
              <a:t>Depth</a:t>
            </a:r>
            <a:endParaRPr lang="en-US" sz="2800" dirty="0"/>
          </a:p>
        </p:txBody>
      </p:sp>
      <p:sp>
        <p:nvSpPr>
          <p:cNvPr id="5" name="Right Arrow 4"/>
          <p:cNvSpPr/>
          <p:nvPr/>
        </p:nvSpPr>
        <p:spPr>
          <a:xfrm>
            <a:off x="1934242" y="2801087"/>
            <a:ext cx="831906" cy="484632"/>
          </a:xfrm>
          <a:prstGeom prst="right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p Arrow 5"/>
          <p:cNvSpPr/>
          <p:nvPr/>
        </p:nvSpPr>
        <p:spPr>
          <a:xfrm>
            <a:off x="2935777" y="3466169"/>
            <a:ext cx="484632" cy="978408"/>
          </a:xfrm>
          <a:prstGeom prst="up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944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6320</TotalTime>
  <Words>924</Words>
  <Application>Microsoft Office PowerPoint</Application>
  <PresentationFormat>Widescreen</PresentationFormat>
  <Paragraphs>213</Paragraphs>
  <Slides>43</Slides>
  <Notes>13</Notes>
  <HiddenSlides>0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9" baseType="lpstr">
      <vt:lpstr>Arial</vt:lpstr>
      <vt:lpstr>Calibri</vt:lpstr>
      <vt:lpstr>Corbel</vt:lpstr>
      <vt:lpstr>Franklin Gothic Medium</vt:lpstr>
      <vt:lpstr>Wingdings</vt:lpstr>
      <vt:lpstr>Depth</vt:lpstr>
      <vt:lpstr>Depth Control &amp; Mission Operations</vt:lpstr>
      <vt:lpstr>What is a Coastal Profiling Float (CPF)?</vt:lpstr>
      <vt:lpstr>Why CPFs?</vt:lpstr>
      <vt:lpstr>Typical Mission Profile</vt:lpstr>
      <vt:lpstr>CPF Depth Control</vt:lpstr>
      <vt:lpstr>The Depth Control Problem</vt:lpstr>
      <vt:lpstr>Basics of Feedback Control</vt:lpstr>
      <vt:lpstr>Basics of Feedback Control</vt:lpstr>
      <vt:lpstr>Basics of Feedback Control</vt:lpstr>
      <vt:lpstr>Basics of Feedback Control</vt:lpstr>
      <vt:lpstr>Basics of Feedback Control</vt:lpstr>
      <vt:lpstr>Basics of Feedback Control</vt:lpstr>
      <vt:lpstr>Basics of Feedback Control</vt:lpstr>
      <vt:lpstr>Basics of Feedback Control</vt:lpstr>
      <vt:lpstr>Basics of Feedback Control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New Controller:  Dual Lead Compensator</vt:lpstr>
      <vt:lpstr>New Controller:  Dual Lead Compensator</vt:lpstr>
      <vt:lpstr>PowerPoint Presentation</vt:lpstr>
      <vt:lpstr>PowerPoint Presentation</vt:lpstr>
      <vt:lpstr>PowerPoint Presentation</vt:lpstr>
      <vt:lpstr>PowerPoint Presentation</vt:lpstr>
      <vt:lpstr>New Controller:  Dual Lead Compensator</vt:lpstr>
      <vt:lpstr>New Controller:  Dual Lead Compensator</vt:lpstr>
      <vt:lpstr>PowerPoint Presentation</vt:lpstr>
      <vt:lpstr>PowerPoint Presentation</vt:lpstr>
      <vt:lpstr>Next Steps</vt:lpstr>
      <vt:lpstr>CPF Mission Operations</vt:lpstr>
      <vt:lpstr>Typical Mission Profile</vt:lpstr>
      <vt:lpstr>The Mission Operations Problem</vt:lpstr>
      <vt:lpstr>Requirements</vt:lpstr>
      <vt:lpstr>PowerPoint Presentation</vt:lpstr>
      <vt:lpstr>Tracking</vt:lpstr>
      <vt:lpstr>Acknowledgements</vt:lpstr>
      <vt:lpstr>References</vt:lpstr>
      <vt:lpstr>Backup Slides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Brian</dc:creator>
  <cp:lastModifiedBy>Brian Ha</cp:lastModifiedBy>
  <cp:revision>102</cp:revision>
  <dcterms:created xsi:type="dcterms:W3CDTF">2018-08-03T04:45:32Z</dcterms:created>
  <dcterms:modified xsi:type="dcterms:W3CDTF">2018-08-08T16:16:12Z</dcterms:modified>
</cp:coreProperties>
</file>