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6"/>
  </p:notesMasterIdLst>
  <p:sldIdLst>
    <p:sldId id="256" r:id="rId2"/>
    <p:sldId id="257" r:id="rId3"/>
    <p:sldId id="328" r:id="rId4"/>
    <p:sldId id="324" r:id="rId5"/>
    <p:sldId id="266" r:id="rId6"/>
    <p:sldId id="259" r:id="rId7"/>
    <p:sldId id="309" r:id="rId8"/>
    <p:sldId id="317" r:id="rId9"/>
    <p:sldId id="316" r:id="rId10"/>
    <p:sldId id="315" r:id="rId11"/>
    <p:sldId id="314" r:id="rId12"/>
    <p:sldId id="313" r:id="rId13"/>
    <p:sldId id="312" r:id="rId14"/>
    <p:sldId id="311" r:id="rId15"/>
    <p:sldId id="310" r:id="rId16"/>
    <p:sldId id="280" r:id="rId17"/>
    <p:sldId id="305" r:id="rId18"/>
    <p:sldId id="296" r:id="rId19"/>
    <p:sldId id="306" r:id="rId20"/>
    <p:sldId id="295" r:id="rId21"/>
    <p:sldId id="307" r:id="rId22"/>
    <p:sldId id="308" r:id="rId23"/>
    <p:sldId id="330" r:id="rId24"/>
    <p:sldId id="299" r:id="rId25"/>
    <p:sldId id="300" r:id="rId26"/>
    <p:sldId id="285" r:id="rId27"/>
    <p:sldId id="318" r:id="rId28"/>
    <p:sldId id="262" r:id="rId29"/>
    <p:sldId id="319" r:id="rId30"/>
    <p:sldId id="261" r:id="rId31"/>
    <p:sldId id="320" r:id="rId32"/>
    <p:sldId id="301" r:id="rId33"/>
    <p:sldId id="321" r:id="rId34"/>
    <p:sldId id="302" r:id="rId35"/>
    <p:sldId id="303" r:id="rId36"/>
    <p:sldId id="270" r:id="rId37"/>
    <p:sldId id="322" r:id="rId38"/>
    <p:sldId id="323" r:id="rId39"/>
    <p:sldId id="271" r:id="rId40"/>
    <p:sldId id="325" r:id="rId41"/>
    <p:sldId id="304" r:id="rId42"/>
    <p:sldId id="326" r:id="rId43"/>
    <p:sldId id="327" r:id="rId44"/>
    <p:sldId id="32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6000" autoAdjust="0"/>
  </p:normalViewPr>
  <p:slideViewPr>
    <p:cSldViewPr snapToGrid="0">
      <p:cViewPr varScale="1">
        <p:scale>
          <a:sx n="63" d="100"/>
          <a:sy n="63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B8082-2544-432F-8F0B-E42B945BC52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B8FFD-F6B4-4FD5-A52C-FDE9194F2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09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89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2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3936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90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35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88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82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9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0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1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2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6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448A3FA-9982-4942-B1D0-EC84F85C935C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1E450-0031-4665-A723-35E586A91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166" y="4464028"/>
            <a:ext cx="10423634" cy="164149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Depth Control &amp; Mission Operations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6CBAF-8818-47AA-9AE3-2E59DA160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Coastal Profiling Float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41096" y="5407572"/>
            <a:ext cx="1912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j-lt"/>
              </a:rPr>
              <a:t>By Brian Ha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5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5444835" y="2852071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944376" y="2027470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7284718" y="3171988"/>
            <a:ext cx="113802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2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501240" y="2852071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5444835" y="2852071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944376" y="2027470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7284718" y="3171988"/>
            <a:ext cx="113802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501240" y="2852071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5444835" y="2852071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</a:t>
            </a:r>
            <a:r>
              <a:rPr lang="en-US" sz="2800" dirty="0" smtClean="0"/>
              <a:t>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944376" y="2027470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7284718" y="3171988"/>
            <a:ext cx="113802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639262" y="3188180"/>
            <a:ext cx="935204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341123" y="2966054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87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501240" y="2852071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5444835" y="2852071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944376" y="2027470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7284718" y="3171988"/>
            <a:ext cx="113802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639262" y="3188180"/>
            <a:ext cx="935204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341123" y="2966054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840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8501240" y="2852071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5444835" y="2852071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3348679" y="2060327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 Difference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944376" y="2027470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604654" y="3203677"/>
            <a:ext cx="177104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7284718" y="3171988"/>
            <a:ext cx="113802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639262" y="3188180"/>
            <a:ext cx="935204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341123" y="2966054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5444835" y="4908694"/>
            <a:ext cx="5258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/>
                </a:solidFill>
              </a:rPr>
              <a:t>It’s a </a:t>
            </a:r>
            <a:r>
              <a:rPr lang="en-US" sz="2800" b="1" u="sng" dirty="0" smtClean="0">
                <a:solidFill>
                  <a:schemeClr val="accent5"/>
                </a:solidFill>
              </a:rPr>
              <a:t>mathematical</a:t>
            </a:r>
            <a:r>
              <a:rPr lang="en-US" sz="2800" b="1" dirty="0" smtClean="0">
                <a:solidFill>
                  <a:schemeClr val="accent5"/>
                </a:solidFill>
              </a:rPr>
              <a:t> relationship.</a:t>
            </a:r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4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0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o_much_undershoo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oo_slo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Coastal Profiling Float (CPF)?</a:t>
            </a:r>
            <a:endParaRPr lang="en-US" dirty="0"/>
          </a:p>
        </p:txBody>
      </p:sp>
      <p:sp>
        <p:nvSpPr>
          <p:cNvPr id="97" name="Content Placeholder 9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CTD - characterizes physical properties of water</a:t>
            </a:r>
          </a:p>
          <a:p>
            <a:r>
              <a:rPr lang="en-US" dirty="0" smtClean="0"/>
              <a:t>pH – fundamental measurement that drives biogeochemical processes</a:t>
            </a:r>
          </a:p>
          <a:p>
            <a:r>
              <a:rPr lang="en-US" dirty="0" smtClean="0"/>
              <a:t>oxygen, nitrate (fertilizer for primary production)</a:t>
            </a:r>
          </a:p>
          <a:p>
            <a:r>
              <a:rPr lang="en-US" dirty="0" smtClean="0"/>
              <a:t>fluorescence, proxy measurement for amount of chlorophyll</a:t>
            </a:r>
          </a:p>
          <a:p>
            <a:r>
              <a:rPr lang="en-US" dirty="0" smtClean="0"/>
              <a:t>backscatter, measures the amount of particles in water (living or dead)</a:t>
            </a:r>
          </a:p>
          <a:p>
            <a:r>
              <a:rPr lang="en-US" dirty="0" smtClean="0"/>
              <a:t>optical radiation (sunlight, including underwater)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4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just_righ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4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6"/>
            <a:ext cx="12192000" cy="68580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630798" y="4225246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974314" y="952028"/>
            <a:ext cx="4703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Too Much Undershoot is Bad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en-US" sz="2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3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86"/>
            <a:ext cx="12192000" cy="6858000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3630798" y="4225246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974314" y="952028"/>
            <a:ext cx="6508641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Too Much Undershoot is Bad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</a:p>
          <a:p>
            <a:endParaRPr lang="en-US" sz="28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Requirement: No more </a:t>
            </a:r>
            <a:r>
              <a:rPr lang="en-US" sz="2800" b="1" dirty="0" smtClean="0">
                <a:solidFill>
                  <a:srgbClr val="FF0000"/>
                </a:solidFill>
              </a:rPr>
              <a:t>than roughly </a:t>
            </a:r>
            <a:r>
              <a:rPr lang="en-US" sz="2800" b="1" dirty="0">
                <a:solidFill>
                  <a:srgbClr val="FF0000"/>
                </a:solidFill>
              </a:rPr>
              <a:t>25</a:t>
            </a:r>
            <a:r>
              <a:rPr lang="en-US" sz="2800" b="1" dirty="0" smtClean="0">
                <a:solidFill>
                  <a:srgbClr val="FF0000"/>
                </a:solidFill>
              </a:rPr>
              <a:t>%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0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559285">
            <a:off x="4547549" y="4601448"/>
            <a:ext cx="670407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(It’s an equation that takes in </a:t>
            </a:r>
            <a:r>
              <a:rPr lang="en-US" sz="3200" b="1" dirty="0" smtClean="0">
                <a:solidFill>
                  <a:schemeClr val="accent5"/>
                </a:solidFill>
              </a:rPr>
              <a:t>depth </a:t>
            </a:r>
          </a:p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difference and spits out pump speed</a:t>
            </a:r>
            <a:r>
              <a:rPr lang="en-US" sz="3200" b="1" dirty="0" smtClean="0">
                <a:solidFill>
                  <a:schemeClr val="accent5"/>
                </a:solidFill>
              </a:rPr>
              <a:t>)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1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al_Lead_1_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6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6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al_Lead_Disturb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CPFs?</a:t>
            </a:r>
            <a:endParaRPr lang="en-US" dirty="0"/>
          </a:p>
        </p:txBody>
      </p:sp>
      <p:sp>
        <p:nvSpPr>
          <p:cNvPr id="97" name="Content Placeholder 9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Science based policy management (e.g. commercial and recreational salmon industry) requires measurements of a system this complex (see chlorophyll pic)</a:t>
            </a:r>
          </a:p>
          <a:p>
            <a:r>
              <a:rPr lang="en-US" dirty="0" smtClean="0"/>
              <a:t>Policy requires an understanding of primary production</a:t>
            </a:r>
          </a:p>
          <a:p>
            <a:r>
              <a:rPr lang="en-US" dirty="0" smtClean="0"/>
              <a:t>Primary production means bottom of the food chain</a:t>
            </a:r>
          </a:p>
          <a:p>
            <a:r>
              <a:rPr lang="en-US" dirty="0" smtClean="0"/>
              <a:t>AUVs cost 250-500k, requires a person to recover and deploy, run a few weeks.</a:t>
            </a:r>
          </a:p>
          <a:p>
            <a:r>
              <a:rPr lang="en-US" dirty="0" smtClean="0"/>
              <a:t>CPFs cost 30-50k, chuck </a:t>
            </a:r>
            <a:r>
              <a:rPr lang="en-US" dirty="0" err="1" smtClean="0"/>
              <a:t>em</a:t>
            </a:r>
            <a:r>
              <a:rPr lang="en-US" dirty="0" smtClean="0"/>
              <a:t> over the side and forget until EOL.</a:t>
            </a:r>
          </a:p>
          <a:p>
            <a:r>
              <a:rPr lang="en-US" dirty="0" smtClean="0"/>
              <a:t>Argo, (global observing system), is optimized for deep water measurements of heat content. They stay away from coasts because the heat content of the ocean is in the deep water.</a:t>
            </a:r>
          </a:p>
          <a:p>
            <a:r>
              <a:rPr lang="en-US" dirty="0" smtClean="0"/>
              <a:t>CPFs navigate (via currents)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071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ual_Lead_3_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344400" cy="69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1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ual_Lead_3_m_with_Pump_Spe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3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5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928010">
            <a:off x="5435697" y="4831538"/>
            <a:ext cx="5497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/>
                </a:solidFill>
              </a:rPr>
              <a:t>+ </a:t>
            </a:r>
            <a:r>
              <a:rPr lang="en-US" sz="4400" b="1" dirty="0" smtClean="0">
                <a:solidFill>
                  <a:schemeClr val="accent6"/>
                </a:solidFill>
              </a:rPr>
              <a:t>Difference </a:t>
            </a:r>
            <a:r>
              <a:rPr lang="en-US" sz="4400" b="1" dirty="0" smtClean="0">
                <a:solidFill>
                  <a:schemeClr val="accent6"/>
                </a:solidFill>
              </a:rPr>
              <a:t>Governor</a:t>
            </a:r>
            <a:endParaRPr lang="en-US" sz="3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ual_Lead_3_m_with_Difference_G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E6E3-1F30-4641-A939-50FEB378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82192-463F-43A3-AA41-AF8D266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 </a:t>
            </a:r>
            <a:r>
              <a:rPr lang="en-US" sz="4400" dirty="0" smtClean="0"/>
              <a:t>Program controller in C#.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 smtClean="0"/>
              <a:t> Try it in the test tank!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799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>
            <a:normAutofit/>
          </a:bodyPr>
          <a:lstStyle/>
          <a:p>
            <a:r>
              <a:rPr lang="en-US" sz="8000" dirty="0"/>
              <a:t>CPF </a:t>
            </a:r>
            <a:r>
              <a:rPr lang="en-US" sz="8000" dirty="0" smtClean="0"/>
              <a:t>Mission Operations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</a:t>
            </a:r>
            <a:r>
              <a:rPr lang="en-US" dirty="0" smtClean="0"/>
              <a:t>2 of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Mission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Heave it over the side, anchor on the bottom.</a:t>
            </a:r>
          </a:p>
          <a:p>
            <a:r>
              <a:rPr lang="en-US" dirty="0" smtClean="0"/>
              <a:t>Makes measurements on ascent to the surface</a:t>
            </a:r>
          </a:p>
          <a:p>
            <a:r>
              <a:rPr lang="en-US" dirty="0" smtClean="0"/>
              <a:t>Telemeters the data on the surface</a:t>
            </a:r>
          </a:p>
          <a:p>
            <a:r>
              <a:rPr lang="en-US" dirty="0" smtClean="0"/>
              <a:t>Anchors on the bottom. Repeat 2 -4 until significant drift.</a:t>
            </a:r>
          </a:p>
          <a:p>
            <a:r>
              <a:rPr lang="en-US" dirty="0" smtClean="0"/>
              <a:t>Then., if there is a current in the (roughly) opposite direction to the undesired drift, park at that depth and drift</a:t>
            </a:r>
          </a:p>
          <a:p>
            <a:r>
              <a:rPr lang="en-US" dirty="0" smtClean="0"/>
              <a:t>ADCP – acoustic Doppler current profile (too big and too much power for a CPF, and requires a Eulerian flow field)</a:t>
            </a:r>
          </a:p>
          <a:p>
            <a:r>
              <a:rPr lang="en-US" dirty="0" smtClean="0"/>
              <a:t>Instead, the plan is use model projections or inertial </a:t>
            </a:r>
          </a:p>
          <a:p>
            <a:r>
              <a:rPr lang="en-US" dirty="0" smtClean="0"/>
              <a:t>Risks : drifting onshore or offshore (mitigation find advantageous current)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69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2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Mission Profile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56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Earth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7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 </a:t>
            </a:r>
            <a:r>
              <a:rPr lang="en-US" dirty="0" err="1" smtClean="0"/>
              <a:t>Massion</a:t>
            </a:r>
            <a:endParaRPr lang="en-US" dirty="0" smtClean="0"/>
          </a:p>
          <a:p>
            <a:r>
              <a:rPr lang="en-US" dirty="0" smtClean="0"/>
              <a:t>Doug, Joe, Pat, and Mike</a:t>
            </a:r>
          </a:p>
          <a:p>
            <a:r>
              <a:rPr lang="en-US" dirty="0" smtClean="0"/>
              <a:t>George and Linda</a:t>
            </a:r>
          </a:p>
          <a:p>
            <a:r>
              <a:rPr lang="en-US" dirty="0" smtClean="0"/>
              <a:t>The 2018 MBARI Interns</a:t>
            </a:r>
          </a:p>
          <a:p>
            <a:r>
              <a:rPr lang="en-US" dirty="0" smtClean="0"/>
              <a:t>Packard Foundation</a:t>
            </a:r>
          </a:p>
          <a:p>
            <a:r>
              <a:rPr lang="en-US" dirty="0" smtClean="0"/>
              <a:t>MBARI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3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61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/>
          <a:lstStyle/>
          <a:p>
            <a:r>
              <a:rPr lang="en-US" dirty="0"/>
              <a:t>CPF Depth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</a:t>
            </a:r>
            <a:r>
              <a:rPr lang="en-US" dirty="0" smtClean="0"/>
              <a:t>1 of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E176-7ADD-4A81-95BC-B3399C9D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Depth Control Problem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68E9-8C11-4DE1-92FC-DF1254D8A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Depth Control</a:t>
            </a:r>
          </a:p>
          <a:p>
            <a:r>
              <a:rPr lang="en-US" dirty="0" smtClean="0"/>
              <a:t>Necessary for mission profile</a:t>
            </a:r>
          </a:p>
          <a:p>
            <a:r>
              <a:rPr lang="en-US" dirty="0" smtClean="0"/>
              <a:t>Current depth control is oscillatory</a:t>
            </a:r>
          </a:p>
          <a:p>
            <a:r>
              <a:rPr lang="en-US" dirty="0" smtClean="0"/>
              <a:t>List </a:t>
            </a:r>
            <a:r>
              <a:rPr lang="en-US" dirty="0"/>
              <a:t>differences compared to deep water</a:t>
            </a:r>
          </a:p>
          <a:p>
            <a:r>
              <a:rPr lang="en-US" dirty="0"/>
              <a:t>Risk of running aground</a:t>
            </a:r>
          </a:p>
          <a:p>
            <a:r>
              <a:rPr lang="en-US" dirty="0"/>
              <a:t>Risk of colliding with the </a:t>
            </a:r>
            <a:r>
              <a:rPr lang="en-US" dirty="0" smtClean="0"/>
              <a:t>ground</a:t>
            </a:r>
          </a:p>
          <a:p>
            <a:endParaRPr lang="en-US" dirty="0"/>
          </a:p>
          <a:p>
            <a:r>
              <a:rPr lang="en-US" dirty="0" smtClean="0"/>
              <a:t>It’s ok for ARGO to undershoot </a:t>
            </a:r>
            <a:r>
              <a:rPr lang="en-US" dirty="0" smtClean="0"/>
              <a:t>by 100 m</a:t>
            </a:r>
          </a:p>
          <a:p>
            <a:r>
              <a:rPr lang="en-US" dirty="0" smtClean="0"/>
              <a:t>It’s not OK for a CPF</a:t>
            </a:r>
          </a:p>
          <a:p>
            <a:r>
              <a:rPr lang="en-US" dirty="0" smtClean="0"/>
              <a:t>ARGO can’t park, CPF can.</a:t>
            </a:r>
          </a:p>
          <a:p>
            <a:r>
              <a:rPr lang="en-US" dirty="0" smtClean="0"/>
              <a:t>Needs better velocity and depth control</a:t>
            </a:r>
          </a:p>
          <a:p>
            <a:r>
              <a:rPr lang="en-US" dirty="0" smtClean="0"/>
              <a:t>CPF is designed to park on the bottom (in order to mitigate drift)</a:t>
            </a:r>
          </a:p>
          <a:p>
            <a:r>
              <a:rPr lang="en-US" dirty="0" smtClean="0"/>
              <a:t>ARGO has 0.260 L of delta buoyancy. They can’t get through the natural density profile in some parks of the world (i.e. think mouth of river)</a:t>
            </a:r>
          </a:p>
          <a:p>
            <a:r>
              <a:rPr lang="en-US" dirty="0" smtClean="0"/>
              <a:t>CPF has 3.5 L worth of delta  buoyancy.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811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997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84904" y="3093921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932702" y="3275543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119047" y="3472407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86963" y="5212215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452356" y="2953442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2006813" y="3214594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3008348" y="3879676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42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5875</TotalTime>
  <Words>650</Words>
  <Application>Microsoft Office PowerPoint</Application>
  <PresentationFormat>Widescreen</PresentationFormat>
  <Paragraphs>162</Paragraphs>
  <Slides>44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9" baseType="lpstr">
      <vt:lpstr>Arial</vt:lpstr>
      <vt:lpstr>Calibri</vt:lpstr>
      <vt:lpstr>Corbel</vt:lpstr>
      <vt:lpstr>Wingdings</vt:lpstr>
      <vt:lpstr>Depth</vt:lpstr>
      <vt:lpstr>Depth Control &amp; Mission Operations</vt:lpstr>
      <vt:lpstr>What is a Coastal Profiling Float (CPF)?</vt:lpstr>
      <vt:lpstr>Why CPFs?</vt:lpstr>
      <vt:lpstr>Typical Mission Profile</vt:lpstr>
      <vt:lpstr>CPF Depth Control</vt:lpstr>
      <vt:lpstr>The Depth Control Problem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PowerPoint Presentation</vt:lpstr>
      <vt:lpstr>PowerPoint Presentation</vt:lpstr>
      <vt:lpstr>Next Steps</vt:lpstr>
      <vt:lpstr>CPF Mission Operations</vt:lpstr>
      <vt:lpstr>Problem</vt:lpstr>
      <vt:lpstr>Mission Profile</vt:lpstr>
      <vt:lpstr>Google Earth</vt:lpstr>
      <vt:lpstr>Acknowledgements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Brian</dc:creator>
  <cp:lastModifiedBy>Brian Ha</cp:lastModifiedBy>
  <cp:revision>70</cp:revision>
  <dcterms:created xsi:type="dcterms:W3CDTF">2018-08-03T04:45:32Z</dcterms:created>
  <dcterms:modified xsi:type="dcterms:W3CDTF">2018-08-08T01:05:39Z</dcterms:modified>
</cp:coreProperties>
</file>