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8"/>
  </p:notesMasterIdLst>
  <p:sldIdLst>
    <p:sldId id="256" r:id="rId2"/>
    <p:sldId id="257" r:id="rId3"/>
    <p:sldId id="258" r:id="rId4"/>
    <p:sldId id="263" r:id="rId5"/>
    <p:sldId id="264" r:id="rId6"/>
    <p:sldId id="259" r:id="rId7"/>
    <p:sldId id="267" r:id="rId8"/>
    <p:sldId id="266" r:id="rId9"/>
    <p:sldId id="274" r:id="rId10"/>
    <p:sldId id="279" r:id="rId11"/>
    <p:sldId id="278" r:id="rId12"/>
    <p:sldId id="277" r:id="rId13"/>
    <p:sldId id="276" r:id="rId14"/>
    <p:sldId id="275" r:id="rId15"/>
    <p:sldId id="282" r:id="rId16"/>
    <p:sldId id="280" r:id="rId17"/>
    <p:sldId id="281" r:id="rId18"/>
    <p:sldId id="284" r:id="rId19"/>
    <p:sldId id="265" r:id="rId20"/>
    <p:sldId id="269" r:id="rId21"/>
    <p:sldId id="285" r:id="rId22"/>
    <p:sldId id="262" r:id="rId23"/>
    <p:sldId id="261" r:id="rId24"/>
    <p:sldId id="270" r:id="rId25"/>
    <p:sldId id="272" r:id="rId26"/>
    <p:sldId id="27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86000" autoAdjust="0"/>
  </p:normalViewPr>
  <p:slideViewPr>
    <p:cSldViewPr snapToGrid="0">
      <p:cViewPr varScale="1">
        <p:scale>
          <a:sx n="63" d="100"/>
          <a:sy n="63" d="100"/>
        </p:scale>
        <p:origin x="9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EB8082-2544-432F-8F0B-E42B945BC52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B8FFD-F6B4-4FD5-A52C-FDE9194F21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451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Walk through block diagram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Define what a control law is</a:t>
            </a:r>
          </a:p>
          <a:p>
            <a:r>
              <a:rPr lang="en-US" dirty="0" smtClean="0"/>
              <a:t>Describe benefits/tradeoffs of feedback </a:t>
            </a:r>
          </a:p>
          <a:p>
            <a:r>
              <a:rPr lang="en-US" dirty="0" smtClean="0"/>
              <a:t>Define overshoot, settling time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B8FFD-F6B4-4FD5-A52C-FDE9194F21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400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B8FFD-F6B4-4FD5-A52C-FDE9194F211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53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B8FFD-F6B4-4FD5-A52C-FDE9194F211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626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827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804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643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13936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890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235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88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282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869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790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202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41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322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706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48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269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660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0448A3FA-9982-4942-B1D0-EC84F85C935C}" type="datetimeFigureOut">
              <a:rPr lang="en-US" smtClean="0"/>
              <a:t>8/6/2018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2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1E450-0031-4665-A723-35E586A917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Command &amp; Control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06CBAF-8818-47AA-9AE3-2E59DA1606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Coastal Profiling Float</a:t>
            </a:r>
          </a:p>
        </p:txBody>
      </p:sp>
    </p:spTree>
    <p:extLst>
      <p:ext uri="{BB962C8B-B14F-4D97-AF65-F5344CB8AC3E}">
        <p14:creationId xmlns:p14="http://schemas.microsoft.com/office/powerpoint/2010/main" val="16350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166635-F405-47F1-BD5B-05C43CC45CDC}"/>
              </a:ext>
            </a:extLst>
          </p:cNvPr>
          <p:cNvSpPr/>
          <p:nvPr/>
        </p:nvSpPr>
        <p:spPr>
          <a:xfrm>
            <a:off x="8379320" y="2267420"/>
            <a:ext cx="1151134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CPF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98C6396-B79A-4D48-A6A3-532D077BCE3C}"/>
              </a:ext>
            </a:extLst>
          </p:cNvPr>
          <p:cNvCxnSpPr>
            <a:cxnSpLocks/>
            <a:endCxn id="4" idx="1"/>
          </p:cNvCxnSpPr>
          <p:nvPr/>
        </p:nvCxnSpPr>
        <p:spPr>
          <a:xfrm flipV="1">
            <a:off x="5940740" y="2845848"/>
            <a:ext cx="2438580" cy="472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B1B572E-3CD4-444C-BE78-01E1C14F1A18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9530454" y="2845846"/>
            <a:ext cx="1627128" cy="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9812482" y="1964793"/>
            <a:ext cx="1151134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Actual</a:t>
            </a:r>
          </a:p>
          <a:p>
            <a:pPr algn="ctr"/>
            <a:r>
              <a:rPr lang="en-US" sz="2400" dirty="0"/>
              <a:t>Depth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485F1D-6007-4879-83E2-FE41107272E3}"/>
              </a:ext>
            </a:extLst>
          </p:cNvPr>
          <p:cNvSpPr/>
          <p:nvPr/>
        </p:nvSpPr>
        <p:spPr>
          <a:xfrm>
            <a:off x="6211427" y="2048950"/>
            <a:ext cx="1897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Pump Speed</a:t>
            </a:r>
          </a:p>
        </p:txBody>
      </p:sp>
    </p:spTree>
    <p:extLst>
      <p:ext uri="{BB962C8B-B14F-4D97-AF65-F5344CB8AC3E}">
        <p14:creationId xmlns:p14="http://schemas.microsoft.com/office/powerpoint/2010/main" val="129021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166635-F405-47F1-BD5B-05C43CC45CDC}"/>
              </a:ext>
            </a:extLst>
          </p:cNvPr>
          <p:cNvSpPr/>
          <p:nvPr/>
        </p:nvSpPr>
        <p:spPr>
          <a:xfrm>
            <a:off x="8379320" y="2267420"/>
            <a:ext cx="1151134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CPF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98C6396-B79A-4D48-A6A3-532D077BCE3C}"/>
              </a:ext>
            </a:extLst>
          </p:cNvPr>
          <p:cNvCxnSpPr>
            <a:cxnSpLocks/>
            <a:endCxn id="4" idx="1"/>
          </p:cNvCxnSpPr>
          <p:nvPr/>
        </p:nvCxnSpPr>
        <p:spPr>
          <a:xfrm flipV="1">
            <a:off x="5940740" y="2845848"/>
            <a:ext cx="2438580" cy="472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0779B75-0F92-43F6-8E40-F69A9707F720}"/>
              </a:ext>
            </a:extLst>
          </p:cNvPr>
          <p:cNvSpPr/>
          <p:nvPr/>
        </p:nvSpPr>
        <p:spPr>
          <a:xfrm>
            <a:off x="4877317" y="4359455"/>
            <a:ext cx="2582488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Depth Sensor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B1B572E-3CD4-444C-BE78-01E1C14F1A18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9530454" y="2845846"/>
            <a:ext cx="1627128" cy="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D9FC86E-72A3-4C5E-A4F2-6E990F8D5495}"/>
              </a:ext>
            </a:extLst>
          </p:cNvPr>
          <p:cNvCxnSpPr/>
          <p:nvPr/>
        </p:nvCxnSpPr>
        <p:spPr>
          <a:xfrm>
            <a:off x="10388049" y="2845845"/>
            <a:ext cx="0" cy="20920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8EE4320-976B-47C5-B003-95A3E131D3D1}"/>
              </a:ext>
            </a:extLst>
          </p:cNvPr>
          <p:cNvCxnSpPr>
            <a:cxnSpLocks/>
            <a:endCxn id="18" idx="3"/>
          </p:cNvCxnSpPr>
          <p:nvPr/>
        </p:nvCxnSpPr>
        <p:spPr>
          <a:xfrm flipH="1">
            <a:off x="7459805" y="4937883"/>
            <a:ext cx="295119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9812482" y="1964793"/>
            <a:ext cx="1151134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Actual</a:t>
            </a:r>
          </a:p>
          <a:p>
            <a:pPr algn="ctr"/>
            <a:r>
              <a:rPr lang="en-US" sz="2400" dirty="0"/>
              <a:t>Depth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485F1D-6007-4879-83E2-FE41107272E3}"/>
              </a:ext>
            </a:extLst>
          </p:cNvPr>
          <p:cNvSpPr/>
          <p:nvPr/>
        </p:nvSpPr>
        <p:spPr>
          <a:xfrm>
            <a:off x="6211427" y="2048950"/>
            <a:ext cx="1897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Pump Speed</a:t>
            </a:r>
          </a:p>
        </p:txBody>
      </p:sp>
    </p:spTree>
    <p:extLst>
      <p:ext uri="{BB962C8B-B14F-4D97-AF65-F5344CB8AC3E}">
        <p14:creationId xmlns:p14="http://schemas.microsoft.com/office/powerpoint/2010/main" val="285878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166635-F405-47F1-BD5B-05C43CC45CDC}"/>
              </a:ext>
            </a:extLst>
          </p:cNvPr>
          <p:cNvSpPr/>
          <p:nvPr/>
        </p:nvSpPr>
        <p:spPr>
          <a:xfrm>
            <a:off x="8379320" y="2267420"/>
            <a:ext cx="1151134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CPF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98C6396-B79A-4D48-A6A3-532D077BCE3C}"/>
              </a:ext>
            </a:extLst>
          </p:cNvPr>
          <p:cNvCxnSpPr>
            <a:cxnSpLocks/>
            <a:endCxn id="4" idx="1"/>
          </p:cNvCxnSpPr>
          <p:nvPr/>
        </p:nvCxnSpPr>
        <p:spPr>
          <a:xfrm flipV="1">
            <a:off x="5940740" y="2845848"/>
            <a:ext cx="2438580" cy="472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072551" y="2482856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0779B75-0F92-43F6-8E40-F69A9707F720}"/>
              </a:ext>
            </a:extLst>
          </p:cNvPr>
          <p:cNvSpPr/>
          <p:nvPr/>
        </p:nvSpPr>
        <p:spPr>
          <a:xfrm>
            <a:off x="4877317" y="4359455"/>
            <a:ext cx="2582488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Depth Sensor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B1B572E-3CD4-444C-BE78-01E1C14F1A18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9530454" y="2845846"/>
            <a:ext cx="1627128" cy="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D9FC86E-72A3-4C5E-A4F2-6E990F8D5495}"/>
              </a:ext>
            </a:extLst>
          </p:cNvPr>
          <p:cNvCxnSpPr/>
          <p:nvPr/>
        </p:nvCxnSpPr>
        <p:spPr>
          <a:xfrm>
            <a:off x="10388049" y="2845845"/>
            <a:ext cx="0" cy="20920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8EE4320-976B-47C5-B003-95A3E131D3D1}"/>
              </a:ext>
            </a:extLst>
          </p:cNvPr>
          <p:cNvCxnSpPr>
            <a:cxnSpLocks/>
            <a:endCxn id="18" idx="3"/>
          </p:cNvCxnSpPr>
          <p:nvPr/>
        </p:nvCxnSpPr>
        <p:spPr>
          <a:xfrm flipH="1">
            <a:off x="7459805" y="4937883"/>
            <a:ext cx="295119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C44108D-08C0-4EB1-99C9-61087AB00DC3}"/>
              </a:ext>
            </a:extLst>
          </p:cNvPr>
          <p:cNvCxnSpPr>
            <a:cxnSpLocks/>
          </p:cNvCxnSpPr>
          <p:nvPr/>
        </p:nvCxnSpPr>
        <p:spPr>
          <a:xfrm>
            <a:off x="2425149" y="4937882"/>
            <a:ext cx="2452167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13E597D-4BE6-4767-84E4-584E7CC22E7A}"/>
              </a:ext>
            </a:extLst>
          </p:cNvPr>
          <p:cNvCxnSpPr>
            <a:cxnSpLocks/>
            <a:endCxn id="14" idx="4"/>
          </p:cNvCxnSpPr>
          <p:nvPr/>
        </p:nvCxnSpPr>
        <p:spPr>
          <a:xfrm flipV="1">
            <a:off x="2438311" y="3208834"/>
            <a:ext cx="0" cy="172904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60C21FA3-0D83-4FC2-A244-D53AD6F142D6}"/>
              </a:ext>
            </a:extLst>
          </p:cNvPr>
          <p:cNvCxnSpPr>
            <a:cxnSpLocks/>
            <a:endCxn id="14" idx="2"/>
          </p:cNvCxnSpPr>
          <p:nvPr/>
        </p:nvCxnSpPr>
        <p:spPr>
          <a:xfrm>
            <a:off x="949552" y="2845845"/>
            <a:ext cx="112299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120349" y="2664478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2306694" y="2861342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9812482" y="1964793"/>
            <a:ext cx="1151134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Actual</a:t>
            </a:r>
          </a:p>
          <a:p>
            <a:pPr algn="ctr"/>
            <a:r>
              <a:rPr lang="en-US" sz="2400" dirty="0"/>
              <a:t>Depth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838200" y="1889156"/>
            <a:ext cx="12441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Desired</a:t>
            </a:r>
          </a:p>
          <a:p>
            <a:pPr algn="ctr"/>
            <a:r>
              <a:rPr lang="en-US" sz="2400" dirty="0"/>
              <a:t>Depth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485F1D-6007-4879-83E2-FE41107272E3}"/>
              </a:ext>
            </a:extLst>
          </p:cNvPr>
          <p:cNvSpPr/>
          <p:nvPr/>
        </p:nvSpPr>
        <p:spPr>
          <a:xfrm>
            <a:off x="6211427" y="2048950"/>
            <a:ext cx="1897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Pump Speed</a:t>
            </a:r>
          </a:p>
        </p:txBody>
      </p:sp>
    </p:spTree>
    <p:extLst>
      <p:ext uri="{BB962C8B-B14F-4D97-AF65-F5344CB8AC3E}">
        <p14:creationId xmlns:p14="http://schemas.microsoft.com/office/powerpoint/2010/main" val="24521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166635-F405-47F1-BD5B-05C43CC45CDC}"/>
              </a:ext>
            </a:extLst>
          </p:cNvPr>
          <p:cNvSpPr/>
          <p:nvPr/>
        </p:nvSpPr>
        <p:spPr>
          <a:xfrm>
            <a:off x="8379320" y="2267420"/>
            <a:ext cx="1151134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CPF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98C6396-B79A-4D48-A6A3-532D077BCE3C}"/>
              </a:ext>
            </a:extLst>
          </p:cNvPr>
          <p:cNvCxnSpPr>
            <a:cxnSpLocks/>
            <a:endCxn id="4" idx="1"/>
          </p:cNvCxnSpPr>
          <p:nvPr/>
        </p:nvCxnSpPr>
        <p:spPr>
          <a:xfrm flipV="1">
            <a:off x="5940740" y="2845848"/>
            <a:ext cx="2438580" cy="472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072551" y="2482856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8522BD8-11EA-4E69-A792-CE294169D3AA}"/>
              </a:ext>
            </a:extLst>
          </p:cNvPr>
          <p:cNvCxnSpPr>
            <a:cxnSpLocks/>
            <a:stCxn id="14" idx="6"/>
          </p:cNvCxnSpPr>
          <p:nvPr/>
        </p:nvCxnSpPr>
        <p:spPr>
          <a:xfrm>
            <a:off x="2804071" y="2845845"/>
            <a:ext cx="1296786" cy="472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0779B75-0F92-43F6-8E40-F69A9707F720}"/>
              </a:ext>
            </a:extLst>
          </p:cNvPr>
          <p:cNvSpPr/>
          <p:nvPr/>
        </p:nvSpPr>
        <p:spPr>
          <a:xfrm>
            <a:off x="4877317" y="4359455"/>
            <a:ext cx="2582488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Depth Sensor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B1B572E-3CD4-444C-BE78-01E1C14F1A18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9530454" y="2845846"/>
            <a:ext cx="1627128" cy="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D9FC86E-72A3-4C5E-A4F2-6E990F8D5495}"/>
              </a:ext>
            </a:extLst>
          </p:cNvPr>
          <p:cNvCxnSpPr/>
          <p:nvPr/>
        </p:nvCxnSpPr>
        <p:spPr>
          <a:xfrm>
            <a:off x="10388049" y="2845845"/>
            <a:ext cx="0" cy="20920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8EE4320-976B-47C5-B003-95A3E131D3D1}"/>
              </a:ext>
            </a:extLst>
          </p:cNvPr>
          <p:cNvCxnSpPr>
            <a:cxnSpLocks/>
            <a:endCxn id="18" idx="3"/>
          </p:cNvCxnSpPr>
          <p:nvPr/>
        </p:nvCxnSpPr>
        <p:spPr>
          <a:xfrm flipH="1">
            <a:off x="7459805" y="4937883"/>
            <a:ext cx="295119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C44108D-08C0-4EB1-99C9-61087AB00DC3}"/>
              </a:ext>
            </a:extLst>
          </p:cNvPr>
          <p:cNvCxnSpPr>
            <a:cxnSpLocks/>
          </p:cNvCxnSpPr>
          <p:nvPr/>
        </p:nvCxnSpPr>
        <p:spPr>
          <a:xfrm>
            <a:off x="2425149" y="4937882"/>
            <a:ext cx="2452167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13E597D-4BE6-4767-84E4-584E7CC22E7A}"/>
              </a:ext>
            </a:extLst>
          </p:cNvPr>
          <p:cNvCxnSpPr>
            <a:cxnSpLocks/>
            <a:endCxn id="14" idx="4"/>
          </p:cNvCxnSpPr>
          <p:nvPr/>
        </p:nvCxnSpPr>
        <p:spPr>
          <a:xfrm flipV="1">
            <a:off x="2438311" y="3208834"/>
            <a:ext cx="0" cy="172904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60C21FA3-0D83-4FC2-A244-D53AD6F142D6}"/>
              </a:ext>
            </a:extLst>
          </p:cNvPr>
          <p:cNvCxnSpPr>
            <a:cxnSpLocks/>
            <a:endCxn id="14" idx="2"/>
          </p:cNvCxnSpPr>
          <p:nvPr/>
        </p:nvCxnSpPr>
        <p:spPr>
          <a:xfrm>
            <a:off x="949552" y="2845845"/>
            <a:ext cx="112299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120349" y="2664478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2306694" y="2861342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9812482" y="1964793"/>
            <a:ext cx="1151134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Actual</a:t>
            </a:r>
          </a:p>
          <a:p>
            <a:pPr algn="ctr"/>
            <a:r>
              <a:rPr lang="en-US" sz="2400" dirty="0"/>
              <a:t>Depth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838200" y="1889156"/>
            <a:ext cx="12441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Desired</a:t>
            </a:r>
          </a:p>
          <a:p>
            <a:pPr algn="ctr"/>
            <a:r>
              <a:rPr lang="en-US" sz="2400" dirty="0"/>
              <a:t>Depth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3A27371-D81A-44C6-8EEC-F1D1E41F913D}"/>
              </a:ext>
            </a:extLst>
          </p:cNvPr>
          <p:cNvSpPr/>
          <p:nvPr/>
        </p:nvSpPr>
        <p:spPr>
          <a:xfrm>
            <a:off x="2884250" y="2048951"/>
            <a:ext cx="1008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Error</a:t>
            </a:r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485F1D-6007-4879-83E2-FE41107272E3}"/>
              </a:ext>
            </a:extLst>
          </p:cNvPr>
          <p:cNvSpPr/>
          <p:nvPr/>
        </p:nvSpPr>
        <p:spPr>
          <a:xfrm>
            <a:off x="6211427" y="2048950"/>
            <a:ext cx="1897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Pump Speed</a:t>
            </a:r>
          </a:p>
        </p:txBody>
      </p:sp>
    </p:spTree>
    <p:extLst>
      <p:ext uri="{BB962C8B-B14F-4D97-AF65-F5344CB8AC3E}">
        <p14:creationId xmlns:p14="http://schemas.microsoft.com/office/powerpoint/2010/main" val="218121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166635-F405-47F1-BD5B-05C43CC45CDC}"/>
              </a:ext>
            </a:extLst>
          </p:cNvPr>
          <p:cNvSpPr/>
          <p:nvPr/>
        </p:nvSpPr>
        <p:spPr>
          <a:xfrm>
            <a:off x="8379320" y="2267420"/>
            <a:ext cx="1151134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CPF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3362E0-D765-48DD-96A7-969A5C247B1B}"/>
              </a:ext>
            </a:extLst>
          </p:cNvPr>
          <p:cNvSpPr/>
          <p:nvPr/>
        </p:nvSpPr>
        <p:spPr>
          <a:xfrm>
            <a:off x="4100857" y="2272145"/>
            <a:ext cx="1839883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Controller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98C6396-B79A-4D48-A6A3-532D077BCE3C}"/>
              </a:ext>
            </a:extLst>
          </p:cNvPr>
          <p:cNvCxnSpPr>
            <a:cxnSpLocks/>
            <a:stCxn id="9" idx="3"/>
            <a:endCxn id="4" idx="1"/>
          </p:cNvCxnSpPr>
          <p:nvPr/>
        </p:nvCxnSpPr>
        <p:spPr>
          <a:xfrm flipV="1">
            <a:off x="5940740" y="2845848"/>
            <a:ext cx="2438580" cy="472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072551" y="2482856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8522BD8-11EA-4E69-A792-CE294169D3AA}"/>
              </a:ext>
            </a:extLst>
          </p:cNvPr>
          <p:cNvCxnSpPr>
            <a:cxnSpLocks/>
            <a:stCxn id="14" idx="6"/>
            <a:endCxn id="9" idx="1"/>
          </p:cNvCxnSpPr>
          <p:nvPr/>
        </p:nvCxnSpPr>
        <p:spPr>
          <a:xfrm>
            <a:off x="2804071" y="2845845"/>
            <a:ext cx="1296786" cy="472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0779B75-0F92-43F6-8E40-F69A9707F720}"/>
              </a:ext>
            </a:extLst>
          </p:cNvPr>
          <p:cNvSpPr/>
          <p:nvPr/>
        </p:nvSpPr>
        <p:spPr>
          <a:xfrm>
            <a:off x="4877317" y="4359455"/>
            <a:ext cx="2582488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Depth Sensor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B1B572E-3CD4-444C-BE78-01E1C14F1A18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9530454" y="2845846"/>
            <a:ext cx="1627128" cy="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D9FC86E-72A3-4C5E-A4F2-6E990F8D5495}"/>
              </a:ext>
            </a:extLst>
          </p:cNvPr>
          <p:cNvCxnSpPr/>
          <p:nvPr/>
        </p:nvCxnSpPr>
        <p:spPr>
          <a:xfrm>
            <a:off x="10388049" y="2845845"/>
            <a:ext cx="0" cy="20920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8EE4320-976B-47C5-B003-95A3E131D3D1}"/>
              </a:ext>
            </a:extLst>
          </p:cNvPr>
          <p:cNvCxnSpPr>
            <a:cxnSpLocks/>
            <a:endCxn id="18" idx="3"/>
          </p:cNvCxnSpPr>
          <p:nvPr/>
        </p:nvCxnSpPr>
        <p:spPr>
          <a:xfrm flipH="1">
            <a:off x="7459805" y="4937883"/>
            <a:ext cx="295119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C44108D-08C0-4EB1-99C9-61087AB00DC3}"/>
              </a:ext>
            </a:extLst>
          </p:cNvPr>
          <p:cNvCxnSpPr>
            <a:cxnSpLocks/>
          </p:cNvCxnSpPr>
          <p:nvPr/>
        </p:nvCxnSpPr>
        <p:spPr>
          <a:xfrm>
            <a:off x="2425149" y="4937882"/>
            <a:ext cx="2452167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13E597D-4BE6-4767-84E4-584E7CC22E7A}"/>
              </a:ext>
            </a:extLst>
          </p:cNvPr>
          <p:cNvCxnSpPr>
            <a:cxnSpLocks/>
            <a:endCxn id="14" idx="4"/>
          </p:cNvCxnSpPr>
          <p:nvPr/>
        </p:nvCxnSpPr>
        <p:spPr>
          <a:xfrm flipV="1">
            <a:off x="2438311" y="3208834"/>
            <a:ext cx="0" cy="172904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60C21FA3-0D83-4FC2-A244-D53AD6F142D6}"/>
              </a:ext>
            </a:extLst>
          </p:cNvPr>
          <p:cNvCxnSpPr>
            <a:cxnSpLocks/>
            <a:endCxn id="14" idx="2"/>
          </p:cNvCxnSpPr>
          <p:nvPr/>
        </p:nvCxnSpPr>
        <p:spPr>
          <a:xfrm>
            <a:off x="949552" y="2845845"/>
            <a:ext cx="112299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120349" y="2664478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2306694" y="2861342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9812482" y="1964793"/>
            <a:ext cx="1151134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Actual</a:t>
            </a:r>
          </a:p>
          <a:p>
            <a:pPr algn="ctr"/>
            <a:r>
              <a:rPr lang="en-US" sz="2400" dirty="0"/>
              <a:t>Depth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838200" y="1889156"/>
            <a:ext cx="12441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Desired</a:t>
            </a:r>
          </a:p>
          <a:p>
            <a:pPr algn="ctr"/>
            <a:r>
              <a:rPr lang="en-US" sz="2400" dirty="0"/>
              <a:t>Depth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3A27371-D81A-44C6-8EEC-F1D1E41F913D}"/>
              </a:ext>
            </a:extLst>
          </p:cNvPr>
          <p:cNvSpPr/>
          <p:nvPr/>
        </p:nvSpPr>
        <p:spPr>
          <a:xfrm>
            <a:off x="2884250" y="2048951"/>
            <a:ext cx="1008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Error</a:t>
            </a:r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485F1D-6007-4879-83E2-FE41107272E3}"/>
              </a:ext>
            </a:extLst>
          </p:cNvPr>
          <p:cNvSpPr/>
          <p:nvPr/>
        </p:nvSpPr>
        <p:spPr>
          <a:xfrm>
            <a:off x="6211427" y="2048950"/>
            <a:ext cx="1897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Pump Speed</a:t>
            </a:r>
          </a:p>
        </p:txBody>
      </p:sp>
    </p:spTree>
    <p:extLst>
      <p:ext uri="{BB962C8B-B14F-4D97-AF65-F5344CB8AC3E}">
        <p14:creationId xmlns:p14="http://schemas.microsoft.com/office/powerpoint/2010/main" val="123042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166635-F405-47F1-BD5B-05C43CC45CDC}"/>
              </a:ext>
            </a:extLst>
          </p:cNvPr>
          <p:cNvSpPr/>
          <p:nvPr/>
        </p:nvSpPr>
        <p:spPr>
          <a:xfrm>
            <a:off x="8379320" y="2267420"/>
            <a:ext cx="1151134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CPF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3362E0-D765-48DD-96A7-969A5C247B1B}"/>
              </a:ext>
            </a:extLst>
          </p:cNvPr>
          <p:cNvSpPr/>
          <p:nvPr/>
        </p:nvSpPr>
        <p:spPr>
          <a:xfrm>
            <a:off x="4100857" y="2272145"/>
            <a:ext cx="1839883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Controller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98C6396-B79A-4D48-A6A3-532D077BCE3C}"/>
              </a:ext>
            </a:extLst>
          </p:cNvPr>
          <p:cNvCxnSpPr>
            <a:cxnSpLocks/>
            <a:stCxn id="9" idx="3"/>
            <a:endCxn id="4" idx="1"/>
          </p:cNvCxnSpPr>
          <p:nvPr/>
        </p:nvCxnSpPr>
        <p:spPr>
          <a:xfrm flipV="1">
            <a:off x="5940740" y="2845848"/>
            <a:ext cx="2438580" cy="472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072551" y="2482856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8522BD8-11EA-4E69-A792-CE294169D3AA}"/>
              </a:ext>
            </a:extLst>
          </p:cNvPr>
          <p:cNvCxnSpPr>
            <a:cxnSpLocks/>
            <a:stCxn id="14" idx="6"/>
            <a:endCxn id="9" idx="1"/>
          </p:cNvCxnSpPr>
          <p:nvPr/>
        </p:nvCxnSpPr>
        <p:spPr>
          <a:xfrm>
            <a:off x="2804071" y="2845845"/>
            <a:ext cx="1296786" cy="472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0779B75-0F92-43F6-8E40-F69A9707F720}"/>
              </a:ext>
            </a:extLst>
          </p:cNvPr>
          <p:cNvSpPr/>
          <p:nvPr/>
        </p:nvSpPr>
        <p:spPr>
          <a:xfrm>
            <a:off x="4877317" y="4359455"/>
            <a:ext cx="2582488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Depth Sensor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B1B572E-3CD4-444C-BE78-01E1C14F1A18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9530454" y="2845846"/>
            <a:ext cx="1627128" cy="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D9FC86E-72A3-4C5E-A4F2-6E990F8D5495}"/>
              </a:ext>
            </a:extLst>
          </p:cNvPr>
          <p:cNvCxnSpPr/>
          <p:nvPr/>
        </p:nvCxnSpPr>
        <p:spPr>
          <a:xfrm>
            <a:off x="10388049" y="2845845"/>
            <a:ext cx="0" cy="20920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8EE4320-976B-47C5-B003-95A3E131D3D1}"/>
              </a:ext>
            </a:extLst>
          </p:cNvPr>
          <p:cNvCxnSpPr>
            <a:cxnSpLocks/>
            <a:endCxn id="18" idx="3"/>
          </p:cNvCxnSpPr>
          <p:nvPr/>
        </p:nvCxnSpPr>
        <p:spPr>
          <a:xfrm flipH="1">
            <a:off x="7459805" y="4937883"/>
            <a:ext cx="295119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C44108D-08C0-4EB1-99C9-61087AB00DC3}"/>
              </a:ext>
            </a:extLst>
          </p:cNvPr>
          <p:cNvCxnSpPr>
            <a:cxnSpLocks/>
          </p:cNvCxnSpPr>
          <p:nvPr/>
        </p:nvCxnSpPr>
        <p:spPr>
          <a:xfrm>
            <a:off x="2425149" y="4937882"/>
            <a:ext cx="2452167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13E597D-4BE6-4767-84E4-584E7CC22E7A}"/>
              </a:ext>
            </a:extLst>
          </p:cNvPr>
          <p:cNvCxnSpPr>
            <a:cxnSpLocks/>
            <a:endCxn id="14" idx="4"/>
          </p:cNvCxnSpPr>
          <p:nvPr/>
        </p:nvCxnSpPr>
        <p:spPr>
          <a:xfrm flipV="1">
            <a:off x="2438311" y="3208834"/>
            <a:ext cx="0" cy="172904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60C21FA3-0D83-4FC2-A244-D53AD6F142D6}"/>
              </a:ext>
            </a:extLst>
          </p:cNvPr>
          <p:cNvCxnSpPr>
            <a:cxnSpLocks/>
            <a:endCxn id="14" idx="2"/>
          </p:cNvCxnSpPr>
          <p:nvPr/>
        </p:nvCxnSpPr>
        <p:spPr>
          <a:xfrm>
            <a:off x="949552" y="2845845"/>
            <a:ext cx="112299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120349" y="2664478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2306694" y="2861342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9812482" y="1964793"/>
            <a:ext cx="1151134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Actual</a:t>
            </a:r>
          </a:p>
          <a:p>
            <a:pPr algn="ctr"/>
            <a:r>
              <a:rPr lang="en-US" sz="2400" dirty="0"/>
              <a:t>Depth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838200" y="1889156"/>
            <a:ext cx="12441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Desired</a:t>
            </a:r>
          </a:p>
          <a:p>
            <a:pPr algn="ctr"/>
            <a:r>
              <a:rPr lang="en-US" sz="2400" dirty="0"/>
              <a:t>Depth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3A27371-D81A-44C6-8EEC-F1D1E41F913D}"/>
              </a:ext>
            </a:extLst>
          </p:cNvPr>
          <p:cNvSpPr/>
          <p:nvPr/>
        </p:nvSpPr>
        <p:spPr>
          <a:xfrm>
            <a:off x="2884250" y="2048951"/>
            <a:ext cx="1008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Error</a:t>
            </a:r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485F1D-6007-4879-83E2-FE41107272E3}"/>
              </a:ext>
            </a:extLst>
          </p:cNvPr>
          <p:cNvSpPr/>
          <p:nvPr/>
        </p:nvSpPr>
        <p:spPr>
          <a:xfrm>
            <a:off x="6211427" y="2048950"/>
            <a:ext cx="1897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Pump Speed</a:t>
            </a:r>
          </a:p>
        </p:txBody>
      </p:sp>
    </p:spTree>
    <p:extLst>
      <p:ext uri="{BB962C8B-B14F-4D97-AF65-F5344CB8AC3E}">
        <p14:creationId xmlns:p14="http://schemas.microsoft.com/office/powerpoint/2010/main" val="39934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econd_order_syste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00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3627120" y="4216838"/>
            <a:ext cx="0" cy="1696322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680864" y="4681469"/>
            <a:ext cx="45981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Too Much </a:t>
            </a:r>
            <a:r>
              <a:rPr lang="en-US" sz="2800" b="1" dirty="0" smtClean="0">
                <a:solidFill>
                  <a:srgbClr val="FF0000"/>
                </a:solidFill>
              </a:rPr>
              <a:t>Undershoot </a:t>
            </a:r>
            <a:r>
              <a:rPr lang="en-US" sz="2800" b="1" dirty="0">
                <a:solidFill>
                  <a:srgbClr val="FF0000"/>
                </a:solidFill>
              </a:rPr>
              <a:t>is Bad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51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3627120" y="4216838"/>
            <a:ext cx="0" cy="1696322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680864" y="4681469"/>
            <a:ext cx="45981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Too Much </a:t>
            </a:r>
            <a:r>
              <a:rPr lang="en-US" sz="2800" b="1" dirty="0" smtClean="0">
                <a:solidFill>
                  <a:srgbClr val="FF0000"/>
                </a:solidFill>
              </a:rPr>
              <a:t>Undershoot </a:t>
            </a:r>
            <a:r>
              <a:rPr lang="en-US" sz="2800" b="1" dirty="0">
                <a:solidFill>
                  <a:srgbClr val="FF0000"/>
                </a:solidFill>
              </a:rPr>
              <a:t>is Bad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358788" y="1817515"/>
            <a:ext cx="52422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800" b="1" dirty="0">
                <a:solidFill>
                  <a:srgbClr val="FF0000"/>
                </a:solidFill>
              </a:rPr>
              <a:t>Requirement: No more than 25%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96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B8174-DC71-44BA-B9A4-EE77E1D0E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Old Controller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1D7F6-05AF-4343-8F8A-531195D17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Proportional-Integral-Derivative (PID)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97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80F25-A81C-4202-A3AF-DE452A231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DAD65-39D4-461C-9B01-42F0FDA37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7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17624-56E7-42C1-A834-247E08E70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Controller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A59F1-FD64-475F-8364-7C6431A221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Dual </a:t>
            </a:r>
            <a:r>
              <a:rPr lang="en-US" dirty="0"/>
              <a:t>Lead </a:t>
            </a:r>
            <a:r>
              <a:rPr lang="en-US" dirty="0" smtClean="0"/>
              <a:t>Compensator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95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Dual_Lead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192277" cy="6858000"/>
          </a:xfrm>
        </p:spPr>
      </p:pic>
    </p:spTree>
    <p:extLst>
      <p:ext uri="{BB962C8B-B14F-4D97-AF65-F5344CB8AC3E}">
        <p14:creationId xmlns:p14="http://schemas.microsoft.com/office/powerpoint/2010/main" val="394741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3471B-C563-47B1-A8A5-E279EF230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 Meter Step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E408E-2570-4B66-8D64-B930073B6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96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5E8A7-1A4B-4FEE-A15D-32C9D55B0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 Meter Step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9AE7F-C36D-4A44-AE9F-A7D29C5D5E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68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FF149-17E6-4E8E-9995-CE94EAC97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Dual Lead + Error Governor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2EBDD-7549-4EC2-8C04-EB78780C5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42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4E6E3-1F30-4641-A939-50FEB3783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82192-463F-43A3-AA41-AF8D2660D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02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E3F56-98C7-4EBD-8AE8-F6FB693746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4531" y="4464028"/>
            <a:ext cx="10395359" cy="1641490"/>
          </a:xfrm>
        </p:spPr>
        <p:txBody>
          <a:bodyPr>
            <a:normAutofit/>
          </a:bodyPr>
          <a:lstStyle/>
          <a:p>
            <a:r>
              <a:rPr lang="en-US" sz="8000" dirty="0"/>
              <a:t>CPF Command Software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7D8C76-30EF-432F-8D4F-B026AB3C6F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Project #2</a:t>
            </a:r>
          </a:p>
        </p:txBody>
      </p:sp>
    </p:spTree>
    <p:extLst>
      <p:ext uri="{BB962C8B-B14F-4D97-AF65-F5344CB8AC3E}">
        <p14:creationId xmlns:p14="http://schemas.microsoft.com/office/powerpoint/2010/main" val="148998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2618C-4215-4C3C-8513-AF8121126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Profiling Floats -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2301C-C161-4D08-A424-1C6B22917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Used for subsurface measurements</a:t>
            </a:r>
          </a:p>
          <a:p>
            <a:r>
              <a:rPr lang="en-US" dirty="0"/>
              <a:t>Cheap! </a:t>
            </a:r>
          </a:p>
          <a:p>
            <a:r>
              <a:rPr lang="en-US" dirty="0"/>
              <a:t>Widespread use (ARGO)</a:t>
            </a:r>
          </a:p>
          <a:p>
            <a:r>
              <a:rPr lang="en-US" dirty="0" err="1"/>
              <a:t>BioGeoChem</a:t>
            </a:r>
            <a:endParaRPr lang="en-US" dirty="0"/>
          </a:p>
          <a:p>
            <a:r>
              <a:rPr lang="en-US" dirty="0"/>
              <a:t>Show Profile</a:t>
            </a:r>
          </a:p>
        </p:txBody>
      </p:sp>
    </p:spTree>
    <p:extLst>
      <p:ext uri="{BB962C8B-B14F-4D97-AF65-F5344CB8AC3E}">
        <p14:creationId xmlns:p14="http://schemas.microsoft.com/office/powerpoint/2010/main" val="52179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9CD94-22AA-4106-8108-E45B63B1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Profiling Floats – How They Move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8F5218-E85D-4920-9D5F-F5DE4CCC8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5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9CD94-22AA-4106-8108-E45B63B1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Profiling Floats – How They Move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8F5218-E85D-4920-9D5F-F5DE4CCC8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92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8E176-7ADD-4A81-95BC-B3399C9D8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COASTAL</a:t>
            </a:r>
            <a:r>
              <a:rPr lang="en-US" dirty="0"/>
              <a:t> Profiling Floats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368E9-8C11-4DE1-92FC-DF1254D8A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 differences compared to deep water</a:t>
            </a:r>
          </a:p>
          <a:p>
            <a:r>
              <a:rPr lang="en-US" dirty="0"/>
              <a:t>Risk of running aground</a:t>
            </a:r>
          </a:p>
          <a:p>
            <a:r>
              <a:rPr lang="en-US" dirty="0"/>
              <a:t>Risk of colliding with the ground </a:t>
            </a:r>
          </a:p>
        </p:txBody>
      </p:sp>
    </p:spTree>
    <p:extLst>
      <p:ext uri="{BB962C8B-B14F-4D97-AF65-F5344CB8AC3E}">
        <p14:creationId xmlns:p14="http://schemas.microsoft.com/office/powerpoint/2010/main" val="31954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CBBDC-0535-4B26-825E-F6C4F074C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7901A-2559-4138-BB22-93D2D77C2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1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E3F56-98C7-4EBD-8AE8-F6FB693746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4531" y="4464028"/>
            <a:ext cx="10395359" cy="1641490"/>
          </a:xfrm>
        </p:spPr>
        <p:txBody>
          <a:bodyPr/>
          <a:lstStyle/>
          <a:p>
            <a:r>
              <a:rPr lang="en-US" dirty="0"/>
              <a:t>CPF Depth Control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7D8C76-30EF-432F-8D4F-B026AB3C6F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Project #1</a:t>
            </a:r>
          </a:p>
        </p:txBody>
      </p:sp>
    </p:spTree>
    <p:extLst>
      <p:ext uri="{BB962C8B-B14F-4D97-AF65-F5344CB8AC3E}">
        <p14:creationId xmlns:p14="http://schemas.microsoft.com/office/powerpoint/2010/main" val="187535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166635-F405-47F1-BD5B-05C43CC45CDC}"/>
              </a:ext>
            </a:extLst>
          </p:cNvPr>
          <p:cNvSpPr/>
          <p:nvPr/>
        </p:nvSpPr>
        <p:spPr>
          <a:xfrm>
            <a:off x="8379320" y="2267420"/>
            <a:ext cx="1151134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CPF</a:t>
            </a:r>
          </a:p>
        </p:txBody>
      </p:sp>
    </p:spTree>
    <p:extLst>
      <p:ext uri="{BB962C8B-B14F-4D97-AF65-F5344CB8AC3E}">
        <p14:creationId xmlns:p14="http://schemas.microsoft.com/office/powerpoint/2010/main" val="200185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5231</TotalTime>
  <Words>223</Words>
  <Application>Microsoft Office PowerPoint</Application>
  <PresentationFormat>Widescreen</PresentationFormat>
  <Paragraphs>96</Paragraphs>
  <Slides>26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Corbel</vt:lpstr>
      <vt:lpstr>Depth</vt:lpstr>
      <vt:lpstr>Command &amp; Control</vt:lpstr>
      <vt:lpstr>Overview</vt:lpstr>
      <vt:lpstr>Profiling Floats - Background</vt:lpstr>
      <vt:lpstr>Profiling Floats – How They Move</vt:lpstr>
      <vt:lpstr>Profiling Floats – How They Move</vt:lpstr>
      <vt:lpstr>COASTAL Profiling Floats</vt:lpstr>
      <vt:lpstr>Prototypes</vt:lpstr>
      <vt:lpstr>CPF Depth Control</vt:lpstr>
      <vt:lpstr>Basics of Feedback Control</vt:lpstr>
      <vt:lpstr>Basics of Feedback Control</vt:lpstr>
      <vt:lpstr>Basics of Feedback Control</vt:lpstr>
      <vt:lpstr>Basics of Feedback Control</vt:lpstr>
      <vt:lpstr>Basics of Feedback Control</vt:lpstr>
      <vt:lpstr>Basics of Feedback Control</vt:lpstr>
      <vt:lpstr>Basics of Feedback Control</vt:lpstr>
      <vt:lpstr>PowerPoint Presentation</vt:lpstr>
      <vt:lpstr>PowerPoint Presentation</vt:lpstr>
      <vt:lpstr>PowerPoint Presentation</vt:lpstr>
      <vt:lpstr>Old Controller</vt:lpstr>
      <vt:lpstr>New Controller</vt:lpstr>
      <vt:lpstr>PowerPoint Presentation</vt:lpstr>
      <vt:lpstr>1 Meter Step Performance</vt:lpstr>
      <vt:lpstr>2 Meter Step Performance</vt:lpstr>
      <vt:lpstr>Dual Lead + Error Governor</vt:lpstr>
      <vt:lpstr>Implementation</vt:lpstr>
      <vt:lpstr>CPF Command Software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Brian</dc:creator>
  <cp:lastModifiedBy>Brian Ha</cp:lastModifiedBy>
  <cp:revision>31</cp:revision>
  <dcterms:created xsi:type="dcterms:W3CDTF">2018-08-03T04:45:32Z</dcterms:created>
  <dcterms:modified xsi:type="dcterms:W3CDTF">2018-08-07T06:32:25Z</dcterms:modified>
</cp:coreProperties>
</file>