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73" r:id="rId6"/>
    <p:sldId id="264" r:id="rId7"/>
    <p:sldId id="265" r:id="rId8"/>
    <p:sldId id="279" r:id="rId9"/>
    <p:sldId id="266" r:id="rId10"/>
    <p:sldId id="269" r:id="rId11"/>
    <p:sldId id="274" r:id="rId12"/>
    <p:sldId id="275" r:id="rId13"/>
    <p:sldId id="277" r:id="rId14"/>
    <p:sldId id="278" r:id="rId15"/>
    <p:sldId id="276" r:id="rId16"/>
    <p:sldId id="272" r:id="rId17"/>
    <p:sldId id="268" r:id="rId18"/>
    <p:sldId id="263"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147" d="100"/>
          <a:sy n="147" d="100"/>
        </p:scale>
        <p:origin x="594" y="12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7E903-D073-464A-9348-0014A89C860F}" type="datetimeFigureOut">
              <a:rPr lang="en-US" smtClean="0"/>
              <a:t>8/8/2019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8BF4F-BF4E-40A4-A08D-B530F963A997}" type="slidenum">
              <a:rPr lang="en-US" smtClean="0"/>
              <a:t>‹#›</a:t>
            </a:fld>
            <a:endParaRPr lang="en-US"/>
          </a:p>
        </p:txBody>
      </p:sp>
    </p:spTree>
    <p:extLst>
      <p:ext uri="{BB962C8B-B14F-4D97-AF65-F5344CB8AC3E}">
        <p14:creationId xmlns:p14="http://schemas.microsoft.com/office/powerpoint/2010/main" val="1699094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Explain</a:t>
            </a:r>
            <a:r>
              <a:rPr lang="en-US" baseline="0" dirty="0" smtClean="0"/>
              <a:t> countervailing currents</a:t>
            </a:r>
            <a:endParaRPr lang="en-US" dirty="0"/>
          </a:p>
        </p:txBody>
      </p:sp>
      <p:sp>
        <p:nvSpPr>
          <p:cNvPr id="4" name="Slide Number Placeholder 3"/>
          <p:cNvSpPr>
            <a:spLocks noGrp="1"/>
          </p:cNvSpPr>
          <p:nvPr>
            <p:ph type="sldNum" sz="quarter" idx="10"/>
          </p:nvPr>
        </p:nvSpPr>
        <p:spPr/>
        <p:txBody>
          <a:bodyPr/>
          <a:lstStyle/>
          <a:p>
            <a:fld id="{9928BF4F-BF4E-40A4-A08D-B530F963A997}" type="slidenum">
              <a:rPr lang="en-US" smtClean="0"/>
              <a:t>4</a:t>
            </a:fld>
            <a:endParaRPr lang="en-US"/>
          </a:p>
        </p:txBody>
      </p:sp>
    </p:spTree>
    <p:extLst>
      <p:ext uri="{BB962C8B-B14F-4D97-AF65-F5344CB8AC3E}">
        <p14:creationId xmlns:p14="http://schemas.microsoft.com/office/powerpoint/2010/main" val="1552459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 we have gone from time domain to</a:t>
            </a:r>
            <a:r>
              <a:rPr lang="en-US" baseline="0" dirty="0" smtClean="0"/>
              <a:t> freq. domain</a:t>
            </a:r>
            <a:endParaRPr lang="en-US" dirty="0"/>
          </a:p>
        </p:txBody>
      </p:sp>
      <p:sp>
        <p:nvSpPr>
          <p:cNvPr id="4" name="Slide Number Placeholder 3"/>
          <p:cNvSpPr>
            <a:spLocks noGrp="1"/>
          </p:cNvSpPr>
          <p:nvPr>
            <p:ph type="sldNum" sz="quarter" idx="10"/>
          </p:nvPr>
        </p:nvSpPr>
        <p:spPr/>
        <p:txBody>
          <a:bodyPr/>
          <a:lstStyle/>
          <a:p>
            <a:fld id="{9928BF4F-BF4E-40A4-A08D-B530F963A997}" type="slidenum">
              <a:rPr lang="en-US" smtClean="0"/>
              <a:t>10</a:t>
            </a:fld>
            <a:endParaRPr lang="en-US"/>
          </a:p>
        </p:txBody>
      </p:sp>
    </p:spTree>
    <p:extLst>
      <p:ext uri="{BB962C8B-B14F-4D97-AF65-F5344CB8AC3E}">
        <p14:creationId xmlns:p14="http://schemas.microsoft.com/office/powerpoint/2010/main" val="3006746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what these plots of the transfer functions mean – what is a dB</a:t>
            </a:r>
            <a:endParaRPr lang="en-US" dirty="0"/>
          </a:p>
        </p:txBody>
      </p:sp>
      <p:sp>
        <p:nvSpPr>
          <p:cNvPr id="4" name="Slide Number Placeholder 3"/>
          <p:cNvSpPr>
            <a:spLocks noGrp="1"/>
          </p:cNvSpPr>
          <p:nvPr>
            <p:ph type="sldNum" sz="quarter" idx="10"/>
          </p:nvPr>
        </p:nvSpPr>
        <p:spPr/>
        <p:txBody>
          <a:bodyPr/>
          <a:lstStyle/>
          <a:p>
            <a:fld id="{9928BF4F-BF4E-40A4-A08D-B530F963A997}" type="slidenum">
              <a:rPr lang="en-US" smtClean="0"/>
              <a:t>11</a:t>
            </a:fld>
            <a:endParaRPr lang="en-US"/>
          </a:p>
        </p:txBody>
      </p:sp>
    </p:spTree>
    <p:extLst>
      <p:ext uri="{BB962C8B-B14F-4D97-AF65-F5344CB8AC3E}">
        <p14:creationId xmlns:p14="http://schemas.microsoft.com/office/powerpoint/2010/main" val="1679905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a:t>
            </a:r>
            <a:r>
              <a:rPr lang="en-US" baseline="0" dirty="0" smtClean="0"/>
              <a:t> Pick a technology on the uphill slope (</a:t>
            </a:r>
            <a:r>
              <a:rPr lang="en-US" baseline="0" dirty="0" err="1" smtClean="0"/>
              <a:t>moore’s</a:t>
            </a:r>
            <a:r>
              <a:rPr lang="en-US" baseline="0" dirty="0" smtClean="0"/>
              <a:t> law)</a:t>
            </a:r>
            <a:endParaRPr lang="en-US" dirty="0"/>
          </a:p>
        </p:txBody>
      </p:sp>
      <p:sp>
        <p:nvSpPr>
          <p:cNvPr id="4" name="Slide Number Placeholder 3"/>
          <p:cNvSpPr>
            <a:spLocks noGrp="1"/>
          </p:cNvSpPr>
          <p:nvPr>
            <p:ph type="sldNum" sz="quarter" idx="10"/>
          </p:nvPr>
        </p:nvSpPr>
        <p:spPr/>
        <p:txBody>
          <a:bodyPr/>
          <a:lstStyle/>
          <a:p>
            <a:fld id="{9928BF4F-BF4E-40A4-A08D-B530F963A997}" type="slidenum">
              <a:rPr lang="en-US" smtClean="0"/>
              <a:t>19</a:t>
            </a:fld>
            <a:endParaRPr lang="en-US"/>
          </a:p>
        </p:txBody>
      </p:sp>
    </p:spTree>
    <p:extLst>
      <p:ext uri="{BB962C8B-B14F-4D97-AF65-F5344CB8AC3E}">
        <p14:creationId xmlns:p14="http://schemas.microsoft.com/office/powerpoint/2010/main" val="359864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F5C32F-23E5-48D0-8127-9EE741DAA97C}"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dirty="0"/>
          </a:p>
        </p:txBody>
      </p:sp>
    </p:spTree>
    <p:extLst>
      <p:ext uri="{BB962C8B-B14F-4D97-AF65-F5344CB8AC3E}">
        <p14:creationId xmlns:p14="http://schemas.microsoft.com/office/powerpoint/2010/main" val="95388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F5C32F-23E5-48D0-8127-9EE741DAA97C}"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3716560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F5C32F-23E5-48D0-8127-9EE741DAA97C}"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3265889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F5C32F-23E5-48D0-8127-9EE741DAA97C}"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30471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1F5C32F-23E5-48D0-8127-9EE741DAA97C}"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3027388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F5C32F-23E5-48D0-8127-9EE741DAA97C}"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38464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F5C32F-23E5-48D0-8127-9EE741DAA97C}" type="datetimeFigureOut">
              <a:rPr lang="en-US" smtClean="0"/>
              <a:t>8/8/2019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240601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F5C32F-23E5-48D0-8127-9EE741DAA97C}" type="datetimeFigureOut">
              <a:rPr lang="en-US" smtClean="0"/>
              <a:t>8/8/2019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427285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F5C32F-23E5-48D0-8127-9EE741DAA97C}" type="datetimeFigureOut">
              <a:rPr lang="en-US" smtClean="0"/>
              <a:t>8/8/2019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24237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1F5C32F-23E5-48D0-8127-9EE741DAA97C}"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1033011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1F5C32F-23E5-48D0-8127-9EE741DAA97C}"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CAAA62-D21B-401B-8A5E-115C9F69761C}" type="slidenum">
              <a:rPr lang="en-US" smtClean="0"/>
              <a:t>‹#›</a:t>
            </a:fld>
            <a:endParaRPr lang="en-US"/>
          </a:p>
        </p:txBody>
      </p:sp>
    </p:spTree>
    <p:extLst>
      <p:ext uri="{BB962C8B-B14F-4D97-AF65-F5344CB8AC3E}">
        <p14:creationId xmlns:p14="http://schemas.microsoft.com/office/powerpoint/2010/main" val="1260625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3965575"/>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5C32F-23E5-48D0-8127-9EE741DAA97C}" type="datetimeFigureOut">
              <a:rPr lang="en-US" smtClean="0"/>
              <a:t>8/8/2019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28" name="Picture 4" descr="https://mww.mbari.org/itd/logos/png/MBARI_logo.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762164" y="6070599"/>
            <a:ext cx="3152775" cy="571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652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12175"/>
            <a:ext cx="9144000" cy="2387600"/>
          </a:xfrm>
        </p:spPr>
        <p:txBody>
          <a:bodyPr>
            <a:normAutofit fontScale="90000"/>
          </a:bodyPr>
          <a:lstStyle/>
          <a:p>
            <a:r>
              <a:rPr lang="en-US" dirty="0"/>
              <a:t>Development of an </a:t>
            </a:r>
            <a:r>
              <a:rPr lang="en-US" dirty="0" smtClean="0"/>
              <a:t>Oceanographic </a:t>
            </a:r>
            <a:r>
              <a:rPr lang="en-US" dirty="0"/>
              <a:t>Current Meter Using a Low-Cost Inertial Measurement Unit</a:t>
            </a:r>
          </a:p>
        </p:txBody>
      </p:sp>
      <p:sp>
        <p:nvSpPr>
          <p:cNvPr id="3" name="Subtitle 2"/>
          <p:cNvSpPr>
            <a:spLocks noGrp="1"/>
          </p:cNvSpPr>
          <p:nvPr>
            <p:ph type="subTitle" idx="1"/>
          </p:nvPr>
        </p:nvSpPr>
        <p:spPr>
          <a:xfrm>
            <a:off x="1524000" y="4700923"/>
            <a:ext cx="9144000" cy="945898"/>
          </a:xfrm>
        </p:spPr>
        <p:txBody>
          <a:bodyPr/>
          <a:lstStyle/>
          <a:p>
            <a:r>
              <a:rPr lang="en-US" dirty="0" smtClean="0"/>
              <a:t>Charlie Watkins</a:t>
            </a:r>
            <a:endParaRPr lang="en-US" dirty="0"/>
          </a:p>
        </p:txBody>
      </p:sp>
    </p:spTree>
    <p:extLst>
      <p:ext uri="{BB962C8B-B14F-4D97-AF65-F5344CB8AC3E}">
        <p14:creationId xmlns:p14="http://schemas.microsoft.com/office/powerpoint/2010/main" val="160184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15" y="-164740"/>
            <a:ext cx="10515600" cy="1325563"/>
          </a:xfrm>
        </p:spPr>
        <p:txBody>
          <a:bodyPr/>
          <a:lstStyle/>
          <a:p>
            <a:r>
              <a:rPr lang="en-US" dirty="0" smtClean="0"/>
              <a:t>Signal processing workflow</a:t>
            </a:r>
            <a:endParaRPr lang="en-US" dirty="0"/>
          </a:p>
        </p:txBody>
      </p:sp>
      <p:sp>
        <p:nvSpPr>
          <p:cNvPr id="3" name="Content Placeholder 2"/>
          <p:cNvSpPr>
            <a:spLocks noGrp="1"/>
          </p:cNvSpPr>
          <p:nvPr>
            <p:ph idx="1"/>
          </p:nvPr>
        </p:nvSpPr>
        <p:spPr>
          <a:xfrm>
            <a:off x="134815" y="902840"/>
            <a:ext cx="11822723" cy="1178832"/>
          </a:xfrm>
        </p:spPr>
        <p:txBody>
          <a:bodyPr>
            <a:normAutofit fontScale="92500" lnSpcReduction="10000"/>
          </a:bodyPr>
          <a:lstStyle/>
          <a:p>
            <a:r>
              <a:rPr lang="en-US" dirty="0" smtClean="0"/>
              <a:t>The first step is to analyze our measured signal and figure out what parts are noise, and what parts are the signal of interest</a:t>
            </a:r>
          </a:p>
          <a:p>
            <a:r>
              <a:rPr lang="en-US" dirty="0" smtClean="0"/>
              <a:t>This drives our signal processing approach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75" y="2065967"/>
            <a:ext cx="8080902" cy="4423597"/>
          </a:xfrm>
          <a:prstGeom prst="rect">
            <a:avLst/>
          </a:prstGeom>
        </p:spPr>
      </p:pic>
      <p:sp>
        <p:nvSpPr>
          <p:cNvPr id="6" name="TextBox 5"/>
          <p:cNvSpPr txBox="1"/>
          <p:nvPr/>
        </p:nvSpPr>
        <p:spPr>
          <a:xfrm>
            <a:off x="8394913" y="2395273"/>
            <a:ext cx="3911320" cy="1938992"/>
          </a:xfrm>
          <a:prstGeom prst="rect">
            <a:avLst/>
          </a:prstGeom>
          <a:noFill/>
        </p:spPr>
        <p:txBody>
          <a:bodyPr wrap="square" rtlCol="0">
            <a:spAutoFit/>
          </a:bodyPr>
          <a:lstStyle/>
          <a:p>
            <a:r>
              <a:rPr lang="en-US" sz="2400" dirty="0">
                <a:solidFill>
                  <a:schemeClr val="bg1"/>
                </a:solidFill>
              </a:rPr>
              <a:t>Power Spectral Density (PSD) analysis shows what frequencies contribute large components to the </a:t>
            </a:r>
            <a:r>
              <a:rPr lang="en-US" sz="2400" dirty="0" smtClean="0">
                <a:solidFill>
                  <a:schemeClr val="bg1"/>
                </a:solidFill>
              </a:rPr>
              <a:t>total signal</a:t>
            </a:r>
            <a:endParaRPr lang="en-US" sz="2400" dirty="0">
              <a:solidFill>
                <a:schemeClr val="bg1"/>
              </a:solidFill>
            </a:endParaRPr>
          </a:p>
        </p:txBody>
      </p:sp>
      <p:cxnSp>
        <p:nvCxnSpPr>
          <p:cNvPr id="13" name="Straight Arrow Connector 12"/>
          <p:cNvCxnSpPr/>
          <p:nvPr/>
        </p:nvCxnSpPr>
        <p:spPr>
          <a:xfrm flipH="1">
            <a:off x="2269671" y="2792186"/>
            <a:ext cx="595993" cy="1632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2865664" y="2458747"/>
            <a:ext cx="2473779" cy="523220"/>
          </a:xfrm>
          <a:prstGeom prst="rect">
            <a:avLst/>
          </a:prstGeom>
          <a:noFill/>
        </p:spPr>
        <p:txBody>
          <a:bodyPr wrap="square" rtlCol="0">
            <a:spAutoFit/>
          </a:bodyPr>
          <a:lstStyle/>
          <a:p>
            <a:r>
              <a:rPr lang="en-US" sz="1400" dirty="0" smtClean="0"/>
              <a:t>Note the signal of interest is very low frequency (&lt;.25Hz)</a:t>
            </a:r>
          </a:p>
        </p:txBody>
      </p:sp>
    </p:spTree>
    <p:extLst>
      <p:ext uri="{BB962C8B-B14F-4D97-AF65-F5344CB8AC3E}">
        <p14:creationId xmlns:p14="http://schemas.microsoft.com/office/powerpoint/2010/main" val="22915223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15" y="-203208"/>
            <a:ext cx="10515600" cy="1325563"/>
          </a:xfrm>
        </p:spPr>
        <p:txBody>
          <a:bodyPr/>
          <a:lstStyle/>
          <a:p>
            <a:r>
              <a:rPr lang="en-US" dirty="0" smtClean="0"/>
              <a:t>Signal processing workflow</a:t>
            </a:r>
            <a:endParaRPr lang="en-US" dirty="0"/>
          </a:p>
        </p:txBody>
      </p:sp>
      <p:sp>
        <p:nvSpPr>
          <p:cNvPr id="3" name="Content Placeholder 2"/>
          <p:cNvSpPr>
            <a:spLocks noGrp="1"/>
          </p:cNvSpPr>
          <p:nvPr>
            <p:ph idx="1"/>
          </p:nvPr>
        </p:nvSpPr>
        <p:spPr>
          <a:xfrm>
            <a:off x="134815" y="749735"/>
            <a:ext cx="11903110" cy="5348898"/>
          </a:xfrm>
        </p:spPr>
        <p:txBody>
          <a:bodyPr>
            <a:normAutofit/>
          </a:bodyPr>
          <a:lstStyle/>
          <a:p>
            <a:r>
              <a:rPr lang="en-US" dirty="0" smtClean="0"/>
              <a:t>Next, we use a Low Pass filter to remove high frequency noise components from the signal</a:t>
            </a:r>
          </a:p>
          <a:p>
            <a:r>
              <a:rPr lang="en-US" dirty="0" smtClean="0"/>
              <a:t>Design a LPF to pass the signal of interest and attenuate the noise using the </a:t>
            </a:r>
            <a:r>
              <a:rPr lang="en-US" dirty="0" err="1" smtClean="0"/>
              <a:t>Matlab</a:t>
            </a:r>
            <a:r>
              <a:rPr lang="en-US" dirty="0" smtClean="0"/>
              <a:t> Signal Processing </a:t>
            </a:r>
            <a:r>
              <a:rPr lang="en-US" dirty="0"/>
              <a:t>T</a:t>
            </a:r>
            <a:r>
              <a:rPr lang="en-US" dirty="0" smtClean="0"/>
              <a:t>oolbox (</a:t>
            </a:r>
            <a:r>
              <a:rPr lang="en-US" dirty="0" err="1" smtClean="0"/>
              <a:t>sptool</a:t>
            </a:r>
            <a:r>
              <a:rPr lang="en-US" dirty="0" smtClean="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27" y="2505217"/>
            <a:ext cx="7023162" cy="419659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7976" y="2309790"/>
            <a:ext cx="4649744" cy="3094265"/>
          </a:xfrm>
          <a:prstGeom prst="rect">
            <a:avLst/>
          </a:prstGeom>
        </p:spPr>
      </p:pic>
      <p:sp>
        <p:nvSpPr>
          <p:cNvPr id="8" name="Rectangle 7"/>
          <p:cNvSpPr/>
          <p:nvPr/>
        </p:nvSpPr>
        <p:spPr>
          <a:xfrm>
            <a:off x="818147" y="2737757"/>
            <a:ext cx="267703" cy="360689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1085850" y="4098758"/>
            <a:ext cx="7472613" cy="1179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3169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rotWithShape="1">
          <a:blip r:embed="rId2">
            <a:extLst>
              <a:ext uri="{28A0092B-C50C-407E-A947-70E740481C1C}">
                <a14:useLocalDpi xmlns:a14="http://schemas.microsoft.com/office/drawing/2010/main" val="0"/>
              </a:ext>
            </a:extLst>
          </a:blip>
          <a:srcRect l="7302" t="2278" r="7963" b="2762"/>
          <a:stretch/>
        </p:blipFill>
        <p:spPr>
          <a:xfrm>
            <a:off x="227364" y="783264"/>
            <a:ext cx="9928582" cy="4951363"/>
          </a:xfrm>
        </p:spPr>
      </p:pic>
      <p:sp>
        <p:nvSpPr>
          <p:cNvPr id="2" name="Title 1"/>
          <p:cNvSpPr>
            <a:spLocks noGrp="1"/>
          </p:cNvSpPr>
          <p:nvPr>
            <p:ph type="title"/>
          </p:nvPr>
        </p:nvSpPr>
        <p:spPr>
          <a:xfrm>
            <a:off x="119987" y="-226142"/>
            <a:ext cx="10515600" cy="1325563"/>
          </a:xfrm>
        </p:spPr>
        <p:txBody>
          <a:bodyPr/>
          <a:lstStyle/>
          <a:p>
            <a:r>
              <a:rPr lang="en-US" dirty="0" smtClean="0"/>
              <a:t>Signal Processing Results</a:t>
            </a:r>
            <a:endParaRPr lang="en-US" dirty="0"/>
          </a:p>
        </p:txBody>
      </p:sp>
      <p:sp>
        <p:nvSpPr>
          <p:cNvPr id="8" name="TextBox 7"/>
          <p:cNvSpPr txBox="1"/>
          <p:nvPr/>
        </p:nvSpPr>
        <p:spPr>
          <a:xfrm>
            <a:off x="227364" y="5831305"/>
            <a:ext cx="8173781" cy="830997"/>
          </a:xfrm>
          <a:prstGeom prst="rect">
            <a:avLst/>
          </a:prstGeom>
          <a:noFill/>
        </p:spPr>
        <p:txBody>
          <a:bodyPr wrap="square" rtlCol="0">
            <a:spAutoFit/>
          </a:bodyPr>
          <a:lstStyle/>
          <a:p>
            <a:r>
              <a:rPr lang="en-US" sz="2400" dirty="0" smtClean="0">
                <a:solidFill>
                  <a:schemeClr val="bg1"/>
                </a:solidFill>
              </a:rPr>
              <a:t>Low Pass Filtering successfully removes most high-frequency noise from the signal – but leaves oscillation caused by gravity</a:t>
            </a:r>
            <a:endParaRPr lang="en-US" sz="2400" dirty="0">
              <a:solidFill>
                <a:schemeClr val="bg1"/>
              </a:solidFill>
            </a:endParaRPr>
          </a:p>
        </p:txBody>
      </p:sp>
      <p:cxnSp>
        <p:nvCxnSpPr>
          <p:cNvPr id="10" name="Straight Connector 9"/>
          <p:cNvCxnSpPr/>
          <p:nvPr/>
        </p:nvCxnSpPr>
        <p:spPr>
          <a:xfrm flipV="1">
            <a:off x="9441656" y="1228787"/>
            <a:ext cx="157163" cy="3510"/>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a:off x="9598819" y="1195388"/>
            <a:ext cx="0" cy="73818"/>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a:off x="9441656" y="1195388"/>
            <a:ext cx="0" cy="73818"/>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flipH="1">
            <a:off x="9653308" y="1112539"/>
            <a:ext cx="502638" cy="1155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10010696" y="869096"/>
                <a:ext cx="156410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bg1"/>
                          </a:solidFill>
                          <a:latin typeface="Cambria Math" panose="02040503050406030204" pitchFamily="18" charset="0"/>
                        </a:rPr>
                        <m:t>𝑇</m:t>
                      </m:r>
                      <m:r>
                        <a:rPr lang="en-US" sz="2000" b="0" i="1" smtClean="0">
                          <a:solidFill>
                            <a:schemeClr val="bg1"/>
                          </a:solidFill>
                          <a:latin typeface="Cambria Math" panose="02040503050406030204" pitchFamily="18" charset="0"/>
                          <a:ea typeface="Cambria Math" panose="02040503050406030204" pitchFamily="18" charset="0"/>
                        </a:rPr>
                        <m:t>≈60</m:t>
                      </m:r>
                      <m:r>
                        <a:rPr lang="en-US" sz="2000" b="0" i="1" smtClean="0">
                          <a:solidFill>
                            <a:schemeClr val="bg1"/>
                          </a:solidFill>
                          <a:latin typeface="Cambria Math" panose="02040503050406030204" pitchFamily="18" charset="0"/>
                          <a:ea typeface="Cambria Math" panose="02040503050406030204" pitchFamily="18" charset="0"/>
                        </a:rPr>
                        <m:t>𝑠</m:t>
                      </m:r>
                    </m:oMath>
                  </m:oMathPara>
                </a14:m>
                <a:endParaRPr lang="en-US" sz="2000" dirty="0">
                  <a:solidFill>
                    <a:schemeClr val="bg1"/>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0010696" y="869096"/>
                <a:ext cx="1564106" cy="40011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83660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675"/>
            <a:ext cx="10515600" cy="1325563"/>
          </a:xfrm>
        </p:spPr>
        <p:txBody>
          <a:bodyPr/>
          <a:lstStyle/>
          <a:p>
            <a:r>
              <a:rPr lang="en-US" dirty="0" smtClean="0"/>
              <a:t>Signal Processing Results</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6962" t="3724" r="7462" b="3787"/>
          <a:stretch/>
        </p:blipFill>
        <p:spPr>
          <a:xfrm>
            <a:off x="355600" y="904239"/>
            <a:ext cx="5080000" cy="4284768"/>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607" t="3961" r="6694" b="4466"/>
          <a:stretch/>
        </p:blipFill>
        <p:spPr>
          <a:xfrm>
            <a:off x="5791200" y="259125"/>
            <a:ext cx="6303031" cy="5266918"/>
          </a:xfrm>
          <a:prstGeom prst="rect">
            <a:avLst/>
          </a:prstGeom>
        </p:spPr>
      </p:pic>
      <p:sp>
        <p:nvSpPr>
          <p:cNvPr id="6" name="TextBox 5"/>
          <p:cNvSpPr txBox="1"/>
          <p:nvPr/>
        </p:nvSpPr>
        <p:spPr>
          <a:xfrm>
            <a:off x="57527" y="5608294"/>
            <a:ext cx="8829040"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schemeClr val="bg1"/>
                </a:solidFill>
              </a:rPr>
              <a:t>Due to the size of the data set, low pass filtering has limited ability to block the frequencies close to our signal of interest</a:t>
            </a:r>
          </a:p>
          <a:p>
            <a:pPr marL="285750" indent="-285750">
              <a:buFont typeface="Arial" panose="020B0604020202020204" pitchFamily="34" charset="0"/>
              <a:buChar char="•"/>
            </a:pPr>
            <a:r>
              <a:rPr lang="en-US" sz="2000" dirty="0" smtClean="0">
                <a:solidFill>
                  <a:schemeClr val="bg1"/>
                </a:solidFill>
              </a:rPr>
              <a:t>Manual block averaging is a decent solution, but could be improved in the future</a:t>
            </a:r>
          </a:p>
        </p:txBody>
      </p:sp>
    </p:spTree>
    <p:extLst>
      <p:ext uri="{BB962C8B-B14F-4D97-AF65-F5344CB8AC3E}">
        <p14:creationId xmlns:p14="http://schemas.microsoft.com/office/powerpoint/2010/main" val="3928304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961" y="-156243"/>
            <a:ext cx="11658600" cy="1325563"/>
          </a:xfrm>
        </p:spPr>
        <p:txBody>
          <a:bodyPr/>
          <a:lstStyle/>
          <a:p>
            <a:r>
              <a:rPr lang="en-US" dirty="0" smtClean="0"/>
              <a:t>Model vs. Calculated Velocities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741" y="1051259"/>
            <a:ext cx="6856954" cy="5476893"/>
          </a:xfrm>
        </p:spPr>
      </p:pic>
      <p:sp>
        <p:nvSpPr>
          <p:cNvPr id="6" name="TextBox 5"/>
          <p:cNvSpPr txBox="1"/>
          <p:nvPr/>
        </p:nvSpPr>
        <p:spPr>
          <a:xfrm>
            <a:off x="7312192" y="955008"/>
            <a:ext cx="4796589"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bg1"/>
                </a:solidFill>
              </a:rPr>
              <a:t>The shape of the data and general trends look as expected</a:t>
            </a:r>
          </a:p>
          <a:p>
            <a:pPr marL="285750" indent="-285750">
              <a:buFont typeface="Arial" panose="020B0604020202020204" pitchFamily="34" charset="0"/>
              <a:buChar char="•"/>
            </a:pPr>
            <a:r>
              <a:rPr lang="en-US" sz="2400" dirty="0" smtClean="0">
                <a:solidFill>
                  <a:schemeClr val="bg1"/>
                </a:solidFill>
              </a:rPr>
              <a:t>However, there is a scale factor that we have so far been unable to account for</a:t>
            </a:r>
          </a:p>
          <a:p>
            <a:pPr marL="742950" lvl="1" indent="-285750">
              <a:buFont typeface="Arial" panose="020B0604020202020204" pitchFamily="34" charset="0"/>
              <a:buChar char="•"/>
            </a:pPr>
            <a:r>
              <a:rPr lang="en-US" sz="2400" dirty="0" smtClean="0">
                <a:solidFill>
                  <a:schemeClr val="bg1"/>
                </a:solidFill>
              </a:rPr>
              <a:t>This may be an artifact of the data processing, or a result of the IMU’s bias and drift</a:t>
            </a:r>
          </a:p>
          <a:p>
            <a:pPr marL="285750" indent="-285750">
              <a:buFont typeface="Arial" panose="020B0604020202020204" pitchFamily="34" charset="0"/>
              <a:buChar char="•"/>
            </a:pPr>
            <a:r>
              <a:rPr lang="en-US" sz="2400" dirty="0" smtClean="0">
                <a:solidFill>
                  <a:schemeClr val="bg1"/>
                </a:solidFill>
              </a:rPr>
              <a:t>The data processing approach overall has proven to be effective, but further refinement in the apparatus and model will be required</a:t>
            </a:r>
            <a:endParaRPr lang="en-US" sz="2400" dirty="0">
              <a:solidFill>
                <a:schemeClr val="bg1"/>
              </a:solidFill>
            </a:endParaRPr>
          </a:p>
        </p:txBody>
      </p:sp>
    </p:spTree>
    <p:extLst>
      <p:ext uri="{BB962C8B-B14F-4D97-AF65-F5344CB8AC3E}">
        <p14:creationId xmlns:p14="http://schemas.microsoft.com/office/powerpoint/2010/main" val="3348357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a:xfrm>
            <a:off x="589547" y="1625099"/>
            <a:ext cx="10515600" cy="4695490"/>
          </a:xfrm>
        </p:spPr>
        <p:txBody>
          <a:bodyPr>
            <a:normAutofit lnSpcReduction="10000"/>
          </a:bodyPr>
          <a:lstStyle/>
          <a:p>
            <a:r>
              <a:rPr lang="en-US" dirty="0" smtClean="0"/>
              <a:t>Need to understand why the magnitude of the processed signal does not correspond to our model</a:t>
            </a:r>
          </a:p>
          <a:p>
            <a:pPr lvl="1"/>
            <a:r>
              <a:rPr lang="en-US" dirty="0" smtClean="0"/>
              <a:t>Need a motor with a wider range of velocities</a:t>
            </a:r>
          </a:p>
          <a:p>
            <a:pPr lvl="1"/>
            <a:r>
              <a:rPr lang="en-US" dirty="0" smtClean="0"/>
              <a:t>Need to understand and model the accelerometer drift better</a:t>
            </a:r>
          </a:p>
          <a:p>
            <a:r>
              <a:rPr lang="en-US" dirty="0" smtClean="0"/>
              <a:t>Add the ability to collect longer duration data sets, likely using wireless communications</a:t>
            </a:r>
          </a:p>
          <a:p>
            <a:r>
              <a:rPr lang="en-US" dirty="0" smtClean="0"/>
              <a:t>Then, refine and reapply the signal processing workflow to new data, and identify the minimum discernable velocity signal that can be measured using this IMU</a:t>
            </a:r>
            <a:endParaRPr lang="en-US" dirty="0"/>
          </a:p>
          <a:p>
            <a:r>
              <a:rPr lang="en-US" dirty="0" smtClean="0"/>
              <a:t>Finally, build a self-powered IMU data logger, put it in the CPF, test in the test tank, then take it to sea</a:t>
            </a:r>
          </a:p>
        </p:txBody>
      </p:sp>
    </p:spTree>
    <p:extLst>
      <p:ext uri="{BB962C8B-B14F-4D97-AF65-F5344CB8AC3E}">
        <p14:creationId xmlns:p14="http://schemas.microsoft.com/office/powerpoint/2010/main" val="632348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557464" y="1464678"/>
            <a:ext cx="10515600" cy="4799764"/>
          </a:xfrm>
        </p:spPr>
        <p:txBody>
          <a:bodyPr>
            <a:normAutofit fontScale="85000" lnSpcReduction="10000"/>
          </a:bodyPr>
          <a:lstStyle/>
          <a:p>
            <a:r>
              <a:rPr lang="en-US" dirty="0" smtClean="0"/>
              <a:t>My Mentor, Gene </a:t>
            </a:r>
            <a:r>
              <a:rPr lang="en-US" dirty="0" err="1" smtClean="0"/>
              <a:t>Massion</a:t>
            </a:r>
            <a:endParaRPr lang="en-US" dirty="0" smtClean="0"/>
          </a:p>
          <a:p>
            <a:r>
              <a:rPr lang="en-US" dirty="0" smtClean="0"/>
              <a:t>Intern Coordinator, George Matsumoto</a:t>
            </a:r>
          </a:p>
          <a:p>
            <a:r>
              <a:rPr lang="en-US" dirty="0"/>
              <a:t>The Chemical Sensor Lab – Ken Johnson, Carole </a:t>
            </a:r>
            <a:r>
              <a:rPr lang="en-US" dirty="0" err="1"/>
              <a:t>Sakomoto</a:t>
            </a:r>
            <a:r>
              <a:rPr lang="en-US" dirty="0"/>
              <a:t>, Peter </a:t>
            </a:r>
            <a:r>
              <a:rPr lang="en-US" dirty="0" err="1"/>
              <a:t>Walz</a:t>
            </a:r>
            <a:r>
              <a:rPr lang="en-US" dirty="0"/>
              <a:t>, Luke </a:t>
            </a:r>
            <a:r>
              <a:rPr lang="en-US" dirty="0" err="1"/>
              <a:t>Coletti</a:t>
            </a:r>
            <a:r>
              <a:rPr lang="en-US" dirty="0"/>
              <a:t>, Tanya Maurer, Josh Plant, and Keaton </a:t>
            </a:r>
            <a:r>
              <a:rPr lang="en-US" dirty="0" smtClean="0"/>
              <a:t>Mertz</a:t>
            </a:r>
          </a:p>
          <a:p>
            <a:r>
              <a:rPr lang="en-US" dirty="0" smtClean="0"/>
              <a:t>The EE Tech Lab – Jose </a:t>
            </a:r>
            <a:r>
              <a:rPr lang="en-US" dirty="0" err="1" smtClean="0"/>
              <a:t>Rosal</a:t>
            </a:r>
            <a:r>
              <a:rPr lang="en-US" dirty="0" smtClean="0"/>
              <a:t>, Jim Montgomery, Tom Marion, and Paul </a:t>
            </a:r>
            <a:r>
              <a:rPr lang="en-US" dirty="0" err="1" smtClean="0"/>
              <a:t>Coenen</a:t>
            </a:r>
            <a:endParaRPr lang="en-US" dirty="0" smtClean="0"/>
          </a:p>
          <a:p>
            <a:r>
              <a:rPr lang="en-US" dirty="0" smtClean="0"/>
              <a:t>The Machine Shop - Mike Parker, Mark </a:t>
            </a:r>
            <a:r>
              <a:rPr lang="en-US" dirty="0" err="1" smtClean="0"/>
              <a:t>Tynes</a:t>
            </a:r>
            <a:r>
              <a:rPr lang="en-US" dirty="0" smtClean="0"/>
              <a:t>, Jerry Allen, and Ray Thompson</a:t>
            </a:r>
          </a:p>
          <a:p>
            <a:r>
              <a:rPr lang="en-US" dirty="0" err="1" smtClean="0"/>
              <a:t>Yanwu</a:t>
            </a:r>
            <a:r>
              <a:rPr lang="en-US" dirty="0" smtClean="0"/>
              <a:t> Zhang</a:t>
            </a:r>
          </a:p>
          <a:p>
            <a:r>
              <a:rPr lang="en-US" dirty="0" smtClean="0"/>
              <a:t>Brian </a:t>
            </a:r>
            <a:r>
              <a:rPr lang="en-US" dirty="0" err="1" smtClean="0"/>
              <a:t>Kieft</a:t>
            </a:r>
            <a:endParaRPr lang="en-US" dirty="0" smtClean="0"/>
          </a:p>
          <a:p>
            <a:r>
              <a:rPr lang="en-US" dirty="0" smtClean="0"/>
              <a:t>My fellow interns</a:t>
            </a:r>
          </a:p>
          <a:p>
            <a:r>
              <a:rPr lang="en-US" dirty="0" smtClean="0"/>
              <a:t>The David and Lucile Packard Foundation</a:t>
            </a:r>
          </a:p>
          <a:p>
            <a:r>
              <a:rPr lang="en-US" dirty="0" smtClean="0"/>
              <a:t>MBARI</a:t>
            </a:r>
          </a:p>
          <a:p>
            <a:pPr marL="0" indent="0">
              <a:buNone/>
            </a:pPr>
            <a:endParaRPr lang="en-US" dirty="0" smtClean="0"/>
          </a:p>
          <a:p>
            <a:endParaRPr lang="en-US" dirty="0"/>
          </a:p>
        </p:txBody>
      </p:sp>
    </p:spTree>
    <p:extLst>
      <p:ext uri="{BB962C8B-B14F-4D97-AF65-F5344CB8AC3E}">
        <p14:creationId xmlns:p14="http://schemas.microsoft.com/office/powerpoint/2010/main" val="2543995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the signal – can’t see signal of interest</a:t>
            </a:r>
          </a:p>
          <a:p>
            <a:r>
              <a:rPr lang="en-US" dirty="0" smtClean="0"/>
              <a:t>Power spectral density analysis</a:t>
            </a:r>
          </a:p>
          <a:p>
            <a:r>
              <a:rPr lang="en-US" dirty="0" smtClean="0"/>
              <a:t>Apply averaging/filtering</a:t>
            </a:r>
          </a:p>
          <a:p>
            <a:r>
              <a:rPr lang="en-US" dirty="0" smtClean="0"/>
              <a:t>Binning data (Could be as big as 10m – see current profile)</a:t>
            </a:r>
          </a:p>
          <a:p>
            <a:r>
              <a:rPr lang="en-US" dirty="0" smtClean="0"/>
              <a:t>Show filtered vs unfiltered</a:t>
            </a:r>
          </a:p>
          <a:p>
            <a:r>
              <a:rPr lang="en-US" dirty="0" smtClean="0"/>
              <a:t>End goal: binned, filtered, rough estimate of velocity</a:t>
            </a:r>
          </a:p>
          <a:p>
            <a:r>
              <a:rPr lang="en-US" dirty="0" smtClean="0"/>
              <a:t>NB: Discuss gravitational component – we can filter it</a:t>
            </a:r>
          </a:p>
          <a:p>
            <a:pPr marL="0" indent="0">
              <a:buNone/>
            </a:pPr>
            <a:endParaRPr lang="en-US" dirty="0" smtClean="0"/>
          </a:p>
          <a:p>
            <a:pPr marL="0" indent="0">
              <a:buNone/>
            </a:pPr>
            <a:r>
              <a:rPr lang="en-US" dirty="0"/>
              <a:t>Raw data -&gt; figure out what’s data and what’s noise (spectral analysis, look at the data, …) filter out the noise, smooth the resulting signal, integrate to get velocity.</a:t>
            </a:r>
          </a:p>
          <a:p>
            <a:pPr marL="0" indent="0">
              <a:buNone/>
            </a:pPr>
            <a:endParaRPr lang="en-US" dirty="0"/>
          </a:p>
        </p:txBody>
      </p:sp>
    </p:spTree>
    <p:extLst>
      <p:ext uri="{BB962C8B-B14F-4D97-AF65-F5344CB8AC3E}">
        <p14:creationId xmlns:p14="http://schemas.microsoft.com/office/powerpoint/2010/main" val="647344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Materials/Methods</a:t>
            </a:r>
            <a:br>
              <a:rPr lang="en-US" dirty="0" smtClean="0"/>
            </a:br>
            <a:endParaRPr lang="en-US" dirty="0"/>
          </a:p>
        </p:txBody>
      </p:sp>
      <p:sp>
        <p:nvSpPr>
          <p:cNvPr id="3" name="Text Placeholder 2"/>
          <p:cNvSpPr>
            <a:spLocks noGrp="1"/>
          </p:cNvSpPr>
          <p:nvPr>
            <p:ph type="body" idx="1"/>
          </p:nvPr>
        </p:nvSpPr>
        <p:spPr>
          <a:xfrm>
            <a:off x="134018" y="1709738"/>
            <a:ext cx="10515600" cy="4268871"/>
          </a:xfrm>
        </p:spPr>
        <p:txBody>
          <a:bodyPr>
            <a:normAutofit fontScale="40000" lnSpcReduction="20000"/>
          </a:bodyPr>
          <a:lstStyle/>
          <a:p>
            <a:r>
              <a:rPr lang="en-US" dirty="0" smtClean="0"/>
              <a:t>Understand the science needs and risks you did this – motivation and </a:t>
            </a:r>
            <a:r>
              <a:rPr lang="en-US" dirty="0" err="1" smtClean="0"/>
              <a:t>cpf</a:t>
            </a:r>
            <a:r>
              <a:rPr lang="en-US" dirty="0" smtClean="0"/>
              <a:t> slides</a:t>
            </a:r>
          </a:p>
          <a:p>
            <a:r>
              <a:rPr lang="en-US" dirty="0" smtClean="0"/>
              <a:t>Come up with some concepts and ways to mitigate risks I did this</a:t>
            </a:r>
          </a:p>
          <a:p>
            <a:r>
              <a:rPr lang="en-US" dirty="0" smtClean="0"/>
              <a:t>Evaluate the concepts against the science needs I did this</a:t>
            </a:r>
          </a:p>
          <a:p>
            <a:r>
              <a:rPr lang="en-US" dirty="0" smtClean="0"/>
              <a:t>Discuss the pros and cons with the stakeholders I </a:t>
            </a:r>
            <a:r>
              <a:rPr lang="en-US" dirty="0" err="1" smtClean="0"/>
              <a:t>didt</a:t>
            </a:r>
            <a:r>
              <a:rPr lang="en-US" dirty="0" smtClean="0"/>
              <a:t> this</a:t>
            </a:r>
          </a:p>
          <a:p>
            <a:r>
              <a:rPr lang="en-US" dirty="0" smtClean="0"/>
              <a:t>Pick what looks like the best concept  I did this</a:t>
            </a:r>
          </a:p>
          <a:p>
            <a:r>
              <a:rPr lang="en-US" dirty="0" smtClean="0"/>
              <a:t>go for it unless or until it proves not the best concept You</a:t>
            </a:r>
          </a:p>
          <a:p>
            <a:r>
              <a:rPr lang="en-US" dirty="0" smtClean="0"/>
              <a:t>Develop an analysis/test/evaluation strategy you</a:t>
            </a:r>
          </a:p>
          <a:p>
            <a:r>
              <a:rPr lang="en-US" dirty="0"/>
              <a:t>	</a:t>
            </a:r>
            <a:r>
              <a:rPr lang="en-US" dirty="0" smtClean="0"/>
              <a:t>What are we trying to measure </a:t>
            </a:r>
          </a:p>
          <a:p>
            <a:r>
              <a:rPr lang="en-US" dirty="0"/>
              <a:t>	</a:t>
            </a:r>
            <a:r>
              <a:rPr lang="en-US" dirty="0" smtClean="0"/>
              <a:t>	oh crap, these are really small signals (ocean current profile analysis slides)</a:t>
            </a:r>
          </a:p>
          <a:p>
            <a:r>
              <a:rPr lang="en-US" dirty="0"/>
              <a:t>	</a:t>
            </a:r>
            <a:r>
              <a:rPr lang="en-US" dirty="0" smtClean="0"/>
              <a:t>	Is it even feasible to do with the proposed IMU approach – Probably not to the smallest velocities we’d like to measure but probably for the middle and upper ranges – This is consistent with the original Intern project question which was “Develop a IMU based oceanographic current measurement instrument and evaluate it’s performance as a function of the performance (cost) of the IMU</a:t>
            </a:r>
          </a:p>
          <a:p>
            <a:r>
              <a:rPr lang="en-US" dirty="0" smtClean="0"/>
              <a:t>Develop the system You</a:t>
            </a:r>
          </a:p>
          <a:p>
            <a:r>
              <a:rPr lang="en-US" dirty="0"/>
              <a:t>	</a:t>
            </a:r>
            <a:r>
              <a:rPr lang="en-US" dirty="0" smtClean="0"/>
              <a:t>What kind of test fixture will work for this and future IMUs (don’t reinvent the wheel, check  the literature, do the calculations) slide or 2</a:t>
            </a:r>
          </a:p>
          <a:p>
            <a:r>
              <a:rPr lang="en-US" dirty="0" smtClean="0"/>
              <a:t>Get the data, develop signal processing algorithms repeat –appropriate for evaluating the IMU</a:t>
            </a:r>
          </a:p>
          <a:p>
            <a:r>
              <a:rPr lang="en-US" dirty="0" smtClean="0"/>
              <a:t>Data processing approach – model it, get the data, plot it against the model, spectral analysis, design data process eliminate outliers, smooth the data, analyze for desired final end product (velocity profile), refine model, and approach</a:t>
            </a:r>
          </a:p>
          <a:p>
            <a:r>
              <a:rPr lang="en-US" dirty="0" smtClean="0"/>
              <a:t>Next steps</a:t>
            </a:r>
          </a:p>
          <a:p>
            <a:r>
              <a:rPr lang="en-US" dirty="0"/>
              <a:t>	</a:t>
            </a:r>
            <a:r>
              <a:rPr lang="en-US" dirty="0" smtClean="0"/>
              <a:t>Run test with acceleration profile similar to the real world.</a:t>
            </a:r>
          </a:p>
          <a:p>
            <a:r>
              <a:rPr lang="en-US" dirty="0" smtClean="0"/>
              <a:t>	put it in the real world  </a:t>
            </a:r>
          </a:p>
          <a:p>
            <a:endParaRPr lang="en-US" dirty="0" smtClean="0"/>
          </a:p>
          <a:p>
            <a:endParaRPr lang="en-US" dirty="0"/>
          </a:p>
        </p:txBody>
      </p:sp>
    </p:spTree>
    <p:extLst>
      <p:ext uri="{BB962C8B-B14F-4D97-AF65-F5344CB8AC3E}">
        <p14:creationId xmlns:p14="http://schemas.microsoft.com/office/powerpoint/2010/main" val="3734162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8" y="92409"/>
            <a:ext cx="10515600" cy="1325563"/>
          </a:xfrm>
        </p:spPr>
        <p:txBody>
          <a:bodyPr/>
          <a:lstStyle/>
          <a:p>
            <a:r>
              <a:rPr lang="en-US" dirty="0" smtClean="0"/>
              <a:t>Inertial Measurement Units (IMUs)</a:t>
            </a:r>
            <a:endParaRPr lang="en-US" dirty="0"/>
          </a:p>
        </p:txBody>
      </p:sp>
      <p:sp>
        <p:nvSpPr>
          <p:cNvPr id="3" name="Content Placeholder 2"/>
          <p:cNvSpPr>
            <a:spLocks noGrp="1"/>
          </p:cNvSpPr>
          <p:nvPr>
            <p:ph idx="1"/>
          </p:nvPr>
        </p:nvSpPr>
        <p:spPr>
          <a:xfrm>
            <a:off x="294774" y="1305447"/>
            <a:ext cx="7347284" cy="4559133"/>
          </a:xfrm>
        </p:spPr>
        <p:txBody>
          <a:bodyPr>
            <a:normAutofit lnSpcReduction="10000"/>
          </a:bodyPr>
          <a:lstStyle/>
          <a:p>
            <a:r>
              <a:rPr lang="en-US" dirty="0" smtClean="0"/>
              <a:t>A 9-axis IMU combines an accelerometer, gyroscope, and magnetometer – these measure linear acceleration, angular velocity, and earth’s magnetic field strength</a:t>
            </a:r>
          </a:p>
          <a:p>
            <a:r>
              <a:rPr lang="en-US" dirty="0" smtClean="0"/>
              <a:t>IMUs, along with other sensors, are used routinely in inertial navigation systems to compute position and velocity</a:t>
            </a:r>
          </a:p>
          <a:p>
            <a:pPr lvl="1"/>
            <a:r>
              <a:rPr lang="en-US" dirty="0" smtClean="0"/>
              <a:t>Too big, expensive, and high-power for CPF</a:t>
            </a:r>
          </a:p>
          <a:p>
            <a:r>
              <a:rPr lang="en-US" dirty="0" smtClean="0"/>
              <a:t>MEMS (Microelectromechanical systems) IMUs are already in the appropriate size, cost, and power consumption range, and are rapidly improving in performance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684" y="281346"/>
            <a:ext cx="2657316" cy="227325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5010" y="2767704"/>
            <a:ext cx="3387390" cy="3096876"/>
          </a:xfrm>
          <a:prstGeom prst="rect">
            <a:avLst/>
          </a:prstGeom>
        </p:spPr>
      </p:pic>
    </p:spTree>
    <p:extLst>
      <p:ext uri="{BB962C8B-B14F-4D97-AF65-F5344CB8AC3E}">
        <p14:creationId xmlns:p14="http://schemas.microsoft.com/office/powerpoint/2010/main" val="3857947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Science motivation</a:t>
            </a:r>
            <a:endParaRPr lang="en-US" dirty="0"/>
          </a:p>
        </p:txBody>
      </p:sp>
      <p:sp>
        <p:nvSpPr>
          <p:cNvPr id="3" name="Content Placeholder 2"/>
          <p:cNvSpPr>
            <a:spLocks noGrp="1"/>
          </p:cNvSpPr>
          <p:nvPr>
            <p:ph idx="1"/>
          </p:nvPr>
        </p:nvSpPr>
        <p:spPr>
          <a:xfrm>
            <a:off x="569495" y="1690688"/>
            <a:ext cx="6316576" cy="4470901"/>
          </a:xfrm>
        </p:spPr>
        <p:txBody>
          <a:bodyPr>
            <a:normAutofit lnSpcReduction="10000"/>
          </a:bodyPr>
          <a:lstStyle/>
          <a:p>
            <a:r>
              <a:rPr lang="en-US" dirty="0" smtClean="0"/>
              <a:t>The MBARI Chemical Sensor Lab is interested in understanding the health of the ocean</a:t>
            </a:r>
          </a:p>
          <a:p>
            <a:r>
              <a:rPr lang="en-US" dirty="0" smtClean="0"/>
              <a:t>Coastal </a:t>
            </a:r>
            <a:r>
              <a:rPr lang="en-US" dirty="0" smtClean="0"/>
              <a:t>regions contribute nearly half of global new primary production despite comprising only 10% of ocean area</a:t>
            </a:r>
          </a:p>
          <a:p>
            <a:r>
              <a:rPr lang="en-US" dirty="0" smtClean="0"/>
              <a:t>Net coastal production is a complicated, dynamic system</a:t>
            </a:r>
          </a:p>
          <a:p>
            <a:r>
              <a:rPr lang="en-US" dirty="0" smtClean="0"/>
              <a:t>Monitoring coastal processes can be crucial to understanding fisheries, air-sea CO2 flux, and overall ocean health</a:t>
            </a:r>
          </a:p>
          <a:p>
            <a:endParaRPr lang="en-US" dirty="0" smtClean="0"/>
          </a:p>
          <a:p>
            <a:pPr marL="0" indent="0">
              <a:buNone/>
            </a:pPr>
            <a:endParaRPr lang="en-US" dirty="0"/>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2521" r="21523" b="1253"/>
          <a:stretch/>
        </p:blipFill>
        <p:spPr bwMode="auto">
          <a:xfrm>
            <a:off x="7082588" y="710031"/>
            <a:ext cx="4074695" cy="4255001"/>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88442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Coastal Profiling Float</a:t>
            </a:r>
          </a:p>
        </p:txBody>
      </p:sp>
      <p:sp>
        <p:nvSpPr>
          <p:cNvPr id="3" name="Content Placeholder 2"/>
          <p:cNvSpPr>
            <a:spLocks noGrp="1"/>
          </p:cNvSpPr>
          <p:nvPr>
            <p:ph idx="1"/>
          </p:nvPr>
        </p:nvSpPr>
        <p:spPr>
          <a:xfrm>
            <a:off x="272716" y="1554233"/>
            <a:ext cx="7331242" cy="5005137"/>
          </a:xfrm>
        </p:spPr>
        <p:txBody>
          <a:bodyPr>
            <a:normAutofit lnSpcReduction="10000"/>
          </a:bodyPr>
          <a:lstStyle/>
          <a:p>
            <a:r>
              <a:rPr lang="en-US" dirty="0" smtClean="0"/>
              <a:t>Profiling floats are a practical solution to collecting data on a wide range of temporal and spatial scales (maybe the only solution?)</a:t>
            </a:r>
          </a:p>
          <a:p>
            <a:r>
              <a:rPr lang="en-US" dirty="0" smtClean="0"/>
              <a:t>CPF supports standard biogeochemical sensor suite (CTD, O2, pH, Nitrate, Chlorophyll, and Backscatter)</a:t>
            </a:r>
          </a:p>
          <a:p>
            <a:r>
              <a:rPr lang="en-US" dirty="0" smtClean="0"/>
              <a:t>The CPF is designed to dive as deep as 500 m, park on the ocean floor or at a user-specified depth, and ascend/descend at a rate from 0-50 cm/s </a:t>
            </a:r>
          </a:p>
          <a:p>
            <a:r>
              <a:rPr lang="en-US" dirty="0" smtClean="0"/>
              <a:t>Measurements are typically taken on ascent, but can be taken on descent</a:t>
            </a:r>
          </a:p>
        </p:txBody>
      </p:sp>
      <p:pic>
        <p:nvPicPr>
          <p:cNvPr id="4" name="Picture 3" descr="\\atlas.shore.mbari.org\projectlibrary\CPF\Interns\NichRaymond\CPF.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733" t="5957" r="34948" b="10982"/>
          <a:stretch/>
        </p:blipFill>
        <p:spPr bwMode="auto">
          <a:xfrm>
            <a:off x="7913292" y="365125"/>
            <a:ext cx="4005992" cy="5438965"/>
          </a:xfrm>
          <a:prstGeom prst="rect">
            <a:avLst/>
          </a:prstGeom>
          <a:noFill/>
          <a:extLst>
            <a:ext uri="{909E8E84-426E-40dd-AFC4-6F175D3DCCD1}">
              <a14:hiddenFill xmlns:lc="http://schemas.openxmlformats.org/drawingml/2006/lockedCanvas" xmlns:a14="http://schemas.microsoft.com/office/drawing/2010/main" xmlns="">
                <a:solidFill>
                  <a:srgbClr val="FFFFFF"/>
                </a:solidFill>
              </a14:hiddenFill>
            </a:ext>
          </a:extLst>
        </p:spPr>
      </p:pic>
      <p:cxnSp>
        <p:nvCxnSpPr>
          <p:cNvPr id="6" name="Straight Arrow Connector 5"/>
          <p:cNvCxnSpPr/>
          <p:nvPr/>
        </p:nvCxnSpPr>
        <p:spPr>
          <a:xfrm>
            <a:off x="8831179" y="3521242"/>
            <a:ext cx="914400" cy="3048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flipH="1">
            <a:off x="10629639" y="3015916"/>
            <a:ext cx="335142" cy="425116"/>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913292" y="3015916"/>
            <a:ext cx="1002632" cy="646331"/>
          </a:xfrm>
          <a:prstGeom prst="rect">
            <a:avLst/>
          </a:prstGeom>
          <a:noFill/>
        </p:spPr>
        <p:txBody>
          <a:bodyPr wrap="square" rtlCol="0">
            <a:spAutoFit/>
          </a:bodyPr>
          <a:lstStyle/>
          <a:p>
            <a:pPr algn="ctr"/>
            <a:r>
              <a:rPr lang="en-US" dirty="0" smtClean="0"/>
              <a:t>Inner oil bladder</a:t>
            </a:r>
            <a:endParaRPr lang="en-US" dirty="0"/>
          </a:p>
        </p:txBody>
      </p:sp>
      <p:sp>
        <p:nvSpPr>
          <p:cNvPr id="10" name="TextBox 9"/>
          <p:cNvSpPr txBox="1"/>
          <p:nvPr/>
        </p:nvSpPr>
        <p:spPr>
          <a:xfrm>
            <a:off x="10916652" y="2488028"/>
            <a:ext cx="1002632" cy="646331"/>
          </a:xfrm>
          <a:prstGeom prst="rect">
            <a:avLst/>
          </a:prstGeom>
          <a:noFill/>
        </p:spPr>
        <p:txBody>
          <a:bodyPr wrap="square" rtlCol="0">
            <a:spAutoFit/>
          </a:bodyPr>
          <a:lstStyle/>
          <a:p>
            <a:pPr algn="ctr"/>
            <a:r>
              <a:rPr lang="en-US" dirty="0" smtClean="0"/>
              <a:t>Outer oil bladder</a:t>
            </a:r>
            <a:endParaRPr lang="en-US" dirty="0"/>
          </a:p>
        </p:txBody>
      </p:sp>
      <p:cxnSp>
        <p:nvCxnSpPr>
          <p:cNvPr id="12" name="Straight Arrow Connector 11"/>
          <p:cNvCxnSpPr/>
          <p:nvPr/>
        </p:nvCxnSpPr>
        <p:spPr>
          <a:xfrm flipH="1">
            <a:off x="10379243" y="1027906"/>
            <a:ext cx="328862" cy="295568"/>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9" name="TextBox 18"/>
          <p:cNvSpPr txBox="1"/>
          <p:nvPr/>
        </p:nvSpPr>
        <p:spPr>
          <a:xfrm>
            <a:off x="10234339" y="464628"/>
            <a:ext cx="1684945" cy="646331"/>
          </a:xfrm>
          <a:prstGeom prst="rect">
            <a:avLst/>
          </a:prstGeom>
          <a:noFill/>
        </p:spPr>
        <p:txBody>
          <a:bodyPr wrap="square" rtlCol="0">
            <a:spAutoFit/>
          </a:bodyPr>
          <a:lstStyle/>
          <a:p>
            <a:pPr algn="ctr"/>
            <a:r>
              <a:rPr lang="en-US" dirty="0" smtClean="0"/>
              <a:t>Biogeochemical Sensors</a:t>
            </a:r>
            <a:endParaRPr lang="en-US" dirty="0"/>
          </a:p>
        </p:txBody>
      </p:sp>
    </p:spTree>
    <p:extLst>
      <p:ext uri="{BB962C8B-B14F-4D97-AF65-F5344CB8AC3E}">
        <p14:creationId xmlns:p14="http://schemas.microsoft.com/office/powerpoint/2010/main" val="3239738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 </a:t>
            </a:r>
            <a:r>
              <a:rPr lang="en-US" dirty="0" smtClean="0"/>
              <a:t>Oceanographic </a:t>
            </a:r>
            <a:r>
              <a:rPr lang="en-US" dirty="0"/>
              <a:t>Current Meter for Float Navigation</a:t>
            </a:r>
          </a:p>
        </p:txBody>
      </p:sp>
      <p:sp>
        <p:nvSpPr>
          <p:cNvPr id="3" name="Content Placeholder 2"/>
          <p:cNvSpPr>
            <a:spLocks noGrp="1"/>
          </p:cNvSpPr>
          <p:nvPr>
            <p:ph idx="1"/>
          </p:nvPr>
        </p:nvSpPr>
        <p:spPr>
          <a:xfrm>
            <a:off x="300790" y="1690688"/>
            <a:ext cx="7680158" cy="5167312"/>
          </a:xfrm>
        </p:spPr>
        <p:txBody>
          <a:bodyPr>
            <a:normAutofit fontScale="77500" lnSpcReduction="20000"/>
          </a:bodyPr>
          <a:lstStyle/>
          <a:p>
            <a:pPr marL="228600" lvl="1">
              <a:spcBef>
                <a:spcPts val="1000"/>
              </a:spcBef>
            </a:pPr>
            <a:r>
              <a:rPr lang="en-US" sz="2800" dirty="0"/>
              <a:t>Profiling floats can control depth but not horizontal </a:t>
            </a:r>
            <a:r>
              <a:rPr lang="en-US" sz="2800" dirty="0" smtClean="0"/>
              <a:t>position</a:t>
            </a:r>
          </a:p>
          <a:p>
            <a:r>
              <a:rPr lang="en-US" dirty="0" smtClean="0"/>
              <a:t>Risk identified: Floats may drift out of desired measurement area</a:t>
            </a:r>
          </a:p>
          <a:p>
            <a:r>
              <a:rPr lang="en-US" dirty="0" smtClean="0"/>
              <a:t>Proposed solution: Use ROMS </a:t>
            </a:r>
            <a:r>
              <a:rPr lang="en-US" dirty="0" smtClean="0"/>
              <a:t>3D numerical </a:t>
            </a:r>
            <a:r>
              <a:rPr lang="en-US" dirty="0" smtClean="0"/>
              <a:t>predictive current models to find countervailing current for navigation (Locally, there is </a:t>
            </a:r>
            <a:r>
              <a:rPr lang="en-US" dirty="0"/>
              <a:t>a</a:t>
            </a:r>
            <a:r>
              <a:rPr lang="en-US" dirty="0" smtClean="0"/>
              <a:t>lmost always a countervailing current)</a:t>
            </a:r>
          </a:p>
          <a:p>
            <a:r>
              <a:rPr lang="en-US" dirty="0" smtClean="0"/>
              <a:t>Problem: Models are not sufficiently accurate at depth (shown experimentally)</a:t>
            </a:r>
          </a:p>
          <a:p>
            <a:pPr marL="228600" lvl="1">
              <a:spcBef>
                <a:spcPts val="1000"/>
              </a:spcBef>
            </a:pPr>
            <a:r>
              <a:rPr lang="en-US" sz="2800" dirty="0" smtClean="0"/>
              <a:t>New solution: Measure approximate current velocity + direction while </a:t>
            </a:r>
            <a:r>
              <a:rPr lang="en-US" sz="2800" dirty="0" smtClean="0"/>
              <a:t>profiling</a:t>
            </a:r>
          </a:p>
          <a:p>
            <a:pPr marL="685800" lvl="2">
              <a:spcBef>
                <a:spcPts val="1000"/>
              </a:spcBef>
            </a:pPr>
            <a:r>
              <a:rPr lang="en-US" sz="2300" dirty="0" smtClean="0"/>
              <a:t>Existing </a:t>
            </a:r>
            <a:r>
              <a:rPr lang="en-US" sz="2300" dirty="0" smtClean="0"/>
              <a:t>current meters are too big, too power-hungry, </a:t>
            </a:r>
            <a:r>
              <a:rPr lang="en-US" sz="2300" dirty="0" smtClean="0"/>
              <a:t>impractical</a:t>
            </a:r>
          </a:p>
          <a:p>
            <a:pPr marL="685800" lvl="2">
              <a:spcBef>
                <a:spcPts val="1000"/>
              </a:spcBef>
            </a:pPr>
            <a:r>
              <a:rPr lang="en-US" sz="2300" dirty="0" smtClean="0"/>
              <a:t>Inertial Measurement </a:t>
            </a:r>
            <a:r>
              <a:rPr lang="en-US" sz="2300" dirty="0"/>
              <a:t>U</a:t>
            </a:r>
            <a:r>
              <a:rPr lang="en-US" sz="2300" dirty="0" smtClean="0"/>
              <a:t>nits fit our constraints better but velocity is calculated from acceleration</a:t>
            </a:r>
            <a:endParaRPr lang="en-US" sz="2300" dirty="0" smtClean="0"/>
          </a:p>
          <a:p>
            <a:r>
              <a:rPr lang="en-US" dirty="0" smtClean="0">
                <a:sym typeface="Wingdings" panose="05000000000000000000" pitchFamily="2" charset="2"/>
              </a:rPr>
              <a:t>My problem: </a:t>
            </a:r>
            <a:r>
              <a:rPr lang="en-US" dirty="0"/>
              <a:t>Develop </a:t>
            </a:r>
            <a:r>
              <a:rPr lang="en-US" dirty="0" smtClean="0"/>
              <a:t>an </a:t>
            </a:r>
            <a:r>
              <a:rPr lang="en-US" dirty="0"/>
              <a:t>IMU based oceanographic current measurement instrument and evaluate </a:t>
            </a:r>
            <a:r>
              <a:rPr lang="en-US" dirty="0" smtClean="0"/>
              <a:t>its performance. Compare measured performance to science needs</a:t>
            </a:r>
            <a:endParaRPr lang="en-US" dirty="0"/>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7307" y="1027906"/>
            <a:ext cx="3736248" cy="2707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3"/>
          <p:cNvPicPr>
            <a:picLocks noChangeAspect="1" noChangeArrowheads="1"/>
          </p:cNvPicPr>
          <p:nvPr/>
        </p:nvPicPr>
        <p:blipFill>
          <a:blip r:embed="rId4" cstate="print">
            <a:extLst>
              <a:ext uri="{28A0092B-C50C-407E-A947-70E740481C1C}">
                <a14:useLocalDpi xmlns:a14="http://schemas.microsoft.com/office/drawing/2010/main" val="0"/>
              </a:ext>
            </a:extLst>
          </a:blip>
          <a:srcRect l="9448" r="9743" b="5589"/>
          <a:stretch>
            <a:fillRect/>
          </a:stretch>
        </p:blipFill>
        <p:spPr bwMode="auto">
          <a:xfrm>
            <a:off x="8086295" y="3814763"/>
            <a:ext cx="3767260" cy="221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317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13" y="788834"/>
            <a:ext cx="5597532" cy="3198590"/>
          </a:xfrm>
          <a:prstGeom prst="rect">
            <a:avLst/>
          </a:prstGeom>
        </p:spPr>
      </p:pic>
      <p:sp>
        <p:nvSpPr>
          <p:cNvPr id="2" name="Title 1"/>
          <p:cNvSpPr>
            <a:spLocks noGrp="1"/>
          </p:cNvSpPr>
          <p:nvPr>
            <p:ph type="title"/>
          </p:nvPr>
        </p:nvSpPr>
        <p:spPr>
          <a:xfrm>
            <a:off x="81764" y="-225803"/>
            <a:ext cx="6291308" cy="1325563"/>
          </a:xfrm>
        </p:spPr>
        <p:txBody>
          <a:bodyPr/>
          <a:lstStyle/>
          <a:p>
            <a:r>
              <a:rPr lang="en-US" dirty="0" smtClean="0"/>
              <a:t>Real world current profiles</a:t>
            </a:r>
            <a:endParaRPr lang="en-US" dirty="0"/>
          </a:p>
        </p:txBody>
      </p:sp>
      <p:sp>
        <p:nvSpPr>
          <p:cNvPr id="3" name="Content Placeholder 2"/>
          <p:cNvSpPr>
            <a:spLocks noGrp="1"/>
          </p:cNvSpPr>
          <p:nvPr>
            <p:ph idx="1"/>
          </p:nvPr>
        </p:nvSpPr>
        <p:spPr>
          <a:xfrm>
            <a:off x="6373072" y="842210"/>
            <a:ext cx="5817095" cy="5406190"/>
          </a:xfrm>
        </p:spPr>
        <p:txBody>
          <a:bodyPr>
            <a:normAutofit/>
          </a:bodyPr>
          <a:lstStyle/>
          <a:p>
            <a:r>
              <a:rPr lang="en-US" sz="2500" dirty="0" smtClean="0"/>
              <a:t>Using data from a typical day measured at the M1 Buoy’s ADCP, we can see what a typical current profile looks like</a:t>
            </a:r>
          </a:p>
          <a:p>
            <a:r>
              <a:rPr lang="en-US" sz="2500" dirty="0" smtClean="0"/>
              <a:t>Using the current profile and the CPF’s ascent speed of 10 cm/s, we can find the velocities that the float will experience with respect to time</a:t>
            </a:r>
          </a:p>
          <a:p>
            <a:r>
              <a:rPr lang="en-US" sz="2500" dirty="0" smtClean="0"/>
              <a:t>Then, by differentiating that signal, we can get an idea of the accelerations experienced by the float</a:t>
            </a:r>
          </a:p>
          <a:p>
            <a:r>
              <a:rPr lang="en-US" sz="2500" dirty="0" smtClean="0"/>
              <a:t>Approximate drift calculations for reference:</a:t>
            </a:r>
            <a:endParaRPr lang="en-US" sz="2100" dirty="0" smtClean="0"/>
          </a:p>
          <a:p>
            <a:pPr marL="0" indent="0">
              <a:buNone/>
            </a:pPr>
            <a:r>
              <a:rPr lang="en-US" sz="2100" dirty="0"/>
              <a:t>	</a:t>
            </a:r>
            <a:r>
              <a:rPr lang="en-US" sz="2400" dirty="0" smtClean="0"/>
              <a:t>(5 cm/s)*(4 hours) = 720 m</a:t>
            </a:r>
          </a:p>
        </p:txBody>
      </p:sp>
      <p:grpSp>
        <p:nvGrpSpPr>
          <p:cNvPr id="4" name="Group 3"/>
          <p:cNvGrpSpPr/>
          <p:nvPr/>
        </p:nvGrpSpPr>
        <p:grpSpPr>
          <a:xfrm>
            <a:off x="1060781" y="2422468"/>
            <a:ext cx="126333" cy="571640"/>
            <a:chOff x="5565775" y="2873375"/>
            <a:chExt cx="228600" cy="1028700"/>
          </a:xfrm>
        </p:grpSpPr>
        <p:sp>
          <p:nvSpPr>
            <p:cNvPr id="5" name="Rectangle 4"/>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6" name="Group 5"/>
            <p:cNvGrpSpPr/>
            <p:nvPr/>
          </p:nvGrpSpPr>
          <p:grpSpPr>
            <a:xfrm>
              <a:off x="5687568" y="2873375"/>
              <a:ext cx="27432" cy="306070"/>
              <a:chOff x="5838825" y="3105150"/>
              <a:chExt cx="27432" cy="306070"/>
            </a:xfrm>
            <a:solidFill>
              <a:srgbClr val="595959"/>
            </a:solidFill>
          </p:grpSpPr>
          <p:sp>
            <p:nvSpPr>
              <p:cNvPr id="11" name="Rectangle 1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7" name="Group 6"/>
            <p:cNvGrpSpPr/>
            <p:nvPr/>
          </p:nvGrpSpPr>
          <p:grpSpPr>
            <a:xfrm>
              <a:off x="5565775" y="3101974"/>
              <a:ext cx="228600" cy="800101"/>
              <a:chOff x="5565775" y="3101974"/>
              <a:chExt cx="228600" cy="800101"/>
            </a:xfrm>
          </p:grpSpPr>
          <p:sp>
            <p:nvSpPr>
              <p:cNvPr id="8" name="Rounded Rectangle 7"/>
              <p:cNvSpPr/>
              <p:nvPr/>
            </p:nvSpPr>
            <p:spPr>
              <a:xfrm>
                <a:off x="5621080" y="3105150"/>
                <a:ext cx="120463" cy="765175"/>
              </a:xfrm>
              <a:prstGeom prst="roundRect">
                <a:avLst>
                  <a:gd name="adj" fmla="val 0"/>
                </a:avLst>
              </a:prstGeom>
              <a:solidFill>
                <a:srgbClr val="7F7F7F"/>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ounded Rectangle 8"/>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ounded Rectangle 9"/>
              <p:cNvSpPr/>
              <p:nvPr/>
            </p:nvSpPr>
            <p:spPr>
              <a:xfrm>
                <a:off x="5565775" y="3101974"/>
                <a:ext cx="228600" cy="45719"/>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cxnSp>
        <p:nvCxnSpPr>
          <p:cNvPr id="15" name="Straight Arrow Connector 14"/>
          <p:cNvCxnSpPr/>
          <p:nvPr/>
        </p:nvCxnSpPr>
        <p:spPr>
          <a:xfrm flipV="1">
            <a:off x="1123948" y="2115413"/>
            <a:ext cx="0" cy="2727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32" y="4267201"/>
            <a:ext cx="2894047" cy="2382528"/>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5416" y="4267201"/>
            <a:ext cx="2859173" cy="2382528"/>
          </a:xfrm>
          <a:prstGeom prst="rect">
            <a:avLst/>
          </a:prstGeom>
        </p:spPr>
      </p:pic>
      <p:sp>
        <p:nvSpPr>
          <p:cNvPr id="18" name="Down Arrow 17"/>
          <p:cNvSpPr/>
          <p:nvPr/>
        </p:nvSpPr>
        <p:spPr>
          <a:xfrm>
            <a:off x="1412481" y="3984653"/>
            <a:ext cx="360947" cy="282547"/>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3039979" y="5157538"/>
            <a:ext cx="355437" cy="376988"/>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a:off x="1123947" y="3054411"/>
            <a:ext cx="7020" cy="2909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171950" y="5346032"/>
            <a:ext cx="958850" cy="6350"/>
          </a:xfrm>
          <a:prstGeom prst="line">
            <a:avLst/>
          </a:prstGeom>
        </p:spPr>
        <p:style>
          <a:lnRef idx="3">
            <a:schemeClr val="dk1"/>
          </a:lnRef>
          <a:fillRef idx="0">
            <a:schemeClr val="dk1"/>
          </a:fillRef>
          <a:effectRef idx="2">
            <a:schemeClr val="dk1"/>
          </a:effectRef>
          <a:fontRef idx="minor">
            <a:schemeClr val="tx1"/>
          </a:fontRef>
        </p:style>
      </p:cxnSp>
      <p:cxnSp>
        <p:nvCxnSpPr>
          <p:cNvPr id="24" name="Straight Connector 23"/>
          <p:cNvCxnSpPr/>
          <p:nvPr/>
        </p:nvCxnSpPr>
        <p:spPr>
          <a:xfrm>
            <a:off x="5130800" y="5298407"/>
            <a:ext cx="0" cy="100932"/>
          </a:xfrm>
          <a:prstGeom prst="line">
            <a:avLst/>
          </a:prstGeom>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a:off x="4171950" y="5301916"/>
            <a:ext cx="0" cy="100932"/>
          </a:xfrm>
          <a:prstGeom prst="line">
            <a:avLst/>
          </a:prstGeom>
        </p:spPr>
        <p:style>
          <a:lnRef idx="3">
            <a:schemeClr val="dk1"/>
          </a:lnRef>
          <a:fillRef idx="0">
            <a:schemeClr val="dk1"/>
          </a:fillRef>
          <a:effectRef idx="2">
            <a:schemeClr val="dk1"/>
          </a:effectRef>
          <a:fontRef idx="minor">
            <a:schemeClr val="tx1"/>
          </a:fontRef>
        </p:style>
      </p:cxnSp>
      <p:cxnSp>
        <p:nvCxnSpPr>
          <p:cNvPr id="28" name="Straight Arrow Connector 27"/>
          <p:cNvCxnSpPr/>
          <p:nvPr/>
        </p:nvCxnSpPr>
        <p:spPr>
          <a:xfrm flipH="1" flipV="1">
            <a:off x="5130800" y="5402848"/>
            <a:ext cx="1158663" cy="957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p:cNvSpPr txBox="1"/>
              <p:nvPr/>
            </p:nvSpPr>
            <p:spPr>
              <a:xfrm>
                <a:off x="6043647" y="6003398"/>
                <a:ext cx="1981200"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rPr>
                        <m:t>𝑇</m:t>
                      </m:r>
                      <m:r>
                        <a:rPr lang="en-US" b="0" i="1" smtClean="0">
                          <a:solidFill>
                            <a:schemeClr val="bg1"/>
                          </a:solidFill>
                          <a:latin typeface="Cambria Math" panose="02040503050406030204" pitchFamily="18" charset="0"/>
                          <a:ea typeface="Cambria Math" panose="02040503050406030204" pitchFamily="18" charset="0"/>
                        </a:rPr>
                        <m:t>≈20 </m:t>
                      </m:r>
                      <m:r>
                        <a:rPr lang="en-US" b="0" i="1" smtClean="0">
                          <a:solidFill>
                            <a:schemeClr val="bg1"/>
                          </a:solidFill>
                          <a:latin typeface="Cambria Math" panose="02040503050406030204" pitchFamily="18" charset="0"/>
                          <a:ea typeface="Cambria Math" panose="02040503050406030204" pitchFamily="18" charset="0"/>
                        </a:rPr>
                        <m:t>𝑚𝑖𝑛𝑠</m:t>
                      </m:r>
                    </m:oMath>
                  </m:oMathPara>
                </a14:m>
                <a:endParaRPr lang="en-US" b="0" dirty="0" smtClean="0">
                  <a:solidFill>
                    <a:schemeClr val="bg1"/>
                  </a:solidFill>
                  <a:ea typeface="Cambria Math" panose="02040503050406030204" pitchFamily="18" charset="0"/>
                </a:endParaRPr>
              </a:p>
              <a:p>
                <a:r>
                  <a:rPr lang="en-US" dirty="0">
                    <a:solidFill>
                      <a:schemeClr val="bg1"/>
                    </a:solidFill>
                  </a:rPr>
                  <a:t> </a:t>
                </a:r>
                <a:r>
                  <a:rPr lang="en-US" dirty="0" smtClean="0">
                    <a:solidFill>
                      <a:schemeClr val="bg1"/>
                    </a:solidFill>
                  </a:rPr>
                  <a:t>    </a:t>
                </a:r>
                <a14:m>
                  <m:oMath xmlns:m="http://schemas.openxmlformats.org/officeDocument/2006/math">
                    <m:r>
                      <a:rPr lang="en-US" b="0" i="1" smtClean="0">
                        <a:solidFill>
                          <a:schemeClr val="bg1"/>
                        </a:solidFill>
                        <a:latin typeface="Cambria Math" panose="02040503050406030204" pitchFamily="18" charset="0"/>
                      </a:rPr>
                      <m:t>𝑓</m:t>
                    </m:r>
                    <m:r>
                      <a:rPr lang="en-US" b="0" i="1" smtClean="0">
                        <a:solidFill>
                          <a:schemeClr val="bg1"/>
                        </a:solidFill>
                        <a:latin typeface="Cambria Math" panose="02040503050406030204" pitchFamily="18" charset="0"/>
                        <a:ea typeface="Cambria Math" panose="02040503050406030204" pitchFamily="18" charset="0"/>
                      </a:rPr>
                      <m:t>≈.001 </m:t>
                    </m:r>
                    <m:r>
                      <a:rPr lang="en-US" b="0" i="1" smtClean="0">
                        <a:solidFill>
                          <a:schemeClr val="bg1"/>
                        </a:solidFill>
                        <a:latin typeface="Cambria Math" panose="02040503050406030204" pitchFamily="18" charset="0"/>
                        <a:ea typeface="Cambria Math" panose="02040503050406030204" pitchFamily="18" charset="0"/>
                      </a:rPr>
                      <m:t>𝐻𝑧</m:t>
                    </m:r>
                  </m:oMath>
                </a14:m>
                <a:endParaRPr lang="en-US" dirty="0" smtClean="0">
                  <a:solidFill>
                    <a:schemeClr val="bg1"/>
                  </a:solidFill>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6043647" y="6003398"/>
                <a:ext cx="1981200" cy="646331"/>
              </a:xfrm>
              <a:prstGeom prst="rect">
                <a:avLst/>
              </a:prstGeom>
              <a:blipFill>
                <a:blip r:embed="rId5"/>
                <a:stretch>
                  <a:fillRect b="-6604"/>
                </a:stretch>
              </a:blipFill>
            </p:spPr>
            <p:txBody>
              <a:bodyPr/>
              <a:lstStyle/>
              <a:p>
                <a:r>
                  <a:rPr lang="en-US">
                    <a:noFill/>
                  </a:rPr>
                  <a:t> </a:t>
                </a:r>
              </a:p>
            </p:txBody>
          </p:sp>
        </mc:Fallback>
      </mc:AlternateContent>
    </p:spTree>
    <p:extLst>
      <p:ext uri="{BB962C8B-B14F-4D97-AF65-F5344CB8AC3E}">
        <p14:creationId xmlns:p14="http://schemas.microsoft.com/office/powerpoint/2010/main" val="2080313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747" y="147718"/>
            <a:ext cx="10515600" cy="1325563"/>
          </a:xfrm>
        </p:spPr>
        <p:txBody>
          <a:bodyPr/>
          <a:lstStyle/>
          <a:p>
            <a:r>
              <a:rPr lang="en-US" dirty="0" smtClean="0"/>
              <a:t>Methodology</a:t>
            </a:r>
            <a:endParaRPr lang="en-US" dirty="0"/>
          </a:p>
        </p:txBody>
      </p:sp>
      <p:sp>
        <p:nvSpPr>
          <p:cNvPr id="3" name="Content Placeholder 2"/>
          <p:cNvSpPr>
            <a:spLocks noGrp="1"/>
          </p:cNvSpPr>
          <p:nvPr>
            <p:ph idx="1"/>
          </p:nvPr>
        </p:nvSpPr>
        <p:spPr>
          <a:xfrm>
            <a:off x="614487" y="1320299"/>
            <a:ext cx="10515600" cy="3965575"/>
          </a:xfrm>
        </p:spPr>
        <p:txBody>
          <a:bodyPr>
            <a:normAutofit lnSpcReduction="10000"/>
          </a:bodyPr>
          <a:lstStyle/>
          <a:p>
            <a:r>
              <a:rPr lang="en-US" dirty="0" smtClean="0"/>
              <a:t>Understand science needs</a:t>
            </a:r>
          </a:p>
          <a:p>
            <a:pPr lvl="1"/>
            <a:r>
              <a:rPr lang="en-US" dirty="0" smtClean="0"/>
              <a:t>Ask: “What are we trying to do?”</a:t>
            </a:r>
          </a:p>
          <a:p>
            <a:r>
              <a:rPr lang="en-US" dirty="0" smtClean="0"/>
              <a:t>Develop proposed solutions</a:t>
            </a:r>
          </a:p>
          <a:p>
            <a:pPr lvl="1"/>
            <a:r>
              <a:rPr lang="en-US" dirty="0" smtClean="0"/>
              <a:t>Pick the top contenders that seem feasible</a:t>
            </a:r>
          </a:p>
          <a:p>
            <a:r>
              <a:rPr lang="en-US" dirty="0" smtClean="0"/>
              <a:t>Evaluate pros + cons with stakeholders and pick one to pursue</a:t>
            </a:r>
          </a:p>
          <a:p>
            <a:pPr lvl="1"/>
            <a:r>
              <a:rPr lang="en-US" dirty="0" smtClean="0"/>
              <a:t>Define metrics for evaluation: Size, cost, power consumption, and sufficient performance</a:t>
            </a:r>
          </a:p>
          <a:p>
            <a:pPr lvl="1"/>
            <a:r>
              <a:rPr lang="en-US" dirty="0" smtClean="0"/>
              <a:t>Analyze, prototype risky elements</a:t>
            </a:r>
          </a:p>
          <a:p>
            <a:r>
              <a:rPr lang="en-US" dirty="0" smtClean="0"/>
              <a:t>Develop IMU model </a:t>
            </a:r>
            <a:r>
              <a:rPr lang="en-US" dirty="0" smtClean="0">
                <a:sym typeface="Wingdings" panose="05000000000000000000" pitchFamily="2" charset="2"/>
              </a:rPr>
              <a:t></a:t>
            </a:r>
            <a:r>
              <a:rPr lang="en-US" dirty="0" smtClean="0"/>
              <a:t> design test fixture </a:t>
            </a:r>
            <a:r>
              <a:rPr lang="en-US" dirty="0" smtClean="0">
                <a:sym typeface="Wingdings" panose="05000000000000000000" pitchFamily="2" charset="2"/>
              </a:rPr>
              <a:t></a:t>
            </a:r>
            <a:r>
              <a:rPr lang="en-US" dirty="0" smtClean="0"/>
              <a:t> acquire </a:t>
            </a:r>
            <a:r>
              <a:rPr lang="en-US" dirty="0" smtClean="0">
                <a:sym typeface="Wingdings" panose="05000000000000000000" pitchFamily="2" charset="2"/>
              </a:rPr>
              <a:t>data  develop algorithms  refine, Repeat</a:t>
            </a:r>
          </a:p>
          <a:p>
            <a:endParaRPr lang="en-US" dirty="0"/>
          </a:p>
        </p:txBody>
      </p:sp>
      <p:pic>
        <p:nvPicPr>
          <p:cNvPr id="2050" name="Picture 2" descr="Image result for white check mark 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747" y="1320299"/>
            <a:ext cx="329740" cy="3225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white check mark 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747" y="2114383"/>
            <a:ext cx="329740" cy="3225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white check mark 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905" y="3442869"/>
            <a:ext cx="329740" cy="322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03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47" y="156578"/>
            <a:ext cx="10515600" cy="1325563"/>
          </a:xfrm>
        </p:spPr>
        <p:txBody>
          <a:bodyPr/>
          <a:lstStyle/>
          <a:p>
            <a:r>
              <a:rPr lang="en-US" dirty="0" smtClean="0"/>
              <a:t>Rate Table Design</a:t>
            </a:r>
            <a:endParaRPr lang="en-US" dirty="0"/>
          </a:p>
        </p:txBody>
      </p:sp>
      <p:sp>
        <p:nvSpPr>
          <p:cNvPr id="3" name="Content Placeholder 2"/>
          <p:cNvSpPr>
            <a:spLocks noGrp="1"/>
          </p:cNvSpPr>
          <p:nvPr>
            <p:ph idx="1"/>
          </p:nvPr>
        </p:nvSpPr>
        <p:spPr>
          <a:xfrm>
            <a:off x="322847" y="1272173"/>
            <a:ext cx="10515600" cy="3965575"/>
          </a:xfrm>
        </p:spPr>
        <p:txBody>
          <a:bodyPr/>
          <a:lstStyle/>
          <a:p>
            <a:r>
              <a:rPr lang="en-US" dirty="0" smtClean="0"/>
              <a:t>Standard IMU test fixture</a:t>
            </a:r>
            <a:r>
              <a:rPr lang="en-US" dirty="0"/>
              <a:t> </a:t>
            </a:r>
            <a:r>
              <a:rPr lang="en-US" dirty="0" smtClean="0"/>
              <a:t>– produces a know centripetal acceleration due to eccentric rotation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47" y="2597736"/>
            <a:ext cx="3816017" cy="35595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0154" y="2597736"/>
            <a:ext cx="3585689" cy="3563609"/>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8542420" y="2819847"/>
                <a:ext cx="3481138" cy="203132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600" b="0" i="1" smtClean="0">
                              <a:ln>
                                <a:solidFill>
                                  <a:schemeClr val="bg1"/>
                                </a:solidFill>
                              </a:ln>
                              <a:solidFill>
                                <a:schemeClr val="bg1"/>
                              </a:solidFill>
                              <a:latin typeface="Cambria Math" panose="02040503050406030204" pitchFamily="18" charset="0"/>
                            </a:rPr>
                          </m:ctrlPr>
                        </m:sSubPr>
                        <m:e>
                          <m:r>
                            <a:rPr lang="en-US" sz="3600" b="0" i="1" smtClean="0">
                              <a:ln>
                                <a:solidFill>
                                  <a:schemeClr val="bg1"/>
                                </a:solidFill>
                              </a:ln>
                              <a:solidFill>
                                <a:schemeClr val="bg1"/>
                              </a:solidFill>
                              <a:latin typeface="Cambria Math" panose="02040503050406030204" pitchFamily="18" charset="0"/>
                            </a:rPr>
                            <m:t>𝑎</m:t>
                          </m:r>
                        </m:e>
                        <m:sub>
                          <m:r>
                            <a:rPr lang="en-US" sz="3600" b="0" i="1" smtClean="0">
                              <a:ln>
                                <a:solidFill>
                                  <a:schemeClr val="bg1"/>
                                </a:solidFill>
                              </a:ln>
                              <a:solidFill>
                                <a:schemeClr val="bg1"/>
                              </a:solidFill>
                              <a:latin typeface="Cambria Math" panose="02040503050406030204" pitchFamily="18" charset="0"/>
                            </a:rPr>
                            <m:t>𝑐</m:t>
                          </m:r>
                        </m:sub>
                      </m:sSub>
                      <m:r>
                        <a:rPr lang="en-US" sz="3600" b="0" i="1" smtClean="0">
                          <a:ln>
                            <a:solidFill>
                              <a:schemeClr val="bg1"/>
                            </a:solidFill>
                          </a:ln>
                          <a:solidFill>
                            <a:schemeClr val="bg1"/>
                          </a:solidFill>
                          <a:latin typeface="Cambria Math" panose="02040503050406030204" pitchFamily="18" charset="0"/>
                        </a:rPr>
                        <m:t>=</m:t>
                      </m:r>
                      <m:sSup>
                        <m:sSupPr>
                          <m:ctrlPr>
                            <a:rPr lang="en-US" sz="3600" b="0" i="1" smtClean="0">
                              <a:ln>
                                <a:solidFill>
                                  <a:schemeClr val="bg1"/>
                                </a:solidFill>
                              </a:ln>
                              <a:solidFill>
                                <a:schemeClr val="bg1"/>
                              </a:solidFill>
                              <a:latin typeface="Cambria Math" panose="02040503050406030204" pitchFamily="18" charset="0"/>
                              <a:ea typeface="Cambria Math" panose="02040503050406030204" pitchFamily="18" charset="0"/>
                            </a:rPr>
                          </m:ctrlPr>
                        </m:sSupPr>
                        <m:e>
                          <m:r>
                            <a:rPr lang="en-US" sz="3600" b="0" i="1" smtClean="0">
                              <a:ln>
                                <a:solidFill>
                                  <a:schemeClr val="bg1"/>
                                </a:solidFill>
                              </a:ln>
                              <a:solidFill>
                                <a:schemeClr val="bg1"/>
                              </a:solidFill>
                              <a:latin typeface="Cambria Math" panose="02040503050406030204" pitchFamily="18" charset="0"/>
                              <a:ea typeface="Cambria Math" panose="02040503050406030204" pitchFamily="18" charset="0"/>
                            </a:rPr>
                            <m:t>𝜔</m:t>
                          </m:r>
                        </m:e>
                        <m:sup>
                          <m:r>
                            <a:rPr lang="en-US" sz="3600" b="0" i="1" smtClean="0">
                              <a:ln>
                                <a:solidFill>
                                  <a:schemeClr val="bg1"/>
                                </a:solidFill>
                              </a:ln>
                              <a:solidFill>
                                <a:schemeClr val="bg1"/>
                              </a:solidFill>
                              <a:latin typeface="Cambria Math" panose="02040503050406030204" pitchFamily="18" charset="0"/>
                              <a:ea typeface="Cambria Math" panose="02040503050406030204" pitchFamily="18" charset="0"/>
                            </a:rPr>
                            <m:t>2</m:t>
                          </m:r>
                        </m:sup>
                      </m:sSup>
                      <m:r>
                        <a:rPr lang="en-US" sz="3600" b="0" i="1" smtClean="0">
                          <a:ln>
                            <a:solidFill>
                              <a:schemeClr val="bg1"/>
                            </a:solidFill>
                          </a:ln>
                          <a:solidFill>
                            <a:schemeClr val="bg1"/>
                          </a:solidFill>
                          <a:latin typeface="Cambria Math" panose="02040503050406030204" pitchFamily="18" charset="0"/>
                          <a:ea typeface="Cambria Math" panose="02040503050406030204" pitchFamily="18" charset="0"/>
                        </a:rPr>
                        <m:t>𝑟</m:t>
                      </m:r>
                    </m:oMath>
                  </m:oMathPara>
                </a14:m>
                <a:endParaRPr lang="en-US" sz="3600" dirty="0" smtClean="0"/>
              </a:p>
              <a:p>
                <a14:m>
                  <m:oMath xmlns:m="http://schemas.openxmlformats.org/officeDocument/2006/math">
                    <m:sSub>
                      <m:sSubPr>
                        <m:ctrlPr>
                          <a:rPr lang="en-US" sz="2400" i="1">
                            <a:ln>
                              <a:solidFill>
                                <a:schemeClr val="bg1"/>
                              </a:solidFill>
                            </a:ln>
                            <a:solidFill>
                              <a:schemeClr val="bg1"/>
                            </a:solidFill>
                            <a:latin typeface="Cambria Math" panose="02040503050406030204" pitchFamily="18" charset="0"/>
                          </a:rPr>
                        </m:ctrlPr>
                      </m:sSubPr>
                      <m:e>
                        <m:r>
                          <a:rPr lang="en-US" sz="2400" i="1">
                            <a:ln>
                              <a:solidFill>
                                <a:schemeClr val="bg1"/>
                              </a:solidFill>
                            </a:ln>
                            <a:solidFill>
                              <a:schemeClr val="bg1"/>
                            </a:solidFill>
                            <a:latin typeface="Cambria Math" panose="02040503050406030204" pitchFamily="18" charset="0"/>
                          </a:rPr>
                          <m:t>𝑎</m:t>
                        </m:r>
                      </m:e>
                      <m:sub>
                        <m:r>
                          <a:rPr lang="en-US" sz="2400" i="1">
                            <a:ln>
                              <a:solidFill>
                                <a:schemeClr val="bg1"/>
                              </a:solidFill>
                            </a:ln>
                            <a:solidFill>
                              <a:schemeClr val="bg1"/>
                            </a:solidFill>
                            <a:latin typeface="Cambria Math" panose="02040503050406030204" pitchFamily="18" charset="0"/>
                          </a:rPr>
                          <m:t>𝑐</m:t>
                        </m:r>
                      </m:sub>
                    </m:sSub>
                  </m:oMath>
                </a14:m>
                <a:r>
                  <a:rPr lang="en-US" sz="2400" dirty="0" smtClean="0">
                    <a:solidFill>
                      <a:schemeClr val="bg1"/>
                    </a:solidFill>
                  </a:rPr>
                  <a:t> = Centripetal acceleration (m/s</a:t>
                </a:r>
                <a:r>
                  <a:rPr lang="en-US" sz="2400" baseline="30000" dirty="0" smtClean="0">
                    <a:solidFill>
                      <a:schemeClr val="bg1"/>
                    </a:solidFill>
                  </a:rPr>
                  <a:t>2</a:t>
                </a:r>
                <a:r>
                  <a:rPr lang="en-US" sz="2400" dirty="0" smtClean="0">
                    <a:solidFill>
                      <a:schemeClr val="bg1"/>
                    </a:solidFill>
                  </a:rPr>
                  <a:t>)</a:t>
                </a:r>
              </a:p>
              <a:p>
                <a14:m>
                  <m:oMath xmlns:m="http://schemas.openxmlformats.org/officeDocument/2006/math">
                    <m:r>
                      <a:rPr lang="en-US" sz="2400" i="1">
                        <a:ln>
                          <a:solidFill>
                            <a:schemeClr val="bg1"/>
                          </a:solidFill>
                        </a:ln>
                        <a:solidFill>
                          <a:schemeClr val="bg1"/>
                        </a:solidFill>
                        <a:latin typeface="Cambria Math" panose="02040503050406030204" pitchFamily="18" charset="0"/>
                        <a:ea typeface="Cambria Math" panose="02040503050406030204" pitchFamily="18" charset="0"/>
                      </a:rPr>
                      <m:t>𝜔</m:t>
                    </m:r>
                  </m:oMath>
                </a14:m>
                <a:r>
                  <a:rPr lang="en-US" sz="2400" dirty="0" smtClean="0">
                    <a:solidFill>
                      <a:schemeClr val="bg1"/>
                    </a:solidFill>
                  </a:rPr>
                  <a:t> = Angular velocity (rad/s)</a:t>
                </a:r>
              </a:p>
              <a:p>
                <a14:m>
                  <m:oMath xmlns:m="http://schemas.openxmlformats.org/officeDocument/2006/math">
                    <m:r>
                      <a:rPr lang="en-US" sz="2400" i="1">
                        <a:ln>
                          <a:solidFill>
                            <a:schemeClr val="bg1"/>
                          </a:solidFill>
                        </a:ln>
                        <a:solidFill>
                          <a:schemeClr val="bg1"/>
                        </a:solidFill>
                        <a:latin typeface="Cambria Math" panose="02040503050406030204" pitchFamily="18" charset="0"/>
                        <a:ea typeface="Cambria Math" panose="02040503050406030204" pitchFamily="18" charset="0"/>
                      </a:rPr>
                      <m:t>𝑟</m:t>
                    </m:r>
                  </m:oMath>
                </a14:m>
                <a:r>
                  <a:rPr lang="en-US" sz="2400" dirty="0" smtClean="0">
                    <a:solidFill>
                      <a:schemeClr val="bg1"/>
                    </a:solidFill>
                  </a:rPr>
                  <a:t> = Radius of rotation (m)</a:t>
                </a:r>
                <a:endParaRPr lang="en-US" sz="2400" dirty="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8542420" y="2819847"/>
                <a:ext cx="3481138" cy="2031325"/>
              </a:xfrm>
              <a:prstGeom prst="rect">
                <a:avLst/>
              </a:prstGeom>
              <a:blipFill>
                <a:blip r:embed="rId4"/>
                <a:stretch>
                  <a:fillRect l="-5254" r="-2627" b="-8108"/>
                </a:stretch>
              </a:blipFill>
            </p:spPr>
            <p:txBody>
              <a:bodyPr/>
              <a:lstStyle/>
              <a:p>
                <a:r>
                  <a:rPr lang="en-US">
                    <a:noFill/>
                  </a:rPr>
                  <a:t> </a:t>
                </a:r>
              </a:p>
            </p:txBody>
          </p:sp>
        </mc:Fallback>
      </mc:AlternateContent>
    </p:spTree>
    <p:extLst>
      <p:ext uri="{BB962C8B-B14F-4D97-AF65-F5344CB8AC3E}">
        <p14:creationId xmlns:p14="http://schemas.microsoft.com/office/powerpoint/2010/main" val="1216411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374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90017" y="261518"/>
            <a:ext cx="10087058" cy="5673828"/>
          </a:xfrm>
        </p:spPr>
      </p:pic>
    </p:spTree>
    <p:extLst>
      <p:ext uri="{BB962C8B-B14F-4D97-AF65-F5344CB8AC3E}">
        <p14:creationId xmlns:p14="http://schemas.microsoft.com/office/powerpoint/2010/main" val="37156041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641" y="-130099"/>
            <a:ext cx="9464843" cy="1325563"/>
          </a:xfrm>
        </p:spPr>
        <p:txBody>
          <a:bodyPr>
            <a:normAutofit/>
          </a:bodyPr>
          <a:lstStyle/>
          <a:p>
            <a:r>
              <a:rPr lang="en-US" dirty="0" smtClean="0"/>
              <a:t>Model Development </a:t>
            </a:r>
            <a:r>
              <a:rPr lang="en-US" dirty="0" smtClean="0">
                <a:sym typeface="Wingdings" panose="05000000000000000000" pitchFamily="2" charset="2"/>
              </a:rPr>
              <a:t> </a:t>
            </a:r>
            <a:r>
              <a:rPr lang="en-US" dirty="0" smtClean="0"/>
              <a:t>Data Collection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071" y="956727"/>
            <a:ext cx="4080626" cy="279130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76" y="3860701"/>
            <a:ext cx="4086821" cy="2800106"/>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7299" t="2801" r="8358" b="2769"/>
          <a:stretch/>
        </p:blipFill>
        <p:spPr>
          <a:xfrm>
            <a:off x="4761187" y="1195464"/>
            <a:ext cx="7199586" cy="4480035"/>
          </a:xfrm>
          <a:prstGeom prst="rect">
            <a:avLst/>
          </a:prstGeom>
        </p:spPr>
      </p:pic>
    </p:spTree>
    <p:extLst>
      <p:ext uri="{BB962C8B-B14F-4D97-AF65-F5344CB8AC3E}">
        <p14:creationId xmlns:p14="http://schemas.microsoft.com/office/powerpoint/2010/main" val="10885528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4929FD15-A556-4C51-83BD-EE1C2A78F97D}" vid="{1DE45A94-BC6B-4502-9507-2AF9A9A2BB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MBARIpresentation</Template>
  <TotalTime>1878</TotalTime>
  <Words>1216</Words>
  <Application>Microsoft Office PowerPoint</Application>
  <PresentationFormat>Widescreen</PresentationFormat>
  <Paragraphs>125</Paragraphs>
  <Slides>19</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Cambria Math</vt:lpstr>
      <vt:lpstr>Wingdings</vt:lpstr>
      <vt:lpstr>Office Theme</vt:lpstr>
      <vt:lpstr>Development of an Oceanographic Current Meter Using a Low-Cost Inertial Measurement Unit</vt:lpstr>
      <vt:lpstr>Science motivation</vt:lpstr>
      <vt:lpstr>Coastal Profiling Float</vt:lpstr>
      <vt:lpstr>Motivation: Oceanographic Current Meter for Float Navigation</vt:lpstr>
      <vt:lpstr>Real world current profiles</vt:lpstr>
      <vt:lpstr>Methodology</vt:lpstr>
      <vt:lpstr>Rate Table Design</vt:lpstr>
      <vt:lpstr>PowerPoint Presentation</vt:lpstr>
      <vt:lpstr>Model Development  Data Collection</vt:lpstr>
      <vt:lpstr>Signal processing workflow</vt:lpstr>
      <vt:lpstr>Signal processing workflow</vt:lpstr>
      <vt:lpstr>Signal Processing Results</vt:lpstr>
      <vt:lpstr>Signal Processing Results</vt:lpstr>
      <vt:lpstr>Model vs. Calculated Velocities</vt:lpstr>
      <vt:lpstr>Next Steps</vt:lpstr>
      <vt:lpstr>Acknowledgements</vt:lpstr>
      <vt:lpstr>PowerPoint Presentation</vt:lpstr>
      <vt:lpstr>Materials/Methods </vt:lpstr>
      <vt:lpstr>Inertial Measurement Units (IMUs)</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an Inertial Current Meter Using a Low-Cost Inertial Measurement Unit</dc:title>
  <dc:creator>Charles Watkins</dc:creator>
  <cp:lastModifiedBy>Gene Massion</cp:lastModifiedBy>
  <cp:revision>59</cp:revision>
  <dcterms:created xsi:type="dcterms:W3CDTF">2019-07-29T17:16:40Z</dcterms:created>
  <dcterms:modified xsi:type="dcterms:W3CDTF">2019-08-08T15:58:25Z</dcterms:modified>
</cp:coreProperties>
</file>