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73" r:id="rId6"/>
    <p:sldId id="261" r:id="rId7"/>
    <p:sldId id="284" r:id="rId8"/>
    <p:sldId id="283" r:id="rId9"/>
    <p:sldId id="282" r:id="rId10"/>
    <p:sldId id="262" r:id="rId11"/>
    <p:sldId id="274" r:id="rId12"/>
    <p:sldId id="267" r:id="rId13"/>
    <p:sldId id="271" r:id="rId14"/>
    <p:sldId id="285" r:id="rId15"/>
    <p:sldId id="265" r:id="rId16"/>
    <p:sldId id="281" r:id="rId17"/>
    <p:sldId id="280" r:id="rId18"/>
    <p:sldId id="279" r:id="rId19"/>
    <p:sldId id="278" r:id="rId20"/>
    <p:sldId id="277" r:id="rId21"/>
    <p:sldId id="276" r:id="rId22"/>
    <p:sldId id="266" r:id="rId23"/>
    <p:sldId id="275" r:id="rId24"/>
    <p:sldId id="286" r:id="rId25"/>
    <p:sldId id="287" r:id="rId26"/>
    <p:sldId id="288" r:id="rId27"/>
    <p:sldId id="289" r:id="rId28"/>
    <p:sldId id="29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p:scale>
          <a:sx n="33" d="100"/>
          <a:sy n="33" d="100"/>
        </p:scale>
        <p:origin x="2250" y="1104"/>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very much for the opportunity to talk about MBARI’s</a:t>
            </a:r>
            <a:r>
              <a:rPr lang="en-US" baseline="0" dirty="0" smtClean="0"/>
              <a:t> coastal profiling float project</a:t>
            </a:r>
            <a:endParaRPr lang="en-US" dirty="0" smtClean="0"/>
          </a:p>
          <a:p>
            <a:r>
              <a:rPr lang="en-US" dirty="0" smtClean="0"/>
              <a:t>Describe</a:t>
            </a:r>
            <a:r>
              <a:rPr lang="en-US" baseline="0" dirty="0" smtClean="0"/>
              <a:t> </a:t>
            </a:r>
            <a:r>
              <a:rPr lang="en-US" baseline="0" dirty="0"/>
              <a:t>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used to work in the engineering department at MBARI, now I work in the </a:t>
            </a:r>
            <a:r>
              <a:rPr lang="en-US" baseline="0" dirty="0" err="1" smtClean="0"/>
              <a:t>chem</a:t>
            </a:r>
            <a:r>
              <a:rPr lang="en-US" baseline="0" dirty="0" smtClean="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smtClean="0"/>
              <a:t>We can </a:t>
            </a:r>
            <a:r>
              <a:rPr lang="en-US" baseline="0" dirty="0"/>
              <a:t>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So if the CPF was drifting west, in many coastal zones there would be a high probability there is a sub-surface current heading roughly east and we could park at that depth to move back toward the target volume. This is much like the way </a:t>
            </a:r>
            <a:r>
              <a:rPr lang="en-US" dirty="0" smtClean="0"/>
              <a:t>Hot </a:t>
            </a:r>
            <a:r>
              <a:rPr lang="en-US" dirty="0"/>
              <a:t>air balloons </a:t>
            </a:r>
            <a:r>
              <a:rPr lang="en-US" dirty="0" smtClean="0"/>
              <a:t>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a:t>
            </a:r>
            <a:r>
              <a:rPr lang="en-US" dirty="0" smtClean="0"/>
              <a:t>tank</a:t>
            </a:r>
          </a:p>
          <a:p>
            <a:r>
              <a:rPr lang="en-US" dirty="0" smtClean="0"/>
              <a:t>Control algorithms</a:t>
            </a:r>
            <a:r>
              <a:rPr lang="en-US" baseline="0" dirty="0" smtClean="0"/>
              <a:t> designed for maximum stability and noise rejection and </a:t>
            </a:r>
            <a:r>
              <a:rPr lang="en-US" baseline="0" smtClean="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a:t>
            </a:r>
            <a:r>
              <a:rPr lang="en-US" dirty="0" smtClean="0"/>
              <a:t>verbs</a:t>
            </a:r>
            <a:endParaRPr lang="en-US" dirty="0"/>
          </a:p>
          <a:p>
            <a:r>
              <a:rPr lang="en-US" sz="1200" kern="1200" dirty="0" smtClean="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smtClean="0"/>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initial</a:t>
            </a:r>
            <a:r>
              <a:rPr lang="en-US" baseline="0" dirty="0" smtClean="0"/>
              <a:t> motivation for this project came from a conversations I had with Ken Johnson, the PI of MBARI’s chemical sensor group</a:t>
            </a:r>
          </a:p>
          <a:p>
            <a:r>
              <a:rPr lang="en-US" baseline="0" dirty="0" smtClean="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smtClean="0"/>
              <a:t>The problem was pretty clear; managing fisheries is a complex task, and data is sparse, real time or near real time data is even less available.</a:t>
            </a:r>
          </a:p>
          <a:p>
            <a:r>
              <a:rPr lang="en-US" baseline="0" dirty="0" smtClean="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Additional motivation include the Coastal Carbon Synthesis Group’s community workshop report where the recommended more development of observing systems for continental margins.</a:t>
            </a:r>
          </a:p>
          <a:p>
            <a:r>
              <a:rPr lang="en-US" baseline="0" dirty="0" smtClean="0"/>
              <a:t>Community workshops sponsored by Ocean Carbon and Biogeochemistry Program and North American Carbon Program</a:t>
            </a:r>
          </a:p>
          <a:p>
            <a:r>
              <a:rPr lang="en-US" baseline="0" dirty="0" smtClean="0"/>
              <a:t>NSF also published their 10 big ideas, the areas that will drive their research agenda for the near future.  One of the 10 big ideas is Navigating the New Arctic and again, they point out the lack of data limiting our understanding.</a:t>
            </a:r>
          </a:p>
          <a:p>
            <a:r>
              <a:rPr lang="en-US" baseline="0" dirty="0" smtClean="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a:t>
            </a:r>
            <a:r>
              <a:rPr lang="en-US" baseline="0" dirty="0" smtClean="0"/>
              <a:t> the project with the usual process of defining specific science needs or requirements, identifying risks or more PC, challenges and developing concepts.</a:t>
            </a:r>
          </a:p>
          <a:p>
            <a:r>
              <a:rPr lang="en-US" baseline="0" dirty="0" smtClean="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effectLst>
                  <a:outerShdw blurRad="38100" dist="38100" dir="2700000" algn="tl">
                    <a:srgbClr val="000000">
                      <a:alpha val="43137"/>
                    </a:srgbClr>
                  </a:outerShdw>
                </a:effectLst>
                <a:latin typeface="+mn-lt"/>
                <a:hlinkClick r:id="rId3"/>
              </a:rPr>
              <a:t>I</a:t>
            </a:r>
            <a:r>
              <a:rPr lang="en-US" b="0" u="none" baseline="0" dirty="0" smtClean="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Say </a:t>
            </a:r>
            <a:r>
              <a:rPr lang="en-US" b="0" u="none" baseline="0" dirty="0">
                <a:solidFill>
                  <a:schemeClr val="bg1"/>
                </a:solidFill>
                <a:effectLst>
                  <a:outerShdw blurRad="38100" dist="38100" dir="2700000" algn="tl">
                    <a:srgbClr val="000000">
                      <a:alpha val="43137"/>
                    </a:srgbClr>
                  </a:outerShdw>
                </a:effectLst>
                <a:latin typeface="+mn-lt"/>
                <a:hlinkClick r:id="rId3"/>
              </a:rPr>
              <a:t>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smtClean="0">
                <a:latin typeface="+mn-lt"/>
              </a:rPr>
              <a:t>More Engineering </a:t>
            </a:r>
            <a:r>
              <a:rPr lang="en-US" dirty="0">
                <a:latin typeface="+mn-lt"/>
              </a:rPr>
              <a:t>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6317"/>
          </a:xfrm>
        </p:spPr>
        <p:txBody>
          <a:bodyPr/>
          <a:lstStyle/>
          <a:p>
            <a:pPr algn="ctr"/>
            <a:r>
              <a:rPr lang="en-US" dirty="0" smtClean="0"/>
              <a:t>One More Engineering Results</a:t>
            </a:r>
            <a:endParaRPr lang="en-US" dirty="0"/>
          </a:p>
        </p:txBody>
      </p:sp>
      <p:pic>
        <p:nvPicPr>
          <p:cNvPr id="4" name="Content Placeholder 3"/>
          <p:cNvPicPr>
            <a:picLocks noGrp="1" noChangeAspect="1"/>
          </p:cNvPicPr>
          <p:nvPr>
            <p:ph idx="1"/>
          </p:nvPr>
        </p:nvPicPr>
        <p:blipFill>
          <a:blip r:embed="rId2"/>
          <a:stretch>
            <a:fillRect/>
          </a:stretch>
        </p:blipFill>
        <p:spPr>
          <a:xfrm>
            <a:off x="3282380" y="1311442"/>
            <a:ext cx="4838936" cy="5307908"/>
          </a:xfrm>
          <a:prstGeom prst="rect">
            <a:avLst/>
          </a:prstGeom>
        </p:spPr>
      </p:pic>
      <p:sp>
        <p:nvSpPr>
          <p:cNvPr id="5" name="TextBox 4">
            <a:extLst>
              <a:ext uri="{FF2B5EF4-FFF2-40B4-BE49-F238E27FC236}">
                <a16:creationId xmlns:a16="http://schemas.microsoft.com/office/drawing/2014/main" id="{4A2BFCD1-D409-4F81-9FCB-2CD85E786B7D}"/>
              </a:ext>
            </a:extLst>
          </p:cNvPr>
          <p:cNvSpPr txBox="1"/>
          <p:nvPr/>
        </p:nvSpPr>
        <p:spPr>
          <a:xfrm>
            <a:off x="8305439" y="1577276"/>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315852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a:t>
            </a:r>
            <a:r>
              <a:rPr lang="en-US" sz="4600" b="1" dirty="0" smtClean="0"/>
              <a:t>sensors</a:t>
            </a:r>
          </a:p>
          <a:p>
            <a:pPr marL="1371600" lvl="2" indent="-457200"/>
            <a:r>
              <a:rPr lang="en-US" sz="4200" b="1" dirty="0" smtClean="0"/>
              <a:t>The influence of lateral nutrient transfer from upwelling plumes versus canyon upwelling on the development of high chlorophyll levels in the Monterey Bay “upwelling shadow”</a:t>
            </a:r>
            <a:endParaRPr lang="en-US" sz="4200" b="1"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smtClean="0"/>
              <a:t>Supplement/replace </a:t>
            </a:r>
            <a:r>
              <a:rPr lang="en-US" sz="4600" b="1" dirty="0"/>
              <a:t>ROMS </a:t>
            </a:r>
            <a:r>
              <a:rPr lang="en-US" sz="4600" b="1" dirty="0" smtClean="0"/>
              <a:t>current </a:t>
            </a:r>
            <a:r>
              <a:rPr lang="en-US" sz="4600" b="1" dirty="0"/>
              <a:t>forecasts with small, low power current sensor </a:t>
            </a:r>
            <a:r>
              <a:rPr lang="en-US" sz="4600" b="1" dirty="0" smtClean="0"/>
              <a:t>based on new tactical </a:t>
            </a:r>
            <a:r>
              <a:rPr lang="en-US" sz="4600" b="1" dirty="0"/>
              <a:t>grade </a:t>
            </a:r>
            <a:r>
              <a:rPr lang="en-US" sz="4600" b="1" dirty="0" smtClean="0"/>
              <a:t>moderately expensive  </a:t>
            </a:r>
            <a:r>
              <a:rPr lang="en-US" sz="4600" b="1" dirty="0"/>
              <a:t>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a:t>
            </a:r>
            <a:r>
              <a:rPr lang="en-US" sz="3600" dirty="0" smtClean="0"/>
              <a:t>[low nutrient production] occurred </a:t>
            </a:r>
            <a:r>
              <a:rPr lang="en-US" sz="3600" dirty="0"/>
              <a:t>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smtClean="0"/>
              <a:t>Make </a:t>
            </a:r>
            <a:r>
              <a:rPr lang="en-US" sz="5000" b="1" dirty="0"/>
              <a:t>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a:t>
            </a:r>
            <a:r>
              <a:rPr lang="en-US" sz="3200" dirty="0" smtClean="0"/>
              <a:t>Village </a:t>
            </a:r>
            <a:r>
              <a:rPr lang="en-US" sz="3200" dirty="0"/>
              <a:t>also includes: Jerry Allen, Larry Bird, </a:t>
            </a:r>
            <a:r>
              <a:rPr lang="en-US" sz="3200" dirty="0" smtClean="0"/>
              <a:t>Luke Coletti, Jared Figurski, Tom </a:t>
            </a:r>
            <a:r>
              <a:rPr lang="en-US" sz="3200" dirty="0"/>
              <a:t>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1365504" y="5667228"/>
            <a:ext cx="2645664" cy="769441"/>
          </a:xfrm>
          <a:prstGeom prst="rect">
            <a:avLst/>
          </a:prstGeom>
          <a:noFill/>
        </p:spPr>
        <p:txBody>
          <a:bodyPr wrap="square" rtlCol="0">
            <a:spAutoFit/>
          </a:bodyPr>
          <a:lstStyle/>
          <a:p>
            <a:r>
              <a:rPr lang="en-US" sz="4400" b="1" dirty="0"/>
              <a:t>Thank </a:t>
            </a:r>
            <a:r>
              <a:rPr lang="en-US" sz="4400" b="1" dirty="0" smtClean="0"/>
              <a:t>you</a:t>
            </a:r>
            <a:endParaRPr lang="en-US" sz="3200" b="1" dirty="0"/>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smtClean="0"/>
              <a:t>$6 Million of CPFs</a:t>
            </a:r>
            <a:endParaRPr lang="en-US" sz="3600" dirty="0"/>
          </a:p>
        </p:txBody>
      </p:sp>
      <p:sp>
        <p:nvSpPr>
          <p:cNvPr id="7" name="TextBox 6"/>
          <p:cNvSpPr txBox="1"/>
          <p:nvPr/>
        </p:nvSpPr>
        <p:spPr>
          <a:xfrm>
            <a:off x="7577095" y="5728784"/>
            <a:ext cx="4035552" cy="646331"/>
          </a:xfrm>
          <a:prstGeom prst="rect">
            <a:avLst/>
          </a:prstGeom>
          <a:noFill/>
        </p:spPr>
        <p:txBody>
          <a:bodyPr wrap="square" rtlCol="0">
            <a:spAutoFit/>
          </a:bodyPr>
          <a:lstStyle/>
          <a:p>
            <a:r>
              <a:rPr lang="en-US" sz="3600" dirty="0" smtClean="0"/>
              <a:t>magene@mbari.org</a:t>
            </a:r>
            <a:endParaRPr lang="en-US" sz="3600" dirty="0"/>
          </a:p>
        </p:txBody>
      </p:sp>
    </p:spTree>
    <p:extLst>
      <p:ext uri="{BB962C8B-B14F-4D97-AF65-F5344CB8AC3E}">
        <p14:creationId xmlns:p14="http://schemas.microsoft.com/office/powerpoint/2010/main" val="1082844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r>
              <a:rPr lang="en-US" dirty="0" smtClean="0"/>
              <a:t>…</a:t>
            </a:r>
            <a:endParaRPr lang="en-US" dirty="0"/>
          </a:p>
        </p:txBody>
      </p:sp>
    </p:spTree>
    <p:extLst>
      <p:ext uri="{BB962C8B-B14F-4D97-AF65-F5344CB8AC3E}">
        <p14:creationId xmlns:p14="http://schemas.microsoft.com/office/powerpoint/2010/main" val="201023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smtClean="0"/>
          </a:p>
          <a:p>
            <a:r>
              <a:rPr lang="en-US" dirty="0" smtClean="0"/>
              <a:t>Risks and relevant examples</a:t>
            </a:r>
          </a:p>
          <a:p>
            <a:r>
              <a:rPr lang="en-US" dirty="0" smtClean="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smtClean="0"/>
          </a:p>
          <a:p>
            <a:r>
              <a:rPr lang="en-US" dirty="0" smtClean="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smtClean="0"/>
          </a:p>
          <a:p>
            <a:endParaRPr lang="en-US" dirty="0" smtClean="0"/>
          </a:p>
          <a:p>
            <a:r>
              <a:rPr lang="en-US" dirty="0" smtClean="0"/>
              <a:t>Current CPF</a:t>
            </a:r>
          </a:p>
          <a:p>
            <a:r>
              <a:rPr lang="en-US" dirty="0" smtClean="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endParaRPr lang="en-US" dirty="0"/>
          </a:p>
        </p:txBody>
      </p:sp>
    </p:spTree>
    <p:extLst>
      <p:ext uri="{BB962C8B-B14F-4D97-AF65-F5344CB8AC3E}">
        <p14:creationId xmlns:p14="http://schemas.microsoft.com/office/powerpoint/2010/main" val="4126417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smtClean="0"/>
          </a:p>
          <a:p>
            <a:r>
              <a:rPr lang="en-US" dirty="0" smtClean="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smtClean="0"/>
              <a:t>deltaV</a:t>
            </a:r>
            <a:r>
              <a:rPr lang="en-US" dirty="0" smtClean="0"/>
              <a:t> / V of about 9%.  For reference, if you want to work in an environment that has fresh water at the surface and typical density water at depth, you need a </a:t>
            </a:r>
            <a:r>
              <a:rPr lang="en-US" dirty="0" err="1" smtClean="0"/>
              <a:t>deltaV</a:t>
            </a:r>
            <a:r>
              <a:rPr lang="en-US" dirty="0" smtClean="0"/>
              <a:t>/V of 2.5% just to make up for the density gradient in the water column.  For further reference, the profiling floats I’m aware of have </a:t>
            </a:r>
            <a:r>
              <a:rPr lang="en-US" dirty="0" err="1" smtClean="0"/>
              <a:t>deltaV</a:t>
            </a:r>
            <a:r>
              <a:rPr lang="en-US" dirty="0" smtClean="0"/>
              <a:t>/Vs of between 1 and 4%.</a:t>
            </a:r>
          </a:p>
          <a:p>
            <a:endParaRPr lang="en-US" dirty="0" smtClean="0"/>
          </a:p>
          <a:p>
            <a:r>
              <a:rPr lang="en-US" dirty="0" smtClean="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smtClean="0"/>
          </a:p>
          <a:p>
            <a:r>
              <a:rPr lang="en-US" dirty="0" smtClean="0"/>
              <a:t>Science Data Products</a:t>
            </a:r>
          </a:p>
          <a:p>
            <a:r>
              <a:rPr lang="en-US" dirty="0" smtClean="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endParaRPr lang="en-US" dirty="0"/>
          </a:p>
        </p:txBody>
      </p:sp>
    </p:spTree>
    <p:extLst>
      <p:ext uri="{BB962C8B-B14F-4D97-AF65-F5344CB8AC3E}">
        <p14:creationId xmlns:p14="http://schemas.microsoft.com/office/powerpoint/2010/main" val="819715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smtClean="0"/>
          </a:p>
          <a:p>
            <a:endParaRPr lang="en-US" dirty="0" smtClean="0"/>
          </a:p>
          <a:p>
            <a:r>
              <a:rPr lang="en-US" dirty="0" smtClean="0"/>
              <a:t>Float Navigation</a:t>
            </a:r>
          </a:p>
          <a:p>
            <a:r>
              <a:rPr lang="en-US" dirty="0" smtClean="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endParaRPr lang="en-US" dirty="0"/>
          </a:p>
        </p:txBody>
      </p:sp>
    </p:spTree>
    <p:extLst>
      <p:ext uri="{BB962C8B-B14F-4D97-AF65-F5344CB8AC3E}">
        <p14:creationId xmlns:p14="http://schemas.microsoft.com/office/powerpoint/2010/main" val="3769954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smtClean="0"/>
              <a:t>“</a:t>
            </a:r>
            <a:r>
              <a:rPr lang="en-US" sz="3100" dirty="0"/>
              <a:t>Further development of event-scale observing capacity (e.g., novel autonomous platforms) in all continental margin systems to better quantify impacts of episodic events on coastal carbon budgets</a:t>
            </a:r>
            <a:r>
              <a:rPr lang="en-US" sz="3100" dirty="0" smtClean="0"/>
              <a:t>”</a:t>
            </a:r>
          </a:p>
          <a:p>
            <a:r>
              <a:rPr lang="en-US" sz="2400" dirty="0" smtClean="0"/>
              <a:t>A </a:t>
            </a:r>
            <a:r>
              <a:rPr lang="en-US" sz="2400" dirty="0"/>
              <a:t>Science Plan for Carbon Cycle Research in North American Coastal </a:t>
            </a:r>
            <a:r>
              <a:rPr lang="en-US" sz="2400" dirty="0" smtClean="0"/>
              <a:t>Waters 2016, Ocean </a:t>
            </a:r>
            <a:r>
              <a:rPr lang="en-US" sz="2400" dirty="0"/>
              <a:t>Carbon and </a:t>
            </a:r>
            <a:r>
              <a:rPr lang="en-US" sz="2400" dirty="0" smtClean="0"/>
              <a:t>Bio. </a:t>
            </a:r>
            <a:r>
              <a:rPr lang="en-US" sz="2400" dirty="0"/>
              <a:t>Program and </a:t>
            </a:r>
            <a:r>
              <a:rPr lang="en-US" sz="2400" dirty="0" smtClean="0"/>
              <a:t>NA </a:t>
            </a:r>
            <a:r>
              <a:rPr lang="en-US" sz="2400" dirty="0"/>
              <a:t>Carbon </a:t>
            </a:r>
            <a:r>
              <a:rPr lang="en-US" sz="2400" dirty="0" smtClean="0"/>
              <a:t>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l="29454" r="44970" b="15097"/>
          <a:stretch/>
        </p:blipFill>
        <p:spPr>
          <a:xfrm>
            <a:off x="6398873" y="155200"/>
            <a:ext cx="2003396" cy="3740939"/>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a:t>
            </a:r>
            <a:r>
              <a:rPr lang="en-US" sz="4800" dirty="0" smtClean="0">
                <a:latin typeface="+mn-lt"/>
              </a:rPr>
              <a:t>Requirements</a:t>
            </a:r>
            <a:endParaRPr lang="en-US" sz="4800" dirty="0">
              <a:latin typeface="+mn-lt"/>
            </a:endParaRP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smtClean="0"/>
              <a:t>Sensor </a:t>
            </a:r>
            <a:r>
              <a:rPr lang="en-US" dirty="0"/>
              <a:t>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7850299" y="385877"/>
            <a:ext cx="2698431"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a:t>
            </a:r>
            <a:r>
              <a:rPr lang="en-US" sz="1600" b="1" dirty="0" smtClean="0"/>
              <a:t>Chlorophyll  July 2019</a:t>
            </a:r>
            <a:endParaRPr lang="en-US" sz="1600" b="1" dirty="0"/>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smtClean="0">
                <a:latin typeface="+mn-lt"/>
              </a:rPr>
              <a:t>Risks </a:t>
            </a:r>
            <a:r>
              <a:rPr lang="en-US" sz="5400" dirty="0">
                <a:latin typeface="+mn-lt"/>
              </a:rPr>
              <a:t>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smtClean="0"/>
              <a:t>Risks: </a:t>
            </a:r>
            <a:endParaRPr lang="en-US" sz="4300" dirty="0"/>
          </a:p>
          <a:p>
            <a:pPr lvl="1"/>
            <a:r>
              <a:rPr lang="en-US" sz="3600" dirty="0"/>
              <a:t>Working in shallow, coastal </a:t>
            </a:r>
            <a:r>
              <a:rPr lang="en-US" sz="3600" dirty="0" smtClean="0"/>
              <a:t>water</a:t>
            </a:r>
          </a:p>
          <a:p>
            <a:pPr lvl="2"/>
            <a:r>
              <a:rPr lang="en-US" sz="3200" dirty="0" smtClean="0"/>
              <a:t>Can’t drift on or off-shore</a:t>
            </a:r>
          </a:p>
          <a:p>
            <a:pPr lvl="2"/>
            <a:r>
              <a:rPr lang="en-US" sz="3200" dirty="0" smtClean="0"/>
              <a:t>Need accurate velocity and depth control</a:t>
            </a:r>
            <a:endParaRPr lang="en-US" sz="3200" dirty="0"/>
          </a:p>
          <a:p>
            <a:pPr lvl="1"/>
            <a:r>
              <a:rPr lang="en-US" sz="3600" dirty="0"/>
              <a:t>Biofouling</a:t>
            </a:r>
          </a:p>
          <a:p>
            <a:r>
              <a:rPr lang="en-US" sz="4300" dirty="0"/>
              <a:t>Relevant Examples: </a:t>
            </a:r>
          </a:p>
          <a:p>
            <a:pPr lvl="1"/>
            <a:r>
              <a:rPr lang="en-US" sz="3600" dirty="0"/>
              <a:t>Profiling Floats have proven to be very effective in deep water and </a:t>
            </a:r>
            <a:r>
              <a:rPr lang="en-US" sz="3600" dirty="0" smtClean="0"/>
              <a:t>open ocean applications, </a:t>
            </a:r>
            <a:r>
              <a:rPr lang="en-US" sz="3600" dirty="0"/>
              <a:t>e.g. Argo and SOCCOM</a:t>
            </a:r>
          </a:p>
          <a:p>
            <a:pPr lvl="1"/>
            <a:r>
              <a:rPr lang="en-US" sz="3600" dirty="0" smtClean="0"/>
              <a:t>Coastal Floats: </a:t>
            </a:r>
            <a:r>
              <a:rPr lang="en-US" sz="3600" dirty="0" err="1" smtClean="0"/>
              <a:t>Univ</a:t>
            </a:r>
            <a:r>
              <a:rPr lang="en-US" sz="3600" dirty="0" smtClean="0"/>
              <a:t> </a:t>
            </a:r>
            <a:r>
              <a:rPr lang="en-US" sz="3600" dirty="0"/>
              <a:t>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a:t>
            </a:r>
            <a:r>
              <a:rPr lang="en-US" sz="3200" b="1" dirty="0" smtClean="0"/>
              <a:t>cm/sec</a:t>
            </a:r>
          </a:p>
          <a:p>
            <a:pPr lvl="1"/>
            <a:r>
              <a:rPr lang="en-US" sz="3200" b="1" dirty="0" smtClean="0"/>
              <a:t>Ability </a:t>
            </a:r>
            <a:r>
              <a:rPr lang="en-US" sz="3200" b="1" dirty="0"/>
              <a:t>to </a:t>
            </a:r>
            <a:r>
              <a:rPr lang="en-US" sz="3200" b="1" dirty="0" smtClean="0"/>
              <a:t>anchor/</a:t>
            </a:r>
            <a:r>
              <a:rPr lang="en-US" sz="3200" b="1" dirty="0" err="1" smtClean="0"/>
              <a:t>deanchor</a:t>
            </a:r>
            <a:endParaRPr lang="en-US" sz="3200" b="1" dirty="0" smtClean="0"/>
          </a:p>
          <a:p>
            <a:pPr lvl="1"/>
            <a:r>
              <a:rPr lang="en-US" sz="3200" b="1" dirty="0" smtClean="0"/>
              <a:t>Reserve buoyancy to offset biofouling</a:t>
            </a:r>
            <a:endParaRPr lang="en-US" sz="3200" b="1" dirty="0"/>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r>
              <a:rPr lang="en-US" sz="4000" b="1" dirty="0" smtClean="0"/>
              <a:t>Science </a:t>
            </a:r>
            <a:r>
              <a:rPr lang="en-US" sz="4000" b="1" dirty="0"/>
              <a:t>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r>
              <a:rPr lang="en-US" sz="3200" dirty="0" smtClean="0"/>
              <a:t>Science </a:t>
            </a:r>
            <a:r>
              <a:rPr lang="en-US" sz="3200" dirty="0"/>
              <a:t>Payload: 9 sensor </a:t>
            </a:r>
            <a:r>
              <a:rPr lang="en-US" sz="3200" dirty="0" smtClean="0"/>
              <a:t>ports: </a:t>
            </a:r>
            <a:r>
              <a:rPr lang="en-US" sz="3200" dirty="0"/>
              <a:t>6 BGC sensors plus 3 </a:t>
            </a:r>
            <a:r>
              <a:rPr lang="en-US" sz="3200" dirty="0" smtClean="0"/>
              <a:t>available ports</a:t>
            </a:r>
            <a:r>
              <a:rPr lang="en-US" sz="3200" dirty="0"/>
              <a:t>	</a:t>
            </a:r>
          </a:p>
          <a:p>
            <a:r>
              <a:rPr lang="en-US" sz="4000" b="1" dirty="0"/>
              <a:t>Iridium SBD and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smtClean="0"/>
              <a:t>Batteries</a:t>
            </a:r>
            <a:endParaRPr lang="en-US" dirty="0"/>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9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4087</TotalTime>
  <Words>4404</Words>
  <Application>Microsoft Office PowerPoint</Application>
  <PresentationFormat>Widescreen</PresentationFormat>
  <Paragraphs>308</Paragraphs>
  <Slides>28</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vt:lpstr>
      <vt:lpstr>More Engineering Results</vt:lpstr>
      <vt:lpstr>One More 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319</cp:revision>
  <dcterms:created xsi:type="dcterms:W3CDTF">2020-02-04T17:30:15Z</dcterms:created>
  <dcterms:modified xsi:type="dcterms:W3CDTF">2020-02-20T18:08:51Z</dcterms:modified>
</cp:coreProperties>
</file>