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474" y="3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3ea0ac8c5c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3ea0ac8c5c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3ea0ac8c5c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3ea0ac8c5c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3ea0ac8c5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3ea0ac8c5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3ea0ac8c5c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3ea0ac8c5c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142c4a8046a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142c4a8046a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3ea0ac8c5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3ea0ac8c5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3ea0ac8c5c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13ea0ac8c5c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3ea0ac8c5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3ea0ac8c5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ea0ac8c5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ea0ac8c5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3ea0ac8c5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3ea0ac8c5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42c4a8046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42c4a8046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3ea0ac8c5c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3ea0ac8c5c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3ea0ac8c5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3ea0ac8c5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3ea0ac8c5c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3ea0ac8c5c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3ea0ac8c5c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3ea0ac8c5c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0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3.mp4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3.mp4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6" y="457200"/>
            <a:ext cx="8520600" cy="148994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Coastal Profiling Float Drop </a:t>
            </a:r>
            <a:r>
              <a:rPr lang="en" dirty="0"/>
              <a:t>Weight</a:t>
            </a:r>
            <a:endParaRPr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462325" y="17996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Summer 2022 Intern: Roy Gilboa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Mentor: Gene Massion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4838" y="2349400"/>
            <a:ext cx="3734337" cy="24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- Weight Mount</a:t>
            </a:r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body" idx="1"/>
          </p:nvPr>
        </p:nvSpPr>
        <p:spPr>
          <a:xfrm>
            <a:off x="399525" y="3766100"/>
            <a:ext cx="8382300" cy="12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0677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65"/>
              <a:buChar char="●"/>
            </a:pPr>
            <a:r>
              <a:rPr lang="en" sz="1765"/>
              <a:t>Sheet metal “ramps” mate with existing bolts on external bellows bucket</a:t>
            </a:r>
            <a:endParaRPr sz="1765"/>
          </a:p>
          <a:p>
            <a:pPr marL="914400" lvl="1" indent="-317182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395"/>
              <a:buChar char="○"/>
            </a:pPr>
            <a:r>
              <a:rPr lang="en" sz="1395"/>
              <a:t>Also considered: annular 3D-printed ramp, but was not time/cost-effective</a:t>
            </a:r>
            <a:endParaRPr sz="1395"/>
          </a:p>
          <a:p>
            <a:pPr marL="457200" lvl="0" indent="-340677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65"/>
              <a:buChar char="●"/>
            </a:pPr>
            <a:r>
              <a:rPr lang="en" sz="1765"/>
              <a:t>Bends provide rest for secured weight tube &amp; guide it outwards once released</a:t>
            </a:r>
            <a:endParaRPr sz="1765"/>
          </a:p>
          <a:p>
            <a:pPr marL="457200" lvl="0" indent="-340677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1765"/>
              <a:buChar char="●"/>
            </a:pPr>
            <a:r>
              <a:rPr lang="en" sz="1765"/>
              <a:t>Can be tuned to act as springs</a:t>
            </a:r>
            <a:endParaRPr sz="1765"/>
          </a:p>
        </p:txBody>
      </p:sp>
      <p:pic>
        <p:nvPicPr>
          <p:cNvPr id="130" name="Google Shape;130;p21"/>
          <p:cNvPicPr preferRelativeResize="0"/>
          <p:nvPr/>
        </p:nvPicPr>
        <p:blipFill rotWithShape="1">
          <a:blip r:embed="rId3">
            <a:alphaModFix/>
          </a:blip>
          <a:srcRect l="7416" r="8301"/>
          <a:stretch/>
        </p:blipFill>
        <p:spPr>
          <a:xfrm>
            <a:off x="399525" y="1197275"/>
            <a:ext cx="2987299" cy="2401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1"/>
          <p:cNvPicPr preferRelativeResize="0"/>
          <p:nvPr/>
        </p:nvPicPr>
        <p:blipFill rotWithShape="1">
          <a:blip r:embed="rId4">
            <a:alphaModFix/>
          </a:blip>
          <a:srcRect l="36616" t="7141" r="38923" b="7542"/>
          <a:stretch/>
        </p:blipFill>
        <p:spPr>
          <a:xfrm>
            <a:off x="3934625" y="1170125"/>
            <a:ext cx="1168219" cy="24287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" name="Google Shape;132;p21"/>
          <p:cNvGrpSpPr/>
          <p:nvPr/>
        </p:nvGrpSpPr>
        <p:grpSpPr>
          <a:xfrm>
            <a:off x="5968804" y="1152101"/>
            <a:ext cx="2609972" cy="2530756"/>
            <a:chOff x="5968750" y="1152075"/>
            <a:chExt cx="2442650" cy="2479675"/>
          </a:xfrm>
        </p:grpSpPr>
        <p:pic>
          <p:nvPicPr>
            <p:cNvPr id="133" name="Google Shape;133;p21"/>
            <p:cNvPicPr preferRelativeResize="0"/>
            <p:nvPr/>
          </p:nvPicPr>
          <p:blipFill rotWithShape="1">
            <a:blip r:embed="rId5">
              <a:alphaModFix/>
            </a:blip>
            <a:srcRect l="39602"/>
            <a:stretch/>
          </p:blipFill>
          <p:spPr>
            <a:xfrm>
              <a:off x="6140000" y="1152075"/>
              <a:ext cx="2271400" cy="24796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Google Shape;134;p21"/>
            <p:cNvSpPr/>
            <p:nvPr/>
          </p:nvSpPr>
          <p:spPr>
            <a:xfrm>
              <a:off x="5968750" y="2571750"/>
              <a:ext cx="685800" cy="685800"/>
            </a:xfrm>
            <a:prstGeom prst="ellipse">
              <a:avLst/>
            </a:prstGeom>
            <a:noFill/>
            <a:ln w="381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- Pin Puller</a:t>
            </a:r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5651400" cy="18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Spring-loaded titanium release pin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Secured by Spectra synthetic line &amp; released by burn wire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Also considered: OTS EBAD subsea pin puller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Cost &gt;$11k/ea</a:t>
            </a:r>
            <a:r>
              <a:rPr lang="en" dirty="0" smtClean="0"/>
              <a:t>!</a:t>
            </a:r>
            <a:endParaRPr dirty="0"/>
          </a:p>
        </p:txBody>
      </p:sp>
      <p:grpSp>
        <p:nvGrpSpPr>
          <p:cNvPr id="141" name="Google Shape;141;p22"/>
          <p:cNvGrpSpPr/>
          <p:nvPr/>
        </p:nvGrpSpPr>
        <p:grpSpPr>
          <a:xfrm>
            <a:off x="1590251" y="2851602"/>
            <a:ext cx="2480774" cy="2177400"/>
            <a:chOff x="1590251" y="2851602"/>
            <a:chExt cx="2480774" cy="2177400"/>
          </a:xfrm>
        </p:grpSpPr>
        <p:pic>
          <p:nvPicPr>
            <p:cNvPr id="142" name="Google Shape;142;p22"/>
            <p:cNvPicPr preferRelativeResize="0"/>
            <p:nvPr/>
          </p:nvPicPr>
          <p:blipFill rotWithShape="1">
            <a:blip r:embed="rId3">
              <a:alphaModFix/>
            </a:blip>
            <a:srcRect l="30721" t="22457" r="24683" b="16929"/>
            <a:stretch/>
          </p:blipFill>
          <p:spPr>
            <a:xfrm>
              <a:off x="1790050" y="2958450"/>
              <a:ext cx="2280975" cy="1847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22"/>
            <p:cNvSpPr txBox="1"/>
            <p:nvPr/>
          </p:nvSpPr>
          <p:spPr>
            <a:xfrm rot="-2700000">
              <a:off x="1339337" y="3740262"/>
              <a:ext cx="2679228" cy="400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0000"/>
                  </a:solidFill>
                  <a:highlight>
                    <a:schemeClr val="accent6"/>
                  </a:highlight>
                </a:rPr>
                <a:t>$$$$$$$$$$$$$$$$$$$$$$$$$</a:t>
              </a:r>
              <a:endParaRPr>
                <a:solidFill>
                  <a:srgbClr val="FF0000"/>
                </a:solidFill>
                <a:highlight>
                  <a:schemeClr val="accent6"/>
                </a:highlight>
              </a:endParaRPr>
            </a:p>
          </p:txBody>
        </p:sp>
      </p:grpSp>
      <p:pic>
        <p:nvPicPr>
          <p:cNvPr id="144" name="Google Shape;144;p22"/>
          <p:cNvPicPr preferRelativeResize="0"/>
          <p:nvPr/>
        </p:nvPicPr>
        <p:blipFill rotWithShape="1">
          <a:blip r:embed="rId4">
            <a:alphaModFix/>
          </a:blip>
          <a:srcRect l="37976" t="41899" r="38883" b="8052"/>
          <a:stretch/>
        </p:blipFill>
        <p:spPr>
          <a:xfrm>
            <a:off x="6349000" y="1056575"/>
            <a:ext cx="2378549" cy="338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2"/>
          <p:cNvSpPr txBox="1"/>
          <p:nvPr/>
        </p:nvSpPr>
        <p:spPr>
          <a:xfrm>
            <a:off x="4933300" y="3016875"/>
            <a:ext cx="970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Burn wire</a:t>
            </a:r>
            <a:endParaRPr/>
          </a:p>
        </p:txBody>
      </p:sp>
      <p:cxnSp>
        <p:nvCxnSpPr>
          <p:cNvPr id="146" name="Google Shape;146;p22"/>
          <p:cNvCxnSpPr>
            <a:stCxn id="145" idx="3"/>
          </p:cNvCxnSpPr>
          <p:nvPr/>
        </p:nvCxnSpPr>
        <p:spPr>
          <a:xfrm rot="10800000" flipH="1">
            <a:off x="5903800" y="2349075"/>
            <a:ext cx="1749600" cy="8679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47" name="Google Shape;147;p22"/>
          <p:cNvSpPr txBox="1"/>
          <p:nvPr/>
        </p:nvSpPr>
        <p:spPr>
          <a:xfrm>
            <a:off x="4733325" y="3884775"/>
            <a:ext cx="1229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Spectra line</a:t>
            </a:r>
            <a:endParaRPr/>
          </a:p>
        </p:txBody>
      </p:sp>
      <p:cxnSp>
        <p:nvCxnSpPr>
          <p:cNvPr id="148" name="Google Shape;148;p22"/>
          <p:cNvCxnSpPr>
            <a:stCxn id="147" idx="3"/>
          </p:cNvCxnSpPr>
          <p:nvPr/>
        </p:nvCxnSpPr>
        <p:spPr>
          <a:xfrm rot="10800000" flipH="1">
            <a:off x="5963025" y="2429475"/>
            <a:ext cx="1919100" cy="16554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 rotWithShape="1">
          <a:blip r:embed="rId3">
            <a:alphaModFix/>
          </a:blip>
          <a:srcRect l="39522" t="7818" r="36019" b="8653"/>
          <a:stretch/>
        </p:blipFill>
        <p:spPr>
          <a:xfrm>
            <a:off x="3245600" y="846950"/>
            <a:ext cx="1910274" cy="429655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- Pin Puller</a:t>
            </a:r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body" idx="1"/>
          </p:nvPr>
        </p:nvSpPr>
        <p:spPr>
          <a:xfrm>
            <a:off x="4902100" y="1121675"/>
            <a:ext cx="4146900" cy="24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18650 Li-ion battery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Clear PVC prototype pressure housing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3D-printed end cap w/OTS O-ring seals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1x dynamic seal (pin)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1x static seal (pressure housing)</a:t>
            </a:r>
            <a:endParaRPr/>
          </a:p>
        </p:txBody>
      </p:sp>
      <p:pic>
        <p:nvPicPr>
          <p:cNvPr id="156" name="Google Shape;156;p23"/>
          <p:cNvPicPr preferRelativeResize="0"/>
          <p:nvPr/>
        </p:nvPicPr>
        <p:blipFill rotWithShape="1">
          <a:blip r:embed="rId4">
            <a:alphaModFix/>
          </a:blip>
          <a:srcRect l="21320" t="7080" r="20899" b="6143"/>
          <a:stretch/>
        </p:blipFill>
        <p:spPr>
          <a:xfrm>
            <a:off x="643700" y="1798387"/>
            <a:ext cx="2321076" cy="229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3"/>
          <p:cNvSpPr/>
          <p:nvPr/>
        </p:nvSpPr>
        <p:spPr>
          <a:xfrm>
            <a:off x="3694845" y="4344376"/>
            <a:ext cx="400200" cy="125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3"/>
          <p:cNvSpPr/>
          <p:nvPr/>
        </p:nvSpPr>
        <p:spPr>
          <a:xfrm>
            <a:off x="4659168" y="4227230"/>
            <a:ext cx="496800" cy="2178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Fabrication</a:t>
            </a:r>
            <a:endParaRPr/>
          </a:p>
        </p:txBody>
      </p:sp>
      <p:pic>
        <p:nvPicPr>
          <p:cNvPr id="164" name="Google Shape;16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275" y="1143500"/>
            <a:ext cx="2386149" cy="1805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0000" y="1143500"/>
            <a:ext cx="2699238" cy="3659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7837" y="1143500"/>
            <a:ext cx="2699238" cy="3659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275" y="2997338"/>
            <a:ext cx="2386149" cy="1805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Testing</a:t>
            </a:r>
            <a:endParaRPr/>
          </a:p>
        </p:txBody>
      </p:sp>
      <p:pic>
        <p:nvPicPr>
          <p:cNvPr id="173" name="Google Shape;173;p25"/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1154" y="1013677"/>
            <a:ext cx="3378449" cy="191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0" y="1013677"/>
            <a:ext cx="3382369" cy="1916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ReleaseSloMoFull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503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00379" y="2981066"/>
            <a:ext cx="3543242" cy="199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Adjustment &amp; Tank Test</a:t>
            </a:r>
            <a:endParaRPr/>
          </a:p>
        </p:txBody>
      </p:sp>
      <p:sp>
        <p:nvSpPr>
          <p:cNvPr id="180" name="Google Shape;180;p26"/>
          <p:cNvSpPr txBox="1">
            <a:spLocks noGrp="1"/>
          </p:cNvSpPr>
          <p:nvPr>
            <p:ph type="body" idx="1"/>
          </p:nvPr>
        </p:nvSpPr>
        <p:spPr>
          <a:xfrm>
            <a:off x="311700" y="4045125"/>
            <a:ext cx="8520600" cy="8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Reduced friction on pin by removing metal rod ends &amp; replacing w/rope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Adjusted weight &amp; ramps to reduce </a:t>
            </a:r>
            <a:r>
              <a:rPr lang="en" dirty="0" smtClean="0"/>
              <a:t>rope tension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Tested in tank to demonstrate function underwater</a:t>
            </a:r>
            <a:endParaRPr dirty="0"/>
          </a:p>
        </p:txBody>
      </p:sp>
      <p:pic>
        <p:nvPicPr>
          <p:cNvPr id="4" name="Release_500fpsSloMo50pc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17206" r="15279"/>
          <a:stretch/>
        </p:blipFill>
        <p:spPr>
          <a:xfrm>
            <a:off x="567054" y="1202211"/>
            <a:ext cx="3190835" cy="2658425"/>
          </a:xfrm>
          <a:prstGeom prst="rect">
            <a:avLst/>
          </a:prstGeom>
        </p:spPr>
      </p:pic>
      <p:pic>
        <p:nvPicPr>
          <p:cNvPr id="3" name="Release_InTankSloMo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82859" y="1202211"/>
            <a:ext cx="4726089" cy="2658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2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Work</a:t>
            </a:r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91866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Increase spring force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Improve weight retention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Reduce rope-induced pin friction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Integrate electronics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 smtClean="0"/>
              <a:t>Reduce housing diameter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Integrate corrosive link &amp; burst disk</a:t>
            </a:r>
            <a:endParaRPr dirty="0"/>
          </a:p>
        </p:txBody>
      </p:sp>
      <p:grpSp>
        <p:nvGrpSpPr>
          <p:cNvPr id="188" name="Google Shape;188;p27"/>
          <p:cNvGrpSpPr/>
          <p:nvPr/>
        </p:nvGrpSpPr>
        <p:grpSpPr>
          <a:xfrm>
            <a:off x="3882350" y="2344964"/>
            <a:ext cx="4863401" cy="1795160"/>
            <a:chOff x="499404" y="2101925"/>
            <a:chExt cx="7740571" cy="2778025"/>
          </a:xfrm>
        </p:grpSpPr>
        <p:sp>
          <p:nvSpPr>
            <p:cNvPr id="189" name="Google Shape;189;p27"/>
            <p:cNvSpPr/>
            <p:nvPr/>
          </p:nvSpPr>
          <p:spPr>
            <a:xfrm>
              <a:off x="499404" y="2101942"/>
              <a:ext cx="2422200" cy="1169700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182875" rIns="91425" bIns="91425" anchor="ctr" anchorCtr="0">
              <a:noAutofit/>
            </a:bodyPr>
            <a:lstStyle/>
            <a:p>
              <a:pPr marL="274320" lvl="0" indent="-260350" algn="l" rtl="0">
                <a:spcBef>
                  <a:spcPts val="0"/>
                </a:spcBef>
                <a:spcAft>
                  <a:spcPts val="0"/>
                </a:spcAft>
                <a:buSzPts val="500"/>
                <a:buChar char="●"/>
              </a:pPr>
              <a:r>
                <a:rPr lang="en" sz="500" dirty="0"/>
                <a:t>System design:</a:t>
              </a:r>
              <a:endParaRPr sz="500" dirty="0"/>
            </a:p>
            <a:p>
              <a:pPr marL="548640" lvl="1" indent="-2603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500"/>
                <a:buChar char="○"/>
              </a:pPr>
              <a:r>
                <a:rPr lang="en" sz="500" dirty="0">
                  <a:solidFill>
                    <a:srgbClr val="00FF00"/>
                  </a:solidFill>
                </a:rPr>
                <a:t>✔ </a:t>
              </a:r>
              <a:r>
                <a:rPr lang="en" sz="500" dirty="0">
                  <a:solidFill>
                    <a:schemeClr val="accent2"/>
                  </a:solidFill>
                </a:rPr>
                <a:t>Understand problem</a:t>
              </a:r>
              <a:endParaRPr sz="500" dirty="0">
                <a:solidFill>
                  <a:schemeClr val="accent2"/>
                </a:solidFill>
              </a:endParaRPr>
            </a:p>
            <a:p>
              <a:pPr marL="548640" lvl="1" indent="-2603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500"/>
                <a:buChar char="○"/>
              </a:pPr>
              <a:r>
                <a:rPr lang="en" sz="500" dirty="0">
                  <a:solidFill>
                    <a:srgbClr val="00FF00"/>
                  </a:solidFill>
                </a:rPr>
                <a:t>✔ </a:t>
              </a:r>
              <a:r>
                <a:rPr lang="en" sz="500" dirty="0">
                  <a:solidFill>
                    <a:schemeClr val="accent2"/>
                  </a:solidFill>
                </a:rPr>
                <a:t>Define requirements</a:t>
              </a:r>
              <a:endParaRPr sz="500" dirty="0">
                <a:solidFill>
                  <a:schemeClr val="accent2"/>
                </a:solidFill>
              </a:endParaRPr>
            </a:p>
            <a:p>
              <a:pPr marL="548640" lvl="1" indent="-2603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500"/>
                <a:buChar char="○"/>
              </a:pPr>
              <a:r>
                <a:rPr lang="en" sz="500" dirty="0">
                  <a:solidFill>
                    <a:srgbClr val="00FF00"/>
                  </a:solidFill>
                </a:rPr>
                <a:t>✔ </a:t>
              </a:r>
              <a:r>
                <a:rPr lang="en" sz="500" dirty="0">
                  <a:solidFill>
                    <a:schemeClr val="accent2"/>
                  </a:solidFill>
                </a:rPr>
                <a:t>Identify risks</a:t>
              </a:r>
              <a:endParaRPr sz="500" dirty="0">
                <a:solidFill>
                  <a:schemeClr val="accent2"/>
                </a:solidFill>
              </a:endParaRPr>
            </a:p>
            <a:p>
              <a:pPr marL="548640" lvl="1" indent="-2603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500"/>
                <a:buChar char="○"/>
              </a:pPr>
              <a:r>
                <a:rPr lang="en" sz="500" dirty="0">
                  <a:solidFill>
                    <a:srgbClr val="FFFF00"/>
                  </a:solidFill>
                </a:rPr>
                <a:t>✔ </a:t>
              </a:r>
              <a:r>
                <a:rPr lang="en" sz="500" dirty="0">
                  <a:solidFill>
                    <a:schemeClr val="accent2"/>
                  </a:solidFill>
                </a:rPr>
                <a:t>Generate test plan</a:t>
              </a:r>
              <a:endParaRPr sz="500" dirty="0">
                <a:solidFill>
                  <a:schemeClr val="accent2"/>
                </a:solidFill>
              </a:endParaRPr>
            </a:p>
            <a:p>
              <a:pPr marL="548640" lvl="1" indent="-2603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SzPts val="500"/>
                <a:buChar char="○"/>
              </a:pPr>
              <a:r>
                <a:rPr lang="en" sz="500" dirty="0">
                  <a:solidFill>
                    <a:schemeClr val="accent2"/>
                  </a:solidFill>
                </a:rPr>
                <a:t>❌ Iterate w/stakeholders</a:t>
              </a:r>
              <a:endParaRPr sz="500" dirty="0"/>
            </a:p>
          </p:txBody>
        </p:sp>
        <p:sp>
          <p:nvSpPr>
            <p:cNvPr id="190" name="Google Shape;190;p27"/>
            <p:cNvSpPr/>
            <p:nvPr/>
          </p:nvSpPr>
          <p:spPr>
            <a:xfrm>
              <a:off x="3204475" y="3710250"/>
              <a:ext cx="1722600" cy="1169700"/>
            </a:xfrm>
            <a:prstGeom prst="rect">
              <a:avLst/>
            </a:prstGeom>
            <a:solidFill>
              <a:srgbClr val="76A5A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18287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" sz="800">
                  <a:solidFill>
                    <a:srgbClr val="00FF00"/>
                  </a:solidFill>
                </a:rPr>
                <a:t>✔ </a:t>
              </a:r>
              <a:r>
                <a:rPr lang="en" sz="800">
                  <a:solidFill>
                    <a:schemeClr val="accent2"/>
                  </a:solidFill>
                </a:rPr>
                <a:t>Informal/quick design reviews w/appropriate colleagues</a:t>
              </a:r>
              <a:endParaRPr sz="800"/>
            </a:p>
          </p:txBody>
        </p:sp>
        <p:sp>
          <p:nvSpPr>
            <p:cNvPr id="191" name="Google Shape;191;p27"/>
            <p:cNvSpPr/>
            <p:nvPr/>
          </p:nvSpPr>
          <p:spPr>
            <a:xfrm>
              <a:off x="3301525" y="2101925"/>
              <a:ext cx="1371600" cy="1169700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182875" rIns="91425" bIns="91425" anchor="ctr" anchorCtr="0">
              <a:noAutofit/>
            </a:bodyPr>
            <a:lstStyle/>
            <a:p>
              <a:pPr marL="9144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" sz="700">
                  <a:solidFill>
                    <a:srgbClr val="00FF00"/>
                  </a:solidFill>
                </a:rPr>
                <a:t>✔ </a:t>
              </a:r>
              <a:r>
                <a:rPr lang="en" sz="700">
                  <a:solidFill>
                    <a:schemeClr val="accent2"/>
                  </a:solidFill>
                </a:rPr>
                <a:t>Concept: Try multiple designs &amp; mitigate risk</a:t>
              </a:r>
              <a:endParaRPr sz="700"/>
            </a:p>
          </p:txBody>
        </p:sp>
        <p:sp>
          <p:nvSpPr>
            <p:cNvPr id="192" name="Google Shape;192;p27"/>
            <p:cNvSpPr/>
            <p:nvPr/>
          </p:nvSpPr>
          <p:spPr>
            <a:xfrm>
              <a:off x="5053063" y="2101925"/>
              <a:ext cx="1371600" cy="1169700"/>
            </a:xfrm>
            <a:prstGeom prst="rect">
              <a:avLst/>
            </a:prstGeom>
            <a:solidFill>
              <a:srgbClr val="F6B26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18287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700">
                <a:solidFill>
                  <a:srgbClr val="FFFF00"/>
                </a:solidFill>
              </a:endParaRPr>
            </a:p>
            <a:p>
              <a:pPr marL="0" lvl="0" indent="0" algn="l" rtl="0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en" sz="700">
                  <a:solidFill>
                    <a:srgbClr val="FFFF00"/>
                  </a:solidFill>
                </a:rPr>
                <a:t>✔ </a:t>
              </a:r>
              <a:r>
                <a:rPr lang="en" sz="700">
                  <a:solidFill>
                    <a:schemeClr val="accent2"/>
                  </a:solidFill>
                </a:rPr>
                <a:t>Preliminary: Pick one design &amp; move forward</a:t>
              </a:r>
              <a:endParaRPr sz="700">
                <a:solidFill>
                  <a:schemeClr val="accent2"/>
                </a:solidFill>
              </a:endParaRPr>
            </a:p>
            <a:p>
              <a:pPr marL="91440" lvl="0" indent="0" algn="l" rtl="0">
                <a:lnSpc>
                  <a:spcPct val="115000"/>
                </a:lnSpc>
                <a:spcBef>
                  <a:spcPts val="1200"/>
                </a:spcBef>
                <a:spcAft>
                  <a:spcPts val="1200"/>
                </a:spcAft>
                <a:buNone/>
              </a:pPr>
              <a:endParaRPr sz="700">
                <a:solidFill>
                  <a:srgbClr val="00FF00"/>
                </a:solidFill>
              </a:endParaRPr>
            </a:p>
          </p:txBody>
        </p:sp>
        <p:sp>
          <p:nvSpPr>
            <p:cNvPr id="193" name="Google Shape;193;p27"/>
            <p:cNvSpPr/>
            <p:nvPr/>
          </p:nvSpPr>
          <p:spPr>
            <a:xfrm>
              <a:off x="6868375" y="2101925"/>
              <a:ext cx="1371600" cy="1169700"/>
            </a:xfrm>
            <a:prstGeom prst="rect">
              <a:avLst/>
            </a:prstGeom>
            <a:solidFill>
              <a:srgbClr val="E06666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18287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1200"/>
                </a:spcAft>
                <a:buNone/>
              </a:pPr>
              <a:r>
                <a:rPr lang="en" sz="700">
                  <a:solidFill>
                    <a:schemeClr val="accent2"/>
                  </a:solidFill>
                </a:rPr>
                <a:t>❌ Critical: Finish final details &amp; build</a:t>
              </a:r>
              <a:endParaRPr sz="700">
                <a:solidFill>
                  <a:srgbClr val="FFFF00"/>
                </a:solidFill>
              </a:endParaRPr>
            </a:p>
          </p:txBody>
        </p:sp>
        <p:cxnSp>
          <p:nvCxnSpPr>
            <p:cNvPr id="194" name="Google Shape;194;p27"/>
            <p:cNvCxnSpPr>
              <a:stCxn id="189" idx="3"/>
              <a:endCxn id="191" idx="1"/>
            </p:cNvCxnSpPr>
            <p:nvPr/>
          </p:nvCxnSpPr>
          <p:spPr>
            <a:xfrm>
              <a:off x="2921604" y="2686792"/>
              <a:ext cx="3798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5" name="Google Shape;195;p27"/>
            <p:cNvCxnSpPr>
              <a:stCxn id="191" idx="3"/>
              <a:endCxn id="192" idx="1"/>
            </p:cNvCxnSpPr>
            <p:nvPr/>
          </p:nvCxnSpPr>
          <p:spPr>
            <a:xfrm>
              <a:off x="4673125" y="2686775"/>
              <a:ext cx="3798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6" name="Google Shape;196;p27"/>
            <p:cNvCxnSpPr>
              <a:stCxn id="192" idx="3"/>
              <a:endCxn id="193" idx="1"/>
            </p:cNvCxnSpPr>
            <p:nvPr/>
          </p:nvCxnSpPr>
          <p:spPr>
            <a:xfrm>
              <a:off x="6424663" y="2686775"/>
              <a:ext cx="443700" cy="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7" name="Google Shape;197;p27"/>
            <p:cNvCxnSpPr/>
            <p:nvPr/>
          </p:nvCxnSpPr>
          <p:spPr>
            <a:xfrm rot="10800000" flipH="1">
              <a:off x="3429025" y="3277900"/>
              <a:ext cx="11100" cy="4209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98" name="Google Shape;198;p27"/>
            <p:cNvCxnSpPr/>
            <p:nvPr/>
          </p:nvCxnSpPr>
          <p:spPr>
            <a:xfrm>
              <a:off x="4476600" y="3271750"/>
              <a:ext cx="10800" cy="451800"/>
            </a:xfrm>
            <a:prstGeom prst="straightConnector1">
              <a:avLst/>
            </a:prstGeom>
            <a:noFill/>
            <a:ln w="2857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99" name="Google Shape;199;p27"/>
          <p:cNvSpPr/>
          <p:nvPr/>
        </p:nvSpPr>
        <p:spPr>
          <a:xfrm>
            <a:off x="6787950" y="1003375"/>
            <a:ext cx="778800" cy="1341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Acknowledgements</a:t>
            </a:r>
            <a:endParaRPr dirty="0"/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693962" cy="39032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400" dirty="0"/>
              <a:t>Mentor: Gene Massion</a:t>
            </a:r>
            <a:endParaRPr sz="2400"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400" dirty="0" smtClean="0"/>
              <a:t>Fabrication:</a:t>
            </a:r>
            <a:endParaRPr sz="24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Aaron Schnittger 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Roman Marin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John Ferreira 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Frank Flores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Ray Thompson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James McClure</a:t>
            </a:r>
            <a:endParaRPr sz="1700"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400" dirty="0"/>
              <a:t>Additional advice:</a:t>
            </a:r>
            <a:endParaRPr sz="24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Thom Maughan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Brent Jones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Brett Hobson</a:t>
            </a:r>
            <a:endParaRPr sz="1700" dirty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 sz="1700" dirty="0"/>
              <a:t>Scott </a:t>
            </a:r>
            <a:r>
              <a:rPr lang="en" sz="1700" dirty="0" smtClean="0"/>
              <a:t>Jensen</a:t>
            </a:r>
          </a:p>
          <a:p>
            <a:pPr marL="495935">
              <a:buSzPct val="100000"/>
            </a:pPr>
            <a:r>
              <a:rPr lang="en" sz="2400" dirty="0" smtClean="0"/>
              <a:t>Photography</a:t>
            </a:r>
          </a:p>
          <a:p>
            <a:pPr marL="953135" lvl="1">
              <a:buSzPct val="100000"/>
            </a:pPr>
            <a:r>
              <a:rPr lang="en" sz="1600" dirty="0" smtClean="0"/>
              <a:t>Todd Walsh</a:t>
            </a:r>
          </a:p>
          <a:p>
            <a:pPr marL="953135" lvl="1">
              <a:buSzPct val="100000"/>
            </a:pPr>
            <a:r>
              <a:rPr lang="en" sz="1600" dirty="0" smtClean="0"/>
              <a:t>Jared Figurski</a:t>
            </a:r>
            <a:endParaRPr lang="en" sz="1600" dirty="0" smtClean="0"/>
          </a:p>
          <a:p>
            <a:pPr marL="914400" lvl="1" indent="-30416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endParaRPr sz="1700" dirty="0"/>
          </a:p>
        </p:txBody>
      </p:sp>
      <p:sp>
        <p:nvSpPr>
          <p:cNvPr id="2" name="Rectangle 1"/>
          <p:cNvSpPr/>
          <p:nvPr/>
        </p:nvSpPr>
        <p:spPr>
          <a:xfrm>
            <a:off x="4132499" y="1207249"/>
            <a:ext cx="4572000" cy="33616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6999"/>
              </a:lnSpc>
            </a:pPr>
            <a:r>
              <a:rPr lang="en-US" sz="2000" dirty="0"/>
              <a:t>The MBARI Summer Internship Program is generously supported through a gift from the Dean and Helen Witter Family Fund and the </a:t>
            </a:r>
            <a:r>
              <a:rPr lang="en-US" sz="2000" dirty="0" err="1"/>
              <a:t>Rentschler</a:t>
            </a:r>
            <a:r>
              <a:rPr lang="en-US" sz="2000" dirty="0"/>
              <a:t> Family Fund in memory of former MBARI board member </a:t>
            </a:r>
            <a:r>
              <a:rPr lang="en-US" sz="2000" dirty="0">
                <a:uFill>
                  <a:noFill/>
                </a:uFill>
              </a:rPr>
              <a:t>Frank Roberts </a:t>
            </a:r>
            <a:r>
              <a:rPr lang="en-US" sz="2000" dirty="0"/>
              <a:t>(1920-2019) and by the David and Lucile Packard Foundation. Additional funding is provided by the Maxwell/Hanrahan Foundation.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Overview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620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Background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Requirements/Motivation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Engineering Process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Concept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Design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Fabrication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Testing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Future Work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Conclusion</a:t>
            </a:r>
            <a:endParaRPr sz="2000"/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3">
            <a:alphaModFix/>
          </a:blip>
          <a:srcRect l="9477" r="46760"/>
          <a:stretch/>
        </p:blipFill>
        <p:spPr>
          <a:xfrm>
            <a:off x="5143499" y="745725"/>
            <a:ext cx="3476625" cy="40590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7667625" y="4804800"/>
            <a:ext cx="1704975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 smtClean="0"/>
              <a:t>Images: </a:t>
            </a:r>
            <a:r>
              <a:rPr lang="en" sz="1000" dirty="0"/>
              <a:t>MBARI </a:t>
            </a:r>
            <a:r>
              <a:rPr lang="en" sz="1000" dirty="0" smtClean="0"/>
              <a:t>2017</a:t>
            </a:r>
            <a:endParaRPr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Background/Motivation</a:t>
            </a:r>
            <a:endParaRPr dirty="0"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311700" y="1111284"/>
            <a:ext cx="8520600" cy="33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smtClean="0"/>
              <a:t>From the original CPF proposal:</a:t>
            </a:r>
          </a:p>
          <a:p>
            <a:pPr lvl="1" indent="-355600">
              <a:lnSpc>
                <a:spcPct val="95000"/>
              </a:lnSpc>
              <a:buSzPts val="2000"/>
            </a:pPr>
            <a:r>
              <a:rPr lang="en-US" dirty="0" smtClean="0"/>
              <a:t>"the widespread pattern of low returns along the West Coast for two species of salmon indicates an environmental anomaly [low nutrient production] occurred in the California Current in 2005.“</a:t>
            </a:r>
          </a:p>
          <a:p>
            <a:pPr lvl="1"/>
            <a:r>
              <a:rPr lang="en-US" dirty="0" smtClean="0"/>
              <a:t>“Further development of event-scale observing capacity (e.g., novel autonomous platforms) in all continental margin systems to better quantify impacts of episodic events on coastal carbon budgets”</a:t>
            </a:r>
          </a:p>
          <a:p>
            <a:pPr lvl="2"/>
            <a:r>
              <a:rPr lang="en-US" sz="1000" dirty="0" smtClean="0"/>
              <a:t>A Science Plan for Carbon Cycle Research in North American Coastal Waters 2016, Ocean Carbon and Bio. Program and NA Carbon Program</a:t>
            </a:r>
          </a:p>
          <a:p>
            <a:pPr lvl="1"/>
            <a:r>
              <a:rPr lang="en-US" dirty="0" smtClean="0"/>
              <a:t>NSF’s 10 Big Ideas: Navigating the New Arctic</a:t>
            </a:r>
          </a:p>
          <a:p>
            <a:pPr lvl="2"/>
            <a:r>
              <a:rPr lang="en-US" dirty="0" smtClean="0"/>
              <a:t>“Current Arctic observations are sparse and inadequate for enabling discovery or simulation … to assess their impacts on the broader Earth system”</a:t>
            </a:r>
          </a:p>
          <a:p>
            <a:pPr lvl="2"/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Background/Motivation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5727150" cy="3416400"/>
          </a:xfrm>
        </p:spPr>
        <p:txBody>
          <a:bodyPr/>
          <a:lstStyle/>
          <a:p>
            <a:r>
              <a:rPr lang="en-US" dirty="0" smtClean="0"/>
              <a:t>Depth control w/buoyancy engine</a:t>
            </a:r>
          </a:p>
          <a:p>
            <a:pPr lvl="1"/>
            <a:r>
              <a:rPr lang="en-US" dirty="0" smtClean="0"/>
              <a:t>2x Hydraulic bladders</a:t>
            </a:r>
          </a:p>
          <a:p>
            <a:r>
              <a:rPr lang="en-US" dirty="0" smtClean="0"/>
              <a:t>Autonomously collect CTD profiles &amp; more</a:t>
            </a:r>
          </a:p>
          <a:p>
            <a:r>
              <a:rPr lang="en-US" dirty="0" smtClean="0"/>
              <a:t>Can land on seafloor</a:t>
            </a:r>
          </a:p>
          <a:p>
            <a:r>
              <a:rPr lang="en-US" dirty="0"/>
              <a:t>Regular deployments/recoveries with R/V </a:t>
            </a:r>
            <a:r>
              <a:rPr lang="en-US" i="1" dirty="0"/>
              <a:t>Paragon</a:t>
            </a:r>
            <a:r>
              <a:rPr lang="en-US" dirty="0"/>
              <a:t> for battery replacement</a:t>
            </a:r>
          </a:p>
          <a:p>
            <a:r>
              <a:rPr lang="en-US" dirty="0"/>
              <a:t>Emergency ROV recovery</a:t>
            </a:r>
          </a:p>
          <a:p>
            <a:r>
              <a:rPr lang="en-US" dirty="0"/>
              <a:t>Add drop weight as a recovery failsafe mechanism</a:t>
            </a:r>
          </a:p>
          <a:p>
            <a:endParaRPr lang="en-US" dirty="0"/>
          </a:p>
        </p:txBody>
      </p:sp>
      <p:pic>
        <p:nvPicPr>
          <p:cNvPr id="4" name="Google Shape;74;p15"/>
          <p:cNvPicPr preferRelativeResize="0"/>
          <p:nvPr/>
        </p:nvPicPr>
        <p:blipFill rotWithShape="1">
          <a:blip r:embed="rId2">
            <a:alphaModFix/>
          </a:blip>
          <a:srcRect l="20327" r="29898" b="29188"/>
          <a:stretch/>
        </p:blipFill>
        <p:spPr>
          <a:xfrm>
            <a:off x="6350200" y="874025"/>
            <a:ext cx="2015375" cy="39732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6;p14"/>
          <p:cNvSpPr txBox="1"/>
          <p:nvPr/>
        </p:nvSpPr>
        <p:spPr>
          <a:xfrm>
            <a:off x="7667625" y="4804800"/>
            <a:ext cx="1704975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 smtClean="0"/>
              <a:t>Images: </a:t>
            </a:r>
            <a:r>
              <a:rPr lang="en" sz="1000" dirty="0"/>
              <a:t>MBARI </a:t>
            </a:r>
            <a:r>
              <a:rPr lang="en" sz="1000" dirty="0" smtClean="0"/>
              <a:t>2016</a:t>
            </a:r>
            <a:endParaRPr sz="1000" dirty="0"/>
          </a:p>
        </p:txBody>
      </p:sp>
    </p:spTree>
    <p:extLst>
      <p:ext uri="{BB962C8B-B14F-4D97-AF65-F5344CB8AC3E}">
        <p14:creationId xmlns:p14="http://schemas.microsoft.com/office/powerpoint/2010/main" val="62612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Requirements/Goals</a:t>
            </a: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54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Requirements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Release weight with CPF resting on seafloor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4 kilogram mass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Self–contained power supply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Multiple independent triggers: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Corrosive link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Overpressure burst disk</a:t>
            </a:r>
            <a:endParaRPr sz="1600"/>
          </a:p>
          <a:p>
            <a:pPr marL="1371600" lvl="2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■"/>
            </a:pPr>
            <a:r>
              <a:rPr lang="en" sz="1600"/>
              <a:t>Timer/manual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Testable prototype </a:t>
            </a:r>
            <a:r>
              <a:rPr lang="en" sz="1600" u="sng"/>
              <a:t>within internship time limits</a:t>
            </a:r>
            <a:endParaRPr sz="16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Goals: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 u="sng"/>
              <a:t>Maximize reliability</a:t>
            </a:r>
            <a:r>
              <a:rPr lang="en" sz="1600"/>
              <a:t>, manufacturability, and ease of reset/reuse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 u="sng"/>
              <a:t>Minimize</a:t>
            </a:r>
            <a:r>
              <a:rPr lang="en" sz="1600"/>
              <a:t> mud-collecting volumes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en"/>
              <a:t>Engineering Design Process</a:t>
            </a:r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1"/>
          </p:nvPr>
        </p:nvSpPr>
        <p:spPr>
          <a:xfrm>
            <a:off x="3949525" y="1017725"/>
            <a:ext cx="3534000" cy="11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Jumping between phases is expensive in effort/time</a:t>
            </a:r>
            <a:endParaRPr dirty="0"/>
          </a:p>
        </p:txBody>
      </p:sp>
      <p:sp>
        <p:nvSpPr>
          <p:cNvPr id="87" name="Google Shape;87;p17"/>
          <p:cNvSpPr/>
          <p:nvPr/>
        </p:nvSpPr>
        <p:spPr>
          <a:xfrm>
            <a:off x="694375" y="2101925"/>
            <a:ext cx="2227200" cy="11697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274320" lvl="0" indent="-292100" algn="l" rtl="0">
              <a:spcBef>
                <a:spcPts val="0"/>
              </a:spcBef>
              <a:spcAft>
                <a:spcPts val="0"/>
              </a:spcAft>
              <a:buSzPts val="1000"/>
              <a:buChar char="●"/>
            </a:pPr>
            <a:r>
              <a:rPr lang="en" sz="1000"/>
              <a:t>System design:</a:t>
            </a:r>
            <a:endParaRPr sz="1000"/>
          </a:p>
          <a:p>
            <a:pPr marL="54864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>
                <a:solidFill>
                  <a:srgbClr val="00FF00"/>
                </a:solidFill>
              </a:rPr>
              <a:t>✔ </a:t>
            </a:r>
            <a:r>
              <a:rPr lang="en" sz="1000">
                <a:solidFill>
                  <a:schemeClr val="accent2"/>
                </a:solidFill>
              </a:rPr>
              <a:t>Understand problem</a:t>
            </a:r>
            <a:endParaRPr sz="1000">
              <a:solidFill>
                <a:schemeClr val="accent2"/>
              </a:solidFill>
            </a:endParaRPr>
          </a:p>
          <a:p>
            <a:pPr marL="54864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>
                <a:solidFill>
                  <a:srgbClr val="00FF00"/>
                </a:solidFill>
              </a:rPr>
              <a:t>✔ </a:t>
            </a:r>
            <a:r>
              <a:rPr lang="en" sz="1000">
                <a:solidFill>
                  <a:schemeClr val="accent2"/>
                </a:solidFill>
              </a:rPr>
              <a:t>Define requirements</a:t>
            </a:r>
            <a:endParaRPr sz="1000">
              <a:solidFill>
                <a:schemeClr val="accent2"/>
              </a:solidFill>
            </a:endParaRPr>
          </a:p>
          <a:p>
            <a:pPr marL="54864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>
                <a:solidFill>
                  <a:srgbClr val="00FF00"/>
                </a:solidFill>
              </a:rPr>
              <a:t>✔ </a:t>
            </a:r>
            <a:r>
              <a:rPr lang="en" sz="1000">
                <a:solidFill>
                  <a:schemeClr val="accent2"/>
                </a:solidFill>
              </a:rPr>
              <a:t>Identify risks</a:t>
            </a:r>
            <a:endParaRPr sz="1000">
              <a:solidFill>
                <a:schemeClr val="accent2"/>
              </a:solidFill>
            </a:endParaRPr>
          </a:p>
          <a:p>
            <a:pPr marL="54864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>
                <a:solidFill>
                  <a:srgbClr val="FFFF00"/>
                </a:solidFill>
              </a:rPr>
              <a:t>✔ </a:t>
            </a:r>
            <a:r>
              <a:rPr lang="en" sz="1000">
                <a:solidFill>
                  <a:schemeClr val="accent2"/>
                </a:solidFill>
              </a:rPr>
              <a:t>Generate test plan</a:t>
            </a:r>
            <a:endParaRPr sz="1000">
              <a:solidFill>
                <a:schemeClr val="accent2"/>
              </a:solidFill>
            </a:endParaRPr>
          </a:p>
          <a:p>
            <a:pPr marL="54864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○"/>
            </a:pPr>
            <a:r>
              <a:rPr lang="en" sz="1000">
                <a:solidFill>
                  <a:schemeClr val="accent2"/>
                </a:solidFill>
              </a:rPr>
              <a:t>❌ Iterate w/stakeholders</a:t>
            </a:r>
            <a:endParaRPr sz="1000"/>
          </a:p>
        </p:txBody>
      </p:sp>
      <p:sp>
        <p:nvSpPr>
          <p:cNvPr id="88" name="Google Shape;88;p17"/>
          <p:cNvSpPr/>
          <p:nvPr/>
        </p:nvSpPr>
        <p:spPr>
          <a:xfrm>
            <a:off x="3204475" y="3710250"/>
            <a:ext cx="1722600" cy="1169700"/>
          </a:xfrm>
          <a:prstGeom prst="rect">
            <a:avLst/>
          </a:prstGeom>
          <a:solidFill>
            <a:srgbClr val="76A5A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rgbClr val="00FF00"/>
                </a:solidFill>
              </a:rPr>
              <a:t>✔ </a:t>
            </a:r>
            <a:r>
              <a:rPr lang="en" sz="1000">
                <a:solidFill>
                  <a:schemeClr val="accent2"/>
                </a:solidFill>
              </a:rPr>
              <a:t>Informal/quick design reviews w/appropriate colleagues</a:t>
            </a:r>
            <a:endParaRPr sz="1000"/>
          </a:p>
        </p:txBody>
      </p:sp>
      <p:sp>
        <p:nvSpPr>
          <p:cNvPr id="89" name="Google Shape;89;p17"/>
          <p:cNvSpPr/>
          <p:nvPr/>
        </p:nvSpPr>
        <p:spPr>
          <a:xfrm>
            <a:off x="3301525" y="2101925"/>
            <a:ext cx="1371600" cy="1169700"/>
          </a:xfrm>
          <a:prstGeom prst="rect">
            <a:avLst/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9144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100">
                <a:solidFill>
                  <a:srgbClr val="00FF00"/>
                </a:solidFill>
              </a:rPr>
              <a:t>✔ </a:t>
            </a:r>
            <a:r>
              <a:rPr lang="en" sz="1100">
                <a:solidFill>
                  <a:schemeClr val="accent2"/>
                </a:solidFill>
              </a:rPr>
              <a:t>Concept: Try multiple designs &amp; mitigate risk</a:t>
            </a:r>
            <a:endParaRPr sz="700"/>
          </a:p>
        </p:txBody>
      </p:sp>
      <p:sp>
        <p:nvSpPr>
          <p:cNvPr id="90" name="Google Shape;90;p17"/>
          <p:cNvSpPr/>
          <p:nvPr/>
        </p:nvSpPr>
        <p:spPr>
          <a:xfrm>
            <a:off x="5053063" y="2101925"/>
            <a:ext cx="1371600" cy="1169700"/>
          </a:xfrm>
          <a:prstGeom prst="rect">
            <a:avLst/>
          </a:prstGeom>
          <a:solidFill>
            <a:srgbClr val="F6B26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00"/>
                </a:solidFill>
              </a:rPr>
              <a:t>✔ </a:t>
            </a:r>
            <a:r>
              <a:rPr lang="en" sz="1100">
                <a:solidFill>
                  <a:schemeClr val="accent2"/>
                </a:solidFill>
              </a:rPr>
              <a:t>Preliminary: Pick one design &amp; move forward</a:t>
            </a:r>
            <a:endParaRPr sz="1100">
              <a:solidFill>
                <a:schemeClr val="accent2"/>
              </a:solidFill>
            </a:endParaRPr>
          </a:p>
          <a:p>
            <a:pPr marL="9144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rgbClr val="00FF00"/>
              </a:solidFill>
            </a:endParaRPr>
          </a:p>
        </p:txBody>
      </p:sp>
      <p:sp>
        <p:nvSpPr>
          <p:cNvPr id="91" name="Google Shape;91;p17"/>
          <p:cNvSpPr/>
          <p:nvPr/>
        </p:nvSpPr>
        <p:spPr>
          <a:xfrm>
            <a:off x="6868375" y="2101925"/>
            <a:ext cx="1371600" cy="11697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18287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❌</a:t>
            </a:r>
            <a:r>
              <a:rPr lang="en" dirty="0">
                <a:solidFill>
                  <a:schemeClr val="accent2"/>
                </a:solidFill>
              </a:rPr>
              <a:t> Critical: Finish final details &amp; build</a:t>
            </a:r>
            <a:endParaRPr sz="1100" dirty="0">
              <a:solidFill>
                <a:srgbClr val="FFFF00"/>
              </a:solidFill>
            </a:endParaRPr>
          </a:p>
        </p:txBody>
      </p:sp>
      <p:cxnSp>
        <p:nvCxnSpPr>
          <p:cNvPr id="92" name="Google Shape;92;p17"/>
          <p:cNvCxnSpPr>
            <a:stCxn id="87" idx="3"/>
            <a:endCxn id="89" idx="1"/>
          </p:cNvCxnSpPr>
          <p:nvPr/>
        </p:nvCxnSpPr>
        <p:spPr>
          <a:xfrm>
            <a:off x="2921575" y="2686775"/>
            <a:ext cx="3801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3" name="Google Shape;93;p17"/>
          <p:cNvCxnSpPr>
            <a:stCxn id="89" idx="3"/>
            <a:endCxn id="90" idx="1"/>
          </p:cNvCxnSpPr>
          <p:nvPr/>
        </p:nvCxnSpPr>
        <p:spPr>
          <a:xfrm>
            <a:off x="4673125" y="2686775"/>
            <a:ext cx="379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4" name="Google Shape;94;p17"/>
          <p:cNvCxnSpPr>
            <a:stCxn id="90" idx="3"/>
            <a:endCxn id="91" idx="1"/>
          </p:cNvCxnSpPr>
          <p:nvPr/>
        </p:nvCxnSpPr>
        <p:spPr>
          <a:xfrm>
            <a:off x="6424663" y="2686775"/>
            <a:ext cx="4437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5" name="Google Shape;95;p17"/>
          <p:cNvCxnSpPr/>
          <p:nvPr/>
        </p:nvCxnSpPr>
        <p:spPr>
          <a:xfrm rot="10800000" flipH="1">
            <a:off x="3429025" y="3277900"/>
            <a:ext cx="11100" cy="4209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6" name="Google Shape;96;p17"/>
          <p:cNvCxnSpPr/>
          <p:nvPr/>
        </p:nvCxnSpPr>
        <p:spPr>
          <a:xfrm>
            <a:off x="4476600" y="3271750"/>
            <a:ext cx="10800" cy="4518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97" name="Google Shape;97;p17"/>
          <p:cNvCxnSpPr>
            <a:endCxn id="89" idx="0"/>
          </p:cNvCxnSpPr>
          <p:nvPr/>
        </p:nvCxnSpPr>
        <p:spPr>
          <a:xfrm rot="10800000">
            <a:off x="3987325" y="2101925"/>
            <a:ext cx="1057200" cy="55800"/>
          </a:xfrm>
          <a:prstGeom prst="bentConnector4">
            <a:avLst>
              <a:gd name="adj1" fmla="val 17565"/>
              <a:gd name="adj2" fmla="val 52674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98" name="Google Shape;98;p17"/>
          <p:cNvSpPr txBox="1"/>
          <p:nvPr/>
        </p:nvSpPr>
        <p:spPr>
          <a:xfrm>
            <a:off x="4326500" y="1742925"/>
            <a:ext cx="321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4285800" y="1664000"/>
            <a:ext cx="3801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❌</a:t>
            </a:r>
            <a:endParaRPr dirty="0">
              <a:solidFill>
                <a:srgbClr val="FF0000"/>
              </a:solidFill>
            </a:endParaRPr>
          </a:p>
        </p:txBody>
      </p:sp>
      <p:cxnSp>
        <p:nvCxnSpPr>
          <p:cNvPr id="100" name="Google Shape;100;p17"/>
          <p:cNvCxnSpPr>
            <a:endCxn id="90" idx="0"/>
          </p:cNvCxnSpPr>
          <p:nvPr/>
        </p:nvCxnSpPr>
        <p:spPr>
          <a:xfrm rot="10800000">
            <a:off x="5738863" y="2101925"/>
            <a:ext cx="1130100" cy="30900"/>
          </a:xfrm>
          <a:prstGeom prst="bentConnector4">
            <a:avLst>
              <a:gd name="adj1" fmla="val 19658"/>
              <a:gd name="adj2" fmla="val 870631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01" name="Google Shape;101;p17"/>
          <p:cNvSpPr txBox="1"/>
          <p:nvPr/>
        </p:nvSpPr>
        <p:spPr>
          <a:xfrm>
            <a:off x="6136475" y="1639250"/>
            <a:ext cx="380100" cy="586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>
                <a:solidFill>
                  <a:srgbClr val="FF0000"/>
                </a:solidFill>
              </a:rPr>
              <a:t>❌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5244550" y="3334100"/>
            <a:ext cx="3279000" cy="7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accent2"/>
                </a:solidFill>
              </a:rPr>
              <a:t>Drop weight design is still early in preliminary phase</a:t>
            </a:r>
            <a:endParaRPr sz="1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Concept</a:t>
            </a:r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8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Metal ring around CPF external bellows bucket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Concept 1: Lead wire/oil-filled Tygon hose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Concept 2: Rolled stainless steel bar</a:t>
            </a:r>
            <a:endParaRPr sz="16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Timed/controlled release mechanism secures ring until triggered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Concept 1: External/wet burn wire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Concept 2: Internal pin puller</a:t>
            </a:r>
            <a:endParaRPr sz="1600"/>
          </a:p>
        </p:txBody>
      </p:sp>
      <p:pic>
        <p:nvPicPr>
          <p:cNvPr id="109" name="Google Shape;109;p18"/>
          <p:cNvPicPr preferRelativeResize="0"/>
          <p:nvPr/>
        </p:nvPicPr>
        <p:blipFill rotWithShape="1">
          <a:blip r:embed="rId3">
            <a:alphaModFix/>
          </a:blip>
          <a:srcRect l="16000" r="16115"/>
          <a:stretch/>
        </p:blipFill>
        <p:spPr>
          <a:xfrm>
            <a:off x="5097025" y="989663"/>
            <a:ext cx="3852625" cy="374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Comparison</a:t>
            </a:r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Weight: Rolled stainless steel bar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Use spring force to secure/release weight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Analogous to SCUBA weight belt</a:t>
            </a:r>
            <a:endParaRPr sz="16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Release mechanism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Standalone burn wire: too fragile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OTS shape memory alloy pin puller: too expensive</a:t>
            </a:r>
            <a:endParaRPr sz="16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Custom Burn Wire-actuated Pin Puller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Protects burn wire from shock/corrosion and reduces heat output requirement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Simple O-ring seals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Based on well-known technology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- Weight</a:t>
            </a:r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3416625" y="1152475"/>
            <a:ext cx="5638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Rolled stainless steel bar springs open when released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Held in tension and rests on metal “ramps” when armed</a:t>
            </a:r>
            <a:endParaRPr sz="16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Also considered: </a:t>
            </a:r>
            <a:endParaRPr sz="20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Lead-filled tube: unclear long-term reliability</a:t>
            </a:r>
            <a:endParaRPr sz="1600"/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Tungsten shot or cylindrical beads: expensive</a:t>
            </a:r>
            <a:endParaRPr sz="16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Tunable mass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Easily manufacturable in-house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Non-toxic</a:t>
            </a:r>
            <a:endParaRPr sz="2000"/>
          </a:p>
        </p:txBody>
      </p:sp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l="17676" t="14447" r="19504" b="12104"/>
          <a:stretch/>
        </p:blipFill>
        <p:spPr>
          <a:xfrm>
            <a:off x="872718" y="1152475"/>
            <a:ext cx="2246781" cy="156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0"/>
          <p:cNvPicPr preferRelativeResize="0"/>
          <p:nvPr/>
        </p:nvPicPr>
        <p:blipFill rotWithShape="1">
          <a:blip r:embed="rId4">
            <a:alphaModFix/>
          </a:blip>
          <a:srcRect l="26757" t="12808" r="26528"/>
          <a:stretch/>
        </p:blipFill>
        <p:spPr>
          <a:xfrm>
            <a:off x="1180113" y="2856425"/>
            <a:ext cx="1632001" cy="200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773</Words>
  <Application>Microsoft Office PowerPoint</Application>
  <PresentationFormat>On-screen Show (16:9)</PresentationFormat>
  <Paragraphs>147</Paragraphs>
  <Slides>17</Slides>
  <Notes>16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Simple Light</vt:lpstr>
      <vt:lpstr>Coastal Profiling Float Drop Weight</vt:lpstr>
      <vt:lpstr>Overview</vt:lpstr>
      <vt:lpstr>Background/Motivation</vt:lpstr>
      <vt:lpstr>Background/Motivation</vt:lpstr>
      <vt:lpstr>Design Requirements/Goals</vt:lpstr>
      <vt:lpstr>Engineering Design Process</vt:lpstr>
      <vt:lpstr>Concept</vt:lpstr>
      <vt:lpstr>Design Comparison</vt:lpstr>
      <vt:lpstr>Design - Weight</vt:lpstr>
      <vt:lpstr>Design - Weight Mount</vt:lpstr>
      <vt:lpstr>Design - Pin Puller</vt:lpstr>
      <vt:lpstr>Design - Pin Puller</vt:lpstr>
      <vt:lpstr>Fabrication</vt:lpstr>
      <vt:lpstr>Testing</vt:lpstr>
      <vt:lpstr>Final Adjustment &amp; Tank Test</vt:lpstr>
      <vt:lpstr>Future Work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CPF Drop Weight</dc:title>
  <cp:lastModifiedBy>Roy Gilboa</cp:lastModifiedBy>
  <cp:revision>31</cp:revision>
  <dcterms:modified xsi:type="dcterms:W3CDTF">2022-08-10T00:42:19Z</dcterms:modified>
</cp:coreProperties>
</file>