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0" r:id="rId1"/>
  </p:sldMasterIdLst>
  <p:notesMasterIdLst>
    <p:notesMasterId r:id="rId13"/>
  </p:notesMasterIdLst>
  <p:sldIdLst>
    <p:sldId id="268" r:id="rId2"/>
    <p:sldId id="269" r:id="rId3"/>
    <p:sldId id="261" r:id="rId4"/>
    <p:sldId id="267" r:id="rId5"/>
    <p:sldId id="259" r:id="rId6"/>
    <p:sldId id="262" r:id="rId7"/>
    <p:sldId id="263" r:id="rId8"/>
    <p:sldId id="264" r:id="rId9"/>
    <p:sldId id="265" r:id="rId10"/>
    <p:sldId id="266" r:id="rId11"/>
    <p:sldId id="270" r:id="rId12"/>
  </p:sldIdLst>
  <p:sldSz cx="41148000" cy="41148000"/>
  <p:notesSz cx="6858000" cy="9144000"/>
  <p:defaultTextStyle>
    <a:defPPr>
      <a:defRPr lang="en-US"/>
    </a:defPPr>
    <a:lvl1pPr marL="0" algn="l" defTabSz="457142" rtl="0" eaLnBrk="1" latinLnBrk="0" hangingPunct="1">
      <a:defRPr sz="1800" kern="1200">
        <a:solidFill>
          <a:schemeClr val="tx1"/>
        </a:solidFill>
        <a:latin typeface="+mn-lt"/>
        <a:ea typeface="+mn-ea"/>
        <a:cs typeface="+mn-cs"/>
      </a:defRPr>
    </a:lvl1pPr>
    <a:lvl2pPr marL="457142" algn="l" defTabSz="457142" rtl="0" eaLnBrk="1" latinLnBrk="0" hangingPunct="1">
      <a:defRPr sz="1800" kern="1200">
        <a:solidFill>
          <a:schemeClr val="tx1"/>
        </a:solidFill>
        <a:latin typeface="+mn-lt"/>
        <a:ea typeface="+mn-ea"/>
        <a:cs typeface="+mn-cs"/>
      </a:defRPr>
    </a:lvl2pPr>
    <a:lvl3pPr marL="914286" algn="l" defTabSz="457142" rtl="0" eaLnBrk="1" latinLnBrk="0" hangingPunct="1">
      <a:defRPr sz="1800" kern="1200">
        <a:solidFill>
          <a:schemeClr val="tx1"/>
        </a:solidFill>
        <a:latin typeface="+mn-lt"/>
        <a:ea typeface="+mn-ea"/>
        <a:cs typeface="+mn-cs"/>
      </a:defRPr>
    </a:lvl3pPr>
    <a:lvl4pPr marL="1371428" algn="l" defTabSz="457142" rtl="0" eaLnBrk="1" latinLnBrk="0" hangingPunct="1">
      <a:defRPr sz="1800" kern="1200">
        <a:solidFill>
          <a:schemeClr val="tx1"/>
        </a:solidFill>
        <a:latin typeface="+mn-lt"/>
        <a:ea typeface="+mn-ea"/>
        <a:cs typeface="+mn-cs"/>
      </a:defRPr>
    </a:lvl4pPr>
    <a:lvl5pPr marL="1828570" algn="l" defTabSz="457142" rtl="0" eaLnBrk="1" latinLnBrk="0" hangingPunct="1">
      <a:defRPr sz="1800" kern="1200">
        <a:solidFill>
          <a:schemeClr val="tx1"/>
        </a:solidFill>
        <a:latin typeface="+mn-lt"/>
        <a:ea typeface="+mn-ea"/>
        <a:cs typeface="+mn-cs"/>
      </a:defRPr>
    </a:lvl5pPr>
    <a:lvl6pPr marL="2285713" algn="l" defTabSz="457142" rtl="0" eaLnBrk="1" latinLnBrk="0" hangingPunct="1">
      <a:defRPr sz="1800" kern="1200">
        <a:solidFill>
          <a:schemeClr val="tx1"/>
        </a:solidFill>
        <a:latin typeface="+mn-lt"/>
        <a:ea typeface="+mn-ea"/>
        <a:cs typeface="+mn-cs"/>
      </a:defRPr>
    </a:lvl6pPr>
    <a:lvl7pPr marL="2742856" algn="l" defTabSz="457142" rtl="0" eaLnBrk="1" latinLnBrk="0" hangingPunct="1">
      <a:defRPr sz="1800" kern="1200">
        <a:solidFill>
          <a:schemeClr val="tx1"/>
        </a:solidFill>
        <a:latin typeface="+mn-lt"/>
        <a:ea typeface="+mn-ea"/>
        <a:cs typeface="+mn-cs"/>
      </a:defRPr>
    </a:lvl7pPr>
    <a:lvl8pPr marL="3199999" algn="l" defTabSz="457142" rtl="0" eaLnBrk="1" latinLnBrk="0" hangingPunct="1">
      <a:defRPr sz="1800" kern="1200">
        <a:solidFill>
          <a:schemeClr val="tx1"/>
        </a:solidFill>
        <a:latin typeface="+mn-lt"/>
        <a:ea typeface="+mn-ea"/>
        <a:cs typeface="+mn-cs"/>
      </a:defRPr>
    </a:lvl8pPr>
    <a:lvl9pPr marL="3657141" algn="l" defTabSz="457142"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1A865"/>
    <a:srgbClr val="CEB8DF"/>
    <a:srgbClr val="1A345E"/>
    <a:srgbClr val="2E579A"/>
    <a:srgbClr val="5A86CE"/>
    <a:srgbClr val="B5C9E9"/>
    <a:srgbClr val="E5ECF7"/>
    <a:srgbClr val="D2DEF2"/>
    <a:srgbClr val="B88C00"/>
    <a:srgbClr val="54823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353"/>
    <p:restoredTop sz="97419" autoAdjust="0"/>
  </p:normalViewPr>
  <p:slideViewPr>
    <p:cSldViewPr snapToGrid="0" snapToObjects="1">
      <p:cViewPr varScale="1">
        <p:scale>
          <a:sx n="21" d="100"/>
          <a:sy n="21" d="100"/>
        </p:scale>
        <p:origin x="3330" y="1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F6F4702-8558-4882-82FF-C2025CE2D1C3}" type="doc">
      <dgm:prSet loTypeId="urn:microsoft.com/office/officeart/2005/8/layout/radial5" loCatId="relationship" qsTypeId="urn:microsoft.com/office/officeart/2005/8/quickstyle/simple1" qsCatId="simple" csTypeId="urn:microsoft.com/office/officeart/2005/8/colors/accent1_2" csCatId="accent1" phldr="1"/>
      <dgm:spPr/>
      <dgm:t>
        <a:bodyPr/>
        <a:lstStyle/>
        <a:p>
          <a:endParaRPr lang="en-US"/>
        </a:p>
      </dgm:t>
    </dgm:pt>
    <dgm:pt modelId="{16D9BBB0-039C-495B-87A7-A63907F23919}">
      <dgm:prSet phldrT="[Text]" custT="1"/>
      <dgm:spPr>
        <a:solidFill>
          <a:srgbClr val="B5C9E9"/>
        </a:solidFill>
        <a:ln w="76200">
          <a:solidFill>
            <a:srgbClr val="1C345D"/>
          </a:solidFill>
        </a:ln>
      </dgm:spPr>
      <dgm:t>
        <a:bodyPr/>
        <a:lstStyle/>
        <a:p>
          <a:r>
            <a:rPr lang="en-US" sz="3400" b="1" dirty="0">
              <a:solidFill>
                <a:schemeClr val="tx1"/>
              </a:solidFill>
              <a:latin typeface="Times New Roman" panose="02020603050405020304" pitchFamily="18" charset="0"/>
              <a:cs typeface="Times New Roman" panose="02020603050405020304" pitchFamily="18" charset="0"/>
            </a:rPr>
            <a:t>MANY BGC OBSERVATIONS</a:t>
          </a:r>
        </a:p>
      </dgm:t>
    </dgm:pt>
    <dgm:pt modelId="{BE991C0B-AAC4-45F7-BEFF-5F4ADCA18668}" type="parTrans" cxnId="{7EC97D9C-1733-417C-BFC0-BFE61ACB3E5D}">
      <dgm:prSet/>
      <dgm:spPr/>
      <dgm:t>
        <a:bodyPr/>
        <a:lstStyle/>
        <a:p>
          <a:endParaRPr lang="en-US"/>
        </a:p>
      </dgm:t>
    </dgm:pt>
    <dgm:pt modelId="{6E37C1CF-5652-4E3A-AB6E-379ABBD5229C}" type="sibTrans" cxnId="{7EC97D9C-1733-417C-BFC0-BFE61ACB3E5D}">
      <dgm:prSet/>
      <dgm:spPr/>
      <dgm:t>
        <a:bodyPr/>
        <a:lstStyle/>
        <a:p>
          <a:endParaRPr lang="en-US"/>
        </a:p>
      </dgm:t>
    </dgm:pt>
    <dgm:pt modelId="{9AA89E0F-CB13-4B63-A812-8D2343464FBA}">
      <dgm:prSet phldrT="[Text]" custT="1"/>
      <dgm:spPr>
        <a:solidFill>
          <a:srgbClr val="2E579A"/>
        </a:solidFill>
        <a:ln w="76200">
          <a:solidFill>
            <a:srgbClr val="1C345D"/>
          </a:solidFill>
        </a:ln>
      </dgm:spPr>
      <dgm:t>
        <a:bodyPr/>
        <a:lstStyle/>
        <a:p>
          <a:r>
            <a:rPr lang="en-US" sz="3400" b="1" dirty="0">
              <a:latin typeface="Times New Roman" panose="02020603050405020304" pitchFamily="18" charset="0"/>
              <a:cs typeface="Times New Roman" panose="02020603050405020304" pitchFamily="18" charset="0"/>
            </a:rPr>
            <a:t>TEMP</a:t>
          </a:r>
        </a:p>
      </dgm:t>
    </dgm:pt>
    <dgm:pt modelId="{3E86700D-D55E-4B19-B2A4-0B2585342E51}" type="parTrans" cxnId="{9AF6316A-E6C6-48E7-92C5-400BD8BC0B09}">
      <dgm:prSet/>
      <dgm:spPr>
        <a:solidFill>
          <a:srgbClr val="E5ECF7"/>
        </a:solidFill>
        <a:ln w="76200">
          <a:solidFill>
            <a:srgbClr val="1C345D"/>
          </a:solidFill>
        </a:ln>
      </dgm:spPr>
      <dgm:t>
        <a:bodyPr/>
        <a:lstStyle/>
        <a:p>
          <a:endParaRPr lang="en-US"/>
        </a:p>
      </dgm:t>
    </dgm:pt>
    <dgm:pt modelId="{06C83E19-CC60-4FFC-AE8D-E4CCE886D550}" type="sibTrans" cxnId="{9AF6316A-E6C6-48E7-92C5-400BD8BC0B09}">
      <dgm:prSet/>
      <dgm:spPr/>
      <dgm:t>
        <a:bodyPr/>
        <a:lstStyle/>
        <a:p>
          <a:endParaRPr lang="en-US"/>
        </a:p>
      </dgm:t>
    </dgm:pt>
    <dgm:pt modelId="{8D798B4D-45F3-4EAA-B49D-6F7611FEB832}">
      <dgm:prSet phldrT="[Text]" custT="1"/>
      <dgm:spPr>
        <a:solidFill>
          <a:srgbClr val="2E579A"/>
        </a:solidFill>
        <a:ln w="76200">
          <a:solidFill>
            <a:srgbClr val="1C345D"/>
          </a:solidFill>
        </a:ln>
      </dgm:spPr>
      <dgm:t>
        <a:bodyPr/>
        <a:lstStyle/>
        <a:p>
          <a:r>
            <a:rPr lang="en-US" sz="3400" b="1" dirty="0">
              <a:latin typeface="Times New Roman" panose="02020603050405020304" pitchFamily="18" charset="0"/>
              <a:cs typeface="Times New Roman" panose="02020603050405020304" pitchFamily="18" charset="0"/>
            </a:rPr>
            <a:t>OXYGEN</a:t>
          </a:r>
        </a:p>
      </dgm:t>
    </dgm:pt>
    <dgm:pt modelId="{882C5ECE-AC95-417F-832F-E923CB6810E8}" type="parTrans" cxnId="{154E0F32-58DB-4213-8D50-BED221AF2CAF}">
      <dgm:prSet/>
      <dgm:spPr>
        <a:solidFill>
          <a:srgbClr val="E5ECF7"/>
        </a:solidFill>
        <a:ln w="76200">
          <a:solidFill>
            <a:srgbClr val="1C345D"/>
          </a:solidFill>
        </a:ln>
      </dgm:spPr>
      <dgm:t>
        <a:bodyPr/>
        <a:lstStyle/>
        <a:p>
          <a:endParaRPr lang="en-US"/>
        </a:p>
      </dgm:t>
    </dgm:pt>
    <dgm:pt modelId="{CBB5E87B-AE64-430D-875B-4C87785B7EFB}" type="sibTrans" cxnId="{154E0F32-58DB-4213-8D50-BED221AF2CAF}">
      <dgm:prSet/>
      <dgm:spPr/>
      <dgm:t>
        <a:bodyPr/>
        <a:lstStyle/>
        <a:p>
          <a:endParaRPr lang="en-US"/>
        </a:p>
      </dgm:t>
    </dgm:pt>
    <dgm:pt modelId="{70FA6F02-8A72-4072-B533-D49F750ADBD2}">
      <dgm:prSet phldrT="[Text]" custT="1"/>
      <dgm:spPr>
        <a:solidFill>
          <a:srgbClr val="2E579A"/>
        </a:solidFill>
        <a:ln w="76200">
          <a:solidFill>
            <a:srgbClr val="1C345D"/>
          </a:solidFill>
        </a:ln>
      </dgm:spPr>
      <dgm:t>
        <a:bodyPr/>
        <a:lstStyle/>
        <a:p>
          <a:r>
            <a:rPr lang="en-US" sz="3400" b="1" dirty="0">
              <a:latin typeface="Times New Roman" panose="02020603050405020304" pitchFamily="18" charset="0"/>
              <a:cs typeface="Times New Roman" panose="02020603050405020304" pitchFamily="18" charset="0"/>
            </a:rPr>
            <a:t>SALINITY</a:t>
          </a:r>
        </a:p>
      </dgm:t>
    </dgm:pt>
    <dgm:pt modelId="{C15CF2A4-4C33-412C-B8A4-5350E1B42309}" type="parTrans" cxnId="{DB905E9C-5B11-4B36-BFF6-F34D4A0AB453}">
      <dgm:prSet/>
      <dgm:spPr>
        <a:solidFill>
          <a:srgbClr val="E5ECF7"/>
        </a:solidFill>
        <a:ln w="76200">
          <a:solidFill>
            <a:srgbClr val="1C345D"/>
          </a:solidFill>
        </a:ln>
      </dgm:spPr>
      <dgm:t>
        <a:bodyPr/>
        <a:lstStyle/>
        <a:p>
          <a:endParaRPr lang="en-US"/>
        </a:p>
      </dgm:t>
    </dgm:pt>
    <dgm:pt modelId="{462BAB6E-4BD7-4214-8A2A-2AE4E5F93BC7}" type="sibTrans" cxnId="{DB905E9C-5B11-4B36-BFF6-F34D4A0AB453}">
      <dgm:prSet/>
      <dgm:spPr/>
      <dgm:t>
        <a:bodyPr/>
        <a:lstStyle/>
        <a:p>
          <a:endParaRPr lang="en-US"/>
        </a:p>
      </dgm:t>
    </dgm:pt>
    <dgm:pt modelId="{4E875057-16E4-4FF0-82C9-9F2AD777AB4E}" type="pres">
      <dgm:prSet presAssocID="{2F6F4702-8558-4882-82FF-C2025CE2D1C3}" presName="Name0" presStyleCnt="0">
        <dgm:presLayoutVars>
          <dgm:chMax val="1"/>
          <dgm:dir/>
          <dgm:animLvl val="ctr"/>
          <dgm:resizeHandles val="exact"/>
        </dgm:presLayoutVars>
      </dgm:prSet>
      <dgm:spPr/>
    </dgm:pt>
    <dgm:pt modelId="{D010A8A4-5D63-4228-832E-F0A853EC78BD}" type="pres">
      <dgm:prSet presAssocID="{16D9BBB0-039C-495B-87A7-A63907F23919}" presName="centerShape" presStyleLbl="node0" presStyleIdx="0" presStyleCnt="1" custScaleX="208001" custScaleY="77944" custLinFactNeighborX="37109" custLinFactNeighborY="-12341"/>
      <dgm:spPr/>
    </dgm:pt>
    <dgm:pt modelId="{8950C5CB-5BAA-4571-B74A-2D89084A89B3}" type="pres">
      <dgm:prSet presAssocID="{3E86700D-D55E-4B19-B2A4-0B2585342E51}" presName="parTrans" presStyleLbl="sibTrans2D1" presStyleIdx="0" presStyleCnt="3" custAng="10800000"/>
      <dgm:spPr/>
    </dgm:pt>
    <dgm:pt modelId="{D612F9BE-D2E0-444A-AEFA-E845C9E8C7E1}" type="pres">
      <dgm:prSet presAssocID="{3E86700D-D55E-4B19-B2A4-0B2585342E51}" presName="connectorText" presStyleLbl="sibTrans2D1" presStyleIdx="0" presStyleCnt="3"/>
      <dgm:spPr/>
    </dgm:pt>
    <dgm:pt modelId="{1D0A4BA2-1B5A-4318-B689-8768CF3E6C80}" type="pres">
      <dgm:prSet presAssocID="{9AA89E0F-CB13-4B63-A812-8D2343464FBA}" presName="node" presStyleLbl="node1" presStyleIdx="0" presStyleCnt="3" custScaleX="100895" custScaleY="51962" custRadScaleRad="88671" custRadScaleInc="-72027">
        <dgm:presLayoutVars>
          <dgm:bulletEnabled val="1"/>
        </dgm:presLayoutVars>
      </dgm:prSet>
      <dgm:spPr/>
    </dgm:pt>
    <dgm:pt modelId="{A337FD5E-0313-4411-AC63-71A695F21BF3}" type="pres">
      <dgm:prSet presAssocID="{882C5ECE-AC95-417F-832F-E923CB6810E8}" presName="parTrans" presStyleLbl="sibTrans2D1" presStyleIdx="1" presStyleCnt="3" custAng="10800000"/>
      <dgm:spPr/>
    </dgm:pt>
    <dgm:pt modelId="{0384C57D-28BA-4E09-A4B1-682BE401E2A5}" type="pres">
      <dgm:prSet presAssocID="{882C5ECE-AC95-417F-832F-E923CB6810E8}" presName="connectorText" presStyleLbl="sibTrans2D1" presStyleIdx="1" presStyleCnt="3"/>
      <dgm:spPr/>
    </dgm:pt>
    <dgm:pt modelId="{92393ED4-CCD5-4D72-B082-A67B842C83F6}" type="pres">
      <dgm:prSet presAssocID="{8D798B4D-45F3-4EAA-B49D-6F7611FEB832}" presName="node" presStyleLbl="node1" presStyleIdx="1" presStyleCnt="3" custScaleX="100895" custScaleY="51962" custRadScaleRad="62578" custRadScaleInc="226663">
        <dgm:presLayoutVars>
          <dgm:bulletEnabled val="1"/>
        </dgm:presLayoutVars>
      </dgm:prSet>
      <dgm:spPr/>
    </dgm:pt>
    <dgm:pt modelId="{1746AAB2-184D-4DFF-9103-B4272CF8C028}" type="pres">
      <dgm:prSet presAssocID="{C15CF2A4-4C33-412C-B8A4-5350E1B42309}" presName="parTrans" presStyleLbl="sibTrans2D1" presStyleIdx="2" presStyleCnt="3" custAng="10800000"/>
      <dgm:spPr/>
    </dgm:pt>
    <dgm:pt modelId="{AE8A8588-3D04-499E-B39F-BE1C40DEA986}" type="pres">
      <dgm:prSet presAssocID="{C15CF2A4-4C33-412C-B8A4-5350E1B42309}" presName="connectorText" presStyleLbl="sibTrans2D1" presStyleIdx="2" presStyleCnt="3"/>
      <dgm:spPr/>
    </dgm:pt>
    <dgm:pt modelId="{EE67846D-40ED-44A0-B9B3-007349392C06}" type="pres">
      <dgm:prSet presAssocID="{70FA6F02-8A72-4072-B533-D49F750ADBD2}" presName="node" presStyleLbl="node1" presStyleIdx="2" presStyleCnt="3" custScaleX="110659" custScaleY="51962" custRadScaleRad="90916" custRadScaleInc="76727">
        <dgm:presLayoutVars>
          <dgm:bulletEnabled val="1"/>
        </dgm:presLayoutVars>
      </dgm:prSet>
      <dgm:spPr/>
    </dgm:pt>
  </dgm:ptLst>
  <dgm:cxnLst>
    <dgm:cxn modelId="{C864D502-3190-4833-A461-6CD6F64D0B59}" type="presOf" srcId="{3E86700D-D55E-4B19-B2A4-0B2585342E51}" destId="{D612F9BE-D2E0-444A-AEFA-E845C9E8C7E1}" srcOrd="1" destOrd="0" presId="urn:microsoft.com/office/officeart/2005/8/layout/radial5"/>
    <dgm:cxn modelId="{3DCBF404-AF49-4E2D-833F-215572ACA63B}" type="presOf" srcId="{9AA89E0F-CB13-4B63-A812-8D2343464FBA}" destId="{1D0A4BA2-1B5A-4318-B689-8768CF3E6C80}" srcOrd="0" destOrd="0" presId="urn:microsoft.com/office/officeart/2005/8/layout/radial5"/>
    <dgm:cxn modelId="{3851CF09-AD78-401E-AA7E-A1382B736EF1}" type="presOf" srcId="{8D798B4D-45F3-4EAA-B49D-6F7611FEB832}" destId="{92393ED4-CCD5-4D72-B082-A67B842C83F6}" srcOrd="0" destOrd="0" presId="urn:microsoft.com/office/officeart/2005/8/layout/radial5"/>
    <dgm:cxn modelId="{DB6A981B-EAA1-4ED1-B3A5-85C45DFA0BEE}" type="presOf" srcId="{16D9BBB0-039C-495B-87A7-A63907F23919}" destId="{D010A8A4-5D63-4228-832E-F0A853EC78BD}" srcOrd="0" destOrd="0" presId="urn:microsoft.com/office/officeart/2005/8/layout/radial5"/>
    <dgm:cxn modelId="{2AC16F2E-E1F2-4FBC-915D-D705CCA98BCD}" type="presOf" srcId="{882C5ECE-AC95-417F-832F-E923CB6810E8}" destId="{A337FD5E-0313-4411-AC63-71A695F21BF3}" srcOrd="0" destOrd="0" presId="urn:microsoft.com/office/officeart/2005/8/layout/radial5"/>
    <dgm:cxn modelId="{7509992F-2517-4585-B7BD-7B3F4AC3A3D0}" type="presOf" srcId="{882C5ECE-AC95-417F-832F-E923CB6810E8}" destId="{0384C57D-28BA-4E09-A4B1-682BE401E2A5}" srcOrd="1" destOrd="0" presId="urn:microsoft.com/office/officeart/2005/8/layout/radial5"/>
    <dgm:cxn modelId="{154E0F32-58DB-4213-8D50-BED221AF2CAF}" srcId="{16D9BBB0-039C-495B-87A7-A63907F23919}" destId="{8D798B4D-45F3-4EAA-B49D-6F7611FEB832}" srcOrd="1" destOrd="0" parTransId="{882C5ECE-AC95-417F-832F-E923CB6810E8}" sibTransId="{CBB5E87B-AE64-430D-875B-4C87785B7EFB}"/>
    <dgm:cxn modelId="{807CD63D-34B4-45C2-92BB-F884C4D21476}" type="presOf" srcId="{C15CF2A4-4C33-412C-B8A4-5350E1B42309}" destId="{AE8A8588-3D04-499E-B39F-BE1C40DEA986}" srcOrd="1" destOrd="0" presId="urn:microsoft.com/office/officeart/2005/8/layout/radial5"/>
    <dgm:cxn modelId="{9AF6316A-E6C6-48E7-92C5-400BD8BC0B09}" srcId="{16D9BBB0-039C-495B-87A7-A63907F23919}" destId="{9AA89E0F-CB13-4B63-A812-8D2343464FBA}" srcOrd="0" destOrd="0" parTransId="{3E86700D-D55E-4B19-B2A4-0B2585342E51}" sibTransId="{06C83E19-CC60-4FFC-AE8D-E4CCE886D550}"/>
    <dgm:cxn modelId="{3DCD0A84-E3ED-4F16-B225-B5DC63FCA612}" type="presOf" srcId="{C15CF2A4-4C33-412C-B8A4-5350E1B42309}" destId="{1746AAB2-184D-4DFF-9103-B4272CF8C028}" srcOrd="0" destOrd="0" presId="urn:microsoft.com/office/officeart/2005/8/layout/radial5"/>
    <dgm:cxn modelId="{A5185F9B-BE45-4269-83F8-0C546937E023}" type="presOf" srcId="{70FA6F02-8A72-4072-B533-D49F750ADBD2}" destId="{EE67846D-40ED-44A0-B9B3-007349392C06}" srcOrd="0" destOrd="0" presId="urn:microsoft.com/office/officeart/2005/8/layout/radial5"/>
    <dgm:cxn modelId="{DB905E9C-5B11-4B36-BFF6-F34D4A0AB453}" srcId="{16D9BBB0-039C-495B-87A7-A63907F23919}" destId="{70FA6F02-8A72-4072-B533-D49F750ADBD2}" srcOrd="2" destOrd="0" parTransId="{C15CF2A4-4C33-412C-B8A4-5350E1B42309}" sibTransId="{462BAB6E-4BD7-4214-8A2A-2AE4E5F93BC7}"/>
    <dgm:cxn modelId="{7EC97D9C-1733-417C-BFC0-BFE61ACB3E5D}" srcId="{2F6F4702-8558-4882-82FF-C2025CE2D1C3}" destId="{16D9BBB0-039C-495B-87A7-A63907F23919}" srcOrd="0" destOrd="0" parTransId="{BE991C0B-AAC4-45F7-BEFF-5F4ADCA18668}" sibTransId="{6E37C1CF-5652-4E3A-AB6E-379ABBD5229C}"/>
    <dgm:cxn modelId="{DFD228A5-8EF0-457F-A57C-909A5B99FC7F}" type="presOf" srcId="{2F6F4702-8558-4882-82FF-C2025CE2D1C3}" destId="{4E875057-16E4-4FF0-82C9-9F2AD777AB4E}" srcOrd="0" destOrd="0" presId="urn:microsoft.com/office/officeart/2005/8/layout/radial5"/>
    <dgm:cxn modelId="{BE10F6B0-C152-4186-8B31-42D5901B4D75}" type="presOf" srcId="{3E86700D-D55E-4B19-B2A4-0B2585342E51}" destId="{8950C5CB-5BAA-4571-B74A-2D89084A89B3}" srcOrd="0" destOrd="0" presId="urn:microsoft.com/office/officeart/2005/8/layout/radial5"/>
    <dgm:cxn modelId="{1C08CB69-9A2F-414B-A3E5-6322873545DC}" type="presParOf" srcId="{4E875057-16E4-4FF0-82C9-9F2AD777AB4E}" destId="{D010A8A4-5D63-4228-832E-F0A853EC78BD}" srcOrd="0" destOrd="0" presId="urn:microsoft.com/office/officeart/2005/8/layout/radial5"/>
    <dgm:cxn modelId="{FD33D89E-829B-4032-8059-12038D1B211A}" type="presParOf" srcId="{4E875057-16E4-4FF0-82C9-9F2AD777AB4E}" destId="{8950C5CB-5BAA-4571-B74A-2D89084A89B3}" srcOrd="1" destOrd="0" presId="urn:microsoft.com/office/officeart/2005/8/layout/radial5"/>
    <dgm:cxn modelId="{5DE94A12-B1C6-43CE-B60A-222B5A5AE64E}" type="presParOf" srcId="{8950C5CB-5BAA-4571-B74A-2D89084A89B3}" destId="{D612F9BE-D2E0-444A-AEFA-E845C9E8C7E1}" srcOrd="0" destOrd="0" presId="urn:microsoft.com/office/officeart/2005/8/layout/radial5"/>
    <dgm:cxn modelId="{F5145949-BC72-49BE-84E5-3B82BBE64CCF}" type="presParOf" srcId="{4E875057-16E4-4FF0-82C9-9F2AD777AB4E}" destId="{1D0A4BA2-1B5A-4318-B689-8768CF3E6C80}" srcOrd="2" destOrd="0" presId="urn:microsoft.com/office/officeart/2005/8/layout/radial5"/>
    <dgm:cxn modelId="{F81FDCA7-19FD-4112-925D-6A30280ADE35}" type="presParOf" srcId="{4E875057-16E4-4FF0-82C9-9F2AD777AB4E}" destId="{A337FD5E-0313-4411-AC63-71A695F21BF3}" srcOrd="3" destOrd="0" presId="urn:microsoft.com/office/officeart/2005/8/layout/radial5"/>
    <dgm:cxn modelId="{1B86E0D9-C57C-418C-9F0B-4CB808551400}" type="presParOf" srcId="{A337FD5E-0313-4411-AC63-71A695F21BF3}" destId="{0384C57D-28BA-4E09-A4B1-682BE401E2A5}" srcOrd="0" destOrd="0" presId="urn:microsoft.com/office/officeart/2005/8/layout/radial5"/>
    <dgm:cxn modelId="{014213B1-B4F6-4339-93A8-B2AD07120EB5}" type="presParOf" srcId="{4E875057-16E4-4FF0-82C9-9F2AD777AB4E}" destId="{92393ED4-CCD5-4D72-B082-A67B842C83F6}" srcOrd="4" destOrd="0" presId="urn:microsoft.com/office/officeart/2005/8/layout/radial5"/>
    <dgm:cxn modelId="{479B321A-034C-4B98-BE24-233E9C97EDC3}" type="presParOf" srcId="{4E875057-16E4-4FF0-82C9-9F2AD777AB4E}" destId="{1746AAB2-184D-4DFF-9103-B4272CF8C028}" srcOrd="5" destOrd="0" presId="urn:microsoft.com/office/officeart/2005/8/layout/radial5"/>
    <dgm:cxn modelId="{1DABAB31-CCB4-420D-B8F9-A2DF680AF32C}" type="presParOf" srcId="{1746AAB2-184D-4DFF-9103-B4272CF8C028}" destId="{AE8A8588-3D04-499E-B39F-BE1C40DEA986}" srcOrd="0" destOrd="0" presId="urn:microsoft.com/office/officeart/2005/8/layout/radial5"/>
    <dgm:cxn modelId="{1D5686C2-B683-422B-A163-39B0C9C26471}" type="presParOf" srcId="{4E875057-16E4-4FF0-82C9-9F2AD777AB4E}" destId="{EE67846D-40ED-44A0-B9B3-007349392C06}" srcOrd="6" destOrd="0" presId="urn:microsoft.com/office/officeart/2005/8/layout/radial5"/>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F6F4702-8558-4882-82FF-C2025CE2D1C3}" type="doc">
      <dgm:prSet loTypeId="urn:microsoft.com/office/officeart/2005/8/layout/radial5" loCatId="relationship" qsTypeId="urn:microsoft.com/office/officeart/2005/8/quickstyle/simple1" qsCatId="simple" csTypeId="urn:microsoft.com/office/officeart/2005/8/colors/accent1_2" csCatId="accent1" phldr="1"/>
      <dgm:spPr/>
      <dgm:t>
        <a:bodyPr/>
        <a:lstStyle/>
        <a:p>
          <a:endParaRPr lang="en-US"/>
        </a:p>
      </dgm:t>
    </dgm:pt>
    <dgm:pt modelId="{16D9BBB0-039C-495B-87A7-A63907F23919}">
      <dgm:prSet phldrT="[Text]" custT="1"/>
      <dgm:spPr>
        <a:solidFill>
          <a:srgbClr val="B5C9E9"/>
        </a:solidFill>
        <a:ln w="76200">
          <a:solidFill>
            <a:srgbClr val="1C345D"/>
          </a:solidFill>
        </a:ln>
      </dgm:spPr>
      <dgm:t>
        <a:bodyPr/>
        <a:lstStyle/>
        <a:p>
          <a:r>
            <a:rPr lang="en-US" sz="3400" b="1" dirty="0">
              <a:solidFill>
                <a:schemeClr val="tx1"/>
              </a:solidFill>
              <a:latin typeface="Times New Roman" panose="02020603050405020304" pitchFamily="18" charset="0"/>
              <a:cs typeface="Times New Roman" panose="02020603050405020304" pitchFamily="18" charset="0"/>
            </a:rPr>
            <a:t>MANY BGC OBSERVATIONS</a:t>
          </a:r>
        </a:p>
      </dgm:t>
    </dgm:pt>
    <dgm:pt modelId="{BE991C0B-AAC4-45F7-BEFF-5F4ADCA18668}" type="parTrans" cxnId="{7EC97D9C-1733-417C-BFC0-BFE61ACB3E5D}">
      <dgm:prSet/>
      <dgm:spPr/>
      <dgm:t>
        <a:bodyPr/>
        <a:lstStyle/>
        <a:p>
          <a:endParaRPr lang="en-US"/>
        </a:p>
      </dgm:t>
    </dgm:pt>
    <dgm:pt modelId="{6E37C1CF-5652-4E3A-AB6E-379ABBD5229C}" type="sibTrans" cxnId="{7EC97D9C-1733-417C-BFC0-BFE61ACB3E5D}">
      <dgm:prSet/>
      <dgm:spPr/>
      <dgm:t>
        <a:bodyPr/>
        <a:lstStyle/>
        <a:p>
          <a:endParaRPr lang="en-US"/>
        </a:p>
      </dgm:t>
    </dgm:pt>
    <dgm:pt modelId="{9AA89E0F-CB13-4B63-A812-8D2343464FBA}">
      <dgm:prSet phldrT="[Text]" custT="1"/>
      <dgm:spPr>
        <a:solidFill>
          <a:srgbClr val="2E579A"/>
        </a:solidFill>
        <a:ln w="76200">
          <a:solidFill>
            <a:srgbClr val="1C345D"/>
          </a:solidFill>
        </a:ln>
      </dgm:spPr>
      <dgm:t>
        <a:bodyPr/>
        <a:lstStyle/>
        <a:p>
          <a:r>
            <a:rPr lang="en-US" sz="3400" b="1" dirty="0">
              <a:latin typeface="Times New Roman" panose="02020603050405020304" pitchFamily="18" charset="0"/>
              <a:cs typeface="Times New Roman" panose="02020603050405020304" pitchFamily="18" charset="0"/>
            </a:rPr>
            <a:t>TEMP</a:t>
          </a:r>
        </a:p>
      </dgm:t>
    </dgm:pt>
    <dgm:pt modelId="{3E86700D-D55E-4B19-B2A4-0B2585342E51}" type="parTrans" cxnId="{9AF6316A-E6C6-48E7-92C5-400BD8BC0B09}">
      <dgm:prSet/>
      <dgm:spPr>
        <a:solidFill>
          <a:srgbClr val="E5ECF7"/>
        </a:solidFill>
        <a:ln w="76200">
          <a:solidFill>
            <a:srgbClr val="1C345D"/>
          </a:solidFill>
        </a:ln>
      </dgm:spPr>
      <dgm:t>
        <a:bodyPr/>
        <a:lstStyle/>
        <a:p>
          <a:endParaRPr lang="en-US"/>
        </a:p>
      </dgm:t>
    </dgm:pt>
    <dgm:pt modelId="{06C83E19-CC60-4FFC-AE8D-E4CCE886D550}" type="sibTrans" cxnId="{9AF6316A-E6C6-48E7-92C5-400BD8BC0B09}">
      <dgm:prSet/>
      <dgm:spPr/>
      <dgm:t>
        <a:bodyPr/>
        <a:lstStyle/>
        <a:p>
          <a:endParaRPr lang="en-US"/>
        </a:p>
      </dgm:t>
    </dgm:pt>
    <dgm:pt modelId="{8D798B4D-45F3-4EAA-B49D-6F7611FEB832}">
      <dgm:prSet phldrT="[Text]" custT="1"/>
      <dgm:spPr>
        <a:solidFill>
          <a:srgbClr val="2E579A"/>
        </a:solidFill>
        <a:ln w="76200">
          <a:solidFill>
            <a:srgbClr val="1C345D"/>
          </a:solidFill>
        </a:ln>
      </dgm:spPr>
      <dgm:t>
        <a:bodyPr/>
        <a:lstStyle/>
        <a:p>
          <a:r>
            <a:rPr lang="en-US" sz="3400" b="1" dirty="0">
              <a:latin typeface="Times New Roman" panose="02020603050405020304" pitchFamily="18" charset="0"/>
              <a:cs typeface="Times New Roman" panose="02020603050405020304" pitchFamily="18" charset="0"/>
            </a:rPr>
            <a:t>OXYGEN</a:t>
          </a:r>
        </a:p>
      </dgm:t>
    </dgm:pt>
    <dgm:pt modelId="{882C5ECE-AC95-417F-832F-E923CB6810E8}" type="parTrans" cxnId="{154E0F32-58DB-4213-8D50-BED221AF2CAF}">
      <dgm:prSet/>
      <dgm:spPr>
        <a:solidFill>
          <a:srgbClr val="E5ECF7"/>
        </a:solidFill>
        <a:ln w="76200">
          <a:solidFill>
            <a:srgbClr val="1C345D"/>
          </a:solidFill>
        </a:ln>
      </dgm:spPr>
      <dgm:t>
        <a:bodyPr/>
        <a:lstStyle/>
        <a:p>
          <a:endParaRPr lang="en-US"/>
        </a:p>
      </dgm:t>
    </dgm:pt>
    <dgm:pt modelId="{CBB5E87B-AE64-430D-875B-4C87785B7EFB}" type="sibTrans" cxnId="{154E0F32-58DB-4213-8D50-BED221AF2CAF}">
      <dgm:prSet/>
      <dgm:spPr/>
      <dgm:t>
        <a:bodyPr/>
        <a:lstStyle/>
        <a:p>
          <a:endParaRPr lang="en-US"/>
        </a:p>
      </dgm:t>
    </dgm:pt>
    <dgm:pt modelId="{70FA6F02-8A72-4072-B533-D49F750ADBD2}">
      <dgm:prSet phldrT="[Text]" custT="1"/>
      <dgm:spPr>
        <a:solidFill>
          <a:srgbClr val="92D050"/>
        </a:solidFill>
        <a:ln w="76200">
          <a:solidFill>
            <a:schemeClr val="accent6">
              <a:lumMod val="50000"/>
            </a:schemeClr>
          </a:solidFill>
        </a:ln>
      </dgm:spPr>
      <dgm:t>
        <a:bodyPr/>
        <a:lstStyle/>
        <a:p>
          <a:r>
            <a:rPr lang="en-US" sz="3400" b="1" dirty="0">
              <a:solidFill>
                <a:schemeClr val="tx1"/>
              </a:solidFill>
              <a:highlight>
                <a:srgbClr val="FFFF00"/>
              </a:highlight>
              <a:latin typeface="Times New Roman" panose="02020603050405020304" pitchFamily="18" charset="0"/>
              <a:cs typeface="Times New Roman" panose="02020603050405020304" pitchFamily="18" charset="0"/>
            </a:rPr>
            <a:t>SALINITY RECOVERY METHOD</a:t>
          </a:r>
        </a:p>
      </dgm:t>
    </dgm:pt>
    <dgm:pt modelId="{C15CF2A4-4C33-412C-B8A4-5350E1B42309}" type="parTrans" cxnId="{DB905E9C-5B11-4B36-BFF6-F34D4A0AB453}">
      <dgm:prSet/>
      <dgm:spPr>
        <a:solidFill>
          <a:srgbClr val="E5ECF7"/>
        </a:solidFill>
        <a:ln w="76200">
          <a:solidFill>
            <a:srgbClr val="1C345D"/>
          </a:solidFill>
        </a:ln>
      </dgm:spPr>
      <dgm:t>
        <a:bodyPr/>
        <a:lstStyle/>
        <a:p>
          <a:endParaRPr lang="en-US"/>
        </a:p>
      </dgm:t>
    </dgm:pt>
    <dgm:pt modelId="{462BAB6E-4BD7-4214-8A2A-2AE4E5F93BC7}" type="sibTrans" cxnId="{DB905E9C-5B11-4B36-BFF6-F34D4A0AB453}">
      <dgm:prSet/>
      <dgm:spPr/>
      <dgm:t>
        <a:bodyPr/>
        <a:lstStyle/>
        <a:p>
          <a:endParaRPr lang="en-US"/>
        </a:p>
      </dgm:t>
    </dgm:pt>
    <dgm:pt modelId="{4E875057-16E4-4FF0-82C9-9F2AD777AB4E}" type="pres">
      <dgm:prSet presAssocID="{2F6F4702-8558-4882-82FF-C2025CE2D1C3}" presName="Name0" presStyleCnt="0">
        <dgm:presLayoutVars>
          <dgm:chMax val="1"/>
          <dgm:dir/>
          <dgm:animLvl val="ctr"/>
          <dgm:resizeHandles val="exact"/>
        </dgm:presLayoutVars>
      </dgm:prSet>
      <dgm:spPr/>
    </dgm:pt>
    <dgm:pt modelId="{D010A8A4-5D63-4228-832E-F0A853EC78BD}" type="pres">
      <dgm:prSet presAssocID="{16D9BBB0-039C-495B-87A7-A63907F23919}" presName="centerShape" presStyleLbl="node0" presStyleIdx="0" presStyleCnt="1" custScaleX="180139" custScaleY="67473" custLinFactNeighborX="37109" custLinFactNeighborY="-12341"/>
      <dgm:spPr/>
    </dgm:pt>
    <dgm:pt modelId="{8950C5CB-5BAA-4571-B74A-2D89084A89B3}" type="pres">
      <dgm:prSet presAssocID="{3E86700D-D55E-4B19-B2A4-0B2585342E51}" presName="parTrans" presStyleLbl="sibTrans2D1" presStyleIdx="0" presStyleCnt="3" custAng="10800000"/>
      <dgm:spPr/>
    </dgm:pt>
    <dgm:pt modelId="{D612F9BE-D2E0-444A-AEFA-E845C9E8C7E1}" type="pres">
      <dgm:prSet presAssocID="{3E86700D-D55E-4B19-B2A4-0B2585342E51}" presName="connectorText" presStyleLbl="sibTrans2D1" presStyleIdx="0" presStyleCnt="3"/>
      <dgm:spPr/>
    </dgm:pt>
    <dgm:pt modelId="{1D0A4BA2-1B5A-4318-B689-8768CF3E6C80}" type="pres">
      <dgm:prSet presAssocID="{9AA89E0F-CB13-4B63-A812-8D2343464FBA}" presName="node" presStyleLbl="node1" presStyleIdx="0" presStyleCnt="3" custScaleX="96196" custScaleY="49650" custRadScaleRad="92245" custRadScaleInc="-65095">
        <dgm:presLayoutVars>
          <dgm:bulletEnabled val="1"/>
        </dgm:presLayoutVars>
      </dgm:prSet>
      <dgm:spPr/>
    </dgm:pt>
    <dgm:pt modelId="{A337FD5E-0313-4411-AC63-71A695F21BF3}" type="pres">
      <dgm:prSet presAssocID="{882C5ECE-AC95-417F-832F-E923CB6810E8}" presName="parTrans" presStyleLbl="sibTrans2D1" presStyleIdx="1" presStyleCnt="3" custAng="10800000"/>
      <dgm:spPr/>
    </dgm:pt>
    <dgm:pt modelId="{0384C57D-28BA-4E09-A4B1-682BE401E2A5}" type="pres">
      <dgm:prSet presAssocID="{882C5ECE-AC95-417F-832F-E923CB6810E8}" presName="connectorText" presStyleLbl="sibTrans2D1" presStyleIdx="1" presStyleCnt="3"/>
      <dgm:spPr/>
    </dgm:pt>
    <dgm:pt modelId="{92393ED4-CCD5-4D72-B082-A67B842C83F6}" type="pres">
      <dgm:prSet presAssocID="{8D798B4D-45F3-4EAA-B49D-6F7611FEB832}" presName="node" presStyleLbl="node1" presStyleIdx="1" presStyleCnt="3" custScaleX="100000" custScaleY="51613" custRadScaleRad="63704" custRadScaleInc="216162">
        <dgm:presLayoutVars>
          <dgm:bulletEnabled val="1"/>
        </dgm:presLayoutVars>
      </dgm:prSet>
      <dgm:spPr/>
    </dgm:pt>
    <dgm:pt modelId="{1746AAB2-184D-4DFF-9103-B4272CF8C028}" type="pres">
      <dgm:prSet presAssocID="{C15CF2A4-4C33-412C-B8A4-5350E1B42309}" presName="parTrans" presStyleLbl="sibTrans2D1" presStyleIdx="2" presStyleCnt="3" custAng="10800000"/>
      <dgm:spPr/>
    </dgm:pt>
    <dgm:pt modelId="{AE8A8588-3D04-499E-B39F-BE1C40DEA986}" type="pres">
      <dgm:prSet presAssocID="{C15CF2A4-4C33-412C-B8A4-5350E1B42309}" presName="connectorText" presStyleLbl="sibTrans2D1" presStyleIdx="2" presStyleCnt="3"/>
      <dgm:spPr/>
    </dgm:pt>
    <dgm:pt modelId="{EE67846D-40ED-44A0-B9B3-007349392C06}" type="pres">
      <dgm:prSet presAssocID="{70FA6F02-8A72-4072-B533-D49F750ADBD2}" presName="node" presStyleLbl="node1" presStyleIdx="2" presStyleCnt="3" custScaleX="131742" custScaleY="73155" custRadScaleRad="90916" custRadScaleInc="76727">
        <dgm:presLayoutVars>
          <dgm:bulletEnabled val="1"/>
        </dgm:presLayoutVars>
      </dgm:prSet>
      <dgm:spPr/>
    </dgm:pt>
  </dgm:ptLst>
  <dgm:cxnLst>
    <dgm:cxn modelId="{C864D502-3190-4833-A461-6CD6F64D0B59}" type="presOf" srcId="{3E86700D-D55E-4B19-B2A4-0B2585342E51}" destId="{D612F9BE-D2E0-444A-AEFA-E845C9E8C7E1}" srcOrd="1" destOrd="0" presId="urn:microsoft.com/office/officeart/2005/8/layout/radial5"/>
    <dgm:cxn modelId="{3DCBF404-AF49-4E2D-833F-215572ACA63B}" type="presOf" srcId="{9AA89E0F-CB13-4B63-A812-8D2343464FBA}" destId="{1D0A4BA2-1B5A-4318-B689-8768CF3E6C80}" srcOrd="0" destOrd="0" presId="urn:microsoft.com/office/officeart/2005/8/layout/radial5"/>
    <dgm:cxn modelId="{3851CF09-AD78-401E-AA7E-A1382B736EF1}" type="presOf" srcId="{8D798B4D-45F3-4EAA-B49D-6F7611FEB832}" destId="{92393ED4-CCD5-4D72-B082-A67B842C83F6}" srcOrd="0" destOrd="0" presId="urn:microsoft.com/office/officeart/2005/8/layout/radial5"/>
    <dgm:cxn modelId="{DB6A981B-EAA1-4ED1-B3A5-85C45DFA0BEE}" type="presOf" srcId="{16D9BBB0-039C-495B-87A7-A63907F23919}" destId="{D010A8A4-5D63-4228-832E-F0A853EC78BD}" srcOrd="0" destOrd="0" presId="urn:microsoft.com/office/officeart/2005/8/layout/radial5"/>
    <dgm:cxn modelId="{2AC16F2E-E1F2-4FBC-915D-D705CCA98BCD}" type="presOf" srcId="{882C5ECE-AC95-417F-832F-E923CB6810E8}" destId="{A337FD5E-0313-4411-AC63-71A695F21BF3}" srcOrd="0" destOrd="0" presId="urn:microsoft.com/office/officeart/2005/8/layout/radial5"/>
    <dgm:cxn modelId="{7509992F-2517-4585-B7BD-7B3F4AC3A3D0}" type="presOf" srcId="{882C5ECE-AC95-417F-832F-E923CB6810E8}" destId="{0384C57D-28BA-4E09-A4B1-682BE401E2A5}" srcOrd="1" destOrd="0" presId="urn:microsoft.com/office/officeart/2005/8/layout/radial5"/>
    <dgm:cxn modelId="{154E0F32-58DB-4213-8D50-BED221AF2CAF}" srcId="{16D9BBB0-039C-495B-87A7-A63907F23919}" destId="{8D798B4D-45F3-4EAA-B49D-6F7611FEB832}" srcOrd="1" destOrd="0" parTransId="{882C5ECE-AC95-417F-832F-E923CB6810E8}" sibTransId="{CBB5E87B-AE64-430D-875B-4C87785B7EFB}"/>
    <dgm:cxn modelId="{807CD63D-34B4-45C2-92BB-F884C4D21476}" type="presOf" srcId="{C15CF2A4-4C33-412C-B8A4-5350E1B42309}" destId="{AE8A8588-3D04-499E-B39F-BE1C40DEA986}" srcOrd="1" destOrd="0" presId="urn:microsoft.com/office/officeart/2005/8/layout/radial5"/>
    <dgm:cxn modelId="{9AF6316A-E6C6-48E7-92C5-400BD8BC0B09}" srcId="{16D9BBB0-039C-495B-87A7-A63907F23919}" destId="{9AA89E0F-CB13-4B63-A812-8D2343464FBA}" srcOrd="0" destOrd="0" parTransId="{3E86700D-D55E-4B19-B2A4-0B2585342E51}" sibTransId="{06C83E19-CC60-4FFC-AE8D-E4CCE886D550}"/>
    <dgm:cxn modelId="{3DCD0A84-E3ED-4F16-B225-B5DC63FCA612}" type="presOf" srcId="{C15CF2A4-4C33-412C-B8A4-5350E1B42309}" destId="{1746AAB2-184D-4DFF-9103-B4272CF8C028}" srcOrd="0" destOrd="0" presId="urn:microsoft.com/office/officeart/2005/8/layout/radial5"/>
    <dgm:cxn modelId="{A5185F9B-BE45-4269-83F8-0C546937E023}" type="presOf" srcId="{70FA6F02-8A72-4072-B533-D49F750ADBD2}" destId="{EE67846D-40ED-44A0-B9B3-007349392C06}" srcOrd="0" destOrd="0" presId="urn:microsoft.com/office/officeart/2005/8/layout/radial5"/>
    <dgm:cxn modelId="{DB905E9C-5B11-4B36-BFF6-F34D4A0AB453}" srcId="{16D9BBB0-039C-495B-87A7-A63907F23919}" destId="{70FA6F02-8A72-4072-B533-D49F750ADBD2}" srcOrd="2" destOrd="0" parTransId="{C15CF2A4-4C33-412C-B8A4-5350E1B42309}" sibTransId="{462BAB6E-4BD7-4214-8A2A-2AE4E5F93BC7}"/>
    <dgm:cxn modelId="{7EC97D9C-1733-417C-BFC0-BFE61ACB3E5D}" srcId="{2F6F4702-8558-4882-82FF-C2025CE2D1C3}" destId="{16D9BBB0-039C-495B-87A7-A63907F23919}" srcOrd="0" destOrd="0" parTransId="{BE991C0B-AAC4-45F7-BEFF-5F4ADCA18668}" sibTransId="{6E37C1CF-5652-4E3A-AB6E-379ABBD5229C}"/>
    <dgm:cxn modelId="{DFD228A5-8EF0-457F-A57C-909A5B99FC7F}" type="presOf" srcId="{2F6F4702-8558-4882-82FF-C2025CE2D1C3}" destId="{4E875057-16E4-4FF0-82C9-9F2AD777AB4E}" srcOrd="0" destOrd="0" presId="urn:microsoft.com/office/officeart/2005/8/layout/radial5"/>
    <dgm:cxn modelId="{BE10F6B0-C152-4186-8B31-42D5901B4D75}" type="presOf" srcId="{3E86700D-D55E-4B19-B2A4-0B2585342E51}" destId="{8950C5CB-5BAA-4571-B74A-2D89084A89B3}" srcOrd="0" destOrd="0" presId="urn:microsoft.com/office/officeart/2005/8/layout/radial5"/>
    <dgm:cxn modelId="{1C08CB69-9A2F-414B-A3E5-6322873545DC}" type="presParOf" srcId="{4E875057-16E4-4FF0-82C9-9F2AD777AB4E}" destId="{D010A8A4-5D63-4228-832E-F0A853EC78BD}" srcOrd="0" destOrd="0" presId="urn:microsoft.com/office/officeart/2005/8/layout/radial5"/>
    <dgm:cxn modelId="{FD33D89E-829B-4032-8059-12038D1B211A}" type="presParOf" srcId="{4E875057-16E4-4FF0-82C9-9F2AD777AB4E}" destId="{8950C5CB-5BAA-4571-B74A-2D89084A89B3}" srcOrd="1" destOrd="0" presId="urn:microsoft.com/office/officeart/2005/8/layout/radial5"/>
    <dgm:cxn modelId="{5DE94A12-B1C6-43CE-B60A-222B5A5AE64E}" type="presParOf" srcId="{8950C5CB-5BAA-4571-B74A-2D89084A89B3}" destId="{D612F9BE-D2E0-444A-AEFA-E845C9E8C7E1}" srcOrd="0" destOrd="0" presId="urn:microsoft.com/office/officeart/2005/8/layout/radial5"/>
    <dgm:cxn modelId="{F5145949-BC72-49BE-84E5-3B82BBE64CCF}" type="presParOf" srcId="{4E875057-16E4-4FF0-82C9-9F2AD777AB4E}" destId="{1D0A4BA2-1B5A-4318-B689-8768CF3E6C80}" srcOrd="2" destOrd="0" presId="urn:microsoft.com/office/officeart/2005/8/layout/radial5"/>
    <dgm:cxn modelId="{F81FDCA7-19FD-4112-925D-6A30280ADE35}" type="presParOf" srcId="{4E875057-16E4-4FF0-82C9-9F2AD777AB4E}" destId="{A337FD5E-0313-4411-AC63-71A695F21BF3}" srcOrd="3" destOrd="0" presId="urn:microsoft.com/office/officeart/2005/8/layout/radial5"/>
    <dgm:cxn modelId="{1B86E0D9-C57C-418C-9F0B-4CB808551400}" type="presParOf" srcId="{A337FD5E-0313-4411-AC63-71A695F21BF3}" destId="{0384C57D-28BA-4E09-A4B1-682BE401E2A5}" srcOrd="0" destOrd="0" presId="urn:microsoft.com/office/officeart/2005/8/layout/radial5"/>
    <dgm:cxn modelId="{014213B1-B4F6-4339-93A8-B2AD07120EB5}" type="presParOf" srcId="{4E875057-16E4-4FF0-82C9-9F2AD777AB4E}" destId="{92393ED4-CCD5-4D72-B082-A67B842C83F6}" srcOrd="4" destOrd="0" presId="urn:microsoft.com/office/officeart/2005/8/layout/radial5"/>
    <dgm:cxn modelId="{479B321A-034C-4B98-BE24-233E9C97EDC3}" type="presParOf" srcId="{4E875057-16E4-4FF0-82C9-9F2AD777AB4E}" destId="{1746AAB2-184D-4DFF-9103-B4272CF8C028}" srcOrd="5" destOrd="0" presId="urn:microsoft.com/office/officeart/2005/8/layout/radial5"/>
    <dgm:cxn modelId="{1DABAB31-CCB4-420D-B8F9-A2DF680AF32C}" type="presParOf" srcId="{1746AAB2-184D-4DFF-9103-B4272CF8C028}" destId="{AE8A8588-3D04-499E-B39F-BE1C40DEA986}" srcOrd="0" destOrd="0" presId="urn:microsoft.com/office/officeart/2005/8/layout/radial5"/>
    <dgm:cxn modelId="{1D5686C2-B683-422B-A163-39B0C9C26471}" type="presParOf" srcId="{4E875057-16E4-4FF0-82C9-9F2AD777AB4E}" destId="{EE67846D-40ED-44A0-B9B3-007349392C06}" srcOrd="6" destOrd="0" presId="urn:microsoft.com/office/officeart/2005/8/layout/radial5"/>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F3142B6-6A05-4848-960F-B44238940035}"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en-US"/>
        </a:p>
      </dgm:t>
    </dgm:pt>
    <dgm:pt modelId="{2FF8BBBE-4E3B-4FBC-9847-10416649C3BD}">
      <dgm:prSet phldrT="[Text]" custT="1"/>
      <dgm:spPr/>
      <dgm:t>
        <a:bodyPr/>
        <a:lstStyle/>
        <a:p>
          <a:r>
            <a:rPr lang="en-US" sz="3400" dirty="0"/>
            <a:t>Select a salinity proxy, and matchup proxy data to afflicted float.</a:t>
          </a:r>
        </a:p>
      </dgm:t>
    </dgm:pt>
    <dgm:pt modelId="{67EEB3D7-801F-4C05-9327-C2094A0DAE6E}" type="parTrans" cxnId="{1AA9257A-C039-4741-9DFF-51C05FD64685}">
      <dgm:prSet/>
      <dgm:spPr/>
      <dgm:t>
        <a:bodyPr/>
        <a:lstStyle/>
        <a:p>
          <a:endParaRPr lang="en-US"/>
        </a:p>
      </dgm:t>
    </dgm:pt>
    <dgm:pt modelId="{5E761F63-137E-44E2-812B-CC65DD90B428}" type="sibTrans" cxnId="{1AA9257A-C039-4741-9DFF-51C05FD64685}">
      <dgm:prSet/>
      <dgm:spPr/>
      <dgm:t>
        <a:bodyPr/>
        <a:lstStyle/>
        <a:p>
          <a:endParaRPr lang="en-US"/>
        </a:p>
      </dgm:t>
    </dgm:pt>
    <dgm:pt modelId="{1953436F-0E23-4E34-9A68-53FB8A5DE410}">
      <dgm:prSet phldrT="[Text]" custT="1"/>
      <dgm:spPr/>
      <dgm:t>
        <a:bodyPr/>
        <a:lstStyle/>
        <a:p>
          <a:r>
            <a:rPr lang="en-US" sz="3400" dirty="0"/>
            <a:t>MBARI uses ARMOR3D </a:t>
          </a:r>
        </a:p>
      </dgm:t>
    </dgm:pt>
    <dgm:pt modelId="{0E11F771-850F-4467-9CE1-82471546146A}" type="parTrans" cxnId="{FE11048D-A9F4-47EE-A9E6-1979E11E5856}">
      <dgm:prSet/>
      <dgm:spPr/>
      <dgm:t>
        <a:bodyPr/>
        <a:lstStyle/>
        <a:p>
          <a:endParaRPr lang="en-US"/>
        </a:p>
      </dgm:t>
    </dgm:pt>
    <dgm:pt modelId="{E6B86AF4-0EF3-447A-B395-3BF0354B1446}" type="sibTrans" cxnId="{FE11048D-A9F4-47EE-A9E6-1979E11E5856}">
      <dgm:prSet/>
      <dgm:spPr/>
      <dgm:t>
        <a:bodyPr/>
        <a:lstStyle/>
        <a:p>
          <a:endParaRPr lang="en-US"/>
        </a:p>
      </dgm:t>
    </dgm:pt>
    <dgm:pt modelId="{142D018E-9842-4271-A3FB-5F20EDE7E780}">
      <dgm:prSet phldrT="[Text]" custT="1"/>
      <dgm:spPr/>
      <dgm:t>
        <a:bodyPr/>
        <a:lstStyle/>
        <a:p>
          <a:r>
            <a:rPr lang="en-US" sz="3400" dirty="0"/>
            <a:t>Compare the processed parameter data with and without use of proxy</a:t>
          </a:r>
        </a:p>
      </dgm:t>
    </dgm:pt>
    <dgm:pt modelId="{00546D18-92F2-4FFD-8E78-890B57360492}" type="parTrans" cxnId="{4367F11B-8E26-40FF-914C-DF5EDF95D209}">
      <dgm:prSet/>
      <dgm:spPr/>
      <dgm:t>
        <a:bodyPr/>
        <a:lstStyle/>
        <a:p>
          <a:endParaRPr lang="en-US"/>
        </a:p>
      </dgm:t>
    </dgm:pt>
    <dgm:pt modelId="{F18C4B8D-7996-41B8-B3E2-EA10F12D578D}" type="sibTrans" cxnId="{4367F11B-8E26-40FF-914C-DF5EDF95D209}">
      <dgm:prSet/>
      <dgm:spPr/>
      <dgm:t>
        <a:bodyPr/>
        <a:lstStyle/>
        <a:p>
          <a:endParaRPr lang="en-US"/>
        </a:p>
      </dgm:t>
    </dgm:pt>
    <dgm:pt modelId="{6CFEA4E8-6674-4DF8-8900-823583D58CE7}">
      <dgm:prSet phldrT="[Text]" custT="1"/>
      <dgm:spPr/>
      <dgm:t>
        <a:bodyPr/>
        <a:lstStyle/>
        <a:p>
          <a:r>
            <a:rPr lang="en-US" sz="3400" dirty="0"/>
            <a:t>How to tell if proxy is an improvement. </a:t>
          </a:r>
        </a:p>
      </dgm:t>
    </dgm:pt>
    <dgm:pt modelId="{06DE71E4-8D51-4F34-ADFB-60803787DD67}" type="parTrans" cxnId="{55D2010A-A372-4360-BF94-CC8E760D51CB}">
      <dgm:prSet/>
      <dgm:spPr/>
      <dgm:t>
        <a:bodyPr/>
        <a:lstStyle/>
        <a:p>
          <a:endParaRPr lang="en-US"/>
        </a:p>
      </dgm:t>
    </dgm:pt>
    <dgm:pt modelId="{F2F8D6AE-4E34-480E-B15A-474CD2D27EC1}" type="sibTrans" cxnId="{55D2010A-A372-4360-BF94-CC8E760D51CB}">
      <dgm:prSet/>
      <dgm:spPr/>
      <dgm:t>
        <a:bodyPr/>
        <a:lstStyle/>
        <a:p>
          <a:endParaRPr lang="en-US"/>
        </a:p>
      </dgm:t>
    </dgm:pt>
    <dgm:pt modelId="{EF10409A-C1DF-402B-A2E1-06E6F3F48039}">
      <dgm:prSet phldrT="[Text]" custT="1"/>
      <dgm:spPr/>
      <dgm:t>
        <a:bodyPr/>
        <a:lstStyle/>
        <a:p>
          <a:r>
            <a:rPr lang="en-US" sz="3400" dirty="0"/>
            <a:t>Process parameter data with use of proxy, and inflate the error</a:t>
          </a:r>
        </a:p>
      </dgm:t>
    </dgm:pt>
    <dgm:pt modelId="{523C7A46-AEEA-4003-8510-03C14A5F8499}" type="parTrans" cxnId="{066F47B1-4E91-45B6-8B39-A3EEFCDC9221}">
      <dgm:prSet/>
      <dgm:spPr/>
      <dgm:t>
        <a:bodyPr/>
        <a:lstStyle/>
        <a:p>
          <a:endParaRPr lang="en-US"/>
        </a:p>
      </dgm:t>
    </dgm:pt>
    <dgm:pt modelId="{EB966121-8E45-498D-873A-357EBDF95FEE}" type="sibTrans" cxnId="{066F47B1-4E91-45B6-8B39-A3EEFCDC9221}">
      <dgm:prSet/>
      <dgm:spPr/>
      <dgm:t>
        <a:bodyPr/>
        <a:lstStyle/>
        <a:p>
          <a:endParaRPr lang="en-US"/>
        </a:p>
      </dgm:t>
    </dgm:pt>
    <dgm:pt modelId="{AE878F93-F220-4A20-B8E0-A6E182D441D0}">
      <dgm:prSet phldrT="[Text]" custT="1"/>
      <dgm:spPr/>
      <dgm:t>
        <a:bodyPr/>
        <a:lstStyle/>
        <a:p>
          <a:r>
            <a:rPr lang="en-US" sz="3400" dirty="0"/>
            <a:t>Using a proxy with inevitably impart error, but will impart less error than bad salinity.</a:t>
          </a:r>
          <a:endParaRPr lang="en-US" sz="5600" dirty="0"/>
        </a:p>
      </dgm:t>
    </dgm:pt>
    <dgm:pt modelId="{4DEE37CF-C01C-4F89-AC2A-63D863AA748C}" type="sibTrans" cxnId="{56E5F6E1-1012-4058-8DEC-08A22DDAAAB0}">
      <dgm:prSet/>
      <dgm:spPr/>
      <dgm:t>
        <a:bodyPr/>
        <a:lstStyle/>
        <a:p>
          <a:endParaRPr lang="en-US"/>
        </a:p>
      </dgm:t>
    </dgm:pt>
    <dgm:pt modelId="{1277D583-8AB0-4602-A6D7-CA4875B3E51F}" type="parTrans" cxnId="{56E5F6E1-1012-4058-8DEC-08A22DDAAAB0}">
      <dgm:prSet/>
      <dgm:spPr/>
      <dgm:t>
        <a:bodyPr/>
        <a:lstStyle/>
        <a:p>
          <a:endParaRPr lang="en-US"/>
        </a:p>
      </dgm:t>
    </dgm:pt>
    <dgm:pt modelId="{B5F1FE3A-AF5C-4056-9C8E-7CCD0CC760D4}" type="pres">
      <dgm:prSet presAssocID="{AF3142B6-6A05-4848-960F-B44238940035}" presName="linearFlow" presStyleCnt="0">
        <dgm:presLayoutVars>
          <dgm:dir/>
          <dgm:animLvl val="lvl"/>
          <dgm:resizeHandles val="exact"/>
        </dgm:presLayoutVars>
      </dgm:prSet>
      <dgm:spPr/>
    </dgm:pt>
    <dgm:pt modelId="{CF54D5BC-C62A-42ED-83BF-8DE49C552A4F}" type="pres">
      <dgm:prSet presAssocID="{2FF8BBBE-4E3B-4FBC-9847-10416649C3BD}" presName="composite" presStyleCnt="0"/>
      <dgm:spPr/>
    </dgm:pt>
    <dgm:pt modelId="{8FA1D209-696F-49A7-8168-0450E6D61B71}" type="pres">
      <dgm:prSet presAssocID="{2FF8BBBE-4E3B-4FBC-9847-10416649C3BD}" presName="parTx" presStyleLbl="node1" presStyleIdx="0" presStyleCnt="3">
        <dgm:presLayoutVars>
          <dgm:chMax val="0"/>
          <dgm:chPref val="0"/>
          <dgm:bulletEnabled val="1"/>
        </dgm:presLayoutVars>
      </dgm:prSet>
      <dgm:spPr/>
    </dgm:pt>
    <dgm:pt modelId="{898BF460-994A-4CF7-B048-1FF321AD9CD1}" type="pres">
      <dgm:prSet presAssocID="{2FF8BBBE-4E3B-4FBC-9847-10416649C3BD}" presName="parSh" presStyleLbl="node1" presStyleIdx="0" presStyleCnt="3" custScaleX="97914" custScaleY="138906" custLinFactNeighborX="-59" custLinFactNeighborY="-15151"/>
      <dgm:spPr/>
    </dgm:pt>
    <dgm:pt modelId="{7F586E44-AADA-4B95-8465-0BDB0757C9B6}" type="pres">
      <dgm:prSet presAssocID="{2FF8BBBE-4E3B-4FBC-9847-10416649C3BD}" presName="desTx" presStyleLbl="fgAcc1" presStyleIdx="0" presStyleCnt="3" custScaleX="76576" custScaleY="39541" custLinFactNeighborX="2027" custLinFactNeighborY="-12942">
        <dgm:presLayoutVars>
          <dgm:bulletEnabled val="1"/>
        </dgm:presLayoutVars>
      </dgm:prSet>
      <dgm:spPr/>
    </dgm:pt>
    <dgm:pt modelId="{64445F24-12CE-4CA5-A5D5-14F849BCAB04}" type="pres">
      <dgm:prSet presAssocID="{5E761F63-137E-44E2-812B-CC65DD90B428}" presName="sibTrans" presStyleLbl="sibTrans2D1" presStyleIdx="0" presStyleCnt="2"/>
      <dgm:spPr/>
    </dgm:pt>
    <dgm:pt modelId="{04C0DC66-41F1-4F94-9851-ED160CC15DBE}" type="pres">
      <dgm:prSet presAssocID="{5E761F63-137E-44E2-812B-CC65DD90B428}" presName="connTx" presStyleLbl="sibTrans2D1" presStyleIdx="0" presStyleCnt="2"/>
      <dgm:spPr/>
    </dgm:pt>
    <dgm:pt modelId="{0A99EF7E-EE37-4820-997D-96F35DD30E34}" type="pres">
      <dgm:prSet presAssocID="{142D018E-9842-4271-A3FB-5F20EDE7E780}" presName="composite" presStyleCnt="0"/>
      <dgm:spPr/>
    </dgm:pt>
    <dgm:pt modelId="{348F25FD-51FE-4C45-8B91-13BBFCBFC71F}" type="pres">
      <dgm:prSet presAssocID="{142D018E-9842-4271-A3FB-5F20EDE7E780}" presName="parTx" presStyleLbl="node1" presStyleIdx="0" presStyleCnt="3">
        <dgm:presLayoutVars>
          <dgm:chMax val="0"/>
          <dgm:chPref val="0"/>
          <dgm:bulletEnabled val="1"/>
        </dgm:presLayoutVars>
      </dgm:prSet>
      <dgm:spPr/>
    </dgm:pt>
    <dgm:pt modelId="{0642BAF4-5AEF-4DDF-B6E6-881603F23A01}" type="pres">
      <dgm:prSet presAssocID="{142D018E-9842-4271-A3FB-5F20EDE7E780}" presName="parSh" presStyleLbl="node1" presStyleIdx="1" presStyleCnt="3" custScaleX="100008" custScaleY="138906" custLinFactNeighborX="6061" custLinFactNeighborY="-6243"/>
      <dgm:spPr/>
    </dgm:pt>
    <dgm:pt modelId="{6AC232A4-029E-4677-BE6B-D95CD3229852}" type="pres">
      <dgm:prSet presAssocID="{142D018E-9842-4271-A3FB-5F20EDE7E780}" presName="desTx" presStyleLbl="fgAcc1" presStyleIdx="1" presStyleCnt="3" custScaleY="60736" custLinFactNeighborX="18781" custLinFactNeighborY="-3236">
        <dgm:presLayoutVars>
          <dgm:bulletEnabled val="1"/>
        </dgm:presLayoutVars>
      </dgm:prSet>
      <dgm:spPr/>
    </dgm:pt>
    <dgm:pt modelId="{E36FA499-EF83-468D-B5DB-AC92A861668E}" type="pres">
      <dgm:prSet presAssocID="{F18C4B8D-7996-41B8-B3E2-EA10F12D578D}" presName="sibTrans" presStyleLbl="sibTrans2D1" presStyleIdx="1" presStyleCnt="2"/>
      <dgm:spPr/>
    </dgm:pt>
    <dgm:pt modelId="{CE8FDF0E-7BA5-4970-B6DB-9FA3FC26019C}" type="pres">
      <dgm:prSet presAssocID="{F18C4B8D-7996-41B8-B3E2-EA10F12D578D}" presName="connTx" presStyleLbl="sibTrans2D1" presStyleIdx="1" presStyleCnt="2"/>
      <dgm:spPr/>
    </dgm:pt>
    <dgm:pt modelId="{6159145A-09F6-4CF4-AC0B-E4B0742F31E5}" type="pres">
      <dgm:prSet presAssocID="{EF10409A-C1DF-402B-A2E1-06E6F3F48039}" presName="composite" presStyleCnt="0"/>
      <dgm:spPr/>
    </dgm:pt>
    <dgm:pt modelId="{06D9C42A-04AA-44BE-AD37-15C65783697C}" type="pres">
      <dgm:prSet presAssocID="{EF10409A-C1DF-402B-A2E1-06E6F3F48039}" presName="parTx" presStyleLbl="node1" presStyleIdx="1" presStyleCnt="3">
        <dgm:presLayoutVars>
          <dgm:chMax val="0"/>
          <dgm:chPref val="0"/>
          <dgm:bulletEnabled val="1"/>
        </dgm:presLayoutVars>
      </dgm:prSet>
      <dgm:spPr/>
    </dgm:pt>
    <dgm:pt modelId="{643C860C-5357-4196-9C1B-5DC4A042877C}" type="pres">
      <dgm:prSet presAssocID="{EF10409A-C1DF-402B-A2E1-06E6F3F48039}" presName="parSh" presStyleLbl="node1" presStyleIdx="2" presStyleCnt="3" custScaleY="138906" custLinFactNeighborX="3026" custLinFactNeighborY="7891"/>
      <dgm:spPr/>
    </dgm:pt>
    <dgm:pt modelId="{5D825EA4-FDA6-49A2-BC32-327292745EDE}" type="pres">
      <dgm:prSet presAssocID="{EF10409A-C1DF-402B-A2E1-06E6F3F48039}" presName="desTx" presStyleLbl="fgAcc1" presStyleIdx="2" presStyleCnt="3" custLinFactNeighborX="146" custLinFactNeighborY="12941">
        <dgm:presLayoutVars>
          <dgm:bulletEnabled val="1"/>
        </dgm:presLayoutVars>
      </dgm:prSet>
      <dgm:spPr/>
    </dgm:pt>
  </dgm:ptLst>
  <dgm:cxnLst>
    <dgm:cxn modelId="{55D2010A-A372-4360-BF94-CC8E760D51CB}" srcId="{142D018E-9842-4271-A3FB-5F20EDE7E780}" destId="{6CFEA4E8-6674-4DF8-8900-823583D58CE7}" srcOrd="0" destOrd="0" parTransId="{06DE71E4-8D51-4F34-ADFB-60803787DD67}" sibTransId="{F2F8D6AE-4E34-480E-B15A-474CD2D27EC1}"/>
    <dgm:cxn modelId="{4367F11B-8E26-40FF-914C-DF5EDF95D209}" srcId="{AF3142B6-6A05-4848-960F-B44238940035}" destId="{142D018E-9842-4271-A3FB-5F20EDE7E780}" srcOrd="1" destOrd="0" parTransId="{00546D18-92F2-4FFD-8E78-890B57360492}" sibTransId="{F18C4B8D-7996-41B8-B3E2-EA10F12D578D}"/>
    <dgm:cxn modelId="{CE48A429-1663-4A95-9745-2E96F5EE0CBE}" type="presOf" srcId="{AE878F93-F220-4A20-B8E0-A6E182D441D0}" destId="{5D825EA4-FDA6-49A2-BC32-327292745EDE}" srcOrd="0" destOrd="0" presId="urn:microsoft.com/office/officeart/2005/8/layout/process3"/>
    <dgm:cxn modelId="{0A921C2D-34D1-4CA1-B032-351466AC4E7A}" type="presOf" srcId="{1953436F-0E23-4E34-9A68-53FB8A5DE410}" destId="{7F586E44-AADA-4B95-8465-0BDB0757C9B6}" srcOrd="0" destOrd="0" presId="urn:microsoft.com/office/officeart/2005/8/layout/process3"/>
    <dgm:cxn modelId="{4BC97731-39CA-4F73-B839-945023DACB61}" type="presOf" srcId="{5E761F63-137E-44E2-812B-CC65DD90B428}" destId="{64445F24-12CE-4CA5-A5D5-14F849BCAB04}" srcOrd="0" destOrd="0" presId="urn:microsoft.com/office/officeart/2005/8/layout/process3"/>
    <dgm:cxn modelId="{B22E223C-45F7-4F0C-BA44-A3E476530440}" type="presOf" srcId="{2FF8BBBE-4E3B-4FBC-9847-10416649C3BD}" destId="{8FA1D209-696F-49A7-8168-0450E6D61B71}" srcOrd="0" destOrd="0" presId="urn:microsoft.com/office/officeart/2005/8/layout/process3"/>
    <dgm:cxn modelId="{EFF7803F-4FDD-41F3-8AE5-7769A278FC9E}" type="presOf" srcId="{6CFEA4E8-6674-4DF8-8900-823583D58CE7}" destId="{6AC232A4-029E-4677-BE6B-D95CD3229852}" srcOrd="0" destOrd="0" presId="urn:microsoft.com/office/officeart/2005/8/layout/process3"/>
    <dgm:cxn modelId="{FF6C9777-8FD9-4E4E-B18F-77B5F3DDFA77}" type="presOf" srcId="{F18C4B8D-7996-41B8-B3E2-EA10F12D578D}" destId="{CE8FDF0E-7BA5-4970-B6DB-9FA3FC26019C}" srcOrd="1" destOrd="0" presId="urn:microsoft.com/office/officeart/2005/8/layout/process3"/>
    <dgm:cxn modelId="{1AA9257A-C039-4741-9DFF-51C05FD64685}" srcId="{AF3142B6-6A05-4848-960F-B44238940035}" destId="{2FF8BBBE-4E3B-4FBC-9847-10416649C3BD}" srcOrd="0" destOrd="0" parTransId="{67EEB3D7-801F-4C05-9327-C2094A0DAE6E}" sibTransId="{5E761F63-137E-44E2-812B-CC65DD90B428}"/>
    <dgm:cxn modelId="{FE11048D-A9F4-47EE-A9E6-1979E11E5856}" srcId="{2FF8BBBE-4E3B-4FBC-9847-10416649C3BD}" destId="{1953436F-0E23-4E34-9A68-53FB8A5DE410}" srcOrd="0" destOrd="0" parTransId="{0E11F771-850F-4467-9CE1-82471546146A}" sibTransId="{E6B86AF4-0EF3-447A-B395-3BF0354B1446}"/>
    <dgm:cxn modelId="{6B65B690-7290-4E52-8BA3-3134804CDC9C}" type="presOf" srcId="{EF10409A-C1DF-402B-A2E1-06E6F3F48039}" destId="{643C860C-5357-4196-9C1B-5DC4A042877C}" srcOrd="1" destOrd="0" presId="urn:microsoft.com/office/officeart/2005/8/layout/process3"/>
    <dgm:cxn modelId="{ABF28099-7976-4DEE-A3D8-C5D5BC403B22}" type="presOf" srcId="{F18C4B8D-7996-41B8-B3E2-EA10F12D578D}" destId="{E36FA499-EF83-468D-B5DB-AC92A861668E}" srcOrd="0" destOrd="0" presId="urn:microsoft.com/office/officeart/2005/8/layout/process3"/>
    <dgm:cxn modelId="{765AB5A7-BA32-412C-9CAC-FC75748A33A1}" type="presOf" srcId="{EF10409A-C1DF-402B-A2E1-06E6F3F48039}" destId="{06D9C42A-04AA-44BE-AD37-15C65783697C}" srcOrd="0" destOrd="0" presId="urn:microsoft.com/office/officeart/2005/8/layout/process3"/>
    <dgm:cxn modelId="{85E930AB-0B9C-47F2-94D7-76E2A628D344}" type="presOf" srcId="{AF3142B6-6A05-4848-960F-B44238940035}" destId="{B5F1FE3A-AF5C-4056-9C8E-7CCD0CC760D4}" srcOrd="0" destOrd="0" presId="urn:microsoft.com/office/officeart/2005/8/layout/process3"/>
    <dgm:cxn modelId="{B26359AE-1683-499F-AD38-62F07DFA4F10}" type="presOf" srcId="{142D018E-9842-4271-A3FB-5F20EDE7E780}" destId="{0642BAF4-5AEF-4DDF-B6E6-881603F23A01}" srcOrd="1" destOrd="0" presId="urn:microsoft.com/office/officeart/2005/8/layout/process3"/>
    <dgm:cxn modelId="{066F47B1-4E91-45B6-8B39-A3EEFCDC9221}" srcId="{AF3142B6-6A05-4848-960F-B44238940035}" destId="{EF10409A-C1DF-402B-A2E1-06E6F3F48039}" srcOrd="2" destOrd="0" parTransId="{523C7A46-AEEA-4003-8510-03C14A5F8499}" sibTransId="{EB966121-8E45-498D-873A-357EBDF95FEE}"/>
    <dgm:cxn modelId="{F15499B9-5C91-4007-B876-49FE0301B99F}" type="presOf" srcId="{2FF8BBBE-4E3B-4FBC-9847-10416649C3BD}" destId="{898BF460-994A-4CF7-B048-1FF321AD9CD1}" srcOrd="1" destOrd="0" presId="urn:microsoft.com/office/officeart/2005/8/layout/process3"/>
    <dgm:cxn modelId="{56E5F6E1-1012-4058-8DEC-08A22DDAAAB0}" srcId="{EF10409A-C1DF-402B-A2E1-06E6F3F48039}" destId="{AE878F93-F220-4A20-B8E0-A6E182D441D0}" srcOrd="0" destOrd="0" parTransId="{1277D583-8AB0-4602-A6D7-CA4875B3E51F}" sibTransId="{4DEE37CF-C01C-4F89-AC2A-63D863AA748C}"/>
    <dgm:cxn modelId="{2BC128F8-CFA2-4C03-9FB2-CA156C083522}" type="presOf" srcId="{5E761F63-137E-44E2-812B-CC65DD90B428}" destId="{04C0DC66-41F1-4F94-9851-ED160CC15DBE}" srcOrd="1" destOrd="0" presId="urn:microsoft.com/office/officeart/2005/8/layout/process3"/>
    <dgm:cxn modelId="{AA336BFC-9EE2-4302-85B1-5EC490CF6605}" type="presOf" srcId="{142D018E-9842-4271-A3FB-5F20EDE7E780}" destId="{348F25FD-51FE-4C45-8B91-13BBFCBFC71F}" srcOrd="0" destOrd="0" presId="urn:microsoft.com/office/officeart/2005/8/layout/process3"/>
    <dgm:cxn modelId="{A8E1CCEF-D370-4857-81F8-61622B251A2C}" type="presParOf" srcId="{B5F1FE3A-AF5C-4056-9C8E-7CCD0CC760D4}" destId="{CF54D5BC-C62A-42ED-83BF-8DE49C552A4F}" srcOrd="0" destOrd="0" presId="urn:microsoft.com/office/officeart/2005/8/layout/process3"/>
    <dgm:cxn modelId="{99F9D9A1-20B1-4942-8D37-A1C7803707E2}" type="presParOf" srcId="{CF54D5BC-C62A-42ED-83BF-8DE49C552A4F}" destId="{8FA1D209-696F-49A7-8168-0450E6D61B71}" srcOrd="0" destOrd="0" presId="urn:microsoft.com/office/officeart/2005/8/layout/process3"/>
    <dgm:cxn modelId="{3B9C3F8B-98EC-48EF-B5AD-AEB796466F41}" type="presParOf" srcId="{CF54D5BC-C62A-42ED-83BF-8DE49C552A4F}" destId="{898BF460-994A-4CF7-B048-1FF321AD9CD1}" srcOrd="1" destOrd="0" presId="urn:microsoft.com/office/officeart/2005/8/layout/process3"/>
    <dgm:cxn modelId="{DC076E13-7874-4EB0-B713-2A6C1CB81180}" type="presParOf" srcId="{CF54D5BC-C62A-42ED-83BF-8DE49C552A4F}" destId="{7F586E44-AADA-4B95-8465-0BDB0757C9B6}" srcOrd="2" destOrd="0" presId="urn:microsoft.com/office/officeart/2005/8/layout/process3"/>
    <dgm:cxn modelId="{95580778-B01A-4AC2-B53B-8C06630B6644}" type="presParOf" srcId="{B5F1FE3A-AF5C-4056-9C8E-7CCD0CC760D4}" destId="{64445F24-12CE-4CA5-A5D5-14F849BCAB04}" srcOrd="1" destOrd="0" presId="urn:microsoft.com/office/officeart/2005/8/layout/process3"/>
    <dgm:cxn modelId="{97260401-A0E4-4703-BDC1-F036D51D3E89}" type="presParOf" srcId="{64445F24-12CE-4CA5-A5D5-14F849BCAB04}" destId="{04C0DC66-41F1-4F94-9851-ED160CC15DBE}" srcOrd="0" destOrd="0" presId="urn:microsoft.com/office/officeart/2005/8/layout/process3"/>
    <dgm:cxn modelId="{71241BA9-882C-496E-965B-E0AFEF10DE0D}" type="presParOf" srcId="{B5F1FE3A-AF5C-4056-9C8E-7CCD0CC760D4}" destId="{0A99EF7E-EE37-4820-997D-96F35DD30E34}" srcOrd="2" destOrd="0" presId="urn:microsoft.com/office/officeart/2005/8/layout/process3"/>
    <dgm:cxn modelId="{9A19FF05-DA5D-4B95-A477-F075271A47B2}" type="presParOf" srcId="{0A99EF7E-EE37-4820-997D-96F35DD30E34}" destId="{348F25FD-51FE-4C45-8B91-13BBFCBFC71F}" srcOrd="0" destOrd="0" presId="urn:microsoft.com/office/officeart/2005/8/layout/process3"/>
    <dgm:cxn modelId="{A9A64D08-BC27-4AFB-BB88-F102FA97E782}" type="presParOf" srcId="{0A99EF7E-EE37-4820-997D-96F35DD30E34}" destId="{0642BAF4-5AEF-4DDF-B6E6-881603F23A01}" srcOrd="1" destOrd="0" presId="urn:microsoft.com/office/officeart/2005/8/layout/process3"/>
    <dgm:cxn modelId="{F3E938F3-0633-4C5D-ABE1-D6D05349FFC1}" type="presParOf" srcId="{0A99EF7E-EE37-4820-997D-96F35DD30E34}" destId="{6AC232A4-029E-4677-BE6B-D95CD3229852}" srcOrd="2" destOrd="0" presId="urn:microsoft.com/office/officeart/2005/8/layout/process3"/>
    <dgm:cxn modelId="{D0B01720-AC8B-48CE-AAB2-863C48AE0D3D}" type="presParOf" srcId="{B5F1FE3A-AF5C-4056-9C8E-7CCD0CC760D4}" destId="{E36FA499-EF83-468D-B5DB-AC92A861668E}" srcOrd="3" destOrd="0" presId="urn:microsoft.com/office/officeart/2005/8/layout/process3"/>
    <dgm:cxn modelId="{5BE04DFC-AFCF-4AD2-9BA7-F87F25670889}" type="presParOf" srcId="{E36FA499-EF83-468D-B5DB-AC92A861668E}" destId="{CE8FDF0E-7BA5-4970-B6DB-9FA3FC26019C}" srcOrd="0" destOrd="0" presId="urn:microsoft.com/office/officeart/2005/8/layout/process3"/>
    <dgm:cxn modelId="{6E711417-3B86-48A2-9743-96BB29470F28}" type="presParOf" srcId="{B5F1FE3A-AF5C-4056-9C8E-7CCD0CC760D4}" destId="{6159145A-09F6-4CF4-AC0B-E4B0742F31E5}" srcOrd="4" destOrd="0" presId="urn:microsoft.com/office/officeart/2005/8/layout/process3"/>
    <dgm:cxn modelId="{0A8A7103-393F-4019-9062-E5FB2B81F233}" type="presParOf" srcId="{6159145A-09F6-4CF4-AC0B-E4B0742F31E5}" destId="{06D9C42A-04AA-44BE-AD37-15C65783697C}" srcOrd="0" destOrd="0" presId="urn:microsoft.com/office/officeart/2005/8/layout/process3"/>
    <dgm:cxn modelId="{D8FB51FA-1C35-4121-9EBC-3242C15C7ED9}" type="presParOf" srcId="{6159145A-09F6-4CF4-AC0B-E4B0742F31E5}" destId="{643C860C-5357-4196-9C1B-5DC4A042877C}" srcOrd="1" destOrd="0" presId="urn:microsoft.com/office/officeart/2005/8/layout/process3"/>
    <dgm:cxn modelId="{E305E51F-16B2-40DD-8F54-65677B6D948B}" type="presParOf" srcId="{6159145A-09F6-4CF4-AC0B-E4B0742F31E5}" destId="{5D825EA4-FDA6-49A2-BC32-327292745EDE}" srcOrd="2" destOrd="0" presId="urn:microsoft.com/office/officeart/2005/8/layout/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F3142B6-6A05-4848-960F-B44238940035}"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en-US"/>
        </a:p>
      </dgm:t>
    </dgm:pt>
    <dgm:pt modelId="{2FF8BBBE-4E3B-4FBC-9847-10416649C3BD}">
      <dgm:prSet phldrT="[Text]" custT="1"/>
      <dgm:spPr/>
      <dgm:t>
        <a:bodyPr/>
        <a:lstStyle/>
        <a:p>
          <a:r>
            <a:rPr lang="en-US" sz="3400" dirty="0"/>
            <a:t>Select a salinity proxy, and matchup proxy data to afflicted float.</a:t>
          </a:r>
        </a:p>
      </dgm:t>
    </dgm:pt>
    <dgm:pt modelId="{67EEB3D7-801F-4C05-9327-C2094A0DAE6E}" type="parTrans" cxnId="{1AA9257A-C039-4741-9DFF-51C05FD64685}">
      <dgm:prSet/>
      <dgm:spPr/>
      <dgm:t>
        <a:bodyPr/>
        <a:lstStyle/>
        <a:p>
          <a:endParaRPr lang="en-US"/>
        </a:p>
      </dgm:t>
    </dgm:pt>
    <dgm:pt modelId="{5E761F63-137E-44E2-812B-CC65DD90B428}" type="sibTrans" cxnId="{1AA9257A-C039-4741-9DFF-51C05FD64685}">
      <dgm:prSet/>
      <dgm:spPr/>
      <dgm:t>
        <a:bodyPr/>
        <a:lstStyle/>
        <a:p>
          <a:endParaRPr lang="en-US"/>
        </a:p>
      </dgm:t>
    </dgm:pt>
    <dgm:pt modelId="{1953436F-0E23-4E34-9A68-53FB8A5DE410}">
      <dgm:prSet phldrT="[Text]" custT="1"/>
      <dgm:spPr/>
      <dgm:t>
        <a:bodyPr/>
        <a:lstStyle/>
        <a:p>
          <a:r>
            <a:rPr lang="en-US" sz="3400" dirty="0"/>
            <a:t>MBARI uses ARMOR3D </a:t>
          </a:r>
        </a:p>
      </dgm:t>
    </dgm:pt>
    <dgm:pt modelId="{0E11F771-850F-4467-9CE1-82471546146A}" type="parTrans" cxnId="{FE11048D-A9F4-47EE-A9E6-1979E11E5856}">
      <dgm:prSet/>
      <dgm:spPr/>
      <dgm:t>
        <a:bodyPr/>
        <a:lstStyle/>
        <a:p>
          <a:endParaRPr lang="en-US"/>
        </a:p>
      </dgm:t>
    </dgm:pt>
    <dgm:pt modelId="{E6B86AF4-0EF3-447A-B395-3BF0354B1446}" type="sibTrans" cxnId="{FE11048D-A9F4-47EE-A9E6-1979E11E5856}">
      <dgm:prSet/>
      <dgm:spPr/>
      <dgm:t>
        <a:bodyPr/>
        <a:lstStyle/>
        <a:p>
          <a:endParaRPr lang="en-US"/>
        </a:p>
      </dgm:t>
    </dgm:pt>
    <dgm:pt modelId="{142D018E-9842-4271-A3FB-5F20EDE7E780}">
      <dgm:prSet phldrT="[Text]" custT="1"/>
      <dgm:spPr/>
      <dgm:t>
        <a:bodyPr/>
        <a:lstStyle/>
        <a:p>
          <a:r>
            <a:rPr lang="en-US" sz="3400" dirty="0"/>
            <a:t>Compare the processed parameter data with ‘healthy salinity” with use of the proxy</a:t>
          </a:r>
        </a:p>
      </dgm:t>
    </dgm:pt>
    <dgm:pt modelId="{00546D18-92F2-4FFD-8E78-890B57360492}" type="parTrans" cxnId="{4367F11B-8E26-40FF-914C-DF5EDF95D209}">
      <dgm:prSet/>
      <dgm:spPr/>
      <dgm:t>
        <a:bodyPr/>
        <a:lstStyle/>
        <a:p>
          <a:endParaRPr lang="en-US"/>
        </a:p>
      </dgm:t>
    </dgm:pt>
    <dgm:pt modelId="{F18C4B8D-7996-41B8-B3E2-EA10F12D578D}" type="sibTrans" cxnId="{4367F11B-8E26-40FF-914C-DF5EDF95D209}">
      <dgm:prSet/>
      <dgm:spPr/>
      <dgm:t>
        <a:bodyPr/>
        <a:lstStyle/>
        <a:p>
          <a:endParaRPr lang="en-US"/>
        </a:p>
      </dgm:t>
    </dgm:pt>
    <dgm:pt modelId="{6CFEA4E8-6674-4DF8-8900-823583D58CE7}">
      <dgm:prSet phldrT="[Text]" custT="1"/>
      <dgm:spPr/>
      <dgm:t>
        <a:bodyPr/>
        <a:lstStyle/>
        <a:p>
          <a:r>
            <a:rPr lang="en-US" sz="3400" dirty="0"/>
            <a:t>This is determined on a magnitude of added uncertainty float-by-float basis.  </a:t>
          </a:r>
        </a:p>
      </dgm:t>
    </dgm:pt>
    <dgm:pt modelId="{06DE71E4-8D51-4F34-ADFB-60803787DD67}" type="parTrans" cxnId="{55D2010A-A372-4360-BF94-CC8E760D51CB}">
      <dgm:prSet/>
      <dgm:spPr/>
      <dgm:t>
        <a:bodyPr/>
        <a:lstStyle/>
        <a:p>
          <a:endParaRPr lang="en-US"/>
        </a:p>
      </dgm:t>
    </dgm:pt>
    <dgm:pt modelId="{F2F8D6AE-4E34-480E-B15A-474CD2D27EC1}" type="sibTrans" cxnId="{55D2010A-A372-4360-BF94-CC8E760D51CB}">
      <dgm:prSet/>
      <dgm:spPr/>
      <dgm:t>
        <a:bodyPr/>
        <a:lstStyle/>
        <a:p>
          <a:endParaRPr lang="en-US"/>
        </a:p>
      </dgm:t>
    </dgm:pt>
    <dgm:pt modelId="{EF10409A-C1DF-402B-A2E1-06E6F3F48039}">
      <dgm:prSet phldrT="[Text]" custT="1"/>
      <dgm:spPr/>
      <dgm:t>
        <a:bodyPr/>
        <a:lstStyle/>
        <a:p>
          <a:r>
            <a:rPr lang="en-US" sz="3400" dirty="0"/>
            <a:t>Process parameter data with use of proxy, and inflate the error</a:t>
          </a:r>
        </a:p>
      </dgm:t>
    </dgm:pt>
    <dgm:pt modelId="{523C7A46-AEEA-4003-8510-03C14A5F8499}" type="parTrans" cxnId="{066F47B1-4E91-45B6-8B39-A3EEFCDC9221}">
      <dgm:prSet/>
      <dgm:spPr/>
      <dgm:t>
        <a:bodyPr/>
        <a:lstStyle/>
        <a:p>
          <a:endParaRPr lang="en-US"/>
        </a:p>
      </dgm:t>
    </dgm:pt>
    <dgm:pt modelId="{EB966121-8E45-498D-873A-357EBDF95FEE}" type="sibTrans" cxnId="{066F47B1-4E91-45B6-8B39-A3EEFCDC9221}">
      <dgm:prSet/>
      <dgm:spPr/>
      <dgm:t>
        <a:bodyPr/>
        <a:lstStyle/>
        <a:p>
          <a:endParaRPr lang="en-US"/>
        </a:p>
      </dgm:t>
    </dgm:pt>
    <dgm:pt modelId="{AE878F93-F220-4A20-B8E0-A6E182D441D0}">
      <dgm:prSet phldrT="[Text]" custT="1"/>
      <dgm:spPr/>
      <dgm:t>
        <a:bodyPr/>
        <a:lstStyle/>
        <a:p>
          <a:r>
            <a:rPr lang="en-US" sz="3400" dirty="0"/>
            <a:t>Using a proxy with inevitably impart error, but will impart less error than bad salinity.</a:t>
          </a:r>
          <a:endParaRPr lang="en-US" sz="5600" dirty="0"/>
        </a:p>
      </dgm:t>
    </dgm:pt>
    <dgm:pt modelId="{4DEE37CF-C01C-4F89-AC2A-63D863AA748C}" type="sibTrans" cxnId="{56E5F6E1-1012-4058-8DEC-08A22DDAAAB0}">
      <dgm:prSet/>
      <dgm:spPr/>
      <dgm:t>
        <a:bodyPr/>
        <a:lstStyle/>
        <a:p>
          <a:endParaRPr lang="en-US"/>
        </a:p>
      </dgm:t>
    </dgm:pt>
    <dgm:pt modelId="{1277D583-8AB0-4602-A6D7-CA4875B3E51F}" type="parTrans" cxnId="{56E5F6E1-1012-4058-8DEC-08A22DDAAAB0}">
      <dgm:prSet/>
      <dgm:spPr/>
      <dgm:t>
        <a:bodyPr/>
        <a:lstStyle/>
        <a:p>
          <a:endParaRPr lang="en-US"/>
        </a:p>
      </dgm:t>
    </dgm:pt>
    <dgm:pt modelId="{B5F1FE3A-AF5C-4056-9C8E-7CCD0CC760D4}" type="pres">
      <dgm:prSet presAssocID="{AF3142B6-6A05-4848-960F-B44238940035}" presName="linearFlow" presStyleCnt="0">
        <dgm:presLayoutVars>
          <dgm:dir/>
          <dgm:animLvl val="lvl"/>
          <dgm:resizeHandles val="exact"/>
        </dgm:presLayoutVars>
      </dgm:prSet>
      <dgm:spPr/>
    </dgm:pt>
    <dgm:pt modelId="{CF54D5BC-C62A-42ED-83BF-8DE49C552A4F}" type="pres">
      <dgm:prSet presAssocID="{2FF8BBBE-4E3B-4FBC-9847-10416649C3BD}" presName="composite" presStyleCnt="0"/>
      <dgm:spPr/>
    </dgm:pt>
    <dgm:pt modelId="{8FA1D209-696F-49A7-8168-0450E6D61B71}" type="pres">
      <dgm:prSet presAssocID="{2FF8BBBE-4E3B-4FBC-9847-10416649C3BD}" presName="parTx" presStyleLbl="node1" presStyleIdx="0" presStyleCnt="3">
        <dgm:presLayoutVars>
          <dgm:chMax val="0"/>
          <dgm:chPref val="0"/>
          <dgm:bulletEnabled val="1"/>
        </dgm:presLayoutVars>
      </dgm:prSet>
      <dgm:spPr/>
    </dgm:pt>
    <dgm:pt modelId="{898BF460-994A-4CF7-B048-1FF321AD9CD1}" type="pres">
      <dgm:prSet presAssocID="{2FF8BBBE-4E3B-4FBC-9847-10416649C3BD}" presName="parSh" presStyleLbl="node1" presStyleIdx="0" presStyleCnt="3" custScaleX="61090" custScaleY="158751" custLinFactNeighborX="1531" custLinFactNeighborY="-13178"/>
      <dgm:spPr/>
    </dgm:pt>
    <dgm:pt modelId="{7F586E44-AADA-4B95-8465-0BDB0757C9B6}" type="pres">
      <dgm:prSet presAssocID="{2FF8BBBE-4E3B-4FBC-9847-10416649C3BD}" presName="desTx" presStyleLbl="fgAcc1" presStyleIdx="0" presStyleCnt="3" custScaleX="83359" custScaleY="39541" custLinFactNeighborX="-7881" custLinFactNeighborY="-21908">
        <dgm:presLayoutVars>
          <dgm:bulletEnabled val="1"/>
        </dgm:presLayoutVars>
      </dgm:prSet>
      <dgm:spPr/>
    </dgm:pt>
    <dgm:pt modelId="{64445F24-12CE-4CA5-A5D5-14F849BCAB04}" type="pres">
      <dgm:prSet presAssocID="{5E761F63-137E-44E2-812B-CC65DD90B428}" presName="sibTrans" presStyleLbl="sibTrans2D1" presStyleIdx="0" presStyleCnt="2"/>
      <dgm:spPr/>
    </dgm:pt>
    <dgm:pt modelId="{04C0DC66-41F1-4F94-9851-ED160CC15DBE}" type="pres">
      <dgm:prSet presAssocID="{5E761F63-137E-44E2-812B-CC65DD90B428}" presName="connTx" presStyleLbl="sibTrans2D1" presStyleIdx="0" presStyleCnt="2"/>
      <dgm:spPr/>
    </dgm:pt>
    <dgm:pt modelId="{0A99EF7E-EE37-4820-997D-96F35DD30E34}" type="pres">
      <dgm:prSet presAssocID="{142D018E-9842-4271-A3FB-5F20EDE7E780}" presName="composite" presStyleCnt="0"/>
      <dgm:spPr/>
    </dgm:pt>
    <dgm:pt modelId="{348F25FD-51FE-4C45-8B91-13BBFCBFC71F}" type="pres">
      <dgm:prSet presAssocID="{142D018E-9842-4271-A3FB-5F20EDE7E780}" presName="parTx" presStyleLbl="node1" presStyleIdx="0" presStyleCnt="3">
        <dgm:presLayoutVars>
          <dgm:chMax val="0"/>
          <dgm:chPref val="0"/>
          <dgm:bulletEnabled val="1"/>
        </dgm:presLayoutVars>
      </dgm:prSet>
      <dgm:spPr/>
    </dgm:pt>
    <dgm:pt modelId="{0642BAF4-5AEF-4DDF-B6E6-881603F23A01}" type="pres">
      <dgm:prSet presAssocID="{142D018E-9842-4271-A3FB-5F20EDE7E780}" presName="parSh" presStyleLbl="node1" presStyleIdx="1" presStyleCnt="3" custScaleX="60445" custScaleY="157421" custLinFactNeighborX="-32919" custLinFactNeighborY="-8634"/>
      <dgm:spPr/>
    </dgm:pt>
    <dgm:pt modelId="{6AC232A4-029E-4677-BE6B-D95CD3229852}" type="pres">
      <dgm:prSet presAssocID="{142D018E-9842-4271-A3FB-5F20EDE7E780}" presName="desTx" presStyleLbl="fgAcc1" presStyleIdx="1" presStyleCnt="3" custScaleX="83359" custScaleY="60736" custLinFactNeighborX="-29706" custLinFactNeighborY="22753">
        <dgm:presLayoutVars>
          <dgm:bulletEnabled val="1"/>
        </dgm:presLayoutVars>
      </dgm:prSet>
      <dgm:spPr/>
    </dgm:pt>
    <dgm:pt modelId="{E36FA499-EF83-468D-B5DB-AC92A861668E}" type="pres">
      <dgm:prSet presAssocID="{F18C4B8D-7996-41B8-B3E2-EA10F12D578D}" presName="sibTrans" presStyleLbl="sibTrans2D1" presStyleIdx="1" presStyleCnt="2"/>
      <dgm:spPr/>
    </dgm:pt>
    <dgm:pt modelId="{CE8FDF0E-7BA5-4970-B6DB-9FA3FC26019C}" type="pres">
      <dgm:prSet presAssocID="{F18C4B8D-7996-41B8-B3E2-EA10F12D578D}" presName="connTx" presStyleLbl="sibTrans2D1" presStyleIdx="1" presStyleCnt="2"/>
      <dgm:spPr/>
    </dgm:pt>
    <dgm:pt modelId="{6159145A-09F6-4CF4-AC0B-E4B0742F31E5}" type="pres">
      <dgm:prSet presAssocID="{EF10409A-C1DF-402B-A2E1-06E6F3F48039}" presName="composite" presStyleCnt="0"/>
      <dgm:spPr/>
    </dgm:pt>
    <dgm:pt modelId="{06D9C42A-04AA-44BE-AD37-15C65783697C}" type="pres">
      <dgm:prSet presAssocID="{EF10409A-C1DF-402B-A2E1-06E6F3F48039}" presName="parTx" presStyleLbl="node1" presStyleIdx="1" presStyleCnt="3">
        <dgm:presLayoutVars>
          <dgm:chMax val="0"/>
          <dgm:chPref val="0"/>
          <dgm:bulletEnabled val="1"/>
        </dgm:presLayoutVars>
      </dgm:prSet>
      <dgm:spPr/>
    </dgm:pt>
    <dgm:pt modelId="{643C860C-5357-4196-9C1B-5DC4A042877C}" type="pres">
      <dgm:prSet presAssocID="{EF10409A-C1DF-402B-A2E1-06E6F3F48039}" presName="parSh" presStyleLbl="node1" presStyleIdx="2" presStyleCnt="3" custScaleX="64846" custScaleY="151307" custLinFactNeighborX="-86427" custLinFactNeighborY="4821"/>
      <dgm:spPr/>
    </dgm:pt>
    <dgm:pt modelId="{5D825EA4-FDA6-49A2-BC32-327292745EDE}" type="pres">
      <dgm:prSet presAssocID="{EF10409A-C1DF-402B-A2E1-06E6F3F48039}" presName="desTx" presStyleLbl="fgAcc1" presStyleIdx="2" presStyleCnt="3" custLinFactNeighborX="-75707" custLinFactNeighborY="20684">
        <dgm:presLayoutVars>
          <dgm:bulletEnabled val="1"/>
        </dgm:presLayoutVars>
      </dgm:prSet>
      <dgm:spPr/>
    </dgm:pt>
  </dgm:ptLst>
  <dgm:cxnLst>
    <dgm:cxn modelId="{55D2010A-A372-4360-BF94-CC8E760D51CB}" srcId="{142D018E-9842-4271-A3FB-5F20EDE7E780}" destId="{6CFEA4E8-6674-4DF8-8900-823583D58CE7}" srcOrd="0" destOrd="0" parTransId="{06DE71E4-8D51-4F34-ADFB-60803787DD67}" sibTransId="{F2F8D6AE-4E34-480E-B15A-474CD2D27EC1}"/>
    <dgm:cxn modelId="{4367F11B-8E26-40FF-914C-DF5EDF95D209}" srcId="{AF3142B6-6A05-4848-960F-B44238940035}" destId="{142D018E-9842-4271-A3FB-5F20EDE7E780}" srcOrd="1" destOrd="0" parTransId="{00546D18-92F2-4FFD-8E78-890B57360492}" sibTransId="{F18C4B8D-7996-41B8-B3E2-EA10F12D578D}"/>
    <dgm:cxn modelId="{CE48A429-1663-4A95-9745-2E96F5EE0CBE}" type="presOf" srcId="{AE878F93-F220-4A20-B8E0-A6E182D441D0}" destId="{5D825EA4-FDA6-49A2-BC32-327292745EDE}" srcOrd="0" destOrd="0" presId="urn:microsoft.com/office/officeart/2005/8/layout/process3"/>
    <dgm:cxn modelId="{0A921C2D-34D1-4CA1-B032-351466AC4E7A}" type="presOf" srcId="{1953436F-0E23-4E34-9A68-53FB8A5DE410}" destId="{7F586E44-AADA-4B95-8465-0BDB0757C9B6}" srcOrd="0" destOrd="0" presId="urn:microsoft.com/office/officeart/2005/8/layout/process3"/>
    <dgm:cxn modelId="{4BC97731-39CA-4F73-B839-945023DACB61}" type="presOf" srcId="{5E761F63-137E-44E2-812B-CC65DD90B428}" destId="{64445F24-12CE-4CA5-A5D5-14F849BCAB04}" srcOrd="0" destOrd="0" presId="urn:microsoft.com/office/officeart/2005/8/layout/process3"/>
    <dgm:cxn modelId="{B22E223C-45F7-4F0C-BA44-A3E476530440}" type="presOf" srcId="{2FF8BBBE-4E3B-4FBC-9847-10416649C3BD}" destId="{8FA1D209-696F-49A7-8168-0450E6D61B71}" srcOrd="0" destOrd="0" presId="urn:microsoft.com/office/officeart/2005/8/layout/process3"/>
    <dgm:cxn modelId="{EFF7803F-4FDD-41F3-8AE5-7769A278FC9E}" type="presOf" srcId="{6CFEA4E8-6674-4DF8-8900-823583D58CE7}" destId="{6AC232A4-029E-4677-BE6B-D95CD3229852}" srcOrd="0" destOrd="0" presId="urn:microsoft.com/office/officeart/2005/8/layout/process3"/>
    <dgm:cxn modelId="{FF6C9777-8FD9-4E4E-B18F-77B5F3DDFA77}" type="presOf" srcId="{F18C4B8D-7996-41B8-B3E2-EA10F12D578D}" destId="{CE8FDF0E-7BA5-4970-B6DB-9FA3FC26019C}" srcOrd="1" destOrd="0" presId="urn:microsoft.com/office/officeart/2005/8/layout/process3"/>
    <dgm:cxn modelId="{1AA9257A-C039-4741-9DFF-51C05FD64685}" srcId="{AF3142B6-6A05-4848-960F-B44238940035}" destId="{2FF8BBBE-4E3B-4FBC-9847-10416649C3BD}" srcOrd="0" destOrd="0" parTransId="{67EEB3D7-801F-4C05-9327-C2094A0DAE6E}" sibTransId="{5E761F63-137E-44E2-812B-CC65DD90B428}"/>
    <dgm:cxn modelId="{FE11048D-A9F4-47EE-A9E6-1979E11E5856}" srcId="{2FF8BBBE-4E3B-4FBC-9847-10416649C3BD}" destId="{1953436F-0E23-4E34-9A68-53FB8A5DE410}" srcOrd="0" destOrd="0" parTransId="{0E11F771-850F-4467-9CE1-82471546146A}" sibTransId="{E6B86AF4-0EF3-447A-B395-3BF0354B1446}"/>
    <dgm:cxn modelId="{6B65B690-7290-4E52-8BA3-3134804CDC9C}" type="presOf" srcId="{EF10409A-C1DF-402B-A2E1-06E6F3F48039}" destId="{643C860C-5357-4196-9C1B-5DC4A042877C}" srcOrd="1" destOrd="0" presId="urn:microsoft.com/office/officeart/2005/8/layout/process3"/>
    <dgm:cxn modelId="{ABF28099-7976-4DEE-A3D8-C5D5BC403B22}" type="presOf" srcId="{F18C4B8D-7996-41B8-B3E2-EA10F12D578D}" destId="{E36FA499-EF83-468D-B5DB-AC92A861668E}" srcOrd="0" destOrd="0" presId="urn:microsoft.com/office/officeart/2005/8/layout/process3"/>
    <dgm:cxn modelId="{765AB5A7-BA32-412C-9CAC-FC75748A33A1}" type="presOf" srcId="{EF10409A-C1DF-402B-A2E1-06E6F3F48039}" destId="{06D9C42A-04AA-44BE-AD37-15C65783697C}" srcOrd="0" destOrd="0" presId="urn:microsoft.com/office/officeart/2005/8/layout/process3"/>
    <dgm:cxn modelId="{85E930AB-0B9C-47F2-94D7-76E2A628D344}" type="presOf" srcId="{AF3142B6-6A05-4848-960F-B44238940035}" destId="{B5F1FE3A-AF5C-4056-9C8E-7CCD0CC760D4}" srcOrd="0" destOrd="0" presId="urn:microsoft.com/office/officeart/2005/8/layout/process3"/>
    <dgm:cxn modelId="{B26359AE-1683-499F-AD38-62F07DFA4F10}" type="presOf" srcId="{142D018E-9842-4271-A3FB-5F20EDE7E780}" destId="{0642BAF4-5AEF-4DDF-B6E6-881603F23A01}" srcOrd="1" destOrd="0" presId="urn:microsoft.com/office/officeart/2005/8/layout/process3"/>
    <dgm:cxn modelId="{066F47B1-4E91-45B6-8B39-A3EEFCDC9221}" srcId="{AF3142B6-6A05-4848-960F-B44238940035}" destId="{EF10409A-C1DF-402B-A2E1-06E6F3F48039}" srcOrd="2" destOrd="0" parTransId="{523C7A46-AEEA-4003-8510-03C14A5F8499}" sibTransId="{EB966121-8E45-498D-873A-357EBDF95FEE}"/>
    <dgm:cxn modelId="{F15499B9-5C91-4007-B876-49FE0301B99F}" type="presOf" srcId="{2FF8BBBE-4E3B-4FBC-9847-10416649C3BD}" destId="{898BF460-994A-4CF7-B048-1FF321AD9CD1}" srcOrd="1" destOrd="0" presId="urn:microsoft.com/office/officeart/2005/8/layout/process3"/>
    <dgm:cxn modelId="{56E5F6E1-1012-4058-8DEC-08A22DDAAAB0}" srcId="{EF10409A-C1DF-402B-A2E1-06E6F3F48039}" destId="{AE878F93-F220-4A20-B8E0-A6E182D441D0}" srcOrd="0" destOrd="0" parTransId="{1277D583-8AB0-4602-A6D7-CA4875B3E51F}" sibTransId="{4DEE37CF-C01C-4F89-AC2A-63D863AA748C}"/>
    <dgm:cxn modelId="{2BC128F8-CFA2-4C03-9FB2-CA156C083522}" type="presOf" srcId="{5E761F63-137E-44E2-812B-CC65DD90B428}" destId="{04C0DC66-41F1-4F94-9851-ED160CC15DBE}" srcOrd="1" destOrd="0" presId="urn:microsoft.com/office/officeart/2005/8/layout/process3"/>
    <dgm:cxn modelId="{AA336BFC-9EE2-4302-85B1-5EC490CF6605}" type="presOf" srcId="{142D018E-9842-4271-A3FB-5F20EDE7E780}" destId="{348F25FD-51FE-4C45-8B91-13BBFCBFC71F}" srcOrd="0" destOrd="0" presId="urn:microsoft.com/office/officeart/2005/8/layout/process3"/>
    <dgm:cxn modelId="{A8E1CCEF-D370-4857-81F8-61622B251A2C}" type="presParOf" srcId="{B5F1FE3A-AF5C-4056-9C8E-7CCD0CC760D4}" destId="{CF54D5BC-C62A-42ED-83BF-8DE49C552A4F}" srcOrd="0" destOrd="0" presId="urn:microsoft.com/office/officeart/2005/8/layout/process3"/>
    <dgm:cxn modelId="{99F9D9A1-20B1-4942-8D37-A1C7803707E2}" type="presParOf" srcId="{CF54D5BC-C62A-42ED-83BF-8DE49C552A4F}" destId="{8FA1D209-696F-49A7-8168-0450E6D61B71}" srcOrd="0" destOrd="0" presId="urn:microsoft.com/office/officeart/2005/8/layout/process3"/>
    <dgm:cxn modelId="{3B9C3F8B-98EC-48EF-B5AD-AEB796466F41}" type="presParOf" srcId="{CF54D5BC-C62A-42ED-83BF-8DE49C552A4F}" destId="{898BF460-994A-4CF7-B048-1FF321AD9CD1}" srcOrd="1" destOrd="0" presId="urn:microsoft.com/office/officeart/2005/8/layout/process3"/>
    <dgm:cxn modelId="{DC076E13-7874-4EB0-B713-2A6C1CB81180}" type="presParOf" srcId="{CF54D5BC-C62A-42ED-83BF-8DE49C552A4F}" destId="{7F586E44-AADA-4B95-8465-0BDB0757C9B6}" srcOrd="2" destOrd="0" presId="urn:microsoft.com/office/officeart/2005/8/layout/process3"/>
    <dgm:cxn modelId="{95580778-B01A-4AC2-B53B-8C06630B6644}" type="presParOf" srcId="{B5F1FE3A-AF5C-4056-9C8E-7CCD0CC760D4}" destId="{64445F24-12CE-4CA5-A5D5-14F849BCAB04}" srcOrd="1" destOrd="0" presId="urn:microsoft.com/office/officeart/2005/8/layout/process3"/>
    <dgm:cxn modelId="{97260401-A0E4-4703-BDC1-F036D51D3E89}" type="presParOf" srcId="{64445F24-12CE-4CA5-A5D5-14F849BCAB04}" destId="{04C0DC66-41F1-4F94-9851-ED160CC15DBE}" srcOrd="0" destOrd="0" presId="urn:microsoft.com/office/officeart/2005/8/layout/process3"/>
    <dgm:cxn modelId="{71241BA9-882C-496E-965B-E0AFEF10DE0D}" type="presParOf" srcId="{B5F1FE3A-AF5C-4056-9C8E-7CCD0CC760D4}" destId="{0A99EF7E-EE37-4820-997D-96F35DD30E34}" srcOrd="2" destOrd="0" presId="urn:microsoft.com/office/officeart/2005/8/layout/process3"/>
    <dgm:cxn modelId="{9A19FF05-DA5D-4B95-A477-F075271A47B2}" type="presParOf" srcId="{0A99EF7E-EE37-4820-997D-96F35DD30E34}" destId="{348F25FD-51FE-4C45-8B91-13BBFCBFC71F}" srcOrd="0" destOrd="0" presId="urn:microsoft.com/office/officeart/2005/8/layout/process3"/>
    <dgm:cxn modelId="{A9A64D08-BC27-4AFB-BB88-F102FA97E782}" type="presParOf" srcId="{0A99EF7E-EE37-4820-997D-96F35DD30E34}" destId="{0642BAF4-5AEF-4DDF-B6E6-881603F23A01}" srcOrd="1" destOrd="0" presId="urn:microsoft.com/office/officeart/2005/8/layout/process3"/>
    <dgm:cxn modelId="{F3E938F3-0633-4C5D-ABE1-D6D05349FFC1}" type="presParOf" srcId="{0A99EF7E-EE37-4820-997D-96F35DD30E34}" destId="{6AC232A4-029E-4677-BE6B-D95CD3229852}" srcOrd="2" destOrd="0" presId="urn:microsoft.com/office/officeart/2005/8/layout/process3"/>
    <dgm:cxn modelId="{D0B01720-AC8B-48CE-AAB2-863C48AE0D3D}" type="presParOf" srcId="{B5F1FE3A-AF5C-4056-9C8E-7CCD0CC760D4}" destId="{E36FA499-EF83-468D-B5DB-AC92A861668E}" srcOrd="3" destOrd="0" presId="urn:microsoft.com/office/officeart/2005/8/layout/process3"/>
    <dgm:cxn modelId="{5BE04DFC-AFCF-4AD2-9BA7-F87F25670889}" type="presParOf" srcId="{E36FA499-EF83-468D-B5DB-AC92A861668E}" destId="{CE8FDF0E-7BA5-4970-B6DB-9FA3FC26019C}" srcOrd="0" destOrd="0" presId="urn:microsoft.com/office/officeart/2005/8/layout/process3"/>
    <dgm:cxn modelId="{6E711417-3B86-48A2-9743-96BB29470F28}" type="presParOf" srcId="{B5F1FE3A-AF5C-4056-9C8E-7CCD0CC760D4}" destId="{6159145A-09F6-4CF4-AC0B-E4B0742F31E5}" srcOrd="4" destOrd="0" presId="urn:microsoft.com/office/officeart/2005/8/layout/process3"/>
    <dgm:cxn modelId="{0A8A7103-393F-4019-9062-E5FB2B81F233}" type="presParOf" srcId="{6159145A-09F6-4CF4-AC0B-E4B0742F31E5}" destId="{06D9C42A-04AA-44BE-AD37-15C65783697C}" srcOrd="0" destOrd="0" presId="urn:microsoft.com/office/officeart/2005/8/layout/process3"/>
    <dgm:cxn modelId="{D8FB51FA-1C35-4121-9EBC-3242C15C7ED9}" type="presParOf" srcId="{6159145A-09F6-4CF4-AC0B-E4B0742F31E5}" destId="{643C860C-5357-4196-9C1B-5DC4A042877C}" srcOrd="1" destOrd="0" presId="urn:microsoft.com/office/officeart/2005/8/layout/process3"/>
    <dgm:cxn modelId="{E305E51F-16B2-40DD-8F54-65677B6D948B}" type="presParOf" srcId="{6159145A-09F6-4CF4-AC0B-E4B0742F31E5}" destId="{5D825EA4-FDA6-49A2-BC32-327292745EDE}" srcOrd="2" destOrd="0" presId="urn:microsoft.com/office/officeart/2005/8/layout/process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F6F4702-8558-4882-82FF-C2025CE2D1C3}" type="doc">
      <dgm:prSet loTypeId="urn:microsoft.com/office/officeart/2005/8/layout/radial5" loCatId="relationship" qsTypeId="urn:microsoft.com/office/officeart/2005/8/quickstyle/simple1" qsCatId="simple" csTypeId="urn:microsoft.com/office/officeart/2005/8/colors/accent1_2" csCatId="accent1" phldr="1"/>
      <dgm:spPr/>
      <dgm:t>
        <a:bodyPr/>
        <a:lstStyle/>
        <a:p>
          <a:endParaRPr lang="en-US"/>
        </a:p>
      </dgm:t>
    </dgm:pt>
    <dgm:pt modelId="{16D9BBB0-039C-495B-87A7-A63907F23919}">
      <dgm:prSet phldrT="[Text]" custT="1"/>
      <dgm:spPr>
        <a:ln w="76200">
          <a:solidFill>
            <a:srgbClr val="1C345D"/>
          </a:solidFill>
        </a:ln>
      </dgm:spPr>
      <dgm:t>
        <a:bodyPr/>
        <a:lstStyle/>
        <a:p>
          <a:r>
            <a:rPr lang="en-US" sz="4000" b="1" dirty="0">
              <a:latin typeface="Times New Roman" panose="02020603050405020304" pitchFamily="18" charset="0"/>
              <a:cs typeface="Times New Roman" panose="02020603050405020304" pitchFamily="18" charset="0"/>
            </a:rPr>
            <a:t>MANY BGC OBSERVATIONS</a:t>
          </a:r>
        </a:p>
      </dgm:t>
    </dgm:pt>
    <dgm:pt modelId="{BE991C0B-AAC4-45F7-BEFF-5F4ADCA18668}" type="parTrans" cxnId="{7EC97D9C-1733-417C-BFC0-BFE61ACB3E5D}">
      <dgm:prSet/>
      <dgm:spPr/>
      <dgm:t>
        <a:bodyPr/>
        <a:lstStyle/>
        <a:p>
          <a:endParaRPr lang="en-US"/>
        </a:p>
      </dgm:t>
    </dgm:pt>
    <dgm:pt modelId="{6E37C1CF-5652-4E3A-AB6E-379ABBD5229C}" type="sibTrans" cxnId="{7EC97D9C-1733-417C-BFC0-BFE61ACB3E5D}">
      <dgm:prSet/>
      <dgm:spPr/>
      <dgm:t>
        <a:bodyPr/>
        <a:lstStyle/>
        <a:p>
          <a:endParaRPr lang="en-US"/>
        </a:p>
      </dgm:t>
    </dgm:pt>
    <dgm:pt modelId="{9AA89E0F-CB13-4B63-A812-8D2343464FBA}">
      <dgm:prSet phldrT="[Text]" custT="1"/>
      <dgm:spPr>
        <a:ln w="76200">
          <a:solidFill>
            <a:srgbClr val="1C345D"/>
          </a:solidFill>
        </a:ln>
      </dgm:spPr>
      <dgm:t>
        <a:bodyPr/>
        <a:lstStyle/>
        <a:p>
          <a:r>
            <a:rPr lang="en-US" sz="4800" b="1" dirty="0">
              <a:latin typeface="Times New Roman" panose="02020603050405020304" pitchFamily="18" charset="0"/>
              <a:cs typeface="Times New Roman" panose="02020603050405020304" pitchFamily="18" charset="0"/>
            </a:rPr>
            <a:t>TEMP</a:t>
          </a:r>
        </a:p>
      </dgm:t>
    </dgm:pt>
    <dgm:pt modelId="{3E86700D-D55E-4B19-B2A4-0B2585342E51}" type="parTrans" cxnId="{9AF6316A-E6C6-48E7-92C5-400BD8BC0B09}">
      <dgm:prSet/>
      <dgm:spPr>
        <a:solidFill>
          <a:srgbClr val="E5ECF7"/>
        </a:solidFill>
        <a:ln w="76200">
          <a:solidFill>
            <a:srgbClr val="1C345D"/>
          </a:solidFill>
        </a:ln>
      </dgm:spPr>
      <dgm:t>
        <a:bodyPr/>
        <a:lstStyle/>
        <a:p>
          <a:endParaRPr lang="en-US"/>
        </a:p>
      </dgm:t>
    </dgm:pt>
    <dgm:pt modelId="{06C83E19-CC60-4FFC-AE8D-E4CCE886D550}" type="sibTrans" cxnId="{9AF6316A-E6C6-48E7-92C5-400BD8BC0B09}">
      <dgm:prSet/>
      <dgm:spPr/>
      <dgm:t>
        <a:bodyPr/>
        <a:lstStyle/>
        <a:p>
          <a:endParaRPr lang="en-US"/>
        </a:p>
      </dgm:t>
    </dgm:pt>
    <dgm:pt modelId="{8D798B4D-45F3-4EAA-B49D-6F7611FEB832}">
      <dgm:prSet phldrT="[Text]" custT="1"/>
      <dgm:spPr>
        <a:ln w="76200">
          <a:solidFill>
            <a:srgbClr val="1C345D"/>
          </a:solidFill>
        </a:ln>
      </dgm:spPr>
      <dgm:t>
        <a:bodyPr/>
        <a:lstStyle/>
        <a:p>
          <a:r>
            <a:rPr lang="en-US" sz="4800" b="1" dirty="0">
              <a:latin typeface="Times New Roman" panose="02020603050405020304" pitchFamily="18" charset="0"/>
              <a:cs typeface="Times New Roman" panose="02020603050405020304" pitchFamily="18" charset="0"/>
            </a:rPr>
            <a:t>OXYGEN</a:t>
          </a:r>
        </a:p>
      </dgm:t>
    </dgm:pt>
    <dgm:pt modelId="{882C5ECE-AC95-417F-832F-E923CB6810E8}" type="parTrans" cxnId="{154E0F32-58DB-4213-8D50-BED221AF2CAF}">
      <dgm:prSet/>
      <dgm:spPr>
        <a:solidFill>
          <a:srgbClr val="E5ECF7"/>
        </a:solidFill>
        <a:ln w="76200">
          <a:solidFill>
            <a:srgbClr val="1C345D"/>
          </a:solidFill>
        </a:ln>
      </dgm:spPr>
      <dgm:t>
        <a:bodyPr/>
        <a:lstStyle/>
        <a:p>
          <a:endParaRPr lang="en-US"/>
        </a:p>
      </dgm:t>
    </dgm:pt>
    <dgm:pt modelId="{CBB5E87B-AE64-430D-875B-4C87785B7EFB}" type="sibTrans" cxnId="{154E0F32-58DB-4213-8D50-BED221AF2CAF}">
      <dgm:prSet/>
      <dgm:spPr/>
      <dgm:t>
        <a:bodyPr/>
        <a:lstStyle/>
        <a:p>
          <a:endParaRPr lang="en-US"/>
        </a:p>
      </dgm:t>
    </dgm:pt>
    <dgm:pt modelId="{70FA6F02-8A72-4072-B533-D49F750ADBD2}">
      <dgm:prSet phldrT="[Text]" custT="1"/>
      <dgm:spPr>
        <a:ln w="76200">
          <a:solidFill>
            <a:srgbClr val="1C345D"/>
          </a:solidFill>
        </a:ln>
      </dgm:spPr>
      <dgm:t>
        <a:bodyPr/>
        <a:lstStyle/>
        <a:p>
          <a:r>
            <a:rPr lang="en-US" sz="4800" b="1" dirty="0">
              <a:latin typeface="Times New Roman" panose="02020603050405020304" pitchFamily="18" charset="0"/>
              <a:cs typeface="Times New Roman" panose="02020603050405020304" pitchFamily="18" charset="0"/>
            </a:rPr>
            <a:t>SALINITY</a:t>
          </a:r>
        </a:p>
      </dgm:t>
    </dgm:pt>
    <dgm:pt modelId="{C15CF2A4-4C33-412C-B8A4-5350E1B42309}" type="parTrans" cxnId="{DB905E9C-5B11-4B36-BFF6-F34D4A0AB453}">
      <dgm:prSet/>
      <dgm:spPr>
        <a:solidFill>
          <a:srgbClr val="E5ECF7"/>
        </a:solidFill>
        <a:ln w="76200">
          <a:solidFill>
            <a:srgbClr val="1C345D"/>
          </a:solidFill>
        </a:ln>
      </dgm:spPr>
      <dgm:t>
        <a:bodyPr/>
        <a:lstStyle/>
        <a:p>
          <a:endParaRPr lang="en-US"/>
        </a:p>
      </dgm:t>
    </dgm:pt>
    <dgm:pt modelId="{462BAB6E-4BD7-4214-8A2A-2AE4E5F93BC7}" type="sibTrans" cxnId="{DB905E9C-5B11-4B36-BFF6-F34D4A0AB453}">
      <dgm:prSet/>
      <dgm:spPr/>
      <dgm:t>
        <a:bodyPr/>
        <a:lstStyle/>
        <a:p>
          <a:endParaRPr lang="en-US"/>
        </a:p>
      </dgm:t>
    </dgm:pt>
    <dgm:pt modelId="{4E875057-16E4-4FF0-82C9-9F2AD777AB4E}" type="pres">
      <dgm:prSet presAssocID="{2F6F4702-8558-4882-82FF-C2025CE2D1C3}" presName="Name0" presStyleCnt="0">
        <dgm:presLayoutVars>
          <dgm:chMax val="1"/>
          <dgm:dir/>
          <dgm:animLvl val="ctr"/>
          <dgm:resizeHandles val="exact"/>
        </dgm:presLayoutVars>
      </dgm:prSet>
      <dgm:spPr/>
    </dgm:pt>
    <dgm:pt modelId="{D010A8A4-5D63-4228-832E-F0A853EC78BD}" type="pres">
      <dgm:prSet presAssocID="{16D9BBB0-039C-495B-87A7-A63907F23919}" presName="centerShape" presStyleLbl="node0" presStyleIdx="0" presStyleCnt="1" custLinFactNeighborY="-12500"/>
      <dgm:spPr/>
    </dgm:pt>
    <dgm:pt modelId="{8950C5CB-5BAA-4571-B74A-2D89084A89B3}" type="pres">
      <dgm:prSet presAssocID="{3E86700D-D55E-4B19-B2A4-0B2585342E51}" presName="parTrans" presStyleLbl="sibTrans2D1" presStyleIdx="0" presStyleCnt="3" custAng="10800000"/>
      <dgm:spPr/>
    </dgm:pt>
    <dgm:pt modelId="{D612F9BE-D2E0-444A-AEFA-E845C9E8C7E1}" type="pres">
      <dgm:prSet presAssocID="{3E86700D-D55E-4B19-B2A4-0B2585342E51}" presName="connectorText" presStyleLbl="sibTrans2D1" presStyleIdx="0" presStyleCnt="3"/>
      <dgm:spPr/>
    </dgm:pt>
    <dgm:pt modelId="{1D0A4BA2-1B5A-4318-B689-8768CF3E6C80}" type="pres">
      <dgm:prSet presAssocID="{9AA89E0F-CB13-4B63-A812-8D2343464FBA}" presName="node" presStyleLbl="node1" presStyleIdx="0" presStyleCnt="3" custScaleX="77576" custScaleY="77576" custRadScaleRad="115719" custRadScaleInc="-59726">
        <dgm:presLayoutVars>
          <dgm:bulletEnabled val="1"/>
        </dgm:presLayoutVars>
      </dgm:prSet>
      <dgm:spPr/>
    </dgm:pt>
    <dgm:pt modelId="{A337FD5E-0313-4411-AC63-71A695F21BF3}" type="pres">
      <dgm:prSet presAssocID="{882C5ECE-AC95-417F-832F-E923CB6810E8}" presName="parTrans" presStyleLbl="sibTrans2D1" presStyleIdx="1" presStyleCnt="3" custAng="10800000"/>
      <dgm:spPr/>
    </dgm:pt>
    <dgm:pt modelId="{0384C57D-28BA-4E09-A4B1-682BE401E2A5}" type="pres">
      <dgm:prSet presAssocID="{882C5ECE-AC95-417F-832F-E923CB6810E8}" presName="connectorText" presStyleLbl="sibTrans2D1" presStyleIdx="1" presStyleCnt="3"/>
      <dgm:spPr/>
    </dgm:pt>
    <dgm:pt modelId="{92393ED4-CCD5-4D72-B082-A67B842C83F6}" type="pres">
      <dgm:prSet presAssocID="{8D798B4D-45F3-4EAA-B49D-6F7611FEB832}" presName="node" presStyleLbl="node1" presStyleIdx="1" presStyleCnt="3" custScaleX="77576" custScaleY="77576" custRadScaleRad="80799" custRadScaleInc="193040">
        <dgm:presLayoutVars>
          <dgm:bulletEnabled val="1"/>
        </dgm:presLayoutVars>
      </dgm:prSet>
      <dgm:spPr/>
    </dgm:pt>
    <dgm:pt modelId="{1746AAB2-184D-4DFF-9103-B4272CF8C028}" type="pres">
      <dgm:prSet presAssocID="{C15CF2A4-4C33-412C-B8A4-5350E1B42309}" presName="parTrans" presStyleLbl="sibTrans2D1" presStyleIdx="2" presStyleCnt="3" custAng="10800000"/>
      <dgm:spPr/>
    </dgm:pt>
    <dgm:pt modelId="{AE8A8588-3D04-499E-B39F-BE1C40DEA986}" type="pres">
      <dgm:prSet presAssocID="{C15CF2A4-4C33-412C-B8A4-5350E1B42309}" presName="connectorText" presStyleLbl="sibTrans2D1" presStyleIdx="2" presStyleCnt="3"/>
      <dgm:spPr/>
    </dgm:pt>
    <dgm:pt modelId="{EE67846D-40ED-44A0-B9B3-007349392C06}" type="pres">
      <dgm:prSet presAssocID="{70FA6F02-8A72-4072-B533-D49F750ADBD2}" presName="node" presStyleLbl="node1" presStyleIdx="2" presStyleCnt="3" custScaleX="77576" custScaleY="77576" custRadScaleRad="99304" custRadScaleInc="74303">
        <dgm:presLayoutVars>
          <dgm:bulletEnabled val="1"/>
        </dgm:presLayoutVars>
      </dgm:prSet>
      <dgm:spPr/>
    </dgm:pt>
  </dgm:ptLst>
  <dgm:cxnLst>
    <dgm:cxn modelId="{C864D502-3190-4833-A461-6CD6F64D0B59}" type="presOf" srcId="{3E86700D-D55E-4B19-B2A4-0B2585342E51}" destId="{D612F9BE-D2E0-444A-AEFA-E845C9E8C7E1}" srcOrd="1" destOrd="0" presId="urn:microsoft.com/office/officeart/2005/8/layout/radial5"/>
    <dgm:cxn modelId="{3DCBF404-AF49-4E2D-833F-215572ACA63B}" type="presOf" srcId="{9AA89E0F-CB13-4B63-A812-8D2343464FBA}" destId="{1D0A4BA2-1B5A-4318-B689-8768CF3E6C80}" srcOrd="0" destOrd="0" presId="urn:microsoft.com/office/officeart/2005/8/layout/radial5"/>
    <dgm:cxn modelId="{3851CF09-AD78-401E-AA7E-A1382B736EF1}" type="presOf" srcId="{8D798B4D-45F3-4EAA-B49D-6F7611FEB832}" destId="{92393ED4-CCD5-4D72-B082-A67B842C83F6}" srcOrd="0" destOrd="0" presId="urn:microsoft.com/office/officeart/2005/8/layout/radial5"/>
    <dgm:cxn modelId="{DB6A981B-EAA1-4ED1-B3A5-85C45DFA0BEE}" type="presOf" srcId="{16D9BBB0-039C-495B-87A7-A63907F23919}" destId="{D010A8A4-5D63-4228-832E-F0A853EC78BD}" srcOrd="0" destOrd="0" presId="urn:microsoft.com/office/officeart/2005/8/layout/radial5"/>
    <dgm:cxn modelId="{2AC16F2E-E1F2-4FBC-915D-D705CCA98BCD}" type="presOf" srcId="{882C5ECE-AC95-417F-832F-E923CB6810E8}" destId="{A337FD5E-0313-4411-AC63-71A695F21BF3}" srcOrd="0" destOrd="0" presId="urn:microsoft.com/office/officeart/2005/8/layout/radial5"/>
    <dgm:cxn modelId="{7509992F-2517-4585-B7BD-7B3F4AC3A3D0}" type="presOf" srcId="{882C5ECE-AC95-417F-832F-E923CB6810E8}" destId="{0384C57D-28BA-4E09-A4B1-682BE401E2A5}" srcOrd="1" destOrd="0" presId="urn:microsoft.com/office/officeart/2005/8/layout/radial5"/>
    <dgm:cxn modelId="{154E0F32-58DB-4213-8D50-BED221AF2CAF}" srcId="{16D9BBB0-039C-495B-87A7-A63907F23919}" destId="{8D798B4D-45F3-4EAA-B49D-6F7611FEB832}" srcOrd="1" destOrd="0" parTransId="{882C5ECE-AC95-417F-832F-E923CB6810E8}" sibTransId="{CBB5E87B-AE64-430D-875B-4C87785B7EFB}"/>
    <dgm:cxn modelId="{807CD63D-34B4-45C2-92BB-F884C4D21476}" type="presOf" srcId="{C15CF2A4-4C33-412C-B8A4-5350E1B42309}" destId="{AE8A8588-3D04-499E-B39F-BE1C40DEA986}" srcOrd="1" destOrd="0" presId="urn:microsoft.com/office/officeart/2005/8/layout/radial5"/>
    <dgm:cxn modelId="{9AF6316A-E6C6-48E7-92C5-400BD8BC0B09}" srcId="{16D9BBB0-039C-495B-87A7-A63907F23919}" destId="{9AA89E0F-CB13-4B63-A812-8D2343464FBA}" srcOrd="0" destOrd="0" parTransId="{3E86700D-D55E-4B19-B2A4-0B2585342E51}" sibTransId="{06C83E19-CC60-4FFC-AE8D-E4CCE886D550}"/>
    <dgm:cxn modelId="{3DCD0A84-E3ED-4F16-B225-B5DC63FCA612}" type="presOf" srcId="{C15CF2A4-4C33-412C-B8A4-5350E1B42309}" destId="{1746AAB2-184D-4DFF-9103-B4272CF8C028}" srcOrd="0" destOrd="0" presId="urn:microsoft.com/office/officeart/2005/8/layout/radial5"/>
    <dgm:cxn modelId="{A5185F9B-BE45-4269-83F8-0C546937E023}" type="presOf" srcId="{70FA6F02-8A72-4072-B533-D49F750ADBD2}" destId="{EE67846D-40ED-44A0-B9B3-007349392C06}" srcOrd="0" destOrd="0" presId="urn:microsoft.com/office/officeart/2005/8/layout/radial5"/>
    <dgm:cxn modelId="{DB905E9C-5B11-4B36-BFF6-F34D4A0AB453}" srcId="{16D9BBB0-039C-495B-87A7-A63907F23919}" destId="{70FA6F02-8A72-4072-B533-D49F750ADBD2}" srcOrd="2" destOrd="0" parTransId="{C15CF2A4-4C33-412C-B8A4-5350E1B42309}" sibTransId="{462BAB6E-4BD7-4214-8A2A-2AE4E5F93BC7}"/>
    <dgm:cxn modelId="{7EC97D9C-1733-417C-BFC0-BFE61ACB3E5D}" srcId="{2F6F4702-8558-4882-82FF-C2025CE2D1C3}" destId="{16D9BBB0-039C-495B-87A7-A63907F23919}" srcOrd="0" destOrd="0" parTransId="{BE991C0B-AAC4-45F7-BEFF-5F4ADCA18668}" sibTransId="{6E37C1CF-5652-4E3A-AB6E-379ABBD5229C}"/>
    <dgm:cxn modelId="{DFD228A5-8EF0-457F-A57C-909A5B99FC7F}" type="presOf" srcId="{2F6F4702-8558-4882-82FF-C2025CE2D1C3}" destId="{4E875057-16E4-4FF0-82C9-9F2AD777AB4E}" srcOrd="0" destOrd="0" presId="urn:microsoft.com/office/officeart/2005/8/layout/radial5"/>
    <dgm:cxn modelId="{BE10F6B0-C152-4186-8B31-42D5901B4D75}" type="presOf" srcId="{3E86700D-D55E-4B19-B2A4-0B2585342E51}" destId="{8950C5CB-5BAA-4571-B74A-2D89084A89B3}" srcOrd="0" destOrd="0" presId="urn:microsoft.com/office/officeart/2005/8/layout/radial5"/>
    <dgm:cxn modelId="{1C08CB69-9A2F-414B-A3E5-6322873545DC}" type="presParOf" srcId="{4E875057-16E4-4FF0-82C9-9F2AD777AB4E}" destId="{D010A8A4-5D63-4228-832E-F0A853EC78BD}" srcOrd="0" destOrd="0" presId="urn:microsoft.com/office/officeart/2005/8/layout/radial5"/>
    <dgm:cxn modelId="{FD33D89E-829B-4032-8059-12038D1B211A}" type="presParOf" srcId="{4E875057-16E4-4FF0-82C9-9F2AD777AB4E}" destId="{8950C5CB-5BAA-4571-B74A-2D89084A89B3}" srcOrd="1" destOrd="0" presId="urn:microsoft.com/office/officeart/2005/8/layout/radial5"/>
    <dgm:cxn modelId="{5DE94A12-B1C6-43CE-B60A-222B5A5AE64E}" type="presParOf" srcId="{8950C5CB-5BAA-4571-B74A-2D89084A89B3}" destId="{D612F9BE-D2E0-444A-AEFA-E845C9E8C7E1}" srcOrd="0" destOrd="0" presId="urn:microsoft.com/office/officeart/2005/8/layout/radial5"/>
    <dgm:cxn modelId="{F5145949-BC72-49BE-84E5-3B82BBE64CCF}" type="presParOf" srcId="{4E875057-16E4-4FF0-82C9-9F2AD777AB4E}" destId="{1D0A4BA2-1B5A-4318-B689-8768CF3E6C80}" srcOrd="2" destOrd="0" presId="urn:microsoft.com/office/officeart/2005/8/layout/radial5"/>
    <dgm:cxn modelId="{F81FDCA7-19FD-4112-925D-6A30280ADE35}" type="presParOf" srcId="{4E875057-16E4-4FF0-82C9-9F2AD777AB4E}" destId="{A337FD5E-0313-4411-AC63-71A695F21BF3}" srcOrd="3" destOrd="0" presId="urn:microsoft.com/office/officeart/2005/8/layout/radial5"/>
    <dgm:cxn modelId="{1B86E0D9-C57C-418C-9F0B-4CB808551400}" type="presParOf" srcId="{A337FD5E-0313-4411-AC63-71A695F21BF3}" destId="{0384C57D-28BA-4E09-A4B1-682BE401E2A5}" srcOrd="0" destOrd="0" presId="urn:microsoft.com/office/officeart/2005/8/layout/radial5"/>
    <dgm:cxn modelId="{014213B1-B4F6-4339-93A8-B2AD07120EB5}" type="presParOf" srcId="{4E875057-16E4-4FF0-82C9-9F2AD777AB4E}" destId="{92393ED4-CCD5-4D72-B082-A67B842C83F6}" srcOrd="4" destOrd="0" presId="urn:microsoft.com/office/officeart/2005/8/layout/radial5"/>
    <dgm:cxn modelId="{479B321A-034C-4B98-BE24-233E9C97EDC3}" type="presParOf" srcId="{4E875057-16E4-4FF0-82C9-9F2AD777AB4E}" destId="{1746AAB2-184D-4DFF-9103-B4272CF8C028}" srcOrd="5" destOrd="0" presId="urn:microsoft.com/office/officeart/2005/8/layout/radial5"/>
    <dgm:cxn modelId="{1DABAB31-CCB4-420D-B8F9-A2DF680AF32C}" type="presParOf" srcId="{1746AAB2-184D-4DFF-9103-B4272CF8C028}" destId="{AE8A8588-3D04-499E-B39F-BE1C40DEA986}" srcOrd="0" destOrd="0" presId="urn:microsoft.com/office/officeart/2005/8/layout/radial5"/>
    <dgm:cxn modelId="{1D5686C2-B683-422B-A163-39B0C9C26471}" type="presParOf" srcId="{4E875057-16E4-4FF0-82C9-9F2AD777AB4E}" destId="{EE67846D-40ED-44A0-B9B3-007349392C06}" srcOrd="6"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10A8A4-5D63-4228-832E-F0A853EC78BD}">
      <dsp:nvSpPr>
        <dsp:cNvPr id="0" name=""/>
        <dsp:cNvSpPr/>
      </dsp:nvSpPr>
      <dsp:spPr>
        <a:xfrm>
          <a:off x="4464588" y="3618900"/>
          <a:ext cx="5173319" cy="1938592"/>
        </a:xfrm>
        <a:prstGeom prst="ellipse">
          <a:avLst/>
        </a:prstGeom>
        <a:solidFill>
          <a:srgbClr val="B5C9E9"/>
        </a:solidFill>
        <a:ln w="76200" cap="flat" cmpd="sng" algn="ctr">
          <a:solidFill>
            <a:srgbClr val="1C345D"/>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r>
            <a:rPr lang="en-US" sz="3400" b="1" kern="1200" dirty="0">
              <a:solidFill>
                <a:schemeClr val="tx1"/>
              </a:solidFill>
              <a:latin typeface="Times New Roman" panose="02020603050405020304" pitchFamily="18" charset="0"/>
              <a:cs typeface="Times New Roman" panose="02020603050405020304" pitchFamily="18" charset="0"/>
            </a:rPr>
            <a:t>MANY BGC OBSERVATIONS</a:t>
          </a:r>
        </a:p>
      </dsp:txBody>
      <dsp:txXfrm>
        <a:off x="5222203" y="3902800"/>
        <a:ext cx="3658089" cy="1370792"/>
      </dsp:txXfrm>
    </dsp:sp>
    <dsp:sp modelId="{8950C5CB-5BAA-4571-B74A-2D89084A89B3}">
      <dsp:nvSpPr>
        <dsp:cNvPr id="0" name=""/>
        <dsp:cNvSpPr/>
      </dsp:nvSpPr>
      <dsp:spPr>
        <a:xfrm rot="1142737">
          <a:off x="4020903" y="3207083"/>
          <a:ext cx="826317" cy="955225"/>
        </a:xfrm>
        <a:prstGeom prst="rightArrow">
          <a:avLst>
            <a:gd name="adj1" fmla="val 60000"/>
            <a:gd name="adj2" fmla="val 50000"/>
          </a:avLst>
        </a:prstGeom>
        <a:solidFill>
          <a:srgbClr val="E5ECF7"/>
        </a:solidFill>
        <a:ln w="76200">
          <a:solidFill>
            <a:srgbClr val="1C345D"/>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822450">
            <a:lnSpc>
              <a:spcPct val="90000"/>
            </a:lnSpc>
            <a:spcBef>
              <a:spcPct val="0"/>
            </a:spcBef>
            <a:spcAft>
              <a:spcPct val="35000"/>
            </a:spcAft>
            <a:buNone/>
          </a:pPr>
          <a:endParaRPr lang="en-US" sz="4100" kern="1200"/>
        </a:p>
      </dsp:txBody>
      <dsp:txXfrm rot="10800000">
        <a:off x="4027688" y="3357681"/>
        <a:ext cx="578422" cy="573135"/>
      </dsp:txXfrm>
    </dsp:sp>
    <dsp:sp modelId="{1D0A4BA2-1B5A-4318-B689-8768CF3E6C80}">
      <dsp:nvSpPr>
        <dsp:cNvPr id="0" name=""/>
        <dsp:cNvSpPr/>
      </dsp:nvSpPr>
      <dsp:spPr>
        <a:xfrm>
          <a:off x="1080473" y="2286327"/>
          <a:ext cx="2834632" cy="1459866"/>
        </a:xfrm>
        <a:prstGeom prst="ellipse">
          <a:avLst/>
        </a:prstGeom>
        <a:solidFill>
          <a:srgbClr val="2E579A"/>
        </a:solidFill>
        <a:ln w="76200" cap="flat" cmpd="sng" algn="ctr">
          <a:solidFill>
            <a:srgbClr val="1C345D"/>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r>
            <a:rPr lang="en-US" sz="3400" b="1" kern="1200" dirty="0">
              <a:latin typeface="Times New Roman" panose="02020603050405020304" pitchFamily="18" charset="0"/>
              <a:cs typeface="Times New Roman" panose="02020603050405020304" pitchFamily="18" charset="0"/>
            </a:rPr>
            <a:t>TEMP</a:t>
          </a:r>
        </a:p>
      </dsp:txBody>
      <dsp:txXfrm>
        <a:off x="1495595" y="2500119"/>
        <a:ext cx="2004388" cy="1032282"/>
      </dsp:txXfrm>
    </dsp:sp>
    <dsp:sp modelId="{A337FD5E-0313-4411-AC63-71A695F21BF3}">
      <dsp:nvSpPr>
        <dsp:cNvPr id="0" name=""/>
        <dsp:cNvSpPr/>
      </dsp:nvSpPr>
      <dsp:spPr>
        <a:xfrm rot="20460349">
          <a:off x="4021221" y="5011735"/>
          <a:ext cx="824060" cy="955225"/>
        </a:xfrm>
        <a:prstGeom prst="rightArrow">
          <a:avLst>
            <a:gd name="adj1" fmla="val 60000"/>
            <a:gd name="adj2" fmla="val 50000"/>
          </a:avLst>
        </a:prstGeom>
        <a:solidFill>
          <a:srgbClr val="E5ECF7"/>
        </a:solidFill>
        <a:ln w="76200">
          <a:solidFill>
            <a:srgbClr val="1C345D"/>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822450">
            <a:lnSpc>
              <a:spcPct val="90000"/>
            </a:lnSpc>
            <a:spcBef>
              <a:spcPct val="0"/>
            </a:spcBef>
            <a:spcAft>
              <a:spcPct val="35000"/>
            </a:spcAft>
            <a:buNone/>
          </a:pPr>
          <a:endParaRPr lang="en-US" sz="4100" kern="1200"/>
        </a:p>
      </dsp:txBody>
      <dsp:txXfrm rot="10800000">
        <a:off x="4027951" y="5243011"/>
        <a:ext cx="576842" cy="573135"/>
      </dsp:txXfrm>
    </dsp:sp>
    <dsp:sp modelId="{92393ED4-CCD5-4D72-B082-A67B842C83F6}">
      <dsp:nvSpPr>
        <dsp:cNvPr id="0" name=""/>
        <dsp:cNvSpPr/>
      </dsp:nvSpPr>
      <dsp:spPr>
        <a:xfrm>
          <a:off x="1080441" y="5425639"/>
          <a:ext cx="2834632" cy="1459866"/>
        </a:xfrm>
        <a:prstGeom prst="ellipse">
          <a:avLst/>
        </a:prstGeom>
        <a:solidFill>
          <a:srgbClr val="2E579A"/>
        </a:solidFill>
        <a:ln w="76200" cap="flat" cmpd="sng" algn="ctr">
          <a:solidFill>
            <a:srgbClr val="1C345D"/>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r>
            <a:rPr lang="en-US" sz="3400" b="1" kern="1200" dirty="0">
              <a:latin typeface="Times New Roman" panose="02020603050405020304" pitchFamily="18" charset="0"/>
              <a:cs typeface="Times New Roman" panose="02020603050405020304" pitchFamily="18" charset="0"/>
            </a:rPr>
            <a:t>OXYGEN</a:t>
          </a:r>
        </a:p>
      </dsp:txBody>
      <dsp:txXfrm>
        <a:off x="1495563" y="5639431"/>
        <a:ext cx="2004388" cy="1032282"/>
      </dsp:txXfrm>
    </dsp:sp>
    <dsp:sp modelId="{1746AAB2-184D-4DFF-9103-B4272CF8C028}">
      <dsp:nvSpPr>
        <dsp:cNvPr id="0" name=""/>
        <dsp:cNvSpPr/>
      </dsp:nvSpPr>
      <dsp:spPr>
        <a:xfrm rot="10515">
          <a:off x="3391256" y="4100548"/>
          <a:ext cx="758550" cy="955225"/>
        </a:xfrm>
        <a:prstGeom prst="rightArrow">
          <a:avLst>
            <a:gd name="adj1" fmla="val 60000"/>
            <a:gd name="adj2" fmla="val 50000"/>
          </a:avLst>
        </a:prstGeom>
        <a:solidFill>
          <a:srgbClr val="E5ECF7"/>
        </a:solidFill>
        <a:ln w="76200">
          <a:solidFill>
            <a:srgbClr val="1C345D"/>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822450">
            <a:lnSpc>
              <a:spcPct val="90000"/>
            </a:lnSpc>
            <a:spcBef>
              <a:spcPct val="0"/>
            </a:spcBef>
            <a:spcAft>
              <a:spcPct val="35000"/>
            </a:spcAft>
            <a:buNone/>
          </a:pPr>
          <a:endParaRPr lang="en-US" sz="4100" kern="1200"/>
        </a:p>
      </dsp:txBody>
      <dsp:txXfrm rot="10800000">
        <a:off x="3391257" y="4291245"/>
        <a:ext cx="530985" cy="573135"/>
      </dsp:txXfrm>
    </dsp:sp>
    <dsp:sp modelId="{EE67846D-40ED-44A0-B9B3-007349392C06}">
      <dsp:nvSpPr>
        <dsp:cNvPr id="0" name=""/>
        <dsp:cNvSpPr/>
      </dsp:nvSpPr>
      <dsp:spPr>
        <a:xfrm>
          <a:off x="-75464" y="3841219"/>
          <a:ext cx="3108951" cy="1459866"/>
        </a:xfrm>
        <a:prstGeom prst="ellipse">
          <a:avLst/>
        </a:prstGeom>
        <a:solidFill>
          <a:srgbClr val="2E579A"/>
        </a:solidFill>
        <a:ln w="76200" cap="flat" cmpd="sng" algn="ctr">
          <a:solidFill>
            <a:srgbClr val="1C345D"/>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r>
            <a:rPr lang="en-US" sz="3400" b="1" kern="1200" dirty="0">
              <a:latin typeface="Times New Roman" panose="02020603050405020304" pitchFamily="18" charset="0"/>
              <a:cs typeface="Times New Roman" panose="02020603050405020304" pitchFamily="18" charset="0"/>
            </a:rPr>
            <a:t>SALINITY</a:t>
          </a:r>
        </a:p>
      </dsp:txBody>
      <dsp:txXfrm>
        <a:off x="379831" y="4055011"/>
        <a:ext cx="2198361" cy="10322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10A8A4-5D63-4228-832E-F0A853EC78BD}">
      <dsp:nvSpPr>
        <dsp:cNvPr id="0" name=""/>
        <dsp:cNvSpPr/>
      </dsp:nvSpPr>
      <dsp:spPr>
        <a:xfrm>
          <a:off x="6430077" y="3452980"/>
          <a:ext cx="5175504" cy="1938540"/>
        </a:xfrm>
        <a:prstGeom prst="ellipse">
          <a:avLst/>
        </a:prstGeom>
        <a:solidFill>
          <a:srgbClr val="B5C9E9"/>
        </a:solidFill>
        <a:ln w="76200" cap="flat" cmpd="sng" algn="ctr">
          <a:solidFill>
            <a:srgbClr val="1C345D"/>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r>
            <a:rPr lang="en-US" sz="3400" b="1" kern="1200" dirty="0">
              <a:solidFill>
                <a:schemeClr val="tx1"/>
              </a:solidFill>
              <a:latin typeface="Times New Roman" panose="02020603050405020304" pitchFamily="18" charset="0"/>
              <a:cs typeface="Times New Roman" panose="02020603050405020304" pitchFamily="18" charset="0"/>
            </a:rPr>
            <a:t>MANY BGC OBSERVATIONS</a:t>
          </a:r>
        </a:p>
      </dsp:txBody>
      <dsp:txXfrm>
        <a:off x="7188012" y="3736873"/>
        <a:ext cx="3659634" cy="1370754"/>
      </dsp:txXfrm>
    </dsp:sp>
    <dsp:sp modelId="{8950C5CB-5BAA-4571-B74A-2D89084A89B3}">
      <dsp:nvSpPr>
        <dsp:cNvPr id="0" name=""/>
        <dsp:cNvSpPr/>
      </dsp:nvSpPr>
      <dsp:spPr>
        <a:xfrm rot="1187305">
          <a:off x="5306255" y="2829811"/>
          <a:ext cx="1355812" cy="1001888"/>
        </a:xfrm>
        <a:prstGeom prst="rightArrow">
          <a:avLst>
            <a:gd name="adj1" fmla="val 60000"/>
            <a:gd name="adj2" fmla="val 50000"/>
          </a:avLst>
        </a:prstGeom>
        <a:solidFill>
          <a:srgbClr val="E5ECF7"/>
        </a:solidFill>
        <a:ln w="76200">
          <a:solidFill>
            <a:srgbClr val="1C345D"/>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911350">
            <a:lnSpc>
              <a:spcPct val="90000"/>
            </a:lnSpc>
            <a:spcBef>
              <a:spcPct val="0"/>
            </a:spcBef>
            <a:spcAft>
              <a:spcPct val="35000"/>
            </a:spcAft>
            <a:buNone/>
          </a:pPr>
          <a:endParaRPr lang="en-US" sz="4300" kern="1200"/>
        </a:p>
      </dsp:txBody>
      <dsp:txXfrm rot="10800000">
        <a:off x="5315129" y="2979311"/>
        <a:ext cx="1055246" cy="601132"/>
      </dsp:txXfrm>
    </dsp:sp>
    <dsp:sp modelId="{1D0A4BA2-1B5A-4318-B689-8768CF3E6C80}">
      <dsp:nvSpPr>
        <dsp:cNvPr id="0" name=""/>
        <dsp:cNvSpPr/>
      </dsp:nvSpPr>
      <dsp:spPr>
        <a:xfrm>
          <a:off x="2262645" y="1778623"/>
          <a:ext cx="2726806" cy="1407396"/>
        </a:xfrm>
        <a:prstGeom prst="ellipse">
          <a:avLst/>
        </a:prstGeom>
        <a:solidFill>
          <a:srgbClr val="2E579A"/>
        </a:solidFill>
        <a:ln w="76200" cap="flat" cmpd="sng" algn="ctr">
          <a:solidFill>
            <a:srgbClr val="1C345D"/>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r>
            <a:rPr lang="en-US" sz="3400" b="1" kern="1200" dirty="0">
              <a:latin typeface="Times New Roman" panose="02020603050405020304" pitchFamily="18" charset="0"/>
              <a:cs typeface="Times New Roman" panose="02020603050405020304" pitchFamily="18" charset="0"/>
            </a:rPr>
            <a:t>TEMP</a:t>
          </a:r>
        </a:p>
      </dsp:txBody>
      <dsp:txXfrm>
        <a:off x="2661976" y="1984731"/>
        <a:ext cx="1928144" cy="995180"/>
      </dsp:txXfrm>
    </dsp:sp>
    <dsp:sp modelId="{A337FD5E-0313-4411-AC63-71A695F21BF3}">
      <dsp:nvSpPr>
        <dsp:cNvPr id="0" name=""/>
        <dsp:cNvSpPr/>
      </dsp:nvSpPr>
      <dsp:spPr>
        <a:xfrm rot="20429913">
          <a:off x="5291234" y="5001143"/>
          <a:ext cx="1354952" cy="1001888"/>
        </a:xfrm>
        <a:prstGeom prst="rightArrow">
          <a:avLst>
            <a:gd name="adj1" fmla="val 60000"/>
            <a:gd name="adj2" fmla="val 50000"/>
          </a:avLst>
        </a:prstGeom>
        <a:solidFill>
          <a:srgbClr val="E5ECF7"/>
        </a:solidFill>
        <a:ln w="76200">
          <a:solidFill>
            <a:srgbClr val="1C345D"/>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911350">
            <a:lnSpc>
              <a:spcPct val="90000"/>
            </a:lnSpc>
            <a:spcBef>
              <a:spcPct val="0"/>
            </a:spcBef>
            <a:spcAft>
              <a:spcPct val="35000"/>
            </a:spcAft>
            <a:buNone/>
          </a:pPr>
          <a:endParaRPr lang="en-US" sz="4300" kern="1200"/>
        </a:p>
      </dsp:txBody>
      <dsp:txXfrm rot="10800000">
        <a:off x="5299855" y="5251690"/>
        <a:ext cx="1054386" cy="601132"/>
      </dsp:txXfrm>
    </dsp:sp>
    <dsp:sp modelId="{92393ED4-CCD5-4D72-B082-A67B842C83F6}">
      <dsp:nvSpPr>
        <dsp:cNvPr id="0" name=""/>
        <dsp:cNvSpPr/>
      </dsp:nvSpPr>
      <dsp:spPr>
        <a:xfrm>
          <a:off x="2141656" y="5623968"/>
          <a:ext cx="2834636" cy="1463040"/>
        </a:xfrm>
        <a:prstGeom prst="ellipse">
          <a:avLst/>
        </a:prstGeom>
        <a:solidFill>
          <a:srgbClr val="2E579A"/>
        </a:solidFill>
        <a:ln w="76200" cap="flat" cmpd="sng" algn="ctr">
          <a:solidFill>
            <a:srgbClr val="1C345D"/>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r>
            <a:rPr lang="en-US" sz="3400" b="1" kern="1200" dirty="0">
              <a:latin typeface="Times New Roman" panose="02020603050405020304" pitchFamily="18" charset="0"/>
              <a:cs typeface="Times New Roman" panose="02020603050405020304" pitchFamily="18" charset="0"/>
            </a:rPr>
            <a:t>OXYGEN</a:t>
          </a:r>
        </a:p>
      </dsp:txBody>
      <dsp:txXfrm>
        <a:off x="2556779" y="5838225"/>
        <a:ext cx="2004390" cy="1034526"/>
      </dsp:txXfrm>
    </dsp:sp>
    <dsp:sp modelId="{1746AAB2-184D-4DFF-9103-B4272CF8C028}">
      <dsp:nvSpPr>
        <dsp:cNvPr id="0" name=""/>
        <dsp:cNvSpPr/>
      </dsp:nvSpPr>
      <dsp:spPr>
        <a:xfrm rot="9320">
          <a:off x="4820818" y="3911470"/>
          <a:ext cx="1137260" cy="1001888"/>
        </a:xfrm>
        <a:prstGeom prst="rightArrow">
          <a:avLst>
            <a:gd name="adj1" fmla="val 60000"/>
            <a:gd name="adj2" fmla="val 50000"/>
          </a:avLst>
        </a:prstGeom>
        <a:solidFill>
          <a:srgbClr val="E5ECF7"/>
        </a:solidFill>
        <a:ln w="76200">
          <a:solidFill>
            <a:srgbClr val="1C345D"/>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911350">
            <a:lnSpc>
              <a:spcPct val="90000"/>
            </a:lnSpc>
            <a:spcBef>
              <a:spcPct val="0"/>
            </a:spcBef>
            <a:spcAft>
              <a:spcPct val="35000"/>
            </a:spcAft>
            <a:buNone/>
          </a:pPr>
          <a:endParaRPr lang="en-US" sz="4300" kern="1200"/>
        </a:p>
      </dsp:txBody>
      <dsp:txXfrm rot="10800000">
        <a:off x="4820819" y="4111441"/>
        <a:ext cx="836694" cy="601132"/>
      </dsp:txXfrm>
    </dsp:sp>
    <dsp:sp modelId="{EE67846D-40ED-44A0-B9B3-007349392C06}">
      <dsp:nvSpPr>
        <dsp:cNvPr id="0" name=""/>
        <dsp:cNvSpPr/>
      </dsp:nvSpPr>
      <dsp:spPr>
        <a:xfrm>
          <a:off x="549995" y="3367517"/>
          <a:ext cx="3734406" cy="2073678"/>
        </a:xfrm>
        <a:prstGeom prst="ellipse">
          <a:avLst/>
        </a:prstGeom>
        <a:solidFill>
          <a:srgbClr val="92D050"/>
        </a:solidFill>
        <a:ln w="76200" cap="flat" cmpd="sng" algn="ctr">
          <a:solidFill>
            <a:schemeClr val="accent6">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r>
            <a:rPr lang="en-US" sz="3400" b="1" kern="1200" dirty="0">
              <a:solidFill>
                <a:schemeClr val="tx1"/>
              </a:solidFill>
              <a:highlight>
                <a:srgbClr val="FFFF00"/>
              </a:highlight>
              <a:latin typeface="Times New Roman" panose="02020603050405020304" pitchFamily="18" charset="0"/>
              <a:cs typeface="Times New Roman" panose="02020603050405020304" pitchFamily="18" charset="0"/>
            </a:rPr>
            <a:t>SALINITY RECOVERY METHOD</a:t>
          </a:r>
        </a:p>
      </dsp:txBody>
      <dsp:txXfrm>
        <a:off x="1096886" y="3671200"/>
        <a:ext cx="2640624" cy="146631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8BF460-994A-4CF7-B048-1FF321AD9CD1}">
      <dsp:nvSpPr>
        <dsp:cNvPr id="0" name=""/>
        <dsp:cNvSpPr/>
      </dsp:nvSpPr>
      <dsp:spPr>
        <a:xfrm>
          <a:off x="0" y="7759844"/>
          <a:ext cx="3853881" cy="328039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241808" rIns="241808" bIns="129540" numCol="1" spcCol="1270" anchor="t" anchorCtr="0">
          <a:noAutofit/>
        </a:bodyPr>
        <a:lstStyle/>
        <a:p>
          <a:pPr marL="0" lvl="0" indent="0" algn="l" defTabSz="1511300">
            <a:lnSpc>
              <a:spcPct val="90000"/>
            </a:lnSpc>
            <a:spcBef>
              <a:spcPct val="0"/>
            </a:spcBef>
            <a:spcAft>
              <a:spcPct val="35000"/>
            </a:spcAft>
            <a:buNone/>
          </a:pPr>
          <a:r>
            <a:rPr lang="en-US" sz="3400" kern="1200" dirty="0"/>
            <a:t>Select a salinity proxy, and matchup proxy data to afflicted float.</a:t>
          </a:r>
        </a:p>
      </dsp:txBody>
      <dsp:txXfrm>
        <a:off x="0" y="7759844"/>
        <a:ext cx="3853881" cy="2186928"/>
      </dsp:txXfrm>
    </dsp:sp>
    <dsp:sp modelId="{7F586E44-AADA-4B95-8465-0BDB0757C9B6}">
      <dsp:nvSpPr>
        <dsp:cNvPr id="0" name=""/>
        <dsp:cNvSpPr/>
      </dsp:nvSpPr>
      <dsp:spPr>
        <a:xfrm>
          <a:off x="1308184" y="10788731"/>
          <a:ext cx="3014021" cy="145763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1808" tIns="241808" rIns="241808" bIns="241808" numCol="1" spcCol="1270" anchor="t" anchorCtr="0">
          <a:noAutofit/>
        </a:bodyPr>
        <a:lstStyle/>
        <a:p>
          <a:pPr marL="285750" lvl="1" indent="-285750" algn="l" defTabSz="1511300">
            <a:lnSpc>
              <a:spcPct val="90000"/>
            </a:lnSpc>
            <a:spcBef>
              <a:spcPct val="0"/>
            </a:spcBef>
            <a:spcAft>
              <a:spcPct val="15000"/>
            </a:spcAft>
            <a:buChar char="•"/>
          </a:pPr>
          <a:r>
            <a:rPr lang="en-US" sz="3400" kern="1200" dirty="0"/>
            <a:t>MBARI uses ARMOR3D </a:t>
          </a:r>
        </a:p>
      </dsp:txBody>
      <dsp:txXfrm>
        <a:off x="1350877" y="10831424"/>
        <a:ext cx="2928635" cy="1372253"/>
      </dsp:txXfrm>
    </dsp:sp>
    <dsp:sp modelId="{64445F24-12CE-4CA5-A5D5-14F849BCAB04}">
      <dsp:nvSpPr>
        <dsp:cNvPr id="0" name=""/>
        <dsp:cNvSpPr/>
      </dsp:nvSpPr>
      <dsp:spPr>
        <a:xfrm rot="8471">
          <a:off x="4405795" y="8370885"/>
          <a:ext cx="1170063" cy="97994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866900">
            <a:lnSpc>
              <a:spcPct val="90000"/>
            </a:lnSpc>
            <a:spcBef>
              <a:spcPct val="0"/>
            </a:spcBef>
            <a:spcAft>
              <a:spcPct val="35000"/>
            </a:spcAft>
            <a:buNone/>
          </a:pPr>
          <a:endParaRPr lang="en-US" sz="4200" kern="1200"/>
        </a:p>
      </dsp:txBody>
      <dsp:txXfrm>
        <a:off x="4405795" y="8566512"/>
        <a:ext cx="876079" cy="587968"/>
      </dsp:txXfrm>
    </dsp:sp>
    <dsp:sp modelId="{0642BAF4-5AEF-4DDF-B6E6-881603F23A01}">
      <dsp:nvSpPr>
        <dsp:cNvPr id="0" name=""/>
        <dsp:cNvSpPr/>
      </dsp:nvSpPr>
      <dsp:spPr>
        <a:xfrm>
          <a:off x="6061542" y="7774882"/>
          <a:ext cx="3936301" cy="328039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241808" rIns="241808" bIns="129540" numCol="1" spcCol="1270" anchor="t" anchorCtr="0">
          <a:noAutofit/>
        </a:bodyPr>
        <a:lstStyle/>
        <a:p>
          <a:pPr marL="0" lvl="0" indent="0" algn="l" defTabSz="1511300">
            <a:lnSpc>
              <a:spcPct val="90000"/>
            </a:lnSpc>
            <a:spcBef>
              <a:spcPct val="0"/>
            </a:spcBef>
            <a:spcAft>
              <a:spcPct val="35000"/>
            </a:spcAft>
            <a:buNone/>
          </a:pPr>
          <a:r>
            <a:rPr lang="en-US" sz="3400" kern="1200" dirty="0"/>
            <a:t>Compare the processed parameter data with and without use of proxy</a:t>
          </a:r>
        </a:p>
      </dsp:txBody>
      <dsp:txXfrm>
        <a:off x="6061542" y="7774882"/>
        <a:ext cx="3936301" cy="2186928"/>
      </dsp:txXfrm>
    </dsp:sp>
    <dsp:sp modelId="{6AC232A4-029E-4677-BE6B-D95CD3229852}">
      <dsp:nvSpPr>
        <dsp:cNvPr id="0" name=""/>
        <dsp:cNvSpPr/>
      </dsp:nvSpPr>
      <dsp:spPr>
        <a:xfrm>
          <a:off x="7368523" y="10560533"/>
          <a:ext cx="3935986" cy="223897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1808" tIns="241808" rIns="241808" bIns="241808" numCol="1" spcCol="1270" anchor="t" anchorCtr="0">
          <a:noAutofit/>
        </a:bodyPr>
        <a:lstStyle/>
        <a:p>
          <a:pPr marL="285750" lvl="1" indent="-285750" algn="l" defTabSz="1511300">
            <a:lnSpc>
              <a:spcPct val="90000"/>
            </a:lnSpc>
            <a:spcBef>
              <a:spcPct val="0"/>
            </a:spcBef>
            <a:spcAft>
              <a:spcPct val="15000"/>
            </a:spcAft>
            <a:buChar char="•"/>
          </a:pPr>
          <a:r>
            <a:rPr lang="en-US" sz="3400" kern="1200" dirty="0"/>
            <a:t>How to tell if proxy is an improvement. </a:t>
          </a:r>
        </a:p>
      </dsp:txBody>
      <dsp:txXfrm>
        <a:off x="7434100" y="10626110"/>
        <a:ext cx="3804832" cy="2107817"/>
      </dsp:txXfrm>
    </dsp:sp>
    <dsp:sp modelId="{E36FA499-EF83-468D-B5DB-AC92A861668E}">
      <dsp:nvSpPr>
        <dsp:cNvPr id="0" name=""/>
        <dsp:cNvSpPr/>
      </dsp:nvSpPr>
      <dsp:spPr>
        <a:xfrm rot="21584444">
          <a:off x="10564615" y="8364184"/>
          <a:ext cx="1201580" cy="97994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866900">
            <a:lnSpc>
              <a:spcPct val="90000"/>
            </a:lnSpc>
            <a:spcBef>
              <a:spcPct val="0"/>
            </a:spcBef>
            <a:spcAft>
              <a:spcPct val="35000"/>
            </a:spcAft>
            <a:buNone/>
          </a:pPr>
          <a:endParaRPr lang="en-US" sz="4200" kern="1200"/>
        </a:p>
      </dsp:txBody>
      <dsp:txXfrm>
        <a:off x="10564617" y="8560838"/>
        <a:ext cx="907596" cy="587968"/>
      </dsp:txXfrm>
    </dsp:sp>
    <dsp:sp modelId="{643C860C-5357-4196-9C1B-5DC4A042877C}">
      <dsp:nvSpPr>
        <dsp:cNvPr id="0" name=""/>
        <dsp:cNvSpPr/>
      </dsp:nvSpPr>
      <dsp:spPr>
        <a:xfrm>
          <a:off x="12264954" y="7746812"/>
          <a:ext cx="3935986" cy="328039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241808" rIns="241808" bIns="129540" numCol="1" spcCol="1270" anchor="t" anchorCtr="0">
          <a:noAutofit/>
        </a:bodyPr>
        <a:lstStyle/>
        <a:p>
          <a:pPr marL="0" lvl="0" indent="0" algn="l" defTabSz="1511300">
            <a:lnSpc>
              <a:spcPct val="90000"/>
            </a:lnSpc>
            <a:spcBef>
              <a:spcPct val="0"/>
            </a:spcBef>
            <a:spcAft>
              <a:spcPct val="35000"/>
            </a:spcAft>
            <a:buNone/>
          </a:pPr>
          <a:r>
            <a:rPr lang="en-US" sz="3400" kern="1200" dirty="0"/>
            <a:t>Process parameter data with use of proxy, and inflate the error</a:t>
          </a:r>
        </a:p>
      </dsp:txBody>
      <dsp:txXfrm>
        <a:off x="12264954" y="7746812"/>
        <a:ext cx="3935986" cy="2186928"/>
      </dsp:txXfrm>
    </dsp:sp>
    <dsp:sp modelId="{5D825EA4-FDA6-49A2-BC32-327292745EDE}">
      <dsp:nvSpPr>
        <dsp:cNvPr id="0" name=""/>
        <dsp:cNvSpPr/>
      </dsp:nvSpPr>
      <dsp:spPr>
        <a:xfrm>
          <a:off x="12954323" y="10071311"/>
          <a:ext cx="3935986" cy="36864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1808" tIns="241808" rIns="241808" bIns="241808" numCol="1" spcCol="1270" anchor="t" anchorCtr="0">
          <a:noAutofit/>
        </a:bodyPr>
        <a:lstStyle/>
        <a:p>
          <a:pPr marL="285750" lvl="1" indent="-285750" algn="l" defTabSz="1511300">
            <a:lnSpc>
              <a:spcPct val="90000"/>
            </a:lnSpc>
            <a:spcBef>
              <a:spcPct val="0"/>
            </a:spcBef>
            <a:spcAft>
              <a:spcPct val="15000"/>
            </a:spcAft>
            <a:buChar char="•"/>
          </a:pPr>
          <a:r>
            <a:rPr lang="en-US" sz="3400" kern="1200" dirty="0"/>
            <a:t>Using a proxy with inevitably impart error, but will impart less error than bad salinity.</a:t>
          </a:r>
          <a:endParaRPr lang="en-US" sz="5600" kern="1200" dirty="0"/>
        </a:p>
      </dsp:txBody>
      <dsp:txXfrm>
        <a:off x="13062294" y="10179282"/>
        <a:ext cx="3720044" cy="347045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8BF460-994A-4CF7-B048-1FF321AD9CD1}">
      <dsp:nvSpPr>
        <dsp:cNvPr id="0" name=""/>
        <dsp:cNvSpPr/>
      </dsp:nvSpPr>
      <dsp:spPr>
        <a:xfrm>
          <a:off x="82041" y="7453003"/>
          <a:ext cx="2797576" cy="436193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241808" rIns="241808" bIns="129540" numCol="1" spcCol="1270" anchor="t" anchorCtr="0">
          <a:noAutofit/>
        </a:bodyPr>
        <a:lstStyle/>
        <a:p>
          <a:pPr marL="0" lvl="0" indent="0" algn="l" defTabSz="1511300">
            <a:lnSpc>
              <a:spcPct val="90000"/>
            </a:lnSpc>
            <a:spcBef>
              <a:spcPct val="0"/>
            </a:spcBef>
            <a:spcAft>
              <a:spcPct val="35000"/>
            </a:spcAft>
            <a:buNone/>
          </a:pPr>
          <a:r>
            <a:rPr lang="en-US" sz="3400" kern="1200" dirty="0"/>
            <a:t>Select a salinity proxy, and matchup proxy data to afflicted float.</a:t>
          </a:r>
        </a:p>
      </dsp:txBody>
      <dsp:txXfrm>
        <a:off x="82041" y="7453003"/>
        <a:ext cx="2797576" cy="2907959"/>
      </dsp:txXfrm>
    </dsp:sp>
    <dsp:sp modelId="{7F586E44-AADA-4B95-8465-0BDB0757C9B6}">
      <dsp:nvSpPr>
        <dsp:cNvPr id="0" name=""/>
        <dsp:cNvSpPr/>
      </dsp:nvSpPr>
      <dsp:spPr>
        <a:xfrm>
          <a:off x="79084" y="10760767"/>
          <a:ext cx="3817371" cy="145763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1808" tIns="241808" rIns="241808" bIns="241808" numCol="1" spcCol="1270" anchor="t" anchorCtr="0">
          <a:noAutofit/>
        </a:bodyPr>
        <a:lstStyle/>
        <a:p>
          <a:pPr marL="285750" lvl="1" indent="-285750" algn="l" defTabSz="1511300">
            <a:lnSpc>
              <a:spcPct val="90000"/>
            </a:lnSpc>
            <a:spcBef>
              <a:spcPct val="0"/>
            </a:spcBef>
            <a:spcAft>
              <a:spcPct val="15000"/>
            </a:spcAft>
            <a:buChar char="•"/>
          </a:pPr>
          <a:r>
            <a:rPr lang="en-US" sz="3400" kern="1200" dirty="0"/>
            <a:t>MBARI uses ARMOR3D </a:t>
          </a:r>
        </a:p>
      </dsp:txBody>
      <dsp:txXfrm>
        <a:off x="121777" y="10803460"/>
        <a:ext cx="3731985" cy="1372253"/>
      </dsp:txXfrm>
    </dsp:sp>
    <dsp:sp modelId="{64445F24-12CE-4CA5-A5D5-14F849BCAB04}">
      <dsp:nvSpPr>
        <dsp:cNvPr id="0" name=""/>
        <dsp:cNvSpPr/>
      </dsp:nvSpPr>
      <dsp:spPr>
        <a:xfrm rot="21543736">
          <a:off x="3306853" y="8299607"/>
          <a:ext cx="905989" cy="114014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178050">
            <a:lnSpc>
              <a:spcPct val="90000"/>
            </a:lnSpc>
            <a:spcBef>
              <a:spcPct val="0"/>
            </a:spcBef>
            <a:spcAft>
              <a:spcPct val="35000"/>
            </a:spcAft>
            <a:buNone/>
          </a:pPr>
          <a:endParaRPr lang="en-US" sz="4900" kern="1200"/>
        </a:p>
      </dsp:txBody>
      <dsp:txXfrm>
        <a:off x="3306871" y="8529860"/>
        <a:ext cx="634192" cy="684088"/>
      </dsp:txXfrm>
    </dsp:sp>
    <dsp:sp modelId="{0642BAF4-5AEF-4DDF-B6E6-881603F23A01}">
      <dsp:nvSpPr>
        <dsp:cNvPr id="0" name=""/>
        <dsp:cNvSpPr/>
      </dsp:nvSpPr>
      <dsp:spPr>
        <a:xfrm>
          <a:off x="4588803" y="7391660"/>
          <a:ext cx="2768039" cy="432539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241808" rIns="241808" bIns="129540" numCol="1" spcCol="1270" anchor="t" anchorCtr="0">
          <a:noAutofit/>
        </a:bodyPr>
        <a:lstStyle/>
        <a:p>
          <a:pPr marL="0" lvl="0" indent="0" algn="l" defTabSz="1511300">
            <a:lnSpc>
              <a:spcPct val="90000"/>
            </a:lnSpc>
            <a:spcBef>
              <a:spcPct val="0"/>
            </a:spcBef>
            <a:spcAft>
              <a:spcPct val="35000"/>
            </a:spcAft>
            <a:buNone/>
          </a:pPr>
          <a:r>
            <a:rPr lang="en-US" sz="3400" kern="1200" dirty="0"/>
            <a:t>Compare the processed parameter data with ‘healthy salinity” with use of the proxy</a:t>
          </a:r>
        </a:p>
      </dsp:txBody>
      <dsp:txXfrm>
        <a:off x="4588803" y="7391660"/>
        <a:ext cx="2768039" cy="2883596"/>
      </dsp:txXfrm>
    </dsp:sp>
    <dsp:sp modelId="{6AC232A4-029E-4677-BE6B-D95CD3229852}">
      <dsp:nvSpPr>
        <dsp:cNvPr id="0" name=""/>
        <dsp:cNvSpPr/>
      </dsp:nvSpPr>
      <dsp:spPr>
        <a:xfrm>
          <a:off x="5149231" y="11812015"/>
          <a:ext cx="3817371" cy="223897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1808" tIns="241808" rIns="241808" bIns="241808" numCol="1" spcCol="1270" anchor="t" anchorCtr="0">
          <a:noAutofit/>
        </a:bodyPr>
        <a:lstStyle/>
        <a:p>
          <a:pPr marL="285750" lvl="1" indent="-285750" algn="l" defTabSz="1511300">
            <a:lnSpc>
              <a:spcPct val="90000"/>
            </a:lnSpc>
            <a:spcBef>
              <a:spcPct val="0"/>
            </a:spcBef>
            <a:spcAft>
              <a:spcPct val="15000"/>
            </a:spcAft>
            <a:buChar char="•"/>
          </a:pPr>
          <a:r>
            <a:rPr lang="en-US" sz="3400" kern="1200" dirty="0"/>
            <a:t>This is determined on a magnitude of added uncertainty float-by-float basis.  </a:t>
          </a:r>
        </a:p>
      </dsp:txBody>
      <dsp:txXfrm>
        <a:off x="5214808" y="11877592"/>
        <a:ext cx="3686217" cy="2107817"/>
      </dsp:txXfrm>
    </dsp:sp>
    <dsp:sp modelId="{E36FA499-EF83-468D-B5DB-AC92A861668E}">
      <dsp:nvSpPr>
        <dsp:cNvPr id="0" name=""/>
        <dsp:cNvSpPr/>
      </dsp:nvSpPr>
      <dsp:spPr>
        <a:xfrm rot="21594309">
          <a:off x="7569643" y="8260368"/>
          <a:ext cx="451139" cy="114014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178050">
            <a:lnSpc>
              <a:spcPct val="90000"/>
            </a:lnSpc>
            <a:spcBef>
              <a:spcPct val="0"/>
            </a:spcBef>
            <a:spcAft>
              <a:spcPct val="35000"/>
            </a:spcAft>
            <a:buNone/>
          </a:pPr>
          <a:endParaRPr lang="en-US" sz="4900" kern="1200"/>
        </a:p>
      </dsp:txBody>
      <dsp:txXfrm>
        <a:off x="7569643" y="8488509"/>
        <a:ext cx="315797" cy="684088"/>
      </dsp:txXfrm>
    </dsp:sp>
    <dsp:sp modelId="{643C860C-5357-4196-9C1B-5DC4A042877C}">
      <dsp:nvSpPr>
        <dsp:cNvPr id="0" name=""/>
        <dsp:cNvSpPr/>
      </dsp:nvSpPr>
      <dsp:spPr>
        <a:xfrm>
          <a:off x="8208047" y="7441499"/>
          <a:ext cx="2969580" cy="415740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241808" rIns="241808" bIns="129540" numCol="1" spcCol="1270" anchor="t" anchorCtr="0">
          <a:noAutofit/>
        </a:bodyPr>
        <a:lstStyle/>
        <a:p>
          <a:pPr marL="0" lvl="0" indent="0" algn="l" defTabSz="1511300">
            <a:lnSpc>
              <a:spcPct val="90000"/>
            </a:lnSpc>
            <a:spcBef>
              <a:spcPct val="0"/>
            </a:spcBef>
            <a:spcAft>
              <a:spcPct val="35000"/>
            </a:spcAft>
            <a:buNone/>
          </a:pPr>
          <a:r>
            <a:rPr lang="en-US" sz="3400" kern="1200" dirty="0"/>
            <a:t>Process parameter data with use of proxy, and inflate the error</a:t>
          </a:r>
        </a:p>
      </dsp:txBody>
      <dsp:txXfrm>
        <a:off x="8208047" y="7441499"/>
        <a:ext cx="2969580" cy="2771602"/>
      </dsp:txXfrm>
    </dsp:sp>
    <dsp:sp modelId="{5D825EA4-FDA6-49A2-BC32-327292745EDE}">
      <dsp:nvSpPr>
        <dsp:cNvPr id="0" name=""/>
        <dsp:cNvSpPr/>
      </dsp:nvSpPr>
      <dsp:spPr>
        <a:xfrm>
          <a:off x="8831992" y="10608174"/>
          <a:ext cx="4579434" cy="36864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1808" tIns="241808" rIns="241808" bIns="241808" numCol="1" spcCol="1270" anchor="t" anchorCtr="0">
          <a:noAutofit/>
        </a:bodyPr>
        <a:lstStyle/>
        <a:p>
          <a:pPr marL="285750" lvl="1" indent="-285750" algn="l" defTabSz="1511300">
            <a:lnSpc>
              <a:spcPct val="90000"/>
            </a:lnSpc>
            <a:spcBef>
              <a:spcPct val="0"/>
            </a:spcBef>
            <a:spcAft>
              <a:spcPct val="15000"/>
            </a:spcAft>
            <a:buChar char="•"/>
          </a:pPr>
          <a:r>
            <a:rPr lang="en-US" sz="3400" kern="1200" dirty="0"/>
            <a:t>Using a proxy with inevitably impart error, but will impart less error than bad salinity.</a:t>
          </a:r>
          <a:endParaRPr lang="en-US" sz="5600" kern="1200" dirty="0"/>
        </a:p>
      </dsp:txBody>
      <dsp:txXfrm>
        <a:off x="8939963" y="10716145"/>
        <a:ext cx="4363492" cy="347045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10A8A4-5D63-4228-832E-F0A853EC78BD}">
      <dsp:nvSpPr>
        <dsp:cNvPr id="0" name=""/>
        <dsp:cNvSpPr/>
      </dsp:nvSpPr>
      <dsp:spPr>
        <a:xfrm>
          <a:off x="10769203" y="6197203"/>
          <a:ext cx="5893593" cy="5893593"/>
        </a:xfrm>
        <a:prstGeom prst="ellipse">
          <a:avLst/>
        </a:prstGeom>
        <a:solidFill>
          <a:schemeClr val="accent1">
            <a:hueOff val="0"/>
            <a:satOff val="0"/>
            <a:lumOff val="0"/>
            <a:alphaOff val="0"/>
          </a:schemeClr>
        </a:solidFill>
        <a:ln w="76200" cap="flat" cmpd="sng" algn="ctr">
          <a:solidFill>
            <a:srgbClr val="1C345D"/>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r>
            <a:rPr lang="en-US" sz="4000" b="1" kern="1200" dirty="0">
              <a:latin typeface="Times New Roman" panose="02020603050405020304" pitchFamily="18" charset="0"/>
              <a:cs typeface="Times New Roman" panose="02020603050405020304" pitchFamily="18" charset="0"/>
            </a:rPr>
            <a:t>MANY BGC OBSERVATIONS</a:t>
          </a:r>
        </a:p>
      </dsp:txBody>
      <dsp:txXfrm>
        <a:off x="11632300" y="7060300"/>
        <a:ext cx="4167399" cy="4167399"/>
      </dsp:txXfrm>
    </dsp:sp>
    <dsp:sp modelId="{8950C5CB-5BAA-4571-B74A-2D89084A89B3}">
      <dsp:nvSpPr>
        <dsp:cNvPr id="0" name=""/>
        <dsp:cNvSpPr/>
      </dsp:nvSpPr>
      <dsp:spPr>
        <a:xfrm rot="2726794">
          <a:off x="9995198" y="5098106"/>
          <a:ext cx="1447807" cy="2003821"/>
        </a:xfrm>
        <a:prstGeom prst="rightArrow">
          <a:avLst>
            <a:gd name="adj1" fmla="val 60000"/>
            <a:gd name="adj2" fmla="val 50000"/>
          </a:avLst>
        </a:prstGeom>
        <a:solidFill>
          <a:srgbClr val="E5ECF7"/>
        </a:solidFill>
        <a:ln w="76200">
          <a:solidFill>
            <a:srgbClr val="1C345D"/>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444750">
            <a:lnSpc>
              <a:spcPct val="90000"/>
            </a:lnSpc>
            <a:spcBef>
              <a:spcPct val="0"/>
            </a:spcBef>
            <a:spcAft>
              <a:spcPct val="35000"/>
            </a:spcAft>
            <a:buNone/>
          </a:pPr>
          <a:endParaRPr lang="en-US" sz="5500" kern="1200"/>
        </a:p>
      </dsp:txBody>
      <dsp:txXfrm rot="10800000">
        <a:off x="10060007" y="5344115"/>
        <a:ext cx="1013465" cy="1202293"/>
      </dsp:txXfrm>
    </dsp:sp>
    <dsp:sp modelId="{1D0A4BA2-1B5A-4318-B689-8768CF3E6C80}">
      <dsp:nvSpPr>
        <dsp:cNvPr id="0" name=""/>
        <dsp:cNvSpPr/>
      </dsp:nvSpPr>
      <dsp:spPr>
        <a:xfrm>
          <a:off x="5842294" y="1182506"/>
          <a:ext cx="4572014" cy="4572014"/>
        </a:xfrm>
        <a:prstGeom prst="ellipse">
          <a:avLst/>
        </a:prstGeom>
        <a:solidFill>
          <a:schemeClr val="accent1">
            <a:hueOff val="0"/>
            <a:satOff val="0"/>
            <a:lumOff val="0"/>
            <a:alphaOff val="0"/>
          </a:schemeClr>
        </a:solidFill>
        <a:ln w="76200" cap="flat" cmpd="sng" algn="ctr">
          <a:solidFill>
            <a:srgbClr val="1C345D"/>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2133600">
            <a:lnSpc>
              <a:spcPct val="90000"/>
            </a:lnSpc>
            <a:spcBef>
              <a:spcPct val="0"/>
            </a:spcBef>
            <a:spcAft>
              <a:spcPct val="35000"/>
            </a:spcAft>
            <a:buNone/>
          </a:pPr>
          <a:r>
            <a:rPr lang="en-US" sz="4800" b="1" kern="1200" dirty="0">
              <a:latin typeface="Times New Roman" panose="02020603050405020304" pitchFamily="18" charset="0"/>
              <a:cs typeface="Times New Roman" panose="02020603050405020304" pitchFamily="18" charset="0"/>
            </a:rPr>
            <a:t>TEMP</a:t>
          </a:r>
        </a:p>
      </dsp:txBody>
      <dsp:txXfrm>
        <a:off x="6511850" y="1852062"/>
        <a:ext cx="3232902" cy="3232902"/>
      </dsp:txXfrm>
    </dsp:sp>
    <dsp:sp modelId="{A337FD5E-0313-4411-AC63-71A695F21BF3}">
      <dsp:nvSpPr>
        <dsp:cNvPr id="0" name=""/>
        <dsp:cNvSpPr/>
      </dsp:nvSpPr>
      <dsp:spPr>
        <a:xfrm rot="18811305">
          <a:off x="10025578" y="11254165"/>
          <a:ext cx="1469851" cy="2003821"/>
        </a:xfrm>
        <a:prstGeom prst="rightArrow">
          <a:avLst>
            <a:gd name="adj1" fmla="val 60000"/>
            <a:gd name="adj2" fmla="val 50000"/>
          </a:avLst>
        </a:prstGeom>
        <a:solidFill>
          <a:srgbClr val="E5ECF7"/>
        </a:solidFill>
        <a:ln w="76200">
          <a:solidFill>
            <a:srgbClr val="1C345D"/>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444750">
            <a:lnSpc>
              <a:spcPct val="90000"/>
            </a:lnSpc>
            <a:spcBef>
              <a:spcPct val="0"/>
            </a:spcBef>
            <a:spcAft>
              <a:spcPct val="35000"/>
            </a:spcAft>
            <a:buNone/>
          </a:pPr>
          <a:endParaRPr lang="en-US" sz="5500" kern="1200"/>
        </a:p>
      </dsp:txBody>
      <dsp:txXfrm rot="10800000">
        <a:off x="10094228" y="11814800"/>
        <a:ext cx="1028896" cy="1202293"/>
      </dsp:txXfrm>
    </dsp:sp>
    <dsp:sp modelId="{92393ED4-CCD5-4D72-B082-A67B842C83F6}">
      <dsp:nvSpPr>
        <dsp:cNvPr id="0" name=""/>
        <dsp:cNvSpPr/>
      </dsp:nvSpPr>
      <dsp:spPr>
        <a:xfrm>
          <a:off x="5916747" y="12663326"/>
          <a:ext cx="4572014" cy="4572014"/>
        </a:xfrm>
        <a:prstGeom prst="ellipse">
          <a:avLst/>
        </a:prstGeom>
        <a:solidFill>
          <a:schemeClr val="accent1">
            <a:hueOff val="0"/>
            <a:satOff val="0"/>
            <a:lumOff val="0"/>
            <a:alphaOff val="0"/>
          </a:schemeClr>
        </a:solidFill>
        <a:ln w="76200" cap="flat" cmpd="sng" algn="ctr">
          <a:solidFill>
            <a:srgbClr val="1C345D"/>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2133600">
            <a:lnSpc>
              <a:spcPct val="90000"/>
            </a:lnSpc>
            <a:spcBef>
              <a:spcPct val="0"/>
            </a:spcBef>
            <a:spcAft>
              <a:spcPct val="35000"/>
            </a:spcAft>
            <a:buNone/>
          </a:pPr>
          <a:r>
            <a:rPr lang="en-US" sz="4800" b="1" kern="1200" dirty="0">
              <a:latin typeface="Times New Roman" panose="02020603050405020304" pitchFamily="18" charset="0"/>
              <a:cs typeface="Times New Roman" panose="02020603050405020304" pitchFamily="18" charset="0"/>
            </a:rPr>
            <a:t>OXYGEN</a:t>
          </a:r>
        </a:p>
      </dsp:txBody>
      <dsp:txXfrm>
        <a:off x="6586303" y="13332882"/>
        <a:ext cx="3232902" cy="3232902"/>
      </dsp:txXfrm>
    </dsp:sp>
    <dsp:sp modelId="{1746AAB2-184D-4DFF-9103-B4272CF8C028}">
      <dsp:nvSpPr>
        <dsp:cNvPr id="0" name=""/>
        <dsp:cNvSpPr/>
      </dsp:nvSpPr>
      <dsp:spPr>
        <a:xfrm rot="35">
          <a:off x="8748986" y="8142046"/>
          <a:ext cx="1427620" cy="2003821"/>
        </a:xfrm>
        <a:prstGeom prst="rightArrow">
          <a:avLst>
            <a:gd name="adj1" fmla="val 60000"/>
            <a:gd name="adj2" fmla="val 50000"/>
          </a:avLst>
        </a:prstGeom>
        <a:solidFill>
          <a:srgbClr val="E5ECF7"/>
        </a:solidFill>
        <a:ln w="76200">
          <a:solidFill>
            <a:srgbClr val="1C345D"/>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444750">
            <a:lnSpc>
              <a:spcPct val="90000"/>
            </a:lnSpc>
            <a:spcBef>
              <a:spcPct val="0"/>
            </a:spcBef>
            <a:spcAft>
              <a:spcPct val="35000"/>
            </a:spcAft>
            <a:buNone/>
          </a:pPr>
          <a:endParaRPr lang="en-US" sz="5500" kern="1200"/>
        </a:p>
      </dsp:txBody>
      <dsp:txXfrm rot="10800000">
        <a:off x="8748986" y="8542808"/>
        <a:ext cx="999334" cy="1202293"/>
      </dsp:txXfrm>
    </dsp:sp>
    <dsp:sp modelId="{EE67846D-40ED-44A0-B9B3-007349392C06}">
      <dsp:nvSpPr>
        <dsp:cNvPr id="0" name=""/>
        <dsp:cNvSpPr/>
      </dsp:nvSpPr>
      <dsp:spPr>
        <a:xfrm>
          <a:off x="3503566" y="6857912"/>
          <a:ext cx="4572014" cy="4572014"/>
        </a:xfrm>
        <a:prstGeom prst="ellipse">
          <a:avLst/>
        </a:prstGeom>
        <a:solidFill>
          <a:schemeClr val="accent1">
            <a:hueOff val="0"/>
            <a:satOff val="0"/>
            <a:lumOff val="0"/>
            <a:alphaOff val="0"/>
          </a:schemeClr>
        </a:solidFill>
        <a:ln w="76200" cap="flat" cmpd="sng" algn="ctr">
          <a:solidFill>
            <a:srgbClr val="1C345D"/>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2133600">
            <a:lnSpc>
              <a:spcPct val="90000"/>
            </a:lnSpc>
            <a:spcBef>
              <a:spcPct val="0"/>
            </a:spcBef>
            <a:spcAft>
              <a:spcPct val="35000"/>
            </a:spcAft>
            <a:buNone/>
          </a:pPr>
          <a:r>
            <a:rPr lang="en-US" sz="4800" b="1" kern="1200" dirty="0">
              <a:latin typeface="Times New Roman" panose="02020603050405020304" pitchFamily="18" charset="0"/>
              <a:cs typeface="Times New Roman" panose="02020603050405020304" pitchFamily="18" charset="0"/>
            </a:rPr>
            <a:t>SALINITY</a:t>
          </a:r>
        </a:p>
      </dsp:txBody>
      <dsp:txXfrm>
        <a:off x="4173122" y="7527468"/>
        <a:ext cx="3232902" cy="3232902"/>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655E8C-3145-470A-8DE2-3D56E9BC8EE2}" type="datetimeFigureOut">
              <a:rPr lang="en-US" smtClean="0"/>
              <a:t>8/11/2025</a:t>
            </a:fld>
            <a:endParaRPr lang="en-US"/>
          </a:p>
        </p:txBody>
      </p:sp>
      <p:sp>
        <p:nvSpPr>
          <p:cNvPr id="4" name="Slide Image Placeholder 3"/>
          <p:cNvSpPr>
            <a:spLocks noGrp="1" noRot="1" noChangeAspect="1"/>
          </p:cNvSpPr>
          <p:nvPr>
            <p:ph type="sldImg" idx="2"/>
          </p:nvPr>
        </p:nvSpPr>
        <p:spPr>
          <a:xfrm>
            <a:off x="1885950" y="1143000"/>
            <a:ext cx="30861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DD1A3D-FF3A-41D0-9BD9-72D529214392}" type="slidenum">
              <a:rPr lang="en-US" smtClean="0"/>
              <a:t>‹#›</a:t>
            </a:fld>
            <a:endParaRPr lang="en-US"/>
          </a:p>
        </p:txBody>
      </p:sp>
    </p:spTree>
    <p:extLst>
      <p:ext uri="{BB962C8B-B14F-4D97-AF65-F5344CB8AC3E}">
        <p14:creationId xmlns:p14="http://schemas.microsoft.com/office/powerpoint/2010/main" val="25232589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Amount (percent) of salinity failures </a:t>
            </a:r>
          </a:p>
          <a:p>
            <a:r>
              <a:rPr lang="en-US" dirty="0"/>
              <a:t>Amount (percent) of this lost data recovered.</a:t>
            </a:r>
          </a:p>
        </p:txBody>
      </p:sp>
      <p:sp>
        <p:nvSpPr>
          <p:cNvPr id="4" name="Slide Number Placeholder 3"/>
          <p:cNvSpPr>
            <a:spLocks noGrp="1"/>
          </p:cNvSpPr>
          <p:nvPr>
            <p:ph type="sldNum" sz="quarter" idx="5"/>
          </p:nvPr>
        </p:nvSpPr>
        <p:spPr/>
        <p:txBody>
          <a:bodyPr/>
          <a:lstStyle/>
          <a:p>
            <a:fld id="{27DD1A3D-FF3A-41D0-9BD9-72D529214392}" type="slidenum">
              <a:rPr lang="en-US" smtClean="0"/>
              <a:t>1</a:t>
            </a:fld>
            <a:endParaRPr lang="en-US"/>
          </a:p>
        </p:txBody>
      </p:sp>
    </p:spTree>
    <p:extLst>
      <p:ext uri="{BB962C8B-B14F-4D97-AF65-F5344CB8AC3E}">
        <p14:creationId xmlns:p14="http://schemas.microsoft.com/office/powerpoint/2010/main" val="20834635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Amount (percent) of salinity failures </a:t>
            </a:r>
          </a:p>
          <a:p>
            <a:r>
              <a:rPr lang="en-US" dirty="0"/>
              <a:t>Amount (percent) of this lost data recovered.</a:t>
            </a:r>
          </a:p>
        </p:txBody>
      </p:sp>
      <p:sp>
        <p:nvSpPr>
          <p:cNvPr id="4" name="Slide Number Placeholder 3"/>
          <p:cNvSpPr>
            <a:spLocks noGrp="1"/>
          </p:cNvSpPr>
          <p:nvPr>
            <p:ph type="sldNum" sz="quarter" idx="5"/>
          </p:nvPr>
        </p:nvSpPr>
        <p:spPr/>
        <p:txBody>
          <a:bodyPr/>
          <a:lstStyle/>
          <a:p>
            <a:fld id="{27DD1A3D-FF3A-41D0-9BD9-72D529214392}" type="slidenum">
              <a:rPr lang="en-US" smtClean="0"/>
              <a:t>3</a:t>
            </a:fld>
            <a:endParaRPr lang="en-US"/>
          </a:p>
        </p:txBody>
      </p:sp>
    </p:spTree>
    <p:extLst>
      <p:ext uri="{BB962C8B-B14F-4D97-AF65-F5344CB8AC3E}">
        <p14:creationId xmlns:p14="http://schemas.microsoft.com/office/powerpoint/2010/main" val="16003218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86100" y="6734179"/>
            <a:ext cx="34975800" cy="14325600"/>
          </a:xfrm>
        </p:spPr>
        <p:txBody>
          <a:bodyPr anchor="b"/>
          <a:lstStyle>
            <a:lvl1pPr algn="ctr">
              <a:defRPr sz="26999"/>
            </a:lvl1pPr>
          </a:lstStyle>
          <a:p>
            <a:r>
              <a:rPr lang="en-US"/>
              <a:t>Click to edit Master title style</a:t>
            </a:r>
            <a:endParaRPr lang="en-US" dirty="0"/>
          </a:p>
        </p:txBody>
      </p:sp>
      <p:sp>
        <p:nvSpPr>
          <p:cNvPr id="3" name="Subtitle 2"/>
          <p:cNvSpPr>
            <a:spLocks noGrp="1"/>
          </p:cNvSpPr>
          <p:nvPr>
            <p:ph type="subTitle" idx="1"/>
          </p:nvPr>
        </p:nvSpPr>
        <p:spPr>
          <a:xfrm>
            <a:off x="5143500" y="21612228"/>
            <a:ext cx="30861000" cy="9934572"/>
          </a:xfrm>
        </p:spPr>
        <p:txBody>
          <a:bodyPr/>
          <a:lstStyle>
            <a:lvl1pPr marL="0" indent="0" algn="ctr">
              <a:buNone/>
              <a:defRPr sz="10800"/>
            </a:lvl1pPr>
            <a:lvl2pPr marL="2057350" indent="0" algn="ctr">
              <a:buNone/>
              <a:defRPr sz="9000"/>
            </a:lvl2pPr>
            <a:lvl3pPr marL="4114700" indent="0" algn="ctr">
              <a:buNone/>
              <a:defRPr sz="8100"/>
            </a:lvl3pPr>
            <a:lvl4pPr marL="6172050" indent="0" algn="ctr">
              <a:buNone/>
              <a:defRPr sz="7200"/>
            </a:lvl4pPr>
            <a:lvl5pPr marL="8229399" indent="0" algn="ctr">
              <a:buNone/>
              <a:defRPr sz="7200"/>
            </a:lvl5pPr>
            <a:lvl6pPr marL="10286750" indent="0" algn="ctr">
              <a:buNone/>
              <a:defRPr sz="7200"/>
            </a:lvl6pPr>
            <a:lvl7pPr marL="12344100" indent="0" algn="ctr">
              <a:buNone/>
              <a:defRPr sz="7200"/>
            </a:lvl7pPr>
            <a:lvl8pPr marL="14401450" indent="0" algn="ctr">
              <a:buNone/>
              <a:defRPr sz="7200"/>
            </a:lvl8pPr>
            <a:lvl9pPr marL="16458800" indent="0" algn="ctr">
              <a:buNone/>
              <a:defRPr sz="7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9C3BFCF-F673-9A43-9E9C-E34BC18FA028}" type="datetimeFigureOut">
              <a:rPr lang="en-US" smtClean="0"/>
              <a:t>8/11/2025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DAC6FF-AE76-B348-ACBA-71B1996AF2E5}" type="slidenum">
              <a:rPr lang="en-US" smtClean="0"/>
              <a:t>‹#›</a:t>
            </a:fld>
            <a:endParaRPr lang="en-US"/>
          </a:p>
        </p:txBody>
      </p:sp>
    </p:spTree>
    <p:extLst>
      <p:ext uri="{BB962C8B-B14F-4D97-AF65-F5344CB8AC3E}">
        <p14:creationId xmlns:p14="http://schemas.microsoft.com/office/powerpoint/2010/main" val="7289437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9C3BFCF-F673-9A43-9E9C-E34BC18FA028}" type="datetimeFigureOut">
              <a:rPr lang="en-US" smtClean="0"/>
              <a:t>8/11/2025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DAC6FF-AE76-B348-ACBA-71B1996AF2E5}" type="slidenum">
              <a:rPr lang="en-US" smtClean="0"/>
              <a:t>‹#›</a:t>
            </a:fld>
            <a:endParaRPr lang="en-US"/>
          </a:p>
        </p:txBody>
      </p:sp>
    </p:spTree>
    <p:extLst>
      <p:ext uri="{BB962C8B-B14F-4D97-AF65-F5344CB8AC3E}">
        <p14:creationId xmlns:p14="http://schemas.microsoft.com/office/powerpoint/2010/main" val="31583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9446540" y="2190750"/>
            <a:ext cx="8872538" cy="3487102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828928" y="2190750"/>
            <a:ext cx="26103263" cy="3487102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9C3BFCF-F673-9A43-9E9C-E34BC18FA028}" type="datetimeFigureOut">
              <a:rPr lang="en-US" smtClean="0"/>
              <a:t>8/11/2025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DAC6FF-AE76-B348-ACBA-71B1996AF2E5}" type="slidenum">
              <a:rPr lang="en-US" smtClean="0"/>
              <a:t>‹#›</a:t>
            </a:fld>
            <a:endParaRPr lang="en-US"/>
          </a:p>
        </p:txBody>
      </p:sp>
    </p:spTree>
    <p:extLst>
      <p:ext uri="{BB962C8B-B14F-4D97-AF65-F5344CB8AC3E}">
        <p14:creationId xmlns:p14="http://schemas.microsoft.com/office/powerpoint/2010/main" val="1458580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9C3BFCF-F673-9A43-9E9C-E34BC18FA028}" type="datetimeFigureOut">
              <a:rPr lang="en-US" smtClean="0"/>
              <a:t>8/11/2025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DAC6FF-AE76-B348-ACBA-71B1996AF2E5}" type="slidenum">
              <a:rPr lang="en-US" smtClean="0"/>
              <a:t>‹#›</a:t>
            </a:fld>
            <a:endParaRPr lang="en-US"/>
          </a:p>
        </p:txBody>
      </p:sp>
    </p:spTree>
    <p:extLst>
      <p:ext uri="{BB962C8B-B14F-4D97-AF65-F5344CB8AC3E}">
        <p14:creationId xmlns:p14="http://schemas.microsoft.com/office/powerpoint/2010/main" val="28594353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807497" y="10258437"/>
            <a:ext cx="35490150" cy="17116422"/>
          </a:xfrm>
        </p:spPr>
        <p:txBody>
          <a:bodyPr anchor="b"/>
          <a:lstStyle>
            <a:lvl1pPr>
              <a:defRPr sz="26999"/>
            </a:lvl1pPr>
          </a:lstStyle>
          <a:p>
            <a:r>
              <a:rPr lang="en-US"/>
              <a:t>Click to edit Master title style</a:t>
            </a:r>
            <a:endParaRPr lang="en-US" dirty="0"/>
          </a:p>
        </p:txBody>
      </p:sp>
      <p:sp>
        <p:nvSpPr>
          <p:cNvPr id="3" name="Text Placeholder 2"/>
          <p:cNvSpPr>
            <a:spLocks noGrp="1"/>
          </p:cNvSpPr>
          <p:nvPr>
            <p:ph type="body" idx="1"/>
          </p:nvPr>
        </p:nvSpPr>
        <p:spPr>
          <a:xfrm>
            <a:off x="2807497" y="27536787"/>
            <a:ext cx="35490150" cy="9001122"/>
          </a:xfrm>
        </p:spPr>
        <p:txBody>
          <a:bodyPr/>
          <a:lstStyle>
            <a:lvl1pPr marL="0" indent="0">
              <a:buNone/>
              <a:defRPr sz="10800">
                <a:solidFill>
                  <a:schemeClr val="tx1"/>
                </a:solidFill>
              </a:defRPr>
            </a:lvl1pPr>
            <a:lvl2pPr marL="2057350" indent="0">
              <a:buNone/>
              <a:defRPr sz="9000">
                <a:solidFill>
                  <a:schemeClr val="tx1">
                    <a:tint val="75000"/>
                  </a:schemeClr>
                </a:solidFill>
              </a:defRPr>
            </a:lvl2pPr>
            <a:lvl3pPr marL="4114700" indent="0">
              <a:buNone/>
              <a:defRPr sz="8100">
                <a:solidFill>
                  <a:schemeClr val="tx1">
                    <a:tint val="75000"/>
                  </a:schemeClr>
                </a:solidFill>
              </a:defRPr>
            </a:lvl3pPr>
            <a:lvl4pPr marL="6172050" indent="0">
              <a:buNone/>
              <a:defRPr sz="7200">
                <a:solidFill>
                  <a:schemeClr val="tx1">
                    <a:tint val="75000"/>
                  </a:schemeClr>
                </a:solidFill>
              </a:defRPr>
            </a:lvl4pPr>
            <a:lvl5pPr marL="8229399" indent="0">
              <a:buNone/>
              <a:defRPr sz="7200">
                <a:solidFill>
                  <a:schemeClr val="tx1">
                    <a:tint val="75000"/>
                  </a:schemeClr>
                </a:solidFill>
              </a:defRPr>
            </a:lvl5pPr>
            <a:lvl6pPr marL="10286750" indent="0">
              <a:buNone/>
              <a:defRPr sz="7200">
                <a:solidFill>
                  <a:schemeClr val="tx1">
                    <a:tint val="75000"/>
                  </a:schemeClr>
                </a:solidFill>
              </a:defRPr>
            </a:lvl6pPr>
            <a:lvl7pPr marL="12344100" indent="0">
              <a:buNone/>
              <a:defRPr sz="7200">
                <a:solidFill>
                  <a:schemeClr val="tx1">
                    <a:tint val="75000"/>
                  </a:schemeClr>
                </a:solidFill>
              </a:defRPr>
            </a:lvl7pPr>
            <a:lvl8pPr marL="14401450" indent="0">
              <a:buNone/>
              <a:defRPr sz="7200">
                <a:solidFill>
                  <a:schemeClr val="tx1">
                    <a:tint val="75000"/>
                  </a:schemeClr>
                </a:solidFill>
              </a:defRPr>
            </a:lvl8pPr>
            <a:lvl9pPr marL="16458800" indent="0">
              <a:buNone/>
              <a:defRPr sz="7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9C3BFCF-F673-9A43-9E9C-E34BC18FA028}" type="datetimeFigureOut">
              <a:rPr lang="en-US" smtClean="0"/>
              <a:t>8/11/2025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DAC6FF-AE76-B348-ACBA-71B1996AF2E5}" type="slidenum">
              <a:rPr lang="en-US" smtClean="0"/>
              <a:t>‹#›</a:t>
            </a:fld>
            <a:endParaRPr lang="en-US"/>
          </a:p>
        </p:txBody>
      </p:sp>
    </p:spTree>
    <p:extLst>
      <p:ext uri="{BB962C8B-B14F-4D97-AF65-F5344CB8AC3E}">
        <p14:creationId xmlns:p14="http://schemas.microsoft.com/office/powerpoint/2010/main" val="4618421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828926" y="10953751"/>
            <a:ext cx="17487900" cy="261080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0831176" y="10953751"/>
            <a:ext cx="17487900" cy="261080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9C3BFCF-F673-9A43-9E9C-E34BC18FA028}" type="datetimeFigureOut">
              <a:rPr lang="en-US" smtClean="0"/>
              <a:t>8/11/2025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DAC6FF-AE76-B348-ACBA-71B1996AF2E5}" type="slidenum">
              <a:rPr lang="en-US" smtClean="0"/>
              <a:t>‹#›</a:t>
            </a:fld>
            <a:endParaRPr lang="en-US"/>
          </a:p>
        </p:txBody>
      </p:sp>
    </p:spTree>
    <p:extLst>
      <p:ext uri="{BB962C8B-B14F-4D97-AF65-F5344CB8AC3E}">
        <p14:creationId xmlns:p14="http://schemas.microsoft.com/office/powerpoint/2010/main" val="16985595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34286" y="2190759"/>
            <a:ext cx="35490150" cy="7953378"/>
          </a:xfrm>
        </p:spPr>
        <p:txBody>
          <a:bodyPr/>
          <a:lstStyle/>
          <a:p>
            <a:r>
              <a:rPr lang="en-US"/>
              <a:t>Click to edit Master title style</a:t>
            </a:r>
            <a:endParaRPr lang="en-US" dirty="0"/>
          </a:p>
        </p:txBody>
      </p:sp>
      <p:sp>
        <p:nvSpPr>
          <p:cNvPr id="3" name="Text Placeholder 2"/>
          <p:cNvSpPr>
            <a:spLocks noGrp="1"/>
          </p:cNvSpPr>
          <p:nvPr>
            <p:ph type="body" idx="1"/>
          </p:nvPr>
        </p:nvSpPr>
        <p:spPr>
          <a:xfrm>
            <a:off x="2834290" y="10086978"/>
            <a:ext cx="17407530" cy="4943472"/>
          </a:xfrm>
        </p:spPr>
        <p:txBody>
          <a:bodyPr anchor="b"/>
          <a:lstStyle>
            <a:lvl1pPr marL="0" indent="0">
              <a:buNone/>
              <a:defRPr sz="10800" b="1"/>
            </a:lvl1pPr>
            <a:lvl2pPr marL="2057350" indent="0">
              <a:buNone/>
              <a:defRPr sz="9000" b="1"/>
            </a:lvl2pPr>
            <a:lvl3pPr marL="4114700" indent="0">
              <a:buNone/>
              <a:defRPr sz="8100" b="1"/>
            </a:lvl3pPr>
            <a:lvl4pPr marL="6172050" indent="0">
              <a:buNone/>
              <a:defRPr sz="7200" b="1"/>
            </a:lvl4pPr>
            <a:lvl5pPr marL="8229399" indent="0">
              <a:buNone/>
              <a:defRPr sz="7200" b="1"/>
            </a:lvl5pPr>
            <a:lvl6pPr marL="10286750" indent="0">
              <a:buNone/>
              <a:defRPr sz="7200" b="1"/>
            </a:lvl6pPr>
            <a:lvl7pPr marL="12344100" indent="0">
              <a:buNone/>
              <a:defRPr sz="7200" b="1"/>
            </a:lvl7pPr>
            <a:lvl8pPr marL="14401450" indent="0">
              <a:buNone/>
              <a:defRPr sz="7200" b="1"/>
            </a:lvl8pPr>
            <a:lvl9pPr marL="16458800" indent="0">
              <a:buNone/>
              <a:defRPr sz="7200" b="1"/>
            </a:lvl9pPr>
          </a:lstStyle>
          <a:p>
            <a:pPr lvl="0"/>
            <a:r>
              <a:rPr lang="en-US"/>
              <a:t>Click to edit Master text styles</a:t>
            </a:r>
          </a:p>
        </p:txBody>
      </p:sp>
      <p:sp>
        <p:nvSpPr>
          <p:cNvPr id="4" name="Content Placeholder 3"/>
          <p:cNvSpPr>
            <a:spLocks noGrp="1"/>
          </p:cNvSpPr>
          <p:nvPr>
            <p:ph sz="half" idx="2"/>
          </p:nvPr>
        </p:nvSpPr>
        <p:spPr>
          <a:xfrm>
            <a:off x="2834290" y="15030451"/>
            <a:ext cx="17407530" cy="221075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0831177" y="10086978"/>
            <a:ext cx="17493260" cy="4943472"/>
          </a:xfrm>
        </p:spPr>
        <p:txBody>
          <a:bodyPr anchor="b"/>
          <a:lstStyle>
            <a:lvl1pPr marL="0" indent="0">
              <a:buNone/>
              <a:defRPr sz="10800" b="1"/>
            </a:lvl1pPr>
            <a:lvl2pPr marL="2057350" indent="0">
              <a:buNone/>
              <a:defRPr sz="9000" b="1"/>
            </a:lvl2pPr>
            <a:lvl3pPr marL="4114700" indent="0">
              <a:buNone/>
              <a:defRPr sz="8100" b="1"/>
            </a:lvl3pPr>
            <a:lvl4pPr marL="6172050" indent="0">
              <a:buNone/>
              <a:defRPr sz="7200" b="1"/>
            </a:lvl4pPr>
            <a:lvl5pPr marL="8229399" indent="0">
              <a:buNone/>
              <a:defRPr sz="7200" b="1"/>
            </a:lvl5pPr>
            <a:lvl6pPr marL="10286750" indent="0">
              <a:buNone/>
              <a:defRPr sz="7200" b="1"/>
            </a:lvl6pPr>
            <a:lvl7pPr marL="12344100" indent="0">
              <a:buNone/>
              <a:defRPr sz="7200" b="1"/>
            </a:lvl7pPr>
            <a:lvl8pPr marL="14401450" indent="0">
              <a:buNone/>
              <a:defRPr sz="7200" b="1"/>
            </a:lvl8pPr>
            <a:lvl9pPr marL="16458800" indent="0">
              <a:buNone/>
              <a:defRPr sz="7200" b="1"/>
            </a:lvl9pPr>
          </a:lstStyle>
          <a:p>
            <a:pPr lvl="0"/>
            <a:r>
              <a:rPr lang="en-US"/>
              <a:t>Click to edit Master text styles</a:t>
            </a:r>
          </a:p>
        </p:txBody>
      </p:sp>
      <p:sp>
        <p:nvSpPr>
          <p:cNvPr id="6" name="Content Placeholder 5"/>
          <p:cNvSpPr>
            <a:spLocks noGrp="1"/>
          </p:cNvSpPr>
          <p:nvPr>
            <p:ph sz="quarter" idx="4"/>
          </p:nvPr>
        </p:nvSpPr>
        <p:spPr>
          <a:xfrm>
            <a:off x="20831177" y="15030451"/>
            <a:ext cx="17493260" cy="221075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9C3BFCF-F673-9A43-9E9C-E34BC18FA028}" type="datetimeFigureOut">
              <a:rPr lang="en-US" smtClean="0"/>
              <a:t>8/11/2025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DDAC6FF-AE76-B348-ACBA-71B1996AF2E5}" type="slidenum">
              <a:rPr lang="en-US" smtClean="0"/>
              <a:t>‹#›</a:t>
            </a:fld>
            <a:endParaRPr lang="en-US"/>
          </a:p>
        </p:txBody>
      </p:sp>
    </p:spTree>
    <p:extLst>
      <p:ext uri="{BB962C8B-B14F-4D97-AF65-F5344CB8AC3E}">
        <p14:creationId xmlns:p14="http://schemas.microsoft.com/office/powerpoint/2010/main" val="18372864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9C3BFCF-F673-9A43-9E9C-E34BC18FA028}" type="datetimeFigureOut">
              <a:rPr lang="en-US" smtClean="0"/>
              <a:t>8/11/2025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DDAC6FF-AE76-B348-ACBA-71B1996AF2E5}" type="slidenum">
              <a:rPr lang="en-US" smtClean="0"/>
              <a:t>‹#›</a:t>
            </a:fld>
            <a:endParaRPr lang="en-US"/>
          </a:p>
        </p:txBody>
      </p:sp>
    </p:spTree>
    <p:extLst>
      <p:ext uri="{BB962C8B-B14F-4D97-AF65-F5344CB8AC3E}">
        <p14:creationId xmlns:p14="http://schemas.microsoft.com/office/powerpoint/2010/main" val="36558803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C3BFCF-F673-9A43-9E9C-E34BC18FA028}" type="datetimeFigureOut">
              <a:rPr lang="en-US" smtClean="0"/>
              <a:t>8/11/2025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DDAC6FF-AE76-B348-ACBA-71B1996AF2E5}" type="slidenum">
              <a:rPr lang="en-US" smtClean="0"/>
              <a:t>‹#›</a:t>
            </a:fld>
            <a:endParaRPr lang="en-US"/>
          </a:p>
        </p:txBody>
      </p:sp>
    </p:spTree>
    <p:extLst>
      <p:ext uri="{BB962C8B-B14F-4D97-AF65-F5344CB8AC3E}">
        <p14:creationId xmlns:p14="http://schemas.microsoft.com/office/powerpoint/2010/main" val="8916536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34285" y="2743200"/>
            <a:ext cx="13271301" cy="9601200"/>
          </a:xfrm>
        </p:spPr>
        <p:txBody>
          <a:bodyPr anchor="b"/>
          <a:lstStyle>
            <a:lvl1pPr>
              <a:defRPr sz="14399"/>
            </a:lvl1pPr>
          </a:lstStyle>
          <a:p>
            <a:r>
              <a:rPr lang="en-US"/>
              <a:t>Click to edit Master title style</a:t>
            </a:r>
            <a:endParaRPr lang="en-US" dirty="0"/>
          </a:p>
        </p:txBody>
      </p:sp>
      <p:sp>
        <p:nvSpPr>
          <p:cNvPr id="3" name="Content Placeholder 2"/>
          <p:cNvSpPr>
            <a:spLocks noGrp="1"/>
          </p:cNvSpPr>
          <p:nvPr>
            <p:ph idx="1"/>
          </p:nvPr>
        </p:nvSpPr>
        <p:spPr>
          <a:xfrm>
            <a:off x="17493259" y="5924559"/>
            <a:ext cx="20831176" cy="29241750"/>
          </a:xfrm>
        </p:spPr>
        <p:txBody>
          <a:bodyPr/>
          <a:lstStyle>
            <a:lvl1pPr>
              <a:defRPr sz="14399"/>
            </a:lvl1pPr>
            <a:lvl2pPr>
              <a:defRPr sz="12600"/>
            </a:lvl2pPr>
            <a:lvl3pPr>
              <a:defRPr sz="10800"/>
            </a:lvl3pPr>
            <a:lvl4pPr>
              <a:defRPr sz="9000"/>
            </a:lvl4pPr>
            <a:lvl5pPr>
              <a:defRPr sz="9000"/>
            </a:lvl5pPr>
            <a:lvl6pPr>
              <a:defRPr sz="9000"/>
            </a:lvl6pPr>
            <a:lvl7pPr>
              <a:defRPr sz="9000"/>
            </a:lvl7pPr>
            <a:lvl8pPr>
              <a:defRPr sz="9000"/>
            </a:lvl8pPr>
            <a:lvl9pPr>
              <a:defRPr sz="9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834285" y="12344400"/>
            <a:ext cx="13271301" cy="22869528"/>
          </a:xfrm>
        </p:spPr>
        <p:txBody>
          <a:bodyPr/>
          <a:lstStyle>
            <a:lvl1pPr marL="0" indent="0">
              <a:buNone/>
              <a:defRPr sz="7200"/>
            </a:lvl1pPr>
            <a:lvl2pPr marL="2057350" indent="0">
              <a:buNone/>
              <a:defRPr sz="6300"/>
            </a:lvl2pPr>
            <a:lvl3pPr marL="4114700" indent="0">
              <a:buNone/>
              <a:defRPr sz="5400"/>
            </a:lvl3pPr>
            <a:lvl4pPr marL="6172050" indent="0">
              <a:buNone/>
              <a:defRPr sz="4500"/>
            </a:lvl4pPr>
            <a:lvl5pPr marL="8229399" indent="0">
              <a:buNone/>
              <a:defRPr sz="4500"/>
            </a:lvl5pPr>
            <a:lvl6pPr marL="10286750" indent="0">
              <a:buNone/>
              <a:defRPr sz="4500"/>
            </a:lvl6pPr>
            <a:lvl7pPr marL="12344100" indent="0">
              <a:buNone/>
              <a:defRPr sz="4500"/>
            </a:lvl7pPr>
            <a:lvl8pPr marL="14401450" indent="0">
              <a:buNone/>
              <a:defRPr sz="4500"/>
            </a:lvl8pPr>
            <a:lvl9pPr marL="16458800" indent="0">
              <a:buNone/>
              <a:defRPr sz="4500"/>
            </a:lvl9pPr>
          </a:lstStyle>
          <a:p>
            <a:pPr lvl="0"/>
            <a:r>
              <a:rPr lang="en-US"/>
              <a:t>Click to edit Master text styles</a:t>
            </a:r>
          </a:p>
        </p:txBody>
      </p:sp>
      <p:sp>
        <p:nvSpPr>
          <p:cNvPr id="5" name="Date Placeholder 4"/>
          <p:cNvSpPr>
            <a:spLocks noGrp="1"/>
          </p:cNvSpPr>
          <p:nvPr>
            <p:ph type="dt" sz="half" idx="10"/>
          </p:nvPr>
        </p:nvSpPr>
        <p:spPr/>
        <p:txBody>
          <a:bodyPr/>
          <a:lstStyle/>
          <a:p>
            <a:fld id="{79C3BFCF-F673-9A43-9E9C-E34BC18FA028}" type="datetimeFigureOut">
              <a:rPr lang="en-US" smtClean="0"/>
              <a:t>8/11/2025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DAC6FF-AE76-B348-ACBA-71B1996AF2E5}" type="slidenum">
              <a:rPr lang="en-US" smtClean="0"/>
              <a:t>‹#›</a:t>
            </a:fld>
            <a:endParaRPr lang="en-US"/>
          </a:p>
        </p:txBody>
      </p:sp>
    </p:spTree>
    <p:extLst>
      <p:ext uri="{BB962C8B-B14F-4D97-AF65-F5344CB8AC3E}">
        <p14:creationId xmlns:p14="http://schemas.microsoft.com/office/powerpoint/2010/main" val="3236114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34285" y="2743200"/>
            <a:ext cx="13271301" cy="9601200"/>
          </a:xfrm>
        </p:spPr>
        <p:txBody>
          <a:bodyPr anchor="b"/>
          <a:lstStyle>
            <a:lvl1pPr>
              <a:defRPr sz="14399"/>
            </a:lvl1pPr>
          </a:lstStyle>
          <a:p>
            <a:r>
              <a:rPr lang="en-US"/>
              <a:t>Click to edit Master title style</a:t>
            </a:r>
            <a:endParaRPr lang="en-US" dirty="0"/>
          </a:p>
        </p:txBody>
      </p:sp>
      <p:sp>
        <p:nvSpPr>
          <p:cNvPr id="3" name="Picture Placeholder 2"/>
          <p:cNvSpPr>
            <a:spLocks noGrp="1" noChangeAspect="1"/>
          </p:cNvSpPr>
          <p:nvPr>
            <p:ph type="pic" idx="1"/>
          </p:nvPr>
        </p:nvSpPr>
        <p:spPr>
          <a:xfrm>
            <a:off x="17493259" y="5924559"/>
            <a:ext cx="20831176" cy="29241750"/>
          </a:xfrm>
        </p:spPr>
        <p:txBody>
          <a:bodyPr anchor="t"/>
          <a:lstStyle>
            <a:lvl1pPr marL="0" indent="0">
              <a:buNone/>
              <a:defRPr sz="14399"/>
            </a:lvl1pPr>
            <a:lvl2pPr marL="2057350" indent="0">
              <a:buNone/>
              <a:defRPr sz="12600"/>
            </a:lvl2pPr>
            <a:lvl3pPr marL="4114700" indent="0">
              <a:buNone/>
              <a:defRPr sz="10800"/>
            </a:lvl3pPr>
            <a:lvl4pPr marL="6172050" indent="0">
              <a:buNone/>
              <a:defRPr sz="9000"/>
            </a:lvl4pPr>
            <a:lvl5pPr marL="8229399" indent="0">
              <a:buNone/>
              <a:defRPr sz="9000"/>
            </a:lvl5pPr>
            <a:lvl6pPr marL="10286750" indent="0">
              <a:buNone/>
              <a:defRPr sz="9000"/>
            </a:lvl6pPr>
            <a:lvl7pPr marL="12344100" indent="0">
              <a:buNone/>
              <a:defRPr sz="9000"/>
            </a:lvl7pPr>
            <a:lvl8pPr marL="14401450" indent="0">
              <a:buNone/>
              <a:defRPr sz="9000"/>
            </a:lvl8pPr>
            <a:lvl9pPr marL="16458800" indent="0">
              <a:buNone/>
              <a:defRPr sz="9000"/>
            </a:lvl9pPr>
          </a:lstStyle>
          <a:p>
            <a:r>
              <a:rPr lang="en-US"/>
              <a:t>Click icon to add picture</a:t>
            </a:r>
            <a:endParaRPr lang="en-US" dirty="0"/>
          </a:p>
        </p:txBody>
      </p:sp>
      <p:sp>
        <p:nvSpPr>
          <p:cNvPr id="4" name="Text Placeholder 3"/>
          <p:cNvSpPr>
            <a:spLocks noGrp="1"/>
          </p:cNvSpPr>
          <p:nvPr>
            <p:ph type="body" sz="half" idx="2"/>
          </p:nvPr>
        </p:nvSpPr>
        <p:spPr>
          <a:xfrm>
            <a:off x="2834285" y="12344400"/>
            <a:ext cx="13271301" cy="22869528"/>
          </a:xfrm>
        </p:spPr>
        <p:txBody>
          <a:bodyPr/>
          <a:lstStyle>
            <a:lvl1pPr marL="0" indent="0">
              <a:buNone/>
              <a:defRPr sz="7200"/>
            </a:lvl1pPr>
            <a:lvl2pPr marL="2057350" indent="0">
              <a:buNone/>
              <a:defRPr sz="6300"/>
            </a:lvl2pPr>
            <a:lvl3pPr marL="4114700" indent="0">
              <a:buNone/>
              <a:defRPr sz="5400"/>
            </a:lvl3pPr>
            <a:lvl4pPr marL="6172050" indent="0">
              <a:buNone/>
              <a:defRPr sz="4500"/>
            </a:lvl4pPr>
            <a:lvl5pPr marL="8229399" indent="0">
              <a:buNone/>
              <a:defRPr sz="4500"/>
            </a:lvl5pPr>
            <a:lvl6pPr marL="10286750" indent="0">
              <a:buNone/>
              <a:defRPr sz="4500"/>
            </a:lvl6pPr>
            <a:lvl7pPr marL="12344100" indent="0">
              <a:buNone/>
              <a:defRPr sz="4500"/>
            </a:lvl7pPr>
            <a:lvl8pPr marL="14401450" indent="0">
              <a:buNone/>
              <a:defRPr sz="4500"/>
            </a:lvl8pPr>
            <a:lvl9pPr marL="16458800" indent="0">
              <a:buNone/>
              <a:defRPr sz="4500"/>
            </a:lvl9pPr>
          </a:lstStyle>
          <a:p>
            <a:pPr lvl="0"/>
            <a:r>
              <a:rPr lang="en-US"/>
              <a:t>Click to edit Master text styles</a:t>
            </a:r>
          </a:p>
        </p:txBody>
      </p:sp>
      <p:sp>
        <p:nvSpPr>
          <p:cNvPr id="5" name="Date Placeholder 4"/>
          <p:cNvSpPr>
            <a:spLocks noGrp="1"/>
          </p:cNvSpPr>
          <p:nvPr>
            <p:ph type="dt" sz="half" idx="10"/>
          </p:nvPr>
        </p:nvSpPr>
        <p:spPr/>
        <p:txBody>
          <a:bodyPr/>
          <a:lstStyle/>
          <a:p>
            <a:fld id="{79C3BFCF-F673-9A43-9E9C-E34BC18FA028}" type="datetimeFigureOut">
              <a:rPr lang="en-US" smtClean="0"/>
              <a:t>8/11/2025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DAC6FF-AE76-B348-ACBA-71B1996AF2E5}" type="slidenum">
              <a:rPr lang="en-US" smtClean="0"/>
              <a:t>‹#›</a:t>
            </a:fld>
            <a:endParaRPr lang="en-US"/>
          </a:p>
        </p:txBody>
      </p:sp>
    </p:spTree>
    <p:extLst>
      <p:ext uri="{BB962C8B-B14F-4D97-AF65-F5344CB8AC3E}">
        <p14:creationId xmlns:p14="http://schemas.microsoft.com/office/powerpoint/2010/main" val="26062972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828926" y="2190759"/>
            <a:ext cx="35490150" cy="795337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828926" y="10953751"/>
            <a:ext cx="35490150" cy="261080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828926" y="38138109"/>
            <a:ext cx="9258300" cy="2190750"/>
          </a:xfrm>
          <a:prstGeom prst="rect">
            <a:avLst/>
          </a:prstGeom>
        </p:spPr>
        <p:txBody>
          <a:bodyPr vert="horz" lIns="91440" tIns="45720" rIns="91440" bIns="45720" rtlCol="0" anchor="ctr"/>
          <a:lstStyle>
            <a:lvl1pPr algn="l">
              <a:defRPr sz="5400">
                <a:solidFill>
                  <a:schemeClr val="tx1">
                    <a:tint val="75000"/>
                  </a:schemeClr>
                </a:solidFill>
              </a:defRPr>
            </a:lvl1pPr>
          </a:lstStyle>
          <a:p>
            <a:fld id="{79C3BFCF-F673-9A43-9E9C-E34BC18FA028}" type="datetimeFigureOut">
              <a:rPr lang="en-US" smtClean="0"/>
              <a:t>8/11/2025</a:t>
            </a:fld>
            <a:endParaRPr lang="en-US"/>
          </a:p>
        </p:txBody>
      </p:sp>
      <p:sp>
        <p:nvSpPr>
          <p:cNvPr id="5" name="Footer Placeholder 4"/>
          <p:cNvSpPr>
            <a:spLocks noGrp="1"/>
          </p:cNvSpPr>
          <p:nvPr>
            <p:ph type="ftr" sz="quarter" idx="3"/>
          </p:nvPr>
        </p:nvSpPr>
        <p:spPr>
          <a:xfrm>
            <a:off x="13630276" y="38138109"/>
            <a:ext cx="13887450" cy="2190750"/>
          </a:xfrm>
          <a:prstGeom prst="rect">
            <a:avLst/>
          </a:prstGeom>
        </p:spPr>
        <p:txBody>
          <a:bodyPr vert="horz" lIns="91440" tIns="45720" rIns="91440" bIns="45720" rtlCol="0" anchor="ctr"/>
          <a:lstStyle>
            <a:lvl1pPr algn="ctr">
              <a:defRPr sz="54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9060776" y="38138109"/>
            <a:ext cx="9258300" cy="2190750"/>
          </a:xfrm>
          <a:prstGeom prst="rect">
            <a:avLst/>
          </a:prstGeom>
        </p:spPr>
        <p:txBody>
          <a:bodyPr vert="horz" lIns="91440" tIns="45720" rIns="91440" bIns="45720" rtlCol="0" anchor="ctr"/>
          <a:lstStyle>
            <a:lvl1pPr algn="r">
              <a:defRPr sz="5400">
                <a:solidFill>
                  <a:schemeClr val="tx1">
                    <a:tint val="75000"/>
                  </a:schemeClr>
                </a:solidFill>
              </a:defRPr>
            </a:lvl1pPr>
          </a:lstStyle>
          <a:p>
            <a:fld id="{0DDAC6FF-AE76-B348-ACBA-71B1996AF2E5}" type="slidenum">
              <a:rPr lang="en-US" smtClean="0"/>
              <a:t>‹#›</a:t>
            </a:fld>
            <a:endParaRPr lang="en-US"/>
          </a:p>
        </p:txBody>
      </p:sp>
    </p:spTree>
    <p:extLst>
      <p:ext uri="{BB962C8B-B14F-4D97-AF65-F5344CB8AC3E}">
        <p14:creationId xmlns:p14="http://schemas.microsoft.com/office/powerpoint/2010/main" val="1801483754"/>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4114700" rtl="0" eaLnBrk="1" latinLnBrk="0" hangingPunct="1">
        <a:lnSpc>
          <a:spcPct val="90000"/>
        </a:lnSpc>
        <a:spcBef>
          <a:spcPct val="0"/>
        </a:spcBef>
        <a:buNone/>
        <a:defRPr sz="19799" kern="1200">
          <a:solidFill>
            <a:schemeClr val="tx1"/>
          </a:solidFill>
          <a:latin typeface="+mj-lt"/>
          <a:ea typeface="+mj-ea"/>
          <a:cs typeface="+mj-cs"/>
        </a:defRPr>
      </a:lvl1pPr>
    </p:titleStyle>
    <p:bodyStyle>
      <a:lvl1pPr marL="1028675" indent="-1028675" algn="l" defTabSz="4114700" rtl="0" eaLnBrk="1" latinLnBrk="0" hangingPunct="1">
        <a:lnSpc>
          <a:spcPct val="90000"/>
        </a:lnSpc>
        <a:spcBef>
          <a:spcPts val="4500"/>
        </a:spcBef>
        <a:buFont typeface="Arial" panose="020B0604020202020204" pitchFamily="34" charset="0"/>
        <a:buChar char="•"/>
        <a:defRPr sz="12600" kern="1200">
          <a:solidFill>
            <a:schemeClr val="tx1"/>
          </a:solidFill>
          <a:latin typeface="+mn-lt"/>
          <a:ea typeface="+mn-ea"/>
          <a:cs typeface="+mn-cs"/>
        </a:defRPr>
      </a:lvl1pPr>
      <a:lvl2pPr marL="3086025" indent="-1028675" algn="l" defTabSz="4114700" rtl="0" eaLnBrk="1" latinLnBrk="0" hangingPunct="1">
        <a:lnSpc>
          <a:spcPct val="90000"/>
        </a:lnSpc>
        <a:spcBef>
          <a:spcPts val="2250"/>
        </a:spcBef>
        <a:buFont typeface="Arial" panose="020B0604020202020204" pitchFamily="34" charset="0"/>
        <a:buChar char="•"/>
        <a:defRPr sz="10800" kern="1200">
          <a:solidFill>
            <a:schemeClr val="tx1"/>
          </a:solidFill>
          <a:latin typeface="+mn-lt"/>
          <a:ea typeface="+mn-ea"/>
          <a:cs typeface="+mn-cs"/>
        </a:defRPr>
      </a:lvl2pPr>
      <a:lvl3pPr marL="5143375" indent="-1028675" algn="l" defTabSz="4114700" rtl="0" eaLnBrk="1" latinLnBrk="0" hangingPunct="1">
        <a:lnSpc>
          <a:spcPct val="90000"/>
        </a:lnSpc>
        <a:spcBef>
          <a:spcPts val="2250"/>
        </a:spcBef>
        <a:buFont typeface="Arial" panose="020B0604020202020204" pitchFamily="34" charset="0"/>
        <a:buChar char="•"/>
        <a:defRPr sz="9000" kern="1200">
          <a:solidFill>
            <a:schemeClr val="tx1"/>
          </a:solidFill>
          <a:latin typeface="+mn-lt"/>
          <a:ea typeface="+mn-ea"/>
          <a:cs typeface="+mn-cs"/>
        </a:defRPr>
      </a:lvl3pPr>
      <a:lvl4pPr marL="7200725" indent="-1028675" algn="l" defTabSz="4114700" rtl="0" eaLnBrk="1" latinLnBrk="0" hangingPunct="1">
        <a:lnSpc>
          <a:spcPct val="90000"/>
        </a:lnSpc>
        <a:spcBef>
          <a:spcPts val="2250"/>
        </a:spcBef>
        <a:buFont typeface="Arial" panose="020B0604020202020204" pitchFamily="34" charset="0"/>
        <a:buChar char="•"/>
        <a:defRPr sz="8100" kern="1200">
          <a:solidFill>
            <a:schemeClr val="tx1"/>
          </a:solidFill>
          <a:latin typeface="+mn-lt"/>
          <a:ea typeface="+mn-ea"/>
          <a:cs typeface="+mn-cs"/>
        </a:defRPr>
      </a:lvl4pPr>
      <a:lvl5pPr marL="9258075" indent="-1028675" algn="l" defTabSz="4114700" rtl="0" eaLnBrk="1" latinLnBrk="0" hangingPunct="1">
        <a:lnSpc>
          <a:spcPct val="90000"/>
        </a:lnSpc>
        <a:spcBef>
          <a:spcPts val="2250"/>
        </a:spcBef>
        <a:buFont typeface="Arial" panose="020B0604020202020204" pitchFamily="34" charset="0"/>
        <a:buChar char="•"/>
        <a:defRPr sz="8100" kern="1200">
          <a:solidFill>
            <a:schemeClr val="tx1"/>
          </a:solidFill>
          <a:latin typeface="+mn-lt"/>
          <a:ea typeface="+mn-ea"/>
          <a:cs typeface="+mn-cs"/>
        </a:defRPr>
      </a:lvl5pPr>
      <a:lvl6pPr marL="11315425" indent="-1028675" algn="l" defTabSz="4114700" rtl="0" eaLnBrk="1" latinLnBrk="0" hangingPunct="1">
        <a:lnSpc>
          <a:spcPct val="90000"/>
        </a:lnSpc>
        <a:spcBef>
          <a:spcPts val="2250"/>
        </a:spcBef>
        <a:buFont typeface="Arial" panose="020B0604020202020204" pitchFamily="34" charset="0"/>
        <a:buChar char="•"/>
        <a:defRPr sz="8100" kern="1200">
          <a:solidFill>
            <a:schemeClr val="tx1"/>
          </a:solidFill>
          <a:latin typeface="+mn-lt"/>
          <a:ea typeface="+mn-ea"/>
          <a:cs typeface="+mn-cs"/>
        </a:defRPr>
      </a:lvl6pPr>
      <a:lvl7pPr marL="13372775" indent="-1028675" algn="l" defTabSz="4114700" rtl="0" eaLnBrk="1" latinLnBrk="0" hangingPunct="1">
        <a:lnSpc>
          <a:spcPct val="90000"/>
        </a:lnSpc>
        <a:spcBef>
          <a:spcPts val="2250"/>
        </a:spcBef>
        <a:buFont typeface="Arial" panose="020B0604020202020204" pitchFamily="34" charset="0"/>
        <a:buChar char="•"/>
        <a:defRPr sz="8100" kern="1200">
          <a:solidFill>
            <a:schemeClr val="tx1"/>
          </a:solidFill>
          <a:latin typeface="+mn-lt"/>
          <a:ea typeface="+mn-ea"/>
          <a:cs typeface="+mn-cs"/>
        </a:defRPr>
      </a:lvl7pPr>
      <a:lvl8pPr marL="15430124" indent="-1028675" algn="l" defTabSz="4114700" rtl="0" eaLnBrk="1" latinLnBrk="0" hangingPunct="1">
        <a:lnSpc>
          <a:spcPct val="90000"/>
        </a:lnSpc>
        <a:spcBef>
          <a:spcPts val="2250"/>
        </a:spcBef>
        <a:buFont typeface="Arial" panose="020B0604020202020204" pitchFamily="34" charset="0"/>
        <a:buChar char="•"/>
        <a:defRPr sz="8100" kern="1200">
          <a:solidFill>
            <a:schemeClr val="tx1"/>
          </a:solidFill>
          <a:latin typeface="+mn-lt"/>
          <a:ea typeface="+mn-ea"/>
          <a:cs typeface="+mn-cs"/>
        </a:defRPr>
      </a:lvl8pPr>
      <a:lvl9pPr marL="17487474" indent="-1028675" algn="l" defTabSz="4114700" rtl="0" eaLnBrk="1" latinLnBrk="0" hangingPunct="1">
        <a:lnSpc>
          <a:spcPct val="90000"/>
        </a:lnSpc>
        <a:spcBef>
          <a:spcPts val="2250"/>
        </a:spcBef>
        <a:buFont typeface="Arial" panose="020B0604020202020204" pitchFamily="34" charset="0"/>
        <a:buChar char="•"/>
        <a:defRPr sz="8100" kern="1200">
          <a:solidFill>
            <a:schemeClr val="tx1"/>
          </a:solidFill>
          <a:latin typeface="+mn-lt"/>
          <a:ea typeface="+mn-ea"/>
          <a:cs typeface="+mn-cs"/>
        </a:defRPr>
      </a:lvl9pPr>
    </p:bodyStyle>
    <p:otherStyle>
      <a:defPPr>
        <a:defRPr lang="en-US"/>
      </a:defPPr>
      <a:lvl1pPr marL="0" algn="l" defTabSz="4114700" rtl="0" eaLnBrk="1" latinLnBrk="0" hangingPunct="1">
        <a:defRPr sz="8100" kern="1200">
          <a:solidFill>
            <a:schemeClr val="tx1"/>
          </a:solidFill>
          <a:latin typeface="+mn-lt"/>
          <a:ea typeface="+mn-ea"/>
          <a:cs typeface="+mn-cs"/>
        </a:defRPr>
      </a:lvl1pPr>
      <a:lvl2pPr marL="2057350" algn="l" defTabSz="4114700" rtl="0" eaLnBrk="1" latinLnBrk="0" hangingPunct="1">
        <a:defRPr sz="8100" kern="1200">
          <a:solidFill>
            <a:schemeClr val="tx1"/>
          </a:solidFill>
          <a:latin typeface="+mn-lt"/>
          <a:ea typeface="+mn-ea"/>
          <a:cs typeface="+mn-cs"/>
        </a:defRPr>
      </a:lvl2pPr>
      <a:lvl3pPr marL="4114700" algn="l" defTabSz="4114700" rtl="0" eaLnBrk="1" latinLnBrk="0" hangingPunct="1">
        <a:defRPr sz="8100" kern="1200">
          <a:solidFill>
            <a:schemeClr val="tx1"/>
          </a:solidFill>
          <a:latin typeface="+mn-lt"/>
          <a:ea typeface="+mn-ea"/>
          <a:cs typeface="+mn-cs"/>
        </a:defRPr>
      </a:lvl3pPr>
      <a:lvl4pPr marL="6172050" algn="l" defTabSz="4114700" rtl="0" eaLnBrk="1" latinLnBrk="0" hangingPunct="1">
        <a:defRPr sz="8100" kern="1200">
          <a:solidFill>
            <a:schemeClr val="tx1"/>
          </a:solidFill>
          <a:latin typeface="+mn-lt"/>
          <a:ea typeface="+mn-ea"/>
          <a:cs typeface="+mn-cs"/>
        </a:defRPr>
      </a:lvl4pPr>
      <a:lvl5pPr marL="8229399" algn="l" defTabSz="4114700" rtl="0" eaLnBrk="1" latinLnBrk="0" hangingPunct="1">
        <a:defRPr sz="8100" kern="1200">
          <a:solidFill>
            <a:schemeClr val="tx1"/>
          </a:solidFill>
          <a:latin typeface="+mn-lt"/>
          <a:ea typeface="+mn-ea"/>
          <a:cs typeface="+mn-cs"/>
        </a:defRPr>
      </a:lvl5pPr>
      <a:lvl6pPr marL="10286750" algn="l" defTabSz="4114700" rtl="0" eaLnBrk="1" latinLnBrk="0" hangingPunct="1">
        <a:defRPr sz="8100" kern="1200">
          <a:solidFill>
            <a:schemeClr val="tx1"/>
          </a:solidFill>
          <a:latin typeface="+mn-lt"/>
          <a:ea typeface="+mn-ea"/>
          <a:cs typeface="+mn-cs"/>
        </a:defRPr>
      </a:lvl6pPr>
      <a:lvl7pPr marL="12344100" algn="l" defTabSz="4114700" rtl="0" eaLnBrk="1" latinLnBrk="0" hangingPunct="1">
        <a:defRPr sz="8100" kern="1200">
          <a:solidFill>
            <a:schemeClr val="tx1"/>
          </a:solidFill>
          <a:latin typeface="+mn-lt"/>
          <a:ea typeface="+mn-ea"/>
          <a:cs typeface="+mn-cs"/>
        </a:defRPr>
      </a:lvl7pPr>
      <a:lvl8pPr marL="14401450" algn="l" defTabSz="4114700" rtl="0" eaLnBrk="1" latinLnBrk="0" hangingPunct="1">
        <a:defRPr sz="8100" kern="1200">
          <a:solidFill>
            <a:schemeClr val="tx1"/>
          </a:solidFill>
          <a:latin typeface="+mn-lt"/>
          <a:ea typeface="+mn-ea"/>
          <a:cs typeface="+mn-cs"/>
        </a:defRPr>
      </a:lvl8pPr>
      <a:lvl9pPr marL="16458800" algn="l" defTabSz="4114700" rtl="0" eaLnBrk="1" latinLnBrk="0" hangingPunct="1">
        <a:defRPr sz="8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hyperlink" Target="https://doi.org/10.1002/lom3.10232" TargetMode="External"/><Relationship Id="rId18" Type="http://schemas.openxmlformats.org/officeDocument/2006/relationships/image" Target="../media/image10.png"/><Relationship Id="rId26" Type="http://schemas.openxmlformats.org/officeDocument/2006/relationships/image" Target="../media/image18.png"/><Relationship Id="rId3" Type="http://schemas.openxmlformats.org/officeDocument/2006/relationships/image" Target="../media/image1.png"/><Relationship Id="rId21" Type="http://schemas.openxmlformats.org/officeDocument/2006/relationships/image" Target="../media/image13.jpeg"/><Relationship Id="rId7" Type="http://schemas.openxmlformats.org/officeDocument/2006/relationships/image" Target="../media/image4.png"/><Relationship Id="rId12" Type="http://schemas.openxmlformats.org/officeDocument/2006/relationships/hyperlink" Target="https://catalogue.marine.copernicus.eu/documents/QUID/CMEMS-MOB-QUID-015-012.pdf" TargetMode="External"/><Relationship Id="rId17" Type="http://schemas.openxmlformats.org/officeDocument/2006/relationships/image" Target="../media/image9.PNG"/><Relationship Id="rId25" Type="http://schemas.openxmlformats.org/officeDocument/2006/relationships/image" Target="../media/image17.png"/><Relationship Id="rId2" Type="http://schemas.openxmlformats.org/officeDocument/2006/relationships/notesSlide" Target="../notesSlides/notesSlide1.xml"/><Relationship Id="rId16" Type="http://schemas.openxmlformats.org/officeDocument/2006/relationships/image" Target="../media/image8.PNG"/><Relationship Id="rId20"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3.png"/><Relationship Id="rId11" Type="http://schemas.openxmlformats.org/officeDocument/2006/relationships/image" Target="../media/image7.png"/><Relationship Id="rId24" Type="http://schemas.openxmlformats.org/officeDocument/2006/relationships/image" Target="../media/image16.png"/><Relationship Id="rId5" Type="http://schemas.openxmlformats.org/officeDocument/2006/relationships/image" Target="../media/image2.png"/><Relationship Id="rId15" Type="http://schemas.openxmlformats.org/officeDocument/2006/relationships/hyperlink" Target="https://doi.org/10.13155/40879" TargetMode="External"/><Relationship Id="rId23" Type="http://schemas.openxmlformats.org/officeDocument/2006/relationships/image" Target="../media/image15.png"/><Relationship Id="rId10" Type="http://schemas.openxmlformats.org/officeDocument/2006/relationships/image" Target="../media/image6.png"/><Relationship Id="rId19" Type="http://schemas.openxmlformats.org/officeDocument/2006/relationships/image" Target="../media/image11.png"/><Relationship Id="rId4" Type="http://schemas.microsoft.com/office/2007/relationships/hdphoto" Target="../media/hdphoto1.wdp"/><Relationship Id="rId9" Type="http://schemas.microsoft.com/office/2007/relationships/hdphoto" Target="../media/hdphoto2.wdp"/><Relationship Id="rId14" Type="http://schemas.openxmlformats.org/officeDocument/2006/relationships/hyperlink" Target="https://doi.org/10.1002/lom3.10461" TargetMode="External"/><Relationship Id="rId22" Type="http://schemas.openxmlformats.org/officeDocument/2006/relationships/image" Target="../media/image14.png"/><Relationship Id="rId27" Type="http://schemas.openxmlformats.org/officeDocument/2006/relationships/image" Target="../media/image19.png"/></Relationships>
</file>

<file path=ppt/slides/_rels/slide10.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16.png"/><Relationship Id="rId3" Type="http://schemas.openxmlformats.org/officeDocument/2006/relationships/diagramLayout" Target="../diagrams/layout5.xml"/><Relationship Id="rId7" Type="http://schemas.openxmlformats.org/officeDocument/2006/relationships/image" Target="../media/image1.png"/><Relationship Id="rId12" Type="http://schemas.openxmlformats.org/officeDocument/2006/relationships/image" Target="../media/image13.jpeg"/><Relationship Id="rId2" Type="http://schemas.openxmlformats.org/officeDocument/2006/relationships/diagramData" Target="../diagrams/data5.xml"/><Relationship Id="rId16" Type="http://schemas.openxmlformats.org/officeDocument/2006/relationships/image" Target="../media/image6.png"/><Relationship Id="rId1" Type="http://schemas.openxmlformats.org/officeDocument/2006/relationships/slideLayout" Target="../slideLayouts/slideLayout2.xml"/><Relationship Id="rId6" Type="http://schemas.microsoft.com/office/2007/relationships/diagramDrawing" Target="../diagrams/drawing5.xml"/><Relationship Id="rId11" Type="http://schemas.openxmlformats.org/officeDocument/2006/relationships/image" Target="../media/image21.png"/><Relationship Id="rId5" Type="http://schemas.openxmlformats.org/officeDocument/2006/relationships/diagramColors" Target="../diagrams/colors5.xml"/><Relationship Id="rId15" Type="http://schemas.openxmlformats.org/officeDocument/2006/relationships/image" Target="../media/image22.png"/><Relationship Id="rId10" Type="http://schemas.openxmlformats.org/officeDocument/2006/relationships/image" Target="../media/image15.png"/><Relationship Id="rId4" Type="http://schemas.openxmlformats.org/officeDocument/2006/relationships/diagramQuickStyle" Target="../diagrams/quickStyle5.xml"/><Relationship Id="rId9" Type="http://schemas.openxmlformats.org/officeDocument/2006/relationships/image" Target="../media/image14.png"/><Relationship Id="rId14"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catalogue.marine.copernicus.eu/documents/QUID/CMEMS-MOB-QUID-015-012.pdf" TargetMode="External"/><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hyperlink" Target="https://doi.org/10.13155/40879" TargetMode="External"/><Relationship Id="rId5" Type="http://schemas.openxmlformats.org/officeDocument/2006/relationships/hyperlink" Target="https://doi.org/10.1002/lom3.10461" TargetMode="External"/><Relationship Id="rId4" Type="http://schemas.openxmlformats.org/officeDocument/2006/relationships/hyperlink" Target="https://doi.org/10.1002/lom3.10232" TargetMode="External"/></Relationships>
</file>

<file path=ppt/slides/_rels/slide3.xml.rels><?xml version="1.0" encoding="UTF-8" standalone="yes"?>
<Relationships xmlns="http://schemas.openxmlformats.org/package/2006/relationships"><Relationship Id="rId8" Type="http://schemas.openxmlformats.org/officeDocument/2006/relationships/diagramData" Target="../diagrams/data1.xml"/><Relationship Id="rId13" Type="http://schemas.openxmlformats.org/officeDocument/2006/relationships/diagramData" Target="../diagrams/data2.xml"/><Relationship Id="rId18" Type="http://schemas.openxmlformats.org/officeDocument/2006/relationships/image" Target="../media/image14.png"/><Relationship Id="rId3" Type="http://schemas.openxmlformats.org/officeDocument/2006/relationships/image" Target="../media/image20.png"/><Relationship Id="rId21" Type="http://schemas.openxmlformats.org/officeDocument/2006/relationships/image" Target="../media/image13.jpeg"/><Relationship Id="rId7" Type="http://schemas.openxmlformats.org/officeDocument/2006/relationships/image" Target="../media/image3.png"/><Relationship Id="rId12" Type="http://schemas.microsoft.com/office/2007/relationships/diagramDrawing" Target="../diagrams/drawing1.xml"/><Relationship Id="rId17" Type="http://schemas.microsoft.com/office/2007/relationships/diagramDrawing" Target="../diagrams/drawing2.xml"/><Relationship Id="rId25" Type="http://schemas.openxmlformats.org/officeDocument/2006/relationships/image" Target="../media/image6.png"/><Relationship Id="rId2" Type="http://schemas.openxmlformats.org/officeDocument/2006/relationships/notesSlide" Target="../notesSlides/notesSlide2.xml"/><Relationship Id="rId16" Type="http://schemas.openxmlformats.org/officeDocument/2006/relationships/diagramColors" Target="../diagrams/colors2.xml"/><Relationship Id="rId20"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png"/><Relationship Id="rId11" Type="http://schemas.openxmlformats.org/officeDocument/2006/relationships/diagramColors" Target="../diagrams/colors1.xml"/><Relationship Id="rId24" Type="http://schemas.openxmlformats.org/officeDocument/2006/relationships/image" Target="../media/image22.png"/><Relationship Id="rId5" Type="http://schemas.microsoft.com/office/2007/relationships/hdphoto" Target="../media/hdphoto1.wdp"/><Relationship Id="rId15" Type="http://schemas.openxmlformats.org/officeDocument/2006/relationships/diagramQuickStyle" Target="../diagrams/quickStyle2.xml"/><Relationship Id="rId23" Type="http://schemas.openxmlformats.org/officeDocument/2006/relationships/image" Target="../media/image4.png"/><Relationship Id="rId10" Type="http://schemas.openxmlformats.org/officeDocument/2006/relationships/diagramQuickStyle" Target="../diagrams/quickStyle1.xml"/><Relationship Id="rId19" Type="http://schemas.openxmlformats.org/officeDocument/2006/relationships/image" Target="../media/image15.png"/><Relationship Id="rId4" Type="http://schemas.openxmlformats.org/officeDocument/2006/relationships/image" Target="../media/image1.png"/><Relationship Id="rId9" Type="http://schemas.openxmlformats.org/officeDocument/2006/relationships/diagramLayout" Target="../diagrams/layout1.xml"/><Relationship Id="rId14" Type="http://schemas.openxmlformats.org/officeDocument/2006/relationships/diagramLayout" Target="../diagrams/layout2.xml"/><Relationship Id="rId22" Type="http://schemas.openxmlformats.org/officeDocument/2006/relationships/image" Target="../media/image16.png"/></Relationships>
</file>

<file path=ppt/slides/_rels/slide4.xml.rels><?xml version="1.0" encoding="UTF-8" standalone="yes"?>
<Relationships xmlns="http://schemas.openxmlformats.org/package/2006/relationships"><Relationship Id="rId8" Type="http://schemas.openxmlformats.org/officeDocument/2006/relationships/image" Target="../media/image13.jpeg"/><Relationship Id="rId3" Type="http://schemas.microsoft.com/office/2007/relationships/hdphoto" Target="../media/hdphoto1.wdp"/><Relationship Id="rId7" Type="http://schemas.openxmlformats.org/officeDocument/2006/relationships/image" Target="../media/image21.png"/><Relationship Id="rId12"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5.png"/><Relationship Id="rId11" Type="http://schemas.openxmlformats.org/officeDocument/2006/relationships/image" Target="../media/image22.png"/><Relationship Id="rId5" Type="http://schemas.openxmlformats.org/officeDocument/2006/relationships/image" Target="../media/image14.png"/><Relationship Id="rId10" Type="http://schemas.openxmlformats.org/officeDocument/2006/relationships/image" Target="../media/image4.png"/><Relationship Id="rId4" Type="http://schemas.openxmlformats.org/officeDocument/2006/relationships/image" Target="../media/image20.png"/><Relationship Id="rId9" Type="http://schemas.openxmlformats.org/officeDocument/2006/relationships/image" Target="../media/image16.png"/></Relationships>
</file>

<file path=ppt/slides/_rels/slide5.xml.rels><?xml version="1.0" encoding="UTF-8" standalone="yes"?>
<Relationships xmlns="http://schemas.openxmlformats.org/package/2006/relationships"><Relationship Id="rId8" Type="http://schemas.openxmlformats.org/officeDocument/2006/relationships/hyperlink" Target="https://doi.org/10.5194/essd-14-1087-2022" TargetMode="External"/><Relationship Id="rId13" Type="http://schemas.openxmlformats.org/officeDocument/2006/relationships/image" Target="../media/image29.tiff"/><Relationship Id="rId18" Type="http://schemas.openxmlformats.org/officeDocument/2006/relationships/image" Target="../media/image34.tiff"/><Relationship Id="rId26" Type="http://schemas.openxmlformats.org/officeDocument/2006/relationships/image" Target="../media/image42.tiff"/><Relationship Id="rId3" Type="http://schemas.openxmlformats.org/officeDocument/2006/relationships/hyperlink" Target="http://www.argo.ucsd.edu(link/" TargetMode="External"/><Relationship Id="rId21" Type="http://schemas.openxmlformats.org/officeDocument/2006/relationships/image" Target="../media/image37.tiff"/><Relationship Id="rId7" Type="http://schemas.openxmlformats.org/officeDocument/2006/relationships/hyperlink" Target="https://doi.org/10.6075/J0MC905G%20%5b4" TargetMode="External"/><Relationship Id="rId12" Type="http://schemas.openxmlformats.org/officeDocument/2006/relationships/image" Target="../media/image28.tiff"/><Relationship Id="rId17" Type="http://schemas.openxmlformats.org/officeDocument/2006/relationships/image" Target="../media/image33.tiff"/><Relationship Id="rId25" Type="http://schemas.openxmlformats.org/officeDocument/2006/relationships/image" Target="../media/image41.tiff"/><Relationship Id="rId2" Type="http://schemas.openxmlformats.org/officeDocument/2006/relationships/hyperlink" Target="https://files.slack.com/files-pri/T016Q4DA1MJ-F033690UDRR/screen_shot_2022-02-15_at_11.22.16_am.png" TargetMode="External"/><Relationship Id="rId16" Type="http://schemas.openxmlformats.org/officeDocument/2006/relationships/image" Target="../media/image32.tiff"/><Relationship Id="rId20" Type="http://schemas.openxmlformats.org/officeDocument/2006/relationships/image" Target="../media/image36.tiff"/><Relationship Id="rId29" Type="http://schemas.openxmlformats.org/officeDocument/2006/relationships/image" Target="../media/image45.png"/><Relationship Id="rId1" Type="http://schemas.openxmlformats.org/officeDocument/2006/relationships/slideLayout" Target="../slideLayouts/slideLayout2.xml"/><Relationship Id="rId6" Type="http://schemas.openxmlformats.org/officeDocument/2006/relationships/image" Target="../media/image24.png"/><Relationship Id="rId11" Type="http://schemas.openxmlformats.org/officeDocument/2006/relationships/image" Target="../media/image27.png"/><Relationship Id="rId24" Type="http://schemas.openxmlformats.org/officeDocument/2006/relationships/image" Target="../media/image40.tiff"/><Relationship Id="rId5" Type="http://schemas.openxmlformats.org/officeDocument/2006/relationships/image" Target="../media/image23.png"/><Relationship Id="rId15" Type="http://schemas.openxmlformats.org/officeDocument/2006/relationships/image" Target="../media/image31.tiff"/><Relationship Id="rId23" Type="http://schemas.openxmlformats.org/officeDocument/2006/relationships/image" Target="../media/image39.tiff"/><Relationship Id="rId28" Type="http://schemas.openxmlformats.org/officeDocument/2006/relationships/image" Target="../media/image44.png"/><Relationship Id="rId10" Type="http://schemas.openxmlformats.org/officeDocument/2006/relationships/image" Target="../media/image26.png"/><Relationship Id="rId19" Type="http://schemas.openxmlformats.org/officeDocument/2006/relationships/image" Target="../media/image35.tiff"/><Relationship Id="rId4" Type="http://schemas.openxmlformats.org/officeDocument/2006/relationships/hyperlink" Target="http://argo.jcommops.org(link/" TargetMode="External"/><Relationship Id="rId9" Type="http://schemas.openxmlformats.org/officeDocument/2006/relationships/image" Target="../media/image25.tiff"/><Relationship Id="rId14" Type="http://schemas.openxmlformats.org/officeDocument/2006/relationships/image" Target="../media/image30.tiff"/><Relationship Id="rId22" Type="http://schemas.openxmlformats.org/officeDocument/2006/relationships/image" Target="../media/image38.tiff"/><Relationship Id="rId27" Type="http://schemas.openxmlformats.org/officeDocument/2006/relationships/image" Target="../media/image43.png"/></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4.png"/><Relationship Id="rId3" Type="http://schemas.openxmlformats.org/officeDocument/2006/relationships/hyperlink" Target="https://doi.org/10.5194/essd-14-1087-2022" TargetMode="External"/><Relationship Id="rId7" Type="http://schemas.openxmlformats.org/officeDocument/2006/relationships/image" Target="../media/image6.png"/><Relationship Id="rId12" Type="http://schemas.openxmlformats.org/officeDocument/2006/relationships/image" Target="../media/image21.png"/><Relationship Id="rId2" Type="http://schemas.openxmlformats.org/officeDocument/2006/relationships/hyperlink" Target="https://doi.org/10.6075/J0MC905G%20%5b4" TargetMode="External"/><Relationship Id="rId1" Type="http://schemas.openxmlformats.org/officeDocument/2006/relationships/slideLayout" Target="../slideLayouts/slideLayout2.xml"/><Relationship Id="rId6" Type="http://schemas.openxmlformats.org/officeDocument/2006/relationships/image" Target="../media/image46.png"/><Relationship Id="rId11" Type="http://schemas.openxmlformats.org/officeDocument/2006/relationships/image" Target="../media/image16.png"/><Relationship Id="rId5" Type="http://schemas.microsoft.com/office/2007/relationships/hdphoto" Target="../media/hdphoto1.wdp"/><Relationship Id="rId15" Type="http://schemas.openxmlformats.org/officeDocument/2006/relationships/image" Target="../media/image47.jpeg"/><Relationship Id="rId10" Type="http://schemas.openxmlformats.org/officeDocument/2006/relationships/image" Target="../media/image13.jpeg"/><Relationship Id="rId4" Type="http://schemas.openxmlformats.org/officeDocument/2006/relationships/image" Target="../media/image1.png"/><Relationship Id="rId9" Type="http://schemas.openxmlformats.org/officeDocument/2006/relationships/image" Target="../media/image15.png"/><Relationship Id="rId1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D2DEF2"/>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776905D-AC88-8C4C-83A9-4F1D2AF481F9}"/>
              </a:ext>
            </a:extLst>
          </p:cNvPr>
          <p:cNvSpPr txBox="1"/>
          <p:nvPr/>
        </p:nvSpPr>
        <p:spPr>
          <a:xfrm>
            <a:off x="986188" y="32064634"/>
            <a:ext cx="12801600" cy="8001124"/>
          </a:xfrm>
          <a:prstGeom prst="rect">
            <a:avLst/>
          </a:prstGeom>
          <a:solidFill>
            <a:schemeClr val="bg1"/>
          </a:solidFill>
          <a:ln>
            <a:noFill/>
          </a:ln>
        </p:spPr>
        <p:txBody>
          <a:bodyPr wrap="square" rtlCol="0">
            <a:noAutofit/>
          </a:bodyPr>
          <a:lstStyle/>
          <a:p>
            <a:endParaRPr lang="en-US" sz="10369" dirty="0"/>
          </a:p>
          <a:p>
            <a:endParaRPr lang="en-US" sz="10369" dirty="0"/>
          </a:p>
          <a:p>
            <a:endParaRPr lang="en-US" sz="10369" dirty="0"/>
          </a:p>
          <a:p>
            <a:endParaRPr lang="en-US" sz="10369" dirty="0"/>
          </a:p>
          <a:p>
            <a:endParaRPr lang="en-US" sz="10369" dirty="0"/>
          </a:p>
          <a:p>
            <a:endParaRPr lang="en-US" sz="10369" dirty="0"/>
          </a:p>
          <a:p>
            <a:endParaRPr lang="en-US" sz="10369" dirty="0"/>
          </a:p>
          <a:p>
            <a:endParaRPr lang="en-US" sz="10369" dirty="0"/>
          </a:p>
          <a:p>
            <a:endParaRPr lang="en-US" sz="10369" dirty="0"/>
          </a:p>
        </p:txBody>
      </p:sp>
      <p:sp>
        <p:nvSpPr>
          <p:cNvPr id="11" name="TextBox 10">
            <a:extLst>
              <a:ext uri="{FF2B5EF4-FFF2-40B4-BE49-F238E27FC236}">
                <a16:creationId xmlns:a16="http://schemas.microsoft.com/office/drawing/2014/main" id="{D6582C77-37C9-1F4D-8149-93F75C15BD4D}"/>
              </a:ext>
            </a:extLst>
          </p:cNvPr>
          <p:cNvSpPr txBox="1"/>
          <p:nvPr/>
        </p:nvSpPr>
        <p:spPr>
          <a:xfrm>
            <a:off x="950976" y="900750"/>
            <a:ext cx="39319200" cy="4114800"/>
          </a:xfrm>
          <a:prstGeom prst="rect">
            <a:avLst/>
          </a:prstGeom>
          <a:solidFill>
            <a:srgbClr val="1C345D"/>
          </a:solidFill>
          <a:ln>
            <a:noFill/>
          </a:ln>
        </p:spPr>
        <p:txBody>
          <a:bodyPr wrap="square" rtlCol="0">
            <a:noAutofit/>
          </a:bodyPr>
          <a:lstStyle/>
          <a:p>
            <a:pPr algn="ctr"/>
            <a:r>
              <a:rPr lang="en-US" sz="6858" b="1" dirty="0">
                <a:solidFill>
                  <a:schemeClr val="bg1"/>
                </a:solidFill>
                <a:latin typeface="Times New Roman" panose="02020603050405020304" pitchFamily="18" charset="0"/>
                <a:cs typeface="Times New Roman" panose="02020603050405020304" pitchFamily="18" charset="0"/>
              </a:rPr>
              <a:t>ADVANCEMENTS IN BIOGEOCHEMICAL DATA RECOVERY FOR GO-BGC AND SOCCOM PROFILING FLOATS</a:t>
            </a:r>
          </a:p>
          <a:p>
            <a:pPr algn="ctr"/>
            <a:r>
              <a:rPr lang="en-US" sz="6286" b="1" dirty="0">
                <a:solidFill>
                  <a:schemeClr val="bg1"/>
                </a:solidFill>
                <a:latin typeface="Times New Roman" panose="02020603050405020304" pitchFamily="18" charset="0"/>
                <a:cs typeface="Times New Roman" panose="02020603050405020304" pitchFamily="18" charset="0"/>
              </a:rPr>
              <a:t>Nicola Guisewhite</a:t>
            </a:r>
            <a:r>
              <a:rPr lang="en-US" sz="6286" b="1" baseline="30000" dirty="0">
                <a:solidFill>
                  <a:schemeClr val="bg1"/>
                </a:solidFill>
                <a:latin typeface="Times New Roman" panose="02020603050405020304" pitchFamily="18" charset="0"/>
                <a:cs typeface="Times New Roman" panose="02020603050405020304" pitchFamily="18" charset="0"/>
              </a:rPr>
              <a:t>[1]</a:t>
            </a:r>
            <a:r>
              <a:rPr lang="en-US" sz="6286" b="1" dirty="0">
                <a:solidFill>
                  <a:schemeClr val="bg1"/>
                </a:solidFill>
                <a:latin typeface="Times New Roman" panose="02020603050405020304" pitchFamily="18" charset="0"/>
                <a:cs typeface="Times New Roman" panose="02020603050405020304" pitchFamily="18" charset="0"/>
              </a:rPr>
              <a:t>, Tanya Maurer, Josh Plant, </a:t>
            </a:r>
            <a:r>
              <a:rPr lang="en-US" sz="6286" b="1" dirty="0" err="1">
                <a:solidFill>
                  <a:schemeClr val="bg1"/>
                </a:solidFill>
                <a:latin typeface="Times New Roman" panose="02020603050405020304" pitchFamily="18" charset="0"/>
                <a:cs typeface="Times New Roman" panose="02020603050405020304" pitchFamily="18" charset="0"/>
              </a:rPr>
              <a:t>Yuichiro</a:t>
            </a:r>
            <a:r>
              <a:rPr lang="en-US" sz="6286" b="1" dirty="0">
                <a:solidFill>
                  <a:schemeClr val="bg1"/>
                </a:solidFill>
                <a:latin typeface="Times New Roman" panose="02020603050405020304" pitchFamily="18" charset="0"/>
                <a:cs typeface="Times New Roman" panose="02020603050405020304" pitchFamily="18" charset="0"/>
              </a:rPr>
              <a:t> Takeshita, Ken Johnson, Emily Clark</a:t>
            </a:r>
            <a:endParaRPr lang="en-US" sz="6286" b="1" baseline="30000" dirty="0">
              <a:solidFill>
                <a:schemeClr val="bg1"/>
              </a:solidFill>
              <a:latin typeface="Times New Roman" panose="02020603050405020304" pitchFamily="18" charset="0"/>
              <a:cs typeface="Times New Roman" panose="02020603050405020304" pitchFamily="18" charset="0"/>
            </a:endParaRPr>
          </a:p>
          <a:p>
            <a:pPr algn="ctr"/>
            <a:r>
              <a:rPr lang="en-US" sz="6286" b="1" dirty="0">
                <a:solidFill>
                  <a:schemeClr val="bg1"/>
                </a:solidFill>
                <a:latin typeface="Times New Roman" panose="02020603050405020304" pitchFamily="18" charset="0"/>
                <a:cs typeface="Times New Roman" panose="02020603050405020304" pitchFamily="18" charset="0"/>
              </a:rPr>
              <a:t>The Monterey Bay Aquarium Research Institute (MBARI), </a:t>
            </a:r>
            <a:r>
              <a:rPr lang="en-US" sz="6286" dirty="0">
                <a:solidFill>
                  <a:schemeClr val="bg1"/>
                </a:solidFill>
                <a:latin typeface="Times New Roman" panose="02020603050405020304" pitchFamily="18" charset="0"/>
                <a:cs typeface="Times New Roman" panose="02020603050405020304" pitchFamily="18" charset="0"/>
              </a:rPr>
              <a:t>nicolag@mbari.org</a:t>
            </a:r>
            <a:r>
              <a:rPr lang="en-US" sz="6286" baseline="30000" dirty="0">
                <a:solidFill>
                  <a:schemeClr val="bg1"/>
                </a:solidFill>
                <a:latin typeface="Times New Roman" panose="02020603050405020304" pitchFamily="18" charset="0"/>
                <a:cs typeface="Times New Roman" panose="02020603050405020304" pitchFamily="18" charset="0"/>
              </a:rPr>
              <a:t>[1]</a:t>
            </a:r>
            <a:endParaRPr lang="en-US" sz="6286" dirty="0">
              <a:solidFill>
                <a:schemeClr val="bg1"/>
              </a:solidFill>
              <a:latin typeface="Times New Roman" panose="02020603050405020304" pitchFamily="18" charset="0"/>
              <a:cs typeface="Times New Roman" panose="02020603050405020304" pitchFamily="18" charset="0"/>
            </a:endParaRPr>
          </a:p>
        </p:txBody>
      </p:sp>
      <p:sp>
        <p:nvSpPr>
          <p:cNvPr id="43" name="TextBox 42">
            <a:extLst>
              <a:ext uri="{FF2B5EF4-FFF2-40B4-BE49-F238E27FC236}">
                <a16:creationId xmlns:a16="http://schemas.microsoft.com/office/drawing/2014/main" id="{B795CE42-6C3B-E640-8181-CF1B8C6C1851}"/>
              </a:ext>
            </a:extLst>
          </p:cNvPr>
          <p:cNvSpPr txBox="1"/>
          <p:nvPr/>
        </p:nvSpPr>
        <p:spPr>
          <a:xfrm>
            <a:off x="995284" y="32018288"/>
            <a:ext cx="12806644" cy="914400"/>
          </a:xfrm>
          <a:prstGeom prst="rect">
            <a:avLst/>
          </a:prstGeom>
          <a:solidFill>
            <a:srgbClr val="1C345D"/>
          </a:solidFill>
        </p:spPr>
        <p:txBody>
          <a:bodyPr wrap="square" rtlCol="0" anchor="ctr">
            <a:noAutofit/>
          </a:bodyPr>
          <a:lstStyle/>
          <a:p>
            <a:pPr algn="ctr"/>
            <a:r>
              <a:rPr lang="en-US" sz="4000" b="1" dirty="0">
                <a:solidFill>
                  <a:schemeClr val="bg1"/>
                </a:solidFill>
                <a:latin typeface="Times New Roman" panose="02020603050405020304" pitchFamily="18" charset="0"/>
                <a:cs typeface="Times New Roman" panose="02020603050405020304" pitchFamily="18" charset="0"/>
              </a:rPr>
              <a:t>What if a member of the sensor network fails?</a:t>
            </a:r>
          </a:p>
        </p:txBody>
      </p:sp>
      <p:sp>
        <p:nvSpPr>
          <p:cNvPr id="9" name="TextBox 8">
            <a:extLst>
              <a:ext uri="{FF2B5EF4-FFF2-40B4-BE49-F238E27FC236}">
                <a16:creationId xmlns:a16="http://schemas.microsoft.com/office/drawing/2014/main" id="{F23873D9-4613-40A0-AAD1-6DDEAD081202}"/>
              </a:ext>
            </a:extLst>
          </p:cNvPr>
          <p:cNvSpPr txBox="1">
            <a:spLocks/>
          </p:cNvSpPr>
          <p:nvPr/>
        </p:nvSpPr>
        <p:spPr>
          <a:xfrm>
            <a:off x="14204907" y="5495284"/>
            <a:ext cx="12801600" cy="27403702"/>
          </a:xfrm>
          <a:prstGeom prst="rect">
            <a:avLst/>
          </a:prstGeom>
          <a:solidFill>
            <a:schemeClr val="bg1"/>
          </a:solidFill>
          <a:ln>
            <a:noFill/>
          </a:ln>
        </p:spPr>
        <p:txBody>
          <a:bodyPr wrap="square" rtlCol="0">
            <a:noAutofit/>
          </a:bodyPr>
          <a:lstStyle/>
          <a:p>
            <a:endParaRPr lang="en-US" sz="10369" dirty="0"/>
          </a:p>
          <a:p>
            <a:endParaRPr lang="en-US" sz="10369" dirty="0"/>
          </a:p>
          <a:p>
            <a:endParaRPr lang="en-US" sz="10369" dirty="0"/>
          </a:p>
          <a:p>
            <a:endParaRPr lang="en-US" sz="10369" dirty="0"/>
          </a:p>
          <a:p>
            <a:endParaRPr lang="en-US" sz="10369" dirty="0"/>
          </a:p>
          <a:p>
            <a:endParaRPr lang="en-US" sz="10369" dirty="0"/>
          </a:p>
          <a:p>
            <a:endParaRPr lang="en-US" sz="10369" dirty="0"/>
          </a:p>
          <a:p>
            <a:endParaRPr lang="en-US" sz="10369" dirty="0"/>
          </a:p>
          <a:p>
            <a:endParaRPr lang="en-US" sz="10369" dirty="0"/>
          </a:p>
        </p:txBody>
      </p:sp>
      <p:sp>
        <p:nvSpPr>
          <p:cNvPr id="14" name="TextBox 13">
            <a:extLst>
              <a:ext uri="{FF2B5EF4-FFF2-40B4-BE49-F238E27FC236}">
                <a16:creationId xmlns:a16="http://schemas.microsoft.com/office/drawing/2014/main" id="{FB55C8E3-08DA-414F-A2B8-0026762F4E55}"/>
              </a:ext>
            </a:extLst>
          </p:cNvPr>
          <p:cNvSpPr txBox="1"/>
          <p:nvPr/>
        </p:nvSpPr>
        <p:spPr>
          <a:xfrm>
            <a:off x="27473620" y="5482753"/>
            <a:ext cx="12801600" cy="27443476"/>
          </a:xfrm>
          <a:prstGeom prst="rect">
            <a:avLst/>
          </a:prstGeom>
          <a:solidFill>
            <a:schemeClr val="bg1"/>
          </a:solidFill>
          <a:ln>
            <a:noFill/>
          </a:ln>
        </p:spPr>
        <p:txBody>
          <a:bodyPr wrap="square" rtlCol="0">
            <a:noAutofit/>
          </a:bodyPr>
          <a:lstStyle/>
          <a:p>
            <a:endParaRPr lang="en-US" sz="10369" dirty="0"/>
          </a:p>
          <a:p>
            <a:endParaRPr lang="en-US" sz="10369" dirty="0"/>
          </a:p>
          <a:p>
            <a:endParaRPr lang="en-US" sz="10369" dirty="0"/>
          </a:p>
          <a:p>
            <a:endParaRPr lang="en-US" sz="10369" dirty="0"/>
          </a:p>
          <a:p>
            <a:endParaRPr lang="en-US" sz="10369" dirty="0"/>
          </a:p>
          <a:p>
            <a:endParaRPr lang="en-US" sz="10369" dirty="0"/>
          </a:p>
          <a:p>
            <a:endParaRPr lang="en-US" sz="10369" dirty="0"/>
          </a:p>
          <a:p>
            <a:endParaRPr lang="en-US" sz="10369" dirty="0"/>
          </a:p>
          <a:p>
            <a:endParaRPr lang="en-US" sz="10369" dirty="0"/>
          </a:p>
        </p:txBody>
      </p:sp>
      <p:sp>
        <p:nvSpPr>
          <p:cNvPr id="15" name="TextBox 14">
            <a:extLst>
              <a:ext uri="{FF2B5EF4-FFF2-40B4-BE49-F238E27FC236}">
                <a16:creationId xmlns:a16="http://schemas.microsoft.com/office/drawing/2014/main" id="{76557F59-6D7A-47A4-AC9B-FBE12819DCAB}"/>
              </a:ext>
            </a:extLst>
          </p:cNvPr>
          <p:cNvSpPr txBox="1"/>
          <p:nvPr/>
        </p:nvSpPr>
        <p:spPr>
          <a:xfrm>
            <a:off x="955527" y="5526853"/>
            <a:ext cx="12801600" cy="26077097"/>
          </a:xfrm>
          <a:prstGeom prst="rect">
            <a:avLst/>
          </a:prstGeom>
          <a:solidFill>
            <a:schemeClr val="bg1"/>
          </a:solidFill>
          <a:ln>
            <a:noFill/>
          </a:ln>
        </p:spPr>
        <p:txBody>
          <a:bodyPr wrap="square" rtlCol="0">
            <a:noAutofit/>
          </a:bodyPr>
          <a:lstStyle/>
          <a:p>
            <a:endParaRPr lang="en-US" sz="10369" dirty="0"/>
          </a:p>
          <a:p>
            <a:endParaRPr lang="en-US" sz="10369" dirty="0"/>
          </a:p>
          <a:p>
            <a:endParaRPr lang="en-US" sz="10369" dirty="0"/>
          </a:p>
          <a:p>
            <a:endParaRPr lang="en-US" sz="10369" dirty="0"/>
          </a:p>
          <a:p>
            <a:endParaRPr lang="en-US" sz="10369" dirty="0"/>
          </a:p>
          <a:p>
            <a:endParaRPr lang="en-US" sz="10369" dirty="0"/>
          </a:p>
          <a:p>
            <a:endParaRPr lang="en-US" sz="10369" dirty="0"/>
          </a:p>
          <a:p>
            <a:endParaRPr lang="en-US" sz="10369" dirty="0"/>
          </a:p>
          <a:p>
            <a:endParaRPr lang="en-US" sz="10369" dirty="0"/>
          </a:p>
        </p:txBody>
      </p:sp>
      <p:sp>
        <p:nvSpPr>
          <p:cNvPr id="16" name="TextBox 15">
            <a:extLst>
              <a:ext uri="{FF2B5EF4-FFF2-40B4-BE49-F238E27FC236}">
                <a16:creationId xmlns:a16="http://schemas.microsoft.com/office/drawing/2014/main" id="{222DC839-E17A-47B2-B14A-6701789F8116}"/>
              </a:ext>
            </a:extLst>
          </p:cNvPr>
          <p:cNvSpPr txBox="1"/>
          <p:nvPr/>
        </p:nvSpPr>
        <p:spPr>
          <a:xfrm>
            <a:off x="14198624" y="34181139"/>
            <a:ext cx="26060400" cy="5884619"/>
          </a:xfrm>
          <a:prstGeom prst="rect">
            <a:avLst/>
          </a:prstGeom>
          <a:solidFill>
            <a:schemeClr val="bg1"/>
          </a:solidFill>
          <a:ln>
            <a:noFill/>
          </a:ln>
        </p:spPr>
        <p:txBody>
          <a:bodyPr wrap="square" rtlCol="0">
            <a:noAutofit/>
          </a:bodyPr>
          <a:lstStyle/>
          <a:p>
            <a:endParaRPr lang="en-US" sz="10369" dirty="0"/>
          </a:p>
          <a:p>
            <a:endParaRPr lang="en-US" sz="10369" dirty="0"/>
          </a:p>
          <a:p>
            <a:endParaRPr lang="en-US" sz="10369" dirty="0"/>
          </a:p>
          <a:p>
            <a:endParaRPr lang="en-US" sz="10369" dirty="0"/>
          </a:p>
          <a:p>
            <a:endParaRPr lang="en-US" sz="10369" dirty="0"/>
          </a:p>
          <a:p>
            <a:endParaRPr lang="en-US" sz="10369" dirty="0"/>
          </a:p>
          <a:p>
            <a:endParaRPr lang="en-US" sz="10369" dirty="0"/>
          </a:p>
          <a:p>
            <a:endParaRPr lang="en-US" sz="10369" dirty="0"/>
          </a:p>
          <a:p>
            <a:endParaRPr lang="en-US" sz="10369" dirty="0"/>
          </a:p>
        </p:txBody>
      </p:sp>
      <p:sp>
        <p:nvSpPr>
          <p:cNvPr id="18" name="TextBox 17">
            <a:extLst>
              <a:ext uri="{FF2B5EF4-FFF2-40B4-BE49-F238E27FC236}">
                <a16:creationId xmlns:a16="http://schemas.microsoft.com/office/drawing/2014/main" id="{E58F58DF-C094-428D-AEB4-03075D00F006}"/>
              </a:ext>
            </a:extLst>
          </p:cNvPr>
          <p:cNvSpPr txBox="1"/>
          <p:nvPr/>
        </p:nvSpPr>
        <p:spPr>
          <a:xfrm>
            <a:off x="14199863" y="5477369"/>
            <a:ext cx="12801600" cy="914400"/>
          </a:xfrm>
          <a:prstGeom prst="rect">
            <a:avLst/>
          </a:prstGeom>
          <a:solidFill>
            <a:srgbClr val="1C345D"/>
          </a:solidFill>
        </p:spPr>
        <p:txBody>
          <a:bodyPr wrap="square" rtlCol="0" anchor="ctr">
            <a:noAutofit/>
          </a:bodyPr>
          <a:lstStyle/>
          <a:p>
            <a:pPr algn="ctr"/>
            <a:r>
              <a:rPr lang="en-US" sz="4000" b="1" dirty="0">
                <a:solidFill>
                  <a:schemeClr val="bg1"/>
                </a:solidFill>
                <a:latin typeface="Times New Roman" panose="02020603050405020304" pitchFamily="18" charset="0"/>
                <a:cs typeface="Times New Roman" panose="02020603050405020304" pitchFamily="18" charset="0"/>
              </a:rPr>
              <a:t>Recovering BGC Data When Float Salinity is Bad</a:t>
            </a:r>
          </a:p>
        </p:txBody>
      </p:sp>
      <p:sp>
        <p:nvSpPr>
          <p:cNvPr id="19" name="TextBox 18">
            <a:extLst>
              <a:ext uri="{FF2B5EF4-FFF2-40B4-BE49-F238E27FC236}">
                <a16:creationId xmlns:a16="http://schemas.microsoft.com/office/drawing/2014/main" id="{471AB480-9CAE-4B18-AC49-5A0378B5DEDF}"/>
              </a:ext>
            </a:extLst>
          </p:cNvPr>
          <p:cNvSpPr txBox="1"/>
          <p:nvPr/>
        </p:nvSpPr>
        <p:spPr>
          <a:xfrm>
            <a:off x="27468576" y="5495062"/>
            <a:ext cx="12801600" cy="914400"/>
          </a:xfrm>
          <a:prstGeom prst="rect">
            <a:avLst/>
          </a:prstGeom>
          <a:solidFill>
            <a:srgbClr val="1C345D"/>
          </a:solidFill>
        </p:spPr>
        <p:txBody>
          <a:bodyPr wrap="square" rtlCol="0" anchor="ctr">
            <a:noAutofit/>
          </a:bodyPr>
          <a:lstStyle/>
          <a:p>
            <a:pPr algn="ctr"/>
            <a:r>
              <a:rPr lang="en-US" sz="4000" b="1" dirty="0">
                <a:solidFill>
                  <a:schemeClr val="bg1"/>
                </a:solidFill>
                <a:latin typeface="Times New Roman" panose="02020603050405020304" pitchFamily="18" charset="0"/>
                <a:cs typeface="Times New Roman" panose="02020603050405020304" pitchFamily="18" charset="0"/>
              </a:rPr>
              <a:t>Recovering BGC Data When Float Oxygen is Bad</a:t>
            </a:r>
          </a:p>
        </p:txBody>
      </p:sp>
      <p:sp>
        <p:nvSpPr>
          <p:cNvPr id="20" name="TextBox 19">
            <a:extLst>
              <a:ext uri="{FF2B5EF4-FFF2-40B4-BE49-F238E27FC236}">
                <a16:creationId xmlns:a16="http://schemas.microsoft.com/office/drawing/2014/main" id="{2F321FDE-0B2A-4071-85FF-EFFDE9B1062C}"/>
              </a:ext>
            </a:extLst>
          </p:cNvPr>
          <p:cNvSpPr txBox="1"/>
          <p:nvPr/>
        </p:nvSpPr>
        <p:spPr>
          <a:xfrm>
            <a:off x="956020" y="5495286"/>
            <a:ext cx="12801600" cy="914400"/>
          </a:xfrm>
          <a:prstGeom prst="rect">
            <a:avLst/>
          </a:prstGeom>
          <a:solidFill>
            <a:srgbClr val="1C345D"/>
          </a:solidFill>
        </p:spPr>
        <p:txBody>
          <a:bodyPr wrap="square" rtlCol="0" anchor="ctr">
            <a:noAutofit/>
          </a:bodyPr>
          <a:lstStyle/>
          <a:p>
            <a:pPr algn="ctr"/>
            <a:r>
              <a:rPr lang="en-US" sz="4000" b="1" dirty="0">
                <a:solidFill>
                  <a:schemeClr val="bg1"/>
                </a:solidFill>
                <a:latin typeface="Times New Roman" panose="02020603050405020304" pitchFamily="18" charset="0"/>
                <a:cs typeface="Times New Roman" panose="02020603050405020304" pitchFamily="18" charset="0"/>
              </a:rPr>
              <a:t>BGC Argo Floats- A Sensor Network</a:t>
            </a:r>
          </a:p>
        </p:txBody>
      </p:sp>
      <p:sp>
        <p:nvSpPr>
          <p:cNvPr id="21" name="TextBox 20">
            <a:extLst>
              <a:ext uri="{FF2B5EF4-FFF2-40B4-BE49-F238E27FC236}">
                <a16:creationId xmlns:a16="http://schemas.microsoft.com/office/drawing/2014/main" id="{FDE37C05-207D-4285-A447-81CBFCC715CB}"/>
              </a:ext>
            </a:extLst>
          </p:cNvPr>
          <p:cNvSpPr txBox="1"/>
          <p:nvPr/>
        </p:nvSpPr>
        <p:spPr>
          <a:xfrm>
            <a:off x="14188457" y="33405741"/>
            <a:ext cx="26060400" cy="914400"/>
          </a:xfrm>
          <a:prstGeom prst="rect">
            <a:avLst/>
          </a:prstGeom>
          <a:solidFill>
            <a:srgbClr val="1C345D"/>
          </a:solidFill>
        </p:spPr>
        <p:txBody>
          <a:bodyPr wrap="square" rtlCol="0" anchor="ctr">
            <a:noAutofit/>
          </a:bodyPr>
          <a:lstStyle/>
          <a:p>
            <a:pPr algn="ctr"/>
            <a:r>
              <a:rPr lang="en-US" sz="4000" b="1" dirty="0">
                <a:solidFill>
                  <a:schemeClr val="bg1"/>
                </a:solidFill>
                <a:latin typeface="Times New Roman" panose="02020603050405020304" pitchFamily="18" charset="0"/>
                <a:cs typeface="Times New Roman" panose="02020603050405020304" pitchFamily="18" charset="0"/>
              </a:rPr>
              <a:t>Conclusions and Acknowledgements</a:t>
            </a:r>
          </a:p>
        </p:txBody>
      </p:sp>
      <p:sp>
        <p:nvSpPr>
          <p:cNvPr id="22" name="TextBox 21">
            <a:extLst>
              <a:ext uri="{FF2B5EF4-FFF2-40B4-BE49-F238E27FC236}">
                <a16:creationId xmlns:a16="http://schemas.microsoft.com/office/drawing/2014/main" id="{BF5403C4-D715-432E-BEC6-BE64F0090E7D}"/>
              </a:ext>
            </a:extLst>
          </p:cNvPr>
          <p:cNvSpPr txBox="1">
            <a:spLocks/>
          </p:cNvSpPr>
          <p:nvPr/>
        </p:nvSpPr>
        <p:spPr>
          <a:xfrm>
            <a:off x="14682158" y="6344400"/>
            <a:ext cx="11887200" cy="25982344"/>
          </a:xfrm>
          <a:prstGeom prst="rect">
            <a:avLst/>
          </a:prstGeom>
          <a:noFill/>
          <a:ln>
            <a:noFill/>
          </a:ln>
        </p:spPr>
        <p:txBody>
          <a:bodyPr wrap="square" rtlCol="0">
            <a:noAutofit/>
          </a:bodyPr>
          <a:lstStyle/>
          <a:p>
            <a:pPr algn="just">
              <a:lnSpc>
                <a:spcPct val="150000"/>
              </a:lnSpc>
            </a:pPr>
            <a:r>
              <a:rPr lang="en-US" sz="3400" dirty="0">
                <a:latin typeface="Times New Roman" panose="02020603050405020304" pitchFamily="18" charset="0"/>
                <a:cs typeface="Times New Roman" panose="02020603050405020304" pitchFamily="18" charset="0"/>
              </a:rPr>
              <a:t>Catastrophic salinity failures can propagate through to raw BGC parameter data.  A salinity product can substitute for failed salinity during delayed-mode BGC parameter processing.</a:t>
            </a: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1600" dirty="0">
              <a:latin typeface="Times New Roman" panose="02020603050405020304" pitchFamily="18" charset="0"/>
              <a:cs typeface="Times New Roman" panose="02020603050405020304" pitchFamily="18" charset="0"/>
            </a:endParaRPr>
          </a:p>
          <a:p>
            <a:pPr algn="just">
              <a:lnSpc>
                <a:spcPct val="150000"/>
              </a:lnSpc>
            </a:pPr>
            <a:endParaRPr lang="en-US" sz="1600" dirty="0">
              <a:latin typeface="Times New Roman" panose="02020603050405020304" pitchFamily="18" charset="0"/>
              <a:cs typeface="Times New Roman" panose="02020603050405020304" pitchFamily="18" charset="0"/>
            </a:endParaRPr>
          </a:p>
          <a:p>
            <a:pPr algn="just">
              <a:lnSpc>
                <a:spcPct val="150000"/>
              </a:lnSpc>
            </a:pPr>
            <a:endParaRPr lang="en-US" sz="1600" dirty="0">
              <a:latin typeface="Times New Roman" panose="02020603050405020304" pitchFamily="18" charset="0"/>
              <a:cs typeface="Times New Roman" panose="02020603050405020304" pitchFamily="18" charset="0"/>
            </a:endParaRPr>
          </a:p>
          <a:p>
            <a:pPr algn="just">
              <a:lnSpc>
                <a:spcPct val="150000"/>
              </a:lnSpc>
            </a:pPr>
            <a:endParaRPr lang="en-US" sz="1600" dirty="0">
              <a:latin typeface="Times New Roman" panose="02020603050405020304" pitchFamily="18" charset="0"/>
              <a:cs typeface="Times New Roman" panose="02020603050405020304" pitchFamily="18" charset="0"/>
            </a:endParaRPr>
          </a:p>
          <a:p>
            <a:pPr algn="just">
              <a:lnSpc>
                <a:spcPct val="150000"/>
              </a:lnSpc>
            </a:pPr>
            <a:endParaRPr lang="en-US" sz="1600" dirty="0">
              <a:latin typeface="Times New Roman" panose="02020603050405020304" pitchFamily="18" charset="0"/>
              <a:cs typeface="Times New Roman" panose="02020603050405020304" pitchFamily="18" charset="0"/>
            </a:endParaRPr>
          </a:p>
          <a:p>
            <a:pPr algn="just">
              <a:lnSpc>
                <a:spcPct val="150000"/>
              </a:lnSpc>
            </a:pPr>
            <a:endParaRPr lang="en-US" sz="16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1600" dirty="0">
              <a:latin typeface="Times New Roman" panose="02020603050405020304" pitchFamily="18" charset="0"/>
              <a:cs typeface="Times New Roman" panose="02020603050405020304" pitchFamily="18" charset="0"/>
            </a:endParaRPr>
          </a:p>
          <a:p>
            <a:pPr algn="just">
              <a:lnSpc>
                <a:spcPct val="150000"/>
              </a:lnSpc>
            </a:pPr>
            <a:endParaRPr lang="en-US" sz="800" dirty="0">
              <a:latin typeface="Times New Roman" panose="02020603050405020304" pitchFamily="18" charset="0"/>
              <a:cs typeface="Times New Roman" panose="02020603050405020304" pitchFamily="18" charset="0"/>
            </a:endParaRPr>
          </a:p>
          <a:p>
            <a:pPr algn="just">
              <a:lnSpc>
                <a:spcPct val="150000"/>
              </a:lnSpc>
            </a:pPr>
            <a:endParaRPr lang="en-US" sz="800" dirty="0">
              <a:latin typeface="Times New Roman" panose="02020603050405020304" pitchFamily="18" charset="0"/>
              <a:cs typeface="Times New Roman" panose="02020603050405020304" pitchFamily="18" charset="0"/>
            </a:endParaRPr>
          </a:p>
          <a:p>
            <a:pPr algn="just">
              <a:lnSpc>
                <a:spcPct val="150000"/>
              </a:lnSpc>
            </a:pPr>
            <a:endParaRPr lang="en-US" sz="800" dirty="0">
              <a:latin typeface="Times New Roman" panose="02020603050405020304" pitchFamily="18" charset="0"/>
              <a:cs typeface="Times New Roman" panose="02020603050405020304" pitchFamily="18" charset="0"/>
            </a:endParaRPr>
          </a:p>
          <a:p>
            <a:pPr algn="just">
              <a:lnSpc>
                <a:spcPct val="150000"/>
              </a:lnSpc>
            </a:pPr>
            <a:endParaRPr lang="en-US" sz="800" dirty="0">
              <a:latin typeface="Times New Roman" panose="02020603050405020304" pitchFamily="18" charset="0"/>
              <a:cs typeface="Times New Roman" panose="02020603050405020304" pitchFamily="18" charset="0"/>
            </a:endParaRPr>
          </a:p>
          <a:p>
            <a:pPr algn="just">
              <a:lnSpc>
                <a:spcPct val="150000"/>
              </a:lnSpc>
            </a:pPr>
            <a:endParaRPr lang="en-US" sz="800" dirty="0">
              <a:latin typeface="Times New Roman" panose="02020603050405020304" pitchFamily="18" charset="0"/>
              <a:cs typeface="Times New Roman" panose="02020603050405020304" pitchFamily="18" charset="0"/>
            </a:endParaRPr>
          </a:p>
          <a:p>
            <a:pPr algn="just">
              <a:lnSpc>
                <a:spcPct val="150000"/>
              </a:lnSpc>
            </a:pPr>
            <a:endParaRPr lang="en-US" sz="800" dirty="0">
              <a:latin typeface="Times New Roman" panose="02020603050405020304" pitchFamily="18" charset="0"/>
              <a:cs typeface="Times New Roman" panose="02020603050405020304" pitchFamily="18" charset="0"/>
            </a:endParaRPr>
          </a:p>
          <a:p>
            <a:pPr algn="just">
              <a:lnSpc>
                <a:spcPct val="150000"/>
              </a:lnSpc>
            </a:pPr>
            <a:endParaRPr lang="en-US" sz="800" dirty="0">
              <a:latin typeface="Times New Roman" panose="02020603050405020304" pitchFamily="18" charset="0"/>
              <a:cs typeface="Times New Roman" panose="02020603050405020304" pitchFamily="18" charset="0"/>
            </a:endParaRPr>
          </a:p>
          <a:p>
            <a:pPr algn="just">
              <a:lnSpc>
                <a:spcPct val="150000"/>
              </a:lnSpc>
            </a:pPr>
            <a:endParaRPr lang="en-US" sz="8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r>
              <a:rPr lang="en-US" sz="3400" dirty="0">
                <a:latin typeface="Times New Roman" panose="02020603050405020304" pitchFamily="18" charset="0"/>
                <a:cs typeface="Times New Roman" panose="02020603050405020304" pitchFamily="18" charset="0"/>
              </a:rPr>
              <a:t>BGC data impacted by salinity failure can be recovered on dead floats using the following steps:</a:t>
            </a: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p:txBody>
      </p:sp>
      <p:sp>
        <p:nvSpPr>
          <p:cNvPr id="23" name="TextBox 22">
            <a:extLst>
              <a:ext uri="{FF2B5EF4-FFF2-40B4-BE49-F238E27FC236}">
                <a16:creationId xmlns:a16="http://schemas.microsoft.com/office/drawing/2014/main" id="{811C87ED-4833-4226-A8D2-BBED1A7B958E}"/>
              </a:ext>
            </a:extLst>
          </p:cNvPr>
          <p:cNvSpPr txBox="1">
            <a:spLocks/>
          </p:cNvSpPr>
          <p:nvPr/>
        </p:nvSpPr>
        <p:spPr>
          <a:xfrm>
            <a:off x="27925776" y="6351091"/>
            <a:ext cx="11887200" cy="25886610"/>
          </a:xfrm>
          <a:prstGeom prst="rect">
            <a:avLst/>
          </a:prstGeom>
          <a:noFill/>
          <a:ln>
            <a:noFill/>
          </a:ln>
        </p:spPr>
        <p:txBody>
          <a:bodyPr wrap="square" rtlCol="0">
            <a:noAutofit/>
          </a:bodyPr>
          <a:lstStyle/>
          <a:p>
            <a:pPr algn="just">
              <a:lnSpc>
                <a:spcPct val="150000"/>
              </a:lnSpc>
            </a:pPr>
            <a:r>
              <a:rPr lang="en-US" sz="3400" dirty="0">
                <a:latin typeface="Times New Roman" panose="02020603050405020304" pitchFamily="18" charset="0"/>
                <a:cs typeface="Times New Roman" panose="02020603050405020304" pitchFamily="18" charset="0"/>
              </a:rPr>
              <a:t>Most algorithms utilized in BGC float data quality control require oxygen as an input.  In cases of </a:t>
            </a:r>
            <a:r>
              <a:rPr lang="en-US" sz="3400" dirty="0" err="1">
                <a:latin typeface="Times New Roman" panose="02020603050405020304" pitchFamily="18" charset="0"/>
                <a:cs typeface="Times New Roman" panose="02020603050405020304" pitchFamily="18" charset="0"/>
              </a:rPr>
              <a:t>optode</a:t>
            </a:r>
            <a:r>
              <a:rPr lang="en-US" sz="3400" dirty="0">
                <a:latin typeface="Times New Roman" panose="02020603050405020304" pitchFamily="18" charset="0"/>
                <a:cs typeface="Times New Roman" panose="02020603050405020304" pitchFamily="18" charset="0"/>
              </a:rPr>
              <a:t> failure, quality control methods can lean on alternative reference algorithms that do not require oxygen with minimal increases to parameter uncertainty.</a:t>
            </a: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p:txBody>
      </p:sp>
      <p:sp>
        <p:nvSpPr>
          <p:cNvPr id="24" name="TextBox 23">
            <a:extLst>
              <a:ext uri="{FF2B5EF4-FFF2-40B4-BE49-F238E27FC236}">
                <a16:creationId xmlns:a16="http://schemas.microsoft.com/office/drawing/2014/main" id="{12A17432-4B61-4276-BB91-67D82E5B4DD6}"/>
              </a:ext>
            </a:extLst>
          </p:cNvPr>
          <p:cNvSpPr txBox="1">
            <a:spLocks/>
          </p:cNvSpPr>
          <p:nvPr/>
        </p:nvSpPr>
        <p:spPr>
          <a:xfrm>
            <a:off x="1375736" y="10205884"/>
            <a:ext cx="11887200" cy="11739716"/>
          </a:xfrm>
          <a:prstGeom prst="rect">
            <a:avLst/>
          </a:prstGeom>
          <a:solidFill>
            <a:schemeClr val="bg1"/>
          </a:solidFill>
          <a:ln>
            <a:noFill/>
          </a:ln>
        </p:spPr>
        <p:txBody>
          <a:bodyPr wrap="square" rtlCol="0">
            <a:noAutofit/>
          </a:bodyPr>
          <a:lstStyle/>
          <a:p>
            <a:pPr algn="just">
              <a:lnSpc>
                <a:spcPct val="150000"/>
              </a:lnSpc>
            </a:pPr>
            <a:endParaRPr lang="en-US" sz="2800"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01E0234C-8C24-4482-9FAA-274229369D29}"/>
              </a:ext>
            </a:extLst>
          </p:cNvPr>
          <p:cNvSpPr txBox="1"/>
          <p:nvPr/>
        </p:nvSpPr>
        <p:spPr>
          <a:xfrm>
            <a:off x="21616402" y="25085054"/>
            <a:ext cx="4912240" cy="7873815"/>
          </a:xfrm>
          <a:prstGeom prst="rect">
            <a:avLst/>
          </a:prstGeom>
          <a:noFill/>
        </p:spPr>
        <p:txBody>
          <a:bodyPr wrap="square" rtlCol="0">
            <a:noAutofit/>
          </a:bodyPr>
          <a:lstStyle/>
          <a:p>
            <a:pPr algn="ctr"/>
            <a:r>
              <a:rPr lang="en-US" sz="3200" b="1" dirty="0">
                <a:latin typeface="Times New Roman" panose="02020603050405020304" pitchFamily="18" charset="0"/>
                <a:cs typeface="Times New Roman" panose="02020603050405020304" pitchFamily="18" charset="0"/>
              </a:rPr>
              <a:t>Figure 2: Salinity failures and BGC Data Recovery among SOCCOM BGC-Argo Floats.  </a:t>
            </a:r>
            <a:r>
              <a:rPr lang="en-US" sz="3200" dirty="0">
                <a:latin typeface="Times New Roman" panose="02020603050405020304" pitchFamily="18" charset="0"/>
                <a:cs typeface="Times New Roman" panose="02020603050405020304" pitchFamily="18" charset="0"/>
              </a:rPr>
              <a:t>Delayed recovery methods are operational for </a:t>
            </a:r>
            <a:r>
              <a:rPr lang="en-US" sz="3200" b="1" dirty="0">
                <a:latin typeface="Times New Roman" panose="02020603050405020304" pitchFamily="18" charset="0"/>
                <a:cs typeface="Times New Roman" panose="02020603050405020304" pitchFamily="18" charset="0"/>
              </a:rPr>
              <a:t>831 profiles </a:t>
            </a:r>
            <a:r>
              <a:rPr lang="en-US" sz="3200" dirty="0">
                <a:latin typeface="Times New Roman" panose="02020603050405020304" pitchFamily="18" charset="0"/>
                <a:cs typeface="Times New Roman" panose="02020603050405020304" pitchFamily="18" charset="0"/>
              </a:rPr>
              <a:t>for 7 floats (healthy salinity profiles in blue, failed salinity profiles in red). Black float tracks indicate candidates for future BGC data recovery due to salinity failure, while all other SOCCOM float data are represented by gray tracks.</a:t>
            </a:r>
            <a:endParaRPr lang="en-US" sz="3200" b="1" dirty="0">
              <a:latin typeface="Times New Roman" panose="02020603050405020304" pitchFamily="18" charset="0"/>
              <a:cs typeface="Times New Roman" panose="02020603050405020304" pitchFamily="18" charset="0"/>
            </a:endParaRPr>
          </a:p>
        </p:txBody>
      </p:sp>
      <p:pic>
        <p:nvPicPr>
          <p:cNvPr id="54" name="Picture 53">
            <a:extLst>
              <a:ext uri="{FF2B5EF4-FFF2-40B4-BE49-F238E27FC236}">
                <a16:creationId xmlns:a16="http://schemas.microsoft.com/office/drawing/2014/main" id="{1CA9FFFC-8457-4F88-9FA9-FD0979EE593D}"/>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
                    </a14:imgEffect>
                  </a14:imgLayer>
                </a14:imgProps>
              </a:ext>
              <a:ext uri="{28A0092B-C50C-407E-A947-70E740481C1C}">
                <a14:useLocalDpi xmlns:a14="http://schemas.microsoft.com/office/drawing/2010/main" val="0"/>
              </a:ext>
            </a:extLst>
          </a:blip>
          <a:stretch>
            <a:fillRect/>
          </a:stretch>
        </p:blipFill>
        <p:spPr>
          <a:xfrm>
            <a:off x="2008402" y="10927286"/>
            <a:ext cx="1163230" cy="9245389"/>
          </a:xfrm>
          <a:prstGeom prst="rect">
            <a:avLst/>
          </a:prstGeom>
        </p:spPr>
      </p:pic>
      <p:sp>
        <p:nvSpPr>
          <p:cNvPr id="55" name="Flowchart: Connector 54">
            <a:extLst>
              <a:ext uri="{FF2B5EF4-FFF2-40B4-BE49-F238E27FC236}">
                <a16:creationId xmlns:a16="http://schemas.microsoft.com/office/drawing/2014/main" id="{7DD1BBEB-BB8A-4D14-98A4-F6169D578E5A}"/>
              </a:ext>
            </a:extLst>
          </p:cNvPr>
          <p:cNvSpPr/>
          <p:nvPr/>
        </p:nvSpPr>
        <p:spPr>
          <a:xfrm>
            <a:off x="1441455" y="10762872"/>
            <a:ext cx="2286000" cy="2286000"/>
          </a:xfrm>
          <a:prstGeom prst="flowChartConnector">
            <a:avLst/>
          </a:prstGeom>
          <a:noFill/>
          <a:ln w="76200">
            <a:solidFill>
              <a:srgbClr val="1C34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6" name="Group 55">
            <a:extLst>
              <a:ext uri="{FF2B5EF4-FFF2-40B4-BE49-F238E27FC236}">
                <a16:creationId xmlns:a16="http://schemas.microsoft.com/office/drawing/2014/main" id="{A0507962-387F-41EC-B2F3-A095E9619033}"/>
              </a:ext>
            </a:extLst>
          </p:cNvPr>
          <p:cNvGrpSpPr>
            <a:grpSpLocks noChangeAspect="1"/>
          </p:cNvGrpSpPr>
          <p:nvPr/>
        </p:nvGrpSpPr>
        <p:grpSpPr>
          <a:xfrm>
            <a:off x="7438950" y="10762872"/>
            <a:ext cx="5754359" cy="9374020"/>
            <a:chOff x="16481812" y="21031200"/>
            <a:chExt cx="9824773" cy="15969716"/>
          </a:xfrm>
        </p:grpSpPr>
        <p:pic>
          <p:nvPicPr>
            <p:cNvPr id="57" name="Picture 56">
              <a:extLst>
                <a:ext uri="{FF2B5EF4-FFF2-40B4-BE49-F238E27FC236}">
                  <a16:creationId xmlns:a16="http://schemas.microsoft.com/office/drawing/2014/main" id="{330332AB-8621-43A0-AE9E-C9C29D841115}"/>
                </a:ext>
              </a:extLst>
            </p:cNvPr>
            <p:cNvPicPr>
              <a:picLocks noChangeAspect="1"/>
            </p:cNvPicPr>
            <p:nvPr/>
          </p:nvPicPr>
          <p:blipFill rotWithShape="1">
            <a:blip r:embed="rId5"/>
            <a:srcRect t="3865" r="4159"/>
            <a:stretch/>
          </p:blipFill>
          <p:spPr>
            <a:xfrm>
              <a:off x="16481812" y="21031200"/>
              <a:ext cx="9824773" cy="15969716"/>
            </a:xfrm>
            <a:prstGeom prst="rect">
              <a:avLst/>
            </a:prstGeom>
          </p:spPr>
        </p:pic>
        <p:pic>
          <p:nvPicPr>
            <p:cNvPr id="58" name="Picture 57">
              <a:extLst>
                <a:ext uri="{FF2B5EF4-FFF2-40B4-BE49-F238E27FC236}">
                  <a16:creationId xmlns:a16="http://schemas.microsoft.com/office/drawing/2014/main" id="{D11D3476-0DB1-4D34-B35A-BB310C2CC582}"/>
                </a:ext>
              </a:extLst>
            </p:cNvPr>
            <p:cNvPicPr>
              <a:picLocks noChangeAspect="1"/>
            </p:cNvPicPr>
            <p:nvPr/>
          </p:nvPicPr>
          <p:blipFill>
            <a:blip r:embed="rId6"/>
            <a:stretch>
              <a:fillRect/>
            </a:stretch>
          </p:blipFill>
          <p:spPr>
            <a:xfrm>
              <a:off x="25349401" y="31305212"/>
              <a:ext cx="957184" cy="1173317"/>
            </a:xfrm>
            <a:prstGeom prst="rect">
              <a:avLst/>
            </a:prstGeom>
          </p:spPr>
        </p:pic>
      </p:grpSp>
      <p:cxnSp>
        <p:nvCxnSpPr>
          <p:cNvPr id="63" name="Straight Connector 62">
            <a:extLst>
              <a:ext uri="{FF2B5EF4-FFF2-40B4-BE49-F238E27FC236}">
                <a16:creationId xmlns:a16="http://schemas.microsoft.com/office/drawing/2014/main" id="{79369EC7-7B3A-444C-A8DD-62BDE5FCE6F8}"/>
              </a:ext>
            </a:extLst>
          </p:cNvPr>
          <p:cNvCxnSpPr>
            <a:cxnSpLocks/>
            <a:stCxn id="55" idx="0"/>
            <a:endCxn id="57" idx="0"/>
          </p:cNvCxnSpPr>
          <p:nvPr/>
        </p:nvCxnSpPr>
        <p:spPr>
          <a:xfrm>
            <a:off x="2584455" y="10762872"/>
            <a:ext cx="7731675" cy="0"/>
          </a:xfrm>
          <a:prstGeom prst="line">
            <a:avLst/>
          </a:prstGeom>
          <a:ln w="76200">
            <a:solidFill>
              <a:srgbClr val="1C345D"/>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B4FF51C9-7EAC-4850-B50F-C4AC1A3C7543}"/>
              </a:ext>
            </a:extLst>
          </p:cNvPr>
          <p:cNvCxnSpPr>
            <a:cxnSpLocks/>
            <a:stCxn id="57" idx="0"/>
          </p:cNvCxnSpPr>
          <p:nvPr/>
        </p:nvCxnSpPr>
        <p:spPr>
          <a:xfrm>
            <a:off x="10316130" y="10762872"/>
            <a:ext cx="2889504" cy="4711"/>
          </a:xfrm>
          <a:prstGeom prst="line">
            <a:avLst/>
          </a:prstGeom>
          <a:ln w="76200">
            <a:solidFill>
              <a:srgbClr val="1C345D"/>
            </a:solidFill>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DBAE2F2A-388C-4ECB-852A-E849209AF9D3}"/>
              </a:ext>
            </a:extLst>
          </p:cNvPr>
          <p:cNvSpPr txBox="1"/>
          <p:nvPr/>
        </p:nvSpPr>
        <p:spPr>
          <a:xfrm rot="2621945">
            <a:off x="6561626" y="18650191"/>
            <a:ext cx="3651184" cy="1944361"/>
          </a:xfrm>
          <a:prstGeom prst="rect">
            <a:avLst/>
          </a:prstGeom>
          <a:solidFill>
            <a:schemeClr val="bg1"/>
          </a:solidFill>
        </p:spPr>
        <p:txBody>
          <a:bodyPr wrap="square" rtlCol="0">
            <a:noAutofit/>
          </a:bodyPr>
          <a:lstStyle/>
          <a:p>
            <a:endParaRPr lang="en-US" dirty="0"/>
          </a:p>
        </p:txBody>
      </p:sp>
      <p:cxnSp>
        <p:nvCxnSpPr>
          <p:cNvPr id="70" name="Straight Connector 69">
            <a:extLst>
              <a:ext uri="{FF2B5EF4-FFF2-40B4-BE49-F238E27FC236}">
                <a16:creationId xmlns:a16="http://schemas.microsoft.com/office/drawing/2014/main" id="{8FD13B44-4501-4739-B98B-97D7ACB055E4}"/>
              </a:ext>
            </a:extLst>
          </p:cNvPr>
          <p:cNvCxnSpPr>
            <a:cxnSpLocks/>
            <a:stCxn id="57" idx="2"/>
          </p:cNvCxnSpPr>
          <p:nvPr/>
        </p:nvCxnSpPr>
        <p:spPr>
          <a:xfrm>
            <a:off x="10316130" y="20136892"/>
            <a:ext cx="2883784" cy="0"/>
          </a:xfrm>
          <a:prstGeom prst="line">
            <a:avLst/>
          </a:prstGeom>
          <a:ln w="76200">
            <a:solidFill>
              <a:srgbClr val="1C345D"/>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C69656EB-8A3C-4D8A-80FB-E7545F5E5898}"/>
              </a:ext>
            </a:extLst>
          </p:cNvPr>
          <p:cNvCxnSpPr>
            <a:cxnSpLocks/>
          </p:cNvCxnSpPr>
          <p:nvPr/>
        </p:nvCxnSpPr>
        <p:spPr>
          <a:xfrm flipV="1">
            <a:off x="13192637" y="10772643"/>
            <a:ext cx="0" cy="9400032"/>
          </a:xfrm>
          <a:prstGeom prst="line">
            <a:avLst/>
          </a:prstGeom>
          <a:ln w="76200">
            <a:solidFill>
              <a:srgbClr val="1C345D"/>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70FDB7F8-1681-4531-A5B7-65E9A0EE6F79}"/>
              </a:ext>
            </a:extLst>
          </p:cNvPr>
          <p:cNvCxnSpPr>
            <a:cxnSpLocks/>
            <a:stCxn id="55" idx="4"/>
          </p:cNvCxnSpPr>
          <p:nvPr/>
        </p:nvCxnSpPr>
        <p:spPr>
          <a:xfrm>
            <a:off x="2584455" y="13048872"/>
            <a:ext cx="7746838" cy="7088020"/>
          </a:xfrm>
          <a:prstGeom prst="line">
            <a:avLst/>
          </a:prstGeom>
          <a:ln w="76200">
            <a:solidFill>
              <a:srgbClr val="1C345D"/>
            </a:solidFill>
          </a:ln>
        </p:spPr>
        <p:style>
          <a:lnRef idx="1">
            <a:schemeClr val="accent1"/>
          </a:lnRef>
          <a:fillRef idx="0">
            <a:schemeClr val="accent1"/>
          </a:fillRef>
          <a:effectRef idx="0">
            <a:schemeClr val="accent1"/>
          </a:effectRef>
          <a:fontRef idx="minor">
            <a:schemeClr val="tx1"/>
          </a:fontRef>
        </p:style>
      </p:cxnSp>
      <p:sp>
        <p:nvSpPr>
          <p:cNvPr id="83" name="TextBox 82">
            <a:extLst>
              <a:ext uri="{FF2B5EF4-FFF2-40B4-BE49-F238E27FC236}">
                <a16:creationId xmlns:a16="http://schemas.microsoft.com/office/drawing/2014/main" id="{BB1D9D7C-D024-440F-8E3A-BBC1807EC83D}"/>
              </a:ext>
            </a:extLst>
          </p:cNvPr>
          <p:cNvSpPr txBox="1">
            <a:spLocks/>
          </p:cNvSpPr>
          <p:nvPr/>
        </p:nvSpPr>
        <p:spPr>
          <a:xfrm>
            <a:off x="1506399" y="32929056"/>
            <a:ext cx="8260420" cy="6730141"/>
          </a:xfrm>
          <a:prstGeom prst="rect">
            <a:avLst/>
          </a:prstGeom>
          <a:noFill/>
          <a:ln>
            <a:noFill/>
          </a:ln>
        </p:spPr>
        <p:txBody>
          <a:bodyPr wrap="square" rtlCol="0">
            <a:noAutofit/>
          </a:bodyPr>
          <a:lstStyle/>
          <a:p>
            <a:pPr algn="just">
              <a:lnSpc>
                <a:spcPct val="150000"/>
              </a:lnSpc>
            </a:pPr>
            <a:r>
              <a:rPr lang="en-US" sz="3400" dirty="0">
                <a:latin typeface="Times New Roman" panose="02020603050405020304" pitchFamily="18" charset="0"/>
                <a:cs typeface="Times New Roman" panose="02020603050405020304" pitchFamily="18" charset="0"/>
              </a:rPr>
              <a:t>While </a:t>
            </a:r>
            <a:r>
              <a:rPr lang="en-US" sz="3400" b="1" dirty="0">
                <a:latin typeface="Times New Roman" panose="02020603050405020304" pitchFamily="18" charset="0"/>
                <a:cs typeface="Times New Roman" panose="02020603050405020304" pitchFamily="18" charset="0"/>
              </a:rPr>
              <a:t>less than 1% of GOBGC and SOCCOM BGC-Argo Float profiles are impacted by a vital sensor failure</a:t>
            </a:r>
            <a:r>
              <a:rPr lang="en-US" sz="3400" dirty="0">
                <a:latin typeface="Times New Roman" panose="02020603050405020304" pitchFamily="18" charset="0"/>
                <a:cs typeface="Times New Roman" panose="02020603050405020304" pitchFamily="18" charset="0"/>
              </a:rPr>
              <a:t>, each profile is extremely valuable, especially when collected in data-limited regions and seasons.</a:t>
            </a:r>
          </a:p>
          <a:p>
            <a:pPr algn="just">
              <a:lnSpc>
                <a:spcPct val="150000"/>
              </a:lnSpc>
            </a:pPr>
            <a:endParaRPr lang="en-US" sz="1600" dirty="0">
              <a:latin typeface="Times New Roman" panose="02020603050405020304" pitchFamily="18" charset="0"/>
              <a:cs typeface="Times New Roman" panose="02020603050405020304" pitchFamily="18" charset="0"/>
            </a:endParaRPr>
          </a:p>
          <a:p>
            <a:pPr algn="just">
              <a:lnSpc>
                <a:spcPct val="150000"/>
              </a:lnSpc>
            </a:pPr>
            <a:r>
              <a:rPr lang="en-US" sz="3400" dirty="0">
                <a:latin typeface="Times New Roman" panose="02020603050405020304" pitchFamily="18" charset="0"/>
                <a:cs typeface="Times New Roman" panose="02020603050405020304" pitchFamily="18" charset="0"/>
              </a:rPr>
              <a:t>Data Recovery is the most efficient way to counter act a sensor failure and increase quantity and quality of BGC-Argo Float Data.</a:t>
            </a: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p:txBody>
      </p:sp>
      <p:sp>
        <p:nvSpPr>
          <p:cNvPr id="86" name="TextBox 85">
            <a:extLst>
              <a:ext uri="{FF2B5EF4-FFF2-40B4-BE49-F238E27FC236}">
                <a16:creationId xmlns:a16="http://schemas.microsoft.com/office/drawing/2014/main" id="{3380B872-B055-4A09-B01E-413797095138}"/>
              </a:ext>
            </a:extLst>
          </p:cNvPr>
          <p:cNvSpPr txBox="1">
            <a:spLocks/>
          </p:cNvSpPr>
          <p:nvPr/>
        </p:nvSpPr>
        <p:spPr>
          <a:xfrm>
            <a:off x="4076836" y="9627001"/>
            <a:ext cx="6724227" cy="1010474"/>
          </a:xfrm>
          <a:prstGeom prst="roundRect">
            <a:avLst/>
          </a:prstGeom>
          <a:solidFill>
            <a:srgbClr val="2E579A"/>
          </a:solidFill>
          <a:ln w="76200">
            <a:solidFill>
              <a:srgbClr val="1C345D"/>
            </a:solidFill>
          </a:ln>
        </p:spPr>
        <p:style>
          <a:lnRef idx="2">
            <a:schemeClr val="accent1"/>
          </a:lnRef>
          <a:fillRef idx="1">
            <a:schemeClr val="lt1"/>
          </a:fillRef>
          <a:effectRef idx="0">
            <a:schemeClr val="accent1"/>
          </a:effectRef>
          <a:fontRef idx="minor">
            <a:schemeClr val="dk1"/>
          </a:fontRef>
        </p:style>
        <p:txBody>
          <a:bodyPr wrap="square" rtlCol="0" anchor="ctr">
            <a:noAutofit/>
          </a:bodyPr>
          <a:lstStyle/>
          <a:p>
            <a:pPr algn="ctr"/>
            <a:r>
              <a:rPr lang="en-US" sz="5500" b="1" dirty="0">
                <a:solidFill>
                  <a:schemeClr val="bg1"/>
                </a:solidFill>
                <a:latin typeface="Times New Roman" panose="02020603050405020304" pitchFamily="18" charset="0"/>
                <a:cs typeface="Times New Roman" panose="02020603050405020304" pitchFamily="18" charset="0"/>
              </a:rPr>
              <a:t>SENSOR FUSION</a:t>
            </a:r>
          </a:p>
        </p:txBody>
      </p:sp>
      <p:sp>
        <p:nvSpPr>
          <p:cNvPr id="92" name="TextBox 91">
            <a:extLst>
              <a:ext uri="{FF2B5EF4-FFF2-40B4-BE49-F238E27FC236}">
                <a16:creationId xmlns:a16="http://schemas.microsoft.com/office/drawing/2014/main" id="{C13A1155-F3FD-4667-802E-7F4EA6A4CABC}"/>
              </a:ext>
            </a:extLst>
          </p:cNvPr>
          <p:cNvSpPr txBox="1">
            <a:spLocks/>
          </p:cNvSpPr>
          <p:nvPr/>
        </p:nvSpPr>
        <p:spPr>
          <a:xfrm>
            <a:off x="3436914" y="16521859"/>
            <a:ext cx="5920794" cy="3387123"/>
          </a:xfrm>
          <a:prstGeom prst="roundRect">
            <a:avLst/>
          </a:prstGeom>
          <a:solidFill>
            <a:srgbClr val="E5ECF7"/>
          </a:solidFill>
          <a:ln w="76200">
            <a:solidFill>
              <a:srgbClr val="1C345D"/>
            </a:solidFill>
          </a:ln>
        </p:spPr>
        <p:style>
          <a:lnRef idx="2">
            <a:schemeClr val="accent1"/>
          </a:lnRef>
          <a:fillRef idx="1">
            <a:schemeClr val="lt1"/>
          </a:fillRef>
          <a:effectRef idx="0">
            <a:schemeClr val="accent1"/>
          </a:effectRef>
          <a:fontRef idx="minor">
            <a:schemeClr val="dk1"/>
          </a:fontRef>
        </p:style>
        <p:txBody>
          <a:bodyPr wrap="square" rtlCol="0" anchor="ctr">
            <a:noAutofit/>
          </a:bodyPr>
          <a:lstStyle/>
          <a:p>
            <a:pPr algn="ctr"/>
            <a:r>
              <a:rPr lang="en-US" sz="3400" dirty="0">
                <a:latin typeface="Times New Roman" panose="02020603050405020304" pitchFamily="18" charset="0"/>
                <a:cs typeface="Times New Roman" panose="02020603050405020304" pitchFamily="18" charset="0"/>
              </a:rPr>
              <a:t>Data from independent sensors are used synergistically in processing and quality control procedures, enhancing accuracies of key BGC parameters.</a:t>
            </a:r>
          </a:p>
        </p:txBody>
      </p:sp>
      <p:sp>
        <p:nvSpPr>
          <p:cNvPr id="96" name="TextBox 95">
            <a:extLst>
              <a:ext uri="{FF2B5EF4-FFF2-40B4-BE49-F238E27FC236}">
                <a16:creationId xmlns:a16="http://schemas.microsoft.com/office/drawing/2014/main" id="{5AECC5BC-331B-42C8-B7D5-EBE8DFE266AA}"/>
              </a:ext>
            </a:extLst>
          </p:cNvPr>
          <p:cNvSpPr txBox="1">
            <a:spLocks/>
          </p:cNvSpPr>
          <p:nvPr/>
        </p:nvSpPr>
        <p:spPr>
          <a:xfrm>
            <a:off x="1413347" y="6314092"/>
            <a:ext cx="11887200" cy="24882374"/>
          </a:xfrm>
          <a:prstGeom prst="rect">
            <a:avLst/>
          </a:prstGeom>
          <a:noFill/>
          <a:ln>
            <a:noFill/>
          </a:ln>
        </p:spPr>
        <p:txBody>
          <a:bodyPr wrap="square" rtlCol="0">
            <a:noAutofit/>
          </a:bodyPr>
          <a:lstStyle/>
          <a:p>
            <a:pPr algn="just">
              <a:lnSpc>
                <a:spcPct val="150000"/>
              </a:lnSpc>
            </a:pPr>
            <a:r>
              <a:rPr lang="en-US" sz="3400" dirty="0">
                <a:latin typeface="Times New Roman" panose="02020603050405020304" pitchFamily="18" charset="0"/>
                <a:cs typeface="Times New Roman" panose="02020603050405020304" pitchFamily="18" charset="0"/>
              </a:rPr>
              <a:t>Between the GO-BGC and SOCCOM Biogeochemical (BGC) Argo Profiling Float programs, over </a:t>
            </a:r>
            <a:r>
              <a:rPr lang="en-US" sz="3400" b="1" dirty="0">
                <a:latin typeface="Times New Roman" panose="02020603050405020304" pitchFamily="18" charset="0"/>
                <a:cs typeface="Times New Roman" panose="02020603050405020304" pitchFamily="18" charset="0"/>
              </a:rPr>
              <a:t>500 BGC-Argo floats </a:t>
            </a:r>
            <a:r>
              <a:rPr lang="en-US" sz="3400" dirty="0">
                <a:latin typeface="Times New Roman" panose="02020603050405020304" pitchFamily="18" charset="0"/>
                <a:cs typeface="Times New Roman" panose="02020603050405020304" pitchFamily="18" charset="0"/>
              </a:rPr>
              <a:t>have been deployed and over </a:t>
            </a:r>
            <a:r>
              <a:rPr lang="en-US" sz="3400" b="1" dirty="0">
                <a:latin typeface="Times New Roman" panose="02020603050405020304" pitchFamily="18" charset="0"/>
                <a:cs typeface="Times New Roman" panose="02020603050405020304" pitchFamily="18" charset="0"/>
              </a:rPr>
              <a:t>37,000 profiles </a:t>
            </a:r>
            <a:r>
              <a:rPr lang="en-US" sz="3400" dirty="0">
                <a:latin typeface="Times New Roman" panose="02020603050405020304" pitchFamily="18" charset="0"/>
                <a:cs typeface="Times New Roman" panose="02020603050405020304" pitchFamily="18" charset="0"/>
              </a:rPr>
              <a:t>have been collected.   Each float is equipped with a network of BGC sensors that operate with: </a:t>
            </a: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400" dirty="0">
              <a:latin typeface="Times New Roman" panose="02020603050405020304" pitchFamily="18" charset="0"/>
              <a:cs typeface="Times New Roman" panose="02020603050405020304" pitchFamily="18" charset="0"/>
            </a:endParaRPr>
          </a:p>
          <a:p>
            <a:pPr algn="just">
              <a:lnSpc>
                <a:spcPct val="150000"/>
              </a:lnSpc>
            </a:pPr>
            <a:endParaRPr lang="en-US" sz="400" dirty="0">
              <a:latin typeface="Times New Roman" panose="02020603050405020304" pitchFamily="18" charset="0"/>
              <a:cs typeface="Times New Roman" panose="02020603050405020304" pitchFamily="18" charset="0"/>
            </a:endParaRPr>
          </a:p>
          <a:p>
            <a:pPr algn="just">
              <a:lnSpc>
                <a:spcPct val="150000"/>
              </a:lnSpc>
            </a:pPr>
            <a:endParaRPr lang="en-US" sz="400" dirty="0">
              <a:latin typeface="Times New Roman" panose="02020603050405020304" pitchFamily="18" charset="0"/>
              <a:cs typeface="Times New Roman" panose="02020603050405020304" pitchFamily="18" charset="0"/>
            </a:endParaRPr>
          </a:p>
          <a:p>
            <a:pPr algn="just">
              <a:lnSpc>
                <a:spcPct val="150000"/>
              </a:lnSpc>
            </a:pPr>
            <a:endParaRPr lang="en-US" sz="400" dirty="0">
              <a:latin typeface="Times New Roman" panose="02020603050405020304" pitchFamily="18" charset="0"/>
              <a:cs typeface="Times New Roman" panose="02020603050405020304" pitchFamily="18" charset="0"/>
            </a:endParaRPr>
          </a:p>
          <a:p>
            <a:pPr algn="just">
              <a:lnSpc>
                <a:spcPct val="150000"/>
              </a:lnSpc>
            </a:pPr>
            <a:endParaRPr lang="en-US" sz="400" dirty="0">
              <a:latin typeface="Times New Roman" panose="02020603050405020304" pitchFamily="18" charset="0"/>
              <a:cs typeface="Times New Roman" panose="02020603050405020304" pitchFamily="18" charset="0"/>
            </a:endParaRPr>
          </a:p>
          <a:p>
            <a:pPr algn="just">
              <a:lnSpc>
                <a:spcPct val="150000"/>
              </a:lnSpc>
            </a:pPr>
            <a:endParaRPr lang="en-US" sz="16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r>
              <a:rPr lang="en-US" sz="3400" dirty="0">
                <a:latin typeface="Times New Roman" panose="02020603050405020304" pitchFamily="18" charset="0"/>
                <a:cs typeface="Times New Roman" panose="02020603050405020304" pitchFamily="18" charset="0"/>
              </a:rPr>
              <a:t>If vital sensors fail (such as the CTD or oxygen </a:t>
            </a:r>
            <a:r>
              <a:rPr lang="en-US" sz="3400" dirty="0" err="1">
                <a:latin typeface="Times New Roman" panose="02020603050405020304" pitchFamily="18" charset="0"/>
                <a:cs typeface="Times New Roman" panose="02020603050405020304" pitchFamily="18" charset="0"/>
              </a:rPr>
              <a:t>optode</a:t>
            </a:r>
            <a:r>
              <a:rPr lang="en-US" sz="3400" dirty="0">
                <a:latin typeface="Times New Roman" panose="02020603050405020304" pitchFamily="18" charset="0"/>
                <a:cs typeface="Times New Roman" panose="02020603050405020304" pitchFamily="18" charset="0"/>
              </a:rPr>
              <a:t>), uncertainties in other sensor parameters can be impacted.</a:t>
            </a:r>
          </a:p>
        </p:txBody>
      </p:sp>
      <p:sp>
        <p:nvSpPr>
          <p:cNvPr id="114" name="TextBox 113">
            <a:extLst>
              <a:ext uri="{FF2B5EF4-FFF2-40B4-BE49-F238E27FC236}">
                <a16:creationId xmlns:a16="http://schemas.microsoft.com/office/drawing/2014/main" id="{A318D16F-31B3-47E7-AB8D-7F6107434491}"/>
              </a:ext>
            </a:extLst>
          </p:cNvPr>
          <p:cNvSpPr txBox="1"/>
          <p:nvPr/>
        </p:nvSpPr>
        <p:spPr>
          <a:xfrm>
            <a:off x="27869840" y="19193707"/>
            <a:ext cx="11915168" cy="2062103"/>
          </a:xfrm>
          <a:prstGeom prst="rect">
            <a:avLst/>
          </a:prstGeom>
          <a:noFill/>
        </p:spPr>
        <p:txBody>
          <a:bodyPr wrap="square" rtlCol="0" anchor="ctr">
            <a:spAutoFit/>
          </a:bodyPr>
          <a:lstStyle/>
          <a:p>
            <a:pPr algn="just"/>
            <a:r>
              <a:rPr lang="en-US" sz="3200" b="1" i="1" dirty="0">
                <a:latin typeface="Times New Roman" panose="02020603050405020304" pitchFamily="18" charset="0"/>
                <a:cs typeface="Times New Roman" panose="02020603050405020304" pitchFamily="18" charset="0"/>
              </a:rPr>
              <a:t>Table 1: Parameter uncertainty from quality control reference algorithms.</a:t>
            </a:r>
            <a:r>
              <a:rPr lang="en-US" sz="3200" i="1" dirty="0">
                <a:latin typeface="Times New Roman" panose="02020603050405020304" pitchFamily="18" charset="0"/>
                <a:cs typeface="Times New Roman" panose="02020603050405020304" pitchFamily="18" charset="0"/>
              </a:rPr>
              <a:t> Uncertainties obtained from Carter et al 2018 </a:t>
            </a:r>
            <a:r>
              <a:rPr lang="en-US" sz="3200" baseline="300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3200" baseline="30000" dirty="0">
                <a:latin typeface="Times New Roman" panose="02020603050405020304" pitchFamily="18" charset="0"/>
                <a:ea typeface="Calibri" panose="020F0502020204030204" pitchFamily="34" charset="0"/>
                <a:cs typeface="Times New Roman" panose="02020603050405020304" pitchFamily="18" charset="0"/>
              </a:rPr>
              <a:t>2</a:t>
            </a:r>
            <a:r>
              <a:rPr lang="en-US" sz="3200" baseline="300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3200" i="1" dirty="0">
                <a:latin typeface="Times New Roman" panose="02020603050405020304" pitchFamily="18" charset="0"/>
                <a:cs typeface="Times New Roman" panose="02020603050405020304" pitchFamily="18" charset="0"/>
              </a:rPr>
              <a:t> reflect an increase in error when oxygen is not an available parameter, but an error still within standard precision for each parameter.</a:t>
            </a:r>
          </a:p>
        </p:txBody>
      </p:sp>
      <p:sp>
        <p:nvSpPr>
          <p:cNvPr id="118" name="TextBox 117">
            <a:extLst>
              <a:ext uri="{FF2B5EF4-FFF2-40B4-BE49-F238E27FC236}">
                <a16:creationId xmlns:a16="http://schemas.microsoft.com/office/drawing/2014/main" id="{56C39748-B253-4188-8E3F-A975CC193478}"/>
              </a:ext>
            </a:extLst>
          </p:cNvPr>
          <p:cNvSpPr txBox="1">
            <a:spLocks/>
          </p:cNvSpPr>
          <p:nvPr/>
        </p:nvSpPr>
        <p:spPr>
          <a:xfrm>
            <a:off x="14710574" y="34235120"/>
            <a:ext cx="25068297" cy="5648975"/>
          </a:xfrm>
          <a:prstGeom prst="rect">
            <a:avLst/>
          </a:prstGeom>
          <a:noFill/>
          <a:ln>
            <a:noFill/>
          </a:ln>
        </p:spPr>
        <p:txBody>
          <a:bodyPr wrap="square" rtlCol="0">
            <a:noAutofit/>
          </a:bodyPr>
          <a:lstStyle/>
          <a:p>
            <a:pPr algn="just">
              <a:lnSpc>
                <a:spcPct val="150000"/>
              </a:lnSpc>
            </a:pPr>
            <a:r>
              <a:rPr lang="en-US" sz="3400" dirty="0">
                <a:latin typeface="Times New Roman" panose="02020603050405020304" pitchFamily="18" charset="0"/>
                <a:cs typeface="Times New Roman" panose="02020603050405020304" pitchFamily="18" charset="0"/>
              </a:rPr>
              <a:t>Data Recovery has become the most cost-effective method for obtaining more BGC-Argo Float data, and the MBARI data team continues to improve and explore methods for increased quantity and quality of data.</a:t>
            </a:r>
          </a:p>
          <a:p>
            <a:pPr algn="just">
              <a:lnSpc>
                <a:spcPct val="150000"/>
              </a:lnSpc>
            </a:pPr>
            <a:endParaRPr lang="en-US" sz="60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p:txBody>
      </p:sp>
      <p:grpSp>
        <p:nvGrpSpPr>
          <p:cNvPr id="6" name="Group 5">
            <a:extLst>
              <a:ext uri="{FF2B5EF4-FFF2-40B4-BE49-F238E27FC236}">
                <a16:creationId xmlns:a16="http://schemas.microsoft.com/office/drawing/2014/main" id="{DE96FEB4-0C59-4F77-AC44-85A4398B5AE4}"/>
              </a:ext>
            </a:extLst>
          </p:cNvPr>
          <p:cNvGrpSpPr/>
          <p:nvPr/>
        </p:nvGrpSpPr>
        <p:grpSpPr>
          <a:xfrm>
            <a:off x="29394676" y="34752993"/>
            <a:ext cx="9767793" cy="3691704"/>
            <a:chOff x="29259817" y="34752993"/>
            <a:chExt cx="9767793" cy="3691704"/>
          </a:xfrm>
        </p:grpSpPr>
        <p:pic>
          <p:nvPicPr>
            <p:cNvPr id="125" name="Picture 4" descr="SOCCOM">
              <a:extLst>
                <a:ext uri="{FF2B5EF4-FFF2-40B4-BE49-F238E27FC236}">
                  <a16:creationId xmlns:a16="http://schemas.microsoft.com/office/drawing/2014/main" id="{648E1A34-CD95-4AE7-9D8A-0AD5F8D60D6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995556" y="34752993"/>
              <a:ext cx="3691704" cy="3691704"/>
            </a:xfrm>
            <a:prstGeom prst="rect">
              <a:avLst/>
            </a:prstGeom>
            <a:noFill/>
            <a:extLst>
              <a:ext uri="{909E8E84-426E-40DD-AFC4-6F175D3DCCD1}">
                <a14:hiddenFill xmlns:a14="http://schemas.microsoft.com/office/drawing/2010/main">
                  <a:solidFill>
                    <a:srgbClr val="FFFFFF"/>
                  </a:solidFill>
                </a14:hiddenFill>
              </a:ext>
            </a:extLst>
          </p:spPr>
        </p:pic>
        <p:pic>
          <p:nvPicPr>
            <p:cNvPr id="126" name="Picture 10" descr="Biogeochemical Argo Logo">
              <a:extLst>
                <a:ext uri="{FF2B5EF4-FFF2-40B4-BE49-F238E27FC236}">
                  <a16:creationId xmlns:a16="http://schemas.microsoft.com/office/drawing/2014/main" id="{A718EE0B-B099-4030-90F8-833B8D0C04B6}"/>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35348562" y="35167567"/>
              <a:ext cx="3679048" cy="2919877"/>
            </a:xfrm>
            <a:prstGeom prst="rect">
              <a:avLst/>
            </a:prstGeom>
            <a:noFill/>
            <a:effectLst>
              <a:softEdge rad="0"/>
            </a:effectLst>
            <a:extLst>
              <a:ext uri="{909E8E84-426E-40DD-AFC4-6F175D3DCCD1}">
                <a14:hiddenFill xmlns:a14="http://schemas.microsoft.com/office/drawing/2010/main">
                  <a:solidFill>
                    <a:srgbClr val="FFFFFF"/>
                  </a:solidFill>
                </a14:hiddenFill>
              </a:ext>
            </a:extLst>
          </p:spPr>
        </p:pic>
        <p:pic>
          <p:nvPicPr>
            <p:cNvPr id="145" name="Picture 6" descr="About Us | GO-BGC">
              <a:extLst>
                <a:ext uri="{FF2B5EF4-FFF2-40B4-BE49-F238E27FC236}">
                  <a16:creationId xmlns:a16="http://schemas.microsoft.com/office/drawing/2014/main" id="{A70BC90C-CFA7-413E-9201-CBCB82CB4C9B}"/>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9259817" y="35020013"/>
              <a:ext cx="2982019" cy="3012140"/>
            </a:xfrm>
            <a:prstGeom prst="rect">
              <a:avLst/>
            </a:prstGeom>
            <a:noFill/>
            <a:extLst>
              <a:ext uri="{909E8E84-426E-40DD-AFC4-6F175D3DCCD1}">
                <a14:hiddenFill xmlns:a14="http://schemas.microsoft.com/office/drawing/2010/main">
                  <a:solidFill>
                    <a:srgbClr val="FFFFFF"/>
                  </a:solidFill>
                </a14:hiddenFill>
              </a:ext>
            </a:extLst>
          </p:spPr>
        </p:pic>
      </p:grpSp>
      <p:sp>
        <p:nvSpPr>
          <p:cNvPr id="67" name="Arrow: Bent 66">
            <a:extLst>
              <a:ext uri="{FF2B5EF4-FFF2-40B4-BE49-F238E27FC236}">
                <a16:creationId xmlns:a16="http://schemas.microsoft.com/office/drawing/2014/main" id="{C6DEAC45-2CD0-42D0-9F17-FEFCECD96321}"/>
              </a:ext>
            </a:extLst>
          </p:cNvPr>
          <p:cNvSpPr/>
          <p:nvPr/>
        </p:nvSpPr>
        <p:spPr>
          <a:xfrm rot="16200000" flipH="1">
            <a:off x="5000146" y="13671776"/>
            <a:ext cx="3739874" cy="1581211"/>
          </a:xfrm>
          <a:prstGeom prst="bentArrow">
            <a:avLst>
              <a:gd name="adj1" fmla="val 17405"/>
              <a:gd name="adj2" fmla="val 26139"/>
              <a:gd name="adj3" fmla="val 25000"/>
              <a:gd name="adj4" fmla="val 43750"/>
            </a:avLst>
          </a:prstGeom>
          <a:solidFill>
            <a:srgbClr val="2E579A"/>
          </a:solidFill>
          <a:ln w="76200">
            <a:solidFill>
              <a:srgbClr val="1C34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13" name="Picture 12">
            <a:extLst>
              <a:ext uri="{FF2B5EF4-FFF2-40B4-BE49-F238E27FC236}">
                <a16:creationId xmlns:a16="http://schemas.microsoft.com/office/drawing/2014/main" id="{D588261E-A6FA-48B7-8986-50ADE91F25AE}"/>
              </a:ext>
            </a:extLst>
          </p:cNvPr>
          <p:cNvPicPr>
            <a:picLocks noChangeAspect="1"/>
          </p:cNvPicPr>
          <p:nvPr/>
        </p:nvPicPr>
        <p:blipFill rotWithShape="1">
          <a:blip r:embed="rId11"/>
          <a:srcRect l="15108" t="2871" r="12100" b="6648"/>
          <a:stretch/>
        </p:blipFill>
        <p:spPr>
          <a:xfrm>
            <a:off x="14629956" y="24695450"/>
            <a:ext cx="7113465" cy="7560069"/>
          </a:xfrm>
          <a:prstGeom prst="rect">
            <a:avLst/>
          </a:prstGeom>
        </p:spPr>
      </p:pic>
      <p:graphicFrame>
        <p:nvGraphicFramePr>
          <p:cNvPr id="44" name="Table 44">
            <a:extLst>
              <a:ext uri="{FF2B5EF4-FFF2-40B4-BE49-F238E27FC236}">
                <a16:creationId xmlns:a16="http://schemas.microsoft.com/office/drawing/2014/main" id="{6213D26A-FD76-4CA0-B78C-D9D522E1AB6D}"/>
              </a:ext>
            </a:extLst>
          </p:cNvPr>
          <p:cNvGraphicFramePr>
            <a:graphicFrameLocks noGrp="1"/>
          </p:cNvGraphicFramePr>
          <p:nvPr>
            <p:extLst>
              <p:ext uri="{D42A27DB-BD31-4B8C-83A1-F6EECF244321}">
                <p14:modId xmlns:p14="http://schemas.microsoft.com/office/powerpoint/2010/main" val="1782263112"/>
              </p:ext>
            </p:extLst>
          </p:nvPr>
        </p:nvGraphicFramePr>
        <p:xfrm>
          <a:off x="27897808" y="21336080"/>
          <a:ext cx="11887200" cy="2346960"/>
        </p:xfrm>
        <a:graphic>
          <a:graphicData uri="http://schemas.openxmlformats.org/drawingml/2006/table">
            <a:tbl>
              <a:tblPr firstRow="1" bandRow="1">
                <a:tableStyleId>{5C22544A-7EE6-4342-B048-85BDC9FD1C3A}</a:tableStyleId>
              </a:tblPr>
              <a:tblGrid>
                <a:gridCol w="2971800">
                  <a:extLst>
                    <a:ext uri="{9D8B030D-6E8A-4147-A177-3AD203B41FA5}">
                      <a16:colId xmlns:a16="http://schemas.microsoft.com/office/drawing/2014/main" val="1849622203"/>
                    </a:ext>
                  </a:extLst>
                </a:gridCol>
                <a:gridCol w="4328284">
                  <a:extLst>
                    <a:ext uri="{9D8B030D-6E8A-4147-A177-3AD203B41FA5}">
                      <a16:colId xmlns:a16="http://schemas.microsoft.com/office/drawing/2014/main" val="1350681238"/>
                    </a:ext>
                  </a:extLst>
                </a:gridCol>
                <a:gridCol w="4587116">
                  <a:extLst>
                    <a:ext uri="{9D8B030D-6E8A-4147-A177-3AD203B41FA5}">
                      <a16:colId xmlns:a16="http://schemas.microsoft.com/office/drawing/2014/main" val="3928350218"/>
                    </a:ext>
                  </a:extLst>
                </a:gridCol>
              </a:tblGrid>
              <a:tr h="370840">
                <a:tc>
                  <a:txBody>
                    <a:bodyPr/>
                    <a:lstStyle/>
                    <a:p>
                      <a:pPr algn="ctr"/>
                      <a:r>
                        <a:rPr lang="en-US" sz="3400" dirty="0">
                          <a:solidFill>
                            <a:schemeClr val="bg1"/>
                          </a:solidFill>
                          <a:latin typeface="Times New Roman" panose="02020603050405020304" pitchFamily="18" charset="0"/>
                          <a:cs typeface="Times New Roman" panose="02020603050405020304" pitchFamily="18" charset="0"/>
                        </a:rPr>
                        <a:t>Parameter</a:t>
                      </a:r>
                    </a:p>
                  </a:txBody>
                  <a:tcPr anchor="ctr">
                    <a:lnL w="76200" cap="flat" cmpd="sng" algn="ctr">
                      <a:solidFill>
                        <a:srgbClr val="1A345E"/>
                      </a:solidFill>
                      <a:prstDash val="solid"/>
                      <a:round/>
                      <a:headEnd type="none" w="med" len="med"/>
                      <a:tailEnd type="none" w="med" len="med"/>
                    </a:lnL>
                    <a:lnR w="76200" cap="flat" cmpd="sng" algn="ctr">
                      <a:solidFill>
                        <a:srgbClr val="1A345E"/>
                      </a:solidFill>
                      <a:prstDash val="solid"/>
                      <a:round/>
                      <a:headEnd type="none" w="med" len="med"/>
                      <a:tailEnd type="none" w="med" len="med"/>
                    </a:lnR>
                    <a:lnT w="76200" cap="flat" cmpd="sng" algn="ctr">
                      <a:solidFill>
                        <a:srgbClr val="1A345E"/>
                      </a:solidFill>
                      <a:prstDash val="solid"/>
                      <a:round/>
                      <a:headEnd type="none" w="med" len="med"/>
                      <a:tailEnd type="none" w="med" len="med"/>
                    </a:lnT>
                    <a:lnB w="76200" cap="flat" cmpd="sng" algn="ctr">
                      <a:solidFill>
                        <a:srgbClr val="1A345E"/>
                      </a:solidFill>
                      <a:prstDash val="solid"/>
                      <a:round/>
                      <a:headEnd type="none" w="med" len="med"/>
                      <a:tailEnd type="none" w="med" len="med"/>
                    </a:lnB>
                    <a:solidFill>
                      <a:srgbClr val="2E579A"/>
                    </a:solidFill>
                  </a:tcPr>
                </a:tc>
                <a:tc>
                  <a:txBody>
                    <a:bodyPr/>
                    <a:lstStyle/>
                    <a:p>
                      <a:pPr algn="ctr"/>
                      <a:r>
                        <a:rPr lang="en-US" sz="3400" dirty="0">
                          <a:solidFill>
                            <a:schemeClr val="bg1"/>
                          </a:solidFill>
                          <a:latin typeface="Times New Roman" panose="02020603050405020304" pitchFamily="18" charset="0"/>
                          <a:cs typeface="Times New Roman" panose="02020603050405020304" pitchFamily="18" charset="0"/>
                        </a:rPr>
                        <a:t>Uncertainty with O</a:t>
                      </a:r>
                    </a:p>
                    <a:p>
                      <a:pPr algn="ctr"/>
                      <a:r>
                        <a:rPr lang="en-US" sz="3400" dirty="0">
                          <a:latin typeface="Times New Roman" panose="02020603050405020304" pitchFamily="18" charset="0"/>
                          <a:cs typeface="Times New Roman" panose="02020603050405020304" pitchFamily="18" charset="0"/>
                        </a:rPr>
                        <a:t>(</a:t>
                      </a:r>
                      <a:r>
                        <a:rPr lang="el-GR" sz="3400" dirty="0">
                          <a:latin typeface="Times New Roman" panose="02020603050405020304" pitchFamily="18" charset="0"/>
                          <a:cs typeface="Times New Roman" panose="02020603050405020304" pitchFamily="18" charset="0"/>
                        </a:rPr>
                        <a:t>μ</a:t>
                      </a:r>
                      <a:r>
                        <a:rPr lang="en-US" sz="3400" dirty="0">
                          <a:latin typeface="Times New Roman" panose="02020603050405020304" pitchFamily="18" charset="0"/>
                          <a:cs typeface="Times New Roman" panose="02020603050405020304" pitchFamily="18" charset="0"/>
                        </a:rPr>
                        <a:t>mol / kg)</a:t>
                      </a:r>
                      <a:endParaRPr lang="en-US" sz="3400" dirty="0">
                        <a:solidFill>
                          <a:schemeClr val="bg1"/>
                        </a:solidFill>
                        <a:latin typeface="Times New Roman" panose="02020603050405020304" pitchFamily="18" charset="0"/>
                        <a:cs typeface="Times New Roman" panose="02020603050405020304" pitchFamily="18" charset="0"/>
                      </a:endParaRPr>
                    </a:p>
                  </a:txBody>
                  <a:tcPr anchor="ctr">
                    <a:lnL w="76200" cap="flat" cmpd="sng" algn="ctr">
                      <a:solidFill>
                        <a:srgbClr val="1A345E"/>
                      </a:solidFill>
                      <a:prstDash val="solid"/>
                      <a:round/>
                      <a:headEnd type="none" w="med" len="med"/>
                      <a:tailEnd type="none" w="med" len="med"/>
                    </a:lnL>
                    <a:lnR w="76200" cap="flat" cmpd="sng" algn="ctr">
                      <a:solidFill>
                        <a:srgbClr val="1A345E"/>
                      </a:solidFill>
                      <a:prstDash val="solid"/>
                      <a:round/>
                      <a:headEnd type="none" w="med" len="med"/>
                      <a:tailEnd type="none" w="med" len="med"/>
                    </a:lnR>
                    <a:lnT w="76200" cap="flat" cmpd="sng" algn="ctr">
                      <a:solidFill>
                        <a:srgbClr val="1A345E"/>
                      </a:solidFill>
                      <a:prstDash val="solid"/>
                      <a:round/>
                      <a:headEnd type="none" w="med" len="med"/>
                      <a:tailEnd type="none" w="med" len="med"/>
                    </a:lnT>
                    <a:lnB w="76200" cap="flat" cmpd="sng" algn="ctr">
                      <a:solidFill>
                        <a:srgbClr val="1A345E"/>
                      </a:solidFill>
                      <a:prstDash val="solid"/>
                      <a:round/>
                      <a:headEnd type="none" w="med" len="med"/>
                      <a:tailEnd type="none" w="med" len="med"/>
                    </a:lnB>
                    <a:solidFill>
                      <a:srgbClr val="2E579A"/>
                    </a:solidFill>
                  </a:tcPr>
                </a:tc>
                <a:tc>
                  <a:txBody>
                    <a:bodyPr/>
                    <a:lstStyle/>
                    <a:p>
                      <a:pPr marL="0" marR="0" lvl="0" indent="0" algn="ctr" defTabSz="4114700" rtl="0" eaLnBrk="1" fontAlgn="auto" latinLnBrk="0" hangingPunct="1">
                        <a:lnSpc>
                          <a:spcPct val="100000"/>
                        </a:lnSpc>
                        <a:spcBef>
                          <a:spcPts val="0"/>
                        </a:spcBef>
                        <a:spcAft>
                          <a:spcPts val="0"/>
                        </a:spcAft>
                        <a:buClrTx/>
                        <a:buSzTx/>
                        <a:buFontTx/>
                        <a:buNone/>
                        <a:tabLst/>
                        <a:defRPr/>
                      </a:pPr>
                      <a:r>
                        <a:rPr lang="en-US" sz="3400" dirty="0">
                          <a:solidFill>
                            <a:schemeClr val="bg1"/>
                          </a:solidFill>
                          <a:latin typeface="Times New Roman" panose="02020603050405020304" pitchFamily="18" charset="0"/>
                          <a:cs typeface="Times New Roman" panose="02020603050405020304" pitchFamily="18" charset="0"/>
                        </a:rPr>
                        <a:t>Uncertainty without O</a:t>
                      </a:r>
                    </a:p>
                    <a:p>
                      <a:pPr marL="0" marR="0" lvl="0" indent="0" algn="ctr" defTabSz="4114700" rtl="0" eaLnBrk="1" fontAlgn="auto" latinLnBrk="0" hangingPunct="1">
                        <a:lnSpc>
                          <a:spcPct val="100000"/>
                        </a:lnSpc>
                        <a:spcBef>
                          <a:spcPts val="0"/>
                        </a:spcBef>
                        <a:spcAft>
                          <a:spcPts val="0"/>
                        </a:spcAft>
                        <a:buClrTx/>
                        <a:buSzTx/>
                        <a:buFontTx/>
                        <a:buNone/>
                        <a:tabLst/>
                        <a:defRPr/>
                      </a:pPr>
                      <a:r>
                        <a:rPr lang="en-US" sz="3400" dirty="0">
                          <a:latin typeface="Times New Roman" panose="02020603050405020304" pitchFamily="18" charset="0"/>
                          <a:cs typeface="Times New Roman" panose="02020603050405020304" pitchFamily="18" charset="0"/>
                        </a:rPr>
                        <a:t>(</a:t>
                      </a:r>
                      <a:r>
                        <a:rPr lang="el-GR" sz="3400" dirty="0">
                          <a:latin typeface="Times New Roman" panose="02020603050405020304" pitchFamily="18" charset="0"/>
                          <a:cs typeface="Times New Roman" panose="02020603050405020304" pitchFamily="18" charset="0"/>
                        </a:rPr>
                        <a:t>μ</a:t>
                      </a:r>
                      <a:r>
                        <a:rPr lang="en-US" sz="3400" dirty="0">
                          <a:latin typeface="Times New Roman" panose="02020603050405020304" pitchFamily="18" charset="0"/>
                          <a:cs typeface="Times New Roman" panose="02020603050405020304" pitchFamily="18" charset="0"/>
                        </a:rPr>
                        <a:t>mol / kg)</a:t>
                      </a:r>
                      <a:endParaRPr lang="en-US" sz="3400" dirty="0">
                        <a:solidFill>
                          <a:schemeClr val="bg1"/>
                        </a:solidFill>
                        <a:latin typeface="Times New Roman" panose="02020603050405020304" pitchFamily="18" charset="0"/>
                        <a:cs typeface="Times New Roman" panose="02020603050405020304" pitchFamily="18" charset="0"/>
                      </a:endParaRPr>
                    </a:p>
                  </a:txBody>
                  <a:tcPr anchor="ctr">
                    <a:lnL w="76200" cap="flat" cmpd="sng" algn="ctr">
                      <a:solidFill>
                        <a:srgbClr val="1A345E"/>
                      </a:solidFill>
                      <a:prstDash val="solid"/>
                      <a:round/>
                      <a:headEnd type="none" w="med" len="med"/>
                      <a:tailEnd type="none" w="med" len="med"/>
                    </a:lnL>
                    <a:lnR w="76200" cap="flat" cmpd="sng" algn="ctr">
                      <a:solidFill>
                        <a:srgbClr val="1A345E"/>
                      </a:solidFill>
                      <a:prstDash val="solid"/>
                      <a:round/>
                      <a:headEnd type="none" w="med" len="med"/>
                      <a:tailEnd type="none" w="med" len="med"/>
                    </a:lnR>
                    <a:lnT w="76200" cap="flat" cmpd="sng" algn="ctr">
                      <a:solidFill>
                        <a:srgbClr val="1A345E"/>
                      </a:solidFill>
                      <a:prstDash val="solid"/>
                      <a:round/>
                      <a:headEnd type="none" w="med" len="med"/>
                      <a:tailEnd type="none" w="med" len="med"/>
                    </a:lnT>
                    <a:lnB w="76200" cap="flat" cmpd="sng" algn="ctr">
                      <a:solidFill>
                        <a:srgbClr val="1A345E"/>
                      </a:solidFill>
                      <a:prstDash val="solid"/>
                      <a:round/>
                      <a:headEnd type="none" w="med" len="med"/>
                      <a:tailEnd type="none" w="med" len="med"/>
                    </a:lnB>
                    <a:solidFill>
                      <a:srgbClr val="2E579A"/>
                    </a:solidFill>
                  </a:tcPr>
                </a:tc>
                <a:extLst>
                  <a:ext uri="{0D108BD9-81ED-4DB2-BD59-A6C34878D82A}">
                    <a16:rowId xmlns:a16="http://schemas.microsoft.com/office/drawing/2014/main" val="1143297217"/>
                  </a:ext>
                </a:extLst>
              </a:tr>
              <a:tr h="370840">
                <a:tc>
                  <a:txBody>
                    <a:bodyPr/>
                    <a:lstStyle/>
                    <a:p>
                      <a:pPr algn="ctr"/>
                      <a:r>
                        <a:rPr lang="en-US" sz="3400" dirty="0">
                          <a:latin typeface="Times New Roman" panose="02020603050405020304" pitchFamily="18" charset="0"/>
                          <a:cs typeface="Times New Roman" panose="02020603050405020304" pitchFamily="18" charset="0"/>
                        </a:rPr>
                        <a:t>Nitrate </a:t>
                      </a:r>
                    </a:p>
                  </a:txBody>
                  <a:tcPr anchor="ctr">
                    <a:lnL w="76200" cap="flat" cmpd="sng" algn="ctr">
                      <a:solidFill>
                        <a:srgbClr val="1A345E"/>
                      </a:solidFill>
                      <a:prstDash val="solid"/>
                      <a:round/>
                      <a:headEnd type="none" w="med" len="med"/>
                      <a:tailEnd type="none" w="med" len="med"/>
                    </a:lnL>
                    <a:lnR w="76200" cap="flat" cmpd="sng" algn="ctr">
                      <a:solidFill>
                        <a:srgbClr val="1A345E"/>
                      </a:solidFill>
                      <a:prstDash val="solid"/>
                      <a:round/>
                      <a:headEnd type="none" w="med" len="med"/>
                      <a:tailEnd type="none" w="med" len="med"/>
                    </a:lnR>
                    <a:lnT w="76200" cap="flat" cmpd="sng" algn="ctr">
                      <a:solidFill>
                        <a:srgbClr val="1A345E"/>
                      </a:solidFill>
                      <a:prstDash val="solid"/>
                      <a:round/>
                      <a:headEnd type="none" w="med" len="med"/>
                      <a:tailEnd type="none" w="med" len="med"/>
                    </a:lnT>
                    <a:lnB w="76200" cap="flat" cmpd="sng" algn="ctr">
                      <a:solidFill>
                        <a:srgbClr val="1A345E"/>
                      </a:solidFill>
                      <a:prstDash val="solid"/>
                      <a:round/>
                      <a:headEnd type="none" w="med" len="med"/>
                      <a:tailEnd type="none" w="med" len="med"/>
                    </a:lnB>
                    <a:solidFill>
                      <a:srgbClr val="E5ECF7"/>
                    </a:solidFill>
                  </a:tcPr>
                </a:tc>
                <a:tc>
                  <a:txBody>
                    <a:bodyPr/>
                    <a:lstStyle/>
                    <a:p>
                      <a:pPr marL="0" marR="0" lvl="0" indent="0" algn="ctr" defTabSz="4114700" rtl="0" eaLnBrk="1" fontAlgn="auto" latinLnBrk="0" hangingPunct="1">
                        <a:lnSpc>
                          <a:spcPct val="100000"/>
                        </a:lnSpc>
                        <a:spcBef>
                          <a:spcPts val="0"/>
                        </a:spcBef>
                        <a:spcAft>
                          <a:spcPts val="0"/>
                        </a:spcAft>
                        <a:buClrTx/>
                        <a:buSzTx/>
                        <a:buFontTx/>
                        <a:buNone/>
                        <a:tabLst/>
                        <a:defRPr/>
                      </a:pPr>
                      <a:r>
                        <a:rPr lang="en-US" sz="3400" dirty="0">
                          <a:latin typeface="Times New Roman" panose="02020603050405020304" pitchFamily="18" charset="0"/>
                          <a:cs typeface="Times New Roman" panose="02020603050405020304" pitchFamily="18" charset="0"/>
                        </a:rPr>
                        <a:t>-0.02 (</a:t>
                      </a:r>
                      <a:r>
                        <a:rPr lang="en-US" sz="3400" b="0" i="0" kern="1200" dirty="0">
                          <a:solidFill>
                            <a:schemeClr val="dk1"/>
                          </a:solidFill>
                          <a:effectLst/>
                          <a:latin typeface="Times New Roman" panose="02020603050405020304" pitchFamily="18" charset="0"/>
                          <a:ea typeface="+mn-ea"/>
                          <a:cs typeface="Times New Roman" panose="02020603050405020304" pitchFamily="18" charset="0"/>
                        </a:rPr>
                        <a:t>± 0.86)</a:t>
                      </a:r>
                      <a:endParaRPr lang="en-US" sz="3400" dirty="0">
                        <a:latin typeface="Times New Roman" panose="02020603050405020304" pitchFamily="18" charset="0"/>
                        <a:cs typeface="Times New Roman" panose="02020603050405020304" pitchFamily="18" charset="0"/>
                      </a:endParaRPr>
                    </a:p>
                  </a:txBody>
                  <a:tcPr anchor="ctr">
                    <a:lnL w="76200" cap="flat" cmpd="sng" algn="ctr">
                      <a:solidFill>
                        <a:srgbClr val="1A345E"/>
                      </a:solidFill>
                      <a:prstDash val="solid"/>
                      <a:round/>
                      <a:headEnd type="none" w="med" len="med"/>
                      <a:tailEnd type="none" w="med" len="med"/>
                    </a:lnL>
                    <a:lnR w="76200" cap="flat" cmpd="sng" algn="ctr">
                      <a:solidFill>
                        <a:srgbClr val="1A345E"/>
                      </a:solidFill>
                      <a:prstDash val="solid"/>
                      <a:round/>
                      <a:headEnd type="none" w="med" len="med"/>
                      <a:tailEnd type="none" w="med" len="med"/>
                    </a:lnR>
                    <a:lnT w="76200" cap="flat" cmpd="sng" algn="ctr">
                      <a:solidFill>
                        <a:srgbClr val="1A345E"/>
                      </a:solidFill>
                      <a:prstDash val="solid"/>
                      <a:round/>
                      <a:headEnd type="none" w="med" len="med"/>
                      <a:tailEnd type="none" w="med" len="med"/>
                    </a:lnT>
                    <a:lnB w="76200" cap="flat" cmpd="sng" algn="ctr">
                      <a:solidFill>
                        <a:srgbClr val="1A345E"/>
                      </a:solidFill>
                      <a:prstDash val="solid"/>
                      <a:round/>
                      <a:headEnd type="none" w="med" len="med"/>
                      <a:tailEnd type="none" w="med" len="med"/>
                    </a:lnB>
                    <a:solidFill>
                      <a:srgbClr val="E5ECF7"/>
                    </a:solidFill>
                  </a:tcPr>
                </a:tc>
                <a:tc>
                  <a:txBody>
                    <a:bodyPr/>
                    <a:lstStyle/>
                    <a:p>
                      <a:pPr marL="0" marR="0" lvl="0" indent="0" algn="ctr" defTabSz="4114700" rtl="0" eaLnBrk="1" fontAlgn="auto" latinLnBrk="0" hangingPunct="1">
                        <a:lnSpc>
                          <a:spcPct val="100000"/>
                        </a:lnSpc>
                        <a:spcBef>
                          <a:spcPts val="0"/>
                        </a:spcBef>
                        <a:spcAft>
                          <a:spcPts val="0"/>
                        </a:spcAft>
                        <a:buClrTx/>
                        <a:buSzTx/>
                        <a:buFontTx/>
                        <a:buNone/>
                        <a:tabLst/>
                        <a:defRPr/>
                      </a:pPr>
                      <a:r>
                        <a:rPr lang="en-US" sz="3400" dirty="0">
                          <a:latin typeface="Times New Roman" panose="02020603050405020304" pitchFamily="18" charset="0"/>
                          <a:cs typeface="Times New Roman" panose="02020603050405020304" pitchFamily="18" charset="0"/>
                        </a:rPr>
                        <a:t>0.05 (</a:t>
                      </a:r>
                      <a:r>
                        <a:rPr lang="en-US" sz="3400" b="0" i="0" kern="1200" dirty="0">
                          <a:solidFill>
                            <a:schemeClr val="dk1"/>
                          </a:solidFill>
                          <a:effectLst/>
                          <a:latin typeface="Times New Roman" panose="02020603050405020304" pitchFamily="18" charset="0"/>
                          <a:ea typeface="+mn-ea"/>
                          <a:cs typeface="Times New Roman" panose="02020603050405020304" pitchFamily="18" charset="0"/>
                        </a:rPr>
                        <a:t>± 1.27)</a:t>
                      </a:r>
                      <a:endParaRPr lang="en-US" sz="3400" dirty="0">
                        <a:latin typeface="Times New Roman" panose="02020603050405020304" pitchFamily="18" charset="0"/>
                        <a:cs typeface="Times New Roman" panose="02020603050405020304" pitchFamily="18" charset="0"/>
                      </a:endParaRPr>
                    </a:p>
                  </a:txBody>
                  <a:tcPr anchor="ctr">
                    <a:lnL w="76200" cap="flat" cmpd="sng" algn="ctr">
                      <a:solidFill>
                        <a:srgbClr val="1A345E"/>
                      </a:solidFill>
                      <a:prstDash val="solid"/>
                      <a:round/>
                      <a:headEnd type="none" w="med" len="med"/>
                      <a:tailEnd type="none" w="med" len="med"/>
                    </a:lnL>
                    <a:lnR w="76200" cap="flat" cmpd="sng" algn="ctr">
                      <a:solidFill>
                        <a:srgbClr val="1A345E"/>
                      </a:solidFill>
                      <a:prstDash val="solid"/>
                      <a:round/>
                      <a:headEnd type="none" w="med" len="med"/>
                      <a:tailEnd type="none" w="med" len="med"/>
                    </a:lnR>
                    <a:lnT w="76200" cap="flat" cmpd="sng" algn="ctr">
                      <a:solidFill>
                        <a:srgbClr val="1A345E"/>
                      </a:solidFill>
                      <a:prstDash val="solid"/>
                      <a:round/>
                      <a:headEnd type="none" w="med" len="med"/>
                      <a:tailEnd type="none" w="med" len="med"/>
                    </a:lnT>
                    <a:lnB w="76200" cap="flat" cmpd="sng" algn="ctr">
                      <a:solidFill>
                        <a:srgbClr val="1A345E"/>
                      </a:solidFill>
                      <a:prstDash val="solid"/>
                      <a:round/>
                      <a:headEnd type="none" w="med" len="med"/>
                      <a:tailEnd type="none" w="med" len="med"/>
                    </a:lnB>
                    <a:solidFill>
                      <a:srgbClr val="E5ECF7"/>
                    </a:solidFill>
                  </a:tcPr>
                </a:tc>
                <a:extLst>
                  <a:ext uri="{0D108BD9-81ED-4DB2-BD59-A6C34878D82A}">
                    <a16:rowId xmlns:a16="http://schemas.microsoft.com/office/drawing/2014/main" val="2920551163"/>
                  </a:ext>
                </a:extLst>
              </a:tr>
              <a:tr h="370840">
                <a:tc>
                  <a:txBody>
                    <a:bodyPr/>
                    <a:lstStyle/>
                    <a:p>
                      <a:pPr algn="ctr"/>
                      <a:r>
                        <a:rPr lang="en-US" sz="3400" dirty="0">
                          <a:latin typeface="Times New Roman" panose="02020603050405020304" pitchFamily="18" charset="0"/>
                          <a:cs typeface="Times New Roman" panose="02020603050405020304" pitchFamily="18" charset="0"/>
                        </a:rPr>
                        <a:t>pH</a:t>
                      </a:r>
                    </a:p>
                  </a:txBody>
                  <a:tcPr anchor="ctr">
                    <a:lnL w="76200" cap="flat" cmpd="sng" algn="ctr">
                      <a:solidFill>
                        <a:srgbClr val="1A345E"/>
                      </a:solidFill>
                      <a:prstDash val="solid"/>
                      <a:round/>
                      <a:headEnd type="none" w="med" len="med"/>
                      <a:tailEnd type="none" w="med" len="med"/>
                    </a:lnL>
                    <a:lnR w="76200" cap="flat" cmpd="sng" algn="ctr">
                      <a:solidFill>
                        <a:srgbClr val="1A345E"/>
                      </a:solidFill>
                      <a:prstDash val="solid"/>
                      <a:round/>
                      <a:headEnd type="none" w="med" len="med"/>
                      <a:tailEnd type="none" w="med" len="med"/>
                    </a:lnR>
                    <a:lnT w="76200" cap="flat" cmpd="sng" algn="ctr">
                      <a:solidFill>
                        <a:srgbClr val="1A345E"/>
                      </a:solidFill>
                      <a:prstDash val="solid"/>
                      <a:round/>
                      <a:headEnd type="none" w="med" len="med"/>
                      <a:tailEnd type="none" w="med" len="med"/>
                    </a:lnT>
                    <a:lnB w="76200" cap="flat" cmpd="sng" algn="ctr">
                      <a:solidFill>
                        <a:srgbClr val="1A345E"/>
                      </a:solidFill>
                      <a:prstDash val="solid"/>
                      <a:round/>
                      <a:headEnd type="none" w="med" len="med"/>
                      <a:tailEnd type="none" w="med" len="med"/>
                    </a:lnB>
                    <a:solidFill>
                      <a:srgbClr val="B5C9E9"/>
                    </a:solidFill>
                  </a:tcPr>
                </a:tc>
                <a:tc>
                  <a:txBody>
                    <a:bodyPr/>
                    <a:lstStyle/>
                    <a:p>
                      <a:pPr marL="0" marR="0" lvl="0" indent="0" algn="ctr" defTabSz="4114700" rtl="0" eaLnBrk="1" fontAlgn="auto" latinLnBrk="0" hangingPunct="1">
                        <a:lnSpc>
                          <a:spcPct val="100000"/>
                        </a:lnSpc>
                        <a:spcBef>
                          <a:spcPts val="0"/>
                        </a:spcBef>
                        <a:spcAft>
                          <a:spcPts val="0"/>
                        </a:spcAft>
                        <a:buClrTx/>
                        <a:buSzTx/>
                        <a:buFontTx/>
                        <a:buNone/>
                        <a:tabLst/>
                        <a:defRPr/>
                      </a:pPr>
                      <a:r>
                        <a:rPr lang="en-US" sz="3400" dirty="0">
                          <a:latin typeface="Times New Roman" panose="02020603050405020304" pitchFamily="18" charset="0"/>
                          <a:cs typeface="Times New Roman" panose="02020603050405020304" pitchFamily="18" charset="0"/>
                        </a:rPr>
                        <a:t>0.001 (</a:t>
                      </a:r>
                      <a:r>
                        <a:rPr lang="en-US" sz="3400" b="0" i="0" kern="1200" dirty="0">
                          <a:solidFill>
                            <a:schemeClr val="dk1"/>
                          </a:solidFill>
                          <a:effectLst/>
                          <a:latin typeface="Times New Roman" panose="02020603050405020304" pitchFamily="18" charset="0"/>
                          <a:ea typeface="+mn-ea"/>
                          <a:cs typeface="Times New Roman" panose="02020603050405020304" pitchFamily="18" charset="0"/>
                        </a:rPr>
                        <a:t>± 0.011)</a:t>
                      </a:r>
                      <a:endParaRPr lang="en-US" sz="3400" dirty="0">
                        <a:latin typeface="Times New Roman" panose="02020603050405020304" pitchFamily="18" charset="0"/>
                        <a:cs typeface="Times New Roman" panose="02020603050405020304" pitchFamily="18" charset="0"/>
                      </a:endParaRPr>
                    </a:p>
                  </a:txBody>
                  <a:tcPr anchor="ctr">
                    <a:lnL w="76200" cap="flat" cmpd="sng" algn="ctr">
                      <a:solidFill>
                        <a:srgbClr val="1A345E"/>
                      </a:solidFill>
                      <a:prstDash val="solid"/>
                      <a:round/>
                      <a:headEnd type="none" w="med" len="med"/>
                      <a:tailEnd type="none" w="med" len="med"/>
                    </a:lnL>
                    <a:lnR w="76200" cap="flat" cmpd="sng" algn="ctr">
                      <a:solidFill>
                        <a:srgbClr val="1A345E"/>
                      </a:solidFill>
                      <a:prstDash val="solid"/>
                      <a:round/>
                      <a:headEnd type="none" w="med" len="med"/>
                      <a:tailEnd type="none" w="med" len="med"/>
                    </a:lnR>
                    <a:lnT w="76200" cap="flat" cmpd="sng" algn="ctr">
                      <a:solidFill>
                        <a:srgbClr val="1A345E"/>
                      </a:solidFill>
                      <a:prstDash val="solid"/>
                      <a:round/>
                      <a:headEnd type="none" w="med" len="med"/>
                      <a:tailEnd type="none" w="med" len="med"/>
                    </a:lnT>
                    <a:lnB w="76200" cap="flat" cmpd="sng" algn="ctr">
                      <a:solidFill>
                        <a:srgbClr val="1A345E"/>
                      </a:solidFill>
                      <a:prstDash val="solid"/>
                      <a:round/>
                      <a:headEnd type="none" w="med" len="med"/>
                      <a:tailEnd type="none" w="med" len="med"/>
                    </a:lnB>
                    <a:solidFill>
                      <a:srgbClr val="B5C9E9"/>
                    </a:solidFill>
                  </a:tcPr>
                </a:tc>
                <a:tc>
                  <a:txBody>
                    <a:bodyPr/>
                    <a:lstStyle/>
                    <a:p>
                      <a:pPr marL="0" marR="0" lvl="0" indent="0" algn="ctr" defTabSz="4114700" rtl="0" eaLnBrk="1" fontAlgn="auto" latinLnBrk="0" hangingPunct="1">
                        <a:lnSpc>
                          <a:spcPct val="100000"/>
                        </a:lnSpc>
                        <a:spcBef>
                          <a:spcPts val="0"/>
                        </a:spcBef>
                        <a:spcAft>
                          <a:spcPts val="0"/>
                        </a:spcAft>
                        <a:buClrTx/>
                        <a:buSzTx/>
                        <a:buFontTx/>
                        <a:buNone/>
                        <a:tabLst/>
                        <a:defRPr/>
                      </a:pPr>
                      <a:r>
                        <a:rPr lang="en-US" sz="3400" dirty="0">
                          <a:latin typeface="Times New Roman" panose="02020603050405020304" pitchFamily="18" charset="0"/>
                          <a:cs typeface="Times New Roman" panose="02020603050405020304" pitchFamily="18" charset="0"/>
                        </a:rPr>
                        <a:t>0.001 (</a:t>
                      </a:r>
                      <a:r>
                        <a:rPr lang="en-US" sz="3400" b="0" i="0" kern="1200" dirty="0">
                          <a:solidFill>
                            <a:schemeClr val="dk1"/>
                          </a:solidFill>
                          <a:effectLst/>
                          <a:latin typeface="Times New Roman" panose="02020603050405020304" pitchFamily="18" charset="0"/>
                          <a:ea typeface="+mn-ea"/>
                          <a:cs typeface="Times New Roman" panose="02020603050405020304" pitchFamily="18" charset="0"/>
                        </a:rPr>
                        <a:t>± 0.024)</a:t>
                      </a:r>
                      <a:endParaRPr lang="en-US" sz="3400" dirty="0">
                        <a:latin typeface="Times New Roman" panose="02020603050405020304" pitchFamily="18" charset="0"/>
                        <a:cs typeface="Times New Roman" panose="02020603050405020304" pitchFamily="18" charset="0"/>
                      </a:endParaRPr>
                    </a:p>
                  </a:txBody>
                  <a:tcPr anchor="ctr">
                    <a:lnL w="76200" cap="flat" cmpd="sng" algn="ctr">
                      <a:solidFill>
                        <a:srgbClr val="1A345E"/>
                      </a:solidFill>
                      <a:prstDash val="solid"/>
                      <a:round/>
                      <a:headEnd type="none" w="med" len="med"/>
                      <a:tailEnd type="none" w="med" len="med"/>
                    </a:lnL>
                    <a:lnR w="76200" cap="flat" cmpd="sng" algn="ctr">
                      <a:solidFill>
                        <a:srgbClr val="1A345E"/>
                      </a:solidFill>
                      <a:prstDash val="solid"/>
                      <a:round/>
                      <a:headEnd type="none" w="med" len="med"/>
                      <a:tailEnd type="none" w="med" len="med"/>
                    </a:lnR>
                    <a:lnT w="76200" cap="flat" cmpd="sng" algn="ctr">
                      <a:solidFill>
                        <a:srgbClr val="1A345E"/>
                      </a:solidFill>
                      <a:prstDash val="solid"/>
                      <a:round/>
                      <a:headEnd type="none" w="med" len="med"/>
                      <a:tailEnd type="none" w="med" len="med"/>
                    </a:lnT>
                    <a:lnB w="76200" cap="flat" cmpd="sng" algn="ctr">
                      <a:solidFill>
                        <a:srgbClr val="1A345E"/>
                      </a:solidFill>
                      <a:prstDash val="solid"/>
                      <a:round/>
                      <a:headEnd type="none" w="med" len="med"/>
                      <a:tailEnd type="none" w="med" len="med"/>
                    </a:lnB>
                    <a:solidFill>
                      <a:srgbClr val="B5C9E9"/>
                    </a:solidFill>
                  </a:tcPr>
                </a:tc>
                <a:extLst>
                  <a:ext uri="{0D108BD9-81ED-4DB2-BD59-A6C34878D82A}">
                    <a16:rowId xmlns:a16="http://schemas.microsoft.com/office/drawing/2014/main" val="3665700699"/>
                  </a:ext>
                </a:extLst>
              </a:tr>
            </a:tbl>
          </a:graphicData>
        </a:graphic>
      </p:graphicFrame>
      <p:sp>
        <p:nvSpPr>
          <p:cNvPr id="189" name="TextBox 188">
            <a:extLst>
              <a:ext uri="{FF2B5EF4-FFF2-40B4-BE49-F238E27FC236}">
                <a16:creationId xmlns:a16="http://schemas.microsoft.com/office/drawing/2014/main" id="{9780761E-218F-43E6-BA61-AFA3F394E6A9}"/>
              </a:ext>
            </a:extLst>
          </p:cNvPr>
          <p:cNvSpPr txBox="1"/>
          <p:nvPr/>
        </p:nvSpPr>
        <p:spPr>
          <a:xfrm>
            <a:off x="27911792" y="30204183"/>
            <a:ext cx="11887200" cy="2611377"/>
          </a:xfrm>
          <a:prstGeom prst="rect">
            <a:avLst/>
          </a:prstGeom>
          <a:noFill/>
        </p:spPr>
        <p:txBody>
          <a:bodyPr wrap="square" rtlCol="0">
            <a:noAutofit/>
          </a:bodyPr>
          <a:lstStyle/>
          <a:p>
            <a:pPr algn="just"/>
            <a:r>
              <a:rPr lang="en-US" sz="3200" b="1" dirty="0">
                <a:latin typeface="Times New Roman" panose="02020603050405020304" pitchFamily="18" charset="0"/>
                <a:cs typeface="Times New Roman" panose="02020603050405020304" pitchFamily="18" charset="0"/>
              </a:rPr>
              <a:t>Figure 4: Oxygen failures and BGC Data Recovery among GOBGC and SOCCOM BGC-Argo Floats. </a:t>
            </a:r>
            <a:r>
              <a:rPr lang="en-US" sz="3200" dirty="0">
                <a:latin typeface="Times New Roman" panose="02020603050405020304" pitchFamily="18" charset="0"/>
                <a:cs typeface="Times New Roman" panose="02020603050405020304" pitchFamily="18" charset="0"/>
              </a:rPr>
              <a:t>Real-time recovery methods are operational for </a:t>
            </a:r>
            <a:r>
              <a:rPr lang="en-US" sz="3200" b="1" dirty="0">
                <a:latin typeface="Times New Roman" panose="02020603050405020304" pitchFamily="18" charset="0"/>
                <a:cs typeface="Times New Roman" panose="02020603050405020304" pitchFamily="18" charset="0"/>
              </a:rPr>
              <a:t>1713 profiles </a:t>
            </a:r>
            <a:r>
              <a:rPr lang="en-US" sz="3200" dirty="0">
                <a:latin typeface="Times New Roman" panose="02020603050405020304" pitchFamily="18" charset="0"/>
                <a:cs typeface="Times New Roman" panose="02020603050405020304" pitchFamily="18" charset="0"/>
              </a:rPr>
              <a:t>for 16 floats (healthy oxygen profiles in blue, failed oxygen profiles in red). All other GOBGC and SOCCOM float data are represented by gray tracks.</a:t>
            </a:r>
            <a:endParaRPr lang="en-US" sz="3200" b="1" dirty="0">
              <a:latin typeface="Times New Roman" panose="02020603050405020304" pitchFamily="18" charset="0"/>
              <a:cs typeface="Times New Roman" panose="02020603050405020304" pitchFamily="18" charset="0"/>
            </a:endParaRPr>
          </a:p>
        </p:txBody>
      </p:sp>
      <p:sp>
        <p:nvSpPr>
          <p:cNvPr id="190" name="TextBox 189">
            <a:extLst>
              <a:ext uri="{FF2B5EF4-FFF2-40B4-BE49-F238E27FC236}">
                <a16:creationId xmlns:a16="http://schemas.microsoft.com/office/drawing/2014/main" id="{B05821CD-7303-4589-BCF6-94E3D6F00A98}"/>
              </a:ext>
            </a:extLst>
          </p:cNvPr>
          <p:cNvSpPr txBox="1">
            <a:spLocks/>
          </p:cNvSpPr>
          <p:nvPr/>
        </p:nvSpPr>
        <p:spPr>
          <a:xfrm>
            <a:off x="15335579" y="36050679"/>
            <a:ext cx="12617264" cy="1769893"/>
          </a:xfrm>
          <a:prstGeom prst="roundRect">
            <a:avLst/>
          </a:prstGeom>
          <a:solidFill>
            <a:srgbClr val="2E579A"/>
          </a:solidFill>
          <a:ln w="76200">
            <a:solidFill>
              <a:srgbClr val="1A345E"/>
            </a:solidFill>
          </a:ln>
        </p:spPr>
        <p:style>
          <a:lnRef idx="2">
            <a:schemeClr val="accent1"/>
          </a:lnRef>
          <a:fillRef idx="1">
            <a:schemeClr val="lt1"/>
          </a:fillRef>
          <a:effectRef idx="0">
            <a:schemeClr val="accent1"/>
          </a:effectRef>
          <a:fontRef idx="minor">
            <a:schemeClr val="dk1"/>
          </a:fontRef>
        </p:style>
        <p:txBody>
          <a:bodyPr wrap="square" rtlCol="0" anchor="ctr">
            <a:noAutofit/>
          </a:bodyPr>
          <a:lstStyle/>
          <a:p>
            <a:pPr marL="457200" indent="-457200">
              <a:buFont typeface="Arial" panose="020B0604020202020204" pitchFamily="34" charset="0"/>
              <a:buChar char="•"/>
            </a:pPr>
            <a:r>
              <a:rPr lang="en-US" sz="5500" b="1" dirty="0">
                <a:solidFill>
                  <a:schemeClr val="bg1"/>
                </a:solidFill>
                <a:latin typeface="Times New Roman" panose="02020603050405020304" pitchFamily="18" charset="0"/>
                <a:cs typeface="Times New Roman" panose="02020603050405020304" pitchFamily="18" charset="0"/>
              </a:rPr>
              <a:t>2,544 profiles </a:t>
            </a:r>
            <a:r>
              <a:rPr lang="en-US" sz="5500" dirty="0">
                <a:solidFill>
                  <a:schemeClr val="bg1"/>
                </a:solidFill>
                <a:latin typeface="Times New Roman" panose="02020603050405020304" pitchFamily="18" charset="0"/>
                <a:cs typeface="Times New Roman" panose="02020603050405020304" pitchFamily="18" charset="0"/>
              </a:rPr>
              <a:t>of BGC data recovered</a:t>
            </a:r>
          </a:p>
          <a:p>
            <a:pPr marL="457200" indent="-457200">
              <a:buFont typeface="Arial" panose="020B0604020202020204" pitchFamily="34" charset="0"/>
              <a:buChar char="•"/>
            </a:pPr>
            <a:r>
              <a:rPr lang="en-US" sz="5500" b="1" dirty="0">
                <a:solidFill>
                  <a:schemeClr val="bg1"/>
                </a:solidFill>
                <a:latin typeface="Times New Roman" panose="02020603050405020304" pitchFamily="18" charset="0"/>
                <a:cs typeface="Times New Roman" panose="02020603050405020304" pitchFamily="18" charset="0"/>
              </a:rPr>
              <a:t>$814,000+ </a:t>
            </a:r>
            <a:r>
              <a:rPr lang="en-US" sz="5500" dirty="0">
                <a:solidFill>
                  <a:schemeClr val="bg1"/>
                </a:solidFill>
                <a:latin typeface="Times New Roman" panose="02020603050405020304" pitchFamily="18" charset="0"/>
                <a:cs typeface="Times New Roman" panose="02020603050405020304" pitchFamily="18" charset="0"/>
              </a:rPr>
              <a:t>worth of BGC data recovered</a:t>
            </a:r>
          </a:p>
        </p:txBody>
      </p:sp>
      <p:sp>
        <p:nvSpPr>
          <p:cNvPr id="524" name="TextBox 523">
            <a:extLst>
              <a:ext uri="{FF2B5EF4-FFF2-40B4-BE49-F238E27FC236}">
                <a16:creationId xmlns:a16="http://schemas.microsoft.com/office/drawing/2014/main" id="{46D21960-6D28-4409-AA4D-D0B87B03CCD3}"/>
              </a:ext>
            </a:extLst>
          </p:cNvPr>
          <p:cNvSpPr txBox="1"/>
          <p:nvPr/>
        </p:nvSpPr>
        <p:spPr>
          <a:xfrm>
            <a:off x="27950055" y="17160669"/>
            <a:ext cx="11915168" cy="1569660"/>
          </a:xfrm>
          <a:prstGeom prst="rect">
            <a:avLst/>
          </a:prstGeom>
          <a:noFill/>
        </p:spPr>
        <p:txBody>
          <a:bodyPr wrap="square" rtlCol="0" anchor="ctr">
            <a:spAutoFit/>
          </a:bodyPr>
          <a:lstStyle/>
          <a:p>
            <a:pPr algn="just"/>
            <a:r>
              <a:rPr lang="en-US" sz="3200" b="1" dirty="0">
                <a:latin typeface="Times New Roman" panose="02020603050405020304" pitchFamily="18" charset="0"/>
                <a:cs typeface="Times New Roman" panose="02020603050405020304" pitchFamily="18" charset="0"/>
              </a:rPr>
              <a:t>Figure 3: Quality Control on Sage</a:t>
            </a:r>
            <a:r>
              <a:rPr lang="en-US" sz="3200" dirty="0">
                <a:latin typeface="Times New Roman" panose="02020603050405020304" pitchFamily="18" charset="0"/>
                <a:cs typeface="Times New Roman" panose="02020603050405020304" pitchFamily="18" charset="0"/>
              </a:rPr>
              <a:t>. The GUI above shows the raw (left) and quality controlled (right) data produced when selecting a “no O2” option from available reference algorithms (highlighted square). </a:t>
            </a:r>
          </a:p>
        </p:txBody>
      </p:sp>
      <p:sp>
        <p:nvSpPr>
          <p:cNvPr id="521" name="Arrow: Down 520">
            <a:extLst>
              <a:ext uri="{FF2B5EF4-FFF2-40B4-BE49-F238E27FC236}">
                <a16:creationId xmlns:a16="http://schemas.microsoft.com/office/drawing/2014/main" id="{C64FFC3A-1DEE-4EFF-86E8-0FB109846A7D}"/>
              </a:ext>
            </a:extLst>
          </p:cNvPr>
          <p:cNvSpPr/>
          <p:nvPr/>
        </p:nvSpPr>
        <p:spPr>
          <a:xfrm>
            <a:off x="5954067" y="10933862"/>
            <a:ext cx="1081707" cy="5451781"/>
          </a:xfrm>
          <a:prstGeom prst="downArrow">
            <a:avLst>
              <a:gd name="adj1" fmla="val 25148"/>
              <a:gd name="adj2" fmla="val 49402"/>
            </a:avLst>
          </a:prstGeom>
          <a:solidFill>
            <a:srgbClr val="2E579A"/>
          </a:solidFill>
          <a:ln w="76200">
            <a:solidFill>
              <a:srgbClr val="1A34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Arrow: Bent 145">
            <a:extLst>
              <a:ext uri="{FF2B5EF4-FFF2-40B4-BE49-F238E27FC236}">
                <a16:creationId xmlns:a16="http://schemas.microsoft.com/office/drawing/2014/main" id="{ECFA8076-786D-47FA-B387-B6824F27F9CE}"/>
              </a:ext>
            </a:extLst>
          </p:cNvPr>
          <p:cNvSpPr/>
          <p:nvPr/>
        </p:nvSpPr>
        <p:spPr>
          <a:xfrm rot="16200000" flipH="1">
            <a:off x="5077440" y="13620718"/>
            <a:ext cx="3555164" cy="1551089"/>
          </a:xfrm>
          <a:prstGeom prst="bentArrow">
            <a:avLst>
              <a:gd name="adj1" fmla="val 12870"/>
              <a:gd name="adj2" fmla="val 26517"/>
              <a:gd name="adj3" fmla="val 12907"/>
              <a:gd name="adj4" fmla="val 46017"/>
            </a:avLst>
          </a:prstGeom>
          <a:solidFill>
            <a:srgbClr val="2E579A"/>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136" name="Group 135">
            <a:extLst>
              <a:ext uri="{FF2B5EF4-FFF2-40B4-BE49-F238E27FC236}">
                <a16:creationId xmlns:a16="http://schemas.microsoft.com/office/drawing/2014/main" id="{A2C48E5A-B82E-4DCF-9800-8E899A824BC1}"/>
              </a:ext>
            </a:extLst>
          </p:cNvPr>
          <p:cNvGrpSpPr/>
          <p:nvPr/>
        </p:nvGrpSpPr>
        <p:grpSpPr>
          <a:xfrm>
            <a:off x="14991602" y="18346067"/>
            <a:ext cx="11268311" cy="6306534"/>
            <a:chOff x="22700973" y="13954538"/>
            <a:chExt cx="11268311" cy="6306534"/>
          </a:xfrm>
        </p:grpSpPr>
        <p:cxnSp>
          <p:nvCxnSpPr>
            <p:cNvPr id="137" name="Connector: Elbow 136">
              <a:extLst>
                <a:ext uri="{FF2B5EF4-FFF2-40B4-BE49-F238E27FC236}">
                  <a16:creationId xmlns:a16="http://schemas.microsoft.com/office/drawing/2014/main" id="{1D1BB2E2-EFB9-435D-BB4F-8CE831B8785A}"/>
                </a:ext>
              </a:extLst>
            </p:cNvPr>
            <p:cNvCxnSpPr>
              <a:cxnSpLocks/>
            </p:cNvCxnSpPr>
            <p:nvPr/>
          </p:nvCxnSpPr>
          <p:spPr>
            <a:xfrm>
              <a:off x="27062813" y="18923694"/>
              <a:ext cx="3060405" cy="1143000"/>
            </a:xfrm>
            <a:prstGeom prst="bentConnector3">
              <a:avLst/>
            </a:prstGeom>
            <a:ln w="63500">
              <a:solidFill>
                <a:srgbClr val="1C345D"/>
              </a:solidFill>
              <a:tailEnd type="triangle"/>
            </a:ln>
          </p:spPr>
          <p:style>
            <a:lnRef idx="1">
              <a:schemeClr val="accent1"/>
            </a:lnRef>
            <a:fillRef idx="0">
              <a:schemeClr val="accent1"/>
            </a:fillRef>
            <a:effectRef idx="0">
              <a:schemeClr val="accent1"/>
            </a:effectRef>
            <a:fontRef idx="minor">
              <a:schemeClr val="tx1"/>
            </a:fontRef>
          </p:style>
        </p:cxnSp>
        <p:cxnSp>
          <p:nvCxnSpPr>
            <p:cNvPr id="138" name="Connector: Elbow 137">
              <a:extLst>
                <a:ext uri="{FF2B5EF4-FFF2-40B4-BE49-F238E27FC236}">
                  <a16:creationId xmlns:a16="http://schemas.microsoft.com/office/drawing/2014/main" id="{18BB9C84-CFC8-43CA-8BA5-4EC7D3E5764F}"/>
                </a:ext>
              </a:extLst>
            </p:cNvPr>
            <p:cNvCxnSpPr>
              <a:cxnSpLocks/>
            </p:cNvCxnSpPr>
            <p:nvPr/>
          </p:nvCxnSpPr>
          <p:spPr>
            <a:xfrm>
              <a:off x="23125466" y="18301070"/>
              <a:ext cx="3060405" cy="1143000"/>
            </a:xfrm>
            <a:prstGeom prst="bentConnector3">
              <a:avLst/>
            </a:prstGeom>
            <a:ln w="63500">
              <a:solidFill>
                <a:srgbClr val="1C345D"/>
              </a:solidFill>
              <a:tailEnd type="triangle"/>
            </a:ln>
          </p:spPr>
          <p:style>
            <a:lnRef idx="1">
              <a:schemeClr val="accent1"/>
            </a:lnRef>
            <a:fillRef idx="0">
              <a:schemeClr val="accent1"/>
            </a:fillRef>
            <a:effectRef idx="0">
              <a:schemeClr val="accent1"/>
            </a:effectRef>
            <a:fontRef idx="minor">
              <a:schemeClr val="tx1"/>
            </a:fontRef>
          </p:style>
        </p:cxnSp>
        <p:sp>
          <p:nvSpPr>
            <p:cNvPr id="139" name="TextBox 138">
              <a:extLst>
                <a:ext uri="{FF2B5EF4-FFF2-40B4-BE49-F238E27FC236}">
                  <a16:creationId xmlns:a16="http://schemas.microsoft.com/office/drawing/2014/main" id="{7DAAB68B-EE3D-496C-8334-196C34AB43CC}"/>
                </a:ext>
              </a:extLst>
            </p:cNvPr>
            <p:cNvSpPr txBox="1">
              <a:spLocks/>
            </p:cNvSpPr>
            <p:nvPr/>
          </p:nvSpPr>
          <p:spPr>
            <a:xfrm>
              <a:off x="22700973" y="13954538"/>
              <a:ext cx="3279914" cy="4572000"/>
            </a:xfrm>
            <a:prstGeom prst="roundRect">
              <a:avLst/>
            </a:prstGeom>
            <a:solidFill>
              <a:srgbClr val="2E579A"/>
            </a:solidFill>
            <a:ln w="76200">
              <a:solidFill>
                <a:srgbClr val="1A345E"/>
              </a:solidFill>
            </a:ln>
          </p:spPr>
          <p:style>
            <a:lnRef idx="2">
              <a:schemeClr val="accent1"/>
            </a:lnRef>
            <a:fillRef idx="1">
              <a:schemeClr val="lt1"/>
            </a:fillRef>
            <a:effectRef idx="0">
              <a:schemeClr val="accent1"/>
            </a:effectRef>
            <a:fontRef idx="minor">
              <a:schemeClr val="dk1"/>
            </a:fontRef>
          </p:style>
          <p:txBody>
            <a:bodyPr wrap="square" rtlCol="0">
              <a:noAutofit/>
            </a:bodyPr>
            <a:lstStyle/>
            <a:p>
              <a:pPr algn="ctr"/>
              <a:r>
                <a:rPr lang="en-US" sz="3400" dirty="0">
                  <a:solidFill>
                    <a:schemeClr val="bg1"/>
                  </a:solidFill>
                  <a:latin typeface="Times New Roman" panose="02020603050405020304" pitchFamily="18" charset="0"/>
                  <a:cs typeface="Times New Roman" panose="02020603050405020304" pitchFamily="18" charset="0"/>
                </a:rPr>
                <a:t>Select a salinity product, and match product  data to afflicted float.</a:t>
              </a:r>
            </a:p>
          </p:txBody>
        </p:sp>
        <p:sp>
          <p:nvSpPr>
            <p:cNvPr id="140" name="TextBox 139">
              <a:extLst>
                <a:ext uri="{FF2B5EF4-FFF2-40B4-BE49-F238E27FC236}">
                  <a16:creationId xmlns:a16="http://schemas.microsoft.com/office/drawing/2014/main" id="{25696044-99B2-43DA-8E13-3758A122AC37}"/>
                </a:ext>
              </a:extLst>
            </p:cNvPr>
            <p:cNvSpPr txBox="1">
              <a:spLocks/>
            </p:cNvSpPr>
            <p:nvPr/>
          </p:nvSpPr>
          <p:spPr>
            <a:xfrm>
              <a:off x="26610364" y="13954538"/>
              <a:ext cx="3200400" cy="5029200"/>
            </a:xfrm>
            <a:prstGeom prst="roundRect">
              <a:avLst/>
            </a:prstGeom>
            <a:solidFill>
              <a:srgbClr val="2E579A"/>
            </a:solidFill>
            <a:ln w="76200">
              <a:solidFill>
                <a:srgbClr val="1A345E"/>
              </a:solidFill>
            </a:ln>
          </p:spPr>
          <p:style>
            <a:lnRef idx="2">
              <a:schemeClr val="accent1"/>
            </a:lnRef>
            <a:fillRef idx="1">
              <a:schemeClr val="lt1"/>
            </a:fillRef>
            <a:effectRef idx="0">
              <a:schemeClr val="accent1"/>
            </a:effectRef>
            <a:fontRef idx="minor">
              <a:schemeClr val="dk1"/>
            </a:fontRef>
          </p:style>
          <p:txBody>
            <a:bodyPr wrap="square" rtlCol="0">
              <a:noAutofit/>
            </a:bodyPr>
            <a:lstStyle/>
            <a:p>
              <a:pPr algn="ctr"/>
              <a:r>
                <a:rPr lang="en-US" sz="3400" dirty="0">
                  <a:solidFill>
                    <a:schemeClr val="bg1"/>
                  </a:solidFill>
                  <a:latin typeface="Times New Roman" panose="02020603050405020304" pitchFamily="18" charset="0"/>
                  <a:cs typeface="Times New Roman" panose="02020603050405020304" pitchFamily="18" charset="0"/>
                </a:rPr>
                <a:t>Compare the processed parameter data with and without the product.</a:t>
              </a:r>
            </a:p>
          </p:txBody>
        </p:sp>
        <p:sp>
          <p:nvSpPr>
            <p:cNvPr id="141" name="TextBox 140">
              <a:extLst>
                <a:ext uri="{FF2B5EF4-FFF2-40B4-BE49-F238E27FC236}">
                  <a16:creationId xmlns:a16="http://schemas.microsoft.com/office/drawing/2014/main" id="{EF404039-0583-4AA2-8BC8-D513DD125FA8}"/>
                </a:ext>
              </a:extLst>
            </p:cNvPr>
            <p:cNvSpPr txBox="1">
              <a:spLocks/>
            </p:cNvSpPr>
            <p:nvPr/>
          </p:nvSpPr>
          <p:spPr>
            <a:xfrm>
              <a:off x="30519754" y="13954538"/>
              <a:ext cx="3293901" cy="5486400"/>
            </a:xfrm>
            <a:prstGeom prst="roundRect">
              <a:avLst/>
            </a:prstGeom>
            <a:solidFill>
              <a:srgbClr val="2E579A"/>
            </a:solidFill>
            <a:ln w="76200">
              <a:solidFill>
                <a:srgbClr val="1A345E"/>
              </a:solidFill>
            </a:ln>
          </p:spPr>
          <p:style>
            <a:lnRef idx="2">
              <a:schemeClr val="accent1"/>
            </a:lnRef>
            <a:fillRef idx="1">
              <a:schemeClr val="lt1"/>
            </a:fillRef>
            <a:effectRef idx="0">
              <a:schemeClr val="accent1"/>
            </a:effectRef>
            <a:fontRef idx="minor">
              <a:schemeClr val="dk1"/>
            </a:fontRef>
          </p:style>
          <p:txBody>
            <a:bodyPr wrap="square" rtlCol="0">
              <a:noAutofit/>
            </a:bodyPr>
            <a:lstStyle/>
            <a:p>
              <a:pPr algn="ctr"/>
              <a:r>
                <a:rPr lang="en-US" sz="3400" dirty="0">
                  <a:solidFill>
                    <a:schemeClr val="bg1"/>
                  </a:solidFill>
                  <a:latin typeface="Times New Roman" panose="02020603050405020304" pitchFamily="18" charset="0"/>
                  <a:cs typeface="Times New Roman" panose="02020603050405020304" pitchFamily="18" charset="0"/>
                </a:rPr>
                <a:t>Determine product success based on magnitude of parameter error and inflated product error. </a:t>
              </a:r>
            </a:p>
          </p:txBody>
        </p:sp>
        <p:sp>
          <p:nvSpPr>
            <p:cNvPr id="142" name="TextBox 141">
              <a:extLst>
                <a:ext uri="{FF2B5EF4-FFF2-40B4-BE49-F238E27FC236}">
                  <a16:creationId xmlns:a16="http://schemas.microsoft.com/office/drawing/2014/main" id="{982A4712-1EBC-496F-A7C6-0CCC402440F1}"/>
                </a:ext>
              </a:extLst>
            </p:cNvPr>
            <p:cNvSpPr txBox="1">
              <a:spLocks/>
            </p:cNvSpPr>
            <p:nvPr/>
          </p:nvSpPr>
          <p:spPr>
            <a:xfrm>
              <a:off x="22875214" y="16854747"/>
              <a:ext cx="3584013" cy="2286000"/>
            </a:xfrm>
            <a:prstGeom prst="roundRect">
              <a:avLst/>
            </a:prstGeom>
            <a:solidFill>
              <a:srgbClr val="E5ECF7"/>
            </a:solidFill>
            <a:ln w="76200">
              <a:solidFill>
                <a:srgbClr val="1A345E"/>
              </a:solidFill>
            </a:ln>
          </p:spPr>
          <p:style>
            <a:lnRef idx="2">
              <a:schemeClr val="accent1"/>
            </a:lnRef>
            <a:fillRef idx="1">
              <a:schemeClr val="lt1"/>
            </a:fillRef>
            <a:effectRef idx="0">
              <a:schemeClr val="accent1"/>
            </a:effectRef>
            <a:fontRef idx="minor">
              <a:schemeClr val="dk1"/>
            </a:fontRef>
          </p:style>
          <p:txBody>
            <a:bodyPr wrap="square" rtlCol="0" anchor="ctr">
              <a:noAutofit/>
            </a:bodyPr>
            <a:lstStyle/>
            <a:p>
              <a:pPr algn="ctr"/>
              <a:endParaRPr lang="en-US" sz="3400" dirty="0">
                <a:latin typeface="Times New Roman" panose="02020603050405020304" pitchFamily="18" charset="0"/>
                <a:cs typeface="Times New Roman" panose="02020603050405020304" pitchFamily="18" charset="0"/>
              </a:endParaRPr>
            </a:p>
            <a:p>
              <a:pPr algn="ctr"/>
              <a:r>
                <a:rPr lang="en-US" sz="3400" dirty="0">
                  <a:latin typeface="Times New Roman" panose="02020603050405020304" pitchFamily="18" charset="0"/>
                  <a:cs typeface="Times New Roman" panose="02020603050405020304" pitchFamily="18" charset="0"/>
                </a:rPr>
                <a:t>The product used for operations at MBARI is </a:t>
              </a:r>
              <a:r>
                <a:rPr lang="en-US" sz="3400" dirty="0">
                  <a:effectLst/>
                  <a:latin typeface="Times New Roman" panose="02020603050405020304" pitchFamily="18" charset="0"/>
                  <a:ea typeface="Calibri" panose="020F0502020204030204" pitchFamily="34" charset="0"/>
                  <a:cs typeface="Times New Roman" panose="02020603050405020304" pitchFamily="18" charset="0"/>
                </a:rPr>
                <a:t>ARMOR3D</a:t>
              </a:r>
              <a:r>
                <a:rPr lang="en-US" sz="3400" baseline="30000" dirty="0">
                  <a:effectLst/>
                  <a:latin typeface="Times New Roman" panose="02020603050405020304" pitchFamily="18" charset="0"/>
                  <a:ea typeface="Calibri" panose="020F0502020204030204" pitchFamily="34" charset="0"/>
                  <a:cs typeface="Times New Roman" panose="02020603050405020304" pitchFamily="18" charset="0"/>
                </a:rPr>
                <a:t>[1]</a:t>
              </a:r>
              <a:endParaRPr lang="en-US" sz="34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en-US" sz="3400" dirty="0">
                  <a:latin typeface="Times New Roman" panose="02020603050405020304" pitchFamily="18" charset="0"/>
                  <a:cs typeface="Times New Roman" panose="02020603050405020304" pitchFamily="18" charset="0"/>
                </a:rPr>
                <a:t>.</a:t>
              </a:r>
            </a:p>
          </p:txBody>
        </p:sp>
        <p:sp>
          <p:nvSpPr>
            <p:cNvPr id="143" name="TextBox 142">
              <a:extLst>
                <a:ext uri="{FF2B5EF4-FFF2-40B4-BE49-F238E27FC236}">
                  <a16:creationId xmlns:a16="http://schemas.microsoft.com/office/drawing/2014/main" id="{605BCE8E-A8E8-40EF-AE09-D2C0A3E3F9C7}"/>
                </a:ext>
              </a:extLst>
            </p:cNvPr>
            <p:cNvSpPr txBox="1">
              <a:spLocks/>
            </p:cNvSpPr>
            <p:nvPr/>
          </p:nvSpPr>
          <p:spPr>
            <a:xfrm>
              <a:off x="26762943" y="17383538"/>
              <a:ext cx="3577229" cy="2375598"/>
            </a:xfrm>
            <a:prstGeom prst="roundRect">
              <a:avLst/>
            </a:prstGeom>
            <a:solidFill>
              <a:srgbClr val="E5ECF7"/>
            </a:solidFill>
            <a:ln w="76200">
              <a:solidFill>
                <a:srgbClr val="1A345E"/>
              </a:solidFill>
            </a:ln>
          </p:spPr>
          <p:style>
            <a:lnRef idx="2">
              <a:schemeClr val="accent1"/>
            </a:lnRef>
            <a:fillRef idx="1">
              <a:schemeClr val="lt1"/>
            </a:fillRef>
            <a:effectRef idx="0">
              <a:schemeClr val="accent1"/>
            </a:effectRef>
            <a:fontRef idx="minor">
              <a:schemeClr val="dk1"/>
            </a:fontRef>
          </p:style>
          <p:txBody>
            <a:bodyPr wrap="square" rtlCol="0" anchor="ctr">
              <a:noAutofit/>
            </a:bodyPr>
            <a:lstStyle/>
            <a:p>
              <a:pPr algn="ctr"/>
              <a:r>
                <a:rPr lang="en-US" sz="3400" dirty="0">
                  <a:latin typeface="Times New Roman" panose="02020603050405020304" pitchFamily="18" charset="0"/>
                  <a:cs typeface="Times New Roman" panose="02020603050405020304" pitchFamily="18" charset="0"/>
                </a:rPr>
                <a:t>How does healthy float salinity data compare to product data?</a:t>
              </a:r>
            </a:p>
          </p:txBody>
        </p:sp>
        <p:sp>
          <p:nvSpPr>
            <p:cNvPr id="144" name="TextBox 143">
              <a:extLst>
                <a:ext uri="{FF2B5EF4-FFF2-40B4-BE49-F238E27FC236}">
                  <a16:creationId xmlns:a16="http://schemas.microsoft.com/office/drawing/2014/main" id="{01D671B5-71EC-4C9F-A1CB-8E568A69F44D}"/>
                </a:ext>
              </a:extLst>
            </p:cNvPr>
            <p:cNvSpPr txBox="1">
              <a:spLocks/>
            </p:cNvSpPr>
            <p:nvPr/>
          </p:nvSpPr>
          <p:spPr>
            <a:xfrm>
              <a:off x="30768884" y="17975072"/>
              <a:ext cx="3200400" cy="2286000"/>
            </a:xfrm>
            <a:prstGeom prst="roundRect">
              <a:avLst/>
            </a:prstGeom>
            <a:solidFill>
              <a:srgbClr val="E5ECF7"/>
            </a:solidFill>
            <a:ln w="76200">
              <a:solidFill>
                <a:srgbClr val="1A345E"/>
              </a:solidFill>
            </a:ln>
          </p:spPr>
          <p:style>
            <a:lnRef idx="2">
              <a:schemeClr val="accent1"/>
            </a:lnRef>
            <a:fillRef idx="1">
              <a:schemeClr val="lt1"/>
            </a:fillRef>
            <a:effectRef idx="0">
              <a:schemeClr val="accent1"/>
            </a:effectRef>
            <a:fontRef idx="minor">
              <a:schemeClr val="dk1"/>
            </a:fontRef>
          </p:style>
          <p:txBody>
            <a:bodyPr wrap="square" rtlCol="0" anchor="ctr">
              <a:noAutofit/>
            </a:bodyPr>
            <a:lstStyle/>
            <a:p>
              <a:pPr algn="ctr"/>
              <a:r>
                <a:rPr lang="en-US" sz="3400" dirty="0">
                  <a:latin typeface="Times New Roman" panose="02020603050405020304" pitchFamily="18" charset="0"/>
                  <a:cs typeface="Times New Roman" panose="02020603050405020304" pitchFamily="18" charset="0"/>
                </a:rPr>
                <a:t>Acceptable error magnitude determined float by float</a:t>
              </a:r>
            </a:p>
          </p:txBody>
        </p:sp>
      </p:grpSp>
      <p:grpSp>
        <p:nvGrpSpPr>
          <p:cNvPr id="215" name="Group 214">
            <a:extLst>
              <a:ext uri="{FF2B5EF4-FFF2-40B4-BE49-F238E27FC236}">
                <a16:creationId xmlns:a16="http://schemas.microsoft.com/office/drawing/2014/main" id="{CE47C93C-2853-432F-8F7E-EE61031F55E5}"/>
              </a:ext>
            </a:extLst>
          </p:cNvPr>
          <p:cNvGrpSpPr/>
          <p:nvPr/>
        </p:nvGrpSpPr>
        <p:grpSpPr>
          <a:xfrm>
            <a:off x="2633148" y="28384572"/>
            <a:ext cx="9464260" cy="1145587"/>
            <a:chOff x="3432259" y="28784176"/>
            <a:chExt cx="9464260" cy="1145587"/>
          </a:xfrm>
        </p:grpSpPr>
        <p:sp>
          <p:nvSpPr>
            <p:cNvPr id="216" name="TextBox 215">
              <a:extLst>
                <a:ext uri="{FF2B5EF4-FFF2-40B4-BE49-F238E27FC236}">
                  <a16:creationId xmlns:a16="http://schemas.microsoft.com/office/drawing/2014/main" id="{F437A431-EC9B-4EA1-8D02-419984B3AD43}"/>
                </a:ext>
              </a:extLst>
            </p:cNvPr>
            <p:cNvSpPr txBox="1">
              <a:spLocks/>
            </p:cNvSpPr>
            <p:nvPr/>
          </p:nvSpPr>
          <p:spPr>
            <a:xfrm>
              <a:off x="3432259" y="28784176"/>
              <a:ext cx="3747508" cy="1124462"/>
            </a:xfrm>
            <a:prstGeom prst="roundRect">
              <a:avLst/>
            </a:prstGeom>
            <a:solidFill>
              <a:srgbClr val="2E579A"/>
            </a:solidFill>
            <a:ln w="76200">
              <a:solidFill>
                <a:srgbClr val="1C345D"/>
              </a:solidFill>
            </a:ln>
          </p:spPr>
          <p:style>
            <a:lnRef idx="2">
              <a:schemeClr val="accent1"/>
            </a:lnRef>
            <a:fillRef idx="1">
              <a:schemeClr val="lt1"/>
            </a:fillRef>
            <a:effectRef idx="0">
              <a:schemeClr val="accent1"/>
            </a:effectRef>
            <a:fontRef idx="minor">
              <a:schemeClr val="dk1"/>
            </a:fontRef>
          </p:style>
          <p:txBody>
            <a:bodyPr wrap="square" rtlCol="0" anchor="ctr">
              <a:noAutofit/>
            </a:bodyPr>
            <a:lstStyle/>
            <a:p>
              <a:pPr algn="ctr"/>
              <a:r>
                <a:rPr lang="en-US" sz="3400" b="1" dirty="0">
                  <a:solidFill>
                    <a:schemeClr val="bg1"/>
                  </a:solidFill>
                  <a:latin typeface="Times New Roman" panose="02020603050405020304" pitchFamily="18" charset="0"/>
                  <a:cs typeface="Times New Roman" panose="02020603050405020304" pitchFamily="18" charset="0"/>
                </a:rPr>
                <a:t>ADJUSTED OXYGEN</a:t>
              </a:r>
            </a:p>
          </p:txBody>
        </p:sp>
        <p:cxnSp>
          <p:nvCxnSpPr>
            <p:cNvPr id="217" name="Straight Connector 216">
              <a:extLst>
                <a:ext uri="{FF2B5EF4-FFF2-40B4-BE49-F238E27FC236}">
                  <a16:creationId xmlns:a16="http://schemas.microsoft.com/office/drawing/2014/main" id="{371AEB09-65C7-4A6D-BC50-CF094A27D40A}"/>
                </a:ext>
              </a:extLst>
            </p:cNvPr>
            <p:cNvCxnSpPr>
              <a:cxnSpLocks/>
            </p:cNvCxnSpPr>
            <p:nvPr/>
          </p:nvCxnSpPr>
          <p:spPr>
            <a:xfrm flipH="1">
              <a:off x="7294191" y="29346407"/>
              <a:ext cx="1151769" cy="0"/>
            </a:xfrm>
            <a:prstGeom prst="line">
              <a:avLst/>
            </a:prstGeom>
            <a:ln w="76200">
              <a:solidFill>
                <a:srgbClr val="1A345E"/>
              </a:solidFill>
            </a:ln>
          </p:spPr>
          <p:style>
            <a:lnRef idx="1">
              <a:schemeClr val="accent1"/>
            </a:lnRef>
            <a:fillRef idx="0">
              <a:schemeClr val="accent1"/>
            </a:fillRef>
            <a:effectRef idx="0">
              <a:schemeClr val="accent1"/>
            </a:effectRef>
            <a:fontRef idx="minor">
              <a:schemeClr val="tx1"/>
            </a:fontRef>
          </p:style>
        </p:cxnSp>
        <p:sp>
          <p:nvSpPr>
            <p:cNvPr id="218" name="TextBox 217">
              <a:extLst>
                <a:ext uri="{FF2B5EF4-FFF2-40B4-BE49-F238E27FC236}">
                  <a16:creationId xmlns:a16="http://schemas.microsoft.com/office/drawing/2014/main" id="{E0E467AF-10FF-4180-9E95-956D9838D9C2}"/>
                </a:ext>
              </a:extLst>
            </p:cNvPr>
            <p:cNvSpPr txBox="1">
              <a:spLocks/>
            </p:cNvSpPr>
            <p:nvPr/>
          </p:nvSpPr>
          <p:spPr>
            <a:xfrm>
              <a:off x="8598012" y="28802593"/>
              <a:ext cx="4298507" cy="1127170"/>
            </a:xfrm>
            <a:prstGeom prst="roundRect">
              <a:avLst/>
            </a:prstGeom>
            <a:solidFill>
              <a:srgbClr val="2E579A"/>
            </a:solidFill>
            <a:ln w="76200">
              <a:solidFill>
                <a:srgbClr val="1C345D"/>
              </a:solidFill>
            </a:ln>
          </p:spPr>
          <p:style>
            <a:lnRef idx="2">
              <a:schemeClr val="accent1"/>
            </a:lnRef>
            <a:fillRef idx="1">
              <a:schemeClr val="lt1"/>
            </a:fillRef>
            <a:effectRef idx="0">
              <a:schemeClr val="accent1"/>
            </a:effectRef>
            <a:fontRef idx="minor">
              <a:schemeClr val="dk1"/>
            </a:fontRef>
          </p:style>
          <p:txBody>
            <a:bodyPr wrap="square" rtlCol="0" anchor="ctr">
              <a:noAutofit/>
            </a:bodyPr>
            <a:lstStyle/>
            <a:p>
              <a:pPr algn="ctr"/>
              <a:r>
                <a:rPr lang="en-US" sz="3400" b="1" dirty="0">
                  <a:solidFill>
                    <a:schemeClr val="bg1"/>
                  </a:solidFill>
                  <a:latin typeface="Times New Roman" panose="02020603050405020304" pitchFamily="18" charset="0"/>
                  <a:cs typeface="Times New Roman" panose="02020603050405020304" pitchFamily="18" charset="0"/>
                </a:rPr>
                <a:t>ADJUSTED NITRATE AND PH</a:t>
              </a:r>
            </a:p>
          </p:txBody>
        </p:sp>
        <p:sp>
          <p:nvSpPr>
            <p:cNvPr id="219" name="Isosceles Triangle 218">
              <a:extLst>
                <a:ext uri="{FF2B5EF4-FFF2-40B4-BE49-F238E27FC236}">
                  <a16:creationId xmlns:a16="http://schemas.microsoft.com/office/drawing/2014/main" id="{9F041499-16B7-4403-B3B9-06915B5A4CF5}"/>
                </a:ext>
              </a:extLst>
            </p:cNvPr>
            <p:cNvSpPr/>
            <p:nvPr/>
          </p:nvSpPr>
          <p:spPr>
            <a:xfrm rot="5400000">
              <a:off x="7675498" y="29146609"/>
              <a:ext cx="502983" cy="371785"/>
            </a:xfrm>
            <a:prstGeom prst="triangle">
              <a:avLst/>
            </a:prstGeom>
            <a:solidFill>
              <a:srgbClr val="1A345E"/>
            </a:solidFill>
            <a:ln>
              <a:solidFill>
                <a:srgbClr val="1A34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2E579A"/>
                  </a:solidFill>
                </a:ln>
              </a:endParaRPr>
            </a:p>
          </p:txBody>
        </p:sp>
      </p:grpSp>
      <p:grpSp>
        <p:nvGrpSpPr>
          <p:cNvPr id="220" name="Group 219">
            <a:extLst>
              <a:ext uri="{FF2B5EF4-FFF2-40B4-BE49-F238E27FC236}">
                <a16:creationId xmlns:a16="http://schemas.microsoft.com/office/drawing/2014/main" id="{0E83D181-DAFA-4098-8898-F438991495E3}"/>
              </a:ext>
            </a:extLst>
          </p:cNvPr>
          <p:cNvGrpSpPr/>
          <p:nvPr/>
        </p:nvGrpSpPr>
        <p:grpSpPr>
          <a:xfrm>
            <a:off x="1552668" y="20586099"/>
            <a:ext cx="11772563" cy="7595657"/>
            <a:chOff x="1490373" y="20709023"/>
            <a:chExt cx="11772563" cy="7595657"/>
          </a:xfrm>
        </p:grpSpPr>
        <p:sp>
          <p:nvSpPr>
            <p:cNvPr id="221" name="TextBox 220">
              <a:extLst>
                <a:ext uri="{FF2B5EF4-FFF2-40B4-BE49-F238E27FC236}">
                  <a16:creationId xmlns:a16="http://schemas.microsoft.com/office/drawing/2014/main" id="{6EBBB153-924B-4347-9FC6-D2F934DC247D}"/>
                </a:ext>
              </a:extLst>
            </p:cNvPr>
            <p:cNvSpPr txBox="1">
              <a:spLocks/>
            </p:cNvSpPr>
            <p:nvPr/>
          </p:nvSpPr>
          <p:spPr>
            <a:xfrm>
              <a:off x="1490373" y="25377867"/>
              <a:ext cx="3747508" cy="691849"/>
            </a:xfrm>
            <a:prstGeom prst="roundRect">
              <a:avLst/>
            </a:prstGeom>
            <a:solidFill>
              <a:srgbClr val="C00000"/>
            </a:solidFill>
            <a:ln w="76200">
              <a:solidFill>
                <a:srgbClr val="1C345D"/>
              </a:solidFill>
            </a:ln>
          </p:spPr>
          <p:style>
            <a:lnRef idx="2">
              <a:schemeClr val="accent1"/>
            </a:lnRef>
            <a:fillRef idx="1">
              <a:schemeClr val="lt1"/>
            </a:fillRef>
            <a:effectRef idx="0">
              <a:schemeClr val="accent1"/>
            </a:effectRef>
            <a:fontRef idx="minor">
              <a:schemeClr val="dk1"/>
            </a:fontRef>
          </p:style>
          <p:txBody>
            <a:bodyPr wrap="square" rtlCol="0" anchor="ctr">
              <a:noAutofit/>
            </a:bodyPr>
            <a:lstStyle/>
            <a:p>
              <a:pPr algn="ctr"/>
              <a:r>
                <a:rPr lang="en-US" sz="3400" b="1" dirty="0">
                  <a:solidFill>
                    <a:schemeClr val="bg1"/>
                  </a:solidFill>
                  <a:latin typeface="Times New Roman" panose="02020603050405020304" pitchFamily="18" charset="0"/>
                  <a:cs typeface="Times New Roman" panose="02020603050405020304" pitchFamily="18" charset="0"/>
                </a:rPr>
                <a:t>TEMPERATURE</a:t>
              </a:r>
            </a:p>
          </p:txBody>
        </p:sp>
        <p:sp>
          <p:nvSpPr>
            <p:cNvPr id="222" name="TextBox 221">
              <a:extLst>
                <a:ext uri="{FF2B5EF4-FFF2-40B4-BE49-F238E27FC236}">
                  <a16:creationId xmlns:a16="http://schemas.microsoft.com/office/drawing/2014/main" id="{E0CE28CF-C987-467A-9FF3-8DD1F0B6B948}"/>
                </a:ext>
              </a:extLst>
            </p:cNvPr>
            <p:cNvSpPr txBox="1">
              <a:spLocks/>
            </p:cNvSpPr>
            <p:nvPr/>
          </p:nvSpPr>
          <p:spPr>
            <a:xfrm>
              <a:off x="1490373" y="22059981"/>
              <a:ext cx="3747508" cy="691849"/>
            </a:xfrm>
            <a:prstGeom prst="roundRect">
              <a:avLst/>
            </a:prstGeom>
            <a:solidFill>
              <a:srgbClr val="9882B8"/>
            </a:solidFill>
            <a:ln w="76200">
              <a:solidFill>
                <a:srgbClr val="1C345D"/>
              </a:solidFill>
            </a:ln>
          </p:spPr>
          <p:style>
            <a:lnRef idx="2">
              <a:schemeClr val="accent1"/>
            </a:lnRef>
            <a:fillRef idx="1">
              <a:schemeClr val="lt1"/>
            </a:fillRef>
            <a:effectRef idx="0">
              <a:schemeClr val="accent1"/>
            </a:effectRef>
            <a:fontRef idx="minor">
              <a:schemeClr val="dk1"/>
            </a:fontRef>
          </p:style>
          <p:txBody>
            <a:bodyPr wrap="square" rtlCol="0" anchor="ctr">
              <a:noAutofit/>
            </a:bodyPr>
            <a:lstStyle/>
            <a:p>
              <a:pPr algn="ctr"/>
              <a:r>
                <a:rPr lang="en-US" sz="3400" b="1" dirty="0">
                  <a:solidFill>
                    <a:schemeClr val="bg1"/>
                  </a:solidFill>
                  <a:latin typeface="Times New Roman" panose="02020603050405020304" pitchFamily="18" charset="0"/>
                  <a:cs typeface="Times New Roman" panose="02020603050405020304" pitchFamily="18" charset="0"/>
                </a:rPr>
                <a:t>PRESSURE</a:t>
              </a:r>
            </a:p>
          </p:txBody>
        </p:sp>
        <p:sp>
          <p:nvSpPr>
            <p:cNvPr id="223" name="TextBox 222">
              <a:extLst>
                <a:ext uri="{FF2B5EF4-FFF2-40B4-BE49-F238E27FC236}">
                  <a16:creationId xmlns:a16="http://schemas.microsoft.com/office/drawing/2014/main" id="{16AE4D34-8C9D-4192-BD62-EE72CDFB5465}"/>
                </a:ext>
              </a:extLst>
            </p:cNvPr>
            <p:cNvSpPr txBox="1">
              <a:spLocks/>
            </p:cNvSpPr>
            <p:nvPr/>
          </p:nvSpPr>
          <p:spPr>
            <a:xfrm>
              <a:off x="1490373" y="24475847"/>
              <a:ext cx="3747508" cy="691849"/>
            </a:xfrm>
            <a:prstGeom prst="roundRect">
              <a:avLst/>
            </a:prstGeom>
            <a:solidFill>
              <a:schemeClr val="accent6">
                <a:lumMod val="75000"/>
              </a:schemeClr>
            </a:solidFill>
            <a:ln w="76200">
              <a:solidFill>
                <a:srgbClr val="1C345D"/>
              </a:solidFill>
            </a:ln>
          </p:spPr>
          <p:style>
            <a:lnRef idx="2">
              <a:schemeClr val="accent1"/>
            </a:lnRef>
            <a:fillRef idx="1">
              <a:schemeClr val="lt1"/>
            </a:fillRef>
            <a:effectRef idx="0">
              <a:schemeClr val="accent1"/>
            </a:effectRef>
            <a:fontRef idx="minor">
              <a:schemeClr val="dk1"/>
            </a:fontRef>
          </p:style>
          <p:txBody>
            <a:bodyPr wrap="square" rtlCol="0" anchor="ctr">
              <a:noAutofit/>
            </a:bodyPr>
            <a:lstStyle/>
            <a:p>
              <a:pPr algn="ctr"/>
              <a:r>
                <a:rPr lang="en-US" sz="3400" b="1" dirty="0">
                  <a:solidFill>
                    <a:schemeClr val="bg1"/>
                  </a:solidFill>
                  <a:latin typeface="Times New Roman" panose="02020603050405020304" pitchFamily="18" charset="0"/>
                  <a:cs typeface="Times New Roman" panose="02020603050405020304" pitchFamily="18" charset="0"/>
                </a:rPr>
                <a:t>SALINITY</a:t>
              </a:r>
            </a:p>
          </p:txBody>
        </p:sp>
        <p:sp>
          <p:nvSpPr>
            <p:cNvPr id="224" name="TextBox 223">
              <a:extLst>
                <a:ext uri="{FF2B5EF4-FFF2-40B4-BE49-F238E27FC236}">
                  <a16:creationId xmlns:a16="http://schemas.microsoft.com/office/drawing/2014/main" id="{565D1EA4-2247-4E1A-900B-C4F2D06AC038}"/>
                </a:ext>
              </a:extLst>
            </p:cNvPr>
            <p:cNvSpPr txBox="1">
              <a:spLocks/>
            </p:cNvSpPr>
            <p:nvPr/>
          </p:nvSpPr>
          <p:spPr>
            <a:xfrm>
              <a:off x="1490373" y="22925286"/>
              <a:ext cx="3747508" cy="1371600"/>
            </a:xfrm>
            <a:prstGeom prst="roundRect">
              <a:avLst/>
            </a:prstGeom>
            <a:solidFill>
              <a:srgbClr val="B88C00"/>
            </a:solidFill>
            <a:ln w="76200">
              <a:solidFill>
                <a:srgbClr val="1C345D"/>
              </a:solidFill>
            </a:ln>
          </p:spPr>
          <p:style>
            <a:lnRef idx="2">
              <a:schemeClr val="accent1"/>
            </a:lnRef>
            <a:fillRef idx="1">
              <a:schemeClr val="lt1"/>
            </a:fillRef>
            <a:effectRef idx="0">
              <a:schemeClr val="accent1"/>
            </a:effectRef>
            <a:fontRef idx="minor">
              <a:schemeClr val="dk1"/>
            </a:fontRef>
          </p:style>
          <p:txBody>
            <a:bodyPr wrap="square" rtlCol="0" anchor="ctr">
              <a:noAutofit/>
            </a:bodyPr>
            <a:lstStyle/>
            <a:p>
              <a:pPr algn="ctr"/>
              <a:r>
                <a:rPr lang="en-US" sz="3400" b="1" dirty="0">
                  <a:solidFill>
                    <a:schemeClr val="bg1"/>
                  </a:solidFill>
                  <a:latin typeface="Times New Roman" panose="02020603050405020304" pitchFamily="18" charset="0"/>
                  <a:cs typeface="Times New Roman" panose="02020603050405020304" pitchFamily="18" charset="0"/>
                </a:rPr>
                <a:t>RAW SENSOR OUTPUT</a:t>
              </a:r>
            </a:p>
          </p:txBody>
        </p:sp>
        <p:grpSp>
          <p:nvGrpSpPr>
            <p:cNvPr id="225" name="Group 224">
              <a:extLst>
                <a:ext uri="{FF2B5EF4-FFF2-40B4-BE49-F238E27FC236}">
                  <a16:creationId xmlns:a16="http://schemas.microsoft.com/office/drawing/2014/main" id="{A7DDD9AC-81D2-4F92-B3BB-C44D039A7A84}"/>
                </a:ext>
              </a:extLst>
            </p:cNvPr>
            <p:cNvGrpSpPr/>
            <p:nvPr/>
          </p:nvGrpSpPr>
          <p:grpSpPr>
            <a:xfrm>
              <a:off x="9515428" y="21665975"/>
              <a:ext cx="3747508" cy="5045953"/>
              <a:chOff x="11587761" y="19866658"/>
              <a:chExt cx="3747508" cy="5045953"/>
            </a:xfrm>
          </p:grpSpPr>
          <p:sp>
            <p:nvSpPr>
              <p:cNvPr id="271" name="TextBox 270">
                <a:extLst>
                  <a:ext uri="{FF2B5EF4-FFF2-40B4-BE49-F238E27FC236}">
                    <a16:creationId xmlns:a16="http://schemas.microsoft.com/office/drawing/2014/main" id="{88C6DEE0-6B0A-4BA0-AE05-E0B050687C6B}"/>
                  </a:ext>
                </a:extLst>
              </p:cNvPr>
              <p:cNvSpPr txBox="1">
                <a:spLocks/>
              </p:cNvSpPr>
              <p:nvPr/>
            </p:nvSpPr>
            <p:spPr>
              <a:xfrm>
                <a:off x="11587761" y="19866658"/>
                <a:ext cx="3747508" cy="691849"/>
              </a:xfrm>
              <a:prstGeom prst="roundRect">
                <a:avLst/>
              </a:prstGeom>
              <a:solidFill>
                <a:srgbClr val="2E579A"/>
              </a:solidFill>
              <a:ln w="76200">
                <a:solidFill>
                  <a:srgbClr val="1C345D"/>
                </a:solidFill>
              </a:ln>
            </p:spPr>
            <p:style>
              <a:lnRef idx="2">
                <a:schemeClr val="accent1"/>
              </a:lnRef>
              <a:fillRef idx="1">
                <a:schemeClr val="lt1"/>
              </a:fillRef>
              <a:effectRef idx="0">
                <a:schemeClr val="accent1"/>
              </a:effectRef>
              <a:fontRef idx="minor">
                <a:schemeClr val="dk1"/>
              </a:fontRef>
            </p:style>
            <p:txBody>
              <a:bodyPr wrap="square" rtlCol="0" anchor="ctr">
                <a:noAutofit/>
              </a:bodyPr>
              <a:lstStyle/>
              <a:p>
                <a:pPr algn="ctr"/>
                <a:r>
                  <a:rPr lang="en-US" sz="3400" b="1" dirty="0">
                    <a:solidFill>
                      <a:schemeClr val="bg1"/>
                    </a:solidFill>
                    <a:latin typeface="Times New Roman" panose="02020603050405020304" pitchFamily="18" charset="0"/>
                    <a:cs typeface="Times New Roman" panose="02020603050405020304" pitchFamily="18" charset="0"/>
                  </a:rPr>
                  <a:t>CHLOROPHYLL</a:t>
                </a:r>
              </a:p>
            </p:txBody>
          </p:sp>
          <p:sp>
            <p:nvSpPr>
              <p:cNvPr id="272" name="TextBox 271">
                <a:extLst>
                  <a:ext uri="{FF2B5EF4-FFF2-40B4-BE49-F238E27FC236}">
                    <a16:creationId xmlns:a16="http://schemas.microsoft.com/office/drawing/2014/main" id="{701BA5ED-AD5F-4FAD-9793-6E261EC38CF0}"/>
                  </a:ext>
                </a:extLst>
              </p:cNvPr>
              <p:cNvSpPr txBox="1">
                <a:spLocks/>
              </p:cNvSpPr>
              <p:nvPr/>
            </p:nvSpPr>
            <p:spPr>
              <a:xfrm>
                <a:off x="11587761" y="20716328"/>
                <a:ext cx="3747508" cy="691849"/>
              </a:xfrm>
              <a:prstGeom prst="roundRect">
                <a:avLst/>
              </a:prstGeom>
              <a:solidFill>
                <a:srgbClr val="2E579A"/>
              </a:solidFill>
              <a:ln w="76200">
                <a:solidFill>
                  <a:srgbClr val="1C345D"/>
                </a:solidFill>
              </a:ln>
            </p:spPr>
            <p:style>
              <a:lnRef idx="2">
                <a:schemeClr val="accent1"/>
              </a:lnRef>
              <a:fillRef idx="1">
                <a:schemeClr val="lt1"/>
              </a:fillRef>
              <a:effectRef idx="0">
                <a:schemeClr val="accent1"/>
              </a:effectRef>
              <a:fontRef idx="minor">
                <a:schemeClr val="dk1"/>
              </a:fontRef>
            </p:style>
            <p:txBody>
              <a:bodyPr wrap="square" rtlCol="0" anchor="ctr">
                <a:noAutofit/>
              </a:bodyPr>
              <a:lstStyle/>
              <a:p>
                <a:pPr algn="ctr"/>
                <a:r>
                  <a:rPr lang="en-US" sz="3400" b="1" dirty="0">
                    <a:solidFill>
                      <a:schemeClr val="bg1"/>
                    </a:solidFill>
                    <a:latin typeface="Times New Roman" panose="02020603050405020304" pitchFamily="18" charset="0"/>
                    <a:cs typeface="Times New Roman" panose="02020603050405020304" pitchFamily="18" charset="0"/>
                  </a:rPr>
                  <a:t>IRRADIANCE</a:t>
                </a:r>
              </a:p>
            </p:txBody>
          </p:sp>
          <p:sp>
            <p:nvSpPr>
              <p:cNvPr id="273" name="TextBox 272">
                <a:extLst>
                  <a:ext uri="{FF2B5EF4-FFF2-40B4-BE49-F238E27FC236}">
                    <a16:creationId xmlns:a16="http://schemas.microsoft.com/office/drawing/2014/main" id="{3EBF2D21-FC04-4336-B997-C3ACFDB29D07}"/>
                  </a:ext>
                </a:extLst>
              </p:cNvPr>
              <p:cNvSpPr txBox="1">
                <a:spLocks/>
              </p:cNvSpPr>
              <p:nvPr/>
            </p:nvSpPr>
            <p:spPr>
              <a:xfrm>
                <a:off x="11587761" y="21594635"/>
                <a:ext cx="3747508" cy="691849"/>
              </a:xfrm>
              <a:prstGeom prst="roundRect">
                <a:avLst/>
              </a:prstGeom>
              <a:solidFill>
                <a:srgbClr val="2E579A"/>
              </a:solidFill>
              <a:ln w="76200">
                <a:solidFill>
                  <a:srgbClr val="1C345D"/>
                </a:solidFill>
              </a:ln>
            </p:spPr>
            <p:style>
              <a:lnRef idx="2">
                <a:schemeClr val="accent1"/>
              </a:lnRef>
              <a:fillRef idx="1">
                <a:schemeClr val="lt1"/>
              </a:fillRef>
              <a:effectRef idx="0">
                <a:schemeClr val="accent1"/>
              </a:effectRef>
              <a:fontRef idx="minor">
                <a:schemeClr val="dk1"/>
              </a:fontRef>
            </p:style>
            <p:txBody>
              <a:bodyPr wrap="square" rtlCol="0" anchor="ctr">
                <a:noAutofit/>
              </a:bodyPr>
              <a:lstStyle/>
              <a:p>
                <a:pPr algn="ctr"/>
                <a:r>
                  <a:rPr lang="en-US" sz="3400" b="1" dirty="0">
                    <a:solidFill>
                      <a:schemeClr val="bg1"/>
                    </a:solidFill>
                    <a:latin typeface="Times New Roman" panose="02020603050405020304" pitchFamily="18" charset="0"/>
                    <a:cs typeface="Times New Roman" panose="02020603050405020304" pitchFamily="18" charset="0"/>
                  </a:rPr>
                  <a:t>BACKSCATTER</a:t>
                </a:r>
              </a:p>
            </p:txBody>
          </p:sp>
          <p:sp>
            <p:nvSpPr>
              <p:cNvPr id="274" name="TextBox 273">
                <a:extLst>
                  <a:ext uri="{FF2B5EF4-FFF2-40B4-BE49-F238E27FC236}">
                    <a16:creationId xmlns:a16="http://schemas.microsoft.com/office/drawing/2014/main" id="{E55CDC3E-D1D6-4ACD-A972-5631FAFD6B43}"/>
                  </a:ext>
                </a:extLst>
              </p:cNvPr>
              <p:cNvSpPr txBox="1">
                <a:spLocks/>
              </p:cNvSpPr>
              <p:nvPr/>
            </p:nvSpPr>
            <p:spPr>
              <a:xfrm>
                <a:off x="11587761" y="22469511"/>
                <a:ext cx="3747508" cy="691849"/>
              </a:xfrm>
              <a:prstGeom prst="roundRect">
                <a:avLst/>
              </a:prstGeom>
              <a:solidFill>
                <a:srgbClr val="2E579A"/>
              </a:solidFill>
              <a:ln w="76200">
                <a:solidFill>
                  <a:srgbClr val="1C345D"/>
                </a:solidFill>
              </a:ln>
            </p:spPr>
            <p:style>
              <a:lnRef idx="2">
                <a:schemeClr val="accent1"/>
              </a:lnRef>
              <a:fillRef idx="1">
                <a:schemeClr val="lt1"/>
              </a:fillRef>
              <a:effectRef idx="0">
                <a:schemeClr val="accent1"/>
              </a:effectRef>
              <a:fontRef idx="minor">
                <a:schemeClr val="dk1"/>
              </a:fontRef>
            </p:style>
            <p:txBody>
              <a:bodyPr wrap="square" rtlCol="0" anchor="ctr">
                <a:noAutofit/>
              </a:bodyPr>
              <a:lstStyle/>
              <a:p>
                <a:pPr algn="ctr"/>
                <a:r>
                  <a:rPr lang="en-US" sz="3400" b="1" dirty="0">
                    <a:solidFill>
                      <a:schemeClr val="bg1"/>
                    </a:solidFill>
                    <a:latin typeface="Times New Roman" panose="02020603050405020304" pitchFamily="18" charset="0"/>
                    <a:cs typeface="Times New Roman" panose="02020603050405020304" pitchFamily="18" charset="0"/>
                  </a:rPr>
                  <a:t>NITRATE</a:t>
                </a:r>
              </a:p>
            </p:txBody>
          </p:sp>
          <p:sp>
            <p:nvSpPr>
              <p:cNvPr id="275" name="TextBox 274">
                <a:extLst>
                  <a:ext uri="{FF2B5EF4-FFF2-40B4-BE49-F238E27FC236}">
                    <a16:creationId xmlns:a16="http://schemas.microsoft.com/office/drawing/2014/main" id="{3D0429AB-B786-4620-B360-75CCF57B17C4}"/>
                  </a:ext>
                </a:extLst>
              </p:cNvPr>
              <p:cNvSpPr txBox="1">
                <a:spLocks/>
              </p:cNvSpPr>
              <p:nvPr/>
            </p:nvSpPr>
            <p:spPr>
              <a:xfrm>
                <a:off x="11587761" y="23359885"/>
                <a:ext cx="3747508" cy="691849"/>
              </a:xfrm>
              <a:prstGeom prst="roundRect">
                <a:avLst/>
              </a:prstGeom>
              <a:solidFill>
                <a:srgbClr val="2E579A"/>
              </a:solidFill>
              <a:ln w="76200">
                <a:solidFill>
                  <a:srgbClr val="1C345D"/>
                </a:solidFill>
              </a:ln>
            </p:spPr>
            <p:style>
              <a:lnRef idx="2">
                <a:schemeClr val="accent1"/>
              </a:lnRef>
              <a:fillRef idx="1">
                <a:schemeClr val="lt1"/>
              </a:fillRef>
              <a:effectRef idx="0">
                <a:schemeClr val="accent1"/>
              </a:effectRef>
              <a:fontRef idx="minor">
                <a:schemeClr val="dk1"/>
              </a:fontRef>
            </p:style>
            <p:txBody>
              <a:bodyPr wrap="square" rtlCol="0" anchor="ctr">
                <a:noAutofit/>
              </a:bodyPr>
              <a:lstStyle/>
              <a:p>
                <a:pPr algn="ctr"/>
                <a:r>
                  <a:rPr lang="en-US" sz="3400" b="1" dirty="0">
                    <a:solidFill>
                      <a:schemeClr val="bg1"/>
                    </a:solidFill>
                    <a:latin typeface="Times New Roman" panose="02020603050405020304" pitchFamily="18" charset="0"/>
                    <a:cs typeface="Times New Roman" panose="02020603050405020304" pitchFamily="18" charset="0"/>
                  </a:rPr>
                  <a:t>PH</a:t>
                </a:r>
              </a:p>
            </p:txBody>
          </p:sp>
          <p:sp>
            <p:nvSpPr>
              <p:cNvPr id="276" name="TextBox 275">
                <a:extLst>
                  <a:ext uri="{FF2B5EF4-FFF2-40B4-BE49-F238E27FC236}">
                    <a16:creationId xmlns:a16="http://schemas.microsoft.com/office/drawing/2014/main" id="{1A79BB4A-FA98-4FC4-AF03-D7FC1671FC5D}"/>
                  </a:ext>
                </a:extLst>
              </p:cNvPr>
              <p:cNvSpPr txBox="1">
                <a:spLocks/>
              </p:cNvSpPr>
              <p:nvPr/>
            </p:nvSpPr>
            <p:spPr>
              <a:xfrm>
                <a:off x="11587761" y="24220762"/>
                <a:ext cx="3747508" cy="691849"/>
              </a:xfrm>
              <a:prstGeom prst="roundRect">
                <a:avLst/>
              </a:prstGeom>
              <a:solidFill>
                <a:srgbClr val="5A86CE"/>
              </a:solidFill>
              <a:ln w="76200">
                <a:solidFill>
                  <a:srgbClr val="1C345D"/>
                </a:solidFill>
              </a:ln>
            </p:spPr>
            <p:style>
              <a:lnRef idx="2">
                <a:schemeClr val="accent1"/>
              </a:lnRef>
              <a:fillRef idx="1">
                <a:schemeClr val="lt1"/>
              </a:fillRef>
              <a:effectRef idx="0">
                <a:schemeClr val="accent1"/>
              </a:effectRef>
              <a:fontRef idx="minor">
                <a:schemeClr val="dk1"/>
              </a:fontRef>
            </p:style>
            <p:txBody>
              <a:bodyPr wrap="square" rtlCol="0" anchor="ctr">
                <a:noAutofit/>
              </a:bodyPr>
              <a:lstStyle/>
              <a:p>
                <a:pPr algn="ctr"/>
                <a:r>
                  <a:rPr lang="en-US" sz="3400" b="1" dirty="0">
                    <a:solidFill>
                      <a:schemeClr val="bg1"/>
                    </a:solidFill>
                    <a:latin typeface="Times New Roman" panose="02020603050405020304" pitchFamily="18" charset="0"/>
                    <a:cs typeface="Times New Roman" panose="02020603050405020304" pitchFamily="18" charset="0"/>
                  </a:rPr>
                  <a:t>OXYGEN</a:t>
                </a:r>
              </a:p>
            </p:txBody>
          </p:sp>
        </p:grpSp>
        <p:cxnSp>
          <p:nvCxnSpPr>
            <p:cNvPr id="226" name="Straight Connector 225">
              <a:extLst>
                <a:ext uri="{FF2B5EF4-FFF2-40B4-BE49-F238E27FC236}">
                  <a16:creationId xmlns:a16="http://schemas.microsoft.com/office/drawing/2014/main" id="{7B65C74F-C94A-43FE-B968-25D662A64D7C}"/>
                </a:ext>
              </a:extLst>
            </p:cNvPr>
            <p:cNvCxnSpPr>
              <a:cxnSpLocks/>
            </p:cNvCxnSpPr>
            <p:nvPr/>
          </p:nvCxnSpPr>
          <p:spPr>
            <a:xfrm>
              <a:off x="5336875" y="22405905"/>
              <a:ext cx="3417159" cy="0"/>
            </a:xfrm>
            <a:prstGeom prst="line">
              <a:avLst/>
            </a:prstGeom>
            <a:ln w="76200">
              <a:solidFill>
                <a:srgbClr val="9882B8"/>
              </a:solidFill>
            </a:ln>
          </p:spPr>
          <p:style>
            <a:lnRef idx="1">
              <a:schemeClr val="accent1"/>
            </a:lnRef>
            <a:fillRef idx="0">
              <a:schemeClr val="accent1"/>
            </a:fillRef>
            <a:effectRef idx="0">
              <a:schemeClr val="accent1"/>
            </a:effectRef>
            <a:fontRef idx="minor">
              <a:schemeClr val="tx1"/>
            </a:fontRef>
          </p:style>
        </p:cxnSp>
        <p:cxnSp>
          <p:nvCxnSpPr>
            <p:cNvPr id="227" name="Straight Connector 226">
              <a:extLst>
                <a:ext uri="{FF2B5EF4-FFF2-40B4-BE49-F238E27FC236}">
                  <a16:creationId xmlns:a16="http://schemas.microsoft.com/office/drawing/2014/main" id="{149E5931-B1F1-4B9A-A6FE-6868B7F2C3EE}"/>
                </a:ext>
              </a:extLst>
            </p:cNvPr>
            <p:cNvCxnSpPr>
              <a:cxnSpLocks/>
            </p:cNvCxnSpPr>
            <p:nvPr/>
          </p:nvCxnSpPr>
          <p:spPr>
            <a:xfrm>
              <a:off x="8754034" y="21860881"/>
              <a:ext cx="0" cy="4366364"/>
            </a:xfrm>
            <a:prstGeom prst="line">
              <a:avLst/>
            </a:prstGeom>
            <a:ln w="76200">
              <a:solidFill>
                <a:srgbClr val="9882B8"/>
              </a:solidFill>
            </a:ln>
          </p:spPr>
          <p:style>
            <a:lnRef idx="1">
              <a:schemeClr val="accent1"/>
            </a:lnRef>
            <a:fillRef idx="0">
              <a:schemeClr val="accent1"/>
            </a:fillRef>
            <a:effectRef idx="0">
              <a:schemeClr val="accent1"/>
            </a:effectRef>
            <a:fontRef idx="minor">
              <a:schemeClr val="tx1"/>
            </a:fontRef>
          </p:style>
        </p:cxnSp>
        <p:cxnSp>
          <p:nvCxnSpPr>
            <p:cNvPr id="228" name="Straight Connector 227">
              <a:extLst>
                <a:ext uri="{FF2B5EF4-FFF2-40B4-BE49-F238E27FC236}">
                  <a16:creationId xmlns:a16="http://schemas.microsoft.com/office/drawing/2014/main" id="{002B43A6-EF76-4272-B321-8BE77644B811}"/>
                </a:ext>
              </a:extLst>
            </p:cNvPr>
            <p:cNvCxnSpPr>
              <a:cxnSpLocks/>
            </p:cNvCxnSpPr>
            <p:nvPr/>
          </p:nvCxnSpPr>
          <p:spPr>
            <a:xfrm>
              <a:off x="8715028" y="21860881"/>
              <a:ext cx="710659" cy="1946"/>
            </a:xfrm>
            <a:prstGeom prst="line">
              <a:avLst/>
            </a:prstGeom>
            <a:ln w="76200">
              <a:solidFill>
                <a:srgbClr val="9882B8"/>
              </a:solidFill>
            </a:ln>
          </p:spPr>
          <p:style>
            <a:lnRef idx="1">
              <a:schemeClr val="accent1"/>
            </a:lnRef>
            <a:fillRef idx="0">
              <a:schemeClr val="accent1"/>
            </a:fillRef>
            <a:effectRef idx="0">
              <a:schemeClr val="accent1"/>
            </a:effectRef>
            <a:fontRef idx="minor">
              <a:schemeClr val="tx1"/>
            </a:fontRef>
          </p:style>
        </p:cxnSp>
        <p:cxnSp>
          <p:nvCxnSpPr>
            <p:cNvPr id="229" name="Straight Connector 228">
              <a:extLst>
                <a:ext uri="{FF2B5EF4-FFF2-40B4-BE49-F238E27FC236}">
                  <a16:creationId xmlns:a16="http://schemas.microsoft.com/office/drawing/2014/main" id="{DEE8EBE0-A36D-4FAB-A23C-165C40D51F6A}"/>
                </a:ext>
              </a:extLst>
            </p:cNvPr>
            <p:cNvCxnSpPr>
              <a:cxnSpLocks/>
            </p:cNvCxnSpPr>
            <p:nvPr/>
          </p:nvCxnSpPr>
          <p:spPr>
            <a:xfrm>
              <a:off x="8715744" y="22726078"/>
              <a:ext cx="710659" cy="1946"/>
            </a:xfrm>
            <a:prstGeom prst="line">
              <a:avLst/>
            </a:prstGeom>
            <a:ln w="76200">
              <a:solidFill>
                <a:srgbClr val="9882B8"/>
              </a:solidFill>
            </a:ln>
          </p:spPr>
          <p:style>
            <a:lnRef idx="1">
              <a:schemeClr val="accent1"/>
            </a:lnRef>
            <a:fillRef idx="0">
              <a:schemeClr val="accent1"/>
            </a:fillRef>
            <a:effectRef idx="0">
              <a:schemeClr val="accent1"/>
            </a:effectRef>
            <a:fontRef idx="minor">
              <a:schemeClr val="tx1"/>
            </a:fontRef>
          </p:style>
        </p:cxnSp>
        <p:cxnSp>
          <p:nvCxnSpPr>
            <p:cNvPr id="230" name="Straight Connector 229">
              <a:extLst>
                <a:ext uri="{FF2B5EF4-FFF2-40B4-BE49-F238E27FC236}">
                  <a16:creationId xmlns:a16="http://schemas.microsoft.com/office/drawing/2014/main" id="{0202FB96-0ACD-4076-8AEF-1988996943A2}"/>
                </a:ext>
              </a:extLst>
            </p:cNvPr>
            <p:cNvCxnSpPr>
              <a:cxnSpLocks/>
            </p:cNvCxnSpPr>
            <p:nvPr/>
          </p:nvCxnSpPr>
          <p:spPr>
            <a:xfrm>
              <a:off x="8716465" y="23499886"/>
              <a:ext cx="710659" cy="1946"/>
            </a:xfrm>
            <a:prstGeom prst="line">
              <a:avLst/>
            </a:prstGeom>
            <a:ln w="76200">
              <a:solidFill>
                <a:srgbClr val="9882B8"/>
              </a:solidFill>
            </a:ln>
          </p:spPr>
          <p:style>
            <a:lnRef idx="1">
              <a:schemeClr val="accent1"/>
            </a:lnRef>
            <a:fillRef idx="0">
              <a:schemeClr val="accent1"/>
            </a:fillRef>
            <a:effectRef idx="0">
              <a:schemeClr val="accent1"/>
            </a:effectRef>
            <a:fontRef idx="minor">
              <a:schemeClr val="tx1"/>
            </a:fontRef>
          </p:style>
        </p:cxnSp>
        <p:cxnSp>
          <p:nvCxnSpPr>
            <p:cNvPr id="231" name="Straight Connector 230">
              <a:extLst>
                <a:ext uri="{FF2B5EF4-FFF2-40B4-BE49-F238E27FC236}">
                  <a16:creationId xmlns:a16="http://schemas.microsoft.com/office/drawing/2014/main" id="{629D043A-342C-4F45-8B17-E52833D78D46}"/>
                </a:ext>
              </a:extLst>
            </p:cNvPr>
            <p:cNvCxnSpPr>
              <a:cxnSpLocks/>
            </p:cNvCxnSpPr>
            <p:nvPr/>
          </p:nvCxnSpPr>
          <p:spPr>
            <a:xfrm>
              <a:off x="8716297" y="24388916"/>
              <a:ext cx="707211" cy="2040"/>
            </a:xfrm>
            <a:prstGeom prst="line">
              <a:avLst/>
            </a:prstGeom>
            <a:ln w="76200">
              <a:solidFill>
                <a:srgbClr val="9882B8"/>
              </a:solidFill>
            </a:ln>
          </p:spPr>
          <p:style>
            <a:lnRef idx="1">
              <a:schemeClr val="accent1"/>
            </a:lnRef>
            <a:fillRef idx="0">
              <a:schemeClr val="accent1"/>
            </a:fillRef>
            <a:effectRef idx="0">
              <a:schemeClr val="accent1"/>
            </a:effectRef>
            <a:fontRef idx="minor">
              <a:schemeClr val="tx1"/>
            </a:fontRef>
          </p:style>
        </p:cxnSp>
        <p:cxnSp>
          <p:nvCxnSpPr>
            <p:cNvPr id="232" name="Straight Connector 231">
              <a:extLst>
                <a:ext uri="{FF2B5EF4-FFF2-40B4-BE49-F238E27FC236}">
                  <a16:creationId xmlns:a16="http://schemas.microsoft.com/office/drawing/2014/main" id="{9EBBF040-0415-4EA4-B032-898890335B61}"/>
                </a:ext>
              </a:extLst>
            </p:cNvPr>
            <p:cNvCxnSpPr>
              <a:cxnSpLocks/>
            </p:cNvCxnSpPr>
            <p:nvPr/>
          </p:nvCxnSpPr>
          <p:spPr>
            <a:xfrm>
              <a:off x="8721213" y="25330518"/>
              <a:ext cx="703014" cy="1946"/>
            </a:xfrm>
            <a:prstGeom prst="line">
              <a:avLst/>
            </a:prstGeom>
            <a:ln w="76200">
              <a:solidFill>
                <a:srgbClr val="9882B8"/>
              </a:solidFill>
            </a:ln>
          </p:spPr>
          <p:style>
            <a:lnRef idx="1">
              <a:schemeClr val="accent1"/>
            </a:lnRef>
            <a:fillRef idx="0">
              <a:schemeClr val="accent1"/>
            </a:fillRef>
            <a:effectRef idx="0">
              <a:schemeClr val="accent1"/>
            </a:effectRef>
            <a:fontRef idx="minor">
              <a:schemeClr val="tx1"/>
            </a:fontRef>
          </p:style>
        </p:cxnSp>
        <p:cxnSp>
          <p:nvCxnSpPr>
            <p:cNvPr id="233" name="Straight Connector 232">
              <a:extLst>
                <a:ext uri="{FF2B5EF4-FFF2-40B4-BE49-F238E27FC236}">
                  <a16:creationId xmlns:a16="http://schemas.microsoft.com/office/drawing/2014/main" id="{EC7A9163-4560-42CC-98A0-5A9792820CAF}"/>
                </a:ext>
              </a:extLst>
            </p:cNvPr>
            <p:cNvCxnSpPr>
              <a:cxnSpLocks/>
            </p:cNvCxnSpPr>
            <p:nvPr/>
          </p:nvCxnSpPr>
          <p:spPr>
            <a:xfrm>
              <a:off x="8714284" y="26193252"/>
              <a:ext cx="710659" cy="1946"/>
            </a:xfrm>
            <a:prstGeom prst="line">
              <a:avLst/>
            </a:prstGeom>
            <a:ln w="76200">
              <a:solidFill>
                <a:srgbClr val="9882B8"/>
              </a:solidFill>
            </a:ln>
          </p:spPr>
          <p:style>
            <a:lnRef idx="1">
              <a:schemeClr val="accent1"/>
            </a:lnRef>
            <a:fillRef idx="0">
              <a:schemeClr val="accent1"/>
            </a:fillRef>
            <a:effectRef idx="0">
              <a:schemeClr val="accent1"/>
            </a:effectRef>
            <a:fontRef idx="minor">
              <a:schemeClr val="tx1"/>
            </a:fontRef>
          </p:style>
        </p:cxnSp>
        <p:cxnSp>
          <p:nvCxnSpPr>
            <p:cNvPr id="234" name="Straight Connector 233">
              <a:extLst>
                <a:ext uri="{FF2B5EF4-FFF2-40B4-BE49-F238E27FC236}">
                  <a16:creationId xmlns:a16="http://schemas.microsoft.com/office/drawing/2014/main" id="{3ED97B50-EA48-4F94-B85E-41D372343D48}"/>
                </a:ext>
              </a:extLst>
            </p:cNvPr>
            <p:cNvCxnSpPr>
              <a:cxnSpLocks/>
            </p:cNvCxnSpPr>
            <p:nvPr/>
          </p:nvCxnSpPr>
          <p:spPr>
            <a:xfrm>
              <a:off x="5337951" y="25710999"/>
              <a:ext cx="3069909" cy="12792"/>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35" name="Straight Connector 234">
              <a:extLst>
                <a:ext uri="{FF2B5EF4-FFF2-40B4-BE49-F238E27FC236}">
                  <a16:creationId xmlns:a16="http://schemas.microsoft.com/office/drawing/2014/main" id="{DB916056-7113-4367-9057-46BE8F91DEAF}"/>
                </a:ext>
              </a:extLst>
            </p:cNvPr>
            <p:cNvCxnSpPr>
              <a:cxnSpLocks/>
            </p:cNvCxnSpPr>
            <p:nvPr/>
          </p:nvCxnSpPr>
          <p:spPr>
            <a:xfrm>
              <a:off x="8381937" y="24610256"/>
              <a:ext cx="0" cy="1852938"/>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36" name="Straight Connector 235">
              <a:extLst>
                <a:ext uri="{FF2B5EF4-FFF2-40B4-BE49-F238E27FC236}">
                  <a16:creationId xmlns:a16="http://schemas.microsoft.com/office/drawing/2014/main" id="{7FC3CAFF-88E9-49FA-9925-5169F0460585}"/>
                </a:ext>
              </a:extLst>
            </p:cNvPr>
            <p:cNvCxnSpPr>
              <a:cxnSpLocks/>
            </p:cNvCxnSpPr>
            <p:nvPr/>
          </p:nvCxnSpPr>
          <p:spPr>
            <a:xfrm>
              <a:off x="8371791" y="24648676"/>
              <a:ext cx="1051712" cy="0"/>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37" name="Straight Connector 236">
              <a:extLst>
                <a:ext uri="{FF2B5EF4-FFF2-40B4-BE49-F238E27FC236}">
                  <a16:creationId xmlns:a16="http://schemas.microsoft.com/office/drawing/2014/main" id="{9D37107B-0894-473F-B555-896ED409644E}"/>
                </a:ext>
              </a:extLst>
            </p:cNvPr>
            <p:cNvCxnSpPr>
              <a:cxnSpLocks/>
            </p:cNvCxnSpPr>
            <p:nvPr/>
          </p:nvCxnSpPr>
          <p:spPr>
            <a:xfrm>
              <a:off x="8371791" y="25597291"/>
              <a:ext cx="1051712" cy="4393"/>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a:extLst>
                <a:ext uri="{FF2B5EF4-FFF2-40B4-BE49-F238E27FC236}">
                  <a16:creationId xmlns:a16="http://schemas.microsoft.com/office/drawing/2014/main" id="{E3FA5AD2-F2C9-4F9C-A5DE-8F372243D945}"/>
                </a:ext>
              </a:extLst>
            </p:cNvPr>
            <p:cNvCxnSpPr>
              <a:cxnSpLocks/>
            </p:cNvCxnSpPr>
            <p:nvPr/>
          </p:nvCxnSpPr>
          <p:spPr>
            <a:xfrm>
              <a:off x="8341557" y="26470494"/>
              <a:ext cx="1081946" cy="0"/>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39" name="Straight Connector 238">
              <a:extLst>
                <a:ext uri="{FF2B5EF4-FFF2-40B4-BE49-F238E27FC236}">
                  <a16:creationId xmlns:a16="http://schemas.microsoft.com/office/drawing/2014/main" id="{51F8E946-CE2B-4FE8-89FA-BBE7296D29A3}"/>
                </a:ext>
              </a:extLst>
            </p:cNvPr>
            <p:cNvCxnSpPr>
              <a:cxnSpLocks/>
            </p:cNvCxnSpPr>
            <p:nvPr/>
          </p:nvCxnSpPr>
          <p:spPr>
            <a:xfrm>
              <a:off x="8010811" y="23634032"/>
              <a:ext cx="0" cy="2731971"/>
            </a:xfrm>
            <a:prstGeom prst="line">
              <a:avLst/>
            </a:prstGeom>
            <a:ln w="76200">
              <a:solidFill>
                <a:srgbClr val="548235"/>
              </a:solidFill>
            </a:ln>
          </p:spPr>
          <p:style>
            <a:lnRef idx="1">
              <a:schemeClr val="accent1"/>
            </a:lnRef>
            <a:fillRef idx="0">
              <a:schemeClr val="accent1"/>
            </a:fillRef>
            <a:effectRef idx="0">
              <a:schemeClr val="accent1"/>
            </a:effectRef>
            <a:fontRef idx="minor">
              <a:schemeClr val="tx1"/>
            </a:fontRef>
          </p:style>
        </p:cxnSp>
        <p:cxnSp>
          <p:nvCxnSpPr>
            <p:cNvPr id="240" name="Straight Connector 239">
              <a:extLst>
                <a:ext uri="{FF2B5EF4-FFF2-40B4-BE49-F238E27FC236}">
                  <a16:creationId xmlns:a16="http://schemas.microsoft.com/office/drawing/2014/main" id="{BA3718D2-EA7A-47B0-B244-5371F1A35CD0}"/>
                </a:ext>
              </a:extLst>
            </p:cNvPr>
            <p:cNvCxnSpPr>
              <a:cxnSpLocks/>
            </p:cNvCxnSpPr>
            <p:nvPr/>
          </p:nvCxnSpPr>
          <p:spPr>
            <a:xfrm>
              <a:off x="7980844" y="23664491"/>
              <a:ext cx="1448274" cy="5646"/>
            </a:xfrm>
            <a:prstGeom prst="line">
              <a:avLst/>
            </a:prstGeom>
            <a:ln w="76200">
              <a:solidFill>
                <a:srgbClr val="548235"/>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a:extLst>
                <a:ext uri="{FF2B5EF4-FFF2-40B4-BE49-F238E27FC236}">
                  <a16:creationId xmlns:a16="http://schemas.microsoft.com/office/drawing/2014/main" id="{77B58A7F-D6DA-44A6-A777-E8188949AAB0}"/>
                </a:ext>
              </a:extLst>
            </p:cNvPr>
            <p:cNvCxnSpPr>
              <a:cxnSpLocks/>
            </p:cNvCxnSpPr>
            <p:nvPr/>
          </p:nvCxnSpPr>
          <p:spPr>
            <a:xfrm flipV="1">
              <a:off x="8019357" y="24528473"/>
              <a:ext cx="1407046" cy="3473"/>
            </a:xfrm>
            <a:prstGeom prst="line">
              <a:avLst/>
            </a:prstGeom>
            <a:ln w="76200">
              <a:solidFill>
                <a:srgbClr val="548235"/>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a:extLst>
                <a:ext uri="{FF2B5EF4-FFF2-40B4-BE49-F238E27FC236}">
                  <a16:creationId xmlns:a16="http://schemas.microsoft.com/office/drawing/2014/main" id="{651C2A75-8A71-432B-9594-B404CF266458}"/>
                </a:ext>
              </a:extLst>
            </p:cNvPr>
            <p:cNvCxnSpPr>
              <a:cxnSpLocks/>
            </p:cNvCxnSpPr>
            <p:nvPr/>
          </p:nvCxnSpPr>
          <p:spPr>
            <a:xfrm flipV="1">
              <a:off x="7993120" y="25468826"/>
              <a:ext cx="1431099" cy="1"/>
            </a:xfrm>
            <a:prstGeom prst="line">
              <a:avLst/>
            </a:prstGeom>
            <a:ln w="76200">
              <a:solidFill>
                <a:srgbClr val="548235"/>
              </a:solidFill>
            </a:ln>
          </p:spPr>
          <p:style>
            <a:lnRef idx="1">
              <a:schemeClr val="accent1"/>
            </a:lnRef>
            <a:fillRef idx="0">
              <a:schemeClr val="accent1"/>
            </a:fillRef>
            <a:effectRef idx="0">
              <a:schemeClr val="accent1"/>
            </a:effectRef>
            <a:fontRef idx="minor">
              <a:schemeClr val="tx1"/>
            </a:fontRef>
          </p:style>
        </p:cxnSp>
        <p:cxnSp>
          <p:nvCxnSpPr>
            <p:cNvPr id="243" name="Straight Connector 242">
              <a:extLst>
                <a:ext uri="{FF2B5EF4-FFF2-40B4-BE49-F238E27FC236}">
                  <a16:creationId xmlns:a16="http://schemas.microsoft.com/office/drawing/2014/main" id="{37A7F798-E199-44F7-9FC9-43CA299539FD}"/>
                </a:ext>
              </a:extLst>
            </p:cNvPr>
            <p:cNvCxnSpPr>
              <a:cxnSpLocks/>
            </p:cNvCxnSpPr>
            <p:nvPr/>
          </p:nvCxnSpPr>
          <p:spPr>
            <a:xfrm>
              <a:off x="7980844" y="26337604"/>
              <a:ext cx="1442659" cy="0"/>
            </a:xfrm>
            <a:prstGeom prst="line">
              <a:avLst/>
            </a:prstGeom>
            <a:ln w="76200">
              <a:solidFill>
                <a:srgbClr val="548235"/>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a:extLst>
                <a:ext uri="{FF2B5EF4-FFF2-40B4-BE49-F238E27FC236}">
                  <a16:creationId xmlns:a16="http://schemas.microsoft.com/office/drawing/2014/main" id="{FA3434CA-3B59-47FE-A380-176C293F7BBB}"/>
                </a:ext>
              </a:extLst>
            </p:cNvPr>
            <p:cNvCxnSpPr>
              <a:cxnSpLocks/>
            </p:cNvCxnSpPr>
            <p:nvPr/>
          </p:nvCxnSpPr>
          <p:spPr>
            <a:xfrm flipV="1">
              <a:off x="5341143" y="23239175"/>
              <a:ext cx="3764613" cy="2554"/>
            </a:xfrm>
            <a:prstGeom prst="line">
              <a:avLst/>
            </a:prstGeom>
            <a:ln w="76200">
              <a:solidFill>
                <a:srgbClr val="B88C00"/>
              </a:solidFill>
            </a:ln>
          </p:spPr>
          <p:style>
            <a:lnRef idx="1">
              <a:schemeClr val="accent1"/>
            </a:lnRef>
            <a:fillRef idx="0">
              <a:schemeClr val="accent1"/>
            </a:fillRef>
            <a:effectRef idx="0">
              <a:schemeClr val="accent1"/>
            </a:effectRef>
            <a:fontRef idx="minor">
              <a:schemeClr val="tx1"/>
            </a:fontRef>
          </p:style>
        </p:cxnSp>
        <p:cxnSp>
          <p:nvCxnSpPr>
            <p:cNvPr id="245" name="Straight Connector 244">
              <a:extLst>
                <a:ext uri="{FF2B5EF4-FFF2-40B4-BE49-F238E27FC236}">
                  <a16:creationId xmlns:a16="http://schemas.microsoft.com/office/drawing/2014/main" id="{BB1650F1-7CE2-4EDD-983A-76CC14CA2B49}"/>
                </a:ext>
              </a:extLst>
            </p:cNvPr>
            <p:cNvCxnSpPr>
              <a:cxnSpLocks/>
            </p:cNvCxnSpPr>
            <p:nvPr/>
          </p:nvCxnSpPr>
          <p:spPr>
            <a:xfrm>
              <a:off x="9105756" y="22042822"/>
              <a:ext cx="0" cy="4596272"/>
            </a:xfrm>
            <a:prstGeom prst="line">
              <a:avLst/>
            </a:prstGeom>
            <a:ln w="76200">
              <a:solidFill>
                <a:srgbClr val="B88C00"/>
              </a:solidFill>
            </a:ln>
          </p:spPr>
          <p:style>
            <a:lnRef idx="1">
              <a:schemeClr val="accent1"/>
            </a:lnRef>
            <a:fillRef idx="0">
              <a:schemeClr val="accent1"/>
            </a:fillRef>
            <a:effectRef idx="0">
              <a:schemeClr val="accent1"/>
            </a:effectRef>
            <a:fontRef idx="minor">
              <a:schemeClr val="tx1"/>
            </a:fontRef>
          </p:style>
        </p:cxnSp>
        <p:cxnSp>
          <p:nvCxnSpPr>
            <p:cNvPr id="246" name="Straight Connector 245">
              <a:extLst>
                <a:ext uri="{FF2B5EF4-FFF2-40B4-BE49-F238E27FC236}">
                  <a16:creationId xmlns:a16="http://schemas.microsoft.com/office/drawing/2014/main" id="{20397C47-CEC7-4A3E-912E-8342E8A432FC}"/>
                </a:ext>
              </a:extLst>
            </p:cNvPr>
            <p:cNvCxnSpPr>
              <a:cxnSpLocks/>
            </p:cNvCxnSpPr>
            <p:nvPr/>
          </p:nvCxnSpPr>
          <p:spPr>
            <a:xfrm>
              <a:off x="9067886" y="26600519"/>
              <a:ext cx="355622" cy="1946"/>
            </a:xfrm>
            <a:prstGeom prst="line">
              <a:avLst/>
            </a:prstGeom>
            <a:ln w="76200">
              <a:solidFill>
                <a:srgbClr val="B88C00"/>
              </a:solidFill>
            </a:ln>
          </p:spPr>
          <p:style>
            <a:lnRef idx="1">
              <a:schemeClr val="accent1"/>
            </a:lnRef>
            <a:fillRef idx="0">
              <a:schemeClr val="accent1"/>
            </a:fillRef>
            <a:effectRef idx="0">
              <a:schemeClr val="accent1"/>
            </a:effectRef>
            <a:fontRef idx="minor">
              <a:schemeClr val="tx1"/>
            </a:fontRef>
          </p:style>
        </p:cxnSp>
        <p:cxnSp>
          <p:nvCxnSpPr>
            <p:cNvPr id="247" name="Straight Connector 246">
              <a:extLst>
                <a:ext uri="{FF2B5EF4-FFF2-40B4-BE49-F238E27FC236}">
                  <a16:creationId xmlns:a16="http://schemas.microsoft.com/office/drawing/2014/main" id="{387BD361-68A3-49BA-87BD-656E35DABCD7}"/>
                </a:ext>
              </a:extLst>
            </p:cNvPr>
            <p:cNvCxnSpPr>
              <a:cxnSpLocks/>
            </p:cNvCxnSpPr>
            <p:nvPr/>
          </p:nvCxnSpPr>
          <p:spPr>
            <a:xfrm>
              <a:off x="9067887" y="25736489"/>
              <a:ext cx="355622" cy="1946"/>
            </a:xfrm>
            <a:prstGeom prst="line">
              <a:avLst/>
            </a:prstGeom>
            <a:ln w="76200">
              <a:solidFill>
                <a:srgbClr val="B88C00"/>
              </a:solidFill>
            </a:ln>
          </p:spPr>
          <p:style>
            <a:lnRef idx="1">
              <a:schemeClr val="accent1"/>
            </a:lnRef>
            <a:fillRef idx="0">
              <a:schemeClr val="accent1"/>
            </a:fillRef>
            <a:effectRef idx="0">
              <a:schemeClr val="accent1"/>
            </a:effectRef>
            <a:fontRef idx="minor">
              <a:schemeClr val="tx1"/>
            </a:fontRef>
          </p:style>
        </p:cxnSp>
        <p:cxnSp>
          <p:nvCxnSpPr>
            <p:cNvPr id="248" name="Straight Connector 247">
              <a:extLst>
                <a:ext uri="{FF2B5EF4-FFF2-40B4-BE49-F238E27FC236}">
                  <a16:creationId xmlns:a16="http://schemas.microsoft.com/office/drawing/2014/main" id="{A0B2599D-3F87-4FAD-8DE7-ABFC2B6EC027}"/>
                </a:ext>
              </a:extLst>
            </p:cNvPr>
            <p:cNvCxnSpPr>
              <a:cxnSpLocks/>
            </p:cNvCxnSpPr>
            <p:nvPr/>
          </p:nvCxnSpPr>
          <p:spPr>
            <a:xfrm>
              <a:off x="9067887" y="24780563"/>
              <a:ext cx="355622" cy="1946"/>
            </a:xfrm>
            <a:prstGeom prst="line">
              <a:avLst/>
            </a:prstGeom>
            <a:ln w="76200">
              <a:solidFill>
                <a:srgbClr val="B88C00"/>
              </a:solidFill>
            </a:ln>
          </p:spPr>
          <p:style>
            <a:lnRef idx="1">
              <a:schemeClr val="accent1"/>
            </a:lnRef>
            <a:fillRef idx="0">
              <a:schemeClr val="accent1"/>
            </a:fillRef>
            <a:effectRef idx="0">
              <a:schemeClr val="accent1"/>
            </a:effectRef>
            <a:fontRef idx="minor">
              <a:schemeClr val="tx1"/>
            </a:fontRef>
          </p:style>
        </p:cxnSp>
        <p:cxnSp>
          <p:nvCxnSpPr>
            <p:cNvPr id="249" name="Straight Connector 248">
              <a:extLst>
                <a:ext uri="{FF2B5EF4-FFF2-40B4-BE49-F238E27FC236}">
                  <a16:creationId xmlns:a16="http://schemas.microsoft.com/office/drawing/2014/main" id="{4D5E12E9-9CE9-44F9-9753-68FC24098A4F}"/>
                </a:ext>
              </a:extLst>
            </p:cNvPr>
            <p:cNvCxnSpPr>
              <a:cxnSpLocks/>
            </p:cNvCxnSpPr>
            <p:nvPr/>
          </p:nvCxnSpPr>
          <p:spPr>
            <a:xfrm>
              <a:off x="9067881" y="22042822"/>
              <a:ext cx="355622" cy="1946"/>
            </a:xfrm>
            <a:prstGeom prst="line">
              <a:avLst/>
            </a:prstGeom>
            <a:ln w="76200">
              <a:solidFill>
                <a:srgbClr val="B88C00"/>
              </a:solidFill>
            </a:ln>
          </p:spPr>
          <p:style>
            <a:lnRef idx="1">
              <a:schemeClr val="accent1"/>
            </a:lnRef>
            <a:fillRef idx="0">
              <a:schemeClr val="accent1"/>
            </a:fillRef>
            <a:effectRef idx="0">
              <a:schemeClr val="accent1"/>
            </a:effectRef>
            <a:fontRef idx="minor">
              <a:schemeClr val="tx1"/>
            </a:fontRef>
          </p:style>
        </p:cxnSp>
        <p:cxnSp>
          <p:nvCxnSpPr>
            <p:cNvPr id="250" name="Straight Connector 249">
              <a:extLst>
                <a:ext uri="{FF2B5EF4-FFF2-40B4-BE49-F238E27FC236}">
                  <a16:creationId xmlns:a16="http://schemas.microsoft.com/office/drawing/2014/main" id="{97D3DD6E-F09B-4589-B64A-E973C2429B54}"/>
                </a:ext>
              </a:extLst>
            </p:cNvPr>
            <p:cNvCxnSpPr>
              <a:cxnSpLocks/>
            </p:cNvCxnSpPr>
            <p:nvPr/>
          </p:nvCxnSpPr>
          <p:spPr>
            <a:xfrm>
              <a:off x="9075006" y="23924554"/>
              <a:ext cx="349937" cy="0"/>
            </a:xfrm>
            <a:prstGeom prst="line">
              <a:avLst/>
            </a:prstGeom>
            <a:ln w="76200">
              <a:solidFill>
                <a:srgbClr val="B88C00"/>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a:extLst>
                <a:ext uri="{FF2B5EF4-FFF2-40B4-BE49-F238E27FC236}">
                  <a16:creationId xmlns:a16="http://schemas.microsoft.com/office/drawing/2014/main" id="{2F03C83B-0135-437F-995B-90DCAD58DC89}"/>
                </a:ext>
              </a:extLst>
            </p:cNvPr>
            <p:cNvCxnSpPr>
              <a:cxnSpLocks/>
            </p:cNvCxnSpPr>
            <p:nvPr/>
          </p:nvCxnSpPr>
          <p:spPr>
            <a:xfrm>
              <a:off x="9073496" y="22897164"/>
              <a:ext cx="350007" cy="0"/>
            </a:xfrm>
            <a:prstGeom prst="line">
              <a:avLst/>
            </a:prstGeom>
            <a:ln w="76200">
              <a:solidFill>
                <a:srgbClr val="B88C00"/>
              </a:solidFill>
            </a:ln>
          </p:spPr>
          <p:style>
            <a:lnRef idx="1">
              <a:schemeClr val="accent1"/>
            </a:lnRef>
            <a:fillRef idx="0">
              <a:schemeClr val="accent1"/>
            </a:fillRef>
            <a:effectRef idx="0">
              <a:schemeClr val="accent1"/>
            </a:effectRef>
            <a:fontRef idx="minor">
              <a:schemeClr val="tx1"/>
            </a:fontRef>
          </p:style>
        </p:cxnSp>
        <p:sp>
          <p:nvSpPr>
            <p:cNvPr id="252" name="Isosceles Triangle 251">
              <a:extLst>
                <a:ext uri="{FF2B5EF4-FFF2-40B4-BE49-F238E27FC236}">
                  <a16:creationId xmlns:a16="http://schemas.microsoft.com/office/drawing/2014/main" id="{B4A76BAB-E250-4FD5-913C-00A5CDE63FB2}"/>
                </a:ext>
              </a:extLst>
            </p:cNvPr>
            <p:cNvSpPr/>
            <p:nvPr/>
          </p:nvSpPr>
          <p:spPr>
            <a:xfrm rot="5400000">
              <a:off x="6807306" y="22223851"/>
              <a:ext cx="502983" cy="371785"/>
            </a:xfrm>
            <a:prstGeom prst="triangle">
              <a:avLst/>
            </a:prstGeom>
            <a:solidFill>
              <a:srgbClr val="98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3" name="Isosceles Triangle 252">
              <a:extLst>
                <a:ext uri="{FF2B5EF4-FFF2-40B4-BE49-F238E27FC236}">
                  <a16:creationId xmlns:a16="http://schemas.microsoft.com/office/drawing/2014/main" id="{FCD51E08-1ABE-46C9-A7C2-8A90ADD910C4}"/>
                </a:ext>
              </a:extLst>
            </p:cNvPr>
            <p:cNvSpPr/>
            <p:nvPr/>
          </p:nvSpPr>
          <p:spPr>
            <a:xfrm rot="5400000">
              <a:off x="6807306" y="25528052"/>
              <a:ext cx="502983" cy="371785"/>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4" name="Isosceles Triangle 253">
              <a:extLst>
                <a:ext uri="{FF2B5EF4-FFF2-40B4-BE49-F238E27FC236}">
                  <a16:creationId xmlns:a16="http://schemas.microsoft.com/office/drawing/2014/main" id="{1DE7FC16-60A9-4F11-A8DD-3FA1C0BDAEBB}"/>
                </a:ext>
              </a:extLst>
            </p:cNvPr>
            <p:cNvSpPr/>
            <p:nvPr/>
          </p:nvSpPr>
          <p:spPr>
            <a:xfrm rot="5400000">
              <a:off x="6812787" y="24648318"/>
              <a:ext cx="502983" cy="371785"/>
            </a:xfrm>
            <a:prstGeom prst="triangle">
              <a:avLst/>
            </a:prstGeom>
            <a:solidFill>
              <a:srgbClr val="548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5" name="Isosceles Triangle 254">
              <a:extLst>
                <a:ext uri="{FF2B5EF4-FFF2-40B4-BE49-F238E27FC236}">
                  <a16:creationId xmlns:a16="http://schemas.microsoft.com/office/drawing/2014/main" id="{FF772A2C-BC79-41F5-AB3F-00E3A6B064B6}"/>
                </a:ext>
              </a:extLst>
            </p:cNvPr>
            <p:cNvSpPr/>
            <p:nvPr/>
          </p:nvSpPr>
          <p:spPr>
            <a:xfrm rot="5400000">
              <a:off x="6818707" y="23055836"/>
              <a:ext cx="502983" cy="371785"/>
            </a:xfrm>
            <a:prstGeom prst="triangle">
              <a:avLst/>
            </a:prstGeom>
            <a:solidFill>
              <a:srgbClr val="B88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 name="TextBox 255">
              <a:extLst>
                <a:ext uri="{FF2B5EF4-FFF2-40B4-BE49-F238E27FC236}">
                  <a16:creationId xmlns:a16="http://schemas.microsoft.com/office/drawing/2014/main" id="{BC37A956-6C2C-4D86-BEF5-C6ABBD323B29}"/>
                </a:ext>
              </a:extLst>
            </p:cNvPr>
            <p:cNvSpPr txBox="1">
              <a:spLocks/>
            </p:cNvSpPr>
            <p:nvPr/>
          </p:nvSpPr>
          <p:spPr>
            <a:xfrm>
              <a:off x="1490373" y="20712666"/>
              <a:ext cx="3747508" cy="691849"/>
            </a:xfrm>
            <a:prstGeom prst="roundRect">
              <a:avLst/>
            </a:prstGeom>
            <a:solidFill>
              <a:srgbClr val="1A345E"/>
            </a:solidFill>
            <a:ln w="76200">
              <a:solidFill>
                <a:srgbClr val="1C345D"/>
              </a:solidFill>
            </a:ln>
          </p:spPr>
          <p:style>
            <a:lnRef idx="2">
              <a:schemeClr val="accent1"/>
            </a:lnRef>
            <a:fillRef idx="1">
              <a:schemeClr val="lt1"/>
            </a:fillRef>
            <a:effectRef idx="0">
              <a:schemeClr val="accent1"/>
            </a:effectRef>
            <a:fontRef idx="minor">
              <a:schemeClr val="dk1"/>
            </a:fontRef>
          </p:style>
          <p:txBody>
            <a:bodyPr wrap="square" rtlCol="0" anchor="ctr">
              <a:noAutofit/>
            </a:bodyPr>
            <a:lstStyle/>
            <a:p>
              <a:pPr algn="ctr"/>
              <a:r>
                <a:rPr lang="en-US" sz="3400" b="1" dirty="0">
                  <a:solidFill>
                    <a:schemeClr val="bg1"/>
                  </a:solidFill>
                  <a:latin typeface="Times New Roman" panose="02020603050405020304" pitchFamily="18" charset="0"/>
                  <a:cs typeface="Times New Roman" panose="02020603050405020304" pitchFamily="18" charset="0"/>
                </a:rPr>
                <a:t>VITAL SENSORS</a:t>
              </a:r>
            </a:p>
          </p:txBody>
        </p:sp>
        <p:sp>
          <p:nvSpPr>
            <p:cNvPr id="257" name="TextBox 256">
              <a:extLst>
                <a:ext uri="{FF2B5EF4-FFF2-40B4-BE49-F238E27FC236}">
                  <a16:creationId xmlns:a16="http://schemas.microsoft.com/office/drawing/2014/main" id="{646A3325-55B4-489F-9F6F-96221F2FF235}"/>
                </a:ext>
              </a:extLst>
            </p:cNvPr>
            <p:cNvSpPr txBox="1">
              <a:spLocks/>
            </p:cNvSpPr>
            <p:nvPr/>
          </p:nvSpPr>
          <p:spPr>
            <a:xfrm>
              <a:off x="8754034" y="20712666"/>
              <a:ext cx="4508902" cy="691849"/>
            </a:xfrm>
            <a:prstGeom prst="roundRect">
              <a:avLst/>
            </a:prstGeom>
            <a:solidFill>
              <a:srgbClr val="1A345E"/>
            </a:solidFill>
            <a:ln w="76200">
              <a:solidFill>
                <a:srgbClr val="1C345D"/>
              </a:solidFill>
            </a:ln>
          </p:spPr>
          <p:style>
            <a:lnRef idx="2">
              <a:schemeClr val="accent1"/>
            </a:lnRef>
            <a:fillRef idx="1">
              <a:schemeClr val="lt1"/>
            </a:fillRef>
            <a:effectRef idx="0">
              <a:schemeClr val="accent1"/>
            </a:effectRef>
            <a:fontRef idx="minor">
              <a:schemeClr val="dk1"/>
            </a:fontRef>
          </p:style>
          <p:txBody>
            <a:bodyPr wrap="square" rtlCol="0" anchor="ctr">
              <a:noAutofit/>
            </a:bodyPr>
            <a:lstStyle/>
            <a:p>
              <a:pPr algn="ctr"/>
              <a:r>
                <a:rPr lang="en-US" sz="3400" b="1" dirty="0">
                  <a:solidFill>
                    <a:schemeClr val="bg1"/>
                  </a:solidFill>
                  <a:latin typeface="Times New Roman" panose="02020603050405020304" pitchFamily="18" charset="0"/>
                  <a:cs typeface="Times New Roman" panose="02020603050405020304" pitchFamily="18" charset="0"/>
                </a:rPr>
                <a:t>BGC PARAMETERS</a:t>
              </a:r>
            </a:p>
          </p:txBody>
        </p:sp>
        <p:sp>
          <p:nvSpPr>
            <p:cNvPr id="258" name="TextBox 257">
              <a:extLst>
                <a:ext uri="{FF2B5EF4-FFF2-40B4-BE49-F238E27FC236}">
                  <a16:creationId xmlns:a16="http://schemas.microsoft.com/office/drawing/2014/main" id="{6283C6F7-3BAF-4243-87D5-88FE769D961B}"/>
                </a:ext>
              </a:extLst>
            </p:cNvPr>
            <p:cNvSpPr txBox="1">
              <a:spLocks/>
            </p:cNvSpPr>
            <p:nvPr/>
          </p:nvSpPr>
          <p:spPr>
            <a:xfrm>
              <a:off x="5393902" y="20709023"/>
              <a:ext cx="3204110" cy="1000306"/>
            </a:xfrm>
            <a:prstGeom prst="roundRect">
              <a:avLst/>
            </a:prstGeom>
            <a:solidFill>
              <a:srgbClr val="D2DEF2"/>
            </a:solidFill>
            <a:ln w="76200">
              <a:solidFill>
                <a:srgbClr val="1C345D"/>
              </a:solidFill>
            </a:ln>
          </p:spPr>
          <p:style>
            <a:lnRef idx="2">
              <a:schemeClr val="accent1"/>
            </a:lnRef>
            <a:fillRef idx="1">
              <a:schemeClr val="lt1"/>
            </a:fillRef>
            <a:effectRef idx="0">
              <a:schemeClr val="accent1"/>
            </a:effectRef>
            <a:fontRef idx="minor">
              <a:schemeClr val="dk1"/>
            </a:fontRef>
          </p:style>
          <p:txBody>
            <a:bodyPr wrap="square" rtlCol="0" anchor="ctr">
              <a:noAutofit/>
            </a:bodyPr>
            <a:lstStyle/>
            <a:p>
              <a:pPr algn="ctr"/>
              <a:r>
                <a:rPr lang="en-US" sz="3400" b="1" dirty="0">
                  <a:solidFill>
                    <a:schemeClr val="tx1"/>
                  </a:solidFill>
                  <a:latin typeface="Times New Roman" panose="02020603050405020304" pitchFamily="18" charset="0"/>
                  <a:cs typeface="Times New Roman" panose="02020603050405020304" pitchFamily="18" charset="0"/>
                </a:rPr>
                <a:t>RAW DATA PROCESSING</a:t>
              </a:r>
            </a:p>
          </p:txBody>
        </p:sp>
        <p:cxnSp>
          <p:nvCxnSpPr>
            <p:cNvPr id="259" name="Straight Connector 258">
              <a:extLst>
                <a:ext uri="{FF2B5EF4-FFF2-40B4-BE49-F238E27FC236}">
                  <a16:creationId xmlns:a16="http://schemas.microsoft.com/office/drawing/2014/main" id="{C22F41CE-6C54-413C-A4F4-3D938636A2FB}"/>
                </a:ext>
              </a:extLst>
            </p:cNvPr>
            <p:cNvCxnSpPr>
              <a:cxnSpLocks/>
            </p:cNvCxnSpPr>
            <p:nvPr/>
          </p:nvCxnSpPr>
          <p:spPr>
            <a:xfrm>
              <a:off x="11448488" y="26793689"/>
              <a:ext cx="0" cy="1207376"/>
            </a:xfrm>
            <a:prstGeom prst="line">
              <a:avLst/>
            </a:prstGeom>
            <a:ln w="76200">
              <a:solidFill>
                <a:srgbClr val="5A86CE"/>
              </a:solidFill>
            </a:ln>
          </p:spPr>
          <p:style>
            <a:lnRef idx="1">
              <a:schemeClr val="accent1"/>
            </a:lnRef>
            <a:fillRef idx="0">
              <a:schemeClr val="accent1"/>
            </a:fillRef>
            <a:effectRef idx="0">
              <a:schemeClr val="accent1"/>
            </a:effectRef>
            <a:fontRef idx="minor">
              <a:schemeClr val="tx1"/>
            </a:fontRef>
          </p:style>
        </p:cxnSp>
        <p:sp>
          <p:nvSpPr>
            <p:cNvPr id="260" name="Isosceles Triangle 259">
              <a:extLst>
                <a:ext uri="{FF2B5EF4-FFF2-40B4-BE49-F238E27FC236}">
                  <a16:creationId xmlns:a16="http://schemas.microsoft.com/office/drawing/2014/main" id="{85D370EB-3EB9-458C-8625-9CF42858E14D}"/>
                </a:ext>
              </a:extLst>
            </p:cNvPr>
            <p:cNvSpPr/>
            <p:nvPr/>
          </p:nvSpPr>
          <p:spPr>
            <a:xfrm rot="16200000">
              <a:off x="10152623" y="27805575"/>
              <a:ext cx="502983" cy="371785"/>
            </a:xfrm>
            <a:prstGeom prst="triangle">
              <a:avLst/>
            </a:prstGeom>
            <a:solidFill>
              <a:srgbClr val="5A86CE"/>
            </a:solidFill>
            <a:ln>
              <a:solidFill>
                <a:srgbClr val="5A86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cxnSp>
          <p:nvCxnSpPr>
            <p:cNvPr id="261" name="Straight Connector 260">
              <a:extLst>
                <a:ext uri="{FF2B5EF4-FFF2-40B4-BE49-F238E27FC236}">
                  <a16:creationId xmlns:a16="http://schemas.microsoft.com/office/drawing/2014/main" id="{4B1F43C0-B167-4B35-99CE-E83F38A26861}"/>
                </a:ext>
              </a:extLst>
            </p:cNvPr>
            <p:cNvCxnSpPr>
              <a:cxnSpLocks/>
            </p:cNvCxnSpPr>
            <p:nvPr/>
          </p:nvCxnSpPr>
          <p:spPr>
            <a:xfrm>
              <a:off x="9525388" y="27976123"/>
              <a:ext cx="1960422" cy="0"/>
            </a:xfrm>
            <a:prstGeom prst="line">
              <a:avLst/>
            </a:prstGeom>
            <a:ln w="76200">
              <a:solidFill>
                <a:srgbClr val="5A86CE"/>
              </a:solidFill>
            </a:ln>
          </p:spPr>
          <p:style>
            <a:lnRef idx="1">
              <a:schemeClr val="accent1"/>
            </a:lnRef>
            <a:fillRef idx="0">
              <a:schemeClr val="accent1"/>
            </a:fillRef>
            <a:effectRef idx="0">
              <a:schemeClr val="accent1"/>
            </a:effectRef>
            <a:fontRef idx="minor">
              <a:schemeClr val="tx1"/>
            </a:fontRef>
          </p:style>
        </p:cxnSp>
        <p:cxnSp>
          <p:nvCxnSpPr>
            <p:cNvPr id="262" name="Straight Connector 261">
              <a:extLst>
                <a:ext uri="{FF2B5EF4-FFF2-40B4-BE49-F238E27FC236}">
                  <a16:creationId xmlns:a16="http://schemas.microsoft.com/office/drawing/2014/main" id="{22247CBC-1D2F-4623-80B2-815BE030CBF8}"/>
                </a:ext>
              </a:extLst>
            </p:cNvPr>
            <p:cNvCxnSpPr>
              <a:cxnSpLocks/>
            </p:cNvCxnSpPr>
            <p:nvPr/>
          </p:nvCxnSpPr>
          <p:spPr>
            <a:xfrm flipH="1">
              <a:off x="7771490" y="25723791"/>
              <a:ext cx="1" cy="1798969"/>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63" name="Straight Connector 262">
              <a:extLst>
                <a:ext uri="{FF2B5EF4-FFF2-40B4-BE49-F238E27FC236}">
                  <a16:creationId xmlns:a16="http://schemas.microsoft.com/office/drawing/2014/main" id="{C6608A5F-6E35-4204-AD8D-ED689C2F9E06}"/>
                </a:ext>
              </a:extLst>
            </p:cNvPr>
            <p:cNvCxnSpPr>
              <a:cxnSpLocks/>
            </p:cNvCxnSpPr>
            <p:nvPr/>
          </p:nvCxnSpPr>
          <p:spPr>
            <a:xfrm>
              <a:off x="7422776" y="24828333"/>
              <a:ext cx="0" cy="2694427"/>
            </a:xfrm>
            <a:prstGeom prst="line">
              <a:avLst/>
            </a:prstGeom>
            <a:ln w="76200">
              <a:solidFill>
                <a:srgbClr val="548235"/>
              </a:solidFill>
            </a:ln>
          </p:spPr>
          <p:style>
            <a:lnRef idx="1">
              <a:schemeClr val="accent1"/>
            </a:lnRef>
            <a:fillRef idx="0">
              <a:schemeClr val="accent1"/>
            </a:fillRef>
            <a:effectRef idx="0">
              <a:schemeClr val="accent1"/>
            </a:effectRef>
            <a:fontRef idx="minor">
              <a:schemeClr val="tx1"/>
            </a:fontRef>
          </p:style>
        </p:cxnSp>
        <p:cxnSp>
          <p:nvCxnSpPr>
            <p:cNvPr id="264" name="Straight Connector 263">
              <a:extLst>
                <a:ext uri="{FF2B5EF4-FFF2-40B4-BE49-F238E27FC236}">
                  <a16:creationId xmlns:a16="http://schemas.microsoft.com/office/drawing/2014/main" id="{18C01282-CFEE-475F-B52B-F8C8396258AA}"/>
                </a:ext>
              </a:extLst>
            </p:cNvPr>
            <p:cNvCxnSpPr>
              <a:cxnSpLocks/>
            </p:cNvCxnSpPr>
            <p:nvPr/>
          </p:nvCxnSpPr>
          <p:spPr>
            <a:xfrm flipV="1">
              <a:off x="5531833" y="27171948"/>
              <a:ext cx="0" cy="785260"/>
            </a:xfrm>
            <a:prstGeom prst="line">
              <a:avLst/>
            </a:prstGeom>
            <a:solidFill>
              <a:srgbClr val="5A86CE"/>
            </a:solidFill>
            <a:ln w="76200">
              <a:solidFill>
                <a:srgbClr val="5A86CE"/>
              </a:solidFill>
            </a:ln>
          </p:spPr>
          <p:style>
            <a:lnRef idx="1">
              <a:schemeClr val="accent1"/>
            </a:lnRef>
            <a:fillRef idx="0">
              <a:schemeClr val="accent1"/>
            </a:fillRef>
            <a:effectRef idx="0">
              <a:schemeClr val="accent1"/>
            </a:effectRef>
            <a:fontRef idx="minor">
              <a:schemeClr val="tx1"/>
            </a:fontRef>
          </p:style>
        </p:cxnSp>
        <p:sp>
          <p:nvSpPr>
            <p:cNvPr id="265" name="Isosceles Triangle 264">
              <a:extLst>
                <a:ext uri="{FF2B5EF4-FFF2-40B4-BE49-F238E27FC236}">
                  <a16:creationId xmlns:a16="http://schemas.microsoft.com/office/drawing/2014/main" id="{224F7E0D-827E-4675-8E1D-5A5516A2F273}"/>
                </a:ext>
              </a:extLst>
            </p:cNvPr>
            <p:cNvSpPr/>
            <p:nvPr/>
          </p:nvSpPr>
          <p:spPr>
            <a:xfrm rot="10800000">
              <a:off x="5400193" y="27326577"/>
              <a:ext cx="251491" cy="196183"/>
            </a:xfrm>
            <a:prstGeom prst="triangle">
              <a:avLst/>
            </a:prstGeom>
            <a:solidFill>
              <a:srgbClr val="5A86CE"/>
            </a:solidFill>
            <a:ln>
              <a:solidFill>
                <a:srgbClr val="5A86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2E579A"/>
                  </a:solidFill>
                </a:ln>
              </a:endParaRPr>
            </a:p>
          </p:txBody>
        </p:sp>
        <p:sp>
          <p:nvSpPr>
            <p:cNvPr id="266" name="Isosceles Triangle 265">
              <a:extLst>
                <a:ext uri="{FF2B5EF4-FFF2-40B4-BE49-F238E27FC236}">
                  <a16:creationId xmlns:a16="http://schemas.microsoft.com/office/drawing/2014/main" id="{E3155398-DD88-4575-BDE6-5A50E13E4664}"/>
                </a:ext>
              </a:extLst>
            </p:cNvPr>
            <p:cNvSpPr/>
            <p:nvPr/>
          </p:nvSpPr>
          <p:spPr>
            <a:xfrm rot="10800000">
              <a:off x="7519999" y="26709630"/>
              <a:ext cx="502983" cy="371785"/>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7" name="Isosceles Triangle 266">
              <a:extLst>
                <a:ext uri="{FF2B5EF4-FFF2-40B4-BE49-F238E27FC236}">
                  <a16:creationId xmlns:a16="http://schemas.microsoft.com/office/drawing/2014/main" id="{89026843-CF28-4C80-A1C5-4DD15B02E8F2}"/>
                </a:ext>
              </a:extLst>
            </p:cNvPr>
            <p:cNvSpPr/>
            <p:nvPr/>
          </p:nvSpPr>
          <p:spPr>
            <a:xfrm rot="10800000">
              <a:off x="7179870" y="26311588"/>
              <a:ext cx="502983" cy="371785"/>
            </a:xfrm>
            <a:prstGeom prst="triangle">
              <a:avLst/>
            </a:prstGeom>
            <a:solidFill>
              <a:srgbClr val="548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8" name="Straight Connector 267">
              <a:extLst>
                <a:ext uri="{FF2B5EF4-FFF2-40B4-BE49-F238E27FC236}">
                  <a16:creationId xmlns:a16="http://schemas.microsoft.com/office/drawing/2014/main" id="{7CCC50C6-05E7-4C4C-B697-59B3D8278547}"/>
                </a:ext>
              </a:extLst>
            </p:cNvPr>
            <p:cNvCxnSpPr>
              <a:cxnSpLocks/>
            </p:cNvCxnSpPr>
            <p:nvPr/>
          </p:nvCxnSpPr>
          <p:spPr>
            <a:xfrm>
              <a:off x="5341143" y="24828333"/>
              <a:ext cx="2678214" cy="0"/>
            </a:xfrm>
            <a:prstGeom prst="line">
              <a:avLst/>
            </a:prstGeom>
            <a:ln w="76200">
              <a:solidFill>
                <a:srgbClr val="548235"/>
              </a:solidFill>
            </a:ln>
          </p:spPr>
          <p:style>
            <a:lnRef idx="1">
              <a:schemeClr val="accent1"/>
            </a:lnRef>
            <a:fillRef idx="0">
              <a:schemeClr val="accent1"/>
            </a:fillRef>
            <a:effectRef idx="0">
              <a:schemeClr val="accent1"/>
            </a:effectRef>
            <a:fontRef idx="minor">
              <a:schemeClr val="tx1"/>
            </a:fontRef>
          </p:style>
        </p:cxnSp>
        <p:sp>
          <p:nvSpPr>
            <p:cNvPr id="269" name="TextBox 268">
              <a:extLst>
                <a:ext uri="{FF2B5EF4-FFF2-40B4-BE49-F238E27FC236}">
                  <a16:creationId xmlns:a16="http://schemas.microsoft.com/office/drawing/2014/main" id="{E702598B-BB7E-4EFE-9151-21A3DC7A9EA4}"/>
                </a:ext>
              </a:extLst>
            </p:cNvPr>
            <p:cNvSpPr txBox="1">
              <a:spLocks/>
            </p:cNvSpPr>
            <p:nvPr/>
          </p:nvSpPr>
          <p:spPr>
            <a:xfrm>
              <a:off x="4836708" y="27609736"/>
              <a:ext cx="4554209" cy="694944"/>
            </a:xfrm>
            <a:prstGeom prst="roundRect">
              <a:avLst/>
            </a:prstGeom>
            <a:solidFill>
              <a:srgbClr val="D2DEF2"/>
            </a:solidFill>
            <a:ln w="76200">
              <a:solidFill>
                <a:srgbClr val="1A345E"/>
              </a:solidFill>
            </a:ln>
          </p:spPr>
          <p:style>
            <a:lnRef idx="2">
              <a:schemeClr val="accent1"/>
            </a:lnRef>
            <a:fillRef idx="1">
              <a:schemeClr val="lt1"/>
            </a:fillRef>
            <a:effectRef idx="0">
              <a:schemeClr val="accent1"/>
            </a:effectRef>
            <a:fontRef idx="minor">
              <a:schemeClr val="dk1"/>
            </a:fontRef>
          </p:style>
          <p:txBody>
            <a:bodyPr wrap="square" rtlCol="0" anchor="ctr">
              <a:noAutofit/>
            </a:bodyPr>
            <a:lstStyle/>
            <a:p>
              <a:pPr algn="ctr"/>
              <a:r>
                <a:rPr lang="en-US" sz="3400" b="1" dirty="0">
                  <a:solidFill>
                    <a:schemeClr val="tx1"/>
                  </a:solidFill>
                  <a:latin typeface="Times New Roman" panose="02020603050405020304" pitchFamily="18" charset="0"/>
                  <a:cs typeface="Times New Roman" panose="02020603050405020304" pitchFamily="18" charset="0"/>
                </a:rPr>
                <a:t>QUALITY CONTROL</a:t>
              </a:r>
            </a:p>
          </p:txBody>
        </p:sp>
        <p:sp>
          <p:nvSpPr>
            <p:cNvPr id="270" name="TextBox 269">
              <a:extLst>
                <a:ext uri="{FF2B5EF4-FFF2-40B4-BE49-F238E27FC236}">
                  <a16:creationId xmlns:a16="http://schemas.microsoft.com/office/drawing/2014/main" id="{B0B4BA56-2E36-489F-A9FA-284A7D713D3C}"/>
                </a:ext>
              </a:extLst>
            </p:cNvPr>
            <p:cNvSpPr txBox="1">
              <a:spLocks/>
            </p:cNvSpPr>
            <p:nvPr/>
          </p:nvSpPr>
          <p:spPr>
            <a:xfrm>
              <a:off x="3927398" y="26502809"/>
              <a:ext cx="2615396" cy="694944"/>
            </a:xfrm>
            <a:prstGeom prst="roundRect">
              <a:avLst/>
            </a:prstGeom>
            <a:solidFill>
              <a:srgbClr val="5A86CE"/>
            </a:solidFill>
            <a:ln w="76200">
              <a:solidFill>
                <a:srgbClr val="1A345E"/>
              </a:solidFill>
            </a:ln>
          </p:spPr>
          <p:style>
            <a:lnRef idx="2">
              <a:schemeClr val="accent1"/>
            </a:lnRef>
            <a:fillRef idx="1">
              <a:schemeClr val="lt1"/>
            </a:fillRef>
            <a:effectRef idx="0">
              <a:schemeClr val="accent1"/>
            </a:effectRef>
            <a:fontRef idx="minor">
              <a:schemeClr val="dk1"/>
            </a:fontRef>
          </p:style>
          <p:txBody>
            <a:bodyPr wrap="square" rtlCol="0" anchor="ctr">
              <a:noAutofit/>
            </a:bodyPr>
            <a:lstStyle/>
            <a:p>
              <a:pPr algn="ctr"/>
              <a:r>
                <a:rPr lang="en-US" sz="3400" b="1" dirty="0">
                  <a:solidFill>
                    <a:schemeClr val="bg1"/>
                  </a:solidFill>
                  <a:latin typeface="Times New Roman" panose="02020603050405020304" pitchFamily="18" charset="0"/>
                  <a:cs typeface="Times New Roman" panose="02020603050405020304" pitchFamily="18" charset="0"/>
                </a:rPr>
                <a:t>GPS + RTC</a:t>
              </a:r>
            </a:p>
          </p:txBody>
        </p:sp>
      </p:grpSp>
      <p:grpSp>
        <p:nvGrpSpPr>
          <p:cNvPr id="277" name="Group 276">
            <a:extLst>
              <a:ext uri="{FF2B5EF4-FFF2-40B4-BE49-F238E27FC236}">
                <a16:creationId xmlns:a16="http://schemas.microsoft.com/office/drawing/2014/main" id="{927B14BF-DE20-4F8D-A3E0-DE6FC875D026}"/>
              </a:ext>
            </a:extLst>
          </p:cNvPr>
          <p:cNvGrpSpPr/>
          <p:nvPr/>
        </p:nvGrpSpPr>
        <p:grpSpPr>
          <a:xfrm rot="10800000">
            <a:off x="1905505" y="27853199"/>
            <a:ext cx="2830745" cy="1122418"/>
            <a:chOff x="905826" y="26911621"/>
            <a:chExt cx="1960422" cy="1122418"/>
          </a:xfrm>
          <a:solidFill>
            <a:srgbClr val="1A345E"/>
          </a:solidFill>
        </p:grpSpPr>
        <p:cxnSp>
          <p:nvCxnSpPr>
            <p:cNvPr id="278" name="Straight Connector 277">
              <a:extLst>
                <a:ext uri="{FF2B5EF4-FFF2-40B4-BE49-F238E27FC236}">
                  <a16:creationId xmlns:a16="http://schemas.microsoft.com/office/drawing/2014/main" id="{8AA74057-CDBF-472A-A7D1-CD54349EC194}"/>
                </a:ext>
              </a:extLst>
            </p:cNvPr>
            <p:cNvCxnSpPr>
              <a:cxnSpLocks/>
            </p:cNvCxnSpPr>
            <p:nvPr/>
          </p:nvCxnSpPr>
          <p:spPr>
            <a:xfrm rot="10800000" flipV="1">
              <a:off x="2842119" y="26911621"/>
              <a:ext cx="0" cy="1122418"/>
            </a:xfrm>
            <a:prstGeom prst="line">
              <a:avLst/>
            </a:prstGeom>
            <a:grpFill/>
            <a:ln w="76200">
              <a:solidFill>
                <a:srgbClr val="1A345E"/>
              </a:solidFill>
            </a:ln>
          </p:spPr>
          <p:style>
            <a:lnRef idx="1">
              <a:schemeClr val="accent1"/>
            </a:lnRef>
            <a:fillRef idx="0">
              <a:schemeClr val="accent1"/>
            </a:fillRef>
            <a:effectRef idx="0">
              <a:schemeClr val="accent1"/>
            </a:effectRef>
            <a:fontRef idx="minor">
              <a:schemeClr val="tx1"/>
            </a:fontRef>
          </p:style>
        </p:cxnSp>
        <p:cxnSp>
          <p:nvCxnSpPr>
            <p:cNvPr id="279" name="Straight Connector 278">
              <a:extLst>
                <a:ext uri="{FF2B5EF4-FFF2-40B4-BE49-F238E27FC236}">
                  <a16:creationId xmlns:a16="http://schemas.microsoft.com/office/drawing/2014/main" id="{46F14F3D-3EED-4D2F-A05A-20AEF08100CD}"/>
                </a:ext>
              </a:extLst>
            </p:cNvPr>
            <p:cNvCxnSpPr>
              <a:cxnSpLocks/>
            </p:cNvCxnSpPr>
            <p:nvPr/>
          </p:nvCxnSpPr>
          <p:spPr>
            <a:xfrm>
              <a:off x="905826" y="28003414"/>
              <a:ext cx="1960422" cy="0"/>
            </a:xfrm>
            <a:prstGeom prst="line">
              <a:avLst/>
            </a:prstGeom>
            <a:grpFill/>
            <a:ln w="76200">
              <a:solidFill>
                <a:srgbClr val="1A345E"/>
              </a:solidFill>
            </a:ln>
          </p:spPr>
          <p:style>
            <a:lnRef idx="1">
              <a:schemeClr val="accent1"/>
            </a:lnRef>
            <a:fillRef idx="0">
              <a:schemeClr val="accent1"/>
            </a:fillRef>
            <a:effectRef idx="0">
              <a:schemeClr val="accent1"/>
            </a:effectRef>
            <a:fontRef idx="minor">
              <a:schemeClr val="tx1"/>
            </a:fontRef>
          </p:style>
        </p:cxnSp>
      </p:grpSp>
      <p:cxnSp>
        <p:nvCxnSpPr>
          <p:cNvPr id="280" name="Straight Connector 279">
            <a:extLst>
              <a:ext uri="{FF2B5EF4-FFF2-40B4-BE49-F238E27FC236}">
                <a16:creationId xmlns:a16="http://schemas.microsoft.com/office/drawing/2014/main" id="{259DC835-61E7-42A6-BAB5-01BCD4512E88}"/>
              </a:ext>
            </a:extLst>
          </p:cNvPr>
          <p:cNvCxnSpPr>
            <a:cxnSpLocks/>
          </p:cNvCxnSpPr>
          <p:nvPr/>
        </p:nvCxnSpPr>
        <p:spPr>
          <a:xfrm flipH="1">
            <a:off x="1907555" y="28943227"/>
            <a:ext cx="595660" cy="0"/>
          </a:xfrm>
          <a:prstGeom prst="line">
            <a:avLst/>
          </a:prstGeom>
          <a:ln w="76200">
            <a:solidFill>
              <a:srgbClr val="1A345E"/>
            </a:solidFill>
          </a:ln>
        </p:spPr>
        <p:style>
          <a:lnRef idx="1">
            <a:schemeClr val="accent1"/>
          </a:lnRef>
          <a:fillRef idx="0">
            <a:schemeClr val="accent1"/>
          </a:fillRef>
          <a:effectRef idx="0">
            <a:schemeClr val="accent1"/>
          </a:effectRef>
          <a:fontRef idx="minor">
            <a:schemeClr val="tx1"/>
          </a:fontRef>
        </p:style>
      </p:cxnSp>
      <p:sp>
        <p:nvSpPr>
          <p:cNvPr id="281" name="Isosceles Triangle 280">
            <a:extLst>
              <a:ext uri="{FF2B5EF4-FFF2-40B4-BE49-F238E27FC236}">
                <a16:creationId xmlns:a16="http://schemas.microsoft.com/office/drawing/2014/main" id="{22ACF1C1-93AE-43CB-85F9-5AF7D807EAE9}"/>
              </a:ext>
            </a:extLst>
          </p:cNvPr>
          <p:cNvSpPr/>
          <p:nvPr/>
        </p:nvSpPr>
        <p:spPr>
          <a:xfrm rot="16200000">
            <a:off x="3193353" y="27692248"/>
            <a:ext cx="502983" cy="371785"/>
          </a:xfrm>
          <a:prstGeom prst="triangle">
            <a:avLst/>
          </a:prstGeom>
          <a:solidFill>
            <a:srgbClr val="1A345E"/>
          </a:solidFill>
          <a:ln>
            <a:solidFill>
              <a:srgbClr val="1A34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sp>
        <p:nvSpPr>
          <p:cNvPr id="324" name="TextBox 323">
            <a:extLst>
              <a:ext uri="{FF2B5EF4-FFF2-40B4-BE49-F238E27FC236}">
                <a16:creationId xmlns:a16="http://schemas.microsoft.com/office/drawing/2014/main" id="{5CCB47BC-FA6E-471A-9F40-B3F72845EB9E}"/>
              </a:ext>
            </a:extLst>
          </p:cNvPr>
          <p:cNvSpPr txBox="1">
            <a:spLocks/>
          </p:cNvSpPr>
          <p:nvPr/>
        </p:nvSpPr>
        <p:spPr>
          <a:xfrm>
            <a:off x="14710574" y="38041788"/>
            <a:ext cx="13867275" cy="1777896"/>
          </a:xfrm>
          <a:prstGeom prst="rect">
            <a:avLst/>
          </a:prstGeom>
          <a:noFill/>
          <a:ln>
            <a:noFill/>
          </a:ln>
        </p:spPr>
        <p:txBody>
          <a:bodyPr wrap="square" rtlCol="0">
            <a:noAutofit/>
          </a:bodyPr>
          <a:lstStyle/>
          <a:p>
            <a:pPr algn="just"/>
            <a:r>
              <a:rPr lang="en-US" sz="1500" dirty="0">
                <a:latin typeface="Times New Roman" panose="02020603050405020304" pitchFamily="18" charset="0"/>
                <a:cs typeface="Times New Roman" panose="02020603050405020304" pitchFamily="18" charset="0"/>
              </a:rPr>
              <a:t>References: </a:t>
            </a:r>
            <a:r>
              <a:rPr lang="en-US" sz="1500" b="1" dirty="0">
                <a:latin typeface="Times New Roman" panose="02020603050405020304" pitchFamily="18" charset="0"/>
                <a:cs typeface="Times New Roman" panose="02020603050405020304" pitchFamily="18" charset="0"/>
              </a:rPr>
              <a:t>[1] </a:t>
            </a:r>
            <a:r>
              <a:rPr lang="en-US" sz="1500" dirty="0">
                <a:latin typeface="Times New Roman" panose="02020603050405020304" pitchFamily="18" charset="0"/>
                <a:cs typeface="Times New Roman" panose="02020603050405020304" pitchFamily="18" charset="0"/>
              </a:rPr>
              <a:t>ARMOR3d – Greiner, E., </a:t>
            </a:r>
            <a:r>
              <a:rPr lang="en-US" sz="1500" dirty="0" err="1">
                <a:latin typeface="Times New Roman" panose="02020603050405020304" pitchFamily="18" charset="0"/>
                <a:cs typeface="Times New Roman" panose="02020603050405020304" pitchFamily="18" charset="0"/>
              </a:rPr>
              <a:t>Verbrugge</a:t>
            </a:r>
            <a:r>
              <a:rPr lang="en-US" sz="1500" dirty="0">
                <a:latin typeface="Times New Roman" panose="02020603050405020304" pitchFamily="18" charset="0"/>
                <a:cs typeface="Times New Roman" panose="02020603050405020304" pitchFamily="18" charset="0"/>
              </a:rPr>
              <a:t>, N., </a:t>
            </a:r>
            <a:r>
              <a:rPr lang="en-US" sz="1500" dirty="0" err="1">
                <a:latin typeface="Times New Roman" panose="02020603050405020304" pitchFamily="18" charset="0"/>
                <a:cs typeface="Times New Roman" panose="02020603050405020304" pitchFamily="18" charset="0"/>
              </a:rPr>
              <a:t>Mulet</a:t>
            </a:r>
            <a:r>
              <a:rPr lang="en-US" sz="1500" dirty="0">
                <a:latin typeface="Times New Roman" panose="02020603050405020304" pitchFamily="18" charset="0"/>
                <a:cs typeface="Times New Roman" panose="02020603050405020304" pitchFamily="18" charset="0"/>
              </a:rPr>
              <a:t>, S., </a:t>
            </a:r>
            <a:r>
              <a:rPr lang="en-US" sz="1500" dirty="0" err="1">
                <a:latin typeface="Times New Roman" panose="02020603050405020304" pitchFamily="18" charset="0"/>
                <a:cs typeface="Times New Roman" panose="02020603050405020304" pitchFamily="18" charset="0"/>
              </a:rPr>
              <a:t>Guinehut</a:t>
            </a:r>
            <a:r>
              <a:rPr lang="en-US" sz="1500" dirty="0">
                <a:latin typeface="Times New Roman" panose="02020603050405020304" pitchFamily="18" charset="0"/>
                <a:cs typeface="Times New Roman" panose="02020603050405020304" pitchFamily="18" charset="0"/>
              </a:rPr>
              <a:t>, S. (2023) Ocean 3D temperature, salinity, geopotential heights, geostrophic currents and 2D mixed layer depth product. </a:t>
            </a:r>
            <a:r>
              <a:rPr lang="en-US" sz="1500" dirty="0">
                <a:latin typeface="Times New Roman" panose="02020603050405020304" pitchFamily="18" charset="0"/>
                <a:cs typeface="Times New Roman" panose="02020603050405020304" pitchFamily="18" charset="0"/>
                <a:hlinkClick r:id="rId12"/>
              </a:rPr>
              <a:t>https://catalogue.marine.copernicus.eu/documents/QUID/CMEMS-MOB-QUID-015-012.pdf</a:t>
            </a:r>
            <a:r>
              <a:rPr lang="en-US" sz="1500" dirty="0">
                <a:latin typeface="Times New Roman" panose="02020603050405020304" pitchFamily="18" charset="0"/>
                <a:cs typeface="Times New Roman" panose="02020603050405020304" pitchFamily="18" charset="0"/>
              </a:rPr>
              <a:t>  </a:t>
            </a:r>
            <a:r>
              <a:rPr lang="en-US" sz="1500" b="1" dirty="0">
                <a:latin typeface="Times New Roman" panose="02020603050405020304" pitchFamily="18" charset="0"/>
                <a:cs typeface="Times New Roman" panose="02020603050405020304" pitchFamily="18" charset="0"/>
              </a:rPr>
              <a:t>[2] </a:t>
            </a:r>
            <a:r>
              <a:rPr lang="en-US" sz="1500" b="0" i="0" dirty="0">
                <a:solidFill>
                  <a:srgbClr val="1C1D1E"/>
                </a:solidFill>
                <a:effectLst/>
                <a:latin typeface="Times New Roman" panose="02020603050405020304" pitchFamily="18" charset="0"/>
                <a:cs typeface="Times New Roman" panose="02020603050405020304" pitchFamily="18" charset="0"/>
              </a:rPr>
              <a:t>Carter, B.R., Feely, R.A., Williams, N.L., Dickson, A.G., Fong, M.B. and Takeshita, Y. (2018), Updated methods for global locally interpolated estimation of alkalinity, pH, and nitrate. </a:t>
            </a:r>
            <a:r>
              <a:rPr lang="en-US" sz="1500" b="0" i="0" dirty="0" err="1">
                <a:solidFill>
                  <a:srgbClr val="1C1D1E"/>
                </a:solidFill>
                <a:effectLst/>
                <a:latin typeface="Times New Roman" panose="02020603050405020304" pitchFamily="18" charset="0"/>
                <a:cs typeface="Times New Roman" panose="02020603050405020304" pitchFamily="18" charset="0"/>
              </a:rPr>
              <a:t>Limnol</a:t>
            </a:r>
            <a:r>
              <a:rPr lang="en-US" sz="1500" b="0" i="0" dirty="0">
                <a:solidFill>
                  <a:srgbClr val="1C1D1E"/>
                </a:solidFill>
                <a:effectLst/>
                <a:latin typeface="Times New Roman" panose="02020603050405020304" pitchFamily="18" charset="0"/>
                <a:cs typeface="Times New Roman" panose="02020603050405020304" pitchFamily="18" charset="0"/>
              </a:rPr>
              <a:t>. </a:t>
            </a:r>
            <a:r>
              <a:rPr lang="en-US" sz="1500" b="0" i="0" dirty="0" err="1">
                <a:solidFill>
                  <a:srgbClr val="1C1D1E"/>
                </a:solidFill>
                <a:effectLst/>
                <a:latin typeface="Times New Roman" panose="02020603050405020304" pitchFamily="18" charset="0"/>
                <a:cs typeface="Times New Roman" panose="02020603050405020304" pitchFamily="18" charset="0"/>
              </a:rPr>
              <a:t>Oceanogr</a:t>
            </a:r>
            <a:r>
              <a:rPr lang="en-US" sz="1500" b="0" i="0" dirty="0">
                <a:solidFill>
                  <a:srgbClr val="1C1D1E"/>
                </a:solidFill>
                <a:effectLst/>
                <a:latin typeface="Times New Roman" panose="02020603050405020304" pitchFamily="18" charset="0"/>
                <a:cs typeface="Times New Roman" panose="02020603050405020304" pitchFamily="18" charset="0"/>
              </a:rPr>
              <a:t>. Methods, 16: 119-131. </a:t>
            </a:r>
            <a:r>
              <a:rPr lang="en-US" sz="1500" b="0" i="0" u="none" strike="noStrike" dirty="0">
                <a:solidFill>
                  <a:srgbClr val="0D364E"/>
                </a:solidFill>
                <a:effectLst/>
                <a:latin typeface="Times New Roman" panose="02020603050405020304" pitchFamily="18" charset="0"/>
                <a:cs typeface="Times New Roman" panose="02020603050405020304" pitchFamily="18" charset="0"/>
                <a:hlinkClick r:id="rId13"/>
              </a:rPr>
              <a:t>https://doi.org/10.1002/lom3.10232</a:t>
            </a:r>
            <a:r>
              <a:rPr lang="en-US" sz="1500" dirty="0">
                <a:solidFill>
                  <a:srgbClr val="0D364E"/>
                </a:solidFill>
                <a:latin typeface="Times New Roman" panose="02020603050405020304" pitchFamily="18" charset="0"/>
                <a:cs typeface="Times New Roman" panose="02020603050405020304" pitchFamily="18" charset="0"/>
              </a:rPr>
              <a:t>  </a:t>
            </a:r>
            <a:r>
              <a:rPr lang="en-US" sz="1500" b="1" i="0" dirty="0">
                <a:solidFill>
                  <a:srgbClr val="1C1D1E"/>
                </a:solidFill>
                <a:effectLst/>
                <a:latin typeface="Times New Roman" panose="02020603050405020304" pitchFamily="18" charset="0"/>
                <a:cs typeface="Times New Roman" panose="02020603050405020304" pitchFamily="18" charset="0"/>
              </a:rPr>
              <a:t>[3] </a:t>
            </a:r>
            <a:r>
              <a:rPr lang="en-US" sz="1500" b="0" i="0" dirty="0">
                <a:solidFill>
                  <a:srgbClr val="1C1D1E"/>
                </a:solidFill>
                <a:effectLst/>
                <a:latin typeface="Times New Roman" panose="02020603050405020304" pitchFamily="18" charset="0"/>
                <a:cs typeface="Times New Roman" panose="02020603050405020304" pitchFamily="18" charset="0"/>
              </a:rPr>
              <a:t>Carter, B.R., </a:t>
            </a:r>
            <a:r>
              <a:rPr lang="en-US" sz="1500" b="0" i="0" dirty="0" err="1">
                <a:solidFill>
                  <a:srgbClr val="1C1D1E"/>
                </a:solidFill>
                <a:effectLst/>
                <a:latin typeface="Times New Roman" panose="02020603050405020304" pitchFamily="18" charset="0"/>
                <a:cs typeface="Times New Roman" panose="02020603050405020304" pitchFamily="18" charset="0"/>
              </a:rPr>
              <a:t>Bittig</a:t>
            </a:r>
            <a:r>
              <a:rPr lang="en-US" sz="1500" b="0" i="0" dirty="0">
                <a:solidFill>
                  <a:srgbClr val="1C1D1E"/>
                </a:solidFill>
                <a:effectLst/>
                <a:latin typeface="Times New Roman" panose="02020603050405020304" pitchFamily="18" charset="0"/>
                <a:cs typeface="Times New Roman" panose="02020603050405020304" pitchFamily="18" charset="0"/>
              </a:rPr>
              <a:t>, H.C., Fassbender, A.J., Sharp, J.D., Takeshita, Y., Xu, Y.-Y., Álvarez, M., </a:t>
            </a:r>
            <a:r>
              <a:rPr lang="en-US" sz="1500" b="0" i="0" dirty="0" err="1">
                <a:solidFill>
                  <a:srgbClr val="1C1D1E"/>
                </a:solidFill>
                <a:effectLst/>
                <a:latin typeface="Times New Roman" panose="02020603050405020304" pitchFamily="18" charset="0"/>
                <a:cs typeface="Times New Roman" panose="02020603050405020304" pitchFamily="18" charset="0"/>
              </a:rPr>
              <a:t>Wanninkhof</a:t>
            </a:r>
            <a:r>
              <a:rPr lang="en-US" sz="1500" b="0" i="0" dirty="0">
                <a:solidFill>
                  <a:srgbClr val="1C1D1E"/>
                </a:solidFill>
                <a:effectLst/>
                <a:latin typeface="Times New Roman" panose="02020603050405020304" pitchFamily="18" charset="0"/>
                <a:cs typeface="Times New Roman" panose="02020603050405020304" pitchFamily="18" charset="0"/>
              </a:rPr>
              <a:t>, R., Feely, R.A. and </a:t>
            </a:r>
            <a:r>
              <a:rPr lang="en-US" sz="1500" b="0" i="0" dirty="0" err="1">
                <a:solidFill>
                  <a:srgbClr val="1C1D1E"/>
                </a:solidFill>
                <a:effectLst/>
                <a:latin typeface="Times New Roman" panose="02020603050405020304" pitchFamily="18" charset="0"/>
                <a:cs typeface="Times New Roman" panose="02020603050405020304" pitchFamily="18" charset="0"/>
              </a:rPr>
              <a:t>Barbero</a:t>
            </a:r>
            <a:r>
              <a:rPr lang="en-US" sz="1500" b="0" i="0" dirty="0">
                <a:solidFill>
                  <a:srgbClr val="1C1D1E"/>
                </a:solidFill>
                <a:effectLst/>
                <a:latin typeface="Times New Roman" panose="02020603050405020304" pitchFamily="18" charset="0"/>
                <a:cs typeface="Times New Roman" panose="02020603050405020304" pitchFamily="18" charset="0"/>
              </a:rPr>
              <a:t>, L. (2021), New and updated global empirical seawater property estimation routines. </a:t>
            </a:r>
            <a:r>
              <a:rPr lang="en-US" sz="1500" b="0" i="0" dirty="0" err="1">
                <a:solidFill>
                  <a:srgbClr val="1C1D1E"/>
                </a:solidFill>
                <a:effectLst/>
                <a:latin typeface="Times New Roman" panose="02020603050405020304" pitchFamily="18" charset="0"/>
                <a:cs typeface="Times New Roman" panose="02020603050405020304" pitchFamily="18" charset="0"/>
              </a:rPr>
              <a:t>Limnol</a:t>
            </a:r>
            <a:r>
              <a:rPr lang="en-US" sz="1500" b="0" i="0" dirty="0">
                <a:solidFill>
                  <a:srgbClr val="1C1D1E"/>
                </a:solidFill>
                <a:effectLst/>
                <a:latin typeface="Times New Roman" panose="02020603050405020304" pitchFamily="18" charset="0"/>
                <a:cs typeface="Times New Roman" panose="02020603050405020304" pitchFamily="18" charset="0"/>
              </a:rPr>
              <a:t> </a:t>
            </a:r>
            <a:r>
              <a:rPr lang="en-US" sz="1500" b="0" i="0" dirty="0" err="1">
                <a:solidFill>
                  <a:srgbClr val="1C1D1E"/>
                </a:solidFill>
                <a:effectLst/>
                <a:latin typeface="Times New Roman" panose="02020603050405020304" pitchFamily="18" charset="0"/>
                <a:cs typeface="Times New Roman" panose="02020603050405020304" pitchFamily="18" charset="0"/>
              </a:rPr>
              <a:t>Oceanogr</a:t>
            </a:r>
            <a:r>
              <a:rPr lang="en-US" sz="1500" b="0" i="0" dirty="0">
                <a:solidFill>
                  <a:srgbClr val="1C1D1E"/>
                </a:solidFill>
                <a:effectLst/>
                <a:latin typeface="Times New Roman" panose="02020603050405020304" pitchFamily="18" charset="0"/>
                <a:cs typeface="Times New Roman" panose="02020603050405020304" pitchFamily="18" charset="0"/>
              </a:rPr>
              <a:t> Methods, 19: 785-809. </a:t>
            </a:r>
            <a:r>
              <a:rPr lang="en-US" sz="1500" b="0" i="0" u="none" strike="noStrike" dirty="0">
                <a:solidFill>
                  <a:srgbClr val="0D364E"/>
                </a:solidFill>
                <a:effectLst/>
                <a:latin typeface="Times New Roman" panose="02020603050405020304" pitchFamily="18" charset="0"/>
                <a:cs typeface="Times New Roman" panose="02020603050405020304" pitchFamily="18" charset="0"/>
                <a:hlinkClick r:id="rId14"/>
              </a:rPr>
              <a:t>https://doi.org/10.1002/lom3.10461</a:t>
            </a:r>
            <a:r>
              <a:rPr lang="en-US" sz="1500" b="0" i="0" u="none" strike="noStrike" dirty="0">
                <a:solidFill>
                  <a:srgbClr val="0D364E"/>
                </a:solidFill>
                <a:effectLst/>
                <a:latin typeface="Times New Roman" panose="02020603050405020304" pitchFamily="18" charset="0"/>
                <a:cs typeface="Times New Roman" panose="02020603050405020304" pitchFamily="18" charset="0"/>
              </a:rPr>
              <a:t>  </a:t>
            </a:r>
            <a:r>
              <a:rPr lang="en-US" sz="1500" b="1" dirty="0">
                <a:latin typeface="Times New Roman" panose="02020603050405020304" pitchFamily="18" charset="0"/>
                <a:cs typeface="Times New Roman" panose="02020603050405020304" pitchFamily="18" charset="0"/>
              </a:rPr>
              <a:t>[4] </a:t>
            </a:r>
            <a:r>
              <a:rPr lang="en-US" sz="1500" dirty="0">
                <a:latin typeface="Times New Roman" panose="02020603050405020304" pitchFamily="18" charset="0"/>
                <a:cs typeface="Times New Roman" panose="02020603050405020304" pitchFamily="18" charset="0"/>
              </a:rPr>
              <a:t>Argo quality control manual – </a:t>
            </a:r>
            <a:r>
              <a:rPr lang="en-US" sz="1500" b="0" i="0" dirty="0" err="1">
                <a:solidFill>
                  <a:srgbClr val="333333"/>
                </a:solidFill>
                <a:effectLst/>
                <a:latin typeface="Times New Roman" panose="02020603050405020304" pitchFamily="18" charset="0"/>
                <a:cs typeface="Times New Roman" panose="02020603050405020304" pitchFamily="18" charset="0"/>
              </a:rPr>
              <a:t>Schmechtig</a:t>
            </a:r>
            <a:r>
              <a:rPr lang="en-US" sz="1500" b="0" i="0" dirty="0">
                <a:solidFill>
                  <a:srgbClr val="333333"/>
                </a:solidFill>
                <a:effectLst/>
                <a:latin typeface="Times New Roman" panose="02020603050405020304" pitchFamily="18" charset="0"/>
                <a:cs typeface="Times New Roman" panose="02020603050405020304" pitchFamily="18" charset="0"/>
              </a:rPr>
              <a:t>, C., Wong, A., Maurer, T.L., </a:t>
            </a:r>
            <a:r>
              <a:rPr lang="en-US" sz="1500" b="0" i="0" dirty="0" err="1">
                <a:solidFill>
                  <a:srgbClr val="333333"/>
                </a:solidFill>
                <a:effectLst/>
                <a:latin typeface="Times New Roman" panose="02020603050405020304" pitchFamily="18" charset="0"/>
                <a:cs typeface="Times New Roman" panose="02020603050405020304" pitchFamily="18" charset="0"/>
              </a:rPr>
              <a:t>Bittig</a:t>
            </a:r>
            <a:r>
              <a:rPr lang="en-US" sz="1500" b="0" i="0" dirty="0">
                <a:solidFill>
                  <a:srgbClr val="333333"/>
                </a:solidFill>
                <a:effectLst/>
                <a:latin typeface="Times New Roman" panose="02020603050405020304" pitchFamily="18" charset="0"/>
                <a:cs typeface="Times New Roman" panose="02020603050405020304" pitchFamily="18" charset="0"/>
              </a:rPr>
              <a:t>, H., Thierry, V. (2023). </a:t>
            </a:r>
            <a:r>
              <a:rPr lang="en-US" sz="1500" i="0" dirty="0">
                <a:solidFill>
                  <a:srgbClr val="333333"/>
                </a:solidFill>
                <a:effectLst/>
                <a:latin typeface="Times New Roman" panose="02020603050405020304" pitchFamily="18" charset="0"/>
                <a:cs typeface="Times New Roman" panose="02020603050405020304" pitchFamily="18" charset="0"/>
              </a:rPr>
              <a:t>Argo quality control manual for biogeochemical data</a:t>
            </a:r>
            <a:r>
              <a:rPr lang="en-US" sz="1500" b="0" i="0" dirty="0">
                <a:solidFill>
                  <a:srgbClr val="333333"/>
                </a:solidFill>
                <a:effectLst/>
                <a:latin typeface="Times New Roman" panose="02020603050405020304" pitchFamily="18" charset="0"/>
                <a:cs typeface="Times New Roman" panose="02020603050405020304" pitchFamily="18" charset="0"/>
              </a:rPr>
              <a:t>. </a:t>
            </a:r>
            <a:r>
              <a:rPr lang="en-US" sz="1500" b="0" i="0" u="none" strike="noStrike" dirty="0">
                <a:solidFill>
                  <a:srgbClr val="3788E7"/>
                </a:solidFill>
                <a:effectLst/>
                <a:latin typeface="Times New Roman" panose="02020603050405020304" pitchFamily="18" charset="0"/>
                <a:cs typeface="Times New Roman" panose="02020603050405020304" pitchFamily="18" charset="0"/>
                <a:hlinkClick r:id="rId15"/>
              </a:rPr>
              <a:t>https://doi.org/10.13155/40879</a:t>
            </a:r>
            <a:endParaRPr lang="en-US" sz="1500" dirty="0">
              <a:latin typeface="Times New Roman" panose="02020603050405020304" pitchFamily="18" charset="0"/>
              <a:cs typeface="Times New Roman" panose="02020603050405020304" pitchFamily="18" charset="0"/>
            </a:endParaRPr>
          </a:p>
          <a:p>
            <a:pPr algn="just">
              <a:lnSpc>
                <a:spcPct val="150000"/>
              </a:lnSpc>
            </a:pPr>
            <a:endParaRPr lang="en-US" sz="60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p:txBody>
      </p:sp>
      <p:grpSp>
        <p:nvGrpSpPr>
          <p:cNvPr id="27" name="Group 26">
            <a:extLst>
              <a:ext uri="{FF2B5EF4-FFF2-40B4-BE49-F238E27FC236}">
                <a16:creationId xmlns:a16="http://schemas.microsoft.com/office/drawing/2014/main" id="{1C1E7449-3DBB-4CD3-B8BF-A6C9DCAB8B57}"/>
              </a:ext>
            </a:extLst>
          </p:cNvPr>
          <p:cNvGrpSpPr/>
          <p:nvPr/>
        </p:nvGrpSpPr>
        <p:grpSpPr>
          <a:xfrm>
            <a:off x="9320873" y="32384001"/>
            <a:ext cx="4667249" cy="8429687"/>
            <a:chOff x="9248467" y="32285791"/>
            <a:chExt cx="4667249" cy="8429687"/>
          </a:xfrm>
        </p:grpSpPr>
        <p:pic>
          <p:nvPicPr>
            <p:cNvPr id="7" name="Picture 6">
              <a:extLst>
                <a:ext uri="{FF2B5EF4-FFF2-40B4-BE49-F238E27FC236}">
                  <a16:creationId xmlns:a16="http://schemas.microsoft.com/office/drawing/2014/main" id="{6B6D148F-D2A7-43A1-ABB2-65981E7E69D7}"/>
                </a:ext>
              </a:extLst>
            </p:cNvPr>
            <p:cNvPicPr>
              <a:picLocks noChangeAspect="1"/>
            </p:cNvPicPr>
            <p:nvPr/>
          </p:nvPicPr>
          <p:blipFill>
            <a:blip r:embed="rId16"/>
            <a:stretch>
              <a:fillRect/>
            </a:stretch>
          </p:blipFill>
          <p:spPr>
            <a:xfrm>
              <a:off x="9248467" y="32285791"/>
              <a:ext cx="4377055" cy="5836073"/>
            </a:xfrm>
            <a:prstGeom prst="rect">
              <a:avLst/>
            </a:prstGeom>
          </p:spPr>
        </p:pic>
        <p:sp>
          <p:nvSpPr>
            <p:cNvPr id="327" name="Rectangle 326">
              <a:extLst>
                <a:ext uri="{FF2B5EF4-FFF2-40B4-BE49-F238E27FC236}">
                  <a16:creationId xmlns:a16="http://schemas.microsoft.com/office/drawing/2014/main" id="{2BE767E0-22BD-473A-BA8A-EAC210E615F3}"/>
                </a:ext>
              </a:extLst>
            </p:cNvPr>
            <p:cNvSpPr/>
            <p:nvPr/>
          </p:nvSpPr>
          <p:spPr>
            <a:xfrm>
              <a:off x="10287030" y="36180849"/>
              <a:ext cx="2135747" cy="2788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a:extLst>
                <a:ext uri="{FF2B5EF4-FFF2-40B4-BE49-F238E27FC236}">
                  <a16:creationId xmlns:a16="http://schemas.microsoft.com/office/drawing/2014/main" id="{7CE5C7B8-BB7F-448D-9086-F8AC69D54234}"/>
                </a:ext>
              </a:extLst>
            </p:cNvPr>
            <p:cNvGrpSpPr/>
            <p:nvPr/>
          </p:nvGrpSpPr>
          <p:grpSpPr>
            <a:xfrm>
              <a:off x="9496183" y="35692954"/>
              <a:ext cx="3457273" cy="695349"/>
              <a:chOff x="8633047" y="36944864"/>
              <a:chExt cx="3457273" cy="695349"/>
            </a:xfrm>
          </p:grpSpPr>
          <p:pic>
            <p:nvPicPr>
              <p:cNvPr id="326" name="Picture 325">
                <a:extLst>
                  <a:ext uri="{FF2B5EF4-FFF2-40B4-BE49-F238E27FC236}">
                    <a16:creationId xmlns:a16="http://schemas.microsoft.com/office/drawing/2014/main" id="{4D092485-53D5-4CAB-94F8-7D3241495463}"/>
                  </a:ext>
                </a:extLst>
              </p:cNvPr>
              <p:cNvPicPr>
                <a:picLocks noChangeAspect="1"/>
              </p:cNvPicPr>
              <p:nvPr/>
            </p:nvPicPr>
            <p:blipFill rotWithShape="1">
              <a:blip r:embed="rId17"/>
              <a:srcRect l="14725" t="36718" r="17329" b="26952"/>
              <a:stretch/>
            </p:blipFill>
            <p:spPr>
              <a:xfrm>
                <a:off x="8633047" y="36996516"/>
                <a:ext cx="3457273" cy="643697"/>
              </a:xfrm>
              <a:prstGeom prst="rect">
                <a:avLst/>
              </a:prstGeom>
            </p:spPr>
          </p:pic>
          <p:sp>
            <p:nvSpPr>
              <p:cNvPr id="17" name="Rectangle 16">
                <a:extLst>
                  <a:ext uri="{FF2B5EF4-FFF2-40B4-BE49-F238E27FC236}">
                    <a16:creationId xmlns:a16="http://schemas.microsoft.com/office/drawing/2014/main" id="{5A6BCFAC-5893-4792-BECF-D81CA91BDDA4}"/>
                  </a:ext>
                </a:extLst>
              </p:cNvPr>
              <p:cNvSpPr/>
              <p:nvPr/>
            </p:nvSpPr>
            <p:spPr>
              <a:xfrm>
                <a:off x="11637652" y="36944864"/>
                <a:ext cx="111585" cy="1147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25" name="Picture 324">
              <a:extLst>
                <a:ext uri="{FF2B5EF4-FFF2-40B4-BE49-F238E27FC236}">
                  <a16:creationId xmlns:a16="http://schemas.microsoft.com/office/drawing/2014/main" id="{9AD7C1ED-37E0-4376-8383-9CFD11572E6A}"/>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
                      </a14:imgEffect>
                    </a14:imgLayer>
                  </a14:imgProps>
                </a:ext>
                <a:ext uri="{28A0092B-C50C-407E-A947-70E740481C1C}">
                  <a14:useLocalDpi xmlns:a14="http://schemas.microsoft.com/office/drawing/2010/main" val="0"/>
                </a:ext>
              </a:extLst>
            </a:blip>
            <a:stretch>
              <a:fillRect/>
            </a:stretch>
          </p:blipFill>
          <p:spPr>
            <a:xfrm rot="525747">
              <a:off x="12384816" y="35205162"/>
              <a:ext cx="482707" cy="3836572"/>
            </a:xfrm>
            <a:prstGeom prst="rect">
              <a:avLst/>
            </a:prstGeom>
          </p:spPr>
        </p:pic>
        <p:pic>
          <p:nvPicPr>
            <p:cNvPr id="12" name="Picture 11">
              <a:extLst>
                <a:ext uri="{FF2B5EF4-FFF2-40B4-BE49-F238E27FC236}">
                  <a16:creationId xmlns:a16="http://schemas.microsoft.com/office/drawing/2014/main" id="{A1E0AC75-4E4C-46D3-A7B7-2E99D8073612}"/>
                </a:ext>
              </a:extLst>
            </p:cNvPr>
            <p:cNvPicPr>
              <a:picLocks noChangeAspect="1"/>
            </p:cNvPicPr>
            <p:nvPr/>
          </p:nvPicPr>
          <p:blipFill>
            <a:blip r:embed="rId17"/>
            <a:stretch>
              <a:fillRect/>
            </a:stretch>
          </p:blipFill>
          <p:spPr>
            <a:xfrm>
              <a:off x="10661246" y="36376185"/>
              <a:ext cx="3254470" cy="4339293"/>
            </a:xfrm>
            <a:prstGeom prst="rect">
              <a:avLst/>
            </a:prstGeom>
          </p:spPr>
        </p:pic>
      </p:grpSp>
      <p:pic>
        <p:nvPicPr>
          <p:cNvPr id="29" name="Picture 28">
            <a:extLst>
              <a:ext uri="{FF2B5EF4-FFF2-40B4-BE49-F238E27FC236}">
                <a16:creationId xmlns:a16="http://schemas.microsoft.com/office/drawing/2014/main" id="{78F381B4-E9EF-4849-BCF1-B6A15B394B44}"/>
              </a:ext>
            </a:extLst>
          </p:cNvPr>
          <p:cNvPicPr>
            <a:picLocks noChangeAspect="1"/>
          </p:cNvPicPr>
          <p:nvPr/>
        </p:nvPicPr>
        <p:blipFill rotWithShape="1">
          <a:blip r:embed="rId18"/>
          <a:srcRect l="8381" t="2310" r="7664" b="9201"/>
          <a:stretch/>
        </p:blipFill>
        <p:spPr>
          <a:xfrm>
            <a:off x="27897809" y="24009463"/>
            <a:ext cx="11901184" cy="6193519"/>
          </a:xfrm>
          <a:prstGeom prst="rect">
            <a:avLst/>
          </a:prstGeom>
        </p:spPr>
      </p:pic>
      <p:grpSp>
        <p:nvGrpSpPr>
          <p:cNvPr id="331" name="Group 330">
            <a:extLst>
              <a:ext uri="{FF2B5EF4-FFF2-40B4-BE49-F238E27FC236}">
                <a16:creationId xmlns:a16="http://schemas.microsoft.com/office/drawing/2014/main" id="{C201D4F6-C439-4C95-8450-B3EC62B5AE78}"/>
              </a:ext>
            </a:extLst>
          </p:cNvPr>
          <p:cNvGrpSpPr/>
          <p:nvPr/>
        </p:nvGrpSpPr>
        <p:grpSpPr>
          <a:xfrm>
            <a:off x="27932768" y="9701745"/>
            <a:ext cx="11873216" cy="7436648"/>
            <a:chOff x="11552566" y="15449183"/>
            <a:chExt cx="17141522" cy="10740587"/>
          </a:xfrm>
        </p:grpSpPr>
        <p:pic>
          <p:nvPicPr>
            <p:cNvPr id="332" name="Picture 331">
              <a:extLst>
                <a:ext uri="{FF2B5EF4-FFF2-40B4-BE49-F238E27FC236}">
                  <a16:creationId xmlns:a16="http://schemas.microsoft.com/office/drawing/2014/main" id="{1C7222FB-4B2A-4A31-AA3A-DE30743B54F7}"/>
                </a:ext>
              </a:extLst>
            </p:cNvPr>
            <p:cNvPicPr>
              <a:picLocks noChangeAspect="1"/>
            </p:cNvPicPr>
            <p:nvPr/>
          </p:nvPicPr>
          <p:blipFill rotWithShape="1">
            <a:blip r:embed="rId19"/>
            <a:srcRect t="4372" r="4995"/>
            <a:stretch/>
          </p:blipFill>
          <p:spPr>
            <a:xfrm>
              <a:off x="11552566" y="15449183"/>
              <a:ext cx="17141522" cy="10740587"/>
            </a:xfrm>
            <a:prstGeom prst="rect">
              <a:avLst/>
            </a:prstGeom>
          </p:spPr>
        </p:pic>
        <p:pic>
          <p:nvPicPr>
            <p:cNvPr id="333" name="Picture 332">
              <a:extLst>
                <a:ext uri="{FF2B5EF4-FFF2-40B4-BE49-F238E27FC236}">
                  <a16:creationId xmlns:a16="http://schemas.microsoft.com/office/drawing/2014/main" id="{93611FE5-23D9-43F6-A916-94065ADE6AD8}"/>
                </a:ext>
              </a:extLst>
            </p:cNvPr>
            <p:cNvPicPr>
              <a:picLocks noChangeAspect="1"/>
            </p:cNvPicPr>
            <p:nvPr/>
          </p:nvPicPr>
          <p:blipFill rotWithShape="1">
            <a:blip r:embed="rId20"/>
            <a:srcRect l="9853" t="6265" r="45939" b="1231"/>
            <a:stretch/>
          </p:blipFill>
          <p:spPr>
            <a:xfrm>
              <a:off x="20850727" y="15677296"/>
              <a:ext cx="7843361" cy="10427025"/>
            </a:xfrm>
            <a:prstGeom prst="rect">
              <a:avLst/>
            </a:prstGeom>
          </p:spPr>
        </p:pic>
      </p:grpSp>
      <p:sp>
        <p:nvSpPr>
          <p:cNvPr id="30" name="Rectangle 29">
            <a:extLst>
              <a:ext uri="{FF2B5EF4-FFF2-40B4-BE49-F238E27FC236}">
                <a16:creationId xmlns:a16="http://schemas.microsoft.com/office/drawing/2014/main" id="{48C1EF88-AEB3-4401-952A-0761B0C85EE5}"/>
              </a:ext>
            </a:extLst>
          </p:cNvPr>
          <p:cNvSpPr/>
          <p:nvPr/>
        </p:nvSpPr>
        <p:spPr>
          <a:xfrm>
            <a:off x="27925777" y="12632836"/>
            <a:ext cx="1159178" cy="1011896"/>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9" name="Picture 6" descr="https://www.go-bgc.org/wp-content/uploads/2020/11/MBARI2.jpg">
            <a:extLst>
              <a:ext uri="{FF2B5EF4-FFF2-40B4-BE49-F238E27FC236}">
                <a16:creationId xmlns:a16="http://schemas.microsoft.com/office/drawing/2014/main" id="{3C3F4454-A199-4D5C-A3CD-B5A9F330684A}"/>
              </a:ext>
            </a:extLst>
          </p:cNvPr>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1441455" y="2342624"/>
            <a:ext cx="1747297" cy="174730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4D64A19-E340-4194-8686-ADB7F2899AD0}"/>
              </a:ext>
            </a:extLst>
          </p:cNvPr>
          <p:cNvSpPr txBox="1"/>
          <p:nvPr/>
        </p:nvSpPr>
        <p:spPr>
          <a:xfrm>
            <a:off x="937374" y="4165922"/>
            <a:ext cx="2662316" cy="784830"/>
          </a:xfrm>
          <a:prstGeom prst="rect">
            <a:avLst/>
          </a:prstGeom>
          <a:noFill/>
        </p:spPr>
        <p:txBody>
          <a:bodyPr wrap="square" rtlCol="0" anchor="ctr">
            <a:spAutoFit/>
          </a:bodyPr>
          <a:lstStyle/>
          <a:p>
            <a:pPr algn="ctr"/>
            <a:r>
              <a:rPr lang="en-US" sz="4500" dirty="0">
                <a:solidFill>
                  <a:schemeClr val="bg1"/>
                </a:solidFill>
                <a:latin typeface="Times New Roman" panose="02020603050405020304" pitchFamily="18" charset="0"/>
                <a:cs typeface="Times New Roman" panose="02020603050405020304" pitchFamily="18" charset="0"/>
              </a:rPr>
              <a:t>#0934</a:t>
            </a:r>
          </a:p>
        </p:txBody>
      </p:sp>
      <p:grpSp>
        <p:nvGrpSpPr>
          <p:cNvPr id="5" name="Group 4">
            <a:extLst>
              <a:ext uri="{FF2B5EF4-FFF2-40B4-BE49-F238E27FC236}">
                <a16:creationId xmlns:a16="http://schemas.microsoft.com/office/drawing/2014/main" id="{722D8C5A-48C6-460E-A3BF-B72F5DF5FC68}"/>
              </a:ext>
            </a:extLst>
          </p:cNvPr>
          <p:cNvGrpSpPr/>
          <p:nvPr/>
        </p:nvGrpSpPr>
        <p:grpSpPr>
          <a:xfrm>
            <a:off x="28810946" y="37961541"/>
            <a:ext cx="10946492" cy="1830165"/>
            <a:chOff x="28810946" y="37961541"/>
            <a:chExt cx="10946492" cy="1830165"/>
          </a:xfrm>
        </p:grpSpPr>
        <p:grpSp>
          <p:nvGrpSpPr>
            <p:cNvPr id="51" name="Group 50">
              <a:extLst>
                <a:ext uri="{FF2B5EF4-FFF2-40B4-BE49-F238E27FC236}">
                  <a16:creationId xmlns:a16="http://schemas.microsoft.com/office/drawing/2014/main" id="{F36DDBEB-46D8-4329-A636-953458FBA2C3}"/>
                </a:ext>
              </a:extLst>
            </p:cNvPr>
            <p:cNvGrpSpPr/>
            <p:nvPr/>
          </p:nvGrpSpPr>
          <p:grpSpPr>
            <a:xfrm>
              <a:off x="28810946" y="37972179"/>
              <a:ext cx="10946492" cy="1819527"/>
              <a:chOff x="28233418" y="37805923"/>
              <a:chExt cx="10946492" cy="1819527"/>
            </a:xfrm>
          </p:grpSpPr>
          <p:grpSp>
            <p:nvGrpSpPr>
              <p:cNvPr id="119" name="Group 118">
                <a:extLst>
                  <a:ext uri="{FF2B5EF4-FFF2-40B4-BE49-F238E27FC236}">
                    <a16:creationId xmlns:a16="http://schemas.microsoft.com/office/drawing/2014/main" id="{3E910AE2-DB08-4FD1-B210-BA19C4C95649}"/>
                  </a:ext>
                </a:extLst>
              </p:cNvPr>
              <p:cNvGrpSpPr>
                <a:grpSpLocks noChangeAspect="1"/>
              </p:cNvGrpSpPr>
              <p:nvPr/>
            </p:nvGrpSpPr>
            <p:grpSpPr>
              <a:xfrm>
                <a:off x="30327791" y="37805923"/>
                <a:ext cx="8852119" cy="1819527"/>
                <a:chOff x="4450988" y="5733576"/>
                <a:chExt cx="7487627" cy="1539061"/>
              </a:xfrm>
            </p:grpSpPr>
            <p:pic>
              <p:nvPicPr>
                <p:cNvPr id="123" name="Picture 6" descr="https://www.go-bgc.org/wp-content/uploads/2020/11/MBARI2.jpg">
                  <a:extLst>
                    <a:ext uri="{FF2B5EF4-FFF2-40B4-BE49-F238E27FC236}">
                      <a16:creationId xmlns:a16="http://schemas.microsoft.com/office/drawing/2014/main" id="{16557ADB-4503-47DD-91DF-F1D4F6D1B53D}"/>
                    </a:ext>
                  </a:extLst>
                </p:cNvPr>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5813001" y="5733576"/>
                  <a:ext cx="1539056" cy="1539061"/>
                </a:xfrm>
                <a:prstGeom prst="rect">
                  <a:avLst/>
                </a:prstGeom>
                <a:noFill/>
                <a:extLst>
                  <a:ext uri="{909E8E84-426E-40DD-AFC4-6F175D3DCCD1}">
                    <a14:hiddenFill xmlns:a14="http://schemas.microsoft.com/office/drawing/2010/main">
                      <a:solidFill>
                        <a:srgbClr val="FFFFFF"/>
                      </a:solidFill>
                    </a14:hiddenFill>
                  </a:ext>
                </a:extLst>
              </p:spPr>
            </p:pic>
            <p:pic>
              <p:nvPicPr>
                <p:cNvPr id="120" name="Picture 2" descr="https://www.go-bgc.org/wp-content/uploads/2020/12/WHOI_PrimaryLogo_DarkBlueType_RGB.png">
                  <a:extLst>
                    <a:ext uri="{FF2B5EF4-FFF2-40B4-BE49-F238E27FC236}">
                      <a16:creationId xmlns:a16="http://schemas.microsoft.com/office/drawing/2014/main" id="{FF03F1C5-3075-4D27-9503-F09E1EAEE859}"/>
                    </a:ext>
                  </a:extLst>
                </p:cNvPr>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10029863" y="6256097"/>
                  <a:ext cx="1908752" cy="466826"/>
                </a:xfrm>
                <a:prstGeom prst="rect">
                  <a:avLst/>
                </a:prstGeom>
                <a:noFill/>
                <a:extLst>
                  <a:ext uri="{909E8E84-426E-40DD-AFC4-6F175D3DCCD1}">
                    <a14:hiddenFill xmlns:a14="http://schemas.microsoft.com/office/drawing/2010/main">
                      <a:solidFill>
                        <a:srgbClr val="FFFFFF"/>
                      </a:solidFill>
                    </a14:hiddenFill>
                  </a:ext>
                </a:extLst>
              </p:spPr>
            </p:pic>
            <p:pic>
              <p:nvPicPr>
                <p:cNvPr id="121" name="Picture 4" descr="https://www.go-bgc.org/wp-content/uploads/2020/11/uw.png">
                  <a:extLst>
                    <a:ext uri="{FF2B5EF4-FFF2-40B4-BE49-F238E27FC236}">
                      <a16:creationId xmlns:a16="http://schemas.microsoft.com/office/drawing/2014/main" id="{B8879CD8-1198-4C70-9BC9-8F11B7CDF460}"/>
                    </a:ext>
                  </a:extLst>
                </p:cNvPr>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4450988" y="6137134"/>
                  <a:ext cx="1459287" cy="715964"/>
                </a:xfrm>
                <a:prstGeom prst="rect">
                  <a:avLst/>
                </a:prstGeom>
                <a:noFill/>
                <a:extLst>
                  <a:ext uri="{909E8E84-426E-40DD-AFC4-6F175D3DCCD1}">
                    <a14:hiddenFill xmlns:a14="http://schemas.microsoft.com/office/drawing/2010/main">
                      <a:solidFill>
                        <a:srgbClr val="FFFFFF"/>
                      </a:solidFill>
                    </a14:hiddenFill>
                  </a:ext>
                </a:extLst>
              </p:spPr>
            </p:pic>
            <p:pic>
              <p:nvPicPr>
                <p:cNvPr id="124" name="Picture 123" descr="https://www.go-bgc.org/wp-content/uploads/2020/11/princeton-logo_1.png">
                  <a:extLst>
                    <a:ext uri="{FF2B5EF4-FFF2-40B4-BE49-F238E27FC236}">
                      <a16:creationId xmlns:a16="http://schemas.microsoft.com/office/drawing/2014/main" id="{CA6D4B73-66F5-431F-8F38-4AAFAA660414}"/>
                    </a:ext>
                  </a:extLst>
                </p:cNvPr>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8843336" y="5885734"/>
                  <a:ext cx="1091332" cy="109133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9" name="Group 48">
                <a:extLst>
                  <a:ext uri="{FF2B5EF4-FFF2-40B4-BE49-F238E27FC236}">
                    <a16:creationId xmlns:a16="http://schemas.microsoft.com/office/drawing/2014/main" id="{BFA2A671-DAC7-4276-BE08-672E3E035B68}"/>
                  </a:ext>
                </a:extLst>
              </p:cNvPr>
              <p:cNvGrpSpPr/>
              <p:nvPr/>
            </p:nvGrpSpPr>
            <p:grpSpPr>
              <a:xfrm>
                <a:off x="28233418" y="38249922"/>
                <a:ext cx="2094373" cy="949990"/>
                <a:chOff x="28233418" y="38249922"/>
                <a:chExt cx="2094373" cy="949990"/>
              </a:xfrm>
            </p:grpSpPr>
            <p:pic>
              <p:nvPicPr>
                <p:cNvPr id="198" name="Picture 197">
                  <a:extLst>
                    <a:ext uri="{FF2B5EF4-FFF2-40B4-BE49-F238E27FC236}">
                      <a16:creationId xmlns:a16="http://schemas.microsoft.com/office/drawing/2014/main" id="{03750E80-B792-43E4-A4D1-857949DF398A}"/>
                    </a:ext>
                  </a:extLst>
                </p:cNvPr>
                <p:cNvPicPr>
                  <a:picLocks noChangeAspect="1"/>
                </p:cNvPicPr>
                <p:nvPr/>
              </p:nvPicPr>
              <p:blipFill rotWithShape="1">
                <a:blip r:embed="rId25"/>
                <a:srcRect l="3691" t="1" r="60439" b="9529"/>
                <a:stretch/>
              </p:blipFill>
              <p:spPr>
                <a:xfrm>
                  <a:off x="28823992" y="38715688"/>
                  <a:ext cx="1148749" cy="484224"/>
                </a:xfrm>
                <a:prstGeom prst="rect">
                  <a:avLst/>
                </a:prstGeom>
              </p:spPr>
            </p:pic>
            <p:pic>
              <p:nvPicPr>
                <p:cNvPr id="199" name="Picture 198">
                  <a:extLst>
                    <a:ext uri="{FF2B5EF4-FFF2-40B4-BE49-F238E27FC236}">
                      <a16:creationId xmlns:a16="http://schemas.microsoft.com/office/drawing/2014/main" id="{61419ABC-8193-4DDF-B519-28A5FDCF3567}"/>
                    </a:ext>
                  </a:extLst>
                </p:cNvPr>
                <p:cNvPicPr>
                  <a:picLocks noChangeAspect="1"/>
                </p:cNvPicPr>
                <p:nvPr/>
              </p:nvPicPr>
              <p:blipFill rotWithShape="1">
                <a:blip r:embed="rId25"/>
                <a:srcRect l="42885" r="1704"/>
                <a:stretch/>
              </p:blipFill>
              <p:spPr>
                <a:xfrm>
                  <a:off x="28233418" y="38249922"/>
                  <a:ext cx="2094373" cy="631694"/>
                </a:xfrm>
                <a:prstGeom prst="rect">
                  <a:avLst/>
                </a:prstGeom>
              </p:spPr>
            </p:pic>
          </p:grpSp>
        </p:grpSp>
        <p:pic>
          <p:nvPicPr>
            <p:cNvPr id="1026" name="Picture 2" descr="NSF Logo">
              <a:extLst>
                <a:ext uri="{FF2B5EF4-FFF2-40B4-BE49-F238E27FC236}">
                  <a16:creationId xmlns:a16="http://schemas.microsoft.com/office/drawing/2014/main" id="{3634B686-EECD-4A7B-B4C6-86D07B691CC5}"/>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34278573" y="37961541"/>
              <a:ext cx="1819523" cy="1819523"/>
            </a:xfrm>
            <a:prstGeom prst="rect">
              <a:avLst/>
            </a:prstGeom>
            <a:noFill/>
            <a:extLst>
              <a:ext uri="{909E8E84-426E-40DD-AFC4-6F175D3DCCD1}">
                <a14:hiddenFill xmlns:a14="http://schemas.microsoft.com/office/drawing/2010/main">
                  <a:solidFill>
                    <a:srgbClr val="FFFFFF"/>
                  </a:solidFill>
                </a14:hiddenFill>
              </a:ext>
            </a:extLst>
          </p:spPr>
        </p:pic>
      </p:grpSp>
      <p:pic>
        <p:nvPicPr>
          <p:cNvPr id="178" name="Picture 177">
            <a:extLst>
              <a:ext uri="{FF2B5EF4-FFF2-40B4-BE49-F238E27FC236}">
                <a16:creationId xmlns:a16="http://schemas.microsoft.com/office/drawing/2014/main" id="{69F14FA0-0A1A-4890-9B85-6B605F1B321A}"/>
              </a:ext>
            </a:extLst>
          </p:cNvPr>
          <p:cNvPicPr>
            <a:picLocks noChangeAspect="1"/>
          </p:cNvPicPr>
          <p:nvPr/>
        </p:nvPicPr>
        <p:blipFill>
          <a:blip r:embed="rId27"/>
          <a:stretch>
            <a:fillRect/>
          </a:stretch>
        </p:blipFill>
        <p:spPr>
          <a:xfrm>
            <a:off x="14783945" y="8871256"/>
            <a:ext cx="11822761" cy="4540300"/>
          </a:xfrm>
          <a:prstGeom prst="rect">
            <a:avLst/>
          </a:prstGeom>
        </p:spPr>
      </p:pic>
      <p:sp>
        <p:nvSpPr>
          <p:cNvPr id="179" name="Freeform: Shape 178">
            <a:extLst>
              <a:ext uri="{FF2B5EF4-FFF2-40B4-BE49-F238E27FC236}">
                <a16:creationId xmlns:a16="http://schemas.microsoft.com/office/drawing/2014/main" id="{A4F9EA5A-3B93-4906-BA19-7BA851AC223E}"/>
              </a:ext>
            </a:extLst>
          </p:cNvPr>
          <p:cNvSpPr/>
          <p:nvPr/>
        </p:nvSpPr>
        <p:spPr>
          <a:xfrm>
            <a:off x="18387153" y="12357817"/>
            <a:ext cx="501344" cy="326210"/>
          </a:xfrm>
          <a:custGeom>
            <a:avLst/>
            <a:gdLst>
              <a:gd name="connsiteX0" fmla="*/ 0 w 1024568"/>
              <a:gd name="connsiteY0" fmla="*/ 0 h 694063"/>
              <a:gd name="connsiteX1" fmla="*/ 1024568 w 1024568"/>
              <a:gd name="connsiteY1" fmla="*/ 0 h 694063"/>
              <a:gd name="connsiteX2" fmla="*/ 1024568 w 1024568"/>
              <a:gd name="connsiteY2" fmla="*/ 694063 h 694063"/>
              <a:gd name="connsiteX3" fmla="*/ 11017 w 1024568"/>
              <a:gd name="connsiteY3" fmla="*/ 683046 h 694063"/>
              <a:gd name="connsiteX4" fmla="*/ 0 w 1024568"/>
              <a:gd name="connsiteY4" fmla="*/ 0 h 6940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568" h="694063">
                <a:moveTo>
                  <a:pt x="0" y="0"/>
                </a:moveTo>
                <a:lnTo>
                  <a:pt x="1024568" y="0"/>
                </a:lnTo>
                <a:lnTo>
                  <a:pt x="1024568" y="694063"/>
                </a:lnTo>
                <a:lnTo>
                  <a:pt x="11017" y="683046"/>
                </a:lnTo>
                <a:lnTo>
                  <a:pt x="0" y="0"/>
                </a:lnTo>
                <a:close/>
              </a:path>
            </a:pathLst>
          </a:custGeom>
          <a:solidFill>
            <a:srgbClr val="7030A0">
              <a:alpha val="34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0" name="Freeform: Shape 179">
            <a:extLst>
              <a:ext uri="{FF2B5EF4-FFF2-40B4-BE49-F238E27FC236}">
                <a16:creationId xmlns:a16="http://schemas.microsoft.com/office/drawing/2014/main" id="{099D9DA0-72F2-41EC-AD5A-474F55C2376E}"/>
              </a:ext>
            </a:extLst>
          </p:cNvPr>
          <p:cNvSpPr/>
          <p:nvPr/>
        </p:nvSpPr>
        <p:spPr>
          <a:xfrm>
            <a:off x="18387152" y="9029270"/>
            <a:ext cx="8163499" cy="3657600"/>
          </a:xfrm>
          <a:custGeom>
            <a:avLst/>
            <a:gdLst>
              <a:gd name="connsiteX0" fmla="*/ 5277079 w 8163499"/>
              <a:gd name="connsiteY0" fmla="*/ 3646583 h 3657600"/>
              <a:gd name="connsiteX1" fmla="*/ 5288096 w 8163499"/>
              <a:gd name="connsiteY1" fmla="*/ 1311008 h 3657600"/>
              <a:gd name="connsiteX2" fmla="*/ 0 w 8163499"/>
              <a:gd name="connsiteY2" fmla="*/ 1311008 h 3657600"/>
              <a:gd name="connsiteX3" fmla="*/ 0 w 8163499"/>
              <a:gd name="connsiteY3" fmla="*/ 0 h 3657600"/>
              <a:gd name="connsiteX4" fmla="*/ 8152482 w 8163499"/>
              <a:gd name="connsiteY4" fmla="*/ 0 h 3657600"/>
              <a:gd name="connsiteX5" fmla="*/ 8163499 w 8163499"/>
              <a:gd name="connsiteY5" fmla="*/ 3657600 h 3657600"/>
              <a:gd name="connsiteX6" fmla="*/ 5277079 w 8163499"/>
              <a:gd name="connsiteY6" fmla="*/ 3646583 h 3657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63499" h="3657600">
                <a:moveTo>
                  <a:pt x="5277079" y="3646583"/>
                </a:moveTo>
                <a:cubicBezTo>
                  <a:pt x="5280751" y="2868058"/>
                  <a:pt x="5284424" y="2089533"/>
                  <a:pt x="5288096" y="1311008"/>
                </a:cubicBezTo>
                <a:lnTo>
                  <a:pt x="0" y="1311008"/>
                </a:lnTo>
                <a:lnTo>
                  <a:pt x="0" y="0"/>
                </a:lnTo>
                <a:lnTo>
                  <a:pt x="8152482" y="0"/>
                </a:lnTo>
                <a:cubicBezTo>
                  <a:pt x="8156154" y="1219200"/>
                  <a:pt x="8159827" y="2438400"/>
                  <a:pt x="8163499" y="3657600"/>
                </a:cubicBezTo>
                <a:lnTo>
                  <a:pt x="5277079" y="3646583"/>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1" name="Freeform: Shape 180">
            <a:extLst>
              <a:ext uri="{FF2B5EF4-FFF2-40B4-BE49-F238E27FC236}">
                <a16:creationId xmlns:a16="http://schemas.microsoft.com/office/drawing/2014/main" id="{96176782-A675-404D-A7A8-1ACEEBDF5881}"/>
              </a:ext>
            </a:extLst>
          </p:cNvPr>
          <p:cNvSpPr/>
          <p:nvPr/>
        </p:nvSpPr>
        <p:spPr>
          <a:xfrm>
            <a:off x="17880376" y="9029270"/>
            <a:ext cx="501343" cy="1299991"/>
          </a:xfrm>
          <a:custGeom>
            <a:avLst/>
            <a:gdLst>
              <a:gd name="connsiteX0" fmla="*/ 0 w 1024568"/>
              <a:gd name="connsiteY0" fmla="*/ 0 h 694063"/>
              <a:gd name="connsiteX1" fmla="*/ 1024568 w 1024568"/>
              <a:gd name="connsiteY1" fmla="*/ 0 h 694063"/>
              <a:gd name="connsiteX2" fmla="*/ 1024568 w 1024568"/>
              <a:gd name="connsiteY2" fmla="*/ 694063 h 694063"/>
              <a:gd name="connsiteX3" fmla="*/ 11017 w 1024568"/>
              <a:gd name="connsiteY3" fmla="*/ 683046 h 694063"/>
              <a:gd name="connsiteX4" fmla="*/ 0 w 1024568"/>
              <a:gd name="connsiteY4" fmla="*/ 0 h 6940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568" h="694063">
                <a:moveTo>
                  <a:pt x="0" y="0"/>
                </a:moveTo>
                <a:lnTo>
                  <a:pt x="1024568" y="0"/>
                </a:lnTo>
                <a:lnTo>
                  <a:pt x="1024568" y="694063"/>
                </a:lnTo>
                <a:lnTo>
                  <a:pt x="11017" y="683046"/>
                </a:lnTo>
                <a:lnTo>
                  <a:pt x="0" y="0"/>
                </a:lnTo>
                <a:close/>
              </a:path>
            </a:pathLst>
          </a:custGeom>
          <a:solidFill>
            <a:srgbClr val="FFC000">
              <a:alpha val="20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Freeform: Shape 181">
            <a:extLst>
              <a:ext uri="{FF2B5EF4-FFF2-40B4-BE49-F238E27FC236}">
                <a16:creationId xmlns:a16="http://schemas.microsoft.com/office/drawing/2014/main" id="{91E08C97-F049-4A70-87BA-4ED2A929708E}"/>
              </a:ext>
            </a:extLst>
          </p:cNvPr>
          <p:cNvSpPr/>
          <p:nvPr/>
        </p:nvSpPr>
        <p:spPr>
          <a:xfrm>
            <a:off x="16666684" y="9029270"/>
            <a:ext cx="501343" cy="1299991"/>
          </a:xfrm>
          <a:custGeom>
            <a:avLst/>
            <a:gdLst>
              <a:gd name="connsiteX0" fmla="*/ 0 w 1024568"/>
              <a:gd name="connsiteY0" fmla="*/ 0 h 694063"/>
              <a:gd name="connsiteX1" fmla="*/ 1024568 w 1024568"/>
              <a:gd name="connsiteY1" fmla="*/ 0 h 694063"/>
              <a:gd name="connsiteX2" fmla="*/ 1024568 w 1024568"/>
              <a:gd name="connsiteY2" fmla="*/ 694063 h 694063"/>
              <a:gd name="connsiteX3" fmla="*/ 11017 w 1024568"/>
              <a:gd name="connsiteY3" fmla="*/ 683046 h 694063"/>
              <a:gd name="connsiteX4" fmla="*/ 0 w 1024568"/>
              <a:gd name="connsiteY4" fmla="*/ 0 h 6940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568" h="694063">
                <a:moveTo>
                  <a:pt x="0" y="0"/>
                </a:moveTo>
                <a:lnTo>
                  <a:pt x="1024568" y="0"/>
                </a:lnTo>
                <a:lnTo>
                  <a:pt x="1024568" y="694063"/>
                </a:lnTo>
                <a:lnTo>
                  <a:pt x="11017" y="683046"/>
                </a:lnTo>
                <a:lnTo>
                  <a:pt x="0" y="0"/>
                </a:lnTo>
                <a:close/>
              </a:path>
            </a:pathLst>
          </a:custGeom>
          <a:solidFill>
            <a:srgbClr val="FFC000">
              <a:alpha val="20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Freeform: Shape 182">
            <a:extLst>
              <a:ext uri="{FF2B5EF4-FFF2-40B4-BE49-F238E27FC236}">
                <a16:creationId xmlns:a16="http://schemas.microsoft.com/office/drawing/2014/main" id="{010ACA80-A083-4F78-B689-3A1016040683}"/>
              </a:ext>
            </a:extLst>
          </p:cNvPr>
          <p:cNvSpPr/>
          <p:nvPr/>
        </p:nvSpPr>
        <p:spPr>
          <a:xfrm>
            <a:off x="15441975" y="8897449"/>
            <a:ext cx="501343" cy="1553379"/>
          </a:xfrm>
          <a:custGeom>
            <a:avLst/>
            <a:gdLst>
              <a:gd name="connsiteX0" fmla="*/ 0 w 1024568"/>
              <a:gd name="connsiteY0" fmla="*/ 0 h 694063"/>
              <a:gd name="connsiteX1" fmla="*/ 1024568 w 1024568"/>
              <a:gd name="connsiteY1" fmla="*/ 0 h 694063"/>
              <a:gd name="connsiteX2" fmla="*/ 1024568 w 1024568"/>
              <a:gd name="connsiteY2" fmla="*/ 694063 h 694063"/>
              <a:gd name="connsiteX3" fmla="*/ 11017 w 1024568"/>
              <a:gd name="connsiteY3" fmla="*/ 683046 h 694063"/>
              <a:gd name="connsiteX4" fmla="*/ 0 w 1024568"/>
              <a:gd name="connsiteY4" fmla="*/ 0 h 6940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568" h="694063">
                <a:moveTo>
                  <a:pt x="0" y="0"/>
                </a:moveTo>
                <a:lnTo>
                  <a:pt x="1024568" y="0"/>
                </a:lnTo>
                <a:lnTo>
                  <a:pt x="1024568" y="694063"/>
                </a:lnTo>
                <a:lnTo>
                  <a:pt x="11017" y="683046"/>
                </a:lnTo>
                <a:lnTo>
                  <a:pt x="0" y="0"/>
                </a:lnTo>
                <a:close/>
              </a:path>
            </a:pathLst>
          </a:custGeom>
          <a:solidFill>
            <a:srgbClr val="FFC000">
              <a:alpha val="20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TextBox 183">
            <a:extLst>
              <a:ext uri="{FF2B5EF4-FFF2-40B4-BE49-F238E27FC236}">
                <a16:creationId xmlns:a16="http://schemas.microsoft.com/office/drawing/2014/main" id="{0857D3AB-2892-43D5-8753-3062B9B1B288}"/>
              </a:ext>
            </a:extLst>
          </p:cNvPr>
          <p:cNvSpPr txBox="1"/>
          <p:nvPr/>
        </p:nvSpPr>
        <p:spPr>
          <a:xfrm>
            <a:off x="20883700" y="12942902"/>
            <a:ext cx="2636081" cy="553998"/>
          </a:xfrm>
          <a:prstGeom prst="rect">
            <a:avLst/>
          </a:prstGeom>
          <a:solidFill>
            <a:schemeClr val="bg1"/>
          </a:solidFill>
          <a:ln w="76200">
            <a:noFill/>
          </a:ln>
        </p:spPr>
        <p:txBody>
          <a:bodyPr wrap="square" rtlCol="0" anchor="ctr">
            <a:spAutoFit/>
          </a:bodyPr>
          <a:lstStyle/>
          <a:p>
            <a:pPr algn="ctr"/>
            <a:r>
              <a:rPr lang="en-US" sz="3000" b="1" dirty="0">
                <a:latin typeface="Times New Roman" panose="02020603050405020304" pitchFamily="18" charset="0"/>
                <a:cs typeface="Times New Roman" panose="02020603050405020304" pitchFamily="18" charset="0"/>
              </a:rPr>
              <a:t>Salinity Error</a:t>
            </a:r>
          </a:p>
        </p:txBody>
      </p:sp>
      <p:sp>
        <p:nvSpPr>
          <p:cNvPr id="185" name="Freeform: Shape 184">
            <a:extLst>
              <a:ext uri="{FF2B5EF4-FFF2-40B4-BE49-F238E27FC236}">
                <a16:creationId xmlns:a16="http://schemas.microsoft.com/office/drawing/2014/main" id="{FF825C4E-50E3-4B3A-8DFD-A580472A685D}"/>
              </a:ext>
            </a:extLst>
          </p:cNvPr>
          <p:cNvSpPr/>
          <p:nvPr/>
        </p:nvSpPr>
        <p:spPr>
          <a:xfrm>
            <a:off x="17891393" y="12250594"/>
            <a:ext cx="489278" cy="423319"/>
          </a:xfrm>
          <a:custGeom>
            <a:avLst/>
            <a:gdLst>
              <a:gd name="connsiteX0" fmla="*/ 0 w 1024568"/>
              <a:gd name="connsiteY0" fmla="*/ 0 h 694063"/>
              <a:gd name="connsiteX1" fmla="*/ 1024568 w 1024568"/>
              <a:gd name="connsiteY1" fmla="*/ 0 h 694063"/>
              <a:gd name="connsiteX2" fmla="*/ 1024568 w 1024568"/>
              <a:gd name="connsiteY2" fmla="*/ 694063 h 694063"/>
              <a:gd name="connsiteX3" fmla="*/ 11017 w 1024568"/>
              <a:gd name="connsiteY3" fmla="*/ 683046 h 694063"/>
              <a:gd name="connsiteX4" fmla="*/ 0 w 1024568"/>
              <a:gd name="connsiteY4" fmla="*/ 0 h 6940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568" h="694063">
                <a:moveTo>
                  <a:pt x="0" y="0"/>
                </a:moveTo>
                <a:lnTo>
                  <a:pt x="1024568" y="0"/>
                </a:lnTo>
                <a:lnTo>
                  <a:pt x="1024568" y="694063"/>
                </a:lnTo>
                <a:lnTo>
                  <a:pt x="11017" y="683046"/>
                </a:lnTo>
                <a:lnTo>
                  <a:pt x="0" y="0"/>
                </a:lnTo>
                <a:close/>
              </a:path>
            </a:pathLst>
          </a:custGeom>
          <a:solidFill>
            <a:srgbClr val="7030A0">
              <a:alpha val="34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 name="Freeform: Shape 185">
            <a:extLst>
              <a:ext uri="{FF2B5EF4-FFF2-40B4-BE49-F238E27FC236}">
                <a16:creationId xmlns:a16="http://schemas.microsoft.com/office/drawing/2014/main" id="{08FA0EBB-DF53-4770-94C3-80AF0BD6F443}"/>
              </a:ext>
            </a:extLst>
          </p:cNvPr>
          <p:cNvSpPr/>
          <p:nvPr/>
        </p:nvSpPr>
        <p:spPr>
          <a:xfrm>
            <a:off x="16678749" y="12250594"/>
            <a:ext cx="489278" cy="431493"/>
          </a:xfrm>
          <a:custGeom>
            <a:avLst/>
            <a:gdLst>
              <a:gd name="connsiteX0" fmla="*/ 0 w 1024568"/>
              <a:gd name="connsiteY0" fmla="*/ 0 h 694063"/>
              <a:gd name="connsiteX1" fmla="*/ 1024568 w 1024568"/>
              <a:gd name="connsiteY1" fmla="*/ 0 h 694063"/>
              <a:gd name="connsiteX2" fmla="*/ 1024568 w 1024568"/>
              <a:gd name="connsiteY2" fmla="*/ 694063 h 694063"/>
              <a:gd name="connsiteX3" fmla="*/ 11017 w 1024568"/>
              <a:gd name="connsiteY3" fmla="*/ 683046 h 694063"/>
              <a:gd name="connsiteX4" fmla="*/ 0 w 1024568"/>
              <a:gd name="connsiteY4" fmla="*/ 0 h 6940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568" h="694063">
                <a:moveTo>
                  <a:pt x="0" y="0"/>
                </a:moveTo>
                <a:lnTo>
                  <a:pt x="1024568" y="0"/>
                </a:lnTo>
                <a:lnTo>
                  <a:pt x="1024568" y="694063"/>
                </a:lnTo>
                <a:lnTo>
                  <a:pt x="11017" y="683046"/>
                </a:lnTo>
                <a:lnTo>
                  <a:pt x="0" y="0"/>
                </a:lnTo>
                <a:close/>
              </a:path>
            </a:pathLst>
          </a:custGeom>
          <a:solidFill>
            <a:srgbClr val="7030A0">
              <a:alpha val="34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7" name="Freeform: Shape 186">
            <a:extLst>
              <a:ext uri="{FF2B5EF4-FFF2-40B4-BE49-F238E27FC236}">
                <a16:creationId xmlns:a16="http://schemas.microsoft.com/office/drawing/2014/main" id="{AA073535-3881-42FA-A405-AFB7D80397EF}"/>
              </a:ext>
            </a:extLst>
          </p:cNvPr>
          <p:cNvSpPr/>
          <p:nvPr/>
        </p:nvSpPr>
        <p:spPr>
          <a:xfrm>
            <a:off x="15126159" y="12242420"/>
            <a:ext cx="816111" cy="525553"/>
          </a:xfrm>
          <a:custGeom>
            <a:avLst/>
            <a:gdLst>
              <a:gd name="connsiteX0" fmla="*/ 0 w 1024568"/>
              <a:gd name="connsiteY0" fmla="*/ 0 h 694063"/>
              <a:gd name="connsiteX1" fmla="*/ 1024568 w 1024568"/>
              <a:gd name="connsiteY1" fmla="*/ 0 h 694063"/>
              <a:gd name="connsiteX2" fmla="*/ 1024568 w 1024568"/>
              <a:gd name="connsiteY2" fmla="*/ 694063 h 694063"/>
              <a:gd name="connsiteX3" fmla="*/ 11017 w 1024568"/>
              <a:gd name="connsiteY3" fmla="*/ 683046 h 694063"/>
              <a:gd name="connsiteX4" fmla="*/ 0 w 1024568"/>
              <a:gd name="connsiteY4" fmla="*/ 0 h 6940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568" h="694063">
                <a:moveTo>
                  <a:pt x="0" y="0"/>
                </a:moveTo>
                <a:lnTo>
                  <a:pt x="1024568" y="0"/>
                </a:lnTo>
                <a:lnTo>
                  <a:pt x="1024568" y="694063"/>
                </a:lnTo>
                <a:lnTo>
                  <a:pt x="11017" y="683046"/>
                </a:lnTo>
                <a:lnTo>
                  <a:pt x="0" y="0"/>
                </a:lnTo>
                <a:close/>
              </a:path>
            </a:pathLst>
          </a:custGeom>
          <a:solidFill>
            <a:srgbClr val="7030A0">
              <a:alpha val="34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8" name="TextBox 187">
            <a:extLst>
              <a:ext uri="{FF2B5EF4-FFF2-40B4-BE49-F238E27FC236}">
                <a16:creationId xmlns:a16="http://schemas.microsoft.com/office/drawing/2014/main" id="{D9E8DD2D-D271-4B27-B3DE-646BA138866D}"/>
              </a:ext>
            </a:extLst>
          </p:cNvPr>
          <p:cNvSpPr txBox="1"/>
          <p:nvPr/>
        </p:nvSpPr>
        <p:spPr>
          <a:xfrm>
            <a:off x="14710574" y="13847844"/>
            <a:ext cx="11915168" cy="2554545"/>
          </a:xfrm>
          <a:prstGeom prst="rect">
            <a:avLst/>
          </a:prstGeom>
          <a:noFill/>
        </p:spPr>
        <p:txBody>
          <a:bodyPr wrap="square" rtlCol="0" anchor="ctr">
            <a:spAutoFit/>
          </a:bodyPr>
          <a:lstStyle/>
          <a:p>
            <a:pPr algn="just"/>
            <a:r>
              <a:rPr lang="en-US" sz="3200" b="1" dirty="0">
                <a:latin typeface="Times New Roman" panose="02020603050405020304" pitchFamily="18" charset="0"/>
                <a:cs typeface="Times New Roman" panose="02020603050405020304" pitchFamily="18" charset="0"/>
              </a:rPr>
              <a:t>Figure 1: Impact of Salinity error on BGC parameters based on WMO #5905988.  </a:t>
            </a:r>
            <a:r>
              <a:rPr lang="en-US" sz="3200" dirty="0">
                <a:latin typeface="Times New Roman" panose="02020603050405020304" pitchFamily="18" charset="0"/>
                <a:cs typeface="Times New Roman" panose="02020603050405020304" pitchFamily="18" charset="0"/>
              </a:rPr>
              <a:t>Error from failed salinity (orange shaded region) can be improved by substituting failed salinity with a salinity product.  Uncertainties introduced by using a salinity product should be within the acceptable error range of a healthy salinity sensor (purple shading).</a:t>
            </a:r>
          </a:p>
        </p:txBody>
      </p:sp>
      <p:sp>
        <p:nvSpPr>
          <p:cNvPr id="191" name="TextBox 190">
            <a:extLst>
              <a:ext uri="{FF2B5EF4-FFF2-40B4-BE49-F238E27FC236}">
                <a16:creationId xmlns:a16="http://schemas.microsoft.com/office/drawing/2014/main" id="{DC9CC5B2-3DA1-4473-BC1F-A59B5C17EACC}"/>
              </a:ext>
            </a:extLst>
          </p:cNvPr>
          <p:cNvSpPr txBox="1">
            <a:spLocks/>
          </p:cNvSpPr>
          <p:nvPr/>
        </p:nvSpPr>
        <p:spPr>
          <a:xfrm>
            <a:off x="16047729" y="13291697"/>
            <a:ext cx="2943635" cy="512839"/>
          </a:xfrm>
          <a:prstGeom prst="roundRect">
            <a:avLst/>
          </a:prstGeom>
          <a:solidFill>
            <a:srgbClr val="7030A0"/>
          </a:solidFill>
          <a:ln w="76200">
            <a:solidFill>
              <a:srgbClr val="1C345D"/>
            </a:solidFill>
          </a:ln>
        </p:spPr>
        <p:style>
          <a:lnRef idx="2">
            <a:schemeClr val="accent1"/>
          </a:lnRef>
          <a:fillRef idx="1">
            <a:schemeClr val="lt1"/>
          </a:fillRef>
          <a:effectRef idx="0">
            <a:schemeClr val="accent1"/>
          </a:effectRef>
          <a:fontRef idx="minor">
            <a:schemeClr val="dk1"/>
          </a:fontRef>
        </p:style>
        <p:txBody>
          <a:bodyPr wrap="square" rtlCol="0" anchor="ctr">
            <a:noAutofit/>
          </a:bodyPr>
          <a:lstStyle/>
          <a:p>
            <a:pPr algn="ctr"/>
            <a:r>
              <a:rPr lang="en-US" sz="3000" b="1" dirty="0">
                <a:solidFill>
                  <a:schemeClr val="bg1"/>
                </a:solidFill>
                <a:latin typeface="Times New Roman" panose="02020603050405020304" pitchFamily="18" charset="0"/>
                <a:cs typeface="Times New Roman" panose="02020603050405020304" pitchFamily="18" charset="0"/>
              </a:rPr>
              <a:t>Healthy Salinity</a:t>
            </a:r>
          </a:p>
        </p:txBody>
      </p:sp>
      <p:sp>
        <p:nvSpPr>
          <p:cNvPr id="192" name="TextBox 191">
            <a:extLst>
              <a:ext uri="{FF2B5EF4-FFF2-40B4-BE49-F238E27FC236}">
                <a16:creationId xmlns:a16="http://schemas.microsoft.com/office/drawing/2014/main" id="{40DDF79D-2F81-4012-86EF-3B0DDC7BEB1D}"/>
              </a:ext>
            </a:extLst>
          </p:cNvPr>
          <p:cNvSpPr txBox="1">
            <a:spLocks/>
          </p:cNvSpPr>
          <p:nvPr/>
        </p:nvSpPr>
        <p:spPr>
          <a:xfrm>
            <a:off x="23602561" y="13292119"/>
            <a:ext cx="2943636" cy="512064"/>
          </a:xfrm>
          <a:prstGeom prst="roundRect">
            <a:avLst/>
          </a:prstGeom>
          <a:solidFill>
            <a:srgbClr val="D1A865"/>
          </a:solidFill>
          <a:ln w="76200">
            <a:solidFill>
              <a:srgbClr val="1C345D"/>
            </a:solidFill>
          </a:ln>
        </p:spPr>
        <p:style>
          <a:lnRef idx="2">
            <a:schemeClr val="accent1"/>
          </a:lnRef>
          <a:fillRef idx="1">
            <a:schemeClr val="lt1"/>
          </a:fillRef>
          <a:effectRef idx="0">
            <a:schemeClr val="accent1"/>
          </a:effectRef>
          <a:fontRef idx="minor">
            <a:schemeClr val="dk1"/>
          </a:fontRef>
        </p:style>
        <p:txBody>
          <a:bodyPr wrap="square" rtlCol="0" anchor="ctr">
            <a:noAutofit/>
          </a:bodyPr>
          <a:lstStyle/>
          <a:p>
            <a:pPr algn="ctr"/>
            <a:r>
              <a:rPr lang="en-US" sz="3000" b="1" dirty="0">
                <a:solidFill>
                  <a:schemeClr val="bg1"/>
                </a:solidFill>
                <a:latin typeface="Times New Roman" panose="02020603050405020304" pitchFamily="18" charset="0"/>
                <a:cs typeface="Times New Roman" panose="02020603050405020304" pitchFamily="18" charset="0"/>
              </a:rPr>
              <a:t>Failed Salinity</a:t>
            </a:r>
          </a:p>
        </p:txBody>
      </p:sp>
      <p:cxnSp>
        <p:nvCxnSpPr>
          <p:cNvPr id="193" name="Straight Arrow Connector 192">
            <a:extLst>
              <a:ext uri="{FF2B5EF4-FFF2-40B4-BE49-F238E27FC236}">
                <a16:creationId xmlns:a16="http://schemas.microsoft.com/office/drawing/2014/main" id="{419A3AA8-04BE-4453-B471-76C8AA6C8581}"/>
              </a:ext>
            </a:extLst>
          </p:cNvPr>
          <p:cNvCxnSpPr>
            <a:cxnSpLocks/>
          </p:cNvCxnSpPr>
          <p:nvPr/>
        </p:nvCxnSpPr>
        <p:spPr>
          <a:xfrm flipH="1">
            <a:off x="17976548" y="12781036"/>
            <a:ext cx="364934" cy="408420"/>
          </a:xfrm>
          <a:prstGeom prst="straightConnector1">
            <a:avLst/>
          </a:prstGeom>
          <a:ln w="762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94" name="Straight Arrow Connector 193">
            <a:extLst>
              <a:ext uri="{FF2B5EF4-FFF2-40B4-BE49-F238E27FC236}">
                <a16:creationId xmlns:a16="http://schemas.microsoft.com/office/drawing/2014/main" id="{EFA9E42A-2AAC-4746-9F30-F3001AD9661F}"/>
              </a:ext>
            </a:extLst>
          </p:cNvPr>
          <p:cNvCxnSpPr>
            <a:cxnSpLocks/>
          </p:cNvCxnSpPr>
          <p:nvPr/>
        </p:nvCxnSpPr>
        <p:spPr>
          <a:xfrm>
            <a:off x="25185189" y="12527568"/>
            <a:ext cx="0" cy="713718"/>
          </a:xfrm>
          <a:prstGeom prst="straightConnector1">
            <a:avLst/>
          </a:prstGeom>
          <a:ln w="76200">
            <a:solidFill>
              <a:srgbClr val="D1A865"/>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02380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 8">
            <a:extLst>
              <a:ext uri="{FF2B5EF4-FFF2-40B4-BE49-F238E27FC236}">
                <a16:creationId xmlns:a16="http://schemas.microsoft.com/office/drawing/2014/main" id="{56B477C7-6209-4849-9DA0-E27DF5932B2F}"/>
              </a:ext>
            </a:extLst>
          </p:cNvPr>
          <p:cNvGraphicFramePr/>
          <p:nvPr>
            <p:extLst>
              <p:ext uri="{D42A27DB-BD31-4B8C-83A1-F6EECF244321}">
                <p14:modId xmlns:p14="http://schemas.microsoft.com/office/powerpoint/2010/main" val="3458536620"/>
              </p:ext>
            </p:extLst>
          </p:nvPr>
        </p:nvGraphicFramePr>
        <p:xfrm>
          <a:off x="6858000" y="11430000"/>
          <a:ext cx="27432000" cy="1828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extBox 9">
            <a:extLst>
              <a:ext uri="{FF2B5EF4-FFF2-40B4-BE49-F238E27FC236}">
                <a16:creationId xmlns:a16="http://schemas.microsoft.com/office/drawing/2014/main" id="{BBBE5617-A225-418D-A4C9-296720AA914F}"/>
              </a:ext>
            </a:extLst>
          </p:cNvPr>
          <p:cNvSpPr txBox="1">
            <a:spLocks/>
          </p:cNvSpPr>
          <p:nvPr/>
        </p:nvSpPr>
        <p:spPr>
          <a:xfrm>
            <a:off x="24633393" y="5101320"/>
            <a:ext cx="10416419" cy="7315200"/>
          </a:xfrm>
          <a:prstGeom prst="rect">
            <a:avLst/>
          </a:prstGeom>
          <a:solidFill>
            <a:schemeClr val="bg1"/>
          </a:solidFill>
          <a:ln>
            <a:noFill/>
          </a:ln>
        </p:spPr>
        <p:txBody>
          <a:bodyPr wrap="square" rtlCol="0">
            <a:noAutofit/>
          </a:bodyPr>
          <a:lstStyle/>
          <a:p>
            <a:pPr algn="just">
              <a:lnSpc>
                <a:spcPct val="150000"/>
              </a:lnSpc>
            </a:pPr>
            <a:r>
              <a:rPr lang="en-US" sz="3400" dirty="0">
                <a:latin typeface="Times New Roman" panose="02020603050405020304" pitchFamily="18" charset="0"/>
                <a:cs typeface="Times New Roman" panose="02020603050405020304" pitchFamily="18" charset="0"/>
              </a:rPr>
              <a:t>SOCCOM and GOBGC statements </a:t>
            </a:r>
          </a:p>
          <a:p>
            <a:pPr algn="just">
              <a:lnSpc>
                <a:spcPct val="150000"/>
              </a:lnSpc>
            </a:pPr>
            <a:endParaRPr lang="en-US" sz="2800" dirty="0">
              <a:latin typeface="Times New Roman" panose="02020603050405020304"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id="{5EBEDA99-4A12-46EC-9FF4-32D2F73608E2}"/>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10000"/>
                    </a14:imgEffect>
                  </a14:imgLayer>
                </a14:imgProps>
              </a:ext>
              <a:ext uri="{28A0092B-C50C-407E-A947-70E740481C1C}">
                <a14:useLocalDpi xmlns:a14="http://schemas.microsoft.com/office/drawing/2010/main" val="0"/>
              </a:ext>
            </a:extLst>
          </a:blip>
          <a:stretch>
            <a:fillRect/>
          </a:stretch>
        </p:blipFill>
        <p:spPr>
          <a:xfrm>
            <a:off x="35507013" y="5157675"/>
            <a:ext cx="920379" cy="7315200"/>
          </a:xfrm>
          <a:prstGeom prst="rect">
            <a:avLst/>
          </a:prstGeom>
        </p:spPr>
      </p:pic>
      <p:grpSp>
        <p:nvGrpSpPr>
          <p:cNvPr id="12" name="Group 11">
            <a:extLst>
              <a:ext uri="{FF2B5EF4-FFF2-40B4-BE49-F238E27FC236}">
                <a16:creationId xmlns:a16="http://schemas.microsoft.com/office/drawing/2014/main" id="{9B45B05A-3D24-4A83-B7A0-902E605D45C0}"/>
              </a:ext>
            </a:extLst>
          </p:cNvPr>
          <p:cNvGrpSpPr>
            <a:grpSpLocks noChangeAspect="1"/>
          </p:cNvGrpSpPr>
          <p:nvPr/>
        </p:nvGrpSpPr>
        <p:grpSpPr>
          <a:xfrm>
            <a:off x="24544178" y="11361045"/>
            <a:ext cx="10505634" cy="1429791"/>
            <a:chOff x="3050192" y="5821004"/>
            <a:chExt cx="8886266" cy="1209400"/>
          </a:xfrm>
        </p:grpSpPr>
        <p:pic>
          <p:nvPicPr>
            <p:cNvPr id="13" name="Picture 2" descr="https://www.go-bgc.org/wp-content/uploads/2020/12/WHOI_PrimaryLogo_DarkBlueType_RGB.png">
              <a:extLst>
                <a:ext uri="{FF2B5EF4-FFF2-40B4-BE49-F238E27FC236}">
                  <a16:creationId xmlns:a16="http://schemas.microsoft.com/office/drawing/2014/main" id="{4C1F83B6-5AC3-41AD-B742-CB838D87306D}"/>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027706" y="6133258"/>
              <a:ext cx="1908752" cy="46682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https://www.go-bgc.org/wp-content/uploads/2020/11/uw.png">
              <a:extLst>
                <a:ext uri="{FF2B5EF4-FFF2-40B4-BE49-F238E27FC236}">
                  <a16:creationId xmlns:a16="http://schemas.microsoft.com/office/drawing/2014/main" id="{DD2AB44B-D88A-498B-BAB1-56D283A1E2D8}"/>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280738" y="6008689"/>
              <a:ext cx="1459287" cy="71596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0" descr="https://www.go-bgc.org/wp-content/uploads/2020/11/brandlogo-bug.png">
              <a:extLst>
                <a:ext uri="{FF2B5EF4-FFF2-40B4-BE49-F238E27FC236}">
                  <a16:creationId xmlns:a16="http://schemas.microsoft.com/office/drawing/2014/main" id="{EC44723C-7906-4C35-832D-736B8643501A}"/>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t="25462" b="16441"/>
            <a:stretch/>
          </p:blipFill>
          <p:spPr bwMode="auto">
            <a:xfrm>
              <a:off x="3050192" y="6008689"/>
              <a:ext cx="1758626" cy="102171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descr="https://www.go-bgc.org/wp-content/uploads/2020/11/MBARI2.jpg">
              <a:extLst>
                <a:ext uri="{FF2B5EF4-FFF2-40B4-BE49-F238E27FC236}">
                  <a16:creationId xmlns:a16="http://schemas.microsoft.com/office/drawing/2014/main" id="{64F98B3D-AE40-47D4-A38C-91C6C85657B0}"/>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104902" y="5883963"/>
              <a:ext cx="965416" cy="96541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descr="https://www.go-bgc.org/wp-content/uploads/2020/11/princeton-logo_1.png">
              <a:extLst>
                <a:ext uri="{FF2B5EF4-FFF2-40B4-BE49-F238E27FC236}">
                  <a16:creationId xmlns:a16="http://schemas.microsoft.com/office/drawing/2014/main" id="{DE7D078F-FF58-4878-822F-B69BC964C89A}"/>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464454" y="5821004"/>
              <a:ext cx="1091332" cy="1091333"/>
            </a:xfrm>
            <a:prstGeom prst="rect">
              <a:avLst/>
            </a:prstGeom>
            <a:noFill/>
            <a:extLst>
              <a:ext uri="{909E8E84-426E-40DD-AFC4-6F175D3DCCD1}">
                <a14:hiddenFill xmlns:a14="http://schemas.microsoft.com/office/drawing/2010/main">
                  <a:solidFill>
                    <a:srgbClr val="FFFFFF"/>
                  </a:solidFill>
                </a14:hiddenFill>
              </a:ext>
            </a:extLst>
          </p:spPr>
        </p:pic>
      </p:grpSp>
      <p:pic>
        <p:nvPicPr>
          <p:cNvPr id="18" name="Picture 4" descr="SOCCOM">
            <a:extLst>
              <a:ext uri="{FF2B5EF4-FFF2-40B4-BE49-F238E27FC236}">
                <a16:creationId xmlns:a16="http://schemas.microsoft.com/office/drawing/2014/main" id="{2A1F70FF-2FF6-46F0-9F8B-AD57B1EA2E95}"/>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8308374" y="8559232"/>
            <a:ext cx="3070908" cy="3070908"/>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0" descr="Biogeochemical Argo Logo">
            <a:extLst>
              <a:ext uri="{FF2B5EF4-FFF2-40B4-BE49-F238E27FC236}">
                <a16:creationId xmlns:a16="http://schemas.microsoft.com/office/drawing/2014/main" id="{AA4EB5EF-2B0D-4E67-8A9D-D5E96CDD4B91}"/>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1370764" y="9186795"/>
            <a:ext cx="2550753" cy="202440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descr="About Us | GO-BGC">
            <a:extLst>
              <a:ext uri="{FF2B5EF4-FFF2-40B4-BE49-F238E27FC236}">
                <a16:creationId xmlns:a16="http://schemas.microsoft.com/office/drawing/2014/main" id="{843FD023-A4E7-4C7F-B46C-18F243A93004}"/>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25766216" y="8740490"/>
            <a:ext cx="2510889" cy="2536251"/>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a:extLst>
              <a:ext uri="{FF2B5EF4-FFF2-40B4-BE49-F238E27FC236}">
                <a16:creationId xmlns:a16="http://schemas.microsoft.com/office/drawing/2014/main" id="{B2B6D36F-362A-4909-93BD-982A51D37F45}"/>
              </a:ext>
            </a:extLst>
          </p:cNvPr>
          <p:cNvSpPr/>
          <p:nvPr/>
        </p:nvSpPr>
        <p:spPr>
          <a:xfrm>
            <a:off x="20832629" y="32407510"/>
            <a:ext cx="39319200" cy="1436068"/>
          </a:xfrm>
          <a:prstGeom prst="rect">
            <a:avLst/>
          </a:prstGeom>
        </p:spPr>
        <p:txBody>
          <a:bodyPr wrap="square">
            <a:noAutofit/>
          </a:bodyPr>
          <a:lstStyle/>
          <a:p>
            <a:pPr algn="just"/>
            <a:r>
              <a:rPr lang="en-US" sz="5000" b="1" dirty="0">
                <a:highlight>
                  <a:srgbClr val="FFFF00"/>
                </a:highlight>
                <a:latin typeface="Times New Roman" panose="02020603050405020304" pitchFamily="18" charset="0"/>
                <a:cs typeface="Times New Roman" panose="02020603050405020304" pitchFamily="18" charset="0"/>
              </a:rPr>
              <a:t>References </a:t>
            </a:r>
            <a:r>
              <a:rPr lang="en-US" sz="5000" baseline="30000" dirty="0">
                <a:highlight>
                  <a:srgbClr val="FFFF00"/>
                </a:highlight>
                <a:latin typeface="Times New Roman" panose="02020603050405020304" pitchFamily="18" charset="0"/>
                <a:cs typeface="Times New Roman" panose="02020603050405020304" pitchFamily="18" charset="0"/>
              </a:rPr>
              <a:t>ARMOR3d, TWO Carter Papers</a:t>
            </a:r>
            <a:endParaRPr lang="en-US" sz="5000" dirty="0">
              <a:highlight>
                <a:srgbClr val="FFFF00"/>
              </a:highlight>
              <a:latin typeface="Times New Roman" panose="02020603050405020304" pitchFamily="18" charset="0"/>
              <a:cs typeface="Times New Roman" panose="02020603050405020304" pitchFamily="18" charset="0"/>
            </a:endParaRPr>
          </a:p>
          <a:p>
            <a:pPr algn="just"/>
            <a:endParaRPr lang="en-US" sz="245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524983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8CA71-D12D-4228-BD99-332C15DFDE45}"/>
              </a:ext>
            </a:extLst>
          </p:cNvPr>
          <p:cNvSpPr>
            <a:spLocks noGrp="1"/>
          </p:cNvSpPr>
          <p:nvPr>
            <p:ph type="title"/>
          </p:nvPr>
        </p:nvSpPr>
        <p:spPr/>
        <p:txBody>
          <a:bodyPr/>
          <a:lstStyle/>
          <a:p>
            <a:r>
              <a:rPr lang="en-US" dirty="0"/>
              <a:t>Math Performed</a:t>
            </a:r>
          </a:p>
        </p:txBody>
      </p:sp>
      <p:sp>
        <p:nvSpPr>
          <p:cNvPr id="3" name="Content Placeholder 2">
            <a:extLst>
              <a:ext uri="{FF2B5EF4-FFF2-40B4-BE49-F238E27FC236}">
                <a16:creationId xmlns:a16="http://schemas.microsoft.com/office/drawing/2014/main" id="{8041DB82-ACFB-42F1-B4B1-F624AD7475C0}"/>
              </a:ext>
            </a:extLst>
          </p:cNvPr>
          <p:cNvSpPr>
            <a:spLocks noGrp="1"/>
          </p:cNvSpPr>
          <p:nvPr>
            <p:ph idx="1"/>
          </p:nvPr>
        </p:nvSpPr>
        <p:spPr/>
        <p:txBody>
          <a:bodyPr/>
          <a:lstStyle/>
          <a:p>
            <a:r>
              <a:rPr lang="en-US" dirty="0"/>
              <a:t>Price of float / average number of profiles = price of each profile</a:t>
            </a:r>
          </a:p>
          <a:p>
            <a:endParaRPr lang="en-US" dirty="0"/>
          </a:p>
          <a:p>
            <a:r>
              <a:rPr lang="en-US" dirty="0"/>
              <a:t>Number of profiles you want to do math on * price of each profile = number you want to show!</a:t>
            </a:r>
          </a:p>
          <a:p>
            <a:endParaRPr lang="en-US" dirty="0"/>
          </a:p>
          <a:p>
            <a:endParaRPr lang="en-US" dirty="0"/>
          </a:p>
          <a:p>
            <a:r>
              <a:rPr lang="en-US" dirty="0"/>
              <a:t>For example – Coastal Float costs = $1000, 100 profiles – 10$ per cycle</a:t>
            </a:r>
          </a:p>
          <a:p>
            <a:r>
              <a:rPr lang="en-US" dirty="0"/>
              <a:t>Improvements to Float – Float $1000, 150 profiles - $6.67 per cycle  (cut a third of </a:t>
            </a:r>
            <a:r>
              <a:rPr lang="en-US"/>
              <a:t>the cost)</a:t>
            </a:r>
            <a:endParaRPr lang="en-US" dirty="0"/>
          </a:p>
        </p:txBody>
      </p:sp>
    </p:spTree>
    <p:extLst>
      <p:ext uri="{BB962C8B-B14F-4D97-AF65-F5344CB8AC3E}">
        <p14:creationId xmlns:p14="http://schemas.microsoft.com/office/powerpoint/2010/main" val="18056349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62F5A39-C0F5-4BE9-9FFF-1D4ACC9A6F13}"/>
              </a:ext>
            </a:extLst>
          </p:cNvPr>
          <p:cNvPicPr>
            <a:picLocks noChangeAspect="1"/>
          </p:cNvPicPr>
          <p:nvPr/>
        </p:nvPicPr>
        <p:blipFill>
          <a:blip r:embed="rId2"/>
          <a:stretch>
            <a:fillRect/>
          </a:stretch>
        </p:blipFill>
        <p:spPr>
          <a:xfrm>
            <a:off x="14783945" y="8126670"/>
            <a:ext cx="11822761" cy="4540300"/>
          </a:xfrm>
          <a:prstGeom prst="rect">
            <a:avLst/>
          </a:prstGeom>
        </p:spPr>
      </p:pic>
      <p:sp>
        <p:nvSpPr>
          <p:cNvPr id="108" name="Freeform: Shape 107">
            <a:extLst>
              <a:ext uri="{FF2B5EF4-FFF2-40B4-BE49-F238E27FC236}">
                <a16:creationId xmlns:a16="http://schemas.microsoft.com/office/drawing/2014/main" id="{82D0F6FD-0DB2-4E15-9C15-63B1149271C1}"/>
              </a:ext>
            </a:extLst>
          </p:cNvPr>
          <p:cNvSpPr/>
          <p:nvPr/>
        </p:nvSpPr>
        <p:spPr>
          <a:xfrm>
            <a:off x="18387153" y="11613231"/>
            <a:ext cx="501344" cy="326210"/>
          </a:xfrm>
          <a:custGeom>
            <a:avLst/>
            <a:gdLst>
              <a:gd name="connsiteX0" fmla="*/ 0 w 1024568"/>
              <a:gd name="connsiteY0" fmla="*/ 0 h 694063"/>
              <a:gd name="connsiteX1" fmla="*/ 1024568 w 1024568"/>
              <a:gd name="connsiteY1" fmla="*/ 0 h 694063"/>
              <a:gd name="connsiteX2" fmla="*/ 1024568 w 1024568"/>
              <a:gd name="connsiteY2" fmla="*/ 694063 h 694063"/>
              <a:gd name="connsiteX3" fmla="*/ 11017 w 1024568"/>
              <a:gd name="connsiteY3" fmla="*/ 683046 h 694063"/>
              <a:gd name="connsiteX4" fmla="*/ 0 w 1024568"/>
              <a:gd name="connsiteY4" fmla="*/ 0 h 6940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568" h="694063">
                <a:moveTo>
                  <a:pt x="0" y="0"/>
                </a:moveTo>
                <a:lnTo>
                  <a:pt x="1024568" y="0"/>
                </a:lnTo>
                <a:lnTo>
                  <a:pt x="1024568" y="694063"/>
                </a:lnTo>
                <a:lnTo>
                  <a:pt x="11017" y="683046"/>
                </a:lnTo>
                <a:lnTo>
                  <a:pt x="0" y="0"/>
                </a:lnTo>
                <a:close/>
              </a:path>
            </a:pathLst>
          </a:custGeom>
          <a:solidFill>
            <a:srgbClr val="7030A0">
              <a:alpha val="34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9" name="Group 208">
            <a:extLst>
              <a:ext uri="{FF2B5EF4-FFF2-40B4-BE49-F238E27FC236}">
                <a16:creationId xmlns:a16="http://schemas.microsoft.com/office/drawing/2014/main" id="{C5BCCECA-4624-4582-B343-7BB48DAA2A57}"/>
              </a:ext>
            </a:extLst>
          </p:cNvPr>
          <p:cNvGrpSpPr/>
          <p:nvPr/>
        </p:nvGrpSpPr>
        <p:grpSpPr>
          <a:xfrm>
            <a:off x="2633148" y="28384572"/>
            <a:ext cx="9464260" cy="1145587"/>
            <a:chOff x="3432259" y="28784176"/>
            <a:chExt cx="9464260" cy="1145587"/>
          </a:xfrm>
        </p:grpSpPr>
        <p:sp>
          <p:nvSpPr>
            <p:cNvPr id="210" name="TextBox 209">
              <a:extLst>
                <a:ext uri="{FF2B5EF4-FFF2-40B4-BE49-F238E27FC236}">
                  <a16:creationId xmlns:a16="http://schemas.microsoft.com/office/drawing/2014/main" id="{6464545C-6333-46CB-9053-22B14C3A4F16}"/>
                </a:ext>
              </a:extLst>
            </p:cNvPr>
            <p:cNvSpPr txBox="1">
              <a:spLocks/>
            </p:cNvSpPr>
            <p:nvPr/>
          </p:nvSpPr>
          <p:spPr>
            <a:xfrm>
              <a:off x="3432259" y="28784176"/>
              <a:ext cx="3747508" cy="1124462"/>
            </a:xfrm>
            <a:prstGeom prst="roundRect">
              <a:avLst/>
            </a:prstGeom>
            <a:solidFill>
              <a:srgbClr val="2E579A"/>
            </a:solidFill>
            <a:ln w="76200">
              <a:solidFill>
                <a:srgbClr val="1C345D"/>
              </a:solidFill>
            </a:ln>
          </p:spPr>
          <p:style>
            <a:lnRef idx="2">
              <a:schemeClr val="accent1"/>
            </a:lnRef>
            <a:fillRef idx="1">
              <a:schemeClr val="lt1"/>
            </a:fillRef>
            <a:effectRef idx="0">
              <a:schemeClr val="accent1"/>
            </a:effectRef>
            <a:fontRef idx="minor">
              <a:schemeClr val="dk1"/>
            </a:fontRef>
          </p:style>
          <p:txBody>
            <a:bodyPr wrap="square" rtlCol="0" anchor="ctr">
              <a:noAutofit/>
            </a:bodyPr>
            <a:lstStyle/>
            <a:p>
              <a:pPr algn="ctr"/>
              <a:r>
                <a:rPr lang="en-US" sz="3400" b="1" dirty="0">
                  <a:solidFill>
                    <a:schemeClr val="bg1"/>
                  </a:solidFill>
                  <a:latin typeface="Times New Roman" panose="02020603050405020304" pitchFamily="18" charset="0"/>
                  <a:cs typeface="Times New Roman" panose="02020603050405020304" pitchFamily="18" charset="0"/>
                </a:rPr>
                <a:t>ADJUSTED OXYGEN</a:t>
              </a:r>
            </a:p>
          </p:txBody>
        </p:sp>
        <p:cxnSp>
          <p:nvCxnSpPr>
            <p:cNvPr id="212" name="Straight Connector 211">
              <a:extLst>
                <a:ext uri="{FF2B5EF4-FFF2-40B4-BE49-F238E27FC236}">
                  <a16:creationId xmlns:a16="http://schemas.microsoft.com/office/drawing/2014/main" id="{D7CACE21-E848-4602-9732-E55BEF8DF797}"/>
                </a:ext>
              </a:extLst>
            </p:cNvPr>
            <p:cNvCxnSpPr>
              <a:cxnSpLocks/>
            </p:cNvCxnSpPr>
            <p:nvPr/>
          </p:nvCxnSpPr>
          <p:spPr>
            <a:xfrm flipH="1">
              <a:off x="7294191" y="29346407"/>
              <a:ext cx="1151769" cy="0"/>
            </a:xfrm>
            <a:prstGeom prst="line">
              <a:avLst/>
            </a:prstGeom>
            <a:ln w="76200">
              <a:solidFill>
                <a:srgbClr val="1A345E"/>
              </a:solidFill>
            </a:ln>
          </p:spPr>
          <p:style>
            <a:lnRef idx="1">
              <a:schemeClr val="accent1"/>
            </a:lnRef>
            <a:fillRef idx="0">
              <a:schemeClr val="accent1"/>
            </a:fillRef>
            <a:effectRef idx="0">
              <a:schemeClr val="accent1"/>
            </a:effectRef>
            <a:fontRef idx="minor">
              <a:schemeClr val="tx1"/>
            </a:fontRef>
          </p:style>
        </p:cxnSp>
        <p:sp>
          <p:nvSpPr>
            <p:cNvPr id="213" name="TextBox 212">
              <a:extLst>
                <a:ext uri="{FF2B5EF4-FFF2-40B4-BE49-F238E27FC236}">
                  <a16:creationId xmlns:a16="http://schemas.microsoft.com/office/drawing/2014/main" id="{98CBCAFE-8AF9-4764-B560-C8296C99755F}"/>
                </a:ext>
              </a:extLst>
            </p:cNvPr>
            <p:cNvSpPr txBox="1">
              <a:spLocks/>
            </p:cNvSpPr>
            <p:nvPr/>
          </p:nvSpPr>
          <p:spPr>
            <a:xfrm>
              <a:off x="8598012" y="28802593"/>
              <a:ext cx="4298507" cy="1127170"/>
            </a:xfrm>
            <a:prstGeom prst="roundRect">
              <a:avLst/>
            </a:prstGeom>
            <a:solidFill>
              <a:srgbClr val="2E579A"/>
            </a:solidFill>
            <a:ln w="76200">
              <a:solidFill>
                <a:srgbClr val="1C345D"/>
              </a:solidFill>
            </a:ln>
          </p:spPr>
          <p:style>
            <a:lnRef idx="2">
              <a:schemeClr val="accent1"/>
            </a:lnRef>
            <a:fillRef idx="1">
              <a:schemeClr val="lt1"/>
            </a:fillRef>
            <a:effectRef idx="0">
              <a:schemeClr val="accent1"/>
            </a:effectRef>
            <a:fontRef idx="minor">
              <a:schemeClr val="dk1"/>
            </a:fontRef>
          </p:style>
          <p:txBody>
            <a:bodyPr wrap="square" rtlCol="0" anchor="ctr">
              <a:noAutofit/>
            </a:bodyPr>
            <a:lstStyle/>
            <a:p>
              <a:pPr algn="ctr"/>
              <a:r>
                <a:rPr lang="en-US" sz="3400" b="1" dirty="0">
                  <a:solidFill>
                    <a:schemeClr val="bg1"/>
                  </a:solidFill>
                  <a:latin typeface="Times New Roman" panose="02020603050405020304" pitchFamily="18" charset="0"/>
                  <a:cs typeface="Times New Roman" panose="02020603050405020304" pitchFamily="18" charset="0"/>
                </a:rPr>
                <a:t>ADJUSTED NTRATE AND PH</a:t>
              </a:r>
            </a:p>
          </p:txBody>
        </p:sp>
        <p:sp>
          <p:nvSpPr>
            <p:cNvPr id="214" name="Isosceles Triangle 213">
              <a:extLst>
                <a:ext uri="{FF2B5EF4-FFF2-40B4-BE49-F238E27FC236}">
                  <a16:creationId xmlns:a16="http://schemas.microsoft.com/office/drawing/2014/main" id="{0FD6CEF7-4D70-4685-B942-9CD63496F54D}"/>
                </a:ext>
              </a:extLst>
            </p:cNvPr>
            <p:cNvSpPr/>
            <p:nvPr/>
          </p:nvSpPr>
          <p:spPr>
            <a:xfrm rot="5400000">
              <a:off x="7675498" y="29146609"/>
              <a:ext cx="502983" cy="371785"/>
            </a:xfrm>
            <a:prstGeom prst="triangle">
              <a:avLst/>
            </a:prstGeom>
            <a:solidFill>
              <a:srgbClr val="1A345E"/>
            </a:solidFill>
            <a:ln>
              <a:solidFill>
                <a:srgbClr val="1A34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2E579A"/>
                  </a:solidFill>
                </a:ln>
              </a:endParaRPr>
            </a:p>
          </p:txBody>
        </p:sp>
      </p:grpSp>
      <p:grpSp>
        <p:nvGrpSpPr>
          <p:cNvPr id="215" name="Group 214">
            <a:extLst>
              <a:ext uri="{FF2B5EF4-FFF2-40B4-BE49-F238E27FC236}">
                <a16:creationId xmlns:a16="http://schemas.microsoft.com/office/drawing/2014/main" id="{CB887E0A-7E00-4BBC-8A01-D2B63103C01B}"/>
              </a:ext>
            </a:extLst>
          </p:cNvPr>
          <p:cNvGrpSpPr/>
          <p:nvPr/>
        </p:nvGrpSpPr>
        <p:grpSpPr>
          <a:xfrm>
            <a:off x="1552668" y="20586099"/>
            <a:ext cx="11772563" cy="7595657"/>
            <a:chOff x="1490373" y="20709023"/>
            <a:chExt cx="11772563" cy="7595657"/>
          </a:xfrm>
        </p:grpSpPr>
        <p:sp>
          <p:nvSpPr>
            <p:cNvPr id="216" name="TextBox 215">
              <a:extLst>
                <a:ext uri="{FF2B5EF4-FFF2-40B4-BE49-F238E27FC236}">
                  <a16:creationId xmlns:a16="http://schemas.microsoft.com/office/drawing/2014/main" id="{D437F6BD-76DF-440E-B6D7-C3E80F47D6B6}"/>
                </a:ext>
              </a:extLst>
            </p:cNvPr>
            <p:cNvSpPr txBox="1">
              <a:spLocks/>
            </p:cNvSpPr>
            <p:nvPr/>
          </p:nvSpPr>
          <p:spPr>
            <a:xfrm>
              <a:off x="1490373" y="25377867"/>
              <a:ext cx="3747508" cy="691849"/>
            </a:xfrm>
            <a:prstGeom prst="roundRect">
              <a:avLst/>
            </a:prstGeom>
            <a:solidFill>
              <a:srgbClr val="C00000"/>
            </a:solidFill>
            <a:ln w="76200">
              <a:solidFill>
                <a:srgbClr val="1C345D"/>
              </a:solidFill>
            </a:ln>
          </p:spPr>
          <p:style>
            <a:lnRef idx="2">
              <a:schemeClr val="accent1"/>
            </a:lnRef>
            <a:fillRef idx="1">
              <a:schemeClr val="lt1"/>
            </a:fillRef>
            <a:effectRef idx="0">
              <a:schemeClr val="accent1"/>
            </a:effectRef>
            <a:fontRef idx="minor">
              <a:schemeClr val="dk1"/>
            </a:fontRef>
          </p:style>
          <p:txBody>
            <a:bodyPr wrap="square" rtlCol="0" anchor="ctr">
              <a:noAutofit/>
            </a:bodyPr>
            <a:lstStyle/>
            <a:p>
              <a:pPr algn="ctr"/>
              <a:r>
                <a:rPr lang="en-US" sz="3400" b="1" dirty="0">
                  <a:solidFill>
                    <a:schemeClr val="bg1"/>
                  </a:solidFill>
                  <a:latin typeface="Times New Roman" panose="02020603050405020304" pitchFamily="18" charset="0"/>
                  <a:cs typeface="Times New Roman" panose="02020603050405020304" pitchFamily="18" charset="0"/>
                </a:rPr>
                <a:t>TEMPERATURE</a:t>
              </a:r>
            </a:p>
          </p:txBody>
        </p:sp>
        <p:sp>
          <p:nvSpPr>
            <p:cNvPr id="217" name="TextBox 216">
              <a:extLst>
                <a:ext uri="{FF2B5EF4-FFF2-40B4-BE49-F238E27FC236}">
                  <a16:creationId xmlns:a16="http://schemas.microsoft.com/office/drawing/2014/main" id="{C8BCCAC1-6DA3-451B-96BC-C84A71CADACE}"/>
                </a:ext>
              </a:extLst>
            </p:cNvPr>
            <p:cNvSpPr txBox="1">
              <a:spLocks/>
            </p:cNvSpPr>
            <p:nvPr/>
          </p:nvSpPr>
          <p:spPr>
            <a:xfrm>
              <a:off x="1490373" y="22059981"/>
              <a:ext cx="3747508" cy="691849"/>
            </a:xfrm>
            <a:prstGeom prst="roundRect">
              <a:avLst/>
            </a:prstGeom>
            <a:solidFill>
              <a:srgbClr val="9882B8"/>
            </a:solidFill>
            <a:ln w="76200">
              <a:solidFill>
                <a:srgbClr val="1C345D"/>
              </a:solidFill>
            </a:ln>
          </p:spPr>
          <p:style>
            <a:lnRef idx="2">
              <a:schemeClr val="accent1"/>
            </a:lnRef>
            <a:fillRef idx="1">
              <a:schemeClr val="lt1"/>
            </a:fillRef>
            <a:effectRef idx="0">
              <a:schemeClr val="accent1"/>
            </a:effectRef>
            <a:fontRef idx="minor">
              <a:schemeClr val="dk1"/>
            </a:fontRef>
          </p:style>
          <p:txBody>
            <a:bodyPr wrap="square" rtlCol="0" anchor="ctr">
              <a:noAutofit/>
            </a:bodyPr>
            <a:lstStyle/>
            <a:p>
              <a:pPr algn="ctr"/>
              <a:r>
                <a:rPr lang="en-US" sz="3400" b="1" dirty="0">
                  <a:solidFill>
                    <a:schemeClr val="bg1"/>
                  </a:solidFill>
                  <a:latin typeface="Times New Roman" panose="02020603050405020304" pitchFamily="18" charset="0"/>
                  <a:cs typeface="Times New Roman" panose="02020603050405020304" pitchFamily="18" charset="0"/>
                </a:rPr>
                <a:t>PRESSURE</a:t>
              </a:r>
            </a:p>
          </p:txBody>
        </p:sp>
        <p:sp>
          <p:nvSpPr>
            <p:cNvPr id="219" name="TextBox 218">
              <a:extLst>
                <a:ext uri="{FF2B5EF4-FFF2-40B4-BE49-F238E27FC236}">
                  <a16:creationId xmlns:a16="http://schemas.microsoft.com/office/drawing/2014/main" id="{6E92F16B-966F-4B4C-835D-9A1EE0EF5786}"/>
                </a:ext>
              </a:extLst>
            </p:cNvPr>
            <p:cNvSpPr txBox="1">
              <a:spLocks/>
            </p:cNvSpPr>
            <p:nvPr/>
          </p:nvSpPr>
          <p:spPr>
            <a:xfrm>
              <a:off x="1490373" y="24475847"/>
              <a:ext cx="3747508" cy="691849"/>
            </a:xfrm>
            <a:prstGeom prst="roundRect">
              <a:avLst/>
            </a:prstGeom>
            <a:solidFill>
              <a:schemeClr val="accent6">
                <a:lumMod val="75000"/>
              </a:schemeClr>
            </a:solidFill>
            <a:ln w="76200">
              <a:solidFill>
                <a:srgbClr val="1C345D"/>
              </a:solidFill>
            </a:ln>
          </p:spPr>
          <p:style>
            <a:lnRef idx="2">
              <a:schemeClr val="accent1"/>
            </a:lnRef>
            <a:fillRef idx="1">
              <a:schemeClr val="lt1"/>
            </a:fillRef>
            <a:effectRef idx="0">
              <a:schemeClr val="accent1"/>
            </a:effectRef>
            <a:fontRef idx="minor">
              <a:schemeClr val="dk1"/>
            </a:fontRef>
          </p:style>
          <p:txBody>
            <a:bodyPr wrap="square" rtlCol="0" anchor="ctr">
              <a:noAutofit/>
            </a:bodyPr>
            <a:lstStyle/>
            <a:p>
              <a:pPr algn="ctr"/>
              <a:r>
                <a:rPr lang="en-US" sz="3400" b="1" dirty="0">
                  <a:solidFill>
                    <a:schemeClr val="bg1"/>
                  </a:solidFill>
                  <a:latin typeface="Times New Roman" panose="02020603050405020304" pitchFamily="18" charset="0"/>
                  <a:cs typeface="Times New Roman" panose="02020603050405020304" pitchFamily="18" charset="0"/>
                </a:rPr>
                <a:t>SALINITY</a:t>
              </a:r>
            </a:p>
          </p:txBody>
        </p:sp>
        <p:sp>
          <p:nvSpPr>
            <p:cNvPr id="222" name="TextBox 221">
              <a:extLst>
                <a:ext uri="{FF2B5EF4-FFF2-40B4-BE49-F238E27FC236}">
                  <a16:creationId xmlns:a16="http://schemas.microsoft.com/office/drawing/2014/main" id="{09AD296E-C311-4EFD-9E48-EBDBD844D4AC}"/>
                </a:ext>
              </a:extLst>
            </p:cNvPr>
            <p:cNvSpPr txBox="1">
              <a:spLocks/>
            </p:cNvSpPr>
            <p:nvPr/>
          </p:nvSpPr>
          <p:spPr>
            <a:xfrm>
              <a:off x="1490373" y="22925286"/>
              <a:ext cx="3747508" cy="1371600"/>
            </a:xfrm>
            <a:prstGeom prst="roundRect">
              <a:avLst/>
            </a:prstGeom>
            <a:solidFill>
              <a:srgbClr val="B88C00"/>
            </a:solidFill>
            <a:ln w="76200">
              <a:solidFill>
                <a:srgbClr val="1C345D"/>
              </a:solidFill>
            </a:ln>
          </p:spPr>
          <p:style>
            <a:lnRef idx="2">
              <a:schemeClr val="accent1"/>
            </a:lnRef>
            <a:fillRef idx="1">
              <a:schemeClr val="lt1"/>
            </a:fillRef>
            <a:effectRef idx="0">
              <a:schemeClr val="accent1"/>
            </a:effectRef>
            <a:fontRef idx="minor">
              <a:schemeClr val="dk1"/>
            </a:fontRef>
          </p:style>
          <p:txBody>
            <a:bodyPr wrap="square" rtlCol="0" anchor="ctr">
              <a:noAutofit/>
            </a:bodyPr>
            <a:lstStyle/>
            <a:p>
              <a:pPr algn="ctr"/>
              <a:r>
                <a:rPr lang="en-US" sz="3400" b="1" dirty="0">
                  <a:solidFill>
                    <a:schemeClr val="bg1"/>
                  </a:solidFill>
                  <a:latin typeface="Times New Roman" panose="02020603050405020304" pitchFamily="18" charset="0"/>
                  <a:cs typeface="Times New Roman" panose="02020603050405020304" pitchFamily="18" charset="0"/>
                </a:rPr>
                <a:t>RAW SENSOR OUTPUT</a:t>
              </a:r>
            </a:p>
          </p:txBody>
        </p:sp>
        <p:grpSp>
          <p:nvGrpSpPr>
            <p:cNvPr id="223" name="Group 222">
              <a:extLst>
                <a:ext uri="{FF2B5EF4-FFF2-40B4-BE49-F238E27FC236}">
                  <a16:creationId xmlns:a16="http://schemas.microsoft.com/office/drawing/2014/main" id="{C807F98D-0A47-4385-A05D-3630E1DB3BA8}"/>
                </a:ext>
              </a:extLst>
            </p:cNvPr>
            <p:cNvGrpSpPr/>
            <p:nvPr/>
          </p:nvGrpSpPr>
          <p:grpSpPr>
            <a:xfrm>
              <a:off x="9515428" y="21665975"/>
              <a:ext cx="3747508" cy="5045953"/>
              <a:chOff x="11587761" y="19866658"/>
              <a:chExt cx="3747508" cy="5045953"/>
            </a:xfrm>
          </p:grpSpPr>
          <p:sp>
            <p:nvSpPr>
              <p:cNvPr id="278" name="TextBox 277">
                <a:extLst>
                  <a:ext uri="{FF2B5EF4-FFF2-40B4-BE49-F238E27FC236}">
                    <a16:creationId xmlns:a16="http://schemas.microsoft.com/office/drawing/2014/main" id="{74A090E0-5F77-4D9B-91F6-CF324A882D7D}"/>
                  </a:ext>
                </a:extLst>
              </p:cNvPr>
              <p:cNvSpPr txBox="1">
                <a:spLocks/>
              </p:cNvSpPr>
              <p:nvPr/>
            </p:nvSpPr>
            <p:spPr>
              <a:xfrm>
                <a:off x="11587761" y="19866658"/>
                <a:ext cx="3747508" cy="691849"/>
              </a:xfrm>
              <a:prstGeom prst="roundRect">
                <a:avLst/>
              </a:prstGeom>
              <a:solidFill>
                <a:srgbClr val="2E579A"/>
              </a:solidFill>
              <a:ln w="76200">
                <a:solidFill>
                  <a:srgbClr val="1C345D"/>
                </a:solidFill>
              </a:ln>
            </p:spPr>
            <p:style>
              <a:lnRef idx="2">
                <a:schemeClr val="accent1"/>
              </a:lnRef>
              <a:fillRef idx="1">
                <a:schemeClr val="lt1"/>
              </a:fillRef>
              <a:effectRef idx="0">
                <a:schemeClr val="accent1"/>
              </a:effectRef>
              <a:fontRef idx="minor">
                <a:schemeClr val="dk1"/>
              </a:fontRef>
            </p:style>
            <p:txBody>
              <a:bodyPr wrap="square" rtlCol="0" anchor="ctr">
                <a:noAutofit/>
              </a:bodyPr>
              <a:lstStyle/>
              <a:p>
                <a:pPr algn="ctr"/>
                <a:r>
                  <a:rPr lang="en-US" sz="3400" b="1" dirty="0">
                    <a:solidFill>
                      <a:schemeClr val="bg1"/>
                    </a:solidFill>
                    <a:latin typeface="Times New Roman" panose="02020603050405020304" pitchFamily="18" charset="0"/>
                    <a:cs typeface="Times New Roman" panose="02020603050405020304" pitchFamily="18" charset="0"/>
                  </a:rPr>
                  <a:t>CHLORPHYLL A</a:t>
                </a:r>
              </a:p>
            </p:txBody>
          </p:sp>
          <p:sp>
            <p:nvSpPr>
              <p:cNvPr id="279" name="TextBox 278">
                <a:extLst>
                  <a:ext uri="{FF2B5EF4-FFF2-40B4-BE49-F238E27FC236}">
                    <a16:creationId xmlns:a16="http://schemas.microsoft.com/office/drawing/2014/main" id="{81ADA5E9-6A78-4FDB-9867-5E7EF796B841}"/>
                  </a:ext>
                </a:extLst>
              </p:cNvPr>
              <p:cNvSpPr txBox="1">
                <a:spLocks/>
              </p:cNvSpPr>
              <p:nvPr/>
            </p:nvSpPr>
            <p:spPr>
              <a:xfrm>
                <a:off x="11587761" y="20716328"/>
                <a:ext cx="3747508" cy="691849"/>
              </a:xfrm>
              <a:prstGeom prst="roundRect">
                <a:avLst/>
              </a:prstGeom>
              <a:solidFill>
                <a:srgbClr val="2E579A"/>
              </a:solidFill>
              <a:ln w="76200">
                <a:solidFill>
                  <a:srgbClr val="1C345D"/>
                </a:solidFill>
              </a:ln>
            </p:spPr>
            <p:style>
              <a:lnRef idx="2">
                <a:schemeClr val="accent1"/>
              </a:lnRef>
              <a:fillRef idx="1">
                <a:schemeClr val="lt1"/>
              </a:fillRef>
              <a:effectRef idx="0">
                <a:schemeClr val="accent1"/>
              </a:effectRef>
              <a:fontRef idx="minor">
                <a:schemeClr val="dk1"/>
              </a:fontRef>
            </p:style>
            <p:txBody>
              <a:bodyPr wrap="square" rtlCol="0" anchor="ctr">
                <a:noAutofit/>
              </a:bodyPr>
              <a:lstStyle/>
              <a:p>
                <a:pPr algn="ctr"/>
                <a:r>
                  <a:rPr lang="en-US" sz="3400" b="1" dirty="0">
                    <a:solidFill>
                      <a:schemeClr val="bg1"/>
                    </a:solidFill>
                    <a:latin typeface="Times New Roman" panose="02020603050405020304" pitchFamily="18" charset="0"/>
                    <a:cs typeface="Times New Roman" panose="02020603050405020304" pitchFamily="18" charset="0"/>
                  </a:rPr>
                  <a:t>IRRADIANCE</a:t>
                </a:r>
              </a:p>
            </p:txBody>
          </p:sp>
          <p:sp>
            <p:nvSpPr>
              <p:cNvPr id="280" name="TextBox 279">
                <a:extLst>
                  <a:ext uri="{FF2B5EF4-FFF2-40B4-BE49-F238E27FC236}">
                    <a16:creationId xmlns:a16="http://schemas.microsoft.com/office/drawing/2014/main" id="{C900177A-FB09-4EC3-A842-479EFF2D43D1}"/>
                  </a:ext>
                </a:extLst>
              </p:cNvPr>
              <p:cNvSpPr txBox="1">
                <a:spLocks/>
              </p:cNvSpPr>
              <p:nvPr/>
            </p:nvSpPr>
            <p:spPr>
              <a:xfrm>
                <a:off x="11587761" y="21594635"/>
                <a:ext cx="3747508" cy="691849"/>
              </a:xfrm>
              <a:prstGeom prst="roundRect">
                <a:avLst/>
              </a:prstGeom>
              <a:solidFill>
                <a:srgbClr val="2E579A"/>
              </a:solidFill>
              <a:ln w="76200">
                <a:solidFill>
                  <a:srgbClr val="1C345D"/>
                </a:solidFill>
              </a:ln>
            </p:spPr>
            <p:style>
              <a:lnRef idx="2">
                <a:schemeClr val="accent1"/>
              </a:lnRef>
              <a:fillRef idx="1">
                <a:schemeClr val="lt1"/>
              </a:fillRef>
              <a:effectRef idx="0">
                <a:schemeClr val="accent1"/>
              </a:effectRef>
              <a:fontRef idx="minor">
                <a:schemeClr val="dk1"/>
              </a:fontRef>
            </p:style>
            <p:txBody>
              <a:bodyPr wrap="square" rtlCol="0" anchor="ctr">
                <a:noAutofit/>
              </a:bodyPr>
              <a:lstStyle/>
              <a:p>
                <a:pPr algn="ctr"/>
                <a:r>
                  <a:rPr lang="en-US" sz="3400" b="1" dirty="0">
                    <a:solidFill>
                      <a:schemeClr val="bg1"/>
                    </a:solidFill>
                    <a:latin typeface="Times New Roman" panose="02020603050405020304" pitchFamily="18" charset="0"/>
                    <a:cs typeface="Times New Roman" panose="02020603050405020304" pitchFamily="18" charset="0"/>
                  </a:rPr>
                  <a:t>BACK SCATTER</a:t>
                </a:r>
              </a:p>
            </p:txBody>
          </p:sp>
          <p:sp>
            <p:nvSpPr>
              <p:cNvPr id="281" name="TextBox 280">
                <a:extLst>
                  <a:ext uri="{FF2B5EF4-FFF2-40B4-BE49-F238E27FC236}">
                    <a16:creationId xmlns:a16="http://schemas.microsoft.com/office/drawing/2014/main" id="{91DA7FF5-964B-41D6-9061-CA66C88806CF}"/>
                  </a:ext>
                </a:extLst>
              </p:cNvPr>
              <p:cNvSpPr txBox="1">
                <a:spLocks/>
              </p:cNvSpPr>
              <p:nvPr/>
            </p:nvSpPr>
            <p:spPr>
              <a:xfrm>
                <a:off x="11587761" y="22469511"/>
                <a:ext cx="3747508" cy="691849"/>
              </a:xfrm>
              <a:prstGeom prst="roundRect">
                <a:avLst/>
              </a:prstGeom>
              <a:solidFill>
                <a:srgbClr val="2E579A"/>
              </a:solidFill>
              <a:ln w="76200">
                <a:solidFill>
                  <a:srgbClr val="1C345D"/>
                </a:solidFill>
              </a:ln>
            </p:spPr>
            <p:style>
              <a:lnRef idx="2">
                <a:schemeClr val="accent1"/>
              </a:lnRef>
              <a:fillRef idx="1">
                <a:schemeClr val="lt1"/>
              </a:fillRef>
              <a:effectRef idx="0">
                <a:schemeClr val="accent1"/>
              </a:effectRef>
              <a:fontRef idx="minor">
                <a:schemeClr val="dk1"/>
              </a:fontRef>
            </p:style>
            <p:txBody>
              <a:bodyPr wrap="square" rtlCol="0" anchor="ctr">
                <a:noAutofit/>
              </a:bodyPr>
              <a:lstStyle/>
              <a:p>
                <a:pPr algn="ctr"/>
                <a:r>
                  <a:rPr lang="en-US" sz="3400" b="1" dirty="0">
                    <a:solidFill>
                      <a:schemeClr val="bg1"/>
                    </a:solidFill>
                    <a:latin typeface="Times New Roman" panose="02020603050405020304" pitchFamily="18" charset="0"/>
                    <a:cs typeface="Times New Roman" panose="02020603050405020304" pitchFamily="18" charset="0"/>
                  </a:rPr>
                  <a:t>NITRATE</a:t>
                </a:r>
              </a:p>
            </p:txBody>
          </p:sp>
          <p:sp>
            <p:nvSpPr>
              <p:cNvPr id="282" name="TextBox 281">
                <a:extLst>
                  <a:ext uri="{FF2B5EF4-FFF2-40B4-BE49-F238E27FC236}">
                    <a16:creationId xmlns:a16="http://schemas.microsoft.com/office/drawing/2014/main" id="{61BB87B3-74FB-4038-8E7F-E008CCC5EEB4}"/>
                  </a:ext>
                </a:extLst>
              </p:cNvPr>
              <p:cNvSpPr txBox="1">
                <a:spLocks/>
              </p:cNvSpPr>
              <p:nvPr/>
            </p:nvSpPr>
            <p:spPr>
              <a:xfrm>
                <a:off x="11587761" y="23359885"/>
                <a:ext cx="3747508" cy="691849"/>
              </a:xfrm>
              <a:prstGeom prst="roundRect">
                <a:avLst/>
              </a:prstGeom>
              <a:solidFill>
                <a:srgbClr val="2E579A"/>
              </a:solidFill>
              <a:ln w="76200">
                <a:solidFill>
                  <a:srgbClr val="1C345D"/>
                </a:solidFill>
              </a:ln>
            </p:spPr>
            <p:style>
              <a:lnRef idx="2">
                <a:schemeClr val="accent1"/>
              </a:lnRef>
              <a:fillRef idx="1">
                <a:schemeClr val="lt1"/>
              </a:fillRef>
              <a:effectRef idx="0">
                <a:schemeClr val="accent1"/>
              </a:effectRef>
              <a:fontRef idx="minor">
                <a:schemeClr val="dk1"/>
              </a:fontRef>
            </p:style>
            <p:txBody>
              <a:bodyPr wrap="square" rtlCol="0" anchor="ctr">
                <a:noAutofit/>
              </a:bodyPr>
              <a:lstStyle/>
              <a:p>
                <a:pPr algn="ctr"/>
                <a:r>
                  <a:rPr lang="en-US" sz="3400" b="1" dirty="0">
                    <a:solidFill>
                      <a:schemeClr val="bg1"/>
                    </a:solidFill>
                    <a:latin typeface="Times New Roman" panose="02020603050405020304" pitchFamily="18" charset="0"/>
                    <a:cs typeface="Times New Roman" panose="02020603050405020304" pitchFamily="18" charset="0"/>
                  </a:rPr>
                  <a:t>PH</a:t>
                </a:r>
              </a:p>
            </p:txBody>
          </p:sp>
          <p:sp>
            <p:nvSpPr>
              <p:cNvPr id="283" name="TextBox 282">
                <a:extLst>
                  <a:ext uri="{FF2B5EF4-FFF2-40B4-BE49-F238E27FC236}">
                    <a16:creationId xmlns:a16="http://schemas.microsoft.com/office/drawing/2014/main" id="{2FC7CC2A-5FEC-49B1-AFFB-4D8DAF4E4AD3}"/>
                  </a:ext>
                </a:extLst>
              </p:cNvPr>
              <p:cNvSpPr txBox="1">
                <a:spLocks/>
              </p:cNvSpPr>
              <p:nvPr/>
            </p:nvSpPr>
            <p:spPr>
              <a:xfrm>
                <a:off x="11587761" y="24220762"/>
                <a:ext cx="3747508" cy="691849"/>
              </a:xfrm>
              <a:prstGeom prst="roundRect">
                <a:avLst/>
              </a:prstGeom>
              <a:solidFill>
                <a:srgbClr val="5A86CE"/>
              </a:solidFill>
              <a:ln w="76200">
                <a:solidFill>
                  <a:srgbClr val="1C345D"/>
                </a:solidFill>
              </a:ln>
            </p:spPr>
            <p:style>
              <a:lnRef idx="2">
                <a:schemeClr val="accent1"/>
              </a:lnRef>
              <a:fillRef idx="1">
                <a:schemeClr val="lt1"/>
              </a:fillRef>
              <a:effectRef idx="0">
                <a:schemeClr val="accent1"/>
              </a:effectRef>
              <a:fontRef idx="minor">
                <a:schemeClr val="dk1"/>
              </a:fontRef>
            </p:style>
            <p:txBody>
              <a:bodyPr wrap="square" rtlCol="0" anchor="ctr">
                <a:noAutofit/>
              </a:bodyPr>
              <a:lstStyle/>
              <a:p>
                <a:pPr algn="ctr"/>
                <a:r>
                  <a:rPr lang="en-US" sz="3400" b="1" dirty="0">
                    <a:solidFill>
                      <a:schemeClr val="bg1"/>
                    </a:solidFill>
                    <a:latin typeface="Times New Roman" panose="02020603050405020304" pitchFamily="18" charset="0"/>
                    <a:cs typeface="Times New Roman" panose="02020603050405020304" pitchFamily="18" charset="0"/>
                  </a:rPr>
                  <a:t>OXYGEN</a:t>
                </a:r>
              </a:p>
            </p:txBody>
          </p:sp>
        </p:grpSp>
        <p:cxnSp>
          <p:nvCxnSpPr>
            <p:cNvPr id="224" name="Straight Connector 223">
              <a:extLst>
                <a:ext uri="{FF2B5EF4-FFF2-40B4-BE49-F238E27FC236}">
                  <a16:creationId xmlns:a16="http://schemas.microsoft.com/office/drawing/2014/main" id="{442DBE5E-79F5-473F-B52E-E3D289BB658C}"/>
                </a:ext>
              </a:extLst>
            </p:cNvPr>
            <p:cNvCxnSpPr>
              <a:cxnSpLocks/>
            </p:cNvCxnSpPr>
            <p:nvPr/>
          </p:nvCxnSpPr>
          <p:spPr>
            <a:xfrm>
              <a:off x="5336875" y="22405905"/>
              <a:ext cx="3417159" cy="0"/>
            </a:xfrm>
            <a:prstGeom prst="line">
              <a:avLst/>
            </a:prstGeom>
            <a:ln w="76200">
              <a:solidFill>
                <a:srgbClr val="9882B8"/>
              </a:solidFill>
            </a:ln>
          </p:spPr>
          <p:style>
            <a:lnRef idx="1">
              <a:schemeClr val="accent1"/>
            </a:lnRef>
            <a:fillRef idx="0">
              <a:schemeClr val="accent1"/>
            </a:fillRef>
            <a:effectRef idx="0">
              <a:schemeClr val="accent1"/>
            </a:effectRef>
            <a:fontRef idx="minor">
              <a:schemeClr val="tx1"/>
            </a:fontRef>
          </p:style>
        </p:cxnSp>
        <p:cxnSp>
          <p:nvCxnSpPr>
            <p:cNvPr id="227" name="Straight Connector 226">
              <a:extLst>
                <a:ext uri="{FF2B5EF4-FFF2-40B4-BE49-F238E27FC236}">
                  <a16:creationId xmlns:a16="http://schemas.microsoft.com/office/drawing/2014/main" id="{31448D43-D8FE-4C56-8D98-392A507C6F8C}"/>
                </a:ext>
              </a:extLst>
            </p:cNvPr>
            <p:cNvCxnSpPr>
              <a:cxnSpLocks/>
            </p:cNvCxnSpPr>
            <p:nvPr/>
          </p:nvCxnSpPr>
          <p:spPr>
            <a:xfrm>
              <a:off x="8754034" y="21860881"/>
              <a:ext cx="0" cy="4366364"/>
            </a:xfrm>
            <a:prstGeom prst="line">
              <a:avLst/>
            </a:prstGeom>
            <a:ln w="76200">
              <a:solidFill>
                <a:srgbClr val="9882B8"/>
              </a:solidFill>
            </a:ln>
          </p:spPr>
          <p:style>
            <a:lnRef idx="1">
              <a:schemeClr val="accent1"/>
            </a:lnRef>
            <a:fillRef idx="0">
              <a:schemeClr val="accent1"/>
            </a:fillRef>
            <a:effectRef idx="0">
              <a:schemeClr val="accent1"/>
            </a:effectRef>
            <a:fontRef idx="minor">
              <a:schemeClr val="tx1"/>
            </a:fontRef>
          </p:style>
        </p:cxnSp>
        <p:cxnSp>
          <p:nvCxnSpPr>
            <p:cNvPr id="228" name="Straight Connector 227">
              <a:extLst>
                <a:ext uri="{FF2B5EF4-FFF2-40B4-BE49-F238E27FC236}">
                  <a16:creationId xmlns:a16="http://schemas.microsoft.com/office/drawing/2014/main" id="{27A1FAB3-0B2E-4CE3-B700-E6538828D672}"/>
                </a:ext>
              </a:extLst>
            </p:cNvPr>
            <p:cNvCxnSpPr>
              <a:cxnSpLocks/>
            </p:cNvCxnSpPr>
            <p:nvPr/>
          </p:nvCxnSpPr>
          <p:spPr>
            <a:xfrm>
              <a:off x="8715028" y="21860881"/>
              <a:ext cx="710659" cy="1946"/>
            </a:xfrm>
            <a:prstGeom prst="line">
              <a:avLst/>
            </a:prstGeom>
            <a:ln w="76200">
              <a:solidFill>
                <a:srgbClr val="9882B8"/>
              </a:solidFill>
            </a:ln>
          </p:spPr>
          <p:style>
            <a:lnRef idx="1">
              <a:schemeClr val="accent1"/>
            </a:lnRef>
            <a:fillRef idx="0">
              <a:schemeClr val="accent1"/>
            </a:fillRef>
            <a:effectRef idx="0">
              <a:schemeClr val="accent1"/>
            </a:effectRef>
            <a:fontRef idx="minor">
              <a:schemeClr val="tx1"/>
            </a:fontRef>
          </p:style>
        </p:cxnSp>
        <p:cxnSp>
          <p:nvCxnSpPr>
            <p:cNvPr id="229" name="Straight Connector 228">
              <a:extLst>
                <a:ext uri="{FF2B5EF4-FFF2-40B4-BE49-F238E27FC236}">
                  <a16:creationId xmlns:a16="http://schemas.microsoft.com/office/drawing/2014/main" id="{32DFEBFD-F571-4F1E-989D-F92CCC27E429}"/>
                </a:ext>
              </a:extLst>
            </p:cNvPr>
            <p:cNvCxnSpPr>
              <a:cxnSpLocks/>
            </p:cNvCxnSpPr>
            <p:nvPr/>
          </p:nvCxnSpPr>
          <p:spPr>
            <a:xfrm>
              <a:off x="8715744" y="22726078"/>
              <a:ext cx="710659" cy="1946"/>
            </a:xfrm>
            <a:prstGeom prst="line">
              <a:avLst/>
            </a:prstGeom>
            <a:ln w="76200">
              <a:solidFill>
                <a:srgbClr val="9882B8"/>
              </a:solidFill>
            </a:ln>
          </p:spPr>
          <p:style>
            <a:lnRef idx="1">
              <a:schemeClr val="accent1"/>
            </a:lnRef>
            <a:fillRef idx="0">
              <a:schemeClr val="accent1"/>
            </a:fillRef>
            <a:effectRef idx="0">
              <a:schemeClr val="accent1"/>
            </a:effectRef>
            <a:fontRef idx="minor">
              <a:schemeClr val="tx1"/>
            </a:fontRef>
          </p:style>
        </p:cxnSp>
        <p:cxnSp>
          <p:nvCxnSpPr>
            <p:cNvPr id="230" name="Straight Connector 229">
              <a:extLst>
                <a:ext uri="{FF2B5EF4-FFF2-40B4-BE49-F238E27FC236}">
                  <a16:creationId xmlns:a16="http://schemas.microsoft.com/office/drawing/2014/main" id="{2F2C0BFF-839A-4347-9C4B-7361D81D02FD}"/>
                </a:ext>
              </a:extLst>
            </p:cNvPr>
            <p:cNvCxnSpPr>
              <a:cxnSpLocks/>
            </p:cNvCxnSpPr>
            <p:nvPr/>
          </p:nvCxnSpPr>
          <p:spPr>
            <a:xfrm>
              <a:off x="8716465" y="23499886"/>
              <a:ext cx="710659" cy="1946"/>
            </a:xfrm>
            <a:prstGeom prst="line">
              <a:avLst/>
            </a:prstGeom>
            <a:ln w="76200">
              <a:solidFill>
                <a:srgbClr val="9882B8"/>
              </a:solidFill>
            </a:ln>
          </p:spPr>
          <p:style>
            <a:lnRef idx="1">
              <a:schemeClr val="accent1"/>
            </a:lnRef>
            <a:fillRef idx="0">
              <a:schemeClr val="accent1"/>
            </a:fillRef>
            <a:effectRef idx="0">
              <a:schemeClr val="accent1"/>
            </a:effectRef>
            <a:fontRef idx="minor">
              <a:schemeClr val="tx1"/>
            </a:fontRef>
          </p:style>
        </p:cxnSp>
        <p:cxnSp>
          <p:nvCxnSpPr>
            <p:cNvPr id="231" name="Straight Connector 230">
              <a:extLst>
                <a:ext uri="{FF2B5EF4-FFF2-40B4-BE49-F238E27FC236}">
                  <a16:creationId xmlns:a16="http://schemas.microsoft.com/office/drawing/2014/main" id="{B1CA0C4F-769D-40BA-A0E1-8D3006B61076}"/>
                </a:ext>
              </a:extLst>
            </p:cNvPr>
            <p:cNvCxnSpPr>
              <a:cxnSpLocks/>
            </p:cNvCxnSpPr>
            <p:nvPr/>
          </p:nvCxnSpPr>
          <p:spPr>
            <a:xfrm>
              <a:off x="8716297" y="24388916"/>
              <a:ext cx="707211" cy="2040"/>
            </a:xfrm>
            <a:prstGeom prst="line">
              <a:avLst/>
            </a:prstGeom>
            <a:ln w="76200">
              <a:solidFill>
                <a:srgbClr val="9882B8"/>
              </a:solidFill>
            </a:ln>
          </p:spPr>
          <p:style>
            <a:lnRef idx="1">
              <a:schemeClr val="accent1"/>
            </a:lnRef>
            <a:fillRef idx="0">
              <a:schemeClr val="accent1"/>
            </a:fillRef>
            <a:effectRef idx="0">
              <a:schemeClr val="accent1"/>
            </a:effectRef>
            <a:fontRef idx="minor">
              <a:schemeClr val="tx1"/>
            </a:fontRef>
          </p:style>
        </p:cxnSp>
        <p:cxnSp>
          <p:nvCxnSpPr>
            <p:cNvPr id="232" name="Straight Connector 231">
              <a:extLst>
                <a:ext uri="{FF2B5EF4-FFF2-40B4-BE49-F238E27FC236}">
                  <a16:creationId xmlns:a16="http://schemas.microsoft.com/office/drawing/2014/main" id="{B4FA3F28-1398-429E-9072-1391430E3418}"/>
                </a:ext>
              </a:extLst>
            </p:cNvPr>
            <p:cNvCxnSpPr>
              <a:cxnSpLocks/>
            </p:cNvCxnSpPr>
            <p:nvPr/>
          </p:nvCxnSpPr>
          <p:spPr>
            <a:xfrm>
              <a:off x="8721213" y="25330518"/>
              <a:ext cx="703014" cy="1946"/>
            </a:xfrm>
            <a:prstGeom prst="line">
              <a:avLst/>
            </a:prstGeom>
            <a:ln w="76200">
              <a:solidFill>
                <a:srgbClr val="9882B8"/>
              </a:solidFill>
            </a:ln>
          </p:spPr>
          <p:style>
            <a:lnRef idx="1">
              <a:schemeClr val="accent1"/>
            </a:lnRef>
            <a:fillRef idx="0">
              <a:schemeClr val="accent1"/>
            </a:fillRef>
            <a:effectRef idx="0">
              <a:schemeClr val="accent1"/>
            </a:effectRef>
            <a:fontRef idx="minor">
              <a:schemeClr val="tx1"/>
            </a:fontRef>
          </p:style>
        </p:cxnSp>
        <p:cxnSp>
          <p:nvCxnSpPr>
            <p:cNvPr id="233" name="Straight Connector 232">
              <a:extLst>
                <a:ext uri="{FF2B5EF4-FFF2-40B4-BE49-F238E27FC236}">
                  <a16:creationId xmlns:a16="http://schemas.microsoft.com/office/drawing/2014/main" id="{D7903240-9CF7-46D6-BAB9-AC27BD002EFE}"/>
                </a:ext>
              </a:extLst>
            </p:cNvPr>
            <p:cNvCxnSpPr>
              <a:cxnSpLocks/>
            </p:cNvCxnSpPr>
            <p:nvPr/>
          </p:nvCxnSpPr>
          <p:spPr>
            <a:xfrm>
              <a:off x="8714284" y="26193252"/>
              <a:ext cx="710659" cy="1946"/>
            </a:xfrm>
            <a:prstGeom prst="line">
              <a:avLst/>
            </a:prstGeom>
            <a:ln w="76200">
              <a:solidFill>
                <a:srgbClr val="9882B8"/>
              </a:solidFill>
            </a:ln>
          </p:spPr>
          <p:style>
            <a:lnRef idx="1">
              <a:schemeClr val="accent1"/>
            </a:lnRef>
            <a:fillRef idx="0">
              <a:schemeClr val="accent1"/>
            </a:fillRef>
            <a:effectRef idx="0">
              <a:schemeClr val="accent1"/>
            </a:effectRef>
            <a:fontRef idx="minor">
              <a:schemeClr val="tx1"/>
            </a:fontRef>
          </p:style>
        </p:cxnSp>
        <p:cxnSp>
          <p:nvCxnSpPr>
            <p:cNvPr id="234" name="Straight Connector 233">
              <a:extLst>
                <a:ext uri="{FF2B5EF4-FFF2-40B4-BE49-F238E27FC236}">
                  <a16:creationId xmlns:a16="http://schemas.microsoft.com/office/drawing/2014/main" id="{A13CE74D-83AE-43A9-91E2-23B94B12A3F9}"/>
                </a:ext>
              </a:extLst>
            </p:cNvPr>
            <p:cNvCxnSpPr>
              <a:cxnSpLocks/>
            </p:cNvCxnSpPr>
            <p:nvPr/>
          </p:nvCxnSpPr>
          <p:spPr>
            <a:xfrm>
              <a:off x="5337951" y="25710999"/>
              <a:ext cx="3069909" cy="12792"/>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35" name="Straight Connector 234">
              <a:extLst>
                <a:ext uri="{FF2B5EF4-FFF2-40B4-BE49-F238E27FC236}">
                  <a16:creationId xmlns:a16="http://schemas.microsoft.com/office/drawing/2014/main" id="{012FD955-8F4C-40B2-9052-44239DA0BAA1}"/>
                </a:ext>
              </a:extLst>
            </p:cNvPr>
            <p:cNvCxnSpPr>
              <a:cxnSpLocks/>
            </p:cNvCxnSpPr>
            <p:nvPr/>
          </p:nvCxnSpPr>
          <p:spPr>
            <a:xfrm>
              <a:off x="8381937" y="24610256"/>
              <a:ext cx="0" cy="1852938"/>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36" name="Straight Connector 235">
              <a:extLst>
                <a:ext uri="{FF2B5EF4-FFF2-40B4-BE49-F238E27FC236}">
                  <a16:creationId xmlns:a16="http://schemas.microsoft.com/office/drawing/2014/main" id="{640D33E6-FC0D-4F39-8A78-7B931B36A181}"/>
                </a:ext>
              </a:extLst>
            </p:cNvPr>
            <p:cNvCxnSpPr>
              <a:cxnSpLocks/>
            </p:cNvCxnSpPr>
            <p:nvPr/>
          </p:nvCxnSpPr>
          <p:spPr>
            <a:xfrm>
              <a:off x="8371791" y="24648676"/>
              <a:ext cx="1051712" cy="0"/>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37" name="Straight Connector 236">
              <a:extLst>
                <a:ext uri="{FF2B5EF4-FFF2-40B4-BE49-F238E27FC236}">
                  <a16:creationId xmlns:a16="http://schemas.microsoft.com/office/drawing/2014/main" id="{B75416A5-1F8A-4123-BEC2-1778140FC346}"/>
                </a:ext>
              </a:extLst>
            </p:cNvPr>
            <p:cNvCxnSpPr>
              <a:cxnSpLocks/>
            </p:cNvCxnSpPr>
            <p:nvPr/>
          </p:nvCxnSpPr>
          <p:spPr>
            <a:xfrm>
              <a:off x="8371791" y="25597291"/>
              <a:ext cx="1051712" cy="4393"/>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a:extLst>
                <a:ext uri="{FF2B5EF4-FFF2-40B4-BE49-F238E27FC236}">
                  <a16:creationId xmlns:a16="http://schemas.microsoft.com/office/drawing/2014/main" id="{CC33AC5E-D1B3-43F9-93A3-8091FE23D05C}"/>
                </a:ext>
              </a:extLst>
            </p:cNvPr>
            <p:cNvCxnSpPr>
              <a:cxnSpLocks/>
            </p:cNvCxnSpPr>
            <p:nvPr/>
          </p:nvCxnSpPr>
          <p:spPr>
            <a:xfrm>
              <a:off x="8341557" y="26470494"/>
              <a:ext cx="1081946" cy="0"/>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a:extLst>
                <a:ext uri="{FF2B5EF4-FFF2-40B4-BE49-F238E27FC236}">
                  <a16:creationId xmlns:a16="http://schemas.microsoft.com/office/drawing/2014/main" id="{B25B4632-4589-4471-BF68-828EDC22AFBD}"/>
                </a:ext>
              </a:extLst>
            </p:cNvPr>
            <p:cNvCxnSpPr>
              <a:cxnSpLocks/>
            </p:cNvCxnSpPr>
            <p:nvPr/>
          </p:nvCxnSpPr>
          <p:spPr>
            <a:xfrm>
              <a:off x="8010811" y="23634032"/>
              <a:ext cx="0" cy="2731971"/>
            </a:xfrm>
            <a:prstGeom prst="line">
              <a:avLst/>
            </a:prstGeom>
            <a:ln w="76200">
              <a:solidFill>
                <a:srgbClr val="548235"/>
              </a:solidFill>
            </a:ln>
          </p:spPr>
          <p:style>
            <a:lnRef idx="1">
              <a:schemeClr val="accent1"/>
            </a:lnRef>
            <a:fillRef idx="0">
              <a:schemeClr val="accent1"/>
            </a:fillRef>
            <a:effectRef idx="0">
              <a:schemeClr val="accent1"/>
            </a:effectRef>
            <a:fontRef idx="minor">
              <a:schemeClr val="tx1"/>
            </a:fontRef>
          </p:style>
        </p:cxnSp>
        <p:cxnSp>
          <p:nvCxnSpPr>
            <p:cNvPr id="245" name="Straight Connector 244">
              <a:extLst>
                <a:ext uri="{FF2B5EF4-FFF2-40B4-BE49-F238E27FC236}">
                  <a16:creationId xmlns:a16="http://schemas.microsoft.com/office/drawing/2014/main" id="{5A51E1D0-934E-4C5D-9000-4291E289B0CB}"/>
                </a:ext>
              </a:extLst>
            </p:cNvPr>
            <p:cNvCxnSpPr>
              <a:cxnSpLocks/>
            </p:cNvCxnSpPr>
            <p:nvPr/>
          </p:nvCxnSpPr>
          <p:spPr>
            <a:xfrm>
              <a:off x="7980844" y="23664491"/>
              <a:ext cx="1448274" cy="5646"/>
            </a:xfrm>
            <a:prstGeom prst="line">
              <a:avLst/>
            </a:prstGeom>
            <a:ln w="76200">
              <a:solidFill>
                <a:srgbClr val="548235"/>
              </a:solidFill>
            </a:ln>
          </p:spPr>
          <p:style>
            <a:lnRef idx="1">
              <a:schemeClr val="accent1"/>
            </a:lnRef>
            <a:fillRef idx="0">
              <a:schemeClr val="accent1"/>
            </a:fillRef>
            <a:effectRef idx="0">
              <a:schemeClr val="accent1"/>
            </a:effectRef>
            <a:fontRef idx="minor">
              <a:schemeClr val="tx1"/>
            </a:fontRef>
          </p:style>
        </p:cxnSp>
        <p:cxnSp>
          <p:nvCxnSpPr>
            <p:cNvPr id="246" name="Straight Connector 245">
              <a:extLst>
                <a:ext uri="{FF2B5EF4-FFF2-40B4-BE49-F238E27FC236}">
                  <a16:creationId xmlns:a16="http://schemas.microsoft.com/office/drawing/2014/main" id="{08428B18-2536-4C26-9649-4E325D355716}"/>
                </a:ext>
              </a:extLst>
            </p:cNvPr>
            <p:cNvCxnSpPr>
              <a:cxnSpLocks/>
            </p:cNvCxnSpPr>
            <p:nvPr/>
          </p:nvCxnSpPr>
          <p:spPr>
            <a:xfrm flipV="1">
              <a:off x="8019357" y="24528473"/>
              <a:ext cx="1407046" cy="3473"/>
            </a:xfrm>
            <a:prstGeom prst="line">
              <a:avLst/>
            </a:prstGeom>
            <a:ln w="76200">
              <a:solidFill>
                <a:srgbClr val="548235"/>
              </a:solidFill>
            </a:ln>
          </p:spPr>
          <p:style>
            <a:lnRef idx="1">
              <a:schemeClr val="accent1"/>
            </a:lnRef>
            <a:fillRef idx="0">
              <a:schemeClr val="accent1"/>
            </a:fillRef>
            <a:effectRef idx="0">
              <a:schemeClr val="accent1"/>
            </a:effectRef>
            <a:fontRef idx="minor">
              <a:schemeClr val="tx1"/>
            </a:fontRef>
          </p:style>
        </p:cxnSp>
        <p:cxnSp>
          <p:nvCxnSpPr>
            <p:cNvPr id="247" name="Straight Connector 246">
              <a:extLst>
                <a:ext uri="{FF2B5EF4-FFF2-40B4-BE49-F238E27FC236}">
                  <a16:creationId xmlns:a16="http://schemas.microsoft.com/office/drawing/2014/main" id="{EF4D9B26-062F-40B3-B996-17F3A48648B2}"/>
                </a:ext>
              </a:extLst>
            </p:cNvPr>
            <p:cNvCxnSpPr>
              <a:cxnSpLocks/>
            </p:cNvCxnSpPr>
            <p:nvPr/>
          </p:nvCxnSpPr>
          <p:spPr>
            <a:xfrm flipV="1">
              <a:off x="7993120" y="25468826"/>
              <a:ext cx="1431099" cy="1"/>
            </a:xfrm>
            <a:prstGeom prst="line">
              <a:avLst/>
            </a:prstGeom>
            <a:ln w="76200">
              <a:solidFill>
                <a:srgbClr val="548235"/>
              </a:solidFill>
            </a:ln>
          </p:spPr>
          <p:style>
            <a:lnRef idx="1">
              <a:schemeClr val="accent1"/>
            </a:lnRef>
            <a:fillRef idx="0">
              <a:schemeClr val="accent1"/>
            </a:fillRef>
            <a:effectRef idx="0">
              <a:schemeClr val="accent1"/>
            </a:effectRef>
            <a:fontRef idx="minor">
              <a:schemeClr val="tx1"/>
            </a:fontRef>
          </p:style>
        </p:cxnSp>
        <p:cxnSp>
          <p:nvCxnSpPr>
            <p:cNvPr id="249" name="Straight Connector 248">
              <a:extLst>
                <a:ext uri="{FF2B5EF4-FFF2-40B4-BE49-F238E27FC236}">
                  <a16:creationId xmlns:a16="http://schemas.microsoft.com/office/drawing/2014/main" id="{38BDC9D0-5662-4471-B4EC-7FF99EFE64C9}"/>
                </a:ext>
              </a:extLst>
            </p:cNvPr>
            <p:cNvCxnSpPr>
              <a:cxnSpLocks/>
            </p:cNvCxnSpPr>
            <p:nvPr/>
          </p:nvCxnSpPr>
          <p:spPr>
            <a:xfrm>
              <a:off x="7980844" y="26337604"/>
              <a:ext cx="1442659" cy="0"/>
            </a:xfrm>
            <a:prstGeom prst="line">
              <a:avLst/>
            </a:prstGeom>
            <a:ln w="76200">
              <a:solidFill>
                <a:srgbClr val="548235"/>
              </a:solidFill>
            </a:ln>
          </p:spPr>
          <p:style>
            <a:lnRef idx="1">
              <a:schemeClr val="accent1"/>
            </a:lnRef>
            <a:fillRef idx="0">
              <a:schemeClr val="accent1"/>
            </a:fillRef>
            <a:effectRef idx="0">
              <a:schemeClr val="accent1"/>
            </a:effectRef>
            <a:fontRef idx="minor">
              <a:schemeClr val="tx1"/>
            </a:fontRef>
          </p:style>
        </p:cxnSp>
        <p:cxnSp>
          <p:nvCxnSpPr>
            <p:cNvPr id="250" name="Straight Connector 249">
              <a:extLst>
                <a:ext uri="{FF2B5EF4-FFF2-40B4-BE49-F238E27FC236}">
                  <a16:creationId xmlns:a16="http://schemas.microsoft.com/office/drawing/2014/main" id="{20912951-D73A-4828-ACD2-5E9106591429}"/>
                </a:ext>
              </a:extLst>
            </p:cNvPr>
            <p:cNvCxnSpPr>
              <a:cxnSpLocks/>
            </p:cNvCxnSpPr>
            <p:nvPr/>
          </p:nvCxnSpPr>
          <p:spPr>
            <a:xfrm flipV="1">
              <a:off x="5341143" y="23239175"/>
              <a:ext cx="3764613" cy="2554"/>
            </a:xfrm>
            <a:prstGeom prst="line">
              <a:avLst/>
            </a:prstGeom>
            <a:ln w="76200">
              <a:solidFill>
                <a:srgbClr val="B88C00"/>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a:extLst>
                <a:ext uri="{FF2B5EF4-FFF2-40B4-BE49-F238E27FC236}">
                  <a16:creationId xmlns:a16="http://schemas.microsoft.com/office/drawing/2014/main" id="{35E8978F-5375-4B7F-AB78-D9CEC4F760E3}"/>
                </a:ext>
              </a:extLst>
            </p:cNvPr>
            <p:cNvCxnSpPr>
              <a:cxnSpLocks/>
            </p:cNvCxnSpPr>
            <p:nvPr/>
          </p:nvCxnSpPr>
          <p:spPr>
            <a:xfrm>
              <a:off x="9105756" y="22042822"/>
              <a:ext cx="0" cy="4596272"/>
            </a:xfrm>
            <a:prstGeom prst="line">
              <a:avLst/>
            </a:prstGeom>
            <a:ln w="76200">
              <a:solidFill>
                <a:srgbClr val="B88C00"/>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a:extLst>
                <a:ext uri="{FF2B5EF4-FFF2-40B4-BE49-F238E27FC236}">
                  <a16:creationId xmlns:a16="http://schemas.microsoft.com/office/drawing/2014/main" id="{90E3FE73-8C66-4902-99C6-EC837183B9FF}"/>
                </a:ext>
              </a:extLst>
            </p:cNvPr>
            <p:cNvCxnSpPr>
              <a:cxnSpLocks/>
            </p:cNvCxnSpPr>
            <p:nvPr/>
          </p:nvCxnSpPr>
          <p:spPr>
            <a:xfrm>
              <a:off x="9067886" y="26600519"/>
              <a:ext cx="355622" cy="1946"/>
            </a:xfrm>
            <a:prstGeom prst="line">
              <a:avLst/>
            </a:prstGeom>
            <a:ln w="76200">
              <a:solidFill>
                <a:srgbClr val="B88C00"/>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a:extLst>
                <a:ext uri="{FF2B5EF4-FFF2-40B4-BE49-F238E27FC236}">
                  <a16:creationId xmlns:a16="http://schemas.microsoft.com/office/drawing/2014/main" id="{35F6194D-B056-46DC-B72A-8AD48F637732}"/>
                </a:ext>
              </a:extLst>
            </p:cNvPr>
            <p:cNvCxnSpPr>
              <a:cxnSpLocks/>
            </p:cNvCxnSpPr>
            <p:nvPr/>
          </p:nvCxnSpPr>
          <p:spPr>
            <a:xfrm>
              <a:off x="9067887" y="25736489"/>
              <a:ext cx="355622" cy="1946"/>
            </a:xfrm>
            <a:prstGeom prst="line">
              <a:avLst/>
            </a:prstGeom>
            <a:ln w="76200">
              <a:solidFill>
                <a:srgbClr val="B88C00"/>
              </a:solidFill>
            </a:ln>
          </p:spPr>
          <p:style>
            <a:lnRef idx="1">
              <a:schemeClr val="accent1"/>
            </a:lnRef>
            <a:fillRef idx="0">
              <a:schemeClr val="accent1"/>
            </a:fillRef>
            <a:effectRef idx="0">
              <a:schemeClr val="accent1"/>
            </a:effectRef>
            <a:fontRef idx="minor">
              <a:schemeClr val="tx1"/>
            </a:fontRef>
          </p:style>
        </p:cxnSp>
        <p:cxnSp>
          <p:nvCxnSpPr>
            <p:cNvPr id="255" name="Straight Connector 254">
              <a:extLst>
                <a:ext uri="{FF2B5EF4-FFF2-40B4-BE49-F238E27FC236}">
                  <a16:creationId xmlns:a16="http://schemas.microsoft.com/office/drawing/2014/main" id="{6CA52A61-579B-4268-9B7E-3FFBEDA4C5E6}"/>
                </a:ext>
              </a:extLst>
            </p:cNvPr>
            <p:cNvCxnSpPr>
              <a:cxnSpLocks/>
            </p:cNvCxnSpPr>
            <p:nvPr/>
          </p:nvCxnSpPr>
          <p:spPr>
            <a:xfrm>
              <a:off x="9067887" y="24780563"/>
              <a:ext cx="355622" cy="1946"/>
            </a:xfrm>
            <a:prstGeom prst="line">
              <a:avLst/>
            </a:prstGeom>
            <a:ln w="76200">
              <a:solidFill>
                <a:srgbClr val="B88C00"/>
              </a:solidFill>
            </a:ln>
          </p:spPr>
          <p:style>
            <a:lnRef idx="1">
              <a:schemeClr val="accent1"/>
            </a:lnRef>
            <a:fillRef idx="0">
              <a:schemeClr val="accent1"/>
            </a:fillRef>
            <a:effectRef idx="0">
              <a:schemeClr val="accent1"/>
            </a:effectRef>
            <a:fontRef idx="minor">
              <a:schemeClr val="tx1"/>
            </a:fontRef>
          </p:style>
        </p:cxnSp>
        <p:cxnSp>
          <p:nvCxnSpPr>
            <p:cNvPr id="256" name="Straight Connector 255">
              <a:extLst>
                <a:ext uri="{FF2B5EF4-FFF2-40B4-BE49-F238E27FC236}">
                  <a16:creationId xmlns:a16="http://schemas.microsoft.com/office/drawing/2014/main" id="{D67A2840-9269-4621-A879-32E811F890F5}"/>
                </a:ext>
              </a:extLst>
            </p:cNvPr>
            <p:cNvCxnSpPr>
              <a:cxnSpLocks/>
            </p:cNvCxnSpPr>
            <p:nvPr/>
          </p:nvCxnSpPr>
          <p:spPr>
            <a:xfrm>
              <a:off x="9067881" y="22042822"/>
              <a:ext cx="355622" cy="1946"/>
            </a:xfrm>
            <a:prstGeom prst="line">
              <a:avLst/>
            </a:prstGeom>
            <a:ln w="76200">
              <a:solidFill>
                <a:srgbClr val="B88C00"/>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a:extLst>
                <a:ext uri="{FF2B5EF4-FFF2-40B4-BE49-F238E27FC236}">
                  <a16:creationId xmlns:a16="http://schemas.microsoft.com/office/drawing/2014/main" id="{9708C28C-125C-45A1-9421-15AA1E836FD6}"/>
                </a:ext>
              </a:extLst>
            </p:cNvPr>
            <p:cNvCxnSpPr>
              <a:cxnSpLocks/>
            </p:cNvCxnSpPr>
            <p:nvPr/>
          </p:nvCxnSpPr>
          <p:spPr>
            <a:xfrm>
              <a:off x="9075006" y="23924554"/>
              <a:ext cx="349937" cy="0"/>
            </a:xfrm>
            <a:prstGeom prst="line">
              <a:avLst/>
            </a:prstGeom>
            <a:ln w="76200">
              <a:solidFill>
                <a:srgbClr val="B88C00"/>
              </a:solidFill>
            </a:ln>
          </p:spPr>
          <p:style>
            <a:lnRef idx="1">
              <a:schemeClr val="accent1"/>
            </a:lnRef>
            <a:fillRef idx="0">
              <a:schemeClr val="accent1"/>
            </a:fillRef>
            <a:effectRef idx="0">
              <a:schemeClr val="accent1"/>
            </a:effectRef>
            <a:fontRef idx="minor">
              <a:schemeClr val="tx1"/>
            </a:fontRef>
          </p:style>
        </p:cxnSp>
        <p:cxnSp>
          <p:nvCxnSpPr>
            <p:cNvPr id="258" name="Straight Connector 257">
              <a:extLst>
                <a:ext uri="{FF2B5EF4-FFF2-40B4-BE49-F238E27FC236}">
                  <a16:creationId xmlns:a16="http://schemas.microsoft.com/office/drawing/2014/main" id="{528C1C7B-B7A1-4931-B992-E5EC498E6DA9}"/>
                </a:ext>
              </a:extLst>
            </p:cNvPr>
            <p:cNvCxnSpPr>
              <a:cxnSpLocks/>
            </p:cNvCxnSpPr>
            <p:nvPr/>
          </p:nvCxnSpPr>
          <p:spPr>
            <a:xfrm>
              <a:off x="9073496" y="22897164"/>
              <a:ext cx="350007" cy="0"/>
            </a:xfrm>
            <a:prstGeom prst="line">
              <a:avLst/>
            </a:prstGeom>
            <a:ln w="76200">
              <a:solidFill>
                <a:srgbClr val="B88C00"/>
              </a:solidFill>
            </a:ln>
          </p:spPr>
          <p:style>
            <a:lnRef idx="1">
              <a:schemeClr val="accent1"/>
            </a:lnRef>
            <a:fillRef idx="0">
              <a:schemeClr val="accent1"/>
            </a:fillRef>
            <a:effectRef idx="0">
              <a:schemeClr val="accent1"/>
            </a:effectRef>
            <a:fontRef idx="minor">
              <a:schemeClr val="tx1"/>
            </a:fontRef>
          </p:style>
        </p:cxnSp>
        <p:sp>
          <p:nvSpPr>
            <p:cNvPr id="259" name="Isosceles Triangle 258">
              <a:extLst>
                <a:ext uri="{FF2B5EF4-FFF2-40B4-BE49-F238E27FC236}">
                  <a16:creationId xmlns:a16="http://schemas.microsoft.com/office/drawing/2014/main" id="{0769C849-F135-4163-9B48-7E52F0F5CEB2}"/>
                </a:ext>
              </a:extLst>
            </p:cNvPr>
            <p:cNvSpPr/>
            <p:nvPr/>
          </p:nvSpPr>
          <p:spPr>
            <a:xfrm rot="5400000">
              <a:off x="6807306" y="22223851"/>
              <a:ext cx="502983" cy="371785"/>
            </a:xfrm>
            <a:prstGeom prst="triangle">
              <a:avLst/>
            </a:prstGeom>
            <a:solidFill>
              <a:srgbClr val="98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0" name="Isosceles Triangle 259">
              <a:extLst>
                <a:ext uri="{FF2B5EF4-FFF2-40B4-BE49-F238E27FC236}">
                  <a16:creationId xmlns:a16="http://schemas.microsoft.com/office/drawing/2014/main" id="{259B1A63-5792-4BBC-8675-EE2591ECB68E}"/>
                </a:ext>
              </a:extLst>
            </p:cNvPr>
            <p:cNvSpPr/>
            <p:nvPr/>
          </p:nvSpPr>
          <p:spPr>
            <a:xfrm rot="5400000">
              <a:off x="6807306" y="25528052"/>
              <a:ext cx="502983" cy="371785"/>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1" name="Isosceles Triangle 260">
              <a:extLst>
                <a:ext uri="{FF2B5EF4-FFF2-40B4-BE49-F238E27FC236}">
                  <a16:creationId xmlns:a16="http://schemas.microsoft.com/office/drawing/2014/main" id="{4911FFB9-7236-491A-AFEC-E05394E101E7}"/>
                </a:ext>
              </a:extLst>
            </p:cNvPr>
            <p:cNvSpPr/>
            <p:nvPr/>
          </p:nvSpPr>
          <p:spPr>
            <a:xfrm rot="5400000">
              <a:off x="6812787" y="24648318"/>
              <a:ext cx="502983" cy="371785"/>
            </a:xfrm>
            <a:prstGeom prst="triangle">
              <a:avLst/>
            </a:prstGeom>
            <a:solidFill>
              <a:srgbClr val="548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2" name="Isosceles Triangle 261">
              <a:extLst>
                <a:ext uri="{FF2B5EF4-FFF2-40B4-BE49-F238E27FC236}">
                  <a16:creationId xmlns:a16="http://schemas.microsoft.com/office/drawing/2014/main" id="{53F9172B-D48D-49B2-97A5-90CB11C4798B}"/>
                </a:ext>
              </a:extLst>
            </p:cNvPr>
            <p:cNvSpPr/>
            <p:nvPr/>
          </p:nvSpPr>
          <p:spPr>
            <a:xfrm rot="5400000">
              <a:off x="6818707" y="23055836"/>
              <a:ext cx="502983" cy="371785"/>
            </a:xfrm>
            <a:prstGeom prst="triangle">
              <a:avLst/>
            </a:prstGeom>
            <a:solidFill>
              <a:srgbClr val="B88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3" name="TextBox 262">
              <a:extLst>
                <a:ext uri="{FF2B5EF4-FFF2-40B4-BE49-F238E27FC236}">
                  <a16:creationId xmlns:a16="http://schemas.microsoft.com/office/drawing/2014/main" id="{221564ED-B1E7-4C57-8CE2-C0BC604766D1}"/>
                </a:ext>
              </a:extLst>
            </p:cNvPr>
            <p:cNvSpPr txBox="1">
              <a:spLocks/>
            </p:cNvSpPr>
            <p:nvPr/>
          </p:nvSpPr>
          <p:spPr>
            <a:xfrm>
              <a:off x="1490373" y="20712666"/>
              <a:ext cx="3747508" cy="691849"/>
            </a:xfrm>
            <a:prstGeom prst="roundRect">
              <a:avLst/>
            </a:prstGeom>
            <a:solidFill>
              <a:srgbClr val="1A345E"/>
            </a:solidFill>
            <a:ln w="76200">
              <a:solidFill>
                <a:srgbClr val="1C345D"/>
              </a:solidFill>
            </a:ln>
          </p:spPr>
          <p:style>
            <a:lnRef idx="2">
              <a:schemeClr val="accent1"/>
            </a:lnRef>
            <a:fillRef idx="1">
              <a:schemeClr val="lt1"/>
            </a:fillRef>
            <a:effectRef idx="0">
              <a:schemeClr val="accent1"/>
            </a:effectRef>
            <a:fontRef idx="minor">
              <a:schemeClr val="dk1"/>
            </a:fontRef>
          </p:style>
          <p:txBody>
            <a:bodyPr wrap="square" rtlCol="0" anchor="ctr">
              <a:noAutofit/>
            </a:bodyPr>
            <a:lstStyle/>
            <a:p>
              <a:pPr algn="ctr"/>
              <a:r>
                <a:rPr lang="en-US" sz="3400" b="1" dirty="0">
                  <a:solidFill>
                    <a:schemeClr val="bg1"/>
                  </a:solidFill>
                  <a:latin typeface="Times New Roman" panose="02020603050405020304" pitchFamily="18" charset="0"/>
                  <a:cs typeface="Times New Roman" panose="02020603050405020304" pitchFamily="18" charset="0"/>
                </a:rPr>
                <a:t>VITAL SENSORS</a:t>
              </a:r>
            </a:p>
          </p:txBody>
        </p:sp>
        <p:sp>
          <p:nvSpPr>
            <p:cNvPr id="264" name="TextBox 263">
              <a:extLst>
                <a:ext uri="{FF2B5EF4-FFF2-40B4-BE49-F238E27FC236}">
                  <a16:creationId xmlns:a16="http://schemas.microsoft.com/office/drawing/2014/main" id="{0D5A6D7A-E8B1-499D-917A-74BB8967003C}"/>
                </a:ext>
              </a:extLst>
            </p:cNvPr>
            <p:cNvSpPr txBox="1">
              <a:spLocks/>
            </p:cNvSpPr>
            <p:nvPr/>
          </p:nvSpPr>
          <p:spPr>
            <a:xfrm>
              <a:off x="8754034" y="20712666"/>
              <a:ext cx="4508902" cy="691849"/>
            </a:xfrm>
            <a:prstGeom prst="roundRect">
              <a:avLst/>
            </a:prstGeom>
            <a:solidFill>
              <a:srgbClr val="1A345E"/>
            </a:solidFill>
            <a:ln w="76200">
              <a:solidFill>
                <a:srgbClr val="1C345D"/>
              </a:solidFill>
            </a:ln>
          </p:spPr>
          <p:style>
            <a:lnRef idx="2">
              <a:schemeClr val="accent1"/>
            </a:lnRef>
            <a:fillRef idx="1">
              <a:schemeClr val="lt1"/>
            </a:fillRef>
            <a:effectRef idx="0">
              <a:schemeClr val="accent1"/>
            </a:effectRef>
            <a:fontRef idx="minor">
              <a:schemeClr val="dk1"/>
            </a:fontRef>
          </p:style>
          <p:txBody>
            <a:bodyPr wrap="square" rtlCol="0" anchor="ctr">
              <a:noAutofit/>
            </a:bodyPr>
            <a:lstStyle/>
            <a:p>
              <a:pPr algn="ctr"/>
              <a:r>
                <a:rPr lang="en-US" sz="3400" b="1" dirty="0">
                  <a:solidFill>
                    <a:schemeClr val="bg1"/>
                  </a:solidFill>
                  <a:latin typeface="Times New Roman" panose="02020603050405020304" pitchFamily="18" charset="0"/>
                  <a:cs typeface="Times New Roman" panose="02020603050405020304" pitchFamily="18" charset="0"/>
                </a:rPr>
                <a:t>BGC PARAMETERS</a:t>
              </a:r>
            </a:p>
          </p:txBody>
        </p:sp>
        <p:sp>
          <p:nvSpPr>
            <p:cNvPr id="265" name="TextBox 264">
              <a:extLst>
                <a:ext uri="{FF2B5EF4-FFF2-40B4-BE49-F238E27FC236}">
                  <a16:creationId xmlns:a16="http://schemas.microsoft.com/office/drawing/2014/main" id="{80C2616B-03C9-4A74-BFC5-08557DCA7424}"/>
                </a:ext>
              </a:extLst>
            </p:cNvPr>
            <p:cNvSpPr txBox="1">
              <a:spLocks/>
            </p:cNvSpPr>
            <p:nvPr/>
          </p:nvSpPr>
          <p:spPr>
            <a:xfrm>
              <a:off x="5393902" y="20709023"/>
              <a:ext cx="3204110" cy="1000306"/>
            </a:xfrm>
            <a:prstGeom prst="roundRect">
              <a:avLst/>
            </a:prstGeom>
            <a:solidFill>
              <a:srgbClr val="D2DEF2"/>
            </a:solidFill>
            <a:ln w="76200">
              <a:solidFill>
                <a:srgbClr val="1C345D"/>
              </a:solidFill>
            </a:ln>
          </p:spPr>
          <p:style>
            <a:lnRef idx="2">
              <a:schemeClr val="accent1"/>
            </a:lnRef>
            <a:fillRef idx="1">
              <a:schemeClr val="lt1"/>
            </a:fillRef>
            <a:effectRef idx="0">
              <a:schemeClr val="accent1"/>
            </a:effectRef>
            <a:fontRef idx="minor">
              <a:schemeClr val="dk1"/>
            </a:fontRef>
          </p:style>
          <p:txBody>
            <a:bodyPr wrap="square" rtlCol="0" anchor="ctr">
              <a:noAutofit/>
            </a:bodyPr>
            <a:lstStyle/>
            <a:p>
              <a:pPr algn="ctr"/>
              <a:r>
                <a:rPr lang="en-US" sz="3400" b="1" dirty="0">
                  <a:solidFill>
                    <a:schemeClr val="tx1"/>
                  </a:solidFill>
                  <a:latin typeface="Times New Roman" panose="02020603050405020304" pitchFamily="18" charset="0"/>
                  <a:cs typeface="Times New Roman" panose="02020603050405020304" pitchFamily="18" charset="0"/>
                </a:rPr>
                <a:t>RAW DATA PROCESSING</a:t>
              </a:r>
            </a:p>
          </p:txBody>
        </p:sp>
        <p:cxnSp>
          <p:nvCxnSpPr>
            <p:cNvPr id="266" name="Straight Connector 265">
              <a:extLst>
                <a:ext uri="{FF2B5EF4-FFF2-40B4-BE49-F238E27FC236}">
                  <a16:creationId xmlns:a16="http://schemas.microsoft.com/office/drawing/2014/main" id="{E54FB6A0-20A2-4548-9E76-37136351C704}"/>
                </a:ext>
              </a:extLst>
            </p:cNvPr>
            <p:cNvCxnSpPr>
              <a:cxnSpLocks/>
            </p:cNvCxnSpPr>
            <p:nvPr/>
          </p:nvCxnSpPr>
          <p:spPr>
            <a:xfrm>
              <a:off x="11448488" y="26793689"/>
              <a:ext cx="0" cy="1207376"/>
            </a:xfrm>
            <a:prstGeom prst="line">
              <a:avLst/>
            </a:prstGeom>
            <a:ln w="76200">
              <a:solidFill>
                <a:srgbClr val="5A86CE"/>
              </a:solidFill>
            </a:ln>
          </p:spPr>
          <p:style>
            <a:lnRef idx="1">
              <a:schemeClr val="accent1"/>
            </a:lnRef>
            <a:fillRef idx="0">
              <a:schemeClr val="accent1"/>
            </a:fillRef>
            <a:effectRef idx="0">
              <a:schemeClr val="accent1"/>
            </a:effectRef>
            <a:fontRef idx="minor">
              <a:schemeClr val="tx1"/>
            </a:fontRef>
          </p:style>
        </p:cxnSp>
        <p:sp>
          <p:nvSpPr>
            <p:cNvPr id="267" name="Isosceles Triangle 266">
              <a:extLst>
                <a:ext uri="{FF2B5EF4-FFF2-40B4-BE49-F238E27FC236}">
                  <a16:creationId xmlns:a16="http://schemas.microsoft.com/office/drawing/2014/main" id="{079103CC-002A-49DB-B418-FF09562506E3}"/>
                </a:ext>
              </a:extLst>
            </p:cNvPr>
            <p:cNvSpPr/>
            <p:nvPr/>
          </p:nvSpPr>
          <p:spPr>
            <a:xfrm rot="16200000">
              <a:off x="10152623" y="27805575"/>
              <a:ext cx="502983" cy="371785"/>
            </a:xfrm>
            <a:prstGeom prst="triangle">
              <a:avLst/>
            </a:prstGeom>
            <a:solidFill>
              <a:srgbClr val="5A86CE"/>
            </a:solidFill>
            <a:ln>
              <a:solidFill>
                <a:srgbClr val="5A86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cxnSp>
          <p:nvCxnSpPr>
            <p:cNvPr id="268" name="Straight Connector 267">
              <a:extLst>
                <a:ext uri="{FF2B5EF4-FFF2-40B4-BE49-F238E27FC236}">
                  <a16:creationId xmlns:a16="http://schemas.microsoft.com/office/drawing/2014/main" id="{CE9685A7-499C-44D9-B5DE-B6B00C061BE9}"/>
                </a:ext>
              </a:extLst>
            </p:cNvPr>
            <p:cNvCxnSpPr>
              <a:cxnSpLocks/>
            </p:cNvCxnSpPr>
            <p:nvPr/>
          </p:nvCxnSpPr>
          <p:spPr>
            <a:xfrm>
              <a:off x="9525388" y="27976123"/>
              <a:ext cx="1960422" cy="0"/>
            </a:xfrm>
            <a:prstGeom prst="line">
              <a:avLst/>
            </a:prstGeom>
            <a:ln w="76200">
              <a:solidFill>
                <a:srgbClr val="5A86CE"/>
              </a:solidFill>
            </a:ln>
          </p:spPr>
          <p:style>
            <a:lnRef idx="1">
              <a:schemeClr val="accent1"/>
            </a:lnRef>
            <a:fillRef idx="0">
              <a:schemeClr val="accent1"/>
            </a:fillRef>
            <a:effectRef idx="0">
              <a:schemeClr val="accent1"/>
            </a:effectRef>
            <a:fontRef idx="minor">
              <a:schemeClr val="tx1"/>
            </a:fontRef>
          </p:style>
        </p:cxnSp>
        <p:cxnSp>
          <p:nvCxnSpPr>
            <p:cNvPr id="269" name="Straight Connector 268">
              <a:extLst>
                <a:ext uri="{FF2B5EF4-FFF2-40B4-BE49-F238E27FC236}">
                  <a16:creationId xmlns:a16="http://schemas.microsoft.com/office/drawing/2014/main" id="{8B881CCD-BF63-4BF1-BE0A-80AD7A0392E1}"/>
                </a:ext>
              </a:extLst>
            </p:cNvPr>
            <p:cNvCxnSpPr>
              <a:cxnSpLocks/>
            </p:cNvCxnSpPr>
            <p:nvPr/>
          </p:nvCxnSpPr>
          <p:spPr>
            <a:xfrm flipH="1">
              <a:off x="7771490" y="25723791"/>
              <a:ext cx="1" cy="1798969"/>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70" name="Straight Connector 269">
              <a:extLst>
                <a:ext uri="{FF2B5EF4-FFF2-40B4-BE49-F238E27FC236}">
                  <a16:creationId xmlns:a16="http://schemas.microsoft.com/office/drawing/2014/main" id="{103B5BDD-905F-4042-861F-85C59D8EB5EF}"/>
                </a:ext>
              </a:extLst>
            </p:cNvPr>
            <p:cNvCxnSpPr>
              <a:cxnSpLocks/>
            </p:cNvCxnSpPr>
            <p:nvPr/>
          </p:nvCxnSpPr>
          <p:spPr>
            <a:xfrm>
              <a:off x="7422776" y="24828333"/>
              <a:ext cx="0" cy="2694427"/>
            </a:xfrm>
            <a:prstGeom prst="line">
              <a:avLst/>
            </a:prstGeom>
            <a:ln w="76200">
              <a:solidFill>
                <a:srgbClr val="548235"/>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a:extLst>
                <a:ext uri="{FF2B5EF4-FFF2-40B4-BE49-F238E27FC236}">
                  <a16:creationId xmlns:a16="http://schemas.microsoft.com/office/drawing/2014/main" id="{1430FFA5-754C-4B3B-A19A-B22382005C2D}"/>
                </a:ext>
              </a:extLst>
            </p:cNvPr>
            <p:cNvCxnSpPr>
              <a:cxnSpLocks/>
            </p:cNvCxnSpPr>
            <p:nvPr/>
          </p:nvCxnSpPr>
          <p:spPr>
            <a:xfrm flipV="1">
              <a:off x="5531833" y="27171948"/>
              <a:ext cx="0" cy="785260"/>
            </a:xfrm>
            <a:prstGeom prst="line">
              <a:avLst/>
            </a:prstGeom>
            <a:solidFill>
              <a:srgbClr val="5A86CE"/>
            </a:solidFill>
            <a:ln w="76200">
              <a:solidFill>
                <a:srgbClr val="5A86CE"/>
              </a:solidFill>
            </a:ln>
          </p:spPr>
          <p:style>
            <a:lnRef idx="1">
              <a:schemeClr val="accent1"/>
            </a:lnRef>
            <a:fillRef idx="0">
              <a:schemeClr val="accent1"/>
            </a:fillRef>
            <a:effectRef idx="0">
              <a:schemeClr val="accent1"/>
            </a:effectRef>
            <a:fontRef idx="minor">
              <a:schemeClr val="tx1"/>
            </a:fontRef>
          </p:style>
        </p:cxnSp>
        <p:sp>
          <p:nvSpPr>
            <p:cNvPr id="272" name="Isosceles Triangle 271">
              <a:extLst>
                <a:ext uri="{FF2B5EF4-FFF2-40B4-BE49-F238E27FC236}">
                  <a16:creationId xmlns:a16="http://schemas.microsoft.com/office/drawing/2014/main" id="{09395592-C619-424C-A69D-75A4FA4C779F}"/>
                </a:ext>
              </a:extLst>
            </p:cNvPr>
            <p:cNvSpPr/>
            <p:nvPr/>
          </p:nvSpPr>
          <p:spPr>
            <a:xfrm rot="10800000">
              <a:off x="5400193" y="27326577"/>
              <a:ext cx="251491" cy="196183"/>
            </a:xfrm>
            <a:prstGeom prst="triangle">
              <a:avLst/>
            </a:prstGeom>
            <a:solidFill>
              <a:srgbClr val="5A86CE"/>
            </a:solidFill>
            <a:ln>
              <a:solidFill>
                <a:srgbClr val="5A86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2E579A"/>
                  </a:solidFill>
                </a:ln>
              </a:endParaRPr>
            </a:p>
          </p:txBody>
        </p:sp>
        <p:sp>
          <p:nvSpPr>
            <p:cNvPr id="273" name="Isosceles Triangle 272">
              <a:extLst>
                <a:ext uri="{FF2B5EF4-FFF2-40B4-BE49-F238E27FC236}">
                  <a16:creationId xmlns:a16="http://schemas.microsoft.com/office/drawing/2014/main" id="{B3F04433-D41E-4F38-AA2E-9B0EF7B359E7}"/>
                </a:ext>
              </a:extLst>
            </p:cNvPr>
            <p:cNvSpPr/>
            <p:nvPr/>
          </p:nvSpPr>
          <p:spPr>
            <a:xfrm rot="10800000">
              <a:off x="7519999" y="26709630"/>
              <a:ext cx="502983" cy="371785"/>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4" name="Isosceles Triangle 273">
              <a:extLst>
                <a:ext uri="{FF2B5EF4-FFF2-40B4-BE49-F238E27FC236}">
                  <a16:creationId xmlns:a16="http://schemas.microsoft.com/office/drawing/2014/main" id="{B1079291-FBF5-4A2D-84A9-50879754E9E5}"/>
                </a:ext>
              </a:extLst>
            </p:cNvPr>
            <p:cNvSpPr/>
            <p:nvPr/>
          </p:nvSpPr>
          <p:spPr>
            <a:xfrm rot="10800000">
              <a:off x="7179870" y="26311588"/>
              <a:ext cx="502983" cy="371785"/>
            </a:xfrm>
            <a:prstGeom prst="triangle">
              <a:avLst/>
            </a:prstGeom>
            <a:solidFill>
              <a:srgbClr val="548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75" name="Straight Connector 274">
              <a:extLst>
                <a:ext uri="{FF2B5EF4-FFF2-40B4-BE49-F238E27FC236}">
                  <a16:creationId xmlns:a16="http://schemas.microsoft.com/office/drawing/2014/main" id="{39118DB9-A84D-4EED-9C78-DC882235C4DE}"/>
                </a:ext>
              </a:extLst>
            </p:cNvPr>
            <p:cNvCxnSpPr>
              <a:cxnSpLocks/>
            </p:cNvCxnSpPr>
            <p:nvPr/>
          </p:nvCxnSpPr>
          <p:spPr>
            <a:xfrm>
              <a:off x="5341143" y="24828333"/>
              <a:ext cx="2678214" cy="0"/>
            </a:xfrm>
            <a:prstGeom prst="line">
              <a:avLst/>
            </a:prstGeom>
            <a:ln w="76200">
              <a:solidFill>
                <a:srgbClr val="548235"/>
              </a:solidFill>
            </a:ln>
          </p:spPr>
          <p:style>
            <a:lnRef idx="1">
              <a:schemeClr val="accent1"/>
            </a:lnRef>
            <a:fillRef idx="0">
              <a:schemeClr val="accent1"/>
            </a:fillRef>
            <a:effectRef idx="0">
              <a:schemeClr val="accent1"/>
            </a:effectRef>
            <a:fontRef idx="minor">
              <a:schemeClr val="tx1"/>
            </a:fontRef>
          </p:style>
        </p:cxnSp>
        <p:sp>
          <p:nvSpPr>
            <p:cNvPr id="276" name="TextBox 275">
              <a:extLst>
                <a:ext uri="{FF2B5EF4-FFF2-40B4-BE49-F238E27FC236}">
                  <a16:creationId xmlns:a16="http://schemas.microsoft.com/office/drawing/2014/main" id="{FE1BECE2-D620-4457-A580-3B493EE4C82E}"/>
                </a:ext>
              </a:extLst>
            </p:cNvPr>
            <p:cNvSpPr txBox="1">
              <a:spLocks/>
            </p:cNvSpPr>
            <p:nvPr/>
          </p:nvSpPr>
          <p:spPr>
            <a:xfrm>
              <a:off x="4836708" y="27609736"/>
              <a:ext cx="4554209" cy="694944"/>
            </a:xfrm>
            <a:prstGeom prst="roundRect">
              <a:avLst/>
            </a:prstGeom>
            <a:solidFill>
              <a:srgbClr val="D2DEF2"/>
            </a:solidFill>
            <a:ln w="76200">
              <a:solidFill>
                <a:srgbClr val="1A345E"/>
              </a:solidFill>
            </a:ln>
          </p:spPr>
          <p:style>
            <a:lnRef idx="2">
              <a:schemeClr val="accent1"/>
            </a:lnRef>
            <a:fillRef idx="1">
              <a:schemeClr val="lt1"/>
            </a:fillRef>
            <a:effectRef idx="0">
              <a:schemeClr val="accent1"/>
            </a:effectRef>
            <a:fontRef idx="minor">
              <a:schemeClr val="dk1"/>
            </a:fontRef>
          </p:style>
          <p:txBody>
            <a:bodyPr wrap="square" rtlCol="0" anchor="ctr">
              <a:noAutofit/>
            </a:bodyPr>
            <a:lstStyle/>
            <a:p>
              <a:pPr algn="ctr"/>
              <a:r>
                <a:rPr lang="en-US" sz="3400" b="1" dirty="0">
                  <a:solidFill>
                    <a:schemeClr val="tx1"/>
                  </a:solidFill>
                  <a:latin typeface="Times New Roman" panose="02020603050405020304" pitchFamily="18" charset="0"/>
                  <a:cs typeface="Times New Roman" panose="02020603050405020304" pitchFamily="18" charset="0"/>
                </a:rPr>
                <a:t>QUALITY CONTROL</a:t>
              </a:r>
            </a:p>
          </p:txBody>
        </p:sp>
        <p:sp>
          <p:nvSpPr>
            <p:cNvPr id="277" name="TextBox 276">
              <a:extLst>
                <a:ext uri="{FF2B5EF4-FFF2-40B4-BE49-F238E27FC236}">
                  <a16:creationId xmlns:a16="http://schemas.microsoft.com/office/drawing/2014/main" id="{390A2B69-8256-401C-BF1A-0AB980F0F976}"/>
                </a:ext>
              </a:extLst>
            </p:cNvPr>
            <p:cNvSpPr txBox="1">
              <a:spLocks/>
            </p:cNvSpPr>
            <p:nvPr/>
          </p:nvSpPr>
          <p:spPr>
            <a:xfrm>
              <a:off x="3927398" y="26502809"/>
              <a:ext cx="2615396" cy="694944"/>
            </a:xfrm>
            <a:prstGeom prst="roundRect">
              <a:avLst/>
            </a:prstGeom>
            <a:solidFill>
              <a:srgbClr val="5A86CE"/>
            </a:solidFill>
            <a:ln w="76200">
              <a:solidFill>
                <a:srgbClr val="1A345E"/>
              </a:solidFill>
            </a:ln>
          </p:spPr>
          <p:style>
            <a:lnRef idx="2">
              <a:schemeClr val="accent1"/>
            </a:lnRef>
            <a:fillRef idx="1">
              <a:schemeClr val="lt1"/>
            </a:fillRef>
            <a:effectRef idx="0">
              <a:schemeClr val="accent1"/>
            </a:effectRef>
            <a:fontRef idx="minor">
              <a:schemeClr val="dk1"/>
            </a:fontRef>
          </p:style>
          <p:txBody>
            <a:bodyPr wrap="square" rtlCol="0" anchor="ctr">
              <a:noAutofit/>
            </a:bodyPr>
            <a:lstStyle/>
            <a:p>
              <a:pPr algn="ctr"/>
              <a:r>
                <a:rPr lang="en-US" sz="3400" b="1" dirty="0">
                  <a:solidFill>
                    <a:schemeClr val="bg1"/>
                  </a:solidFill>
                  <a:latin typeface="Times New Roman" panose="02020603050405020304" pitchFamily="18" charset="0"/>
                  <a:cs typeface="Times New Roman" panose="02020603050405020304" pitchFamily="18" charset="0"/>
                </a:rPr>
                <a:t>GPS + RTC</a:t>
              </a:r>
            </a:p>
          </p:txBody>
        </p:sp>
      </p:grpSp>
      <p:grpSp>
        <p:nvGrpSpPr>
          <p:cNvPr id="284" name="Group 283">
            <a:extLst>
              <a:ext uri="{FF2B5EF4-FFF2-40B4-BE49-F238E27FC236}">
                <a16:creationId xmlns:a16="http://schemas.microsoft.com/office/drawing/2014/main" id="{6B895569-122C-43A2-89F4-4CBC13B554E3}"/>
              </a:ext>
            </a:extLst>
          </p:cNvPr>
          <p:cNvGrpSpPr/>
          <p:nvPr/>
        </p:nvGrpSpPr>
        <p:grpSpPr>
          <a:xfrm rot="10800000">
            <a:off x="1905505" y="27853199"/>
            <a:ext cx="2830745" cy="1122418"/>
            <a:chOff x="905826" y="26911621"/>
            <a:chExt cx="1960422" cy="1122418"/>
          </a:xfrm>
          <a:solidFill>
            <a:srgbClr val="1A345E"/>
          </a:solidFill>
        </p:grpSpPr>
        <p:cxnSp>
          <p:nvCxnSpPr>
            <p:cNvPr id="285" name="Straight Connector 284">
              <a:extLst>
                <a:ext uri="{FF2B5EF4-FFF2-40B4-BE49-F238E27FC236}">
                  <a16:creationId xmlns:a16="http://schemas.microsoft.com/office/drawing/2014/main" id="{9C088782-14C9-4043-B104-774DECB4B58B}"/>
                </a:ext>
              </a:extLst>
            </p:cNvPr>
            <p:cNvCxnSpPr>
              <a:cxnSpLocks/>
            </p:cNvCxnSpPr>
            <p:nvPr/>
          </p:nvCxnSpPr>
          <p:spPr>
            <a:xfrm rot="10800000" flipV="1">
              <a:off x="2842119" y="26911621"/>
              <a:ext cx="0" cy="1122418"/>
            </a:xfrm>
            <a:prstGeom prst="line">
              <a:avLst/>
            </a:prstGeom>
            <a:grpFill/>
            <a:ln w="76200">
              <a:solidFill>
                <a:srgbClr val="1A345E"/>
              </a:solidFill>
            </a:ln>
          </p:spPr>
          <p:style>
            <a:lnRef idx="1">
              <a:schemeClr val="accent1"/>
            </a:lnRef>
            <a:fillRef idx="0">
              <a:schemeClr val="accent1"/>
            </a:fillRef>
            <a:effectRef idx="0">
              <a:schemeClr val="accent1"/>
            </a:effectRef>
            <a:fontRef idx="minor">
              <a:schemeClr val="tx1"/>
            </a:fontRef>
          </p:style>
        </p:cxnSp>
        <p:cxnSp>
          <p:nvCxnSpPr>
            <p:cNvPr id="286" name="Straight Connector 285">
              <a:extLst>
                <a:ext uri="{FF2B5EF4-FFF2-40B4-BE49-F238E27FC236}">
                  <a16:creationId xmlns:a16="http://schemas.microsoft.com/office/drawing/2014/main" id="{34D30F45-F129-4007-A48C-17D2B0DA74F0}"/>
                </a:ext>
              </a:extLst>
            </p:cNvPr>
            <p:cNvCxnSpPr>
              <a:cxnSpLocks/>
            </p:cNvCxnSpPr>
            <p:nvPr/>
          </p:nvCxnSpPr>
          <p:spPr>
            <a:xfrm>
              <a:off x="905826" y="28003414"/>
              <a:ext cx="1960422" cy="0"/>
            </a:xfrm>
            <a:prstGeom prst="line">
              <a:avLst/>
            </a:prstGeom>
            <a:grpFill/>
            <a:ln w="76200">
              <a:solidFill>
                <a:srgbClr val="1A345E"/>
              </a:solidFill>
            </a:ln>
          </p:spPr>
          <p:style>
            <a:lnRef idx="1">
              <a:schemeClr val="accent1"/>
            </a:lnRef>
            <a:fillRef idx="0">
              <a:schemeClr val="accent1"/>
            </a:fillRef>
            <a:effectRef idx="0">
              <a:schemeClr val="accent1"/>
            </a:effectRef>
            <a:fontRef idx="minor">
              <a:schemeClr val="tx1"/>
            </a:fontRef>
          </p:style>
        </p:cxnSp>
      </p:grpSp>
      <p:cxnSp>
        <p:nvCxnSpPr>
          <p:cNvPr id="287" name="Straight Connector 286">
            <a:extLst>
              <a:ext uri="{FF2B5EF4-FFF2-40B4-BE49-F238E27FC236}">
                <a16:creationId xmlns:a16="http://schemas.microsoft.com/office/drawing/2014/main" id="{B29C14A2-3688-498D-83AA-80D7B4E27038}"/>
              </a:ext>
            </a:extLst>
          </p:cNvPr>
          <p:cNvCxnSpPr>
            <a:cxnSpLocks/>
          </p:cNvCxnSpPr>
          <p:nvPr/>
        </p:nvCxnSpPr>
        <p:spPr>
          <a:xfrm flipH="1">
            <a:off x="1907555" y="28943227"/>
            <a:ext cx="595660" cy="0"/>
          </a:xfrm>
          <a:prstGeom prst="line">
            <a:avLst/>
          </a:prstGeom>
          <a:ln w="76200">
            <a:solidFill>
              <a:srgbClr val="1A345E"/>
            </a:solidFill>
          </a:ln>
        </p:spPr>
        <p:style>
          <a:lnRef idx="1">
            <a:schemeClr val="accent1"/>
          </a:lnRef>
          <a:fillRef idx="0">
            <a:schemeClr val="accent1"/>
          </a:fillRef>
          <a:effectRef idx="0">
            <a:schemeClr val="accent1"/>
          </a:effectRef>
          <a:fontRef idx="minor">
            <a:schemeClr val="tx1"/>
          </a:fontRef>
        </p:style>
      </p:cxnSp>
      <p:sp>
        <p:nvSpPr>
          <p:cNvPr id="288" name="Isosceles Triangle 287">
            <a:extLst>
              <a:ext uri="{FF2B5EF4-FFF2-40B4-BE49-F238E27FC236}">
                <a16:creationId xmlns:a16="http://schemas.microsoft.com/office/drawing/2014/main" id="{2E2EF008-2800-4FA1-838F-34E1860883FB}"/>
              </a:ext>
            </a:extLst>
          </p:cNvPr>
          <p:cNvSpPr/>
          <p:nvPr/>
        </p:nvSpPr>
        <p:spPr>
          <a:xfrm rot="16200000">
            <a:off x="3193353" y="27692248"/>
            <a:ext cx="502983" cy="371785"/>
          </a:xfrm>
          <a:prstGeom prst="triangle">
            <a:avLst/>
          </a:prstGeom>
          <a:solidFill>
            <a:srgbClr val="1A345E"/>
          </a:solidFill>
          <a:ln>
            <a:solidFill>
              <a:srgbClr val="1A34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sp>
        <p:nvSpPr>
          <p:cNvPr id="43" name="Freeform: Shape 42">
            <a:extLst>
              <a:ext uri="{FF2B5EF4-FFF2-40B4-BE49-F238E27FC236}">
                <a16:creationId xmlns:a16="http://schemas.microsoft.com/office/drawing/2014/main" id="{D43DB34C-EB33-4438-923D-ED9297376380}"/>
              </a:ext>
            </a:extLst>
          </p:cNvPr>
          <p:cNvSpPr/>
          <p:nvPr/>
        </p:nvSpPr>
        <p:spPr>
          <a:xfrm>
            <a:off x="18387152" y="8284684"/>
            <a:ext cx="8163499" cy="3657600"/>
          </a:xfrm>
          <a:custGeom>
            <a:avLst/>
            <a:gdLst>
              <a:gd name="connsiteX0" fmla="*/ 5277079 w 8163499"/>
              <a:gd name="connsiteY0" fmla="*/ 3646583 h 3657600"/>
              <a:gd name="connsiteX1" fmla="*/ 5288096 w 8163499"/>
              <a:gd name="connsiteY1" fmla="*/ 1311008 h 3657600"/>
              <a:gd name="connsiteX2" fmla="*/ 0 w 8163499"/>
              <a:gd name="connsiteY2" fmla="*/ 1311008 h 3657600"/>
              <a:gd name="connsiteX3" fmla="*/ 0 w 8163499"/>
              <a:gd name="connsiteY3" fmla="*/ 0 h 3657600"/>
              <a:gd name="connsiteX4" fmla="*/ 8152482 w 8163499"/>
              <a:gd name="connsiteY4" fmla="*/ 0 h 3657600"/>
              <a:gd name="connsiteX5" fmla="*/ 8163499 w 8163499"/>
              <a:gd name="connsiteY5" fmla="*/ 3657600 h 3657600"/>
              <a:gd name="connsiteX6" fmla="*/ 5277079 w 8163499"/>
              <a:gd name="connsiteY6" fmla="*/ 3646583 h 3657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63499" h="3657600">
                <a:moveTo>
                  <a:pt x="5277079" y="3646583"/>
                </a:moveTo>
                <a:cubicBezTo>
                  <a:pt x="5280751" y="2868058"/>
                  <a:pt x="5284424" y="2089533"/>
                  <a:pt x="5288096" y="1311008"/>
                </a:cubicBezTo>
                <a:lnTo>
                  <a:pt x="0" y="1311008"/>
                </a:lnTo>
                <a:lnTo>
                  <a:pt x="0" y="0"/>
                </a:lnTo>
                <a:lnTo>
                  <a:pt x="8152482" y="0"/>
                </a:lnTo>
                <a:cubicBezTo>
                  <a:pt x="8156154" y="1219200"/>
                  <a:pt x="8159827" y="2438400"/>
                  <a:pt x="8163499" y="3657600"/>
                </a:cubicBezTo>
                <a:lnTo>
                  <a:pt x="5277079" y="3646583"/>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9" name="Freeform: Shape 288">
            <a:extLst>
              <a:ext uri="{FF2B5EF4-FFF2-40B4-BE49-F238E27FC236}">
                <a16:creationId xmlns:a16="http://schemas.microsoft.com/office/drawing/2014/main" id="{A510EE66-3E38-4C96-82F6-65D3E921F863}"/>
              </a:ext>
            </a:extLst>
          </p:cNvPr>
          <p:cNvSpPr/>
          <p:nvPr/>
        </p:nvSpPr>
        <p:spPr>
          <a:xfrm>
            <a:off x="17880376" y="8284684"/>
            <a:ext cx="501343" cy="1299991"/>
          </a:xfrm>
          <a:custGeom>
            <a:avLst/>
            <a:gdLst>
              <a:gd name="connsiteX0" fmla="*/ 0 w 1024568"/>
              <a:gd name="connsiteY0" fmla="*/ 0 h 694063"/>
              <a:gd name="connsiteX1" fmla="*/ 1024568 w 1024568"/>
              <a:gd name="connsiteY1" fmla="*/ 0 h 694063"/>
              <a:gd name="connsiteX2" fmla="*/ 1024568 w 1024568"/>
              <a:gd name="connsiteY2" fmla="*/ 694063 h 694063"/>
              <a:gd name="connsiteX3" fmla="*/ 11017 w 1024568"/>
              <a:gd name="connsiteY3" fmla="*/ 683046 h 694063"/>
              <a:gd name="connsiteX4" fmla="*/ 0 w 1024568"/>
              <a:gd name="connsiteY4" fmla="*/ 0 h 6940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568" h="694063">
                <a:moveTo>
                  <a:pt x="0" y="0"/>
                </a:moveTo>
                <a:lnTo>
                  <a:pt x="1024568" y="0"/>
                </a:lnTo>
                <a:lnTo>
                  <a:pt x="1024568" y="694063"/>
                </a:lnTo>
                <a:lnTo>
                  <a:pt x="11017" y="683046"/>
                </a:lnTo>
                <a:lnTo>
                  <a:pt x="0" y="0"/>
                </a:lnTo>
                <a:close/>
              </a:path>
            </a:pathLst>
          </a:custGeom>
          <a:solidFill>
            <a:srgbClr val="FFC000">
              <a:alpha val="20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0" name="Freeform: Shape 289">
            <a:extLst>
              <a:ext uri="{FF2B5EF4-FFF2-40B4-BE49-F238E27FC236}">
                <a16:creationId xmlns:a16="http://schemas.microsoft.com/office/drawing/2014/main" id="{3C5AF593-71B3-473F-A249-26E9A19496C7}"/>
              </a:ext>
            </a:extLst>
          </p:cNvPr>
          <p:cNvSpPr/>
          <p:nvPr/>
        </p:nvSpPr>
        <p:spPr>
          <a:xfrm>
            <a:off x="16666684" y="8284684"/>
            <a:ext cx="501343" cy="1299991"/>
          </a:xfrm>
          <a:custGeom>
            <a:avLst/>
            <a:gdLst>
              <a:gd name="connsiteX0" fmla="*/ 0 w 1024568"/>
              <a:gd name="connsiteY0" fmla="*/ 0 h 694063"/>
              <a:gd name="connsiteX1" fmla="*/ 1024568 w 1024568"/>
              <a:gd name="connsiteY1" fmla="*/ 0 h 694063"/>
              <a:gd name="connsiteX2" fmla="*/ 1024568 w 1024568"/>
              <a:gd name="connsiteY2" fmla="*/ 694063 h 694063"/>
              <a:gd name="connsiteX3" fmla="*/ 11017 w 1024568"/>
              <a:gd name="connsiteY3" fmla="*/ 683046 h 694063"/>
              <a:gd name="connsiteX4" fmla="*/ 0 w 1024568"/>
              <a:gd name="connsiteY4" fmla="*/ 0 h 6940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568" h="694063">
                <a:moveTo>
                  <a:pt x="0" y="0"/>
                </a:moveTo>
                <a:lnTo>
                  <a:pt x="1024568" y="0"/>
                </a:lnTo>
                <a:lnTo>
                  <a:pt x="1024568" y="694063"/>
                </a:lnTo>
                <a:lnTo>
                  <a:pt x="11017" y="683046"/>
                </a:lnTo>
                <a:lnTo>
                  <a:pt x="0" y="0"/>
                </a:lnTo>
                <a:close/>
              </a:path>
            </a:pathLst>
          </a:custGeom>
          <a:solidFill>
            <a:srgbClr val="FFC000">
              <a:alpha val="20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1" name="Freeform: Shape 290">
            <a:extLst>
              <a:ext uri="{FF2B5EF4-FFF2-40B4-BE49-F238E27FC236}">
                <a16:creationId xmlns:a16="http://schemas.microsoft.com/office/drawing/2014/main" id="{E5602011-0A65-407A-9085-390211FDFFB4}"/>
              </a:ext>
            </a:extLst>
          </p:cNvPr>
          <p:cNvSpPr/>
          <p:nvPr/>
        </p:nvSpPr>
        <p:spPr>
          <a:xfrm>
            <a:off x="15441975" y="8152863"/>
            <a:ext cx="501343" cy="1553379"/>
          </a:xfrm>
          <a:custGeom>
            <a:avLst/>
            <a:gdLst>
              <a:gd name="connsiteX0" fmla="*/ 0 w 1024568"/>
              <a:gd name="connsiteY0" fmla="*/ 0 h 694063"/>
              <a:gd name="connsiteX1" fmla="*/ 1024568 w 1024568"/>
              <a:gd name="connsiteY1" fmla="*/ 0 h 694063"/>
              <a:gd name="connsiteX2" fmla="*/ 1024568 w 1024568"/>
              <a:gd name="connsiteY2" fmla="*/ 694063 h 694063"/>
              <a:gd name="connsiteX3" fmla="*/ 11017 w 1024568"/>
              <a:gd name="connsiteY3" fmla="*/ 683046 h 694063"/>
              <a:gd name="connsiteX4" fmla="*/ 0 w 1024568"/>
              <a:gd name="connsiteY4" fmla="*/ 0 h 6940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568" h="694063">
                <a:moveTo>
                  <a:pt x="0" y="0"/>
                </a:moveTo>
                <a:lnTo>
                  <a:pt x="1024568" y="0"/>
                </a:lnTo>
                <a:lnTo>
                  <a:pt x="1024568" y="694063"/>
                </a:lnTo>
                <a:lnTo>
                  <a:pt x="11017" y="683046"/>
                </a:lnTo>
                <a:lnTo>
                  <a:pt x="0" y="0"/>
                </a:lnTo>
                <a:close/>
              </a:path>
            </a:pathLst>
          </a:custGeom>
          <a:solidFill>
            <a:srgbClr val="FFC000">
              <a:alpha val="20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TextBox 291">
            <a:extLst>
              <a:ext uri="{FF2B5EF4-FFF2-40B4-BE49-F238E27FC236}">
                <a16:creationId xmlns:a16="http://schemas.microsoft.com/office/drawing/2014/main" id="{711570F0-BD98-485C-BA82-5F79745DF944}"/>
              </a:ext>
            </a:extLst>
          </p:cNvPr>
          <p:cNvSpPr txBox="1"/>
          <p:nvPr/>
        </p:nvSpPr>
        <p:spPr>
          <a:xfrm>
            <a:off x="20883700" y="12198316"/>
            <a:ext cx="2636081" cy="553998"/>
          </a:xfrm>
          <a:prstGeom prst="rect">
            <a:avLst/>
          </a:prstGeom>
          <a:solidFill>
            <a:schemeClr val="bg1"/>
          </a:solidFill>
          <a:ln w="76200">
            <a:noFill/>
          </a:ln>
        </p:spPr>
        <p:txBody>
          <a:bodyPr wrap="square" rtlCol="0" anchor="ctr">
            <a:spAutoFit/>
          </a:bodyPr>
          <a:lstStyle/>
          <a:p>
            <a:pPr algn="ctr"/>
            <a:r>
              <a:rPr lang="en-US" sz="3000" b="1" dirty="0">
                <a:latin typeface="Times New Roman" panose="02020603050405020304" pitchFamily="18" charset="0"/>
                <a:cs typeface="Times New Roman" panose="02020603050405020304" pitchFamily="18" charset="0"/>
              </a:rPr>
              <a:t>Salinity Error</a:t>
            </a:r>
          </a:p>
        </p:txBody>
      </p:sp>
      <p:sp>
        <p:nvSpPr>
          <p:cNvPr id="293" name="Freeform: Shape 292">
            <a:extLst>
              <a:ext uri="{FF2B5EF4-FFF2-40B4-BE49-F238E27FC236}">
                <a16:creationId xmlns:a16="http://schemas.microsoft.com/office/drawing/2014/main" id="{B660DDEB-751F-4E93-BAA9-16D36FEDA175}"/>
              </a:ext>
            </a:extLst>
          </p:cNvPr>
          <p:cNvSpPr/>
          <p:nvPr/>
        </p:nvSpPr>
        <p:spPr>
          <a:xfrm>
            <a:off x="17891393" y="11506008"/>
            <a:ext cx="489278" cy="423319"/>
          </a:xfrm>
          <a:custGeom>
            <a:avLst/>
            <a:gdLst>
              <a:gd name="connsiteX0" fmla="*/ 0 w 1024568"/>
              <a:gd name="connsiteY0" fmla="*/ 0 h 694063"/>
              <a:gd name="connsiteX1" fmla="*/ 1024568 w 1024568"/>
              <a:gd name="connsiteY1" fmla="*/ 0 h 694063"/>
              <a:gd name="connsiteX2" fmla="*/ 1024568 w 1024568"/>
              <a:gd name="connsiteY2" fmla="*/ 694063 h 694063"/>
              <a:gd name="connsiteX3" fmla="*/ 11017 w 1024568"/>
              <a:gd name="connsiteY3" fmla="*/ 683046 h 694063"/>
              <a:gd name="connsiteX4" fmla="*/ 0 w 1024568"/>
              <a:gd name="connsiteY4" fmla="*/ 0 h 6940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568" h="694063">
                <a:moveTo>
                  <a:pt x="0" y="0"/>
                </a:moveTo>
                <a:lnTo>
                  <a:pt x="1024568" y="0"/>
                </a:lnTo>
                <a:lnTo>
                  <a:pt x="1024568" y="694063"/>
                </a:lnTo>
                <a:lnTo>
                  <a:pt x="11017" y="683046"/>
                </a:lnTo>
                <a:lnTo>
                  <a:pt x="0" y="0"/>
                </a:lnTo>
                <a:close/>
              </a:path>
            </a:pathLst>
          </a:custGeom>
          <a:solidFill>
            <a:srgbClr val="7030A0">
              <a:alpha val="34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4" name="Freeform: Shape 293">
            <a:extLst>
              <a:ext uri="{FF2B5EF4-FFF2-40B4-BE49-F238E27FC236}">
                <a16:creationId xmlns:a16="http://schemas.microsoft.com/office/drawing/2014/main" id="{06921AC6-A9CE-4AE7-940C-1D6723D4F2C8}"/>
              </a:ext>
            </a:extLst>
          </p:cNvPr>
          <p:cNvSpPr/>
          <p:nvPr/>
        </p:nvSpPr>
        <p:spPr>
          <a:xfrm>
            <a:off x="16678749" y="11506008"/>
            <a:ext cx="489278" cy="431493"/>
          </a:xfrm>
          <a:custGeom>
            <a:avLst/>
            <a:gdLst>
              <a:gd name="connsiteX0" fmla="*/ 0 w 1024568"/>
              <a:gd name="connsiteY0" fmla="*/ 0 h 694063"/>
              <a:gd name="connsiteX1" fmla="*/ 1024568 w 1024568"/>
              <a:gd name="connsiteY1" fmla="*/ 0 h 694063"/>
              <a:gd name="connsiteX2" fmla="*/ 1024568 w 1024568"/>
              <a:gd name="connsiteY2" fmla="*/ 694063 h 694063"/>
              <a:gd name="connsiteX3" fmla="*/ 11017 w 1024568"/>
              <a:gd name="connsiteY3" fmla="*/ 683046 h 694063"/>
              <a:gd name="connsiteX4" fmla="*/ 0 w 1024568"/>
              <a:gd name="connsiteY4" fmla="*/ 0 h 6940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568" h="694063">
                <a:moveTo>
                  <a:pt x="0" y="0"/>
                </a:moveTo>
                <a:lnTo>
                  <a:pt x="1024568" y="0"/>
                </a:lnTo>
                <a:lnTo>
                  <a:pt x="1024568" y="694063"/>
                </a:lnTo>
                <a:lnTo>
                  <a:pt x="11017" y="683046"/>
                </a:lnTo>
                <a:lnTo>
                  <a:pt x="0" y="0"/>
                </a:lnTo>
                <a:close/>
              </a:path>
            </a:pathLst>
          </a:custGeom>
          <a:solidFill>
            <a:srgbClr val="7030A0">
              <a:alpha val="34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5" name="Freeform: Shape 294">
            <a:extLst>
              <a:ext uri="{FF2B5EF4-FFF2-40B4-BE49-F238E27FC236}">
                <a16:creationId xmlns:a16="http://schemas.microsoft.com/office/drawing/2014/main" id="{0171F306-9C05-4FFC-B404-3B92C677DB92}"/>
              </a:ext>
            </a:extLst>
          </p:cNvPr>
          <p:cNvSpPr/>
          <p:nvPr/>
        </p:nvSpPr>
        <p:spPr>
          <a:xfrm>
            <a:off x="15126159" y="11497834"/>
            <a:ext cx="816111" cy="525553"/>
          </a:xfrm>
          <a:custGeom>
            <a:avLst/>
            <a:gdLst>
              <a:gd name="connsiteX0" fmla="*/ 0 w 1024568"/>
              <a:gd name="connsiteY0" fmla="*/ 0 h 694063"/>
              <a:gd name="connsiteX1" fmla="*/ 1024568 w 1024568"/>
              <a:gd name="connsiteY1" fmla="*/ 0 h 694063"/>
              <a:gd name="connsiteX2" fmla="*/ 1024568 w 1024568"/>
              <a:gd name="connsiteY2" fmla="*/ 694063 h 694063"/>
              <a:gd name="connsiteX3" fmla="*/ 11017 w 1024568"/>
              <a:gd name="connsiteY3" fmla="*/ 683046 h 694063"/>
              <a:gd name="connsiteX4" fmla="*/ 0 w 1024568"/>
              <a:gd name="connsiteY4" fmla="*/ 0 h 6940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568" h="694063">
                <a:moveTo>
                  <a:pt x="0" y="0"/>
                </a:moveTo>
                <a:lnTo>
                  <a:pt x="1024568" y="0"/>
                </a:lnTo>
                <a:lnTo>
                  <a:pt x="1024568" y="694063"/>
                </a:lnTo>
                <a:lnTo>
                  <a:pt x="11017" y="683046"/>
                </a:lnTo>
                <a:lnTo>
                  <a:pt x="0" y="0"/>
                </a:lnTo>
                <a:close/>
              </a:path>
            </a:pathLst>
          </a:custGeom>
          <a:solidFill>
            <a:srgbClr val="7030A0">
              <a:alpha val="34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6" name="TextBox 295">
            <a:extLst>
              <a:ext uri="{FF2B5EF4-FFF2-40B4-BE49-F238E27FC236}">
                <a16:creationId xmlns:a16="http://schemas.microsoft.com/office/drawing/2014/main" id="{8159AA53-7B50-423C-B480-2813A0565107}"/>
              </a:ext>
            </a:extLst>
          </p:cNvPr>
          <p:cNvSpPr txBox="1">
            <a:spLocks/>
          </p:cNvSpPr>
          <p:nvPr/>
        </p:nvSpPr>
        <p:spPr>
          <a:xfrm>
            <a:off x="14386693" y="27274454"/>
            <a:ext cx="12617264" cy="3210712"/>
          </a:xfrm>
          <a:prstGeom prst="rect">
            <a:avLst/>
          </a:prstGeom>
          <a:noFill/>
          <a:ln>
            <a:noFill/>
          </a:ln>
        </p:spPr>
        <p:txBody>
          <a:bodyPr wrap="square" rtlCol="0">
            <a:noAutofit/>
          </a:bodyPr>
          <a:lstStyle/>
          <a:p>
            <a:pPr algn="just"/>
            <a:r>
              <a:rPr lang="en-US" sz="2000" dirty="0">
                <a:latin typeface="Times New Roman" panose="02020603050405020304" pitchFamily="18" charset="0"/>
                <a:cs typeface="Times New Roman" panose="02020603050405020304" pitchFamily="18" charset="0"/>
              </a:rPr>
              <a:t>References: </a:t>
            </a:r>
            <a:r>
              <a:rPr lang="en-US" sz="2000" b="1" dirty="0">
                <a:latin typeface="Times New Roman" panose="02020603050405020304" pitchFamily="18" charset="0"/>
                <a:cs typeface="Times New Roman" panose="02020603050405020304" pitchFamily="18" charset="0"/>
              </a:rPr>
              <a:t>[1] </a:t>
            </a:r>
            <a:r>
              <a:rPr lang="en-US" sz="2000" dirty="0">
                <a:latin typeface="Times New Roman" panose="02020603050405020304" pitchFamily="18" charset="0"/>
                <a:cs typeface="Times New Roman" panose="02020603050405020304" pitchFamily="18" charset="0"/>
              </a:rPr>
              <a:t>ARMOR3d – Greiner, E., </a:t>
            </a:r>
            <a:r>
              <a:rPr lang="en-US" sz="2000" dirty="0" err="1">
                <a:latin typeface="Times New Roman" panose="02020603050405020304" pitchFamily="18" charset="0"/>
                <a:cs typeface="Times New Roman" panose="02020603050405020304" pitchFamily="18" charset="0"/>
              </a:rPr>
              <a:t>Verbrugge</a:t>
            </a:r>
            <a:r>
              <a:rPr lang="en-US" sz="2000" dirty="0">
                <a:latin typeface="Times New Roman" panose="02020603050405020304" pitchFamily="18" charset="0"/>
                <a:cs typeface="Times New Roman" panose="02020603050405020304" pitchFamily="18" charset="0"/>
              </a:rPr>
              <a:t>, N., </a:t>
            </a:r>
            <a:r>
              <a:rPr lang="en-US" sz="2000" dirty="0" err="1">
                <a:latin typeface="Times New Roman" panose="02020603050405020304" pitchFamily="18" charset="0"/>
                <a:cs typeface="Times New Roman" panose="02020603050405020304" pitchFamily="18" charset="0"/>
              </a:rPr>
              <a:t>Mulet</a:t>
            </a:r>
            <a:r>
              <a:rPr lang="en-US" sz="2000" dirty="0">
                <a:latin typeface="Times New Roman" panose="02020603050405020304" pitchFamily="18" charset="0"/>
                <a:cs typeface="Times New Roman" panose="02020603050405020304" pitchFamily="18" charset="0"/>
              </a:rPr>
              <a:t>, S., </a:t>
            </a:r>
            <a:r>
              <a:rPr lang="en-US" sz="2000" dirty="0" err="1">
                <a:latin typeface="Times New Roman" panose="02020603050405020304" pitchFamily="18" charset="0"/>
                <a:cs typeface="Times New Roman" panose="02020603050405020304" pitchFamily="18" charset="0"/>
              </a:rPr>
              <a:t>Guinehut</a:t>
            </a:r>
            <a:r>
              <a:rPr lang="en-US" sz="2000" dirty="0">
                <a:latin typeface="Times New Roman" panose="02020603050405020304" pitchFamily="18" charset="0"/>
                <a:cs typeface="Times New Roman" panose="02020603050405020304" pitchFamily="18" charset="0"/>
              </a:rPr>
              <a:t>, S. (2023) Ocean 3D temperature, salinity, geopotential heights, geostrophic currents and 2D mixed layer depth product. </a:t>
            </a:r>
            <a:r>
              <a:rPr lang="en-US" sz="2000" dirty="0">
                <a:latin typeface="Times New Roman" panose="02020603050405020304" pitchFamily="18" charset="0"/>
                <a:cs typeface="Times New Roman" panose="02020603050405020304" pitchFamily="18" charset="0"/>
                <a:hlinkClick r:id="rId3"/>
              </a:rPr>
              <a:t>https://catalogue.marine.copernicus.eu/documents/QUID/CMEMS-MOB-QUID-015-012.pdf</a:t>
            </a:r>
            <a:r>
              <a:rPr lang="en-US" sz="20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[2] </a:t>
            </a:r>
            <a:r>
              <a:rPr lang="en-US" sz="2000" b="0" i="0" dirty="0">
                <a:solidFill>
                  <a:srgbClr val="1C1D1E"/>
                </a:solidFill>
                <a:effectLst/>
                <a:latin typeface="Times New Roman" panose="02020603050405020304" pitchFamily="18" charset="0"/>
                <a:cs typeface="Times New Roman" panose="02020603050405020304" pitchFamily="18" charset="0"/>
              </a:rPr>
              <a:t>Carter, B.R., Feely, R.A., Williams, N.L., Dickson, A.G., Fong, M.B. and Takeshita, Y. (2018), Updated methods for global locally interpolated estimation of alkalinity, pH, and nitrate. </a:t>
            </a:r>
            <a:r>
              <a:rPr lang="en-US" sz="2000" b="0" i="0" dirty="0" err="1">
                <a:solidFill>
                  <a:srgbClr val="1C1D1E"/>
                </a:solidFill>
                <a:effectLst/>
                <a:latin typeface="Times New Roman" panose="02020603050405020304" pitchFamily="18" charset="0"/>
                <a:cs typeface="Times New Roman" panose="02020603050405020304" pitchFamily="18" charset="0"/>
              </a:rPr>
              <a:t>Limnol</a:t>
            </a:r>
            <a:r>
              <a:rPr lang="en-US" sz="2000" b="0" i="0" dirty="0">
                <a:solidFill>
                  <a:srgbClr val="1C1D1E"/>
                </a:solidFill>
                <a:effectLst/>
                <a:latin typeface="Times New Roman" panose="02020603050405020304" pitchFamily="18" charset="0"/>
                <a:cs typeface="Times New Roman" panose="02020603050405020304" pitchFamily="18" charset="0"/>
              </a:rPr>
              <a:t>. </a:t>
            </a:r>
            <a:r>
              <a:rPr lang="en-US" sz="2000" b="0" i="0" dirty="0" err="1">
                <a:solidFill>
                  <a:srgbClr val="1C1D1E"/>
                </a:solidFill>
                <a:effectLst/>
                <a:latin typeface="Times New Roman" panose="02020603050405020304" pitchFamily="18" charset="0"/>
                <a:cs typeface="Times New Roman" panose="02020603050405020304" pitchFamily="18" charset="0"/>
              </a:rPr>
              <a:t>Oceanogr</a:t>
            </a:r>
            <a:r>
              <a:rPr lang="en-US" sz="2000" b="0" i="0" dirty="0">
                <a:solidFill>
                  <a:srgbClr val="1C1D1E"/>
                </a:solidFill>
                <a:effectLst/>
                <a:latin typeface="Times New Roman" panose="02020603050405020304" pitchFamily="18" charset="0"/>
                <a:cs typeface="Times New Roman" panose="02020603050405020304" pitchFamily="18" charset="0"/>
              </a:rPr>
              <a:t>. Methods, 16: 119-131. </a:t>
            </a:r>
            <a:r>
              <a:rPr lang="en-US" sz="2000" b="0" i="0" u="none" strike="noStrike" dirty="0">
                <a:solidFill>
                  <a:srgbClr val="0D364E"/>
                </a:solidFill>
                <a:effectLst/>
                <a:latin typeface="Times New Roman" panose="02020603050405020304" pitchFamily="18" charset="0"/>
                <a:cs typeface="Times New Roman" panose="02020603050405020304" pitchFamily="18" charset="0"/>
                <a:hlinkClick r:id="rId4"/>
              </a:rPr>
              <a:t>https://doi.org/10.1002/lom3.10232</a:t>
            </a:r>
            <a:r>
              <a:rPr lang="en-US" sz="2000" dirty="0">
                <a:solidFill>
                  <a:srgbClr val="0D364E"/>
                </a:solidFill>
                <a:latin typeface="Times New Roman" panose="02020603050405020304" pitchFamily="18" charset="0"/>
                <a:cs typeface="Times New Roman" panose="02020603050405020304" pitchFamily="18" charset="0"/>
              </a:rPr>
              <a:t>  </a:t>
            </a:r>
            <a:r>
              <a:rPr lang="en-US" sz="2000" b="1" i="0" dirty="0">
                <a:solidFill>
                  <a:srgbClr val="1C1D1E"/>
                </a:solidFill>
                <a:effectLst/>
                <a:latin typeface="Times New Roman" panose="02020603050405020304" pitchFamily="18" charset="0"/>
                <a:cs typeface="Times New Roman" panose="02020603050405020304" pitchFamily="18" charset="0"/>
              </a:rPr>
              <a:t>[3] </a:t>
            </a:r>
            <a:r>
              <a:rPr lang="en-US" sz="2000" b="0" i="0" dirty="0">
                <a:solidFill>
                  <a:srgbClr val="1C1D1E"/>
                </a:solidFill>
                <a:effectLst/>
                <a:latin typeface="Times New Roman" panose="02020603050405020304" pitchFamily="18" charset="0"/>
                <a:cs typeface="Times New Roman" panose="02020603050405020304" pitchFamily="18" charset="0"/>
              </a:rPr>
              <a:t>Carter, B.R., </a:t>
            </a:r>
            <a:r>
              <a:rPr lang="en-US" sz="2000" b="0" i="0" dirty="0" err="1">
                <a:solidFill>
                  <a:srgbClr val="1C1D1E"/>
                </a:solidFill>
                <a:effectLst/>
                <a:latin typeface="Times New Roman" panose="02020603050405020304" pitchFamily="18" charset="0"/>
                <a:cs typeface="Times New Roman" panose="02020603050405020304" pitchFamily="18" charset="0"/>
              </a:rPr>
              <a:t>Bittig</a:t>
            </a:r>
            <a:r>
              <a:rPr lang="en-US" sz="2000" b="0" i="0" dirty="0">
                <a:solidFill>
                  <a:srgbClr val="1C1D1E"/>
                </a:solidFill>
                <a:effectLst/>
                <a:latin typeface="Times New Roman" panose="02020603050405020304" pitchFamily="18" charset="0"/>
                <a:cs typeface="Times New Roman" panose="02020603050405020304" pitchFamily="18" charset="0"/>
              </a:rPr>
              <a:t>, H.C., Fassbender, A.J., Sharp, J.D., Takeshita, Y., Xu, Y.-Y., Álvarez, M., </a:t>
            </a:r>
            <a:r>
              <a:rPr lang="en-US" sz="2000" b="0" i="0" dirty="0" err="1">
                <a:solidFill>
                  <a:srgbClr val="1C1D1E"/>
                </a:solidFill>
                <a:effectLst/>
                <a:latin typeface="Times New Roman" panose="02020603050405020304" pitchFamily="18" charset="0"/>
                <a:cs typeface="Times New Roman" panose="02020603050405020304" pitchFamily="18" charset="0"/>
              </a:rPr>
              <a:t>Wanninkhof</a:t>
            </a:r>
            <a:r>
              <a:rPr lang="en-US" sz="2000" b="0" i="0" dirty="0">
                <a:solidFill>
                  <a:srgbClr val="1C1D1E"/>
                </a:solidFill>
                <a:effectLst/>
                <a:latin typeface="Times New Roman" panose="02020603050405020304" pitchFamily="18" charset="0"/>
                <a:cs typeface="Times New Roman" panose="02020603050405020304" pitchFamily="18" charset="0"/>
              </a:rPr>
              <a:t>, R., Feely, R.A. and </a:t>
            </a:r>
            <a:r>
              <a:rPr lang="en-US" sz="2000" b="0" i="0" dirty="0" err="1">
                <a:solidFill>
                  <a:srgbClr val="1C1D1E"/>
                </a:solidFill>
                <a:effectLst/>
                <a:latin typeface="Times New Roman" panose="02020603050405020304" pitchFamily="18" charset="0"/>
                <a:cs typeface="Times New Roman" panose="02020603050405020304" pitchFamily="18" charset="0"/>
              </a:rPr>
              <a:t>Barbero</a:t>
            </a:r>
            <a:r>
              <a:rPr lang="en-US" sz="2000" b="0" i="0" dirty="0">
                <a:solidFill>
                  <a:srgbClr val="1C1D1E"/>
                </a:solidFill>
                <a:effectLst/>
                <a:latin typeface="Times New Roman" panose="02020603050405020304" pitchFamily="18" charset="0"/>
                <a:cs typeface="Times New Roman" panose="02020603050405020304" pitchFamily="18" charset="0"/>
              </a:rPr>
              <a:t>, L. (2021), New and updated global empirical seawater property estimation routines. </a:t>
            </a:r>
            <a:r>
              <a:rPr lang="en-US" sz="2000" b="0" i="0" dirty="0" err="1">
                <a:solidFill>
                  <a:srgbClr val="1C1D1E"/>
                </a:solidFill>
                <a:effectLst/>
                <a:latin typeface="Times New Roman" panose="02020603050405020304" pitchFamily="18" charset="0"/>
                <a:cs typeface="Times New Roman" panose="02020603050405020304" pitchFamily="18" charset="0"/>
              </a:rPr>
              <a:t>Limnol</a:t>
            </a:r>
            <a:r>
              <a:rPr lang="en-US" sz="2000" b="0" i="0" dirty="0">
                <a:solidFill>
                  <a:srgbClr val="1C1D1E"/>
                </a:solidFill>
                <a:effectLst/>
                <a:latin typeface="Times New Roman" panose="02020603050405020304" pitchFamily="18" charset="0"/>
                <a:cs typeface="Times New Roman" panose="02020603050405020304" pitchFamily="18" charset="0"/>
              </a:rPr>
              <a:t> </a:t>
            </a:r>
            <a:r>
              <a:rPr lang="en-US" sz="2000" b="0" i="0" dirty="0" err="1">
                <a:solidFill>
                  <a:srgbClr val="1C1D1E"/>
                </a:solidFill>
                <a:effectLst/>
                <a:latin typeface="Times New Roman" panose="02020603050405020304" pitchFamily="18" charset="0"/>
                <a:cs typeface="Times New Roman" panose="02020603050405020304" pitchFamily="18" charset="0"/>
              </a:rPr>
              <a:t>Oceanogr</a:t>
            </a:r>
            <a:r>
              <a:rPr lang="en-US" sz="2000" b="0" i="0" dirty="0">
                <a:solidFill>
                  <a:srgbClr val="1C1D1E"/>
                </a:solidFill>
                <a:effectLst/>
                <a:latin typeface="Times New Roman" panose="02020603050405020304" pitchFamily="18" charset="0"/>
                <a:cs typeface="Times New Roman" panose="02020603050405020304" pitchFamily="18" charset="0"/>
              </a:rPr>
              <a:t> Methods, 19: 785-809. </a:t>
            </a:r>
            <a:r>
              <a:rPr lang="en-US" sz="2000" b="0" i="0" u="none" strike="noStrike" dirty="0">
                <a:solidFill>
                  <a:srgbClr val="0D364E"/>
                </a:solidFill>
                <a:effectLst/>
                <a:latin typeface="Times New Roman" panose="02020603050405020304" pitchFamily="18" charset="0"/>
                <a:cs typeface="Times New Roman" panose="02020603050405020304" pitchFamily="18" charset="0"/>
                <a:hlinkClick r:id="rId5"/>
              </a:rPr>
              <a:t>https://doi.org/10.1002/lom3.10461</a:t>
            </a:r>
            <a:r>
              <a:rPr lang="en-US" sz="2000" b="0" i="0" u="none" strike="noStrike" dirty="0">
                <a:solidFill>
                  <a:srgbClr val="0D364E"/>
                </a:solidFill>
                <a:effectLst/>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[4] </a:t>
            </a:r>
            <a:r>
              <a:rPr lang="en-US" sz="2000" dirty="0">
                <a:latin typeface="Times New Roman" panose="02020603050405020304" pitchFamily="18" charset="0"/>
                <a:cs typeface="Times New Roman" panose="02020603050405020304" pitchFamily="18" charset="0"/>
              </a:rPr>
              <a:t>Argo quality control manual – </a:t>
            </a:r>
            <a:r>
              <a:rPr lang="en-US" sz="2000" b="0" i="0" dirty="0" err="1">
                <a:solidFill>
                  <a:srgbClr val="333333"/>
                </a:solidFill>
                <a:effectLst/>
                <a:latin typeface="Times New Roman" panose="02020603050405020304" pitchFamily="18" charset="0"/>
                <a:cs typeface="Times New Roman" panose="02020603050405020304" pitchFamily="18" charset="0"/>
              </a:rPr>
              <a:t>Schmechtig</a:t>
            </a:r>
            <a:r>
              <a:rPr lang="en-US" sz="2000" b="0" i="0" dirty="0">
                <a:solidFill>
                  <a:srgbClr val="333333"/>
                </a:solidFill>
                <a:effectLst/>
                <a:latin typeface="Times New Roman" panose="02020603050405020304" pitchFamily="18" charset="0"/>
                <a:cs typeface="Times New Roman" panose="02020603050405020304" pitchFamily="18" charset="0"/>
              </a:rPr>
              <a:t>, C., Wong, A., Maurer, T.L., </a:t>
            </a:r>
            <a:r>
              <a:rPr lang="en-US" sz="2000" b="0" i="0" dirty="0" err="1">
                <a:solidFill>
                  <a:srgbClr val="333333"/>
                </a:solidFill>
                <a:effectLst/>
                <a:latin typeface="Times New Roman" panose="02020603050405020304" pitchFamily="18" charset="0"/>
                <a:cs typeface="Times New Roman" panose="02020603050405020304" pitchFamily="18" charset="0"/>
              </a:rPr>
              <a:t>Bittig</a:t>
            </a:r>
            <a:r>
              <a:rPr lang="en-US" sz="2000" b="0" i="0" dirty="0">
                <a:solidFill>
                  <a:srgbClr val="333333"/>
                </a:solidFill>
                <a:effectLst/>
                <a:latin typeface="Times New Roman" panose="02020603050405020304" pitchFamily="18" charset="0"/>
                <a:cs typeface="Times New Roman" panose="02020603050405020304" pitchFamily="18" charset="0"/>
              </a:rPr>
              <a:t>, H., Thierry, V. (2023). </a:t>
            </a:r>
            <a:r>
              <a:rPr lang="en-US" sz="2000" i="0" dirty="0">
                <a:solidFill>
                  <a:srgbClr val="333333"/>
                </a:solidFill>
                <a:effectLst/>
                <a:latin typeface="Times New Roman" panose="02020603050405020304" pitchFamily="18" charset="0"/>
                <a:cs typeface="Times New Roman" panose="02020603050405020304" pitchFamily="18" charset="0"/>
              </a:rPr>
              <a:t>Argo quality control manual for biogeochemical data</a:t>
            </a:r>
            <a:r>
              <a:rPr lang="en-US" sz="2000" b="0" i="0" dirty="0">
                <a:solidFill>
                  <a:srgbClr val="333333"/>
                </a:solidFill>
                <a:effectLst/>
                <a:latin typeface="Times New Roman" panose="02020603050405020304" pitchFamily="18" charset="0"/>
                <a:cs typeface="Times New Roman" panose="02020603050405020304" pitchFamily="18" charset="0"/>
              </a:rPr>
              <a:t>. </a:t>
            </a:r>
            <a:r>
              <a:rPr lang="en-US" sz="2000" b="0" i="0" u="none" strike="noStrike" dirty="0">
                <a:solidFill>
                  <a:srgbClr val="3788E7"/>
                </a:solidFill>
                <a:effectLst/>
                <a:latin typeface="Times New Roman" panose="02020603050405020304" pitchFamily="18" charset="0"/>
                <a:cs typeface="Times New Roman" panose="02020603050405020304" pitchFamily="18" charset="0"/>
                <a:hlinkClick r:id="rId6"/>
              </a:rPr>
              <a:t>https://doi.org/10.13155/40879</a:t>
            </a:r>
            <a:endParaRPr lang="en-US" sz="2000" dirty="0">
              <a:latin typeface="Times New Roman" panose="02020603050405020304" pitchFamily="18" charset="0"/>
              <a:cs typeface="Times New Roman" panose="02020603050405020304" pitchFamily="18" charset="0"/>
            </a:endParaRPr>
          </a:p>
          <a:p>
            <a:pPr algn="just">
              <a:lnSpc>
                <a:spcPct val="150000"/>
              </a:lnSpc>
            </a:pPr>
            <a:endParaRPr lang="en-US" sz="60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p:txBody>
      </p:sp>
      <p:sp>
        <p:nvSpPr>
          <p:cNvPr id="86" name="TextBox 85">
            <a:extLst>
              <a:ext uri="{FF2B5EF4-FFF2-40B4-BE49-F238E27FC236}">
                <a16:creationId xmlns:a16="http://schemas.microsoft.com/office/drawing/2014/main" id="{0B870D58-F602-4B9F-ADA3-57BE4764352E}"/>
              </a:ext>
            </a:extLst>
          </p:cNvPr>
          <p:cNvSpPr txBox="1">
            <a:spLocks/>
          </p:cNvSpPr>
          <p:nvPr/>
        </p:nvSpPr>
        <p:spPr>
          <a:xfrm>
            <a:off x="29810981" y="8562047"/>
            <a:ext cx="9031402" cy="538533"/>
          </a:xfrm>
          <a:prstGeom prst="roundRect">
            <a:avLst/>
          </a:prstGeom>
          <a:solidFill>
            <a:srgbClr val="2E579A"/>
          </a:solidFill>
          <a:ln w="76200">
            <a:solidFill>
              <a:srgbClr val="1C345D"/>
            </a:solidFill>
          </a:ln>
        </p:spPr>
        <p:style>
          <a:lnRef idx="2">
            <a:schemeClr val="accent1"/>
          </a:lnRef>
          <a:fillRef idx="1">
            <a:schemeClr val="lt1"/>
          </a:fillRef>
          <a:effectRef idx="0">
            <a:schemeClr val="accent1"/>
          </a:effectRef>
          <a:fontRef idx="minor">
            <a:schemeClr val="dk1"/>
          </a:fontRef>
        </p:style>
        <p:txBody>
          <a:bodyPr wrap="square" rtlCol="0" anchor="ctr">
            <a:noAutofit/>
          </a:bodyPr>
          <a:lstStyle/>
          <a:p>
            <a:pPr algn="ctr"/>
            <a:r>
              <a:rPr lang="en-US" sz="3400" b="1" dirty="0">
                <a:solidFill>
                  <a:schemeClr val="bg1"/>
                </a:solidFill>
                <a:latin typeface="Times New Roman" panose="02020603050405020304" pitchFamily="18" charset="0"/>
                <a:cs typeface="Times New Roman" panose="02020603050405020304" pitchFamily="18" charset="0"/>
              </a:rPr>
              <a:t>Salinity Error Vs. BGC Parameter Uncertainty</a:t>
            </a:r>
          </a:p>
        </p:txBody>
      </p:sp>
      <p:sp>
        <p:nvSpPr>
          <p:cNvPr id="88" name="TextBox 87">
            <a:extLst>
              <a:ext uri="{FF2B5EF4-FFF2-40B4-BE49-F238E27FC236}">
                <a16:creationId xmlns:a16="http://schemas.microsoft.com/office/drawing/2014/main" id="{36408BE0-6CDE-42B1-8AE9-D7FF6E7B9BD9}"/>
              </a:ext>
            </a:extLst>
          </p:cNvPr>
          <p:cNvSpPr txBox="1"/>
          <p:nvPr/>
        </p:nvSpPr>
        <p:spPr>
          <a:xfrm>
            <a:off x="14783945" y="13097467"/>
            <a:ext cx="11915168" cy="3046988"/>
          </a:xfrm>
          <a:prstGeom prst="rect">
            <a:avLst/>
          </a:prstGeom>
          <a:noFill/>
        </p:spPr>
        <p:txBody>
          <a:bodyPr wrap="square" rtlCol="0" anchor="ctr">
            <a:spAutoFit/>
          </a:bodyPr>
          <a:lstStyle/>
          <a:p>
            <a:pPr algn="just"/>
            <a:r>
              <a:rPr lang="en-US" sz="3200" b="1" dirty="0">
                <a:latin typeface="Times New Roman" panose="02020603050405020304" pitchFamily="18" charset="0"/>
                <a:cs typeface="Times New Roman" panose="02020603050405020304" pitchFamily="18" charset="0"/>
              </a:rPr>
              <a:t>Figure 1: Impact of Salinity error on BGC parameters.  </a:t>
            </a:r>
            <a:r>
              <a:rPr lang="en-US" sz="3200" dirty="0">
                <a:latin typeface="Times New Roman" panose="02020603050405020304" pitchFamily="18" charset="0"/>
                <a:cs typeface="Times New Roman" panose="02020603050405020304" pitchFamily="18" charset="0"/>
              </a:rPr>
              <a:t>Errors from failed salinity sensors (orange shaded region) like that onboard float WMO #5905988 can be improved upon by substituting the failed salinity with a salinity product.  Uncertainties introduced by using a salinity product should be within the range of acceptable error as from a healthy salinity sensor (purple shading).</a:t>
            </a:r>
          </a:p>
        </p:txBody>
      </p:sp>
      <p:sp>
        <p:nvSpPr>
          <p:cNvPr id="89" name="TextBox 88">
            <a:extLst>
              <a:ext uri="{FF2B5EF4-FFF2-40B4-BE49-F238E27FC236}">
                <a16:creationId xmlns:a16="http://schemas.microsoft.com/office/drawing/2014/main" id="{0C708F5D-C2F6-4D4A-B446-393A0BD748BF}"/>
              </a:ext>
            </a:extLst>
          </p:cNvPr>
          <p:cNvSpPr txBox="1">
            <a:spLocks/>
          </p:cNvSpPr>
          <p:nvPr/>
        </p:nvSpPr>
        <p:spPr>
          <a:xfrm>
            <a:off x="16047729" y="12547111"/>
            <a:ext cx="2943635" cy="512839"/>
          </a:xfrm>
          <a:prstGeom prst="roundRect">
            <a:avLst/>
          </a:prstGeom>
          <a:solidFill>
            <a:srgbClr val="7030A0"/>
          </a:solidFill>
          <a:ln w="76200">
            <a:solidFill>
              <a:srgbClr val="1C345D"/>
            </a:solidFill>
          </a:ln>
        </p:spPr>
        <p:style>
          <a:lnRef idx="2">
            <a:schemeClr val="accent1"/>
          </a:lnRef>
          <a:fillRef idx="1">
            <a:schemeClr val="lt1"/>
          </a:fillRef>
          <a:effectRef idx="0">
            <a:schemeClr val="accent1"/>
          </a:effectRef>
          <a:fontRef idx="minor">
            <a:schemeClr val="dk1"/>
          </a:fontRef>
        </p:style>
        <p:txBody>
          <a:bodyPr wrap="square" rtlCol="0" anchor="ctr">
            <a:noAutofit/>
          </a:bodyPr>
          <a:lstStyle/>
          <a:p>
            <a:pPr algn="ctr"/>
            <a:r>
              <a:rPr lang="en-US" sz="3000" b="1" dirty="0">
                <a:solidFill>
                  <a:schemeClr val="bg1"/>
                </a:solidFill>
                <a:latin typeface="Times New Roman" panose="02020603050405020304" pitchFamily="18" charset="0"/>
                <a:cs typeface="Times New Roman" panose="02020603050405020304" pitchFamily="18" charset="0"/>
              </a:rPr>
              <a:t>Healthy Salinity</a:t>
            </a:r>
          </a:p>
        </p:txBody>
      </p:sp>
      <p:sp>
        <p:nvSpPr>
          <p:cNvPr id="90" name="TextBox 89">
            <a:extLst>
              <a:ext uri="{FF2B5EF4-FFF2-40B4-BE49-F238E27FC236}">
                <a16:creationId xmlns:a16="http://schemas.microsoft.com/office/drawing/2014/main" id="{8DD479EA-D136-40F9-8DF4-9C1E77D3848A}"/>
              </a:ext>
            </a:extLst>
          </p:cNvPr>
          <p:cNvSpPr txBox="1">
            <a:spLocks/>
          </p:cNvSpPr>
          <p:nvPr/>
        </p:nvSpPr>
        <p:spPr>
          <a:xfrm>
            <a:off x="23602561" y="12547533"/>
            <a:ext cx="2943636" cy="512064"/>
          </a:xfrm>
          <a:prstGeom prst="roundRect">
            <a:avLst/>
          </a:prstGeom>
          <a:solidFill>
            <a:srgbClr val="D1A865"/>
          </a:solidFill>
          <a:ln w="76200">
            <a:solidFill>
              <a:srgbClr val="1C345D"/>
            </a:solidFill>
          </a:ln>
        </p:spPr>
        <p:style>
          <a:lnRef idx="2">
            <a:schemeClr val="accent1"/>
          </a:lnRef>
          <a:fillRef idx="1">
            <a:schemeClr val="lt1"/>
          </a:fillRef>
          <a:effectRef idx="0">
            <a:schemeClr val="accent1"/>
          </a:effectRef>
          <a:fontRef idx="minor">
            <a:schemeClr val="dk1"/>
          </a:fontRef>
        </p:style>
        <p:txBody>
          <a:bodyPr wrap="square" rtlCol="0" anchor="ctr">
            <a:noAutofit/>
          </a:bodyPr>
          <a:lstStyle/>
          <a:p>
            <a:pPr algn="ctr"/>
            <a:r>
              <a:rPr lang="en-US" sz="3000" b="1" dirty="0">
                <a:solidFill>
                  <a:schemeClr val="bg1"/>
                </a:solidFill>
                <a:latin typeface="Times New Roman" panose="02020603050405020304" pitchFamily="18" charset="0"/>
                <a:cs typeface="Times New Roman" panose="02020603050405020304" pitchFamily="18" charset="0"/>
              </a:rPr>
              <a:t>Failed Salinity</a:t>
            </a:r>
          </a:p>
        </p:txBody>
      </p:sp>
      <p:cxnSp>
        <p:nvCxnSpPr>
          <p:cNvPr id="110" name="Straight Arrow Connector 109">
            <a:extLst>
              <a:ext uri="{FF2B5EF4-FFF2-40B4-BE49-F238E27FC236}">
                <a16:creationId xmlns:a16="http://schemas.microsoft.com/office/drawing/2014/main" id="{7973E913-DF8C-4357-AF52-4E775A4F95E3}"/>
              </a:ext>
            </a:extLst>
          </p:cNvPr>
          <p:cNvCxnSpPr>
            <a:cxnSpLocks/>
          </p:cNvCxnSpPr>
          <p:nvPr/>
        </p:nvCxnSpPr>
        <p:spPr>
          <a:xfrm flipH="1">
            <a:off x="17976548" y="12036450"/>
            <a:ext cx="364934" cy="408420"/>
          </a:xfrm>
          <a:prstGeom prst="straightConnector1">
            <a:avLst/>
          </a:prstGeom>
          <a:ln w="762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13" name="Straight Arrow Connector 112">
            <a:extLst>
              <a:ext uri="{FF2B5EF4-FFF2-40B4-BE49-F238E27FC236}">
                <a16:creationId xmlns:a16="http://schemas.microsoft.com/office/drawing/2014/main" id="{F12FBC6A-B9EC-4CAB-8800-9B27D904FF64}"/>
              </a:ext>
            </a:extLst>
          </p:cNvPr>
          <p:cNvCxnSpPr>
            <a:cxnSpLocks/>
          </p:cNvCxnSpPr>
          <p:nvPr/>
        </p:nvCxnSpPr>
        <p:spPr>
          <a:xfrm>
            <a:off x="25185189" y="11782982"/>
            <a:ext cx="0" cy="713718"/>
          </a:xfrm>
          <a:prstGeom prst="straightConnector1">
            <a:avLst/>
          </a:prstGeom>
          <a:ln w="76200">
            <a:solidFill>
              <a:srgbClr val="D1A865"/>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05673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D2DEF2"/>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776905D-AC88-8C4C-83A9-4F1D2AF481F9}"/>
              </a:ext>
            </a:extLst>
          </p:cNvPr>
          <p:cNvSpPr txBox="1"/>
          <p:nvPr/>
        </p:nvSpPr>
        <p:spPr>
          <a:xfrm>
            <a:off x="931149" y="24964939"/>
            <a:ext cx="12801600" cy="15286476"/>
          </a:xfrm>
          <a:prstGeom prst="rect">
            <a:avLst/>
          </a:prstGeom>
          <a:solidFill>
            <a:schemeClr val="bg1"/>
          </a:solidFill>
          <a:ln>
            <a:noFill/>
          </a:ln>
        </p:spPr>
        <p:txBody>
          <a:bodyPr wrap="square" rtlCol="0">
            <a:noAutofit/>
          </a:bodyPr>
          <a:lstStyle/>
          <a:p>
            <a:endParaRPr lang="en-US" sz="10369" dirty="0"/>
          </a:p>
          <a:p>
            <a:endParaRPr lang="en-US" sz="10369" dirty="0"/>
          </a:p>
          <a:p>
            <a:endParaRPr lang="en-US" sz="10369" dirty="0"/>
          </a:p>
          <a:p>
            <a:endParaRPr lang="en-US" sz="10369" dirty="0"/>
          </a:p>
          <a:p>
            <a:endParaRPr lang="en-US" sz="10369" dirty="0"/>
          </a:p>
          <a:p>
            <a:endParaRPr lang="en-US" sz="10369" dirty="0"/>
          </a:p>
          <a:p>
            <a:endParaRPr lang="en-US" sz="10369" dirty="0"/>
          </a:p>
          <a:p>
            <a:endParaRPr lang="en-US" sz="10369" dirty="0"/>
          </a:p>
          <a:p>
            <a:endParaRPr lang="en-US" sz="10369" dirty="0"/>
          </a:p>
        </p:txBody>
      </p:sp>
      <p:sp>
        <p:nvSpPr>
          <p:cNvPr id="11" name="TextBox 10">
            <a:extLst>
              <a:ext uri="{FF2B5EF4-FFF2-40B4-BE49-F238E27FC236}">
                <a16:creationId xmlns:a16="http://schemas.microsoft.com/office/drawing/2014/main" id="{D6582C77-37C9-1F4D-8149-93F75C15BD4D}"/>
              </a:ext>
            </a:extLst>
          </p:cNvPr>
          <p:cNvSpPr txBox="1"/>
          <p:nvPr/>
        </p:nvSpPr>
        <p:spPr>
          <a:xfrm>
            <a:off x="950976" y="900750"/>
            <a:ext cx="39319200" cy="4114800"/>
          </a:xfrm>
          <a:prstGeom prst="rect">
            <a:avLst/>
          </a:prstGeom>
          <a:solidFill>
            <a:srgbClr val="1C345D"/>
          </a:solidFill>
          <a:ln>
            <a:noFill/>
          </a:ln>
        </p:spPr>
        <p:txBody>
          <a:bodyPr wrap="square" rtlCol="0">
            <a:noAutofit/>
          </a:bodyPr>
          <a:lstStyle/>
          <a:p>
            <a:pPr algn="ctr"/>
            <a:r>
              <a:rPr lang="en-US" sz="6858" b="1" dirty="0">
                <a:solidFill>
                  <a:schemeClr val="bg1"/>
                </a:solidFill>
                <a:latin typeface="Times New Roman" panose="02020603050405020304" pitchFamily="18" charset="0"/>
                <a:cs typeface="Times New Roman" panose="02020603050405020304" pitchFamily="18" charset="0"/>
              </a:rPr>
              <a:t>ADVANCEMENTS IN BIOGEOCHEMICAL DATA RECOVERY FOR GO-BGC AND SOCCOM PROFILING FLOATS</a:t>
            </a:r>
          </a:p>
          <a:p>
            <a:pPr algn="ctr"/>
            <a:r>
              <a:rPr lang="en-US" sz="6286" b="1" dirty="0">
                <a:solidFill>
                  <a:schemeClr val="bg1"/>
                </a:solidFill>
                <a:latin typeface="Times New Roman" panose="02020603050405020304" pitchFamily="18" charset="0"/>
                <a:cs typeface="Times New Roman" panose="02020603050405020304" pitchFamily="18" charset="0"/>
              </a:rPr>
              <a:t>Nicola Guisewhite</a:t>
            </a:r>
            <a:r>
              <a:rPr lang="en-US" sz="6286" b="1" baseline="30000" dirty="0">
                <a:solidFill>
                  <a:schemeClr val="bg1"/>
                </a:solidFill>
                <a:latin typeface="Times New Roman" panose="02020603050405020304" pitchFamily="18" charset="0"/>
                <a:cs typeface="Times New Roman" panose="02020603050405020304" pitchFamily="18" charset="0"/>
              </a:rPr>
              <a:t>[1]</a:t>
            </a:r>
            <a:r>
              <a:rPr lang="en-US" sz="6286" b="1" dirty="0">
                <a:solidFill>
                  <a:schemeClr val="bg1"/>
                </a:solidFill>
                <a:latin typeface="Times New Roman" panose="02020603050405020304" pitchFamily="18" charset="0"/>
                <a:cs typeface="Times New Roman" panose="02020603050405020304" pitchFamily="18" charset="0"/>
              </a:rPr>
              <a:t>, Tanya Maurer, Josh Plant, </a:t>
            </a:r>
            <a:r>
              <a:rPr lang="en-US" sz="6286" b="1" dirty="0" err="1">
                <a:solidFill>
                  <a:schemeClr val="bg1"/>
                </a:solidFill>
                <a:latin typeface="Times New Roman" panose="02020603050405020304" pitchFamily="18" charset="0"/>
                <a:cs typeface="Times New Roman" panose="02020603050405020304" pitchFamily="18" charset="0"/>
              </a:rPr>
              <a:t>Yuichiro</a:t>
            </a:r>
            <a:r>
              <a:rPr lang="en-US" sz="6286" b="1" dirty="0">
                <a:solidFill>
                  <a:schemeClr val="bg1"/>
                </a:solidFill>
                <a:latin typeface="Times New Roman" panose="02020603050405020304" pitchFamily="18" charset="0"/>
                <a:cs typeface="Times New Roman" panose="02020603050405020304" pitchFamily="18" charset="0"/>
              </a:rPr>
              <a:t> Takeshita, Ken Johnson, Emily Clark</a:t>
            </a:r>
            <a:endParaRPr lang="en-US" sz="6286" b="1" baseline="30000" dirty="0">
              <a:solidFill>
                <a:schemeClr val="bg1"/>
              </a:solidFill>
              <a:latin typeface="Times New Roman" panose="02020603050405020304" pitchFamily="18" charset="0"/>
              <a:cs typeface="Times New Roman" panose="02020603050405020304" pitchFamily="18" charset="0"/>
            </a:endParaRPr>
          </a:p>
          <a:p>
            <a:pPr algn="ctr"/>
            <a:r>
              <a:rPr lang="en-US" sz="6286" b="1" dirty="0">
                <a:solidFill>
                  <a:schemeClr val="bg1"/>
                </a:solidFill>
                <a:latin typeface="Times New Roman" panose="02020603050405020304" pitchFamily="18" charset="0"/>
                <a:cs typeface="Times New Roman" panose="02020603050405020304" pitchFamily="18" charset="0"/>
              </a:rPr>
              <a:t>The Monterey Bay Aquarium Research Institute (MBARI), </a:t>
            </a:r>
            <a:r>
              <a:rPr lang="en-US" sz="6286" dirty="0">
                <a:solidFill>
                  <a:schemeClr val="bg1"/>
                </a:solidFill>
                <a:latin typeface="Times New Roman" panose="02020603050405020304" pitchFamily="18" charset="0"/>
                <a:cs typeface="Times New Roman" panose="02020603050405020304" pitchFamily="18" charset="0"/>
              </a:rPr>
              <a:t>nicolag@mbari.org</a:t>
            </a:r>
            <a:r>
              <a:rPr lang="en-US" sz="6286" baseline="30000" dirty="0">
                <a:solidFill>
                  <a:schemeClr val="bg1"/>
                </a:solidFill>
                <a:latin typeface="Times New Roman" panose="02020603050405020304" pitchFamily="18" charset="0"/>
                <a:cs typeface="Times New Roman" panose="02020603050405020304" pitchFamily="18" charset="0"/>
              </a:rPr>
              <a:t>[1]</a:t>
            </a:r>
            <a:endParaRPr lang="en-US" sz="6286" dirty="0">
              <a:solidFill>
                <a:schemeClr val="bg1"/>
              </a:solidFill>
              <a:latin typeface="Times New Roman" panose="02020603050405020304" pitchFamily="18" charset="0"/>
              <a:cs typeface="Times New Roman" panose="02020603050405020304" pitchFamily="18" charset="0"/>
            </a:endParaRPr>
          </a:p>
        </p:txBody>
      </p:sp>
      <p:sp>
        <p:nvSpPr>
          <p:cNvPr id="43" name="TextBox 42">
            <a:extLst>
              <a:ext uri="{FF2B5EF4-FFF2-40B4-BE49-F238E27FC236}">
                <a16:creationId xmlns:a16="http://schemas.microsoft.com/office/drawing/2014/main" id="{B795CE42-6C3B-E640-8181-CF1B8C6C1851}"/>
              </a:ext>
            </a:extLst>
          </p:cNvPr>
          <p:cNvSpPr txBox="1"/>
          <p:nvPr/>
        </p:nvSpPr>
        <p:spPr>
          <a:xfrm>
            <a:off x="944363" y="24335736"/>
            <a:ext cx="12806644" cy="914400"/>
          </a:xfrm>
          <a:prstGeom prst="rect">
            <a:avLst/>
          </a:prstGeom>
          <a:solidFill>
            <a:srgbClr val="1C345D"/>
          </a:solidFill>
        </p:spPr>
        <p:txBody>
          <a:bodyPr wrap="square" rtlCol="0" anchor="ctr">
            <a:noAutofit/>
          </a:bodyPr>
          <a:lstStyle/>
          <a:p>
            <a:pPr algn="ctr"/>
            <a:r>
              <a:rPr lang="en-US" sz="4000" b="1" dirty="0">
                <a:solidFill>
                  <a:schemeClr val="bg1"/>
                </a:solidFill>
                <a:latin typeface="Times New Roman" panose="02020603050405020304" pitchFamily="18" charset="0"/>
                <a:cs typeface="Times New Roman" panose="02020603050405020304" pitchFamily="18" charset="0"/>
              </a:rPr>
              <a:t>BGC Data Recovery</a:t>
            </a:r>
          </a:p>
        </p:txBody>
      </p:sp>
      <p:sp>
        <p:nvSpPr>
          <p:cNvPr id="9" name="TextBox 8">
            <a:extLst>
              <a:ext uri="{FF2B5EF4-FFF2-40B4-BE49-F238E27FC236}">
                <a16:creationId xmlns:a16="http://schemas.microsoft.com/office/drawing/2014/main" id="{F23873D9-4613-40A0-AAD1-6DDEAD081202}"/>
              </a:ext>
            </a:extLst>
          </p:cNvPr>
          <p:cNvSpPr txBox="1">
            <a:spLocks/>
          </p:cNvSpPr>
          <p:nvPr/>
        </p:nvSpPr>
        <p:spPr>
          <a:xfrm>
            <a:off x="14204907" y="5495285"/>
            <a:ext cx="12801600" cy="29718000"/>
          </a:xfrm>
          <a:prstGeom prst="rect">
            <a:avLst/>
          </a:prstGeom>
          <a:solidFill>
            <a:schemeClr val="bg1"/>
          </a:solidFill>
          <a:ln>
            <a:noFill/>
          </a:ln>
        </p:spPr>
        <p:txBody>
          <a:bodyPr wrap="square" rtlCol="0">
            <a:noAutofit/>
          </a:bodyPr>
          <a:lstStyle/>
          <a:p>
            <a:endParaRPr lang="en-US" sz="10369" dirty="0"/>
          </a:p>
          <a:p>
            <a:endParaRPr lang="en-US" sz="10369" dirty="0"/>
          </a:p>
          <a:p>
            <a:endParaRPr lang="en-US" sz="10369" dirty="0"/>
          </a:p>
          <a:p>
            <a:endParaRPr lang="en-US" sz="10369" dirty="0"/>
          </a:p>
          <a:p>
            <a:endParaRPr lang="en-US" sz="10369" dirty="0"/>
          </a:p>
          <a:p>
            <a:endParaRPr lang="en-US" sz="10369" dirty="0"/>
          </a:p>
          <a:p>
            <a:endParaRPr lang="en-US" sz="10369" dirty="0"/>
          </a:p>
          <a:p>
            <a:endParaRPr lang="en-US" sz="10369" dirty="0"/>
          </a:p>
          <a:p>
            <a:endParaRPr lang="en-US" sz="10369" dirty="0"/>
          </a:p>
        </p:txBody>
      </p:sp>
      <p:sp>
        <p:nvSpPr>
          <p:cNvPr id="14" name="TextBox 13">
            <a:extLst>
              <a:ext uri="{FF2B5EF4-FFF2-40B4-BE49-F238E27FC236}">
                <a16:creationId xmlns:a16="http://schemas.microsoft.com/office/drawing/2014/main" id="{FB55C8E3-08DA-414F-A2B8-0026762F4E55}"/>
              </a:ext>
            </a:extLst>
          </p:cNvPr>
          <p:cNvSpPr txBox="1"/>
          <p:nvPr/>
        </p:nvSpPr>
        <p:spPr>
          <a:xfrm>
            <a:off x="27473620" y="5452273"/>
            <a:ext cx="12801600" cy="29665266"/>
          </a:xfrm>
          <a:prstGeom prst="rect">
            <a:avLst/>
          </a:prstGeom>
          <a:solidFill>
            <a:schemeClr val="bg1"/>
          </a:solidFill>
          <a:ln>
            <a:noFill/>
          </a:ln>
        </p:spPr>
        <p:txBody>
          <a:bodyPr wrap="square" rtlCol="0">
            <a:noAutofit/>
          </a:bodyPr>
          <a:lstStyle/>
          <a:p>
            <a:endParaRPr lang="en-US" sz="10369" dirty="0"/>
          </a:p>
          <a:p>
            <a:endParaRPr lang="en-US" sz="10369" dirty="0"/>
          </a:p>
          <a:p>
            <a:endParaRPr lang="en-US" sz="10369" dirty="0"/>
          </a:p>
          <a:p>
            <a:endParaRPr lang="en-US" sz="10369" dirty="0"/>
          </a:p>
          <a:p>
            <a:endParaRPr lang="en-US" sz="10369" dirty="0"/>
          </a:p>
          <a:p>
            <a:endParaRPr lang="en-US" sz="10369" dirty="0"/>
          </a:p>
          <a:p>
            <a:endParaRPr lang="en-US" sz="10369" dirty="0"/>
          </a:p>
          <a:p>
            <a:endParaRPr lang="en-US" sz="10369" dirty="0"/>
          </a:p>
          <a:p>
            <a:endParaRPr lang="en-US" sz="10369" dirty="0"/>
          </a:p>
        </p:txBody>
      </p:sp>
      <p:sp>
        <p:nvSpPr>
          <p:cNvPr id="15" name="TextBox 14">
            <a:extLst>
              <a:ext uri="{FF2B5EF4-FFF2-40B4-BE49-F238E27FC236}">
                <a16:creationId xmlns:a16="http://schemas.microsoft.com/office/drawing/2014/main" id="{76557F59-6D7A-47A4-AC9B-FBE12819DCAB}"/>
              </a:ext>
            </a:extLst>
          </p:cNvPr>
          <p:cNvSpPr txBox="1"/>
          <p:nvPr/>
        </p:nvSpPr>
        <p:spPr>
          <a:xfrm>
            <a:off x="955527" y="5526854"/>
            <a:ext cx="12801600" cy="18288000"/>
          </a:xfrm>
          <a:prstGeom prst="rect">
            <a:avLst/>
          </a:prstGeom>
          <a:solidFill>
            <a:schemeClr val="bg1"/>
          </a:solidFill>
          <a:ln>
            <a:noFill/>
          </a:ln>
        </p:spPr>
        <p:txBody>
          <a:bodyPr wrap="square" rtlCol="0">
            <a:noAutofit/>
          </a:bodyPr>
          <a:lstStyle/>
          <a:p>
            <a:endParaRPr lang="en-US" sz="10369" dirty="0"/>
          </a:p>
          <a:p>
            <a:endParaRPr lang="en-US" sz="10369" dirty="0"/>
          </a:p>
          <a:p>
            <a:endParaRPr lang="en-US" sz="10369" dirty="0"/>
          </a:p>
          <a:p>
            <a:endParaRPr lang="en-US" sz="10369" dirty="0"/>
          </a:p>
          <a:p>
            <a:endParaRPr lang="en-US" sz="10369" dirty="0"/>
          </a:p>
          <a:p>
            <a:endParaRPr lang="en-US" sz="10369" dirty="0"/>
          </a:p>
          <a:p>
            <a:endParaRPr lang="en-US" sz="10369" dirty="0"/>
          </a:p>
          <a:p>
            <a:endParaRPr lang="en-US" sz="10369" dirty="0"/>
          </a:p>
          <a:p>
            <a:endParaRPr lang="en-US" sz="10369" dirty="0"/>
          </a:p>
        </p:txBody>
      </p:sp>
      <p:sp>
        <p:nvSpPr>
          <p:cNvPr id="16" name="TextBox 15">
            <a:extLst>
              <a:ext uri="{FF2B5EF4-FFF2-40B4-BE49-F238E27FC236}">
                <a16:creationId xmlns:a16="http://schemas.microsoft.com/office/drawing/2014/main" id="{222DC839-E17A-47B2-B14A-6701789F8116}"/>
              </a:ext>
            </a:extLst>
          </p:cNvPr>
          <p:cNvSpPr txBox="1"/>
          <p:nvPr/>
        </p:nvSpPr>
        <p:spPr>
          <a:xfrm>
            <a:off x="14307648" y="35679415"/>
            <a:ext cx="25967571" cy="4572000"/>
          </a:xfrm>
          <a:prstGeom prst="rect">
            <a:avLst/>
          </a:prstGeom>
          <a:solidFill>
            <a:schemeClr val="bg1"/>
          </a:solidFill>
          <a:ln>
            <a:noFill/>
          </a:ln>
        </p:spPr>
        <p:txBody>
          <a:bodyPr wrap="square" rtlCol="0">
            <a:noAutofit/>
          </a:bodyPr>
          <a:lstStyle/>
          <a:p>
            <a:endParaRPr lang="en-US" sz="10369" dirty="0"/>
          </a:p>
          <a:p>
            <a:endParaRPr lang="en-US" sz="10369" dirty="0"/>
          </a:p>
          <a:p>
            <a:endParaRPr lang="en-US" sz="10369" dirty="0"/>
          </a:p>
          <a:p>
            <a:endParaRPr lang="en-US" sz="10369" dirty="0"/>
          </a:p>
          <a:p>
            <a:endParaRPr lang="en-US" sz="10369" dirty="0"/>
          </a:p>
          <a:p>
            <a:endParaRPr lang="en-US" sz="10369" dirty="0"/>
          </a:p>
          <a:p>
            <a:endParaRPr lang="en-US" sz="10369" dirty="0"/>
          </a:p>
          <a:p>
            <a:endParaRPr lang="en-US" sz="10369" dirty="0"/>
          </a:p>
          <a:p>
            <a:endParaRPr lang="en-US" sz="10369" dirty="0"/>
          </a:p>
        </p:txBody>
      </p:sp>
      <p:sp>
        <p:nvSpPr>
          <p:cNvPr id="18" name="TextBox 17">
            <a:extLst>
              <a:ext uri="{FF2B5EF4-FFF2-40B4-BE49-F238E27FC236}">
                <a16:creationId xmlns:a16="http://schemas.microsoft.com/office/drawing/2014/main" id="{E58F58DF-C094-428D-AEB4-03075D00F006}"/>
              </a:ext>
            </a:extLst>
          </p:cNvPr>
          <p:cNvSpPr txBox="1"/>
          <p:nvPr/>
        </p:nvSpPr>
        <p:spPr>
          <a:xfrm>
            <a:off x="14199863" y="5477369"/>
            <a:ext cx="12801600" cy="914400"/>
          </a:xfrm>
          <a:prstGeom prst="rect">
            <a:avLst/>
          </a:prstGeom>
          <a:solidFill>
            <a:srgbClr val="1C345D"/>
          </a:solidFill>
        </p:spPr>
        <p:txBody>
          <a:bodyPr wrap="square" rtlCol="0" anchor="ctr">
            <a:noAutofit/>
          </a:bodyPr>
          <a:lstStyle/>
          <a:p>
            <a:pPr algn="ctr"/>
            <a:r>
              <a:rPr lang="en-US" sz="4000" b="1" dirty="0">
                <a:solidFill>
                  <a:schemeClr val="bg1"/>
                </a:solidFill>
                <a:latin typeface="Times New Roman" panose="02020603050405020304" pitchFamily="18" charset="0"/>
                <a:cs typeface="Times New Roman" panose="02020603050405020304" pitchFamily="18" charset="0"/>
              </a:rPr>
              <a:t>Recovering BGC Data When Float Salinity is Bad</a:t>
            </a:r>
          </a:p>
        </p:txBody>
      </p:sp>
      <p:sp>
        <p:nvSpPr>
          <p:cNvPr id="19" name="TextBox 18">
            <a:extLst>
              <a:ext uri="{FF2B5EF4-FFF2-40B4-BE49-F238E27FC236}">
                <a16:creationId xmlns:a16="http://schemas.microsoft.com/office/drawing/2014/main" id="{471AB480-9CAE-4B18-AC49-5A0378B5DEDF}"/>
              </a:ext>
            </a:extLst>
          </p:cNvPr>
          <p:cNvSpPr txBox="1"/>
          <p:nvPr/>
        </p:nvSpPr>
        <p:spPr>
          <a:xfrm>
            <a:off x="27468576" y="5434356"/>
            <a:ext cx="12801600" cy="914400"/>
          </a:xfrm>
          <a:prstGeom prst="rect">
            <a:avLst/>
          </a:prstGeom>
          <a:solidFill>
            <a:srgbClr val="1C345D"/>
          </a:solidFill>
        </p:spPr>
        <p:txBody>
          <a:bodyPr wrap="square" rtlCol="0" anchor="ctr">
            <a:noAutofit/>
          </a:bodyPr>
          <a:lstStyle/>
          <a:p>
            <a:pPr algn="ctr"/>
            <a:r>
              <a:rPr lang="en-US" sz="4000" b="1" dirty="0">
                <a:solidFill>
                  <a:schemeClr val="bg1"/>
                </a:solidFill>
                <a:latin typeface="Times New Roman" panose="02020603050405020304" pitchFamily="18" charset="0"/>
                <a:cs typeface="Times New Roman" panose="02020603050405020304" pitchFamily="18" charset="0"/>
              </a:rPr>
              <a:t>Recovering BGC Data When Float Oxygen is Bad</a:t>
            </a:r>
          </a:p>
        </p:txBody>
      </p:sp>
      <p:sp>
        <p:nvSpPr>
          <p:cNvPr id="20" name="TextBox 19">
            <a:extLst>
              <a:ext uri="{FF2B5EF4-FFF2-40B4-BE49-F238E27FC236}">
                <a16:creationId xmlns:a16="http://schemas.microsoft.com/office/drawing/2014/main" id="{2F321FDE-0B2A-4071-85FF-EFFDE9B1062C}"/>
              </a:ext>
            </a:extLst>
          </p:cNvPr>
          <p:cNvSpPr txBox="1"/>
          <p:nvPr/>
        </p:nvSpPr>
        <p:spPr>
          <a:xfrm>
            <a:off x="956020" y="5495286"/>
            <a:ext cx="12801600" cy="914400"/>
          </a:xfrm>
          <a:prstGeom prst="rect">
            <a:avLst/>
          </a:prstGeom>
          <a:solidFill>
            <a:srgbClr val="1C345D"/>
          </a:solidFill>
        </p:spPr>
        <p:txBody>
          <a:bodyPr wrap="square" rtlCol="0" anchor="ctr">
            <a:noAutofit/>
          </a:bodyPr>
          <a:lstStyle/>
          <a:p>
            <a:pPr algn="ctr"/>
            <a:r>
              <a:rPr lang="en-US" sz="4000" b="1" dirty="0">
                <a:solidFill>
                  <a:schemeClr val="bg1"/>
                </a:solidFill>
                <a:latin typeface="Times New Roman" panose="02020603050405020304" pitchFamily="18" charset="0"/>
                <a:cs typeface="Times New Roman" panose="02020603050405020304" pitchFamily="18" charset="0"/>
              </a:rPr>
              <a:t>BGC Argo Floats- A Sensor Network</a:t>
            </a:r>
          </a:p>
        </p:txBody>
      </p:sp>
      <p:sp>
        <p:nvSpPr>
          <p:cNvPr id="21" name="TextBox 20">
            <a:extLst>
              <a:ext uri="{FF2B5EF4-FFF2-40B4-BE49-F238E27FC236}">
                <a16:creationId xmlns:a16="http://schemas.microsoft.com/office/drawing/2014/main" id="{FDE37C05-207D-4285-A447-81CBFCC715CB}"/>
              </a:ext>
            </a:extLst>
          </p:cNvPr>
          <p:cNvSpPr txBox="1"/>
          <p:nvPr/>
        </p:nvSpPr>
        <p:spPr>
          <a:xfrm>
            <a:off x="14307648" y="35646759"/>
            <a:ext cx="25967571" cy="914400"/>
          </a:xfrm>
          <a:prstGeom prst="rect">
            <a:avLst/>
          </a:prstGeom>
          <a:solidFill>
            <a:srgbClr val="1C345D"/>
          </a:solidFill>
        </p:spPr>
        <p:txBody>
          <a:bodyPr wrap="square" rtlCol="0" anchor="ctr">
            <a:noAutofit/>
          </a:bodyPr>
          <a:lstStyle/>
          <a:p>
            <a:pPr algn="ctr"/>
            <a:r>
              <a:rPr lang="en-US" sz="4000" b="1" dirty="0">
                <a:solidFill>
                  <a:schemeClr val="bg1"/>
                </a:solidFill>
                <a:latin typeface="Times New Roman" panose="02020603050405020304" pitchFamily="18" charset="0"/>
                <a:cs typeface="Times New Roman" panose="02020603050405020304" pitchFamily="18" charset="0"/>
              </a:rPr>
              <a:t>Conclusions and Acknowledgements</a:t>
            </a:r>
          </a:p>
        </p:txBody>
      </p:sp>
      <p:sp>
        <p:nvSpPr>
          <p:cNvPr id="22" name="TextBox 21">
            <a:extLst>
              <a:ext uri="{FF2B5EF4-FFF2-40B4-BE49-F238E27FC236}">
                <a16:creationId xmlns:a16="http://schemas.microsoft.com/office/drawing/2014/main" id="{BF5403C4-D715-432E-BEC6-BE64F0090E7D}"/>
              </a:ext>
            </a:extLst>
          </p:cNvPr>
          <p:cNvSpPr txBox="1">
            <a:spLocks/>
          </p:cNvSpPr>
          <p:nvPr/>
        </p:nvSpPr>
        <p:spPr>
          <a:xfrm>
            <a:off x="14682158" y="6420600"/>
            <a:ext cx="11887200" cy="25982344"/>
          </a:xfrm>
          <a:prstGeom prst="rect">
            <a:avLst/>
          </a:prstGeom>
          <a:solidFill>
            <a:schemeClr val="bg1"/>
          </a:solidFill>
          <a:ln>
            <a:noFill/>
          </a:ln>
        </p:spPr>
        <p:txBody>
          <a:bodyPr wrap="square" rtlCol="0">
            <a:noAutofit/>
          </a:bodyPr>
          <a:lstStyle/>
          <a:p>
            <a:pPr algn="just">
              <a:lnSpc>
                <a:spcPct val="150000"/>
              </a:lnSpc>
            </a:pPr>
            <a:r>
              <a:rPr lang="en-US" sz="3400" dirty="0">
                <a:latin typeface="Times New Roman" panose="02020603050405020304" pitchFamily="18" charset="0"/>
                <a:cs typeface="Times New Roman" panose="02020603050405020304" pitchFamily="18" charset="0"/>
              </a:rPr>
              <a:t>Catastrophic PSAL failures can propagate through the raw BGC parameter data:</a:t>
            </a: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1600" dirty="0">
              <a:latin typeface="Times New Roman" panose="02020603050405020304" pitchFamily="18" charset="0"/>
              <a:cs typeface="Times New Roman" panose="02020603050405020304" pitchFamily="18" charset="0"/>
            </a:endParaRPr>
          </a:p>
          <a:p>
            <a:pPr algn="just">
              <a:lnSpc>
                <a:spcPct val="150000"/>
              </a:lnSpc>
            </a:pPr>
            <a:endParaRPr lang="en-US" sz="1600" dirty="0">
              <a:latin typeface="Times New Roman" panose="02020603050405020304" pitchFamily="18" charset="0"/>
              <a:cs typeface="Times New Roman" panose="02020603050405020304" pitchFamily="18" charset="0"/>
            </a:endParaRPr>
          </a:p>
          <a:p>
            <a:pPr algn="just">
              <a:lnSpc>
                <a:spcPct val="150000"/>
              </a:lnSpc>
            </a:pPr>
            <a:endParaRPr lang="en-US" sz="1600" dirty="0">
              <a:latin typeface="Times New Roman" panose="02020603050405020304" pitchFamily="18" charset="0"/>
              <a:cs typeface="Times New Roman" panose="02020603050405020304" pitchFamily="18" charset="0"/>
            </a:endParaRPr>
          </a:p>
          <a:p>
            <a:pPr algn="just">
              <a:lnSpc>
                <a:spcPct val="150000"/>
              </a:lnSpc>
            </a:pPr>
            <a:endParaRPr lang="en-US" sz="1600" dirty="0">
              <a:latin typeface="Times New Roman" panose="02020603050405020304" pitchFamily="18" charset="0"/>
              <a:cs typeface="Times New Roman" panose="02020603050405020304" pitchFamily="18" charset="0"/>
            </a:endParaRPr>
          </a:p>
          <a:p>
            <a:pPr algn="just">
              <a:lnSpc>
                <a:spcPct val="150000"/>
              </a:lnSpc>
            </a:pPr>
            <a:endParaRPr lang="en-US" sz="1600" dirty="0">
              <a:latin typeface="Times New Roman" panose="02020603050405020304" pitchFamily="18" charset="0"/>
              <a:cs typeface="Times New Roman" panose="02020603050405020304" pitchFamily="18" charset="0"/>
            </a:endParaRPr>
          </a:p>
          <a:p>
            <a:pPr algn="just">
              <a:lnSpc>
                <a:spcPct val="150000"/>
              </a:lnSpc>
            </a:pPr>
            <a:endParaRPr lang="en-US" sz="1600" dirty="0">
              <a:latin typeface="Times New Roman" panose="02020603050405020304" pitchFamily="18" charset="0"/>
              <a:cs typeface="Times New Roman" panose="02020603050405020304" pitchFamily="18" charset="0"/>
            </a:endParaRPr>
          </a:p>
          <a:p>
            <a:pPr algn="just">
              <a:lnSpc>
                <a:spcPct val="150000"/>
              </a:lnSpc>
            </a:pPr>
            <a:r>
              <a:rPr lang="en-US" sz="3400" dirty="0">
                <a:latin typeface="Times New Roman" panose="02020603050405020304" pitchFamily="18" charset="0"/>
                <a:cs typeface="Times New Roman" panose="02020603050405020304" pitchFamily="18" charset="0"/>
              </a:rPr>
              <a:t>BGC data impacted by salinity failure can be recovered on dead floats using the following steps:</a:t>
            </a: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p:txBody>
      </p:sp>
      <p:sp>
        <p:nvSpPr>
          <p:cNvPr id="23" name="TextBox 22">
            <a:extLst>
              <a:ext uri="{FF2B5EF4-FFF2-40B4-BE49-F238E27FC236}">
                <a16:creationId xmlns:a16="http://schemas.microsoft.com/office/drawing/2014/main" id="{811C87ED-4833-4226-A8D2-BBED1A7B958E}"/>
              </a:ext>
            </a:extLst>
          </p:cNvPr>
          <p:cNvSpPr txBox="1">
            <a:spLocks/>
          </p:cNvSpPr>
          <p:nvPr/>
        </p:nvSpPr>
        <p:spPr>
          <a:xfrm>
            <a:off x="27925776" y="6368840"/>
            <a:ext cx="11887200" cy="25886610"/>
          </a:xfrm>
          <a:prstGeom prst="rect">
            <a:avLst/>
          </a:prstGeom>
          <a:solidFill>
            <a:schemeClr val="bg1"/>
          </a:solidFill>
          <a:ln>
            <a:noFill/>
          </a:ln>
        </p:spPr>
        <p:txBody>
          <a:bodyPr wrap="square" rtlCol="0">
            <a:noAutofit/>
          </a:bodyPr>
          <a:lstStyle/>
          <a:p>
            <a:pPr algn="just">
              <a:lnSpc>
                <a:spcPct val="150000"/>
              </a:lnSpc>
            </a:pPr>
            <a:r>
              <a:rPr lang="en-US" sz="3400" dirty="0">
                <a:latin typeface="Times New Roman" panose="02020603050405020304" pitchFamily="18" charset="0"/>
                <a:cs typeface="Times New Roman" panose="02020603050405020304" pitchFamily="18" charset="0"/>
              </a:rPr>
              <a:t>Oxygen </a:t>
            </a:r>
            <a:r>
              <a:rPr lang="en-US" sz="3400" dirty="0" err="1">
                <a:latin typeface="Times New Roman" panose="02020603050405020304" pitchFamily="18" charset="0"/>
                <a:cs typeface="Times New Roman" panose="02020603050405020304" pitchFamily="18" charset="0"/>
              </a:rPr>
              <a:t>optode</a:t>
            </a:r>
            <a:r>
              <a:rPr lang="en-US" sz="3400" dirty="0">
                <a:latin typeface="Times New Roman" panose="02020603050405020304" pitchFamily="18" charset="0"/>
                <a:cs typeface="Times New Roman" panose="02020603050405020304" pitchFamily="18" charset="0"/>
              </a:rPr>
              <a:t> failures greatly impact the ability to quality control of float parameters including Nitrate and </a:t>
            </a:r>
            <a:r>
              <a:rPr lang="en-US" sz="3400" dirty="0" err="1">
                <a:latin typeface="Times New Roman" panose="02020603050405020304" pitchFamily="18" charset="0"/>
                <a:cs typeface="Times New Roman" panose="02020603050405020304" pitchFamily="18" charset="0"/>
              </a:rPr>
              <a:t>pH.</a:t>
            </a:r>
            <a:r>
              <a:rPr lang="en-US" sz="3400" dirty="0">
                <a:latin typeface="Times New Roman" panose="02020603050405020304" pitchFamily="18" charset="0"/>
                <a:cs typeface="Times New Roman" panose="02020603050405020304" pitchFamily="18" charset="0"/>
              </a:rPr>
              <a:t> </a:t>
            </a:r>
          </a:p>
          <a:p>
            <a:pPr algn="just">
              <a:lnSpc>
                <a:spcPct val="150000"/>
              </a:lnSpc>
            </a:pPr>
            <a:endParaRPr lang="en-US" sz="1600" dirty="0">
              <a:latin typeface="Times New Roman" panose="02020603050405020304" pitchFamily="18" charset="0"/>
              <a:cs typeface="Times New Roman" panose="02020603050405020304" pitchFamily="18" charset="0"/>
            </a:endParaRPr>
          </a:p>
          <a:p>
            <a:pPr algn="just">
              <a:lnSpc>
                <a:spcPct val="150000"/>
              </a:lnSpc>
            </a:pPr>
            <a:r>
              <a:rPr lang="en-US" sz="3400" b="1" dirty="0">
                <a:latin typeface="Times New Roman" panose="02020603050405020304" pitchFamily="18" charset="0"/>
                <a:cs typeface="Times New Roman" panose="02020603050405020304" pitchFamily="18" charset="0"/>
              </a:rPr>
              <a:t>Quality Control of Nitrate and pH:</a:t>
            </a: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1600" dirty="0">
              <a:latin typeface="Times New Roman" panose="02020603050405020304" pitchFamily="18" charset="0"/>
              <a:cs typeface="Times New Roman" panose="02020603050405020304" pitchFamily="18" charset="0"/>
            </a:endParaRPr>
          </a:p>
          <a:p>
            <a:pPr algn="just">
              <a:lnSpc>
                <a:spcPct val="150000"/>
              </a:lnSpc>
            </a:pPr>
            <a:r>
              <a:rPr lang="en-US" sz="3400" dirty="0">
                <a:latin typeface="Times New Roman" panose="02020603050405020304" pitchFamily="18" charset="0"/>
                <a:cs typeface="Times New Roman" panose="02020603050405020304" pitchFamily="18" charset="0"/>
              </a:rPr>
              <a:t>In cases of oxygen failure, quality control methods can substitute Eq. 8 of Carter et al. 2017, which does not include oxygen as an input.</a:t>
            </a: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p:txBody>
      </p:sp>
      <p:sp>
        <p:nvSpPr>
          <p:cNvPr id="24" name="TextBox 23">
            <a:extLst>
              <a:ext uri="{FF2B5EF4-FFF2-40B4-BE49-F238E27FC236}">
                <a16:creationId xmlns:a16="http://schemas.microsoft.com/office/drawing/2014/main" id="{12A17432-4B61-4276-BB91-67D82E5B4DD6}"/>
              </a:ext>
            </a:extLst>
          </p:cNvPr>
          <p:cNvSpPr txBox="1">
            <a:spLocks/>
          </p:cNvSpPr>
          <p:nvPr/>
        </p:nvSpPr>
        <p:spPr>
          <a:xfrm>
            <a:off x="1375736" y="8169326"/>
            <a:ext cx="11887200" cy="13776274"/>
          </a:xfrm>
          <a:prstGeom prst="rect">
            <a:avLst/>
          </a:prstGeom>
          <a:solidFill>
            <a:schemeClr val="bg1"/>
          </a:solidFill>
          <a:ln>
            <a:noFill/>
          </a:ln>
        </p:spPr>
        <p:txBody>
          <a:bodyPr wrap="square" rtlCol="0">
            <a:noAutofit/>
          </a:bodyPr>
          <a:lstStyle/>
          <a:p>
            <a:pPr algn="just">
              <a:lnSpc>
                <a:spcPct val="150000"/>
              </a:lnSpc>
            </a:pPr>
            <a:endParaRPr lang="en-US" sz="2800" dirty="0">
              <a:latin typeface="Times New Roman" panose="02020603050405020304" pitchFamily="18" charset="0"/>
              <a:cs typeface="Times New Roman" panose="02020603050405020304" pitchFamily="18" charset="0"/>
            </a:endParaRPr>
          </a:p>
        </p:txBody>
      </p:sp>
      <p:graphicFrame>
        <p:nvGraphicFramePr>
          <p:cNvPr id="42" name="Table 4">
            <a:extLst>
              <a:ext uri="{FF2B5EF4-FFF2-40B4-BE49-F238E27FC236}">
                <a16:creationId xmlns:a16="http://schemas.microsoft.com/office/drawing/2014/main" id="{EECE61A0-ABC4-41C6-9B24-7B1B081D6F65}"/>
              </a:ext>
            </a:extLst>
          </p:cNvPr>
          <p:cNvGraphicFramePr>
            <a:graphicFrameLocks noGrp="1"/>
          </p:cNvGraphicFramePr>
          <p:nvPr>
            <p:ph idx="1"/>
            <p:extLst>
              <p:ext uri="{D42A27DB-BD31-4B8C-83A1-F6EECF244321}">
                <p14:modId xmlns:p14="http://schemas.microsoft.com/office/powerpoint/2010/main" val="1941566691"/>
              </p:ext>
            </p:extLst>
          </p:nvPr>
        </p:nvGraphicFramePr>
        <p:xfrm>
          <a:off x="14704965" y="9855013"/>
          <a:ext cx="11887200" cy="3242229"/>
        </p:xfrm>
        <a:graphic>
          <a:graphicData uri="http://schemas.openxmlformats.org/drawingml/2006/table">
            <a:tbl>
              <a:tblPr firstRow="1" bandRow="1">
                <a:tableStyleId>{5C22544A-7EE6-4342-B048-85BDC9FD1C3A}</a:tableStyleId>
              </a:tblPr>
              <a:tblGrid>
                <a:gridCol w="3789942">
                  <a:extLst>
                    <a:ext uri="{9D8B030D-6E8A-4147-A177-3AD203B41FA5}">
                      <a16:colId xmlns:a16="http://schemas.microsoft.com/office/drawing/2014/main" val="995326966"/>
                    </a:ext>
                  </a:extLst>
                </a:gridCol>
                <a:gridCol w="3144917">
                  <a:extLst>
                    <a:ext uri="{9D8B030D-6E8A-4147-A177-3AD203B41FA5}">
                      <a16:colId xmlns:a16="http://schemas.microsoft.com/office/drawing/2014/main" val="2800265781"/>
                    </a:ext>
                  </a:extLst>
                </a:gridCol>
                <a:gridCol w="4952341">
                  <a:extLst>
                    <a:ext uri="{9D8B030D-6E8A-4147-A177-3AD203B41FA5}">
                      <a16:colId xmlns:a16="http://schemas.microsoft.com/office/drawing/2014/main" val="265674603"/>
                    </a:ext>
                  </a:extLst>
                </a:gridCol>
              </a:tblGrid>
              <a:tr h="1236726">
                <a:tc>
                  <a:txBody>
                    <a:bodyPr/>
                    <a:lstStyle/>
                    <a:p>
                      <a:pPr algn="ctr"/>
                      <a:r>
                        <a:rPr lang="en-US" sz="3400" dirty="0">
                          <a:latin typeface="Times New Roman" panose="02020603050405020304" pitchFamily="18" charset="0"/>
                          <a:cs typeface="Times New Roman" panose="02020603050405020304" pitchFamily="18" charset="0"/>
                        </a:rPr>
                        <a:t>BGC Argo Parameter</a:t>
                      </a:r>
                    </a:p>
                  </a:txBody>
                  <a:tcPr anchor="ctr">
                    <a:lnL w="76200" cap="flat" cmpd="sng" algn="ctr">
                      <a:solidFill>
                        <a:srgbClr val="1C345D"/>
                      </a:solidFill>
                      <a:prstDash val="solid"/>
                      <a:round/>
                      <a:headEnd type="none" w="med" len="med"/>
                      <a:tailEnd type="none" w="med" len="med"/>
                    </a:lnL>
                    <a:lnR w="76200" cap="flat" cmpd="sng" algn="ctr">
                      <a:solidFill>
                        <a:srgbClr val="1C345D"/>
                      </a:solidFill>
                      <a:prstDash val="solid"/>
                      <a:round/>
                      <a:headEnd type="none" w="med" len="med"/>
                      <a:tailEnd type="none" w="med" len="med"/>
                    </a:lnR>
                    <a:lnT w="76200" cap="flat" cmpd="sng" algn="ctr">
                      <a:solidFill>
                        <a:srgbClr val="1C345D"/>
                      </a:solidFill>
                      <a:prstDash val="solid"/>
                      <a:round/>
                      <a:headEnd type="none" w="med" len="med"/>
                      <a:tailEnd type="none" w="med" len="med"/>
                    </a:lnT>
                    <a:lnB w="76200" cap="flat" cmpd="sng" algn="ctr">
                      <a:solidFill>
                        <a:srgbClr val="1C345D"/>
                      </a:solidFill>
                      <a:prstDash val="solid"/>
                      <a:round/>
                      <a:headEnd type="none" w="med" len="med"/>
                      <a:tailEnd type="none" w="med" len="med"/>
                    </a:lnB>
                    <a:lnTlToBr w="12700" cmpd="sng">
                      <a:noFill/>
                      <a:prstDash val="solid"/>
                    </a:lnTlToBr>
                    <a:lnBlToTr w="12700" cmpd="sng">
                      <a:noFill/>
                      <a:prstDash val="solid"/>
                    </a:lnBlToTr>
                    <a:solidFill>
                      <a:srgbClr val="2E579A"/>
                    </a:solidFill>
                  </a:tcPr>
                </a:tc>
                <a:tc>
                  <a:txBody>
                    <a:bodyPr/>
                    <a:lstStyle/>
                    <a:p>
                      <a:pPr algn="ctr"/>
                      <a:r>
                        <a:rPr lang="en-US" sz="3400" dirty="0">
                          <a:latin typeface="Times New Roman" panose="02020603050405020304" pitchFamily="18" charset="0"/>
                          <a:cs typeface="Times New Roman" panose="02020603050405020304" pitchFamily="18" charset="0"/>
                        </a:rPr>
                        <a:t>Average Fleet Precision</a:t>
                      </a:r>
                    </a:p>
                  </a:txBody>
                  <a:tcPr anchor="ctr">
                    <a:lnL w="76200" cap="flat" cmpd="sng" algn="ctr">
                      <a:solidFill>
                        <a:srgbClr val="1C345D"/>
                      </a:solidFill>
                      <a:prstDash val="solid"/>
                      <a:round/>
                      <a:headEnd type="none" w="med" len="med"/>
                      <a:tailEnd type="none" w="med" len="med"/>
                    </a:lnL>
                    <a:lnR w="76200" cap="flat" cmpd="sng" algn="ctr">
                      <a:solidFill>
                        <a:srgbClr val="1C345D"/>
                      </a:solidFill>
                      <a:prstDash val="solid"/>
                      <a:round/>
                      <a:headEnd type="none" w="med" len="med"/>
                      <a:tailEnd type="none" w="med" len="med"/>
                    </a:lnR>
                    <a:lnT w="76200" cap="flat" cmpd="sng" algn="ctr">
                      <a:solidFill>
                        <a:srgbClr val="1C345D"/>
                      </a:solidFill>
                      <a:prstDash val="solid"/>
                      <a:round/>
                      <a:headEnd type="none" w="med" len="med"/>
                      <a:tailEnd type="none" w="med" len="med"/>
                    </a:lnT>
                    <a:lnB w="76200" cap="flat" cmpd="sng" algn="ctr">
                      <a:solidFill>
                        <a:srgbClr val="1C345D"/>
                      </a:solidFill>
                      <a:prstDash val="solid"/>
                      <a:round/>
                      <a:headEnd type="none" w="med" len="med"/>
                      <a:tailEnd type="none" w="med" len="med"/>
                    </a:lnB>
                    <a:lnTlToBr w="12700" cmpd="sng">
                      <a:noFill/>
                      <a:prstDash val="solid"/>
                    </a:lnTlToBr>
                    <a:lnBlToTr w="12700" cmpd="sng">
                      <a:noFill/>
                      <a:prstDash val="solid"/>
                    </a:lnBlToTr>
                    <a:solidFill>
                      <a:srgbClr val="2E579A"/>
                    </a:solidFill>
                  </a:tcPr>
                </a:tc>
                <a:tc>
                  <a:txBody>
                    <a:bodyPr/>
                    <a:lstStyle/>
                    <a:p>
                      <a:pPr algn="ctr"/>
                      <a:r>
                        <a:rPr lang="en-US" sz="3400" dirty="0">
                          <a:latin typeface="Times New Roman" panose="02020603050405020304" pitchFamily="18" charset="0"/>
                          <a:cs typeface="Times New Roman" panose="02020603050405020304" pitchFamily="18" charset="0"/>
                        </a:rPr>
                        <a:t>Maximum error with 0.5 </a:t>
                      </a:r>
                      <a:r>
                        <a:rPr lang="en-US" sz="3400" dirty="0" err="1">
                          <a:latin typeface="Times New Roman" panose="02020603050405020304" pitchFamily="18" charset="0"/>
                          <a:cs typeface="Times New Roman" panose="02020603050405020304" pitchFamily="18" charset="0"/>
                        </a:rPr>
                        <a:t>psu</a:t>
                      </a:r>
                      <a:r>
                        <a:rPr lang="en-US" sz="3400" dirty="0">
                          <a:latin typeface="Times New Roman" panose="02020603050405020304" pitchFamily="18" charset="0"/>
                          <a:cs typeface="Times New Roman" panose="02020603050405020304" pitchFamily="18" charset="0"/>
                        </a:rPr>
                        <a:t> error in Salinity</a:t>
                      </a:r>
                    </a:p>
                  </a:txBody>
                  <a:tcPr anchor="ctr">
                    <a:lnL w="76200" cap="flat" cmpd="sng" algn="ctr">
                      <a:solidFill>
                        <a:srgbClr val="1C345D"/>
                      </a:solidFill>
                      <a:prstDash val="solid"/>
                      <a:round/>
                      <a:headEnd type="none" w="med" len="med"/>
                      <a:tailEnd type="none" w="med" len="med"/>
                    </a:lnL>
                    <a:lnR w="76200" cap="flat" cmpd="sng" algn="ctr">
                      <a:solidFill>
                        <a:srgbClr val="1C345D"/>
                      </a:solidFill>
                      <a:prstDash val="solid"/>
                      <a:round/>
                      <a:headEnd type="none" w="med" len="med"/>
                      <a:tailEnd type="none" w="med" len="med"/>
                    </a:lnR>
                    <a:lnT w="76200" cap="flat" cmpd="sng" algn="ctr">
                      <a:solidFill>
                        <a:srgbClr val="1C345D"/>
                      </a:solidFill>
                      <a:prstDash val="solid"/>
                      <a:round/>
                      <a:headEnd type="none" w="med" len="med"/>
                      <a:tailEnd type="none" w="med" len="med"/>
                    </a:lnT>
                    <a:lnB w="76200" cap="flat" cmpd="sng" algn="ctr">
                      <a:solidFill>
                        <a:srgbClr val="1C345D"/>
                      </a:solidFill>
                      <a:prstDash val="solid"/>
                      <a:round/>
                      <a:headEnd type="none" w="med" len="med"/>
                      <a:tailEnd type="none" w="med" len="med"/>
                    </a:lnB>
                    <a:lnTlToBr w="12700" cmpd="sng">
                      <a:noFill/>
                      <a:prstDash val="solid"/>
                    </a:lnTlToBr>
                    <a:lnBlToTr w="12700" cmpd="sng">
                      <a:noFill/>
                      <a:prstDash val="solid"/>
                    </a:lnBlToTr>
                    <a:solidFill>
                      <a:srgbClr val="2E579A"/>
                    </a:solidFill>
                  </a:tcPr>
                </a:tc>
                <a:extLst>
                  <a:ext uri="{0D108BD9-81ED-4DB2-BD59-A6C34878D82A}">
                    <a16:rowId xmlns:a16="http://schemas.microsoft.com/office/drawing/2014/main" val="2265241155"/>
                  </a:ext>
                </a:extLst>
              </a:tr>
              <a:tr h="668501">
                <a:tc>
                  <a:txBody>
                    <a:bodyPr/>
                    <a:lstStyle/>
                    <a:p>
                      <a:pPr algn="ctr"/>
                      <a:r>
                        <a:rPr lang="en-US" sz="3400" dirty="0">
                          <a:latin typeface="Times New Roman" panose="02020603050405020304" pitchFamily="18" charset="0"/>
                          <a:cs typeface="Times New Roman" panose="02020603050405020304" pitchFamily="18" charset="0"/>
                        </a:rPr>
                        <a:t>Oxygen (</a:t>
                      </a:r>
                      <a:r>
                        <a:rPr lang="el-GR" sz="3400" dirty="0">
                          <a:latin typeface="Times New Roman" panose="02020603050405020304" pitchFamily="18" charset="0"/>
                          <a:cs typeface="Times New Roman" panose="02020603050405020304" pitchFamily="18" charset="0"/>
                        </a:rPr>
                        <a:t>μ</a:t>
                      </a:r>
                      <a:r>
                        <a:rPr lang="en-US" sz="3400" dirty="0">
                          <a:latin typeface="Times New Roman" panose="02020603050405020304" pitchFamily="18" charset="0"/>
                          <a:cs typeface="Times New Roman" panose="02020603050405020304" pitchFamily="18" charset="0"/>
                        </a:rPr>
                        <a:t>mol / kg)</a:t>
                      </a:r>
                    </a:p>
                  </a:txBody>
                  <a:tcPr anchor="ctr">
                    <a:lnL w="76200" cap="flat" cmpd="sng" algn="ctr">
                      <a:solidFill>
                        <a:srgbClr val="1C345D"/>
                      </a:solidFill>
                      <a:prstDash val="solid"/>
                      <a:round/>
                      <a:headEnd type="none" w="med" len="med"/>
                      <a:tailEnd type="none" w="med" len="med"/>
                    </a:lnL>
                    <a:lnR w="76200" cap="flat" cmpd="sng" algn="ctr">
                      <a:solidFill>
                        <a:srgbClr val="1C345D"/>
                      </a:solidFill>
                      <a:prstDash val="solid"/>
                      <a:round/>
                      <a:headEnd type="none" w="med" len="med"/>
                      <a:tailEnd type="none" w="med" len="med"/>
                    </a:lnR>
                    <a:lnT w="76200" cap="flat" cmpd="sng" algn="ctr">
                      <a:solidFill>
                        <a:srgbClr val="1C345D"/>
                      </a:solidFill>
                      <a:prstDash val="solid"/>
                      <a:round/>
                      <a:headEnd type="none" w="med" len="med"/>
                      <a:tailEnd type="none" w="med" len="med"/>
                    </a:lnT>
                    <a:lnB w="76200" cap="flat" cmpd="sng" algn="ctr">
                      <a:solidFill>
                        <a:srgbClr val="1C345D"/>
                      </a:solidFill>
                      <a:prstDash val="solid"/>
                      <a:round/>
                      <a:headEnd type="none" w="med" len="med"/>
                      <a:tailEnd type="none" w="med" len="med"/>
                    </a:lnB>
                    <a:lnTlToBr w="12700" cmpd="sng">
                      <a:noFill/>
                      <a:prstDash val="solid"/>
                    </a:lnTlToBr>
                    <a:lnBlToTr w="12700" cmpd="sng">
                      <a:noFill/>
                      <a:prstDash val="solid"/>
                    </a:lnBlToTr>
                    <a:solidFill>
                      <a:srgbClr val="E5ECF7"/>
                    </a:solidFill>
                  </a:tcPr>
                </a:tc>
                <a:tc>
                  <a:txBody>
                    <a:bodyPr/>
                    <a:lstStyle/>
                    <a:p>
                      <a:pPr algn="ctr"/>
                      <a:r>
                        <a:rPr lang="en-US" sz="3400" dirty="0">
                          <a:latin typeface="Times New Roman" panose="02020603050405020304" pitchFamily="18" charset="0"/>
                          <a:cs typeface="Times New Roman" panose="02020603050405020304" pitchFamily="18" charset="0"/>
                        </a:rPr>
                        <a:t>2.0</a:t>
                      </a:r>
                    </a:p>
                  </a:txBody>
                  <a:tcPr anchor="ctr">
                    <a:lnL w="76200" cap="flat" cmpd="sng" algn="ctr">
                      <a:solidFill>
                        <a:srgbClr val="1C345D"/>
                      </a:solidFill>
                      <a:prstDash val="solid"/>
                      <a:round/>
                      <a:headEnd type="none" w="med" len="med"/>
                      <a:tailEnd type="none" w="med" len="med"/>
                    </a:lnL>
                    <a:lnR w="76200" cap="flat" cmpd="sng" algn="ctr">
                      <a:solidFill>
                        <a:srgbClr val="1C345D"/>
                      </a:solidFill>
                      <a:prstDash val="solid"/>
                      <a:round/>
                      <a:headEnd type="none" w="med" len="med"/>
                      <a:tailEnd type="none" w="med" len="med"/>
                    </a:lnR>
                    <a:lnT w="76200" cap="flat" cmpd="sng" algn="ctr">
                      <a:solidFill>
                        <a:srgbClr val="1C345D"/>
                      </a:solidFill>
                      <a:prstDash val="solid"/>
                      <a:round/>
                      <a:headEnd type="none" w="med" len="med"/>
                      <a:tailEnd type="none" w="med" len="med"/>
                    </a:lnT>
                    <a:lnB w="76200" cap="flat" cmpd="sng" algn="ctr">
                      <a:solidFill>
                        <a:srgbClr val="1C345D"/>
                      </a:solidFill>
                      <a:prstDash val="solid"/>
                      <a:round/>
                      <a:headEnd type="none" w="med" len="med"/>
                      <a:tailEnd type="none" w="med" len="med"/>
                    </a:lnB>
                    <a:lnTlToBr w="12700" cmpd="sng">
                      <a:noFill/>
                      <a:prstDash val="solid"/>
                    </a:lnTlToBr>
                    <a:lnBlToTr w="12700" cmpd="sng">
                      <a:noFill/>
                      <a:prstDash val="solid"/>
                    </a:lnBlToTr>
                    <a:solidFill>
                      <a:srgbClr val="E5ECF7"/>
                    </a:solidFill>
                  </a:tcPr>
                </a:tc>
                <a:tc>
                  <a:txBody>
                    <a:bodyPr/>
                    <a:lstStyle/>
                    <a:p>
                      <a:pPr algn="ctr"/>
                      <a:r>
                        <a:rPr lang="en-US" sz="3400" b="1" dirty="0">
                          <a:latin typeface="Times New Roman" panose="02020603050405020304" pitchFamily="18" charset="0"/>
                          <a:cs typeface="Times New Roman" panose="02020603050405020304" pitchFamily="18" charset="0"/>
                        </a:rPr>
                        <a:t>1.1</a:t>
                      </a:r>
                    </a:p>
                  </a:txBody>
                  <a:tcPr anchor="ctr">
                    <a:lnL w="76200" cap="flat" cmpd="sng" algn="ctr">
                      <a:solidFill>
                        <a:srgbClr val="1C345D"/>
                      </a:solidFill>
                      <a:prstDash val="solid"/>
                      <a:round/>
                      <a:headEnd type="none" w="med" len="med"/>
                      <a:tailEnd type="none" w="med" len="med"/>
                    </a:lnL>
                    <a:lnR w="76200" cap="flat" cmpd="sng" algn="ctr">
                      <a:solidFill>
                        <a:srgbClr val="1C345D"/>
                      </a:solidFill>
                      <a:prstDash val="solid"/>
                      <a:round/>
                      <a:headEnd type="none" w="med" len="med"/>
                      <a:tailEnd type="none" w="med" len="med"/>
                    </a:lnR>
                    <a:lnT w="76200" cap="flat" cmpd="sng" algn="ctr">
                      <a:solidFill>
                        <a:srgbClr val="1C345D"/>
                      </a:solidFill>
                      <a:prstDash val="solid"/>
                      <a:round/>
                      <a:headEnd type="none" w="med" len="med"/>
                      <a:tailEnd type="none" w="med" len="med"/>
                    </a:lnT>
                    <a:lnB w="76200" cap="flat" cmpd="sng" algn="ctr">
                      <a:solidFill>
                        <a:srgbClr val="1C345D"/>
                      </a:solidFill>
                      <a:prstDash val="solid"/>
                      <a:round/>
                      <a:headEnd type="none" w="med" len="med"/>
                      <a:tailEnd type="none" w="med" len="med"/>
                    </a:lnB>
                    <a:lnTlToBr w="12700" cmpd="sng">
                      <a:noFill/>
                      <a:prstDash val="solid"/>
                    </a:lnTlToBr>
                    <a:lnBlToTr w="12700" cmpd="sng">
                      <a:noFill/>
                      <a:prstDash val="solid"/>
                    </a:lnBlToTr>
                    <a:solidFill>
                      <a:srgbClr val="E5ECF7"/>
                    </a:solidFill>
                  </a:tcPr>
                </a:tc>
                <a:extLst>
                  <a:ext uri="{0D108BD9-81ED-4DB2-BD59-A6C34878D82A}">
                    <a16:rowId xmlns:a16="http://schemas.microsoft.com/office/drawing/2014/main" val="1453535616"/>
                  </a:ext>
                </a:extLst>
              </a:tr>
              <a:tr h="668501">
                <a:tc>
                  <a:txBody>
                    <a:bodyPr/>
                    <a:lstStyle/>
                    <a:p>
                      <a:pPr marL="0" marR="0" lvl="0" indent="0" algn="ctr" defTabSz="4114700" rtl="0" eaLnBrk="1" fontAlgn="auto" latinLnBrk="0" hangingPunct="1">
                        <a:lnSpc>
                          <a:spcPct val="100000"/>
                        </a:lnSpc>
                        <a:spcBef>
                          <a:spcPts val="0"/>
                        </a:spcBef>
                        <a:spcAft>
                          <a:spcPts val="0"/>
                        </a:spcAft>
                        <a:buClrTx/>
                        <a:buSzTx/>
                        <a:buFontTx/>
                        <a:buNone/>
                        <a:tabLst/>
                        <a:defRPr/>
                      </a:pPr>
                      <a:r>
                        <a:rPr lang="en-US" sz="3400" dirty="0">
                          <a:latin typeface="Times New Roman" panose="02020603050405020304" pitchFamily="18" charset="0"/>
                          <a:cs typeface="Times New Roman" panose="02020603050405020304" pitchFamily="18" charset="0"/>
                        </a:rPr>
                        <a:t>Nitrate (</a:t>
                      </a:r>
                      <a:r>
                        <a:rPr lang="el-GR" sz="3400" dirty="0">
                          <a:latin typeface="Times New Roman" panose="02020603050405020304" pitchFamily="18" charset="0"/>
                          <a:cs typeface="Times New Roman" panose="02020603050405020304" pitchFamily="18" charset="0"/>
                        </a:rPr>
                        <a:t>μ</a:t>
                      </a:r>
                      <a:r>
                        <a:rPr lang="en-US" sz="3400" dirty="0">
                          <a:latin typeface="Times New Roman" panose="02020603050405020304" pitchFamily="18" charset="0"/>
                          <a:cs typeface="Times New Roman" panose="02020603050405020304" pitchFamily="18" charset="0"/>
                        </a:rPr>
                        <a:t>mol / kg)</a:t>
                      </a:r>
                    </a:p>
                  </a:txBody>
                  <a:tcPr anchor="ctr">
                    <a:lnL w="76200" cap="flat" cmpd="sng" algn="ctr">
                      <a:solidFill>
                        <a:srgbClr val="1C345D"/>
                      </a:solidFill>
                      <a:prstDash val="solid"/>
                      <a:round/>
                      <a:headEnd type="none" w="med" len="med"/>
                      <a:tailEnd type="none" w="med" len="med"/>
                    </a:lnL>
                    <a:lnR w="76200" cap="flat" cmpd="sng" algn="ctr">
                      <a:solidFill>
                        <a:srgbClr val="1C345D"/>
                      </a:solidFill>
                      <a:prstDash val="solid"/>
                      <a:round/>
                      <a:headEnd type="none" w="med" len="med"/>
                      <a:tailEnd type="none" w="med" len="med"/>
                    </a:lnR>
                    <a:lnT w="76200" cap="flat" cmpd="sng" algn="ctr">
                      <a:solidFill>
                        <a:srgbClr val="1C345D"/>
                      </a:solidFill>
                      <a:prstDash val="solid"/>
                      <a:round/>
                      <a:headEnd type="none" w="med" len="med"/>
                      <a:tailEnd type="none" w="med" len="med"/>
                    </a:lnT>
                    <a:lnB w="76200" cap="flat" cmpd="sng" algn="ctr">
                      <a:solidFill>
                        <a:srgbClr val="1C345D"/>
                      </a:solidFill>
                      <a:prstDash val="solid"/>
                      <a:round/>
                      <a:headEnd type="none" w="med" len="med"/>
                      <a:tailEnd type="none" w="med" len="med"/>
                    </a:lnB>
                    <a:lnTlToBr w="12700" cmpd="sng">
                      <a:noFill/>
                      <a:prstDash val="solid"/>
                    </a:lnTlToBr>
                    <a:lnBlToTr w="12700" cmpd="sng">
                      <a:noFill/>
                      <a:prstDash val="solid"/>
                    </a:lnBlToTr>
                    <a:solidFill>
                      <a:srgbClr val="B5C9E9"/>
                    </a:solidFill>
                  </a:tcPr>
                </a:tc>
                <a:tc>
                  <a:txBody>
                    <a:bodyPr/>
                    <a:lstStyle/>
                    <a:p>
                      <a:pPr algn="ctr"/>
                      <a:r>
                        <a:rPr lang="en-US" sz="3400" dirty="0">
                          <a:latin typeface="Times New Roman" panose="02020603050405020304" pitchFamily="18" charset="0"/>
                          <a:cs typeface="Times New Roman" panose="02020603050405020304" pitchFamily="18" charset="0"/>
                        </a:rPr>
                        <a:t>0.5</a:t>
                      </a:r>
                    </a:p>
                  </a:txBody>
                  <a:tcPr anchor="ctr">
                    <a:lnL w="76200" cap="flat" cmpd="sng" algn="ctr">
                      <a:solidFill>
                        <a:srgbClr val="1C345D"/>
                      </a:solidFill>
                      <a:prstDash val="solid"/>
                      <a:round/>
                      <a:headEnd type="none" w="med" len="med"/>
                      <a:tailEnd type="none" w="med" len="med"/>
                    </a:lnL>
                    <a:lnR w="76200" cap="flat" cmpd="sng" algn="ctr">
                      <a:solidFill>
                        <a:srgbClr val="1C345D"/>
                      </a:solidFill>
                      <a:prstDash val="solid"/>
                      <a:round/>
                      <a:headEnd type="none" w="med" len="med"/>
                      <a:tailEnd type="none" w="med" len="med"/>
                    </a:lnR>
                    <a:lnT w="76200" cap="flat" cmpd="sng" algn="ctr">
                      <a:solidFill>
                        <a:srgbClr val="1C345D"/>
                      </a:solidFill>
                      <a:prstDash val="solid"/>
                      <a:round/>
                      <a:headEnd type="none" w="med" len="med"/>
                      <a:tailEnd type="none" w="med" len="med"/>
                    </a:lnT>
                    <a:lnB w="76200" cap="flat" cmpd="sng" algn="ctr">
                      <a:solidFill>
                        <a:srgbClr val="1C345D"/>
                      </a:solidFill>
                      <a:prstDash val="solid"/>
                      <a:round/>
                      <a:headEnd type="none" w="med" len="med"/>
                      <a:tailEnd type="none" w="med" len="med"/>
                    </a:lnB>
                    <a:lnTlToBr w="12700" cmpd="sng">
                      <a:noFill/>
                      <a:prstDash val="solid"/>
                    </a:lnTlToBr>
                    <a:lnBlToTr w="12700" cmpd="sng">
                      <a:noFill/>
                      <a:prstDash val="solid"/>
                    </a:lnBlToTr>
                    <a:solidFill>
                      <a:srgbClr val="B5C9E9"/>
                    </a:solidFill>
                  </a:tcPr>
                </a:tc>
                <a:tc>
                  <a:txBody>
                    <a:bodyPr/>
                    <a:lstStyle/>
                    <a:p>
                      <a:pPr algn="ctr"/>
                      <a:r>
                        <a:rPr lang="en-US" sz="3400" b="1" dirty="0">
                          <a:latin typeface="Times New Roman" panose="02020603050405020304" pitchFamily="18" charset="0"/>
                          <a:cs typeface="Times New Roman" panose="02020603050405020304" pitchFamily="18" charset="0"/>
                        </a:rPr>
                        <a:t>0.8</a:t>
                      </a:r>
                    </a:p>
                  </a:txBody>
                  <a:tcPr anchor="ctr">
                    <a:lnL w="76200" cap="flat" cmpd="sng" algn="ctr">
                      <a:solidFill>
                        <a:srgbClr val="1C345D"/>
                      </a:solidFill>
                      <a:prstDash val="solid"/>
                      <a:round/>
                      <a:headEnd type="none" w="med" len="med"/>
                      <a:tailEnd type="none" w="med" len="med"/>
                    </a:lnL>
                    <a:lnR w="76200" cap="flat" cmpd="sng" algn="ctr">
                      <a:solidFill>
                        <a:srgbClr val="1C345D"/>
                      </a:solidFill>
                      <a:prstDash val="solid"/>
                      <a:round/>
                      <a:headEnd type="none" w="med" len="med"/>
                      <a:tailEnd type="none" w="med" len="med"/>
                    </a:lnR>
                    <a:lnT w="76200" cap="flat" cmpd="sng" algn="ctr">
                      <a:solidFill>
                        <a:srgbClr val="1C345D"/>
                      </a:solidFill>
                      <a:prstDash val="solid"/>
                      <a:round/>
                      <a:headEnd type="none" w="med" len="med"/>
                      <a:tailEnd type="none" w="med" len="med"/>
                    </a:lnT>
                    <a:lnB w="76200" cap="flat" cmpd="sng" algn="ctr">
                      <a:solidFill>
                        <a:srgbClr val="1C345D"/>
                      </a:solidFill>
                      <a:prstDash val="solid"/>
                      <a:round/>
                      <a:headEnd type="none" w="med" len="med"/>
                      <a:tailEnd type="none" w="med" len="med"/>
                    </a:lnB>
                    <a:lnTlToBr w="12700" cmpd="sng">
                      <a:noFill/>
                      <a:prstDash val="solid"/>
                    </a:lnTlToBr>
                    <a:lnBlToTr w="12700" cmpd="sng">
                      <a:noFill/>
                      <a:prstDash val="solid"/>
                    </a:lnBlToTr>
                    <a:solidFill>
                      <a:srgbClr val="B5C9E9"/>
                    </a:solidFill>
                  </a:tcPr>
                </a:tc>
                <a:extLst>
                  <a:ext uri="{0D108BD9-81ED-4DB2-BD59-A6C34878D82A}">
                    <a16:rowId xmlns:a16="http://schemas.microsoft.com/office/drawing/2014/main" val="3211382461"/>
                  </a:ext>
                </a:extLst>
              </a:tr>
              <a:tr h="668501">
                <a:tc>
                  <a:txBody>
                    <a:bodyPr/>
                    <a:lstStyle/>
                    <a:p>
                      <a:pPr algn="ctr"/>
                      <a:r>
                        <a:rPr lang="en-US" sz="3400" dirty="0">
                          <a:latin typeface="Times New Roman" panose="02020603050405020304" pitchFamily="18" charset="0"/>
                          <a:cs typeface="Times New Roman" panose="02020603050405020304" pitchFamily="18" charset="0"/>
                        </a:rPr>
                        <a:t>pH</a:t>
                      </a:r>
                    </a:p>
                  </a:txBody>
                  <a:tcPr anchor="ctr">
                    <a:lnL w="76200" cap="flat" cmpd="sng" algn="ctr">
                      <a:solidFill>
                        <a:srgbClr val="1C345D"/>
                      </a:solidFill>
                      <a:prstDash val="solid"/>
                      <a:round/>
                      <a:headEnd type="none" w="med" len="med"/>
                      <a:tailEnd type="none" w="med" len="med"/>
                    </a:lnL>
                    <a:lnR w="76200" cap="flat" cmpd="sng" algn="ctr">
                      <a:solidFill>
                        <a:srgbClr val="1C345D"/>
                      </a:solidFill>
                      <a:prstDash val="solid"/>
                      <a:round/>
                      <a:headEnd type="none" w="med" len="med"/>
                      <a:tailEnd type="none" w="med" len="med"/>
                    </a:lnR>
                    <a:lnT w="76200" cap="flat" cmpd="sng" algn="ctr">
                      <a:solidFill>
                        <a:srgbClr val="1C345D"/>
                      </a:solidFill>
                      <a:prstDash val="solid"/>
                      <a:round/>
                      <a:headEnd type="none" w="med" len="med"/>
                      <a:tailEnd type="none" w="med" len="med"/>
                    </a:lnT>
                    <a:lnB w="76200" cap="flat" cmpd="sng" algn="ctr">
                      <a:solidFill>
                        <a:srgbClr val="1C345D"/>
                      </a:solidFill>
                      <a:prstDash val="solid"/>
                      <a:round/>
                      <a:headEnd type="none" w="med" len="med"/>
                      <a:tailEnd type="none" w="med" len="med"/>
                    </a:lnB>
                    <a:lnTlToBr w="12700" cmpd="sng">
                      <a:noFill/>
                      <a:prstDash val="solid"/>
                    </a:lnTlToBr>
                    <a:lnBlToTr w="12700" cmpd="sng">
                      <a:noFill/>
                      <a:prstDash val="solid"/>
                    </a:lnBlToTr>
                    <a:solidFill>
                      <a:srgbClr val="E5ECF7"/>
                    </a:solidFill>
                  </a:tcPr>
                </a:tc>
                <a:tc>
                  <a:txBody>
                    <a:bodyPr/>
                    <a:lstStyle/>
                    <a:p>
                      <a:pPr algn="ctr"/>
                      <a:r>
                        <a:rPr lang="en-US" sz="3400" dirty="0">
                          <a:latin typeface="Times New Roman" panose="02020603050405020304" pitchFamily="18" charset="0"/>
                          <a:cs typeface="Times New Roman" panose="02020603050405020304" pitchFamily="18" charset="0"/>
                        </a:rPr>
                        <a:t>0.008</a:t>
                      </a:r>
                    </a:p>
                  </a:txBody>
                  <a:tcPr anchor="ctr">
                    <a:lnL w="76200" cap="flat" cmpd="sng" algn="ctr">
                      <a:solidFill>
                        <a:srgbClr val="1C345D"/>
                      </a:solidFill>
                      <a:prstDash val="solid"/>
                      <a:round/>
                      <a:headEnd type="none" w="med" len="med"/>
                      <a:tailEnd type="none" w="med" len="med"/>
                    </a:lnL>
                    <a:lnR w="76200" cap="flat" cmpd="sng" algn="ctr">
                      <a:solidFill>
                        <a:srgbClr val="1C345D"/>
                      </a:solidFill>
                      <a:prstDash val="solid"/>
                      <a:round/>
                      <a:headEnd type="none" w="med" len="med"/>
                      <a:tailEnd type="none" w="med" len="med"/>
                    </a:lnR>
                    <a:lnT w="76200" cap="flat" cmpd="sng" algn="ctr">
                      <a:solidFill>
                        <a:srgbClr val="1C345D"/>
                      </a:solidFill>
                      <a:prstDash val="solid"/>
                      <a:round/>
                      <a:headEnd type="none" w="med" len="med"/>
                      <a:tailEnd type="none" w="med" len="med"/>
                    </a:lnT>
                    <a:lnB w="76200" cap="flat" cmpd="sng" algn="ctr">
                      <a:solidFill>
                        <a:srgbClr val="1C345D"/>
                      </a:solidFill>
                      <a:prstDash val="solid"/>
                      <a:round/>
                      <a:headEnd type="none" w="med" len="med"/>
                      <a:tailEnd type="none" w="med" len="med"/>
                    </a:lnB>
                    <a:lnTlToBr w="12700" cmpd="sng">
                      <a:noFill/>
                      <a:prstDash val="solid"/>
                    </a:lnTlToBr>
                    <a:lnBlToTr w="12700" cmpd="sng">
                      <a:noFill/>
                      <a:prstDash val="solid"/>
                    </a:lnBlToTr>
                    <a:solidFill>
                      <a:srgbClr val="E5ECF7"/>
                    </a:solidFill>
                  </a:tcPr>
                </a:tc>
                <a:tc>
                  <a:txBody>
                    <a:bodyPr/>
                    <a:lstStyle/>
                    <a:p>
                      <a:pPr algn="ctr"/>
                      <a:r>
                        <a:rPr lang="en-US" sz="3400" b="1" dirty="0">
                          <a:latin typeface="Times New Roman" panose="02020603050405020304" pitchFamily="18" charset="0"/>
                          <a:cs typeface="Times New Roman" panose="02020603050405020304" pitchFamily="18" charset="0"/>
                        </a:rPr>
                        <a:t>0.0075</a:t>
                      </a:r>
                    </a:p>
                  </a:txBody>
                  <a:tcPr anchor="ctr">
                    <a:lnL w="76200" cap="flat" cmpd="sng" algn="ctr">
                      <a:solidFill>
                        <a:srgbClr val="1C345D"/>
                      </a:solidFill>
                      <a:prstDash val="solid"/>
                      <a:round/>
                      <a:headEnd type="none" w="med" len="med"/>
                      <a:tailEnd type="none" w="med" len="med"/>
                    </a:lnL>
                    <a:lnR w="76200" cap="flat" cmpd="sng" algn="ctr">
                      <a:solidFill>
                        <a:srgbClr val="1C345D"/>
                      </a:solidFill>
                      <a:prstDash val="solid"/>
                      <a:round/>
                      <a:headEnd type="none" w="med" len="med"/>
                      <a:tailEnd type="none" w="med" len="med"/>
                    </a:lnR>
                    <a:lnT w="76200" cap="flat" cmpd="sng" algn="ctr">
                      <a:solidFill>
                        <a:srgbClr val="1C345D"/>
                      </a:solidFill>
                      <a:prstDash val="solid"/>
                      <a:round/>
                      <a:headEnd type="none" w="med" len="med"/>
                      <a:tailEnd type="none" w="med" len="med"/>
                    </a:lnT>
                    <a:lnB w="76200" cap="flat" cmpd="sng" algn="ctr">
                      <a:solidFill>
                        <a:srgbClr val="1C345D"/>
                      </a:solidFill>
                      <a:prstDash val="solid"/>
                      <a:round/>
                      <a:headEnd type="none" w="med" len="med"/>
                      <a:tailEnd type="none" w="med" len="med"/>
                    </a:lnB>
                    <a:lnTlToBr w="12700" cmpd="sng">
                      <a:noFill/>
                      <a:prstDash val="solid"/>
                    </a:lnTlToBr>
                    <a:lnBlToTr w="12700" cmpd="sng">
                      <a:noFill/>
                      <a:prstDash val="solid"/>
                    </a:lnBlToTr>
                    <a:solidFill>
                      <a:srgbClr val="E5ECF7"/>
                    </a:solidFill>
                  </a:tcPr>
                </a:tc>
                <a:extLst>
                  <a:ext uri="{0D108BD9-81ED-4DB2-BD59-A6C34878D82A}">
                    <a16:rowId xmlns:a16="http://schemas.microsoft.com/office/drawing/2014/main" val="2020267277"/>
                  </a:ext>
                </a:extLst>
              </a:tr>
            </a:tbl>
          </a:graphicData>
        </a:graphic>
      </p:graphicFrame>
      <p:sp>
        <p:nvSpPr>
          <p:cNvPr id="8" name="TextBox 7">
            <a:extLst>
              <a:ext uri="{FF2B5EF4-FFF2-40B4-BE49-F238E27FC236}">
                <a16:creationId xmlns:a16="http://schemas.microsoft.com/office/drawing/2014/main" id="{01E0234C-8C24-4482-9FAA-274229369D29}"/>
              </a:ext>
            </a:extLst>
          </p:cNvPr>
          <p:cNvSpPr txBox="1"/>
          <p:nvPr/>
        </p:nvSpPr>
        <p:spPr>
          <a:xfrm>
            <a:off x="23536731" y="15553977"/>
            <a:ext cx="3001966" cy="1661993"/>
          </a:xfrm>
          <a:prstGeom prst="rect">
            <a:avLst/>
          </a:prstGeom>
          <a:noFill/>
        </p:spPr>
        <p:txBody>
          <a:bodyPr wrap="square" rtlCol="0">
            <a:spAutoFit/>
          </a:bodyPr>
          <a:lstStyle/>
          <a:p>
            <a:r>
              <a:rPr lang="en-US" sz="3400" dirty="0">
                <a:latin typeface="Times New Roman" panose="02020603050405020304" pitchFamily="18" charset="0"/>
                <a:cs typeface="Times New Roman" panose="02020603050405020304" pitchFamily="18" charset="0"/>
              </a:rPr>
              <a:t>Figure 1: Visual of salinity failures</a:t>
            </a:r>
          </a:p>
        </p:txBody>
      </p:sp>
      <p:sp>
        <p:nvSpPr>
          <p:cNvPr id="26" name="Isosceles Triangle 25">
            <a:extLst>
              <a:ext uri="{FF2B5EF4-FFF2-40B4-BE49-F238E27FC236}">
                <a16:creationId xmlns:a16="http://schemas.microsoft.com/office/drawing/2014/main" id="{CEEA7163-A970-4118-BEBF-139676E72043}"/>
              </a:ext>
            </a:extLst>
          </p:cNvPr>
          <p:cNvSpPr/>
          <p:nvPr/>
        </p:nvSpPr>
        <p:spPr>
          <a:xfrm>
            <a:off x="33496343" y="11896045"/>
            <a:ext cx="1140591" cy="1287156"/>
          </a:xfrm>
          <a:prstGeom prst="triangle">
            <a:avLst/>
          </a:prstGeom>
          <a:solidFill>
            <a:srgbClr val="1C345D"/>
          </a:solidFill>
          <a:ln>
            <a:solidFill>
              <a:srgbClr val="1C34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802EE23B-D2A1-4AA3-AFEB-24D441501906}"/>
              </a:ext>
            </a:extLst>
          </p:cNvPr>
          <p:cNvSpPr/>
          <p:nvPr/>
        </p:nvSpPr>
        <p:spPr>
          <a:xfrm rot="21401265">
            <a:off x="29981795" y="11732531"/>
            <a:ext cx="7821576" cy="249896"/>
          </a:xfrm>
          <a:prstGeom prst="rect">
            <a:avLst/>
          </a:prstGeom>
          <a:solidFill>
            <a:srgbClr val="1C345D"/>
          </a:solidFill>
          <a:ln>
            <a:solidFill>
              <a:srgbClr val="1C345D"/>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graphicFrame>
        <p:nvGraphicFramePr>
          <p:cNvPr id="12" name="Table 12">
            <a:extLst>
              <a:ext uri="{FF2B5EF4-FFF2-40B4-BE49-F238E27FC236}">
                <a16:creationId xmlns:a16="http://schemas.microsoft.com/office/drawing/2014/main" id="{FC960F3A-6F77-4DF7-9ACA-D553E3AB4DCF}"/>
              </a:ext>
            </a:extLst>
          </p:cNvPr>
          <p:cNvGraphicFramePr>
            <a:graphicFrameLocks noGrp="1"/>
          </p:cNvGraphicFramePr>
          <p:nvPr>
            <p:extLst>
              <p:ext uri="{D42A27DB-BD31-4B8C-83A1-F6EECF244321}">
                <p14:modId xmlns:p14="http://schemas.microsoft.com/office/powerpoint/2010/main" val="3969310632"/>
              </p:ext>
            </p:extLst>
          </p:nvPr>
        </p:nvGraphicFramePr>
        <p:xfrm>
          <a:off x="28028437" y="20976329"/>
          <a:ext cx="11908445" cy="3566160"/>
        </p:xfrm>
        <a:graphic>
          <a:graphicData uri="http://schemas.openxmlformats.org/drawingml/2006/table">
            <a:tbl>
              <a:tblPr firstRow="1" bandRow="1">
                <a:tableStyleId>{5C22544A-7EE6-4342-B048-85BDC9FD1C3A}</a:tableStyleId>
              </a:tblPr>
              <a:tblGrid>
                <a:gridCol w="2481071">
                  <a:extLst>
                    <a:ext uri="{9D8B030D-6E8A-4147-A177-3AD203B41FA5}">
                      <a16:colId xmlns:a16="http://schemas.microsoft.com/office/drawing/2014/main" val="169592020"/>
                    </a:ext>
                  </a:extLst>
                </a:gridCol>
                <a:gridCol w="3566160">
                  <a:extLst>
                    <a:ext uri="{9D8B030D-6E8A-4147-A177-3AD203B41FA5}">
                      <a16:colId xmlns:a16="http://schemas.microsoft.com/office/drawing/2014/main" val="1573998397"/>
                    </a:ext>
                  </a:extLst>
                </a:gridCol>
                <a:gridCol w="2406380">
                  <a:extLst>
                    <a:ext uri="{9D8B030D-6E8A-4147-A177-3AD203B41FA5}">
                      <a16:colId xmlns:a16="http://schemas.microsoft.com/office/drawing/2014/main" val="1520204152"/>
                    </a:ext>
                  </a:extLst>
                </a:gridCol>
                <a:gridCol w="3454834">
                  <a:extLst>
                    <a:ext uri="{9D8B030D-6E8A-4147-A177-3AD203B41FA5}">
                      <a16:colId xmlns:a16="http://schemas.microsoft.com/office/drawing/2014/main" val="2592491768"/>
                    </a:ext>
                  </a:extLst>
                </a:gridCol>
              </a:tblGrid>
              <a:tr h="983175">
                <a:tc>
                  <a:txBody>
                    <a:bodyPr/>
                    <a:lstStyle/>
                    <a:p>
                      <a:pPr algn="ctr"/>
                      <a:r>
                        <a:rPr lang="en-US" sz="3400" dirty="0">
                          <a:latin typeface="Times New Roman" panose="02020603050405020304" pitchFamily="18" charset="0"/>
                          <a:cs typeface="Times New Roman" panose="02020603050405020304" pitchFamily="18" charset="0"/>
                        </a:rPr>
                        <a:t>Parameter</a:t>
                      </a:r>
                    </a:p>
                  </a:txBody>
                  <a:tcPr anchor="ctr">
                    <a:lnL w="76200" cap="flat" cmpd="sng" algn="ctr">
                      <a:solidFill>
                        <a:srgbClr val="1C345D"/>
                      </a:solidFill>
                      <a:prstDash val="solid"/>
                      <a:round/>
                      <a:headEnd type="none" w="med" len="med"/>
                      <a:tailEnd type="none" w="med" len="med"/>
                    </a:lnL>
                    <a:lnR w="76200" cap="flat" cmpd="sng" algn="ctr">
                      <a:solidFill>
                        <a:srgbClr val="1C345D"/>
                      </a:solidFill>
                      <a:prstDash val="solid"/>
                      <a:round/>
                      <a:headEnd type="none" w="med" len="med"/>
                      <a:tailEnd type="none" w="med" len="med"/>
                    </a:lnR>
                    <a:lnT w="76200" cap="flat" cmpd="sng" algn="ctr">
                      <a:solidFill>
                        <a:srgbClr val="1C345D"/>
                      </a:solidFill>
                      <a:prstDash val="solid"/>
                      <a:round/>
                      <a:headEnd type="none" w="med" len="med"/>
                      <a:tailEnd type="none" w="med" len="med"/>
                    </a:lnT>
                    <a:lnB w="76200" cap="flat" cmpd="sng" algn="ctr">
                      <a:solidFill>
                        <a:srgbClr val="1C345D"/>
                      </a:solidFill>
                      <a:prstDash val="solid"/>
                      <a:round/>
                      <a:headEnd type="none" w="med" len="med"/>
                      <a:tailEnd type="none" w="med" len="med"/>
                    </a:lnB>
                    <a:solidFill>
                      <a:srgbClr val="2E579A"/>
                    </a:solidFill>
                  </a:tcPr>
                </a:tc>
                <a:tc>
                  <a:txBody>
                    <a:bodyPr/>
                    <a:lstStyle/>
                    <a:p>
                      <a:pPr algn="ctr"/>
                      <a:r>
                        <a:rPr lang="en-US" sz="3400" dirty="0">
                          <a:latin typeface="Times New Roman" panose="02020603050405020304" pitchFamily="18" charset="0"/>
                          <a:cs typeface="Times New Roman" panose="02020603050405020304" pitchFamily="18" charset="0"/>
                        </a:rPr>
                        <a:t>Carter et al. 2017 Equation #</a:t>
                      </a:r>
                    </a:p>
                  </a:txBody>
                  <a:tcPr anchor="ctr">
                    <a:lnL w="76200" cap="flat" cmpd="sng" algn="ctr">
                      <a:solidFill>
                        <a:srgbClr val="1C345D"/>
                      </a:solidFill>
                      <a:prstDash val="solid"/>
                      <a:round/>
                      <a:headEnd type="none" w="med" len="med"/>
                      <a:tailEnd type="none" w="med" len="med"/>
                    </a:lnL>
                    <a:lnR w="76200" cap="flat" cmpd="sng" algn="ctr">
                      <a:solidFill>
                        <a:srgbClr val="1C345D"/>
                      </a:solidFill>
                      <a:prstDash val="solid"/>
                      <a:round/>
                      <a:headEnd type="none" w="med" len="med"/>
                      <a:tailEnd type="none" w="med" len="med"/>
                    </a:lnR>
                    <a:lnT w="76200" cap="flat" cmpd="sng" algn="ctr">
                      <a:solidFill>
                        <a:srgbClr val="1C345D"/>
                      </a:solidFill>
                      <a:prstDash val="solid"/>
                      <a:round/>
                      <a:headEnd type="none" w="med" len="med"/>
                      <a:tailEnd type="none" w="med" len="med"/>
                    </a:lnT>
                    <a:lnB w="76200" cap="flat" cmpd="sng" algn="ctr">
                      <a:solidFill>
                        <a:srgbClr val="1C345D"/>
                      </a:solidFill>
                      <a:prstDash val="solid"/>
                      <a:round/>
                      <a:headEnd type="none" w="med" len="med"/>
                      <a:tailEnd type="none" w="med" len="med"/>
                    </a:lnB>
                    <a:solidFill>
                      <a:srgbClr val="2E579A"/>
                    </a:solidFill>
                  </a:tcPr>
                </a:tc>
                <a:tc>
                  <a:txBody>
                    <a:bodyPr/>
                    <a:lstStyle/>
                    <a:p>
                      <a:pPr algn="ctr"/>
                      <a:r>
                        <a:rPr lang="en-US" sz="3400" dirty="0">
                          <a:latin typeface="Times New Roman" panose="02020603050405020304" pitchFamily="18" charset="0"/>
                          <a:cs typeface="Times New Roman" panose="02020603050405020304" pitchFamily="18" charset="0"/>
                        </a:rPr>
                        <a:t>Parameters Used</a:t>
                      </a:r>
                    </a:p>
                  </a:txBody>
                  <a:tcPr anchor="ctr">
                    <a:lnL w="76200" cap="flat" cmpd="sng" algn="ctr">
                      <a:solidFill>
                        <a:srgbClr val="1C345D"/>
                      </a:solidFill>
                      <a:prstDash val="solid"/>
                      <a:round/>
                      <a:headEnd type="none" w="med" len="med"/>
                      <a:tailEnd type="none" w="med" len="med"/>
                    </a:lnL>
                    <a:lnR w="76200" cap="flat" cmpd="sng" algn="ctr">
                      <a:solidFill>
                        <a:srgbClr val="1C345D"/>
                      </a:solidFill>
                      <a:prstDash val="solid"/>
                      <a:round/>
                      <a:headEnd type="none" w="med" len="med"/>
                      <a:tailEnd type="none" w="med" len="med"/>
                    </a:lnR>
                    <a:lnT w="76200" cap="flat" cmpd="sng" algn="ctr">
                      <a:solidFill>
                        <a:srgbClr val="1C345D"/>
                      </a:solidFill>
                      <a:prstDash val="solid"/>
                      <a:round/>
                      <a:headEnd type="none" w="med" len="med"/>
                      <a:tailEnd type="none" w="med" len="med"/>
                    </a:lnT>
                    <a:lnB w="76200" cap="flat" cmpd="sng" algn="ctr">
                      <a:solidFill>
                        <a:srgbClr val="1C345D"/>
                      </a:solidFill>
                      <a:prstDash val="solid"/>
                      <a:round/>
                      <a:headEnd type="none" w="med" len="med"/>
                      <a:tailEnd type="none" w="med" len="med"/>
                    </a:lnB>
                    <a:solidFill>
                      <a:srgbClr val="2E579A"/>
                    </a:solidFill>
                  </a:tcPr>
                </a:tc>
                <a:tc>
                  <a:txBody>
                    <a:bodyPr/>
                    <a:lstStyle/>
                    <a:p>
                      <a:pPr algn="ctr"/>
                      <a:r>
                        <a:rPr lang="en-US" sz="3400" dirty="0">
                          <a:latin typeface="Times New Roman" panose="02020603050405020304" pitchFamily="18" charset="0"/>
                          <a:cs typeface="Times New Roman" panose="02020603050405020304" pitchFamily="18" charset="0"/>
                        </a:rPr>
                        <a:t>Uncertainty (</a:t>
                      </a:r>
                      <a:r>
                        <a:rPr lang="el-GR" sz="3400" dirty="0">
                          <a:latin typeface="Times New Roman" panose="02020603050405020304" pitchFamily="18" charset="0"/>
                          <a:cs typeface="Times New Roman" panose="02020603050405020304" pitchFamily="18" charset="0"/>
                        </a:rPr>
                        <a:t>μ</a:t>
                      </a:r>
                      <a:r>
                        <a:rPr lang="en-US" sz="3400" dirty="0">
                          <a:latin typeface="Times New Roman" panose="02020603050405020304" pitchFamily="18" charset="0"/>
                          <a:cs typeface="Times New Roman" panose="02020603050405020304" pitchFamily="18" charset="0"/>
                        </a:rPr>
                        <a:t>mol / kg)</a:t>
                      </a:r>
                    </a:p>
                  </a:txBody>
                  <a:tcPr anchor="ctr">
                    <a:lnL w="76200" cap="flat" cmpd="sng" algn="ctr">
                      <a:solidFill>
                        <a:srgbClr val="1C345D"/>
                      </a:solidFill>
                      <a:prstDash val="solid"/>
                      <a:round/>
                      <a:headEnd type="none" w="med" len="med"/>
                      <a:tailEnd type="none" w="med" len="med"/>
                    </a:lnL>
                    <a:lnR w="76200" cap="flat" cmpd="sng" algn="ctr">
                      <a:solidFill>
                        <a:srgbClr val="1C345D"/>
                      </a:solidFill>
                      <a:prstDash val="solid"/>
                      <a:round/>
                      <a:headEnd type="none" w="med" len="med"/>
                      <a:tailEnd type="none" w="med" len="med"/>
                    </a:lnR>
                    <a:lnT w="76200" cap="flat" cmpd="sng" algn="ctr">
                      <a:solidFill>
                        <a:srgbClr val="1C345D"/>
                      </a:solidFill>
                      <a:prstDash val="solid"/>
                      <a:round/>
                      <a:headEnd type="none" w="med" len="med"/>
                      <a:tailEnd type="none" w="med" len="med"/>
                    </a:lnT>
                    <a:lnB w="76200" cap="flat" cmpd="sng" algn="ctr">
                      <a:solidFill>
                        <a:srgbClr val="1C345D"/>
                      </a:solidFill>
                      <a:prstDash val="solid"/>
                      <a:round/>
                      <a:headEnd type="none" w="med" len="med"/>
                      <a:tailEnd type="none" w="med" len="med"/>
                    </a:lnB>
                    <a:solidFill>
                      <a:srgbClr val="2E579A"/>
                    </a:solidFill>
                  </a:tcPr>
                </a:tc>
                <a:extLst>
                  <a:ext uri="{0D108BD9-81ED-4DB2-BD59-A6C34878D82A}">
                    <a16:rowId xmlns:a16="http://schemas.microsoft.com/office/drawing/2014/main" val="3521807809"/>
                  </a:ext>
                </a:extLst>
              </a:tr>
              <a:tr h="531446">
                <a:tc rowSpan="2">
                  <a:txBody>
                    <a:bodyPr/>
                    <a:lstStyle/>
                    <a:p>
                      <a:pPr algn="ctr"/>
                      <a:r>
                        <a:rPr lang="en-US" sz="3400" dirty="0">
                          <a:latin typeface="Times New Roman" panose="02020603050405020304" pitchFamily="18" charset="0"/>
                          <a:cs typeface="Times New Roman" panose="02020603050405020304" pitchFamily="18" charset="0"/>
                        </a:rPr>
                        <a:t>Nitrate</a:t>
                      </a:r>
                    </a:p>
                  </a:txBody>
                  <a:tcPr anchor="ctr">
                    <a:lnL w="76200" cap="flat" cmpd="sng" algn="ctr">
                      <a:solidFill>
                        <a:srgbClr val="1C345D"/>
                      </a:solidFill>
                      <a:prstDash val="solid"/>
                      <a:round/>
                      <a:headEnd type="none" w="med" len="med"/>
                      <a:tailEnd type="none" w="med" len="med"/>
                    </a:lnL>
                    <a:lnR w="76200" cap="flat" cmpd="sng" algn="ctr">
                      <a:solidFill>
                        <a:srgbClr val="1C345D"/>
                      </a:solidFill>
                      <a:prstDash val="solid"/>
                      <a:round/>
                      <a:headEnd type="none" w="med" len="med"/>
                      <a:tailEnd type="none" w="med" len="med"/>
                    </a:lnR>
                    <a:lnT w="76200" cap="flat" cmpd="sng" algn="ctr">
                      <a:solidFill>
                        <a:srgbClr val="1C345D"/>
                      </a:solidFill>
                      <a:prstDash val="solid"/>
                      <a:round/>
                      <a:headEnd type="none" w="med" len="med"/>
                      <a:tailEnd type="none" w="med" len="med"/>
                    </a:lnT>
                    <a:lnB w="76200" cap="flat" cmpd="sng" algn="ctr">
                      <a:solidFill>
                        <a:srgbClr val="1C345D"/>
                      </a:solidFill>
                      <a:prstDash val="solid"/>
                      <a:round/>
                      <a:headEnd type="none" w="med" len="med"/>
                      <a:tailEnd type="none" w="med" len="med"/>
                    </a:lnB>
                    <a:solidFill>
                      <a:srgbClr val="B5C9E9"/>
                    </a:solidFill>
                  </a:tcPr>
                </a:tc>
                <a:tc>
                  <a:txBody>
                    <a:bodyPr/>
                    <a:lstStyle/>
                    <a:p>
                      <a:pPr algn="ctr"/>
                      <a:r>
                        <a:rPr lang="en-US" sz="3400" dirty="0">
                          <a:latin typeface="Times New Roman" panose="02020603050405020304" pitchFamily="18" charset="0"/>
                          <a:cs typeface="Times New Roman" panose="02020603050405020304" pitchFamily="18" charset="0"/>
                        </a:rPr>
                        <a:t>7</a:t>
                      </a:r>
                    </a:p>
                  </a:txBody>
                  <a:tcPr anchor="ctr">
                    <a:lnL w="76200" cap="flat" cmpd="sng" algn="ctr">
                      <a:solidFill>
                        <a:srgbClr val="1C345D"/>
                      </a:solidFill>
                      <a:prstDash val="solid"/>
                      <a:round/>
                      <a:headEnd type="none" w="med" len="med"/>
                      <a:tailEnd type="none" w="med" len="med"/>
                    </a:lnL>
                    <a:lnR w="76200" cap="flat" cmpd="sng" algn="ctr">
                      <a:solidFill>
                        <a:srgbClr val="1C345D"/>
                      </a:solidFill>
                      <a:prstDash val="solid"/>
                      <a:round/>
                      <a:headEnd type="none" w="med" len="med"/>
                      <a:tailEnd type="none" w="med" len="med"/>
                    </a:lnR>
                    <a:lnT w="76200" cap="flat" cmpd="sng" algn="ctr">
                      <a:solidFill>
                        <a:srgbClr val="1C345D"/>
                      </a:solidFill>
                      <a:prstDash val="solid"/>
                      <a:round/>
                      <a:headEnd type="none" w="med" len="med"/>
                      <a:tailEnd type="none" w="med" len="med"/>
                    </a:lnT>
                    <a:lnB w="76200" cap="flat" cmpd="sng" algn="ctr">
                      <a:solidFill>
                        <a:srgbClr val="1C345D"/>
                      </a:solidFill>
                      <a:prstDash val="solid"/>
                      <a:round/>
                      <a:headEnd type="none" w="med" len="med"/>
                      <a:tailEnd type="none" w="med" len="med"/>
                    </a:lnB>
                    <a:solidFill>
                      <a:srgbClr val="B5C9E9"/>
                    </a:solidFill>
                  </a:tcPr>
                </a:tc>
                <a:tc>
                  <a:txBody>
                    <a:bodyPr/>
                    <a:lstStyle/>
                    <a:p>
                      <a:pPr marL="0" marR="0" lvl="0" indent="0" algn="ctr" defTabSz="4114700" rtl="0" eaLnBrk="1" fontAlgn="auto" latinLnBrk="0" hangingPunct="1">
                        <a:lnSpc>
                          <a:spcPct val="100000"/>
                        </a:lnSpc>
                        <a:spcBef>
                          <a:spcPts val="0"/>
                        </a:spcBef>
                        <a:spcAft>
                          <a:spcPts val="0"/>
                        </a:spcAft>
                        <a:buClrTx/>
                        <a:buSzTx/>
                        <a:buFontTx/>
                        <a:buNone/>
                        <a:tabLst/>
                        <a:defRPr/>
                      </a:pPr>
                      <a:r>
                        <a:rPr lang="en-US" sz="3400" dirty="0">
                          <a:latin typeface="Times New Roman" panose="02020603050405020304" pitchFamily="18" charset="0"/>
                          <a:cs typeface="Times New Roman" panose="02020603050405020304" pitchFamily="18" charset="0"/>
                        </a:rPr>
                        <a:t>S, </a:t>
                      </a:r>
                      <a:r>
                        <a:rPr lang="el-GR" sz="3400" dirty="0">
                          <a:latin typeface="Times New Roman" panose="02020603050405020304" pitchFamily="18" charset="0"/>
                          <a:cs typeface="Times New Roman" panose="02020603050405020304" pitchFamily="18" charset="0"/>
                        </a:rPr>
                        <a:t>θ</a:t>
                      </a:r>
                      <a:r>
                        <a:rPr lang="en-US" sz="3400" dirty="0">
                          <a:latin typeface="Times New Roman" panose="02020603050405020304" pitchFamily="18" charset="0"/>
                          <a:cs typeface="Times New Roman" panose="02020603050405020304" pitchFamily="18" charset="0"/>
                        </a:rPr>
                        <a:t>, AOU</a:t>
                      </a:r>
                    </a:p>
                  </a:txBody>
                  <a:tcPr anchor="ctr">
                    <a:lnL w="76200" cap="flat" cmpd="sng" algn="ctr">
                      <a:solidFill>
                        <a:srgbClr val="1C345D"/>
                      </a:solidFill>
                      <a:prstDash val="solid"/>
                      <a:round/>
                      <a:headEnd type="none" w="med" len="med"/>
                      <a:tailEnd type="none" w="med" len="med"/>
                    </a:lnL>
                    <a:lnR w="76200" cap="flat" cmpd="sng" algn="ctr">
                      <a:solidFill>
                        <a:srgbClr val="1C345D"/>
                      </a:solidFill>
                      <a:prstDash val="solid"/>
                      <a:round/>
                      <a:headEnd type="none" w="med" len="med"/>
                      <a:tailEnd type="none" w="med" len="med"/>
                    </a:lnR>
                    <a:lnT w="76200" cap="flat" cmpd="sng" algn="ctr">
                      <a:solidFill>
                        <a:srgbClr val="1C345D"/>
                      </a:solidFill>
                      <a:prstDash val="solid"/>
                      <a:round/>
                      <a:headEnd type="none" w="med" len="med"/>
                      <a:tailEnd type="none" w="med" len="med"/>
                    </a:lnT>
                    <a:lnB w="76200" cap="flat" cmpd="sng" algn="ctr">
                      <a:solidFill>
                        <a:srgbClr val="1C345D"/>
                      </a:solidFill>
                      <a:prstDash val="solid"/>
                      <a:round/>
                      <a:headEnd type="none" w="med" len="med"/>
                      <a:tailEnd type="none" w="med" len="med"/>
                    </a:lnB>
                    <a:solidFill>
                      <a:srgbClr val="B5C9E9"/>
                    </a:solidFill>
                  </a:tcPr>
                </a:tc>
                <a:tc>
                  <a:txBody>
                    <a:bodyPr/>
                    <a:lstStyle/>
                    <a:p>
                      <a:pPr marL="0" marR="0" lvl="0" indent="0" algn="ctr" defTabSz="4114700" rtl="0" eaLnBrk="1" fontAlgn="auto" latinLnBrk="0" hangingPunct="1">
                        <a:lnSpc>
                          <a:spcPct val="100000"/>
                        </a:lnSpc>
                        <a:spcBef>
                          <a:spcPts val="0"/>
                        </a:spcBef>
                        <a:spcAft>
                          <a:spcPts val="0"/>
                        </a:spcAft>
                        <a:buClrTx/>
                        <a:buSzTx/>
                        <a:buFontTx/>
                        <a:buNone/>
                        <a:tabLst/>
                        <a:defRPr/>
                      </a:pPr>
                      <a:r>
                        <a:rPr lang="en-US" sz="3400" dirty="0">
                          <a:latin typeface="Times New Roman" panose="02020603050405020304" pitchFamily="18" charset="0"/>
                          <a:cs typeface="Times New Roman" panose="02020603050405020304" pitchFamily="18" charset="0"/>
                        </a:rPr>
                        <a:t>-0.02 (</a:t>
                      </a:r>
                      <a:r>
                        <a:rPr lang="en-US" sz="3400" b="0" i="0" kern="1200" dirty="0">
                          <a:solidFill>
                            <a:schemeClr val="dk1"/>
                          </a:solidFill>
                          <a:effectLst/>
                          <a:latin typeface="Times New Roman" panose="02020603050405020304" pitchFamily="18" charset="0"/>
                          <a:ea typeface="+mn-ea"/>
                          <a:cs typeface="Times New Roman" panose="02020603050405020304" pitchFamily="18" charset="0"/>
                        </a:rPr>
                        <a:t>± 0.86)</a:t>
                      </a:r>
                      <a:endParaRPr lang="en-US" sz="3400" dirty="0">
                        <a:latin typeface="Times New Roman" panose="02020603050405020304" pitchFamily="18" charset="0"/>
                        <a:cs typeface="Times New Roman" panose="02020603050405020304" pitchFamily="18" charset="0"/>
                      </a:endParaRPr>
                    </a:p>
                  </a:txBody>
                  <a:tcPr anchor="ctr">
                    <a:lnL w="76200" cap="flat" cmpd="sng" algn="ctr">
                      <a:solidFill>
                        <a:srgbClr val="1C345D"/>
                      </a:solidFill>
                      <a:prstDash val="solid"/>
                      <a:round/>
                      <a:headEnd type="none" w="med" len="med"/>
                      <a:tailEnd type="none" w="med" len="med"/>
                    </a:lnL>
                    <a:lnR w="76200" cap="flat" cmpd="sng" algn="ctr">
                      <a:solidFill>
                        <a:srgbClr val="1C345D"/>
                      </a:solidFill>
                      <a:prstDash val="solid"/>
                      <a:round/>
                      <a:headEnd type="none" w="med" len="med"/>
                      <a:tailEnd type="none" w="med" len="med"/>
                    </a:lnR>
                    <a:lnT w="76200" cap="flat" cmpd="sng" algn="ctr">
                      <a:solidFill>
                        <a:srgbClr val="1C345D"/>
                      </a:solidFill>
                      <a:prstDash val="solid"/>
                      <a:round/>
                      <a:headEnd type="none" w="med" len="med"/>
                      <a:tailEnd type="none" w="med" len="med"/>
                    </a:lnT>
                    <a:lnB w="76200" cap="flat" cmpd="sng" algn="ctr">
                      <a:solidFill>
                        <a:srgbClr val="1C345D"/>
                      </a:solidFill>
                      <a:prstDash val="solid"/>
                      <a:round/>
                      <a:headEnd type="none" w="med" len="med"/>
                      <a:tailEnd type="none" w="med" len="med"/>
                    </a:lnB>
                    <a:solidFill>
                      <a:srgbClr val="B5C9E9"/>
                    </a:solidFill>
                  </a:tcPr>
                </a:tc>
                <a:extLst>
                  <a:ext uri="{0D108BD9-81ED-4DB2-BD59-A6C34878D82A}">
                    <a16:rowId xmlns:a16="http://schemas.microsoft.com/office/drawing/2014/main" val="242980168"/>
                  </a:ext>
                </a:extLst>
              </a:tr>
              <a:tr h="531446">
                <a:tc vMerge="1">
                  <a:txBody>
                    <a:bodyPr/>
                    <a:lstStyle/>
                    <a:p>
                      <a:endParaRPr lang="en-US" dirty="0"/>
                    </a:p>
                  </a:txBody>
                  <a:tcPr/>
                </a:tc>
                <a:tc>
                  <a:txBody>
                    <a:bodyPr/>
                    <a:lstStyle/>
                    <a:p>
                      <a:pPr algn="ctr"/>
                      <a:r>
                        <a:rPr lang="en-US" sz="3400" dirty="0">
                          <a:latin typeface="Times New Roman" panose="02020603050405020304" pitchFamily="18" charset="0"/>
                          <a:cs typeface="Times New Roman" panose="02020603050405020304" pitchFamily="18" charset="0"/>
                        </a:rPr>
                        <a:t>8</a:t>
                      </a:r>
                    </a:p>
                  </a:txBody>
                  <a:tcPr anchor="ctr">
                    <a:lnL w="76200" cap="flat" cmpd="sng" algn="ctr">
                      <a:solidFill>
                        <a:srgbClr val="1C345D"/>
                      </a:solidFill>
                      <a:prstDash val="solid"/>
                      <a:round/>
                      <a:headEnd type="none" w="med" len="med"/>
                      <a:tailEnd type="none" w="med" len="med"/>
                    </a:lnL>
                    <a:lnR w="76200" cap="flat" cmpd="sng" algn="ctr">
                      <a:solidFill>
                        <a:srgbClr val="1C345D"/>
                      </a:solidFill>
                      <a:prstDash val="solid"/>
                      <a:round/>
                      <a:headEnd type="none" w="med" len="med"/>
                      <a:tailEnd type="none" w="med" len="med"/>
                    </a:lnR>
                    <a:lnT w="76200" cap="flat" cmpd="sng" algn="ctr">
                      <a:solidFill>
                        <a:srgbClr val="1C345D"/>
                      </a:solidFill>
                      <a:prstDash val="solid"/>
                      <a:round/>
                      <a:headEnd type="none" w="med" len="med"/>
                      <a:tailEnd type="none" w="med" len="med"/>
                    </a:lnT>
                    <a:lnB w="76200" cap="flat" cmpd="sng" algn="ctr">
                      <a:solidFill>
                        <a:srgbClr val="1C345D"/>
                      </a:solidFill>
                      <a:prstDash val="solid"/>
                      <a:round/>
                      <a:headEnd type="none" w="med" len="med"/>
                      <a:tailEnd type="none" w="med" len="med"/>
                    </a:lnB>
                    <a:solidFill>
                      <a:srgbClr val="E5ECF7"/>
                    </a:solidFill>
                  </a:tcPr>
                </a:tc>
                <a:tc>
                  <a:txBody>
                    <a:bodyPr/>
                    <a:lstStyle/>
                    <a:p>
                      <a:pPr marL="0" marR="0" lvl="0" indent="0" algn="ctr" defTabSz="4114700" rtl="0" eaLnBrk="1" fontAlgn="auto" latinLnBrk="0" hangingPunct="1">
                        <a:lnSpc>
                          <a:spcPct val="100000"/>
                        </a:lnSpc>
                        <a:spcBef>
                          <a:spcPts val="0"/>
                        </a:spcBef>
                        <a:spcAft>
                          <a:spcPts val="0"/>
                        </a:spcAft>
                        <a:buClrTx/>
                        <a:buSzTx/>
                        <a:buFontTx/>
                        <a:buNone/>
                        <a:tabLst/>
                        <a:defRPr/>
                      </a:pPr>
                      <a:r>
                        <a:rPr lang="en-US" sz="3400" dirty="0">
                          <a:latin typeface="Times New Roman" panose="02020603050405020304" pitchFamily="18" charset="0"/>
                          <a:cs typeface="Times New Roman" panose="02020603050405020304" pitchFamily="18" charset="0"/>
                        </a:rPr>
                        <a:t>S, </a:t>
                      </a:r>
                      <a:r>
                        <a:rPr lang="el-GR" sz="3400" dirty="0">
                          <a:latin typeface="Times New Roman" panose="02020603050405020304" pitchFamily="18" charset="0"/>
                          <a:cs typeface="Times New Roman" panose="02020603050405020304" pitchFamily="18" charset="0"/>
                        </a:rPr>
                        <a:t>θ</a:t>
                      </a:r>
                      <a:endParaRPr lang="en-US" sz="3400" dirty="0">
                        <a:latin typeface="Times New Roman" panose="02020603050405020304" pitchFamily="18" charset="0"/>
                        <a:cs typeface="Times New Roman" panose="02020603050405020304" pitchFamily="18" charset="0"/>
                      </a:endParaRPr>
                    </a:p>
                  </a:txBody>
                  <a:tcPr anchor="ctr">
                    <a:lnL w="76200" cap="flat" cmpd="sng" algn="ctr">
                      <a:solidFill>
                        <a:srgbClr val="1C345D"/>
                      </a:solidFill>
                      <a:prstDash val="solid"/>
                      <a:round/>
                      <a:headEnd type="none" w="med" len="med"/>
                      <a:tailEnd type="none" w="med" len="med"/>
                    </a:lnL>
                    <a:lnR w="76200" cap="flat" cmpd="sng" algn="ctr">
                      <a:solidFill>
                        <a:srgbClr val="1C345D"/>
                      </a:solidFill>
                      <a:prstDash val="solid"/>
                      <a:round/>
                      <a:headEnd type="none" w="med" len="med"/>
                      <a:tailEnd type="none" w="med" len="med"/>
                    </a:lnR>
                    <a:lnT w="76200" cap="flat" cmpd="sng" algn="ctr">
                      <a:solidFill>
                        <a:srgbClr val="1C345D"/>
                      </a:solidFill>
                      <a:prstDash val="solid"/>
                      <a:round/>
                      <a:headEnd type="none" w="med" len="med"/>
                      <a:tailEnd type="none" w="med" len="med"/>
                    </a:lnT>
                    <a:lnB w="76200" cap="flat" cmpd="sng" algn="ctr">
                      <a:solidFill>
                        <a:srgbClr val="1C345D"/>
                      </a:solidFill>
                      <a:prstDash val="solid"/>
                      <a:round/>
                      <a:headEnd type="none" w="med" len="med"/>
                      <a:tailEnd type="none" w="med" len="med"/>
                    </a:lnB>
                    <a:solidFill>
                      <a:srgbClr val="E5ECF7"/>
                    </a:solidFill>
                  </a:tcPr>
                </a:tc>
                <a:tc>
                  <a:txBody>
                    <a:bodyPr/>
                    <a:lstStyle/>
                    <a:p>
                      <a:pPr marL="0" marR="0" lvl="0" indent="0" algn="ctr" defTabSz="4114700" rtl="0" eaLnBrk="1" fontAlgn="auto" latinLnBrk="0" hangingPunct="1">
                        <a:lnSpc>
                          <a:spcPct val="100000"/>
                        </a:lnSpc>
                        <a:spcBef>
                          <a:spcPts val="0"/>
                        </a:spcBef>
                        <a:spcAft>
                          <a:spcPts val="0"/>
                        </a:spcAft>
                        <a:buClrTx/>
                        <a:buSzTx/>
                        <a:buFontTx/>
                        <a:buNone/>
                        <a:tabLst/>
                        <a:defRPr/>
                      </a:pPr>
                      <a:r>
                        <a:rPr lang="en-US" sz="3400" dirty="0">
                          <a:latin typeface="Times New Roman" panose="02020603050405020304" pitchFamily="18" charset="0"/>
                          <a:cs typeface="Times New Roman" panose="02020603050405020304" pitchFamily="18" charset="0"/>
                        </a:rPr>
                        <a:t>0.05 (</a:t>
                      </a:r>
                      <a:r>
                        <a:rPr lang="en-US" sz="3400" b="0" i="0" kern="1200" dirty="0">
                          <a:solidFill>
                            <a:schemeClr val="dk1"/>
                          </a:solidFill>
                          <a:effectLst/>
                          <a:latin typeface="Times New Roman" panose="02020603050405020304" pitchFamily="18" charset="0"/>
                          <a:ea typeface="+mn-ea"/>
                          <a:cs typeface="Times New Roman" panose="02020603050405020304" pitchFamily="18" charset="0"/>
                        </a:rPr>
                        <a:t>± 1.27)</a:t>
                      </a:r>
                      <a:endParaRPr lang="en-US" sz="3400" dirty="0">
                        <a:latin typeface="Times New Roman" panose="02020603050405020304" pitchFamily="18" charset="0"/>
                        <a:cs typeface="Times New Roman" panose="02020603050405020304" pitchFamily="18" charset="0"/>
                      </a:endParaRPr>
                    </a:p>
                  </a:txBody>
                  <a:tcPr anchor="ctr">
                    <a:lnL w="76200" cap="flat" cmpd="sng" algn="ctr">
                      <a:solidFill>
                        <a:srgbClr val="1C345D"/>
                      </a:solidFill>
                      <a:prstDash val="solid"/>
                      <a:round/>
                      <a:headEnd type="none" w="med" len="med"/>
                      <a:tailEnd type="none" w="med" len="med"/>
                    </a:lnL>
                    <a:lnR w="76200" cap="flat" cmpd="sng" algn="ctr">
                      <a:solidFill>
                        <a:srgbClr val="1C345D"/>
                      </a:solidFill>
                      <a:prstDash val="solid"/>
                      <a:round/>
                      <a:headEnd type="none" w="med" len="med"/>
                      <a:tailEnd type="none" w="med" len="med"/>
                    </a:lnR>
                    <a:lnT w="76200" cap="flat" cmpd="sng" algn="ctr">
                      <a:solidFill>
                        <a:srgbClr val="1C345D"/>
                      </a:solidFill>
                      <a:prstDash val="solid"/>
                      <a:round/>
                      <a:headEnd type="none" w="med" len="med"/>
                      <a:tailEnd type="none" w="med" len="med"/>
                    </a:lnT>
                    <a:lnB w="76200" cap="flat" cmpd="sng" algn="ctr">
                      <a:solidFill>
                        <a:srgbClr val="1C345D"/>
                      </a:solidFill>
                      <a:prstDash val="solid"/>
                      <a:round/>
                      <a:headEnd type="none" w="med" len="med"/>
                      <a:tailEnd type="none" w="med" len="med"/>
                    </a:lnB>
                    <a:solidFill>
                      <a:srgbClr val="E5ECF7"/>
                    </a:solidFill>
                  </a:tcPr>
                </a:tc>
                <a:extLst>
                  <a:ext uri="{0D108BD9-81ED-4DB2-BD59-A6C34878D82A}">
                    <a16:rowId xmlns:a16="http://schemas.microsoft.com/office/drawing/2014/main" val="3519954796"/>
                  </a:ext>
                </a:extLst>
              </a:tr>
              <a:tr h="531446">
                <a:tc rowSpan="2">
                  <a:txBody>
                    <a:bodyPr/>
                    <a:lstStyle/>
                    <a:p>
                      <a:pPr algn="ctr"/>
                      <a:r>
                        <a:rPr lang="en-US" sz="3400" dirty="0">
                          <a:latin typeface="Times New Roman" panose="02020603050405020304" pitchFamily="18" charset="0"/>
                          <a:cs typeface="Times New Roman" panose="02020603050405020304" pitchFamily="18" charset="0"/>
                        </a:rPr>
                        <a:t>pH</a:t>
                      </a:r>
                    </a:p>
                  </a:txBody>
                  <a:tcPr anchor="ctr">
                    <a:lnL w="76200" cap="flat" cmpd="sng" algn="ctr">
                      <a:solidFill>
                        <a:srgbClr val="1C345D"/>
                      </a:solidFill>
                      <a:prstDash val="solid"/>
                      <a:round/>
                      <a:headEnd type="none" w="med" len="med"/>
                      <a:tailEnd type="none" w="med" len="med"/>
                    </a:lnL>
                    <a:lnR w="76200" cap="flat" cmpd="sng" algn="ctr">
                      <a:solidFill>
                        <a:srgbClr val="1C345D"/>
                      </a:solidFill>
                      <a:prstDash val="solid"/>
                      <a:round/>
                      <a:headEnd type="none" w="med" len="med"/>
                      <a:tailEnd type="none" w="med" len="med"/>
                    </a:lnR>
                    <a:lnT w="76200" cap="flat" cmpd="sng" algn="ctr">
                      <a:solidFill>
                        <a:srgbClr val="1C345D"/>
                      </a:solidFill>
                      <a:prstDash val="solid"/>
                      <a:round/>
                      <a:headEnd type="none" w="med" len="med"/>
                      <a:tailEnd type="none" w="med" len="med"/>
                    </a:lnT>
                    <a:lnB w="76200" cap="flat" cmpd="sng" algn="ctr">
                      <a:solidFill>
                        <a:srgbClr val="1C345D"/>
                      </a:solidFill>
                      <a:prstDash val="solid"/>
                      <a:round/>
                      <a:headEnd type="none" w="med" len="med"/>
                      <a:tailEnd type="none" w="med" len="med"/>
                    </a:lnB>
                    <a:solidFill>
                      <a:srgbClr val="E5ECF7"/>
                    </a:solidFill>
                  </a:tcPr>
                </a:tc>
                <a:tc>
                  <a:txBody>
                    <a:bodyPr/>
                    <a:lstStyle/>
                    <a:p>
                      <a:pPr algn="ctr"/>
                      <a:r>
                        <a:rPr lang="en-US" sz="3400" dirty="0">
                          <a:latin typeface="Times New Roman" panose="02020603050405020304" pitchFamily="18" charset="0"/>
                          <a:cs typeface="Times New Roman" panose="02020603050405020304" pitchFamily="18" charset="0"/>
                        </a:rPr>
                        <a:t>7</a:t>
                      </a:r>
                    </a:p>
                  </a:txBody>
                  <a:tcPr anchor="ctr">
                    <a:lnL w="76200" cap="flat" cmpd="sng" algn="ctr">
                      <a:solidFill>
                        <a:srgbClr val="1C345D"/>
                      </a:solidFill>
                      <a:prstDash val="solid"/>
                      <a:round/>
                      <a:headEnd type="none" w="med" len="med"/>
                      <a:tailEnd type="none" w="med" len="med"/>
                    </a:lnL>
                    <a:lnR w="76200" cap="flat" cmpd="sng" algn="ctr">
                      <a:solidFill>
                        <a:srgbClr val="1C345D"/>
                      </a:solidFill>
                      <a:prstDash val="solid"/>
                      <a:round/>
                      <a:headEnd type="none" w="med" len="med"/>
                      <a:tailEnd type="none" w="med" len="med"/>
                    </a:lnR>
                    <a:lnT w="76200" cap="flat" cmpd="sng" algn="ctr">
                      <a:solidFill>
                        <a:srgbClr val="1C345D"/>
                      </a:solidFill>
                      <a:prstDash val="solid"/>
                      <a:round/>
                      <a:headEnd type="none" w="med" len="med"/>
                      <a:tailEnd type="none" w="med" len="med"/>
                    </a:lnT>
                    <a:lnB w="76200" cap="flat" cmpd="sng" algn="ctr">
                      <a:solidFill>
                        <a:srgbClr val="1C345D"/>
                      </a:solidFill>
                      <a:prstDash val="solid"/>
                      <a:round/>
                      <a:headEnd type="none" w="med" len="med"/>
                      <a:tailEnd type="none" w="med" len="med"/>
                    </a:lnB>
                    <a:solidFill>
                      <a:srgbClr val="B5C9E9"/>
                    </a:solidFill>
                  </a:tcPr>
                </a:tc>
                <a:tc>
                  <a:txBody>
                    <a:bodyPr/>
                    <a:lstStyle/>
                    <a:p>
                      <a:pPr marL="0" marR="0" lvl="0" indent="0" algn="ctr" defTabSz="4114700" rtl="0" eaLnBrk="1" fontAlgn="auto" latinLnBrk="0" hangingPunct="1">
                        <a:lnSpc>
                          <a:spcPct val="100000"/>
                        </a:lnSpc>
                        <a:spcBef>
                          <a:spcPts val="0"/>
                        </a:spcBef>
                        <a:spcAft>
                          <a:spcPts val="0"/>
                        </a:spcAft>
                        <a:buClrTx/>
                        <a:buSzTx/>
                        <a:buFontTx/>
                        <a:buNone/>
                        <a:tabLst/>
                        <a:defRPr/>
                      </a:pPr>
                      <a:r>
                        <a:rPr lang="en-US" sz="3400" dirty="0">
                          <a:latin typeface="Times New Roman" panose="02020603050405020304" pitchFamily="18" charset="0"/>
                          <a:cs typeface="Times New Roman" panose="02020603050405020304" pitchFamily="18" charset="0"/>
                        </a:rPr>
                        <a:t>z, S, </a:t>
                      </a:r>
                      <a:r>
                        <a:rPr lang="el-GR" sz="3400" dirty="0">
                          <a:latin typeface="Times New Roman" panose="02020603050405020304" pitchFamily="18" charset="0"/>
                          <a:cs typeface="Times New Roman" panose="02020603050405020304" pitchFamily="18" charset="0"/>
                        </a:rPr>
                        <a:t>θ</a:t>
                      </a:r>
                      <a:r>
                        <a:rPr lang="en-US" sz="3400" dirty="0">
                          <a:latin typeface="Times New Roman" panose="02020603050405020304" pitchFamily="18" charset="0"/>
                          <a:cs typeface="Times New Roman" panose="02020603050405020304" pitchFamily="18" charset="0"/>
                        </a:rPr>
                        <a:t>, AOU</a:t>
                      </a:r>
                    </a:p>
                  </a:txBody>
                  <a:tcPr anchor="ctr">
                    <a:lnL w="76200" cap="flat" cmpd="sng" algn="ctr">
                      <a:solidFill>
                        <a:srgbClr val="1C345D"/>
                      </a:solidFill>
                      <a:prstDash val="solid"/>
                      <a:round/>
                      <a:headEnd type="none" w="med" len="med"/>
                      <a:tailEnd type="none" w="med" len="med"/>
                    </a:lnL>
                    <a:lnR w="76200" cap="flat" cmpd="sng" algn="ctr">
                      <a:solidFill>
                        <a:srgbClr val="1C345D"/>
                      </a:solidFill>
                      <a:prstDash val="solid"/>
                      <a:round/>
                      <a:headEnd type="none" w="med" len="med"/>
                      <a:tailEnd type="none" w="med" len="med"/>
                    </a:lnR>
                    <a:lnT w="76200" cap="flat" cmpd="sng" algn="ctr">
                      <a:solidFill>
                        <a:srgbClr val="1C345D"/>
                      </a:solidFill>
                      <a:prstDash val="solid"/>
                      <a:round/>
                      <a:headEnd type="none" w="med" len="med"/>
                      <a:tailEnd type="none" w="med" len="med"/>
                    </a:lnT>
                    <a:lnB w="76200" cap="flat" cmpd="sng" algn="ctr">
                      <a:solidFill>
                        <a:srgbClr val="1C345D"/>
                      </a:solidFill>
                      <a:prstDash val="solid"/>
                      <a:round/>
                      <a:headEnd type="none" w="med" len="med"/>
                      <a:tailEnd type="none" w="med" len="med"/>
                    </a:lnB>
                    <a:solidFill>
                      <a:srgbClr val="B5C9E9"/>
                    </a:solidFill>
                  </a:tcPr>
                </a:tc>
                <a:tc>
                  <a:txBody>
                    <a:bodyPr/>
                    <a:lstStyle/>
                    <a:p>
                      <a:pPr marL="0" marR="0" lvl="0" indent="0" algn="ctr" defTabSz="4114700" rtl="0" eaLnBrk="1" fontAlgn="auto" latinLnBrk="0" hangingPunct="1">
                        <a:lnSpc>
                          <a:spcPct val="100000"/>
                        </a:lnSpc>
                        <a:spcBef>
                          <a:spcPts val="0"/>
                        </a:spcBef>
                        <a:spcAft>
                          <a:spcPts val="0"/>
                        </a:spcAft>
                        <a:buClrTx/>
                        <a:buSzTx/>
                        <a:buFontTx/>
                        <a:buNone/>
                        <a:tabLst/>
                        <a:defRPr/>
                      </a:pPr>
                      <a:r>
                        <a:rPr lang="en-US" sz="3400" dirty="0">
                          <a:latin typeface="Times New Roman" panose="02020603050405020304" pitchFamily="18" charset="0"/>
                          <a:cs typeface="Times New Roman" panose="02020603050405020304" pitchFamily="18" charset="0"/>
                        </a:rPr>
                        <a:t>0.001 (</a:t>
                      </a:r>
                      <a:r>
                        <a:rPr lang="en-US" sz="3400" b="0" i="0" kern="1200" dirty="0">
                          <a:solidFill>
                            <a:schemeClr val="dk1"/>
                          </a:solidFill>
                          <a:effectLst/>
                          <a:latin typeface="Times New Roman" panose="02020603050405020304" pitchFamily="18" charset="0"/>
                          <a:ea typeface="+mn-ea"/>
                          <a:cs typeface="Times New Roman" panose="02020603050405020304" pitchFamily="18" charset="0"/>
                        </a:rPr>
                        <a:t>± 0.011)</a:t>
                      </a:r>
                      <a:endParaRPr lang="en-US" sz="3400" dirty="0">
                        <a:latin typeface="Times New Roman" panose="02020603050405020304" pitchFamily="18" charset="0"/>
                        <a:cs typeface="Times New Roman" panose="02020603050405020304" pitchFamily="18" charset="0"/>
                      </a:endParaRPr>
                    </a:p>
                  </a:txBody>
                  <a:tcPr anchor="ctr">
                    <a:lnL w="76200" cap="flat" cmpd="sng" algn="ctr">
                      <a:solidFill>
                        <a:srgbClr val="1C345D"/>
                      </a:solidFill>
                      <a:prstDash val="solid"/>
                      <a:round/>
                      <a:headEnd type="none" w="med" len="med"/>
                      <a:tailEnd type="none" w="med" len="med"/>
                    </a:lnL>
                    <a:lnR w="76200" cap="flat" cmpd="sng" algn="ctr">
                      <a:solidFill>
                        <a:srgbClr val="1C345D"/>
                      </a:solidFill>
                      <a:prstDash val="solid"/>
                      <a:round/>
                      <a:headEnd type="none" w="med" len="med"/>
                      <a:tailEnd type="none" w="med" len="med"/>
                    </a:lnR>
                    <a:lnT w="76200" cap="flat" cmpd="sng" algn="ctr">
                      <a:solidFill>
                        <a:srgbClr val="1C345D"/>
                      </a:solidFill>
                      <a:prstDash val="solid"/>
                      <a:round/>
                      <a:headEnd type="none" w="med" len="med"/>
                      <a:tailEnd type="none" w="med" len="med"/>
                    </a:lnT>
                    <a:lnB w="76200" cap="flat" cmpd="sng" algn="ctr">
                      <a:solidFill>
                        <a:srgbClr val="1C345D"/>
                      </a:solidFill>
                      <a:prstDash val="solid"/>
                      <a:round/>
                      <a:headEnd type="none" w="med" len="med"/>
                      <a:tailEnd type="none" w="med" len="med"/>
                    </a:lnB>
                    <a:solidFill>
                      <a:srgbClr val="B5C9E9"/>
                    </a:solidFill>
                  </a:tcPr>
                </a:tc>
                <a:extLst>
                  <a:ext uri="{0D108BD9-81ED-4DB2-BD59-A6C34878D82A}">
                    <a16:rowId xmlns:a16="http://schemas.microsoft.com/office/drawing/2014/main" val="3011869840"/>
                  </a:ext>
                </a:extLst>
              </a:tr>
              <a:tr h="531446">
                <a:tc vMerge="1">
                  <a:txBody>
                    <a:bodyPr/>
                    <a:lstStyle/>
                    <a:p>
                      <a:endParaRPr lang="en-US" dirty="0"/>
                    </a:p>
                  </a:txBody>
                  <a:tcPr/>
                </a:tc>
                <a:tc>
                  <a:txBody>
                    <a:bodyPr/>
                    <a:lstStyle/>
                    <a:p>
                      <a:pPr algn="ctr"/>
                      <a:r>
                        <a:rPr lang="en-US" sz="3400" dirty="0">
                          <a:latin typeface="Times New Roman" panose="02020603050405020304" pitchFamily="18" charset="0"/>
                          <a:cs typeface="Times New Roman" panose="02020603050405020304" pitchFamily="18" charset="0"/>
                        </a:rPr>
                        <a:t>8</a:t>
                      </a:r>
                    </a:p>
                  </a:txBody>
                  <a:tcPr anchor="ctr">
                    <a:lnL w="76200" cap="flat" cmpd="sng" algn="ctr">
                      <a:solidFill>
                        <a:srgbClr val="1C345D"/>
                      </a:solidFill>
                      <a:prstDash val="solid"/>
                      <a:round/>
                      <a:headEnd type="none" w="med" len="med"/>
                      <a:tailEnd type="none" w="med" len="med"/>
                    </a:lnL>
                    <a:lnR w="76200" cap="flat" cmpd="sng" algn="ctr">
                      <a:solidFill>
                        <a:srgbClr val="1C345D"/>
                      </a:solidFill>
                      <a:prstDash val="solid"/>
                      <a:round/>
                      <a:headEnd type="none" w="med" len="med"/>
                      <a:tailEnd type="none" w="med" len="med"/>
                    </a:lnR>
                    <a:lnT w="76200" cap="flat" cmpd="sng" algn="ctr">
                      <a:solidFill>
                        <a:srgbClr val="1C345D"/>
                      </a:solidFill>
                      <a:prstDash val="solid"/>
                      <a:round/>
                      <a:headEnd type="none" w="med" len="med"/>
                      <a:tailEnd type="none" w="med" len="med"/>
                    </a:lnT>
                    <a:lnB w="76200" cap="flat" cmpd="sng" algn="ctr">
                      <a:solidFill>
                        <a:srgbClr val="1C345D"/>
                      </a:solidFill>
                      <a:prstDash val="solid"/>
                      <a:round/>
                      <a:headEnd type="none" w="med" len="med"/>
                      <a:tailEnd type="none" w="med" len="med"/>
                    </a:lnB>
                    <a:solidFill>
                      <a:srgbClr val="E5ECF7"/>
                    </a:solidFill>
                  </a:tcPr>
                </a:tc>
                <a:tc>
                  <a:txBody>
                    <a:bodyPr/>
                    <a:lstStyle/>
                    <a:p>
                      <a:pPr marL="0" marR="0" lvl="0" indent="0" algn="ctr" defTabSz="4114700" rtl="0" eaLnBrk="1" fontAlgn="auto" latinLnBrk="0" hangingPunct="1">
                        <a:lnSpc>
                          <a:spcPct val="100000"/>
                        </a:lnSpc>
                        <a:spcBef>
                          <a:spcPts val="0"/>
                        </a:spcBef>
                        <a:spcAft>
                          <a:spcPts val="0"/>
                        </a:spcAft>
                        <a:buClrTx/>
                        <a:buSzTx/>
                        <a:buFontTx/>
                        <a:buNone/>
                        <a:tabLst/>
                        <a:defRPr/>
                      </a:pPr>
                      <a:r>
                        <a:rPr lang="en-US" sz="3400" dirty="0">
                          <a:latin typeface="Times New Roman" panose="02020603050405020304" pitchFamily="18" charset="0"/>
                          <a:cs typeface="Times New Roman" panose="02020603050405020304" pitchFamily="18" charset="0"/>
                        </a:rPr>
                        <a:t>z, S, </a:t>
                      </a:r>
                      <a:r>
                        <a:rPr lang="el-GR" sz="3400" dirty="0">
                          <a:latin typeface="Times New Roman" panose="02020603050405020304" pitchFamily="18" charset="0"/>
                          <a:cs typeface="Times New Roman" panose="02020603050405020304" pitchFamily="18" charset="0"/>
                        </a:rPr>
                        <a:t>θ</a:t>
                      </a:r>
                      <a:endParaRPr lang="en-US" sz="3400" dirty="0">
                        <a:latin typeface="Times New Roman" panose="02020603050405020304" pitchFamily="18" charset="0"/>
                        <a:cs typeface="Times New Roman" panose="02020603050405020304" pitchFamily="18" charset="0"/>
                      </a:endParaRPr>
                    </a:p>
                  </a:txBody>
                  <a:tcPr anchor="ctr">
                    <a:lnL w="76200" cap="flat" cmpd="sng" algn="ctr">
                      <a:solidFill>
                        <a:srgbClr val="1C345D"/>
                      </a:solidFill>
                      <a:prstDash val="solid"/>
                      <a:round/>
                      <a:headEnd type="none" w="med" len="med"/>
                      <a:tailEnd type="none" w="med" len="med"/>
                    </a:lnL>
                    <a:lnR w="76200" cap="flat" cmpd="sng" algn="ctr">
                      <a:solidFill>
                        <a:srgbClr val="1C345D"/>
                      </a:solidFill>
                      <a:prstDash val="solid"/>
                      <a:round/>
                      <a:headEnd type="none" w="med" len="med"/>
                      <a:tailEnd type="none" w="med" len="med"/>
                    </a:lnR>
                    <a:lnT w="76200" cap="flat" cmpd="sng" algn="ctr">
                      <a:solidFill>
                        <a:srgbClr val="1C345D"/>
                      </a:solidFill>
                      <a:prstDash val="solid"/>
                      <a:round/>
                      <a:headEnd type="none" w="med" len="med"/>
                      <a:tailEnd type="none" w="med" len="med"/>
                    </a:lnT>
                    <a:lnB w="76200" cap="flat" cmpd="sng" algn="ctr">
                      <a:solidFill>
                        <a:srgbClr val="1C345D"/>
                      </a:solidFill>
                      <a:prstDash val="solid"/>
                      <a:round/>
                      <a:headEnd type="none" w="med" len="med"/>
                      <a:tailEnd type="none" w="med" len="med"/>
                    </a:lnB>
                    <a:solidFill>
                      <a:srgbClr val="E5ECF7"/>
                    </a:solidFill>
                  </a:tcPr>
                </a:tc>
                <a:tc>
                  <a:txBody>
                    <a:bodyPr/>
                    <a:lstStyle/>
                    <a:p>
                      <a:pPr marL="0" marR="0" lvl="0" indent="0" algn="ctr" defTabSz="4114700" rtl="0" eaLnBrk="1" fontAlgn="auto" latinLnBrk="0" hangingPunct="1">
                        <a:lnSpc>
                          <a:spcPct val="100000"/>
                        </a:lnSpc>
                        <a:spcBef>
                          <a:spcPts val="0"/>
                        </a:spcBef>
                        <a:spcAft>
                          <a:spcPts val="0"/>
                        </a:spcAft>
                        <a:buClrTx/>
                        <a:buSzTx/>
                        <a:buFontTx/>
                        <a:buNone/>
                        <a:tabLst/>
                        <a:defRPr/>
                      </a:pPr>
                      <a:r>
                        <a:rPr lang="en-US" sz="3400" dirty="0">
                          <a:latin typeface="Times New Roman" panose="02020603050405020304" pitchFamily="18" charset="0"/>
                          <a:cs typeface="Times New Roman" panose="02020603050405020304" pitchFamily="18" charset="0"/>
                        </a:rPr>
                        <a:t>0.001 (</a:t>
                      </a:r>
                      <a:r>
                        <a:rPr lang="en-US" sz="3400" b="0" i="0" kern="1200" dirty="0">
                          <a:solidFill>
                            <a:schemeClr val="dk1"/>
                          </a:solidFill>
                          <a:effectLst/>
                          <a:latin typeface="Times New Roman" panose="02020603050405020304" pitchFamily="18" charset="0"/>
                          <a:ea typeface="+mn-ea"/>
                          <a:cs typeface="Times New Roman" panose="02020603050405020304" pitchFamily="18" charset="0"/>
                        </a:rPr>
                        <a:t>± 0.024)</a:t>
                      </a:r>
                      <a:endParaRPr lang="en-US" sz="3400" dirty="0">
                        <a:latin typeface="Times New Roman" panose="02020603050405020304" pitchFamily="18" charset="0"/>
                        <a:cs typeface="Times New Roman" panose="02020603050405020304" pitchFamily="18" charset="0"/>
                      </a:endParaRPr>
                    </a:p>
                  </a:txBody>
                  <a:tcPr anchor="ctr">
                    <a:lnL w="76200" cap="flat" cmpd="sng" algn="ctr">
                      <a:solidFill>
                        <a:srgbClr val="1C345D"/>
                      </a:solidFill>
                      <a:prstDash val="solid"/>
                      <a:round/>
                      <a:headEnd type="none" w="med" len="med"/>
                      <a:tailEnd type="none" w="med" len="med"/>
                    </a:lnL>
                    <a:lnR w="76200" cap="flat" cmpd="sng" algn="ctr">
                      <a:solidFill>
                        <a:srgbClr val="1C345D"/>
                      </a:solidFill>
                      <a:prstDash val="solid"/>
                      <a:round/>
                      <a:headEnd type="none" w="med" len="med"/>
                      <a:tailEnd type="none" w="med" len="med"/>
                    </a:lnR>
                    <a:lnT w="76200" cap="flat" cmpd="sng" algn="ctr">
                      <a:solidFill>
                        <a:srgbClr val="1C345D"/>
                      </a:solidFill>
                      <a:prstDash val="solid"/>
                      <a:round/>
                      <a:headEnd type="none" w="med" len="med"/>
                      <a:tailEnd type="none" w="med" len="med"/>
                    </a:lnT>
                    <a:lnB w="76200" cap="flat" cmpd="sng" algn="ctr">
                      <a:solidFill>
                        <a:srgbClr val="1C345D"/>
                      </a:solidFill>
                      <a:prstDash val="solid"/>
                      <a:round/>
                      <a:headEnd type="none" w="med" len="med"/>
                      <a:tailEnd type="none" w="med" len="med"/>
                    </a:lnB>
                    <a:solidFill>
                      <a:srgbClr val="E5ECF7"/>
                    </a:solidFill>
                  </a:tcPr>
                </a:tc>
                <a:extLst>
                  <a:ext uri="{0D108BD9-81ED-4DB2-BD59-A6C34878D82A}">
                    <a16:rowId xmlns:a16="http://schemas.microsoft.com/office/drawing/2014/main" val="327982270"/>
                  </a:ext>
                </a:extLst>
              </a:tr>
            </a:tbl>
          </a:graphicData>
        </a:graphic>
      </p:graphicFrame>
      <p:sp>
        <p:nvSpPr>
          <p:cNvPr id="31" name="Rectangle 30">
            <a:extLst>
              <a:ext uri="{FF2B5EF4-FFF2-40B4-BE49-F238E27FC236}">
                <a16:creationId xmlns:a16="http://schemas.microsoft.com/office/drawing/2014/main" id="{507F15BB-C386-48A2-BDF6-3B3544A34672}"/>
              </a:ext>
            </a:extLst>
          </p:cNvPr>
          <p:cNvSpPr/>
          <p:nvPr/>
        </p:nvSpPr>
        <p:spPr>
          <a:xfrm rot="16200000">
            <a:off x="29611908" y="11656092"/>
            <a:ext cx="883181" cy="182882"/>
          </a:xfrm>
          <a:prstGeom prst="rect">
            <a:avLst/>
          </a:prstGeom>
          <a:solidFill>
            <a:srgbClr val="1C345D"/>
          </a:solidFill>
          <a:ln>
            <a:solidFill>
              <a:srgbClr val="1C345D"/>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979B636F-E313-492F-9606-2D2D89F06335}"/>
              </a:ext>
            </a:extLst>
          </p:cNvPr>
          <p:cNvSpPr/>
          <p:nvPr/>
        </p:nvSpPr>
        <p:spPr>
          <a:xfrm rot="16200000">
            <a:off x="37282240" y="11197710"/>
            <a:ext cx="860312" cy="183324"/>
          </a:xfrm>
          <a:prstGeom prst="rect">
            <a:avLst/>
          </a:prstGeom>
          <a:solidFill>
            <a:srgbClr val="1C345D"/>
          </a:solidFill>
          <a:ln>
            <a:solidFill>
              <a:srgbClr val="1C345D"/>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31BA50BB-D9AF-461F-A60D-BE6E1EB6CC77}"/>
              </a:ext>
            </a:extLst>
          </p:cNvPr>
          <p:cNvSpPr/>
          <p:nvPr/>
        </p:nvSpPr>
        <p:spPr>
          <a:xfrm rot="16200000">
            <a:off x="29772798" y="9488862"/>
            <a:ext cx="416620" cy="3862852"/>
          </a:xfrm>
          <a:prstGeom prst="rect">
            <a:avLst/>
          </a:prstGeom>
          <a:solidFill>
            <a:srgbClr val="1C345D"/>
          </a:solidFill>
          <a:ln>
            <a:solidFill>
              <a:srgbClr val="1C34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DE284232-DD96-46DE-B292-CB8B266C3DF1}"/>
              </a:ext>
            </a:extLst>
          </p:cNvPr>
          <p:cNvSpPr/>
          <p:nvPr/>
        </p:nvSpPr>
        <p:spPr>
          <a:xfrm rot="16200000">
            <a:off x="37621656" y="9073686"/>
            <a:ext cx="416620" cy="3862852"/>
          </a:xfrm>
          <a:prstGeom prst="rect">
            <a:avLst/>
          </a:prstGeom>
          <a:solidFill>
            <a:srgbClr val="1C345D"/>
          </a:solidFill>
          <a:ln>
            <a:solidFill>
              <a:srgbClr val="1C34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9C616F4D-3810-4F72-A317-17A3F7395683}"/>
              </a:ext>
            </a:extLst>
          </p:cNvPr>
          <p:cNvSpPr txBox="1"/>
          <p:nvPr/>
        </p:nvSpPr>
        <p:spPr>
          <a:xfrm>
            <a:off x="27925777" y="9796318"/>
            <a:ext cx="3986758" cy="1287157"/>
          </a:xfrm>
          <a:prstGeom prst="roundRect">
            <a:avLst/>
          </a:prstGeom>
          <a:solidFill>
            <a:srgbClr val="B5C9E9"/>
          </a:solidFill>
          <a:ln w="76200">
            <a:solidFill>
              <a:srgbClr val="1A345E"/>
            </a:solidFill>
          </a:ln>
        </p:spPr>
        <p:txBody>
          <a:bodyPr wrap="square" rtlCol="0" anchor="ctr">
            <a:noAutofit/>
          </a:bodyPr>
          <a:lstStyle/>
          <a:p>
            <a:pPr algn="ctr"/>
            <a:r>
              <a:rPr lang="en-US" sz="3400" dirty="0">
                <a:latin typeface="Times New Roman" panose="02020603050405020304" pitchFamily="18" charset="0"/>
                <a:cs typeface="Times New Roman" panose="02020603050405020304" pitchFamily="18" charset="0"/>
              </a:rPr>
              <a:t>Float observations of Nitrate and pH</a:t>
            </a:r>
          </a:p>
        </p:txBody>
      </p:sp>
      <p:sp>
        <p:nvSpPr>
          <p:cNvPr id="34" name="TextBox 33">
            <a:extLst>
              <a:ext uri="{FF2B5EF4-FFF2-40B4-BE49-F238E27FC236}">
                <a16:creationId xmlns:a16="http://schemas.microsoft.com/office/drawing/2014/main" id="{76C7FE99-C112-483D-904C-07D4C50E1FE0}"/>
              </a:ext>
            </a:extLst>
          </p:cNvPr>
          <p:cNvSpPr txBox="1"/>
          <p:nvPr/>
        </p:nvSpPr>
        <p:spPr>
          <a:xfrm>
            <a:off x="35898540" y="9014682"/>
            <a:ext cx="3862852" cy="1677173"/>
          </a:xfrm>
          <a:prstGeom prst="roundRect">
            <a:avLst/>
          </a:prstGeom>
          <a:solidFill>
            <a:srgbClr val="E5ECF7"/>
          </a:solidFill>
          <a:ln w="76200">
            <a:solidFill>
              <a:srgbClr val="1A345E"/>
            </a:solidFill>
          </a:ln>
        </p:spPr>
        <p:txBody>
          <a:bodyPr wrap="square" rtlCol="0" anchor="ctr">
            <a:noAutofit/>
          </a:bodyPr>
          <a:lstStyle/>
          <a:p>
            <a:pPr algn="ctr"/>
            <a:r>
              <a:rPr lang="en-US" sz="3400" dirty="0">
                <a:latin typeface="Times New Roman" panose="02020603050405020304" pitchFamily="18" charset="0"/>
                <a:cs typeface="Times New Roman" panose="02020603050405020304" pitchFamily="18" charset="0"/>
              </a:rPr>
              <a:t>Locally interpolated estimates of Nitrate and pH</a:t>
            </a:r>
          </a:p>
        </p:txBody>
      </p:sp>
      <p:sp>
        <p:nvSpPr>
          <p:cNvPr id="35" name="TextBox 34">
            <a:extLst>
              <a:ext uri="{FF2B5EF4-FFF2-40B4-BE49-F238E27FC236}">
                <a16:creationId xmlns:a16="http://schemas.microsoft.com/office/drawing/2014/main" id="{AB70303C-B078-413C-ADD5-89EA3DB4A95A}"/>
              </a:ext>
            </a:extLst>
          </p:cNvPr>
          <p:cNvSpPr txBox="1"/>
          <p:nvPr/>
        </p:nvSpPr>
        <p:spPr>
          <a:xfrm>
            <a:off x="28049682" y="13477230"/>
            <a:ext cx="11711710" cy="1404193"/>
          </a:xfrm>
          <a:prstGeom prst="roundRect">
            <a:avLst/>
          </a:prstGeom>
          <a:solidFill>
            <a:srgbClr val="2E579A"/>
          </a:solidFill>
          <a:ln w="76200">
            <a:solidFill>
              <a:srgbClr val="1A345E"/>
            </a:solidFill>
          </a:ln>
        </p:spPr>
        <p:txBody>
          <a:bodyPr wrap="square" rtlCol="0" anchor="ctr">
            <a:noAutofit/>
          </a:bodyPr>
          <a:lstStyle/>
          <a:p>
            <a:pPr algn="ctr"/>
            <a:r>
              <a:rPr lang="en-US" sz="3400" dirty="0">
                <a:solidFill>
                  <a:schemeClr val="bg1"/>
                </a:solidFill>
                <a:latin typeface="Times New Roman" panose="02020603050405020304" pitchFamily="18" charset="0"/>
                <a:cs typeface="Times New Roman" panose="02020603050405020304" pitchFamily="18" charset="0"/>
              </a:rPr>
              <a:t>Eq. 7 of Carter et al. 2017 is used to obtain estimates for quality control, but this </a:t>
            </a:r>
            <a:r>
              <a:rPr lang="en-US" sz="3400" b="1" dirty="0">
                <a:solidFill>
                  <a:schemeClr val="bg1"/>
                </a:solidFill>
                <a:latin typeface="Times New Roman" panose="02020603050405020304" pitchFamily="18" charset="0"/>
                <a:cs typeface="Times New Roman" panose="02020603050405020304" pitchFamily="18" charset="0"/>
              </a:rPr>
              <a:t>requires float oxygen </a:t>
            </a:r>
            <a:r>
              <a:rPr lang="en-US" sz="3400" dirty="0">
                <a:solidFill>
                  <a:schemeClr val="bg1"/>
                </a:solidFill>
                <a:latin typeface="Times New Roman" panose="02020603050405020304" pitchFamily="18" charset="0"/>
                <a:cs typeface="Times New Roman" panose="02020603050405020304" pitchFamily="18" charset="0"/>
              </a:rPr>
              <a:t>(as AOU) as an input!</a:t>
            </a:r>
          </a:p>
        </p:txBody>
      </p:sp>
      <p:cxnSp>
        <p:nvCxnSpPr>
          <p:cNvPr id="36" name="Connector: Curved 35">
            <a:extLst>
              <a:ext uri="{FF2B5EF4-FFF2-40B4-BE49-F238E27FC236}">
                <a16:creationId xmlns:a16="http://schemas.microsoft.com/office/drawing/2014/main" id="{729D61A3-0EC9-4A62-A917-865BCF239471}"/>
              </a:ext>
            </a:extLst>
          </p:cNvPr>
          <p:cNvCxnSpPr>
            <a:cxnSpLocks/>
          </p:cNvCxnSpPr>
          <p:nvPr/>
        </p:nvCxnSpPr>
        <p:spPr>
          <a:xfrm rot="5400000">
            <a:off x="36930167" y="11524079"/>
            <a:ext cx="2033003" cy="1634830"/>
          </a:xfrm>
          <a:prstGeom prst="curvedConnector3">
            <a:avLst>
              <a:gd name="adj1" fmla="val 46089"/>
            </a:avLst>
          </a:prstGeom>
          <a:ln w="82550">
            <a:tailEnd type="triangle"/>
          </a:ln>
        </p:spPr>
        <p:style>
          <a:lnRef idx="1">
            <a:schemeClr val="accent1"/>
          </a:lnRef>
          <a:fillRef idx="0">
            <a:schemeClr val="accent1"/>
          </a:fillRef>
          <a:effectRef idx="0">
            <a:schemeClr val="accent1"/>
          </a:effectRef>
          <a:fontRef idx="minor">
            <a:schemeClr val="tx1"/>
          </a:fontRef>
        </p:style>
      </p:cxnSp>
      <p:pic>
        <p:nvPicPr>
          <p:cNvPr id="37" name="Picture 36">
            <a:extLst>
              <a:ext uri="{FF2B5EF4-FFF2-40B4-BE49-F238E27FC236}">
                <a16:creationId xmlns:a16="http://schemas.microsoft.com/office/drawing/2014/main" id="{19A3BED2-9026-40A7-9BCA-B4CCAF4EAA40}"/>
              </a:ext>
            </a:extLst>
          </p:cNvPr>
          <p:cNvPicPr>
            <a:picLocks noChangeAspect="1"/>
          </p:cNvPicPr>
          <p:nvPr/>
        </p:nvPicPr>
        <p:blipFill rotWithShape="1">
          <a:blip r:embed="rId3"/>
          <a:srcRect l="6023" t="3262" r="9723"/>
          <a:stretch/>
        </p:blipFill>
        <p:spPr>
          <a:xfrm>
            <a:off x="28299648" y="24974618"/>
            <a:ext cx="4877808" cy="5056325"/>
          </a:xfrm>
          <a:prstGeom prst="rect">
            <a:avLst/>
          </a:prstGeom>
        </p:spPr>
      </p:pic>
      <p:pic>
        <p:nvPicPr>
          <p:cNvPr id="38" name="Picture 37">
            <a:extLst>
              <a:ext uri="{FF2B5EF4-FFF2-40B4-BE49-F238E27FC236}">
                <a16:creationId xmlns:a16="http://schemas.microsoft.com/office/drawing/2014/main" id="{410EBE95-77A7-493A-A2C2-9C70A4A98807}"/>
              </a:ext>
            </a:extLst>
          </p:cNvPr>
          <p:cNvPicPr>
            <a:picLocks noChangeAspect="1"/>
          </p:cNvPicPr>
          <p:nvPr/>
        </p:nvPicPr>
        <p:blipFill rotWithShape="1">
          <a:blip r:embed="rId3"/>
          <a:srcRect l="6023" t="3262" r="9723"/>
          <a:stretch/>
        </p:blipFill>
        <p:spPr>
          <a:xfrm>
            <a:off x="14743063" y="13678663"/>
            <a:ext cx="7777885" cy="8062538"/>
          </a:xfrm>
          <a:prstGeom prst="rect">
            <a:avLst/>
          </a:prstGeom>
        </p:spPr>
      </p:pic>
      <p:sp>
        <p:nvSpPr>
          <p:cNvPr id="39" name="TextBox 38">
            <a:extLst>
              <a:ext uri="{FF2B5EF4-FFF2-40B4-BE49-F238E27FC236}">
                <a16:creationId xmlns:a16="http://schemas.microsoft.com/office/drawing/2014/main" id="{EEDF0249-D2EB-40C8-A265-37928C543087}"/>
              </a:ext>
            </a:extLst>
          </p:cNvPr>
          <p:cNvSpPr txBox="1"/>
          <p:nvPr/>
        </p:nvSpPr>
        <p:spPr>
          <a:xfrm>
            <a:off x="34153429" y="26460535"/>
            <a:ext cx="5256657" cy="2185214"/>
          </a:xfrm>
          <a:prstGeom prst="rect">
            <a:avLst/>
          </a:prstGeom>
          <a:noFill/>
        </p:spPr>
        <p:txBody>
          <a:bodyPr wrap="square" rtlCol="0">
            <a:spAutoFit/>
          </a:bodyPr>
          <a:lstStyle/>
          <a:p>
            <a:r>
              <a:rPr lang="en-US" sz="3400" dirty="0">
                <a:latin typeface="Times New Roman" panose="02020603050405020304" pitchFamily="18" charset="0"/>
                <a:cs typeface="Times New Roman" panose="02020603050405020304" pitchFamily="18" charset="0"/>
              </a:rPr>
              <a:t>Figure 2: Caption that contains </a:t>
            </a:r>
            <a:r>
              <a:rPr lang="en-US" sz="3400" dirty="0" err="1">
                <a:latin typeface="Times New Roman" panose="02020603050405020304" pitchFamily="18" charset="0"/>
                <a:cs typeface="Times New Roman" panose="02020603050405020304" pitchFamily="18" charset="0"/>
              </a:rPr>
              <a:t>informationa</a:t>
            </a:r>
            <a:r>
              <a:rPr lang="en-US" sz="3400" dirty="0">
                <a:latin typeface="Times New Roman" panose="02020603050405020304" pitchFamily="18" charset="0"/>
                <a:cs typeface="Times New Roman" panose="02020603050405020304" pitchFamily="18" charset="0"/>
              </a:rPr>
              <a:t> about the plot that you see to the left.</a:t>
            </a:r>
          </a:p>
        </p:txBody>
      </p:sp>
      <p:grpSp>
        <p:nvGrpSpPr>
          <p:cNvPr id="136" name="Group 135">
            <a:extLst>
              <a:ext uri="{FF2B5EF4-FFF2-40B4-BE49-F238E27FC236}">
                <a16:creationId xmlns:a16="http://schemas.microsoft.com/office/drawing/2014/main" id="{A2C48E5A-B82E-4DCF-9800-8E899A824BC1}"/>
              </a:ext>
            </a:extLst>
          </p:cNvPr>
          <p:cNvGrpSpPr/>
          <p:nvPr/>
        </p:nvGrpSpPr>
        <p:grpSpPr>
          <a:xfrm>
            <a:off x="14927699" y="23921443"/>
            <a:ext cx="11443675" cy="6281482"/>
            <a:chOff x="22700973" y="13954538"/>
            <a:chExt cx="11443675" cy="6281482"/>
          </a:xfrm>
        </p:grpSpPr>
        <p:cxnSp>
          <p:nvCxnSpPr>
            <p:cNvPr id="137" name="Connector: Elbow 136">
              <a:extLst>
                <a:ext uri="{FF2B5EF4-FFF2-40B4-BE49-F238E27FC236}">
                  <a16:creationId xmlns:a16="http://schemas.microsoft.com/office/drawing/2014/main" id="{1D1BB2E2-EFB9-435D-BB4F-8CE831B8785A}"/>
                </a:ext>
              </a:extLst>
            </p:cNvPr>
            <p:cNvCxnSpPr>
              <a:cxnSpLocks/>
            </p:cNvCxnSpPr>
            <p:nvPr/>
          </p:nvCxnSpPr>
          <p:spPr>
            <a:xfrm>
              <a:off x="26962605" y="18973798"/>
              <a:ext cx="3060405" cy="1143000"/>
            </a:xfrm>
            <a:prstGeom prst="bentConnector3">
              <a:avLst/>
            </a:prstGeom>
            <a:ln w="63500">
              <a:solidFill>
                <a:srgbClr val="1C345D"/>
              </a:solidFill>
              <a:tailEnd type="triangle"/>
            </a:ln>
          </p:spPr>
          <p:style>
            <a:lnRef idx="1">
              <a:schemeClr val="accent1"/>
            </a:lnRef>
            <a:fillRef idx="0">
              <a:schemeClr val="accent1"/>
            </a:fillRef>
            <a:effectRef idx="0">
              <a:schemeClr val="accent1"/>
            </a:effectRef>
            <a:fontRef idx="minor">
              <a:schemeClr val="tx1"/>
            </a:fontRef>
          </p:style>
        </p:cxnSp>
        <p:cxnSp>
          <p:nvCxnSpPr>
            <p:cNvPr id="138" name="Connector: Elbow 137">
              <a:extLst>
                <a:ext uri="{FF2B5EF4-FFF2-40B4-BE49-F238E27FC236}">
                  <a16:creationId xmlns:a16="http://schemas.microsoft.com/office/drawing/2014/main" id="{18BB9C84-CFC8-43CA-8BA5-4EC7D3E5764F}"/>
                </a:ext>
              </a:extLst>
            </p:cNvPr>
            <p:cNvCxnSpPr>
              <a:cxnSpLocks/>
            </p:cNvCxnSpPr>
            <p:nvPr/>
          </p:nvCxnSpPr>
          <p:spPr>
            <a:xfrm>
              <a:off x="23125466" y="18526538"/>
              <a:ext cx="3060405" cy="1143000"/>
            </a:xfrm>
            <a:prstGeom prst="bentConnector3">
              <a:avLst/>
            </a:prstGeom>
            <a:ln w="63500">
              <a:solidFill>
                <a:srgbClr val="1C345D"/>
              </a:solidFill>
              <a:tailEnd type="triangle"/>
            </a:ln>
          </p:spPr>
          <p:style>
            <a:lnRef idx="1">
              <a:schemeClr val="accent1"/>
            </a:lnRef>
            <a:fillRef idx="0">
              <a:schemeClr val="accent1"/>
            </a:fillRef>
            <a:effectRef idx="0">
              <a:schemeClr val="accent1"/>
            </a:effectRef>
            <a:fontRef idx="minor">
              <a:schemeClr val="tx1"/>
            </a:fontRef>
          </p:style>
        </p:cxnSp>
        <p:sp>
          <p:nvSpPr>
            <p:cNvPr id="139" name="TextBox 138">
              <a:extLst>
                <a:ext uri="{FF2B5EF4-FFF2-40B4-BE49-F238E27FC236}">
                  <a16:creationId xmlns:a16="http://schemas.microsoft.com/office/drawing/2014/main" id="{7DAAB68B-EE3D-496C-8334-196C34AB43CC}"/>
                </a:ext>
              </a:extLst>
            </p:cNvPr>
            <p:cNvSpPr txBox="1">
              <a:spLocks/>
            </p:cNvSpPr>
            <p:nvPr/>
          </p:nvSpPr>
          <p:spPr>
            <a:xfrm>
              <a:off x="22700973" y="13954538"/>
              <a:ext cx="3200400" cy="4572000"/>
            </a:xfrm>
            <a:prstGeom prst="roundRect">
              <a:avLst/>
            </a:prstGeom>
            <a:solidFill>
              <a:srgbClr val="2E579A"/>
            </a:solidFill>
            <a:ln w="76200">
              <a:solidFill>
                <a:srgbClr val="1A345E"/>
              </a:solidFill>
            </a:ln>
          </p:spPr>
          <p:style>
            <a:lnRef idx="2">
              <a:schemeClr val="accent1"/>
            </a:lnRef>
            <a:fillRef idx="1">
              <a:schemeClr val="lt1"/>
            </a:fillRef>
            <a:effectRef idx="0">
              <a:schemeClr val="accent1"/>
            </a:effectRef>
            <a:fontRef idx="minor">
              <a:schemeClr val="dk1"/>
            </a:fontRef>
          </p:style>
          <p:txBody>
            <a:bodyPr wrap="square" rtlCol="0">
              <a:noAutofit/>
            </a:bodyPr>
            <a:lstStyle/>
            <a:p>
              <a:pPr algn="ctr"/>
              <a:r>
                <a:rPr lang="en-US" sz="3400" dirty="0">
                  <a:solidFill>
                    <a:schemeClr val="bg1"/>
                  </a:solidFill>
                  <a:latin typeface="Times New Roman" panose="02020603050405020304" pitchFamily="18" charset="0"/>
                  <a:cs typeface="Times New Roman" panose="02020603050405020304" pitchFamily="18" charset="0"/>
                </a:rPr>
                <a:t>Select a salinity proxy, and match proxy data to afflicted float.</a:t>
              </a:r>
            </a:p>
          </p:txBody>
        </p:sp>
        <p:sp>
          <p:nvSpPr>
            <p:cNvPr id="140" name="TextBox 139">
              <a:extLst>
                <a:ext uri="{FF2B5EF4-FFF2-40B4-BE49-F238E27FC236}">
                  <a16:creationId xmlns:a16="http://schemas.microsoft.com/office/drawing/2014/main" id="{25696044-99B2-43DA-8E13-3758A122AC37}"/>
                </a:ext>
              </a:extLst>
            </p:cNvPr>
            <p:cNvSpPr txBox="1">
              <a:spLocks/>
            </p:cNvSpPr>
            <p:nvPr/>
          </p:nvSpPr>
          <p:spPr>
            <a:xfrm>
              <a:off x="26610364" y="13954538"/>
              <a:ext cx="3200400" cy="5029200"/>
            </a:xfrm>
            <a:prstGeom prst="roundRect">
              <a:avLst/>
            </a:prstGeom>
            <a:solidFill>
              <a:srgbClr val="2E579A"/>
            </a:solidFill>
            <a:ln w="76200">
              <a:solidFill>
                <a:srgbClr val="1A345E"/>
              </a:solidFill>
            </a:ln>
          </p:spPr>
          <p:style>
            <a:lnRef idx="2">
              <a:schemeClr val="accent1"/>
            </a:lnRef>
            <a:fillRef idx="1">
              <a:schemeClr val="lt1"/>
            </a:fillRef>
            <a:effectRef idx="0">
              <a:schemeClr val="accent1"/>
            </a:effectRef>
            <a:fontRef idx="minor">
              <a:schemeClr val="dk1"/>
            </a:fontRef>
          </p:style>
          <p:txBody>
            <a:bodyPr wrap="square" rtlCol="0">
              <a:noAutofit/>
            </a:bodyPr>
            <a:lstStyle/>
            <a:p>
              <a:pPr algn="ctr"/>
              <a:r>
                <a:rPr lang="en-US" sz="3400" dirty="0">
                  <a:solidFill>
                    <a:schemeClr val="bg1"/>
                  </a:solidFill>
                  <a:latin typeface="Times New Roman" panose="02020603050405020304" pitchFamily="18" charset="0"/>
                  <a:cs typeface="Times New Roman" panose="02020603050405020304" pitchFamily="18" charset="0"/>
                </a:rPr>
                <a:t>Compare the processed parameter data with and without the proxy.</a:t>
              </a:r>
            </a:p>
          </p:txBody>
        </p:sp>
        <p:sp>
          <p:nvSpPr>
            <p:cNvPr id="141" name="TextBox 140">
              <a:extLst>
                <a:ext uri="{FF2B5EF4-FFF2-40B4-BE49-F238E27FC236}">
                  <a16:creationId xmlns:a16="http://schemas.microsoft.com/office/drawing/2014/main" id="{EF404039-0583-4AA2-8BC8-D513DD125FA8}"/>
                </a:ext>
              </a:extLst>
            </p:cNvPr>
            <p:cNvSpPr txBox="1">
              <a:spLocks/>
            </p:cNvSpPr>
            <p:nvPr/>
          </p:nvSpPr>
          <p:spPr>
            <a:xfrm>
              <a:off x="30519755" y="13954538"/>
              <a:ext cx="3200400" cy="5486400"/>
            </a:xfrm>
            <a:prstGeom prst="roundRect">
              <a:avLst/>
            </a:prstGeom>
            <a:solidFill>
              <a:srgbClr val="2E579A"/>
            </a:solidFill>
            <a:ln w="76200">
              <a:solidFill>
                <a:srgbClr val="1A345E"/>
              </a:solidFill>
            </a:ln>
          </p:spPr>
          <p:style>
            <a:lnRef idx="2">
              <a:schemeClr val="accent1"/>
            </a:lnRef>
            <a:fillRef idx="1">
              <a:schemeClr val="lt1"/>
            </a:fillRef>
            <a:effectRef idx="0">
              <a:schemeClr val="accent1"/>
            </a:effectRef>
            <a:fontRef idx="minor">
              <a:schemeClr val="dk1"/>
            </a:fontRef>
          </p:style>
          <p:txBody>
            <a:bodyPr wrap="square" rtlCol="0">
              <a:noAutofit/>
            </a:bodyPr>
            <a:lstStyle/>
            <a:p>
              <a:pPr algn="ctr"/>
              <a:r>
                <a:rPr lang="en-US" sz="3400" dirty="0">
                  <a:solidFill>
                    <a:schemeClr val="bg1"/>
                  </a:solidFill>
                  <a:latin typeface="Times New Roman" panose="02020603050405020304" pitchFamily="18" charset="0"/>
                  <a:cs typeface="Times New Roman" panose="02020603050405020304" pitchFamily="18" charset="0"/>
                </a:rPr>
                <a:t>Determine proxy success based on magnitude of parameter error and inflated proxy error. </a:t>
              </a:r>
            </a:p>
          </p:txBody>
        </p:sp>
        <p:sp>
          <p:nvSpPr>
            <p:cNvPr id="142" name="TextBox 141">
              <a:extLst>
                <a:ext uri="{FF2B5EF4-FFF2-40B4-BE49-F238E27FC236}">
                  <a16:creationId xmlns:a16="http://schemas.microsoft.com/office/drawing/2014/main" id="{982A4712-1EBC-496F-A7C6-0CCC402440F1}"/>
                </a:ext>
              </a:extLst>
            </p:cNvPr>
            <p:cNvSpPr txBox="1">
              <a:spLocks/>
            </p:cNvSpPr>
            <p:nvPr/>
          </p:nvSpPr>
          <p:spPr>
            <a:xfrm>
              <a:off x="23125466" y="16854747"/>
              <a:ext cx="3200400" cy="2286000"/>
            </a:xfrm>
            <a:prstGeom prst="roundRect">
              <a:avLst/>
            </a:prstGeom>
            <a:solidFill>
              <a:srgbClr val="E5ECF7"/>
            </a:solidFill>
            <a:ln w="76200">
              <a:solidFill>
                <a:srgbClr val="1A345E"/>
              </a:solidFill>
            </a:ln>
          </p:spPr>
          <p:style>
            <a:lnRef idx="2">
              <a:schemeClr val="accent1"/>
            </a:lnRef>
            <a:fillRef idx="1">
              <a:schemeClr val="lt1"/>
            </a:fillRef>
            <a:effectRef idx="0">
              <a:schemeClr val="accent1"/>
            </a:effectRef>
            <a:fontRef idx="minor">
              <a:schemeClr val="dk1"/>
            </a:fontRef>
          </p:style>
          <p:txBody>
            <a:bodyPr wrap="square" rtlCol="0" anchor="ctr">
              <a:noAutofit/>
            </a:bodyPr>
            <a:lstStyle/>
            <a:p>
              <a:pPr algn="ctr"/>
              <a:r>
                <a:rPr lang="en-US" sz="3400" dirty="0">
                  <a:latin typeface="Times New Roman" panose="02020603050405020304" pitchFamily="18" charset="0"/>
                  <a:cs typeface="Times New Roman" panose="02020603050405020304" pitchFamily="18" charset="0"/>
                </a:rPr>
                <a:t>The proxy used for operations at MBARI is ARMOR3D.</a:t>
              </a:r>
            </a:p>
          </p:txBody>
        </p:sp>
        <p:sp>
          <p:nvSpPr>
            <p:cNvPr id="143" name="TextBox 142">
              <a:extLst>
                <a:ext uri="{FF2B5EF4-FFF2-40B4-BE49-F238E27FC236}">
                  <a16:creationId xmlns:a16="http://schemas.microsoft.com/office/drawing/2014/main" id="{605BCE8E-A8E8-40EF-AE09-D2C0A3E3F9C7}"/>
                </a:ext>
              </a:extLst>
            </p:cNvPr>
            <p:cNvSpPr txBox="1">
              <a:spLocks/>
            </p:cNvSpPr>
            <p:nvPr/>
          </p:nvSpPr>
          <p:spPr>
            <a:xfrm>
              <a:off x="27034857" y="17383538"/>
              <a:ext cx="3200400" cy="2286000"/>
            </a:xfrm>
            <a:prstGeom prst="roundRect">
              <a:avLst/>
            </a:prstGeom>
            <a:solidFill>
              <a:srgbClr val="E5ECF7"/>
            </a:solidFill>
            <a:ln w="76200">
              <a:solidFill>
                <a:srgbClr val="1A345E"/>
              </a:solidFill>
            </a:ln>
          </p:spPr>
          <p:style>
            <a:lnRef idx="2">
              <a:schemeClr val="accent1"/>
            </a:lnRef>
            <a:fillRef idx="1">
              <a:schemeClr val="lt1"/>
            </a:fillRef>
            <a:effectRef idx="0">
              <a:schemeClr val="accent1"/>
            </a:effectRef>
            <a:fontRef idx="minor">
              <a:schemeClr val="dk1"/>
            </a:fontRef>
          </p:style>
          <p:txBody>
            <a:bodyPr wrap="square" rtlCol="0" anchor="ctr">
              <a:noAutofit/>
            </a:bodyPr>
            <a:lstStyle/>
            <a:p>
              <a:pPr algn="ctr"/>
              <a:r>
                <a:rPr lang="en-US" sz="3400" dirty="0">
                  <a:latin typeface="Times New Roman" panose="02020603050405020304" pitchFamily="18" charset="0"/>
                  <a:cs typeface="Times New Roman" panose="02020603050405020304" pitchFamily="18" charset="0"/>
                </a:rPr>
                <a:t>How does healthy salinity data compare to proxy data?</a:t>
              </a:r>
            </a:p>
          </p:txBody>
        </p:sp>
        <p:sp>
          <p:nvSpPr>
            <p:cNvPr id="144" name="TextBox 143">
              <a:extLst>
                <a:ext uri="{FF2B5EF4-FFF2-40B4-BE49-F238E27FC236}">
                  <a16:creationId xmlns:a16="http://schemas.microsoft.com/office/drawing/2014/main" id="{01D671B5-71EC-4C9F-A1CB-8E568A69F44D}"/>
                </a:ext>
              </a:extLst>
            </p:cNvPr>
            <p:cNvSpPr txBox="1">
              <a:spLocks/>
            </p:cNvSpPr>
            <p:nvPr/>
          </p:nvSpPr>
          <p:spPr>
            <a:xfrm>
              <a:off x="30944248" y="17950020"/>
              <a:ext cx="3200400" cy="2286000"/>
            </a:xfrm>
            <a:prstGeom prst="roundRect">
              <a:avLst/>
            </a:prstGeom>
            <a:solidFill>
              <a:srgbClr val="E5ECF7"/>
            </a:solidFill>
            <a:ln w="76200">
              <a:solidFill>
                <a:srgbClr val="1A345E"/>
              </a:solidFill>
            </a:ln>
          </p:spPr>
          <p:style>
            <a:lnRef idx="2">
              <a:schemeClr val="accent1"/>
            </a:lnRef>
            <a:fillRef idx="1">
              <a:schemeClr val="lt1"/>
            </a:fillRef>
            <a:effectRef idx="0">
              <a:schemeClr val="accent1"/>
            </a:effectRef>
            <a:fontRef idx="minor">
              <a:schemeClr val="dk1"/>
            </a:fontRef>
          </p:style>
          <p:txBody>
            <a:bodyPr wrap="square" rtlCol="0" anchor="ctr">
              <a:noAutofit/>
            </a:bodyPr>
            <a:lstStyle/>
            <a:p>
              <a:pPr algn="ctr"/>
              <a:r>
                <a:rPr lang="en-US" sz="3400" dirty="0">
                  <a:latin typeface="Times New Roman" panose="02020603050405020304" pitchFamily="18" charset="0"/>
                  <a:cs typeface="Times New Roman" panose="02020603050405020304" pitchFamily="18" charset="0"/>
                </a:rPr>
                <a:t>Acceptable error magnitude determined float by float.</a:t>
              </a:r>
            </a:p>
          </p:txBody>
        </p:sp>
      </p:grpSp>
      <p:pic>
        <p:nvPicPr>
          <p:cNvPr id="54" name="Picture 53">
            <a:extLst>
              <a:ext uri="{FF2B5EF4-FFF2-40B4-BE49-F238E27FC236}">
                <a16:creationId xmlns:a16="http://schemas.microsoft.com/office/drawing/2014/main" id="{1CA9FFFC-8457-4F88-9FA9-FD0979EE593D}"/>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
                    </a14:imgEffect>
                  </a14:imgLayer>
                </a14:imgProps>
              </a:ext>
              <a:ext uri="{28A0092B-C50C-407E-A947-70E740481C1C}">
                <a14:useLocalDpi xmlns:a14="http://schemas.microsoft.com/office/drawing/2010/main" val="0"/>
              </a:ext>
            </a:extLst>
          </a:blip>
          <a:stretch>
            <a:fillRect/>
          </a:stretch>
        </p:blipFill>
        <p:spPr>
          <a:xfrm>
            <a:off x="2569610" y="10980546"/>
            <a:ext cx="1578842" cy="12548687"/>
          </a:xfrm>
          <a:prstGeom prst="rect">
            <a:avLst/>
          </a:prstGeom>
        </p:spPr>
      </p:pic>
      <p:sp>
        <p:nvSpPr>
          <p:cNvPr id="55" name="Flowchart: Connector 54">
            <a:extLst>
              <a:ext uri="{FF2B5EF4-FFF2-40B4-BE49-F238E27FC236}">
                <a16:creationId xmlns:a16="http://schemas.microsoft.com/office/drawing/2014/main" id="{7DD1BBEB-BB8A-4D14-98A4-F6169D578E5A}"/>
              </a:ext>
            </a:extLst>
          </p:cNvPr>
          <p:cNvSpPr/>
          <p:nvPr/>
        </p:nvSpPr>
        <p:spPr>
          <a:xfrm>
            <a:off x="1459893" y="10560543"/>
            <a:ext cx="3657600" cy="3657600"/>
          </a:xfrm>
          <a:prstGeom prst="flowChartConnector">
            <a:avLst/>
          </a:prstGeom>
          <a:noFill/>
          <a:ln w="76200">
            <a:solidFill>
              <a:srgbClr val="1C34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6" name="Group 55">
            <a:extLst>
              <a:ext uri="{FF2B5EF4-FFF2-40B4-BE49-F238E27FC236}">
                <a16:creationId xmlns:a16="http://schemas.microsoft.com/office/drawing/2014/main" id="{A0507962-387F-41EC-B2F3-A095E9619033}"/>
              </a:ext>
            </a:extLst>
          </p:cNvPr>
          <p:cNvGrpSpPr>
            <a:grpSpLocks noChangeAspect="1"/>
          </p:cNvGrpSpPr>
          <p:nvPr/>
        </p:nvGrpSpPr>
        <p:grpSpPr>
          <a:xfrm>
            <a:off x="7438950" y="10551121"/>
            <a:ext cx="5754359" cy="9374020"/>
            <a:chOff x="16481812" y="21031200"/>
            <a:chExt cx="9824773" cy="15969716"/>
          </a:xfrm>
        </p:grpSpPr>
        <p:pic>
          <p:nvPicPr>
            <p:cNvPr id="57" name="Picture 56">
              <a:extLst>
                <a:ext uri="{FF2B5EF4-FFF2-40B4-BE49-F238E27FC236}">
                  <a16:creationId xmlns:a16="http://schemas.microsoft.com/office/drawing/2014/main" id="{330332AB-8621-43A0-AE9E-C9C29D841115}"/>
                </a:ext>
              </a:extLst>
            </p:cNvPr>
            <p:cNvPicPr>
              <a:picLocks noChangeAspect="1"/>
            </p:cNvPicPr>
            <p:nvPr/>
          </p:nvPicPr>
          <p:blipFill rotWithShape="1">
            <a:blip r:embed="rId6"/>
            <a:srcRect t="3865" r="4159"/>
            <a:stretch/>
          </p:blipFill>
          <p:spPr>
            <a:xfrm>
              <a:off x="16481812" y="21031200"/>
              <a:ext cx="9824773" cy="15969716"/>
            </a:xfrm>
            <a:prstGeom prst="rect">
              <a:avLst/>
            </a:prstGeom>
          </p:spPr>
        </p:pic>
        <p:pic>
          <p:nvPicPr>
            <p:cNvPr id="58" name="Picture 57">
              <a:extLst>
                <a:ext uri="{FF2B5EF4-FFF2-40B4-BE49-F238E27FC236}">
                  <a16:creationId xmlns:a16="http://schemas.microsoft.com/office/drawing/2014/main" id="{D11D3476-0DB1-4D34-B35A-BB310C2CC582}"/>
                </a:ext>
              </a:extLst>
            </p:cNvPr>
            <p:cNvPicPr>
              <a:picLocks noChangeAspect="1"/>
            </p:cNvPicPr>
            <p:nvPr/>
          </p:nvPicPr>
          <p:blipFill>
            <a:blip r:embed="rId7"/>
            <a:stretch>
              <a:fillRect/>
            </a:stretch>
          </p:blipFill>
          <p:spPr>
            <a:xfrm>
              <a:off x="25349401" y="31305212"/>
              <a:ext cx="957184" cy="1173317"/>
            </a:xfrm>
            <a:prstGeom prst="rect">
              <a:avLst/>
            </a:prstGeom>
          </p:spPr>
        </p:pic>
      </p:grpSp>
      <p:sp>
        <p:nvSpPr>
          <p:cNvPr id="67" name="Arrow: Bent 66">
            <a:extLst>
              <a:ext uri="{FF2B5EF4-FFF2-40B4-BE49-F238E27FC236}">
                <a16:creationId xmlns:a16="http://schemas.microsoft.com/office/drawing/2014/main" id="{C6DEAC45-2CD0-42D0-9F17-FEFCECD96321}"/>
              </a:ext>
            </a:extLst>
          </p:cNvPr>
          <p:cNvSpPr/>
          <p:nvPr/>
        </p:nvSpPr>
        <p:spPr>
          <a:xfrm rot="16200000" flipH="1">
            <a:off x="5698713" y="14268472"/>
            <a:ext cx="2508089" cy="1578843"/>
          </a:xfrm>
          <a:prstGeom prst="bentArrow">
            <a:avLst/>
          </a:prstGeom>
          <a:solidFill>
            <a:srgbClr val="2E579A"/>
          </a:solidFill>
          <a:ln w="76200">
            <a:solidFill>
              <a:srgbClr val="1C34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63" name="Straight Connector 62">
            <a:extLst>
              <a:ext uri="{FF2B5EF4-FFF2-40B4-BE49-F238E27FC236}">
                <a16:creationId xmlns:a16="http://schemas.microsoft.com/office/drawing/2014/main" id="{79369EC7-7B3A-444C-A8DD-62BDE5FCE6F8}"/>
              </a:ext>
            </a:extLst>
          </p:cNvPr>
          <p:cNvCxnSpPr>
            <a:cxnSpLocks/>
            <a:stCxn id="55" idx="0"/>
            <a:endCxn id="57" idx="0"/>
          </p:cNvCxnSpPr>
          <p:nvPr/>
        </p:nvCxnSpPr>
        <p:spPr>
          <a:xfrm flipV="1">
            <a:off x="3288693" y="10551121"/>
            <a:ext cx="7027437" cy="9422"/>
          </a:xfrm>
          <a:prstGeom prst="line">
            <a:avLst/>
          </a:prstGeom>
          <a:ln w="76200">
            <a:solidFill>
              <a:srgbClr val="1C345D"/>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B4FF51C9-7EAC-4850-B50F-C4AC1A3C7543}"/>
              </a:ext>
            </a:extLst>
          </p:cNvPr>
          <p:cNvCxnSpPr>
            <a:cxnSpLocks/>
            <a:stCxn id="57" idx="0"/>
          </p:cNvCxnSpPr>
          <p:nvPr/>
        </p:nvCxnSpPr>
        <p:spPr>
          <a:xfrm>
            <a:off x="10316130" y="10551121"/>
            <a:ext cx="2889504" cy="4711"/>
          </a:xfrm>
          <a:prstGeom prst="line">
            <a:avLst/>
          </a:prstGeom>
          <a:ln w="76200">
            <a:solidFill>
              <a:srgbClr val="1C345D"/>
            </a:solidFill>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DBAE2F2A-388C-4ECB-852A-E849209AF9D3}"/>
              </a:ext>
            </a:extLst>
          </p:cNvPr>
          <p:cNvSpPr txBox="1"/>
          <p:nvPr/>
        </p:nvSpPr>
        <p:spPr>
          <a:xfrm rot="2337950">
            <a:off x="6630777" y="18688252"/>
            <a:ext cx="3651184" cy="1944361"/>
          </a:xfrm>
          <a:prstGeom prst="rect">
            <a:avLst/>
          </a:prstGeom>
          <a:solidFill>
            <a:schemeClr val="bg1"/>
          </a:solidFill>
        </p:spPr>
        <p:txBody>
          <a:bodyPr wrap="square" rtlCol="0">
            <a:noAutofit/>
          </a:bodyPr>
          <a:lstStyle/>
          <a:p>
            <a:endParaRPr lang="en-US" dirty="0"/>
          </a:p>
        </p:txBody>
      </p:sp>
      <p:cxnSp>
        <p:nvCxnSpPr>
          <p:cNvPr id="70" name="Straight Connector 69">
            <a:extLst>
              <a:ext uri="{FF2B5EF4-FFF2-40B4-BE49-F238E27FC236}">
                <a16:creationId xmlns:a16="http://schemas.microsoft.com/office/drawing/2014/main" id="{8FD13B44-4501-4739-B98B-97D7ACB055E4}"/>
              </a:ext>
            </a:extLst>
          </p:cNvPr>
          <p:cNvCxnSpPr>
            <a:cxnSpLocks/>
            <a:stCxn id="57" idx="2"/>
          </p:cNvCxnSpPr>
          <p:nvPr/>
        </p:nvCxnSpPr>
        <p:spPr>
          <a:xfrm>
            <a:off x="10316130" y="19925141"/>
            <a:ext cx="2883784" cy="0"/>
          </a:xfrm>
          <a:prstGeom prst="line">
            <a:avLst/>
          </a:prstGeom>
          <a:ln w="76200">
            <a:solidFill>
              <a:srgbClr val="1C345D"/>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C69656EB-8A3C-4D8A-80FB-E7545F5E5898}"/>
              </a:ext>
            </a:extLst>
          </p:cNvPr>
          <p:cNvCxnSpPr>
            <a:cxnSpLocks/>
          </p:cNvCxnSpPr>
          <p:nvPr/>
        </p:nvCxnSpPr>
        <p:spPr>
          <a:xfrm flipV="1">
            <a:off x="13163140" y="10560892"/>
            <a:ext cx="0" cy="9400032"/>
          </a:xfrm>
          <a:prstGeom prst="line">
            <a:avLst/>
          </a:prstGeom>
          <a:ln w="76200">
            <a:solidFill>
              <a:srgbClr val="1C345D"/>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70FDB7F8-1681-4531-A5B7-65E9A0EE6F79}"/>
              </a:ext>
            </a:extLst>
          </p:cNvPr>
          <p:cNvCxnSpPr>
            <a:cxnSpLocks/>
            <a:stCxn id="55" idx="4"/>
          </p:cNvCxnSpPr>
          <p:nvPr/>
        </p:nvCxnSpPr>
        <p:spPr>
          <a:xfrm>
            <a:off x="3288693" y="14218143"/>
            <a:ext cx="7061038" cy="5716420"/>
          </a:xfrm>
          <a:prstGeom prst="line">
            <a:avLst/>
          </a:prstGeom>
          <a:ln w="76200">
            <a:solidFill>
              <a:srgbClr val="1C345D"/>
            </a:solidFill>
          </a:ln>
        </p:spPr>
        <p:style>
          <a:lnRef idx="1">
            <a:schemeClr val="accent1"/>
          </a:lnRef>
          <a:fillRef idx="0">
            <a:schemeClr val="accent1"/>
          </a:fillRef>
          <a:effectRef idx="0">
            <a:schemeClr val="accent1"/>
          </a:effectRef>
          <a:fontRef idx="minor">
            <a:schemeClr val="tx1"/>
          </a:fontRef>
        </p:style>
      </p:cxnSp>
      <p:sp>
        <p:nvSpPr>
          <p:cNvPr id="83" name="TextBox 82">
            <a:extLst>
              <a:ext uri="{FF2B5EF4-FFF2-40B4-BE49-F238E27FC236}">
                <a16:creationId xmlns:a16="http://schemas.microsoft.com/office/drawing/2014/main" id="{BB1D9D7C-D024-440F-8E3A-BBC1807EC83D}"/>
              </a:ext>
            </a:extLst>
          </p:cNvPr>
          <p:cNvSpPr txBox="1">
            <a:spLocks/>
          </p:cNvSpPr>
          <p:nvPr/>
        </p:nvSpPr>
        <p:spPr>
          <a:xfrm>
            <a:off x="1490373" y="25250136"/>
            <a:ext cx="11887200" cy="13433712"/>
          </a:xfrm>
          <a:prstGeom prst="rect">
            <a:avLst/>
          </a:prstGeom>
          <a:solidFill>
            <a:schemeClr val="bg1"/>
          </a:solidFill>
          <a:ln>
            <a:noFill/>
          </a:ln>
        </p:spPr>
        <p:txBody>
          <a:bodyPr wrap="square" rtlCol="0">
            <a:noAutofit/>
          </a:bodyPr>
          <a:lstStyle/>
          <a:p>
            <a:pPr algn="just">
              <a:lnSpc>
                <a:spcPct val="150000"/>
              </a:lnSpc>
            </a:pPr>
            <a:r>
              <a:rPr lang="en-US" sz="3400" dirty="0">
                <a:latin typeface="Times New Roman" panose="02020603050405020304" pitchFamily="18" charset="0"/>
                <a:cs typeface="Times New Roman" panose="02020603050405020304" pitchFamily="18" charset="0"/>
              </a:rPr>
              <a:t>For example, if salinity fails, many BGC observations including nitrate and pH can be compromised:</a:t>
            </a: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1600" dirty="0">
              <a:latin typeface="Times New Roman" panose="02020603050405020304" pitchFamily="18" charset="0"/>
              <a:cs typeface="Times New Roman" panose="02020603050405020304" pitchFamily="18" charset="0"/>
            </a:endParaRPr>
          </a:p>
          <a:p>
            <a:pPr algn="just">
              <a:lnSpc>
                <a:spcPct val="150000"/>
              </a:lnSpc>
            </a:pPr>
            <a:endParaRPr lang="en-US" sz="16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r>
              <a:rPr lang="en-US" sz="3400" dirty="0">
                <a:latin typeface="Times New Roman" panose="02020603050405020304" pitchFamily="18" charset="0"/>
                <a:cs typeface="Times New Roman" panose="02020603050405020304" pitchFamily="18" charset="0"/>
              </a:rPr>
              <a:t>The Data Team at MBARI has implemented methods to recover data negatively impacted by a sensor issue or failure. </a:t>
            </a:r>
          </a:p>
        </p:txBody>
      </p:sp>
      <p:sp>
        <p:nvSpPr>
          <p:cNvPr id="86" name="TextBox 85">
            <a:extLst>
              <a:ext uri="{FF2B5EF4-FFF2-40B4-BE49-F238E27FC236}">
                <a16:creationId xmlns:a16="http://schemas.microsoft.com/office/drawing/2014/main" id="{3380B872-B055-4A09-B01E-413797095138}"/>
              </a:ext>
            </a:extLst>
          </p:cNvPr>
          <p:cNvSpPr txBox="1">
            <a:spLocks/>
          </p:cNvSpPr>
          <p:nvPr/>
        </p:nvSpPr>
        <p:spPr>
          <a:xfrm>
            <a:off x="4708861" y="16745254"/>
            <a:ext cx="3747508" cy="691849"/>
          </a:xfrm>
          <a:prstGeom prst="roundRect">
            <a:avLst/>
          </a:prstGeom>
          <a:solidFill>
            <a:srgbClr val="2E579A"/>
          </a:solidFill>
          <a:ln w="76200">
            <a:solidFill>
              <a:srgbClr val="1C345D"/>
            </a:solidFill>
          </a:ln>
        </p:spPr>
        <p:style>
          <a:lnRef idx="2">
            <a:schemeClr val="accent1"/>
          </a:lnRef>
          <a:fillRef idx="1">
            <a:schemeClr val="lt1"/>
          </a:fillRef>
          <a:effectRef idx="0">
            <a:schemeClr val="accent1"/>
          </a:effectRef>
          <a:fontRef idx="minor">
            <a:schemeClr val="dk1"/>
          </a:fontRef>
        </p:style>
        <p:txBody>
          <a:bodyPr wrap="square" rtlCol="0">
            <a:noAutofit/>
          </a:bodyPr>
          <a:lstStyle/>
          <a:p>
            <a:pPr algn="ctr"/>
            <a:r>
              <a:rPr lang="en-US" sz="3400" b="1" dirty="0">
                <a:solidFill>
                  <a:schemeClr val="bg1"/>
                </a:solidFill>
                <a:latin typeface="Times New Roman" panose="02020603050405020304" pitchFamily="18" charset="0"/>
                <a:cs typeface="Times New Roman" panose="02020603050405020304" pitchFamily="18" charset="0"/>
              </a:rPr>
              <a:t>SENSOR FUSION</a:t>
            </a:r>
          </a:p>
        </p:txBody>
      </p:sp>
      <p:sp>
        <p:nvSpPr>
          <p:cNvPr id="92" name="TextBox 91">
            <a:extLst>
              <a:ext uri="{FF2B5EF4-FFF2-40B4-BE49-F238E27FC236}">
                <a16:creationId xmlns:a16="http://schemas.microsoft.com/office/drawing/2014/main" id="{C13A1155-F3FD-4667-802E-7F4EA6A4CABC}"/>
              </a:ext>
            </a:extLst>
          </p:cNvPr>
          <p:cNvSpPr txBox="1">
            <a:spLocks/>
          </p:cNvSpPr>
          <p:nvPr/>
        </p:nvSpPr>
        <p:spPr>
          <a:xfrm>
            <a:off x="4982415" y="17648372"/>
            <a:ext cx="3200400" cy="5592368"/>
          </a:xfrm>
          <a:prstGeom prst="roundRect">
            <a:avLst/>
          </a:prstGeom>
          <a:solidFill>
            <a:srgbClr val="E5ECF7"/>
          </a:solidFill>
          <a:ln w="76200">
            <a:solidFill>
              <a:srgbClr val="1C345D"/>
            </a:solidFill>
          </a:ln>
        </p:spPr>
        <p:style>
          <a:lnRef idx="2">
            <a:schemeClr val="accent1"/>
          </a:lnRef>
          <a:fillRef idx="1">
            <a:schemeClr val="lt1"/>
          </a:fillRef>
          <a:effectRef idx="0">
            <a:schemeClr val="accent1"/>
          </a:effectRef>
          <a:fontRef idx="minor">
            <a:schemeClr val="dk1"/>
          </a:fontRef>
        </p:style>
        <p:txBody>
          <a:bodyPr wrap="square" rtlCol="0" anchor="ctr">
            <a:noAutofit/>
          </a:bodyPr>
          <a:lstStyle/>
          <a:p>
            <a:pPr algn="ctr"/>
            <a:r>
              <a:rPr lang="en-US" sz="3400" b="1" dirty="0">
                <a:latin typeface="Times New Roman" panose="02020603050405020304" pitchFamily="18" charset="0"/>
                <a:cs typeface="Times New Roman" panose="02020603050405020304" pitchFamily="18" charset="0"/>
              </a:rPr>
              <a:t>Benefit</a:t>
            </a:r>
            <a:r>
              <a:rPr lang="en-US" sz="3400" dirty="0">
                <a:latin typeface="Times New Roman" panose="02020603050405020304" pitchFamily="18" charset="0"/>
                <a:cs typeface="Times New Roman" panose="02020603050405020304" pitchFamily="18" charset="0"/>
              </a:rPr>
              <a:t>: Each member of the sensor network collaborates with other observations to produce abundant, high quality BGC observations.</a:t>
            </a:r>
          </a:p>
        </p:txBody>
      </p:sp>
      <p:sp>
        <p:nvSpPr>
          <p:cNvPr id="93" name="TextBox 92">
            <a:extLst>
              <a:ext uri="{FF2B5EF4-FFF2-40B4-BE49-F238E27FC236}">
                <a16:creationId xmlns:a16="http://schemas.microsoft.com/office/drawing/2014/main" id="{F2AC8F7D-6DD7-4DA4-970A-3DA8853F218D}"/>
              </a:ext>
            </a:extLst>
          </p:cNvPr>
          <p:cNvSpPr txBox="1">
            <a:spLocks/>
          </p:cNvSpPr>
          <p:nvPr/>
        </p:nvSpPr>
        <p:spPr>
          <a:xfrm>
            <a:off x="8804658" y="20339435"/>
            <a:ext cx="4146361" cy="2878333"/>
          </a:xfrm>
          <a:prstGeom prst="roundRect">
            <a:avLst/>
          </a:prstGeom>
          <a:solidFill>
            <a:srgbClr val="2E579A"/>
          </a:solidFill>
          <a:ln w="38100">
            <a:solidFill>
              <a:srgbClr val="1C345D"/>
            </a:solidFill>
          </a:ln>
        </p:spPr>
        <p:style>
          <a:lnRef idx="2">
            <a:schemeClr val="accent1"/>
          </a:lnRef>
          <a:fillRef idx="1">
            <a:schemeClr val="lt1"/>
          </a:fillRef>
          <a:effectRef idx="0">
            <a:schemeClr val="accent1"/>
          </a:effectRef>
          <a:fontRef idx="minor">
            <a:schemeClr val="dk1"/>
          </a:fontRef>
        </p:style>
        <p:txBody>
          <a:bodyPr wrap="square" rtlCol="0">
            <a:noAutofit/>
          </a:bodyPr>
          <a:lstStyle/>
          <a:p>
            <a:pPr algn="ctr"/>
            <a:r>
              <a:rPr lang="en-US" sz="3400" b="1" dirty="0">
                <a:solidFill>
                  <a:schemeClr val="bg1"/>
                </a:solidFill>
                <a:latin typeface="Times New Roman" panose="02020603050405020304" pitchFamily="18" charset="0"/>
                <a:cs typeface="Times New Roman" panose="02020603050405020304" pitchFamily="18" charset="0"/>
              </a:rPr>
              <a:t>Risk</a:t>
            </a:r>
            <a:r>
              <a:rPr lang="en-US" sz="3400" dirty="0">
                <a:solidFill>
                  <a:schemeClr val="bg1"/>
                </a:solidFill>
                <a:latin typeface="Times New Roman" panose="02020603050405020304" pitchFamily="18" charset="0"/>
                <a:cs typeface="Times New Roman" panose="02020603050405020304" pitchFamily="18" charset="0"/>
              </a:rPr>
              <a:t>: If one sensor fails, it can impact observations across the rest of the sensor network.</a:t>
            </a:r>
          </a:p>
        </p:txBody>
      </p:sp>
      <p:sp>
        <p:nvSpPr>
          <p:cNvPr id="96" name="TextBox 95">
            <a:extLst>
              <a:ext uri="{FF2B5EF4-FFF2-40B4-BE49-F238E27FC236}">
                <a16:creationId xmlns:a16="http://schemas.microsoft.com/office/drawing/2014/main" id="{5AECC5BC-331B-42C8-B7D5-EBE8DFE266AA}"/>
              </a:ext>
            </a:extLst>
          </p:cNvPr>
          <p:cNvSpPr txBox="1">
            <a:spLocks/>
          </p:cNvSpPr>
          <p:nvPr/>
        </p:nvSpPr>
        <p:spPr>
          <a:xfrm>
            <a:off x="1408216" y="6420601"/>
            <a:ext cx="11887200" cy="17500842"/>
          </a:xfrm>
          <a:prstGeom prst="rect">
            <a:avLst/>
          </a:prstGeom>
          <a:noFill/>
          <a:ln>
            <a:noFill/>
          </a:ln>
        </p:spPr>
        <p:txBody>
          <a:bodyPr wrap="square" rtlCol="0">
            <a:noAutofit/>
          </a:bodyPr>
          <a:lstStyle/>
          <a:p>
            <a:pPr algn="just">
              <a:lnSpc>
                <a:spcPct val="150000"/>
              </a:lnSpc>
            </a:pPr>
            <a:r>
              <a:rPr lang="en-US" sz="3400" dirty="0">
                <a:latin typeface="Times New Roman" panose="02020603050405020304" pitchFamily="18" charset="0"/>
                <a:cs typeface="Times New Roman" panose="02020603050405020304" pitchFamily="18" charset="0"/>
              </a:rPr>
              <a:t>Between the GO-BGC and SOCCOM Biogeochemical (BGC) Argo Profiling Float programs, over </a:t>
            </a:r>
            <a:r>
              <a:rPr lang="en-US" sz="3400" b="1" dirty="0">
                <a:latin typeface="Times New Roman" panose="02020603050405020304" pitchFamily="18" charset="0"/>
                <a:cs typeface="Times New Roman" panose="02020603050405020304" pitchFamily="18" charset="0"/>
              </a:rPr>
              <a:t>500 BGC-Argo floats </a:t>
            </a:r>
            <a:r>
              <a:rPr lang="en-US" sz="3400" dirty="0">
                <a:latin typeface="Times New Roman" panose="02020603050405020304" pitchFamily="18" charset="0"/>
                <a:cs typeface="Times New Roman" panose="02020603050405020304" pitchFamily="18" charset="0"/>
              </a:rPr>
              <a:t>have been deployed and over </a:t>
            </a:r>
            <a:r>
              <a:rPr lang="en-US" sz="3400" b="1" dirty="0">
                <a:latin typeface="Times New Roman" panose="02020603050405020304" pitchFamily="18" charset="0"/>
                <a:cs typeface="Times New Roman" panose="02020603050405020304" pitchFamily="18" charset="0"/>
              </a:rPr>
              <a:t>37000 profiles </a:t>
            </a:r>
            <a:r>
              <a:rPr lang="en-US" sz="3400" dirty="0">
                <a:latin typeface="Times New Roman" panose="02020603050405020304" pitchFamily="18" charset="0"/>
                <a:cs typeface="Times New Roman" panose="02020603050405020304" pitchFamily="18" charset="0"/>
              </a:rPr>
              <a:t>have been collected.   Each float is equipped with a network of BGC sensors that operate with </a:t>
            </a:r>
            <a:r>
              <a:rPr lang="en-US" sz="3400" b="1" dirty="0">
                <a:latin typeface="Times New Roman" panose="02020603050405020304" pitchFamily="18" charset="0"/>
                <a:cs typeface="Times New Roman" panose="02020603050405020304" pitchFamily="18" charset="0"/>
              </a:rPr>
              <a:t>sensor fusion</a:t>
            </a:r>
            <a:r>
              <a:rPr lang="en-US" sz="3400" dirty="0">
                <a:latin typeface="Times New Roman" panose="02020603050405020304" pitchFamily="18" charset="0"/>
                <a:cs typeface="Times New Roman" panose="02020603050405020304" pitchFamily="18" charset="0"/>
              </a:rPr>
              <a:t>.</a:t>
            </a: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800" dirty="0">
              <a:latin typeface="Times New Roman" panose="02020603050405020304" pitchFamily="18" charset="0"/>
              <a:cs typeface="Times New Roman" panose="02020603050405020304" pitchFamily="18" charset="0"/>
            </a:endParaRPr>
          </a:p>
          <a:p>
            <a:pPr algn="just">
              <a:lnSpc>
                <a:spcPct val="150000"/>
              </a:lnSpc>
            </a:pPr>
            <a:endParaRPr lang="en-US" sz="800" dirty="0">
              <a:latin typeface="Times New Roman" panose="02020603050405020304" pitchFamily="18" charset="0"/>
              <a:cs typeface="Times New Roman" panose="02020603050405020304" pitchFamily="18" charset="0"/>
            </a:endParaRPr>
          </a:p>
          <a:p>
            <a:pPr algn="just">
              <a:lnSpc>
                <a:spcPct val="150000"/>
              </a:lnSpc>
            </a:pPr>
            <a:endParaRPr lang="en-US" sz="800" dirty="0">
              <a:latin typeface="Times New Roman" panose="02020603050405020304" pitchFamily="18" charset="0"/>
              <a:cs typeface="Times New Roman" panose="02020603050405020304" pitchFamily="18" charset="0"/>
            </a:endParaRPr>
          </a:p>
          <a:p>
            <a:pPr algn="just">
              <a:lnSpc>
                <a:spcPct val="150000"/>
              </a:lnSpc>
            </a:pPr>
            <a:endParaRPr lang="en-US" sz="800" dirty="0">
              <a:latin typeface="Times New Roman" panose="02020603050405020304" pitchFamily="18" charset="0"/>
              <a:cs typeface="Times New Roman" panose="02020603050405020304" pitchFamily="18" charset="0"/>
            </a:endParaRPr>
          </a:p>
          <a:p>
            <a:pPr algn="just">
              <a:lnSpc>
                <a:spcPct val="150000"/>
              </a:lnSpc>
            </a:pPr>
            <a:endParaRPr lang="en-US" sz="800" dirty="0">
              <a:latin typeface="Times New Roman" panose="02020603050405020304" pitchFamily="18" charset="0"/>
              <a:cs typeface="Times New Roman" panose="02020603050405020304" pitchFamily="18" charset="0"/>
            </a:endParaRPr>
          </a:p>
          <a:p>
            <a:pPr algn="just">
              <a:lnSpc>
                <a:spcPct val="150000"/>
              </a:lnSpc>
            </a:pPr>
            <a:endParaRPr lang="en-US" sz="800" dirty="0">
              <a:latin typeface="Times New Roman" panose="02020603050405020304" pitchFamily="18" charset="0"/>
              <a:cs typeface="Times New Roman" panose="02020603050405020304" pitchFamily="18" charset="0"/>
            </a:endParaRPr>
          </a:p>
          <a:p>
            <a:pPr algn="just">
              <a:lnSpc>
                <a:spcPct val="150000"/>
              </a:lnSpc>
            </a:pPr>
            <a:endParaRPr lang="en-US" sz="800" dirty="0">
              <a:latin typeface="Times New Roman" panose="02020603050405020304" pitchFamily="18" charset="0"/>
              <a:cs typeface="Times New Roman" panose="02020603050405020304" pitchFamily="18" charset="0"/>
            </a:endParaRPr>
          </a:p>
          <a:p>
            <a:pPr algn="just">
              <a:lnSpc>
                <a:spcPct val="150000"/>
              </a:lnSpc>
            </a:pPr>
            <a:endParaRPr lang="en-US" sz="8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a:p>
            <a:pPr algn="just">
              <a:lnSpc>
                <a:spcPct val="150000"/>
              </a:lnSpc>
            </a:pPr>
            <a:endParaRPr lang="en-US" sz="1600" dirty="0">
              <a:latin typeface="Times New Roman" panose="02020603050405020304" pitchFamily="18" charset="0"/>
              <a:cs typeface="Times New Roman" panose="02020603050405020304" pitchFamily="18" charset="0"/>
            </a:endParaRPr>
          </a:p>
          <a:p>
            <a:pPr algn="just">
              <a:lnSpc>
                <a:spcPct val="150000"/>
              </a:lnSpc>
            </a:pPr>
            <a:endParaRPr lang="en-US" sz="1600" dirty="0">
              <a:latin typeface="Times New Roman" panose="02020603050405020304" pitchFamily="18" charset="0"/>
              <a:cs typeface="Times New Roman" panose="02020603050405020304" pitchFamily="18" charset="0"/>
            </a:endParaRPr>
          </a:p>
          <a:p>
            <a:pPr algn="just">
              <a:lnSpc>
                <a:spcPct val="150000"/>
              </a:lnSpc>
            </a:pPr>
            <a:endParaRPr lang="en-US" sz="1600" dirty="0">
              <a:latin typeface="Times New Roman" panose="02020603050405020304" pitchFamily="18" charset="0"/>
              <a:cs typeface="Times New Roman" panose="02020603050405020304" pitchFamily="18" charset="0"/>
            </a:endParaRPr>
          </a:p>
          <a:p>
            <a:pPr algn="just">
              <a:lnSpc>
                <a:spcPct val="150000"/>
              </a:lnSpc>
            </a:pPr>
            <a:endParaRPr lang="en-US" sz="1600" dirty="0">
              <a:latin typeface="Times New Roman" panose="02020603050405020304" pitchFamily="18" charset="0"/>
              <a:cs typeface="Times New Roman" panose="02020603050405020304" pitchFamily="18" charset="0"/>
            </a:endParaRPr>
          </a:p>
          <a:p>
            <a:pPr algn="just">
              <a:lnSpc>
                <a:spcPct val="150000"/>
              </a:lnSpc>
            </a:pPr>
            <a:endParaRPr lang="en-US" sz="3400" dirty="0">
              <a:latin typeface="Times New Roman" panose="02020603050405020304" pitchFamily="18" charset="0"/>
              <a:cs typeface="Times New Roman" panose="02020603050405020304" pitchFamily="18" charset="0"/>
            </a:endParaRPr>
          </a:p>
        </p:txBody>
      </p:sp>
      <p:grpSp>
        <p:nvGrpSpPr>
          <p:cNvPr id="75" name="Group 74">
            <a:extLst>
              <a:ext uri="{FF2B5EF4-FFF2-40B4-BE49-F238E27FC236}">
                <a16:creationId xmlns:a16="http://schemas.microsoft.com/office/drawing/2014/main" id="{0E75A365-9988-4FC2-B8C8-3F8279F01835}"/>
              </a:ext>
            </a:extLst>
          </p:cNvPr>
          <p:cNvGrpSpPr/>
          <p:nvPr/>
        </p:nvGrpSpPr>
        <p:grpSpPr>
          <a:xfrm>
            <a:off x="2352005" y="24832162"/>
            <a:ext cx="10009534" cy="9151362"/>
            <a:chOff x="2449992" y="23695593"/>
            <a:chExt cx="10009534" cy="9151362"/>
          </a:xfrm>
        </p:grpSpPr>
        <p:graphicFrame>
          <p:nvGraphicFramePr>
            <p:cNvPr id="94" name="Diagram 93">
              <a:extLst>
                <a:ext uri="{FF2B5EF4-FFF2-40B4-BE49-F238E27FC236}">
                  <a16:creationId xmlns:a16="http://schemas.microsoft.com/office/drawing/2014/main" id="{3EB2E671-CBBA-4A40-9315-E016228896AD}"/>
                </a:ext>
              </a:extLst>
            </p:cNvPr>
            <p:cNvGraphicFramePr/>
            <p:nvPr>
              <p:extLst>
                <p:ext uri="{D42A27DB-BD31-4B8C-83A1-F6EECF244321}">
                  <p14:modId xmlns:p14="http://schemas.microsoft.com/office/powerpoint/2010/main" val="3384658633"/>
                </p:ext>
              </p:extLst>
            </p:nvPr>
          </p:nvGraphicFramePr>
          <p:xfrm>
            <a:off x="2821618" y="23695593"/>
            <a:ext cx="9637908" cy="915136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68" name="Cross 67">
              <a:extLst>
                <a:ext uri="{FF2B5EF4-FFF2-40B4-BE49-F238E27FC236}">
                  <a16:creationId xmlns:a16="http://schemas.microsoft.com/office/drawing/2014/main" id="{C9A99948-CEC3-4C85-925B-9FBBD636278C}"/>
                </a:ext>
              </a:extLst>
            </p:cNvPr>
            <p:cNvSpPr/>
            <p:nvPr/>
          </p:nvSpPr>
          <p:spPr>
            <a:xfrm rot="2675088">
              <a:off x="2449992" y="27762828"/>
              <a:ext cx="877709" cy="911049"/>
            </a:xfrm>
            <a:prstGeom prst="plus">
              <a:avLst>
                <a:gd name="adj" fmla="val 40563"/>
              </a:avLst>
            </a:prstGeom>
            <a:solidFill>
              <a:srgbClr val="FF0000"/>
            </a:solid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Cross 97">
              <a:extLst>
                <a:ext uri="{FF2B5EF4-FFF2-40B4-BE49-F238E27FC236}">
                  <a16:creationId xmlns:a16="http://schemas.microsoft.com/office/drawing/2014/main" id="{7F9A9870-840C-4D2B-975E-C3638D73F36A}"/>
                </a:ext>
              </a:extLst>
            </p:cNvPr>
            <p:cNvSpPr/>
            <p:nvPr/>
          </p:nvSpPr>
          <p:spPr>
            <a:xfrm rot="2675088">
              <a:off x="6278782" y="28006023"/>
              <a:ext cx="520547" cy="536042"/>
            </a:xfrm>
            <a:prstGeom prst="plus">
              <a:avLst>
                <a:gd name="adj" fmla="val 40563"/>
              </a:avLst>
            </a:prstGeom>
            <a:solidFill>
              <a:srgbClr val="FF0000"/>
            </a:solid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Cross 98">
              <a:extLst>
                <a:ext uri="{FF2B5EF4-FFF2-40B4-BE49-F238E27FC236}">
                  <a16:creationId xmlns:a16="http://schemas.microsoft.com/office/drawing/2014/main" id="{DCD7D213-489D-4B64-8F6F-4F0A09244B9D}"/>
                </a:ext>
              </a:extLst>
            </p:cNvPr>
            <p:cNvSpPr/>
            <p:nvPr/>
          </p:nvSpPr>
          <p:spPr>
            <a:xfrm rot="2675088">
              <a:off x="7834038" y="27416077"/>
              <a:ext cx="877709" cy="911049"/>
            </a:xfrm>
            <a:prstGeom prst="plus">
              <a:avLst>
                <a:gd name="adj" fmla="val 40563"/>
              </a:avLst>
            </a:prstGeom>
            <a:solidFill>
              <a:srgbClr val="FF0000"/>
            </a:solid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76">
            <a:extLst>
              <a:ext uri="{FF2B5EF4-FFF2-40B4-BE49-F238E27FC236}">
                <a16:creationId xmlns:a16="http://schemas.microsoft.com/office/drawing/2014/main" id="{E34CCB67-501B-44E9-8469-FB2AB45A3C5B}"/>
              </a:ext>
            </a:extLst>
          </p:cNvPr>
          <p:cNvGrpSpPr/>
          <p:nvPr/>
        </p:nvGrpSpPr>
        <p:grpSpPr>
          <a:xfrm>
            <a:off x="1347800" y="32532281"/>
            <a:ext cx="11605582" cy="9151362"/>
            <a:chOff x="1272566" y="32620428"/>
            <a:chExt cx="11605582" cy="9151362"/>
          </a:xfrm>
        </p:grpSpPr>
        <p:graphicFrame>
          <p:nvGraphicFramePr>
            <p:cNvPr id="100" name="Diagram 99">
              <a:extLst>
                <a:ext uri="{FF2B5EF4-FFF2-40B4-BE49-F238E27FC236}">
                  <a16:creationId xmlns:a16="http://schemas.microsoft.com/office/drawing/2014/main" id="{8C15E4A7-A2D1-472E-838F-A6A26F0EF924}"/>
                </a:ext>
              </a:extLst>
            </p:cNvPr>
            <p:cNvGraphicFramePr/>
            <p:nvPr>
              <p:extLst>
                <p:ext uri="{D42A27DB-BD31-4B8C-83A1-F6EECF244321}">
                  <p14:modId xmlns:p14="http://schemas.microsoft.com/office/powerpoint/2010/main" val="4067912308"/>
                </p:ext>
              </p:extLst>
            </p:nvPr>
          </p:nvGraphicFramePr>
          <p:xfrm>
            <a:off x="1272566" y="32620428"/>
            <a:ext cx="11605582" cy="9151362"/>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71" name="L-Shape 70">
              <a:extLst>
                <a:ext uri="{FF2B5EF4-FFF2-40B4-BE49-F238E27FC236}">
                  <a16:creationId xmlns:a16="http://schemas.microsoft.com/office/drawing/2014/main" id="{32A8778D-848F-491D-A001-E0641AFB5BA7}"/>
                </a:ext>
              </a:extLst>
            </p:cNvPr>
            <p:cNvSpPr/>
            <p:nvPr/>
          </p:nvSpPr>
          <p:spPr>
            <a:xfrm rot="18746271">
              <a:off x="5963859" y="36734996"/>
              <a:ext cx="1143840" cy="416395"/>
            </a:xfrm>
            <a:prstGeom prst="corner">
              <a:avLst/>
            </a:prstGeom>
            <a:solidFill>
              <a:srgbClr val="92D050"/>
            </a:solid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L-Shape 106">
              <a:extLst>
                <a:ext uri="{FF2B5EF4-FFF2-40B4-BE49-F238E27FC236}">
                  <a16:creationId xmlns:a16="http://schemas.microsoft.com/office/drawing/2014/main" id="{DA73D82B-4E17-4CC8-8F49-53734B66CBB2}"/>
                </a:ext>
              </a:extLst>
            </p:cNvPr>
            <p:cNvSpPr>
              <a:spLocks noChangeAspect="1"/>
            </p:cNvSpPr>
            <p:nvPr/>
          </p:nvSpPr>
          <p:spPr>
            <a:xfrm rot="18746271">
              <a:off x="7793522" y="35842980"/>
              <a:ext cx="2030876" cy="739305"/>
            </a:xfrm>
            <a:prstGeom prst="corner">
              <a:avLst/>
            </a:prstGeom>
            <a:solidFill>
              <a:srgbClr val="92D050"/>
            </a:solid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72" name="Table 73">
            <a:extLst>
              <a:ext uri="{FF2B5EF4-FFF2-40B4-BE49-F238E27FC236}">
                <a16:creationId xmlns:a16="http://schemas.microsoft.com/office/drawing/2014/main" id="{10155757-FB9D-4B8A-9043-75E22C61EC4B}"/>
              </a:ext>
            </a:extLst>
          </p:cNvPr>
          <p:cNvGraphicFramePr>
            <a:graphicFrameLocks noGrp="1"/>
          </p:cNvGraphicFramePr>
          <p:nvPr>
            <p:extLst>
              <p:ext uri="{D42A27DB-BD31-4B8C-83A1-F6EECF244321}">
                <p14:modId xmlns:p14="http://schemas.microsoft.com/office/powerpoint/2010/main" val="746719810"/>
              </p:ext>
            </p:extLst>
          </p:nvPr>
        </p:nvGraphicFramePr>
        <p:xfrm>
          <a:off x="14677050" y="32988166"/>
          <a:ext cx="11887200" cy="1737360"/>
        </p:xfrm>
        <a:graphic>
          <a:graphicData uri="http://schemas.openxmlformats.org/drawingml/2006/table">
            <a:tbl>
              <a:tblPr firstRow="1" bandRow="1">
                <a:tableStyleId>{5C22544A-7EE6-4342-B048-85BDC9FD1C3A}</a:tableStyleId>
              </a:tblPr>
              <a:tblGrid>
                <a:gridCol w="3708276">
                  <a:extLst>
                    <a:ext uri="{9D8B030D-6E8A-4147-A177-3AD203B41FA5}">
                      <a16:colId xmlns:a16="http://schemas.microsoft.com/office/drawing/2014/main" val="2613644897"/>
                    </a:ext>
                  </a:extLst>
                </a:gridCol>
                <a:gridCol w="4417017">
                  <a:extLst>
                    <a:ext uri="{9D8B030D-6E8A-4147-A177-3AD203B41FA5}">
                      <a16:colId xmlns:a16="http://schemas.microsoft.com/office/drawing/2014/main" val="3221393024"/>
                    </a:ext>
                  </a:extLst>
                </a:gridCol>
                <a:gridCol w="3761907">
                  <a:extLst>
                    <a:ext uri="{9D8B030D-6E8A-4147-A177-3AD203B41FA5}">
                      <a16:colId xmlns:a16="http://schemas.microsoft.com/office/drawing/2014/main" val="1183565845"/>
                    </a:ext>
                  </a:extLst>
                </a:gridCol>
              </a:tblGrid>
              <a:tr h="142797">
                <a:tc>
                  <a:txBody>
                    <a:bodyPr/>
                    <a:lstStyle/>
                    <a:p>
                      <a:pPr algn="ctr"/>
                      <a:r>
                        <a:rPr lang="en-US" sz="3400" dirty="0">
                          <a:solidFill>
                            <a:schemeClr val="bg1"/>
                          </a:solidFill>
                          <a:latin typeface="Times New Roman" panose="02020603050405020304" pitchFamily="18" charset="0"/>
                          <a:cs typeface="Times New Roman" panose="02020603050405020304" pitchFamily="18" charset="0"/>
                        </a:rPr>
                        <a:t>Percent of Salinity Failures</a:t>
                      </a:r>
                    </a:p>
                  </a:txBody>
                  <a:tcPr anchor="ctr">
                    <a:lnL w="76200" cap="flat" cmpd="sng" algn="ctr">
                      <a:solidFill>
                        <a:srgbClr val="1C345D"/>
                      </a:solidFill>
                      <a:prstDash val="solid"/>
                      <a:round/>
                      <a:headEnd type="none" w="med" len="med"/>
                      <a:tailEnd type="none" w="med" len="med"/>
                    </a:lnL>
                    <a:lnR w="76200" cap="flat" cmpd="sng" algn="ctr">
                      <a:solidFill>
                        <a:srgbClr val="1C345D"/>
                      </a:solidFill>
                      <a:prstDash val="solid"/>
                      <a:round/>
                      <a:headEnd type="none" w="med" len="med"/>
                      <a:tailEnd type="none" w="med" len="med"/>
                    </a:lnR>
                    <a:lnT w="76200" cap="flat" cmpd="sng" algn="ctr">
                      <a:solidFill>
                        <a:srgbClr val="1C345D"/>
                      </a:solidFill>
                      <a:prstDash val="solid"/>
                      <a:round/>
                      <a:headEnd type="none" w="med" len="med"/>
                      <a:tailEnd type="none" w="med" len="med"/>
                    </a:lnT>
                    <a:lnB w="76200" cap="flat" cmpd="sng" algn="ctr">
                      <a:solidFill>
                        <a:srgbClr val="1C345D"/>
                      </a:solidFill>
                      <a:prstDash val="solid"/>
                      <a:round/>
                      <a:headEnd type="none" w="med" len="med"/>
                      <a:tailEnd type="none" w="med" len="med"/>
                    </a:lnB>
                    <a:solidFill>
                      <a:srgbClr val="2E579A"/>
                    </a:solidFill>
                  </a:tcPr>
                </a:tc>
                <a:tc>
                  <a:txBody>
                    <a:bodyPr/>
                    <a:lstStyle/>
                    <a:p>
                      <a:pPr algn="ctr"/>
                      <a:r>
                        <a:rPr lang="en-US" sz="3400" dirty="0">
                          <a:solidFill>
                            <a:schemeClr val="bg1"/>
                          </a:solidFill>
                          <a:latin typeface="Times New Roman" panose="02020603050405020304" pitchFamily="18" charset="0"/>
                          <a:cs typeface="Times New Roman" panose="02020603050405020304" pitchFamily="18" charset="0"/>
                        </a:rPr>
                        <a:t>Percent of Impacted Data Recovered</a:t>
                      </a:r>
                    </a:p>
                  </a:txBody>
                  <a:tcPr anchor="ctr">
                    <a:lnL w="76200" cap="flat" cmpd="sng" algn="ctr">
                      <a:solidFill>
                        <a:srgbClr val="1C345D"/>
                      </a:solidFill>
                      <a:prstDash val="solid"/>
                      <a:round/>
                      <a:headEnd type="none" w="med" len="med"/>
                      <a:tailEnd type="none" w="med" len="med"/>
                    </a:lnL>
                    <a:lnR w="76200" cap="flat" cmpd="sng" algn="ctr">
                      <a:solidFill>
                        <a:srgbClr val="1C345D"/>
                      </a:solidFill>
                      <a:prstDash val="solid"/>
                      <a:round/>
                      <a:headEnd type="none" w="med" len="med"/>
                      <a:tailEnd type="none" w="med" len="med"/>
                    </a:lnR>
                    <a:lnT w="76200" cap="flat" cmpd="sng" algn="ctr">
                      <a:solidFill>
                        <a:srgbClr val="1C345D"/>
                      </a:solidFill>
                      <a:prstDash val="solid"/>
                      <a:round/>
                      <a:headEnd type="none" w="med" len="med"/>
                      <a:tailEnd type="none" w="med" len="med"/>
                    </a:lnT>
                    <a:lnB w="76200" cap="flat" cmpd="sng" algn="ctr">
                      <a:solidFill>
                        <a:srgbClr val="1C345D"/>
                      </a:solidFill>
                      <a:prstDash val="solid"/>
                      <a:round/>
                      <a:headEnd type="none" w="med" len="med"/>
                      <a:tailEnd type="none" w="med" len="med"/>
                    </a:lnB>
                    <a:solidFill>
                      <a:srgbClr val="2E579A"/>
                    </a:solidFill>
                  </a:tcPr>
                </a:tc>
                <a:tc>
                  <a:txBody>
                    <a:bodyPr/>
                    <a:lstStyle/>
                    <a:p>
                      <a:pPr algn="ctr"/>
                      <a:r>
                        <a:rPr lang="en-US" sz="3400" dirty="0">
                          <a:solidFill>
                            <a:schemeClr val="bg1"/>
                          </a:solidFill>
                          <a:latin typeface="Times New Roman" panose="02020603050405020304" pitchFamily="18" charset="0"/>
                          <a:cs typeface="Times New Roman" panose="02020603050405020304" pitchFamily="18" charset="0"/>
                        </a:rPr>
                        <a:t># of Observations Recovered</a:t>
                      </a:r>
                    </a:p>
                  </a:txBody>
                  <a:tcPr anchor="ctr">
                    <a:lnL w="76200" cap="flat" cmpd="sng" algn="ctr">
                      <a:solidFill>
                        <a:srgbClr val="1C345D"/>
                      </a:solidFill>
                      <a:prstDash val="solid"/>
                      <a:round/>
                      <a:headEnd type="none" w="med" len="med"/>
                      <a:tailEnd type="none" w="med" len="med"/>
                    </a:lnL>
                    <a:lnR w="76200" cap="flat" cmpd="sng" algn="ctr">
                      <a:solidFill>
                        <a:srgbClr val="1C345D"/>
                      </a:solidFill>
                      <a:prstDash val="solid"/>
                      <a:round/>
                      <a:headEnd type="none" w="med" len="med"/>
                      <a:tailEnd type="none" w="med" len="med"/>
                    </a:lnR>
                    <a:lnT w="76200" cap="flat" cmpd="sng" algn="ctr">
                      <a:solidFill>
                        <a:srgbClr val="1C345D"/>
                      </a:solidFill>
                      <a:prstDash val="solid"/>
                      <a:round/>
                      <a:headEnd type="none" w="med" len="med"/>
                      <a:tailEnd type="none" w="med" len="med"/>
                    </a:lnT>
                    <a:lnB w="76200" cap="flat" cmpd="sng" algn="ctr">
                      <a:solidFill>
                        <a:srgbClr val="1C345D"/>
                      </a:solidFill>
                      <a:prstDash val="solid"/>
                      <a:round/>
                      <a:headEnd type="none" w="med" len="med"/>
                      <a:tailEnd type="none" w="med" len="med"/>
                    </a:lnB>
                    <a:solidFill>
                      <a:srgbClr val="2E579A"/>
                    </a:solidFill>
                  </a:tcPr>
                </a:tc>
                <a:extLst>
                  <a:ext uri="{0D108BD9-81ED-4DB2-BD59-A6C34878D82A}">
                    <a16:rowId xmlns:a16="http://schemas.microsoft.com/office/drawing/2014/main" val="2773808544"/>
                  </a:ext>
                </a:extLst>
              </a:tr>
              <a:tr h="370840">
                <a:tc>
                  <a:txBody>
                    <a:bodyPr/>
                    <a:lstStyle/>
                    <a:p>
                      <a:pPr algn="ctr"/>
                      <a:endParaRPr lang="en-US" sz="3400" dirty="0">
                        <a:solidFill>
                          <a:schemeClr val="tx1"/>
                        </a:solidFill>
                        <a:latin typeface="Times New Roman" panose="02020603050405020304" pitchFamily="18" charset="0"/>
                        <a:cs typeface="Times New Roman" panose="02020603050405020304" pitchFamily="18" charset="0"/>
                      </a:endParaRPr>
                    </a:p>
                  </a:txBody>
                  <a:tcPr anchor="ctr">
                    <a:lnL w="76200" cap="flat" cmpd="sng" algn="ctr">
                      <a:solidFill>
                        <a:srgbClr val="1C345D"/>
                      </a:solidFill>
                      <a:prstDash val="solid"/>
                      <a:round/>
                      <a:headEnd type="none" w="med" len="med"/>
                      <a:tailEnd type="none" w="med" len="med"/>
                    </a:lnL>
                    <a:lnR w="76200" cap="flat" cmpd="sng" algn="ctr">
                      <a:solidFill>
                        <a:srgbClr val="1C345D"/>
                      </a:solidFill>
                      <a:prstDash val="solid"/>
                      <a:round/>
                      <a:headEnd type="none" w="med" len="med"/>
                      <a:tailEnd type="none" w="med" len="med"/>
                    </a:lnR>
                    <a:lnT w="76200" cap="flat" cmpd="sng" algn="ctr">
                      <a:solidFill>
                        <a:srgbClr val="1C345D"/>
                      </a:solidFill>
                      <a:prstDash val="solid"/>
                      <a:round/>
                      <a:headEnd type="none" w="med" len="med"/>
                      <a:tailEnd type="none" w="med" len="med"/>
                    </a:lnT>
                    <a:lnB w="76200" cap="flat" cmpd="sng" algn="ctr">
                      <a:solidFill>
                        <a:srgbClr val="1C345D"/>
                      </a:solidFill>
                      <a:prstDash val="solid"/>
                      <a:round/>
                      <a:headEnd type="none" w="med" len="med"/>
                      <a:tailEnd type="none" w="med" len="med"/>
                    </a:lnB>
                    <a:solidFill>
                      <a:srgbClr val="E5ECF7"/>
                    </a:solidFill>
                  </a:tcPr>
                </a:tc>
                <a:tc>
                  <a:txBody>
                    <a:bodyPr/>
                    <a:lstStyle/>
                    <a:p>
                      <a:pPr algn="ctr"/>
                      <a:endParaRPr lang="en-US" sz="3400" dirty="0">
                        <a:solidFill>
                          <a:schemeClr val="tx1"/>
                        </a:solidFill>
                        <a:latin typeface="Times New Roman" panose="02020603050405020304" pitchFamily="18" charset="0"/>
                        <a:cs typeface="Times New Roman" panose="02020603050405020304" pitchFamily="18" charset="0"/>
                      </a:endParaRPr>
                    </a:p>
                  </a:txBody>
                  <a:tcPr anchor="ctr">
                    <a:lnL w="76200" cap="flat" cmpd="sng" algn="ctr">
                      <a:solidFill>
                        <a:srgbClr val="1C345D"/>
                      </a:solidFill>
                      <a:prstDash val="solid"/>
                      <a:round/>
                      <a:headEnd type="none" w="med" len="med"/>
                      <a:tailEnd type="none" w="med" len="med"/>
                    </a:lnL>
                    <a:lnR w="76200" cap="flat" cmpd="sng" algn="ctr">
                      <a:solidFill>
                        <a:srgbClr val="1C345D"/>
                      </a:solidFill>
                      <a:prstDash val="solid"/>
                      <a:round/>
                      <a:headEnd type="none" w="med" len="med"/>
                      <a:tailEnd type="none" w="med" len="med"/>
                    </a:lnR>
                    <a:lnT w="76200" cap="flat" cmpd="sng" algn="ctr">
                      <a:solidFill>
                        <a:srgbClr val="1C345D"/>
                      </a:solidFill>
                      <a:prstDash val="solid"/>
                      <a:round/>
                      <a:headEnd type="none" w="med" len="med"/>
                      <a:tailEnd type="none" w="med" len="med"/>
                    </a:lnT>
                    <a:lnB w="76200" cap="flat" cmpd="sng" algn="ctr">
                      <a:solidFill>
                        <a:srgbClr val="1C345D"/>
                      </a:solidFill>
                      <a:prstDash val="solid"/>
                      <a:round/>
                      <a:headEnd type="none" w="med" len="med"/>
                      <a:tailEnd type="none" w="med" len="med"/>
                    </a:lnB>
                    <a:solidFill>
                      <a:srgbClr val="E5ECF7"/>
                    </a:solidFill>
                  </a:tcPr>
                </a:tc>
                <a:tc>
                  <a:txBody>
                    <a:bodyPr/>
                    <a:lstStyle/>
                    <a:p>
                      <a:pPr algn="ctr"/>
                      <a:endParaRPr lang="en-US" sz="3400" dirty="0">
                        <a:solidFill>
                          <a:schemeClr val="tx1"/>
                        </a:solidFill>
                        <a:latin typeface="Times New Roman" panose="02020603050405020304" pitchFamily="18" charset="0"/>
                        <a:cs typeface="Times New Roman" panose="02020603050405020304" pitchFamily="18" charset="0"/>
                      </a:endParaRPr>
                    </a:p>
                  </a:txBody>
                  <a:tcPr anchor="ctr">
                    <a:lnL w="76200" cap="flat" cmpd="sng" algn="ctr">
                      <a:solidFill>
                        <a:srgbClr val="1C345D"/>
                      </a:solidFill>
                      <a:prstDash val="solid"/>
                      <a:round/>
                      <a:headEnd type="none" w="med" len="med"/>
                      <a:tailEnd type="none" w="med" len="med"/>
                    </a:lnL>
                    <a:lnR w="76200" cap="flat" cmpd="sng" algn="ctr">
                      <a:solidFill>
                        <a:srgbClr val="1C345D"/>
                      </a:solidFill>
                      <a:prstDash val="solid"/>
                      <a:round/>
                      <a:headEnd type="none" w="med" len="med"/>
                      <a:tailEnd type="none" w="med" len="med"/>
                    </a:lnR>
                    <a:lnT w="76200" cap="flat" cmpd="sng" algn="ctr">
                      <a:solidFill>
                        <a:srgbClr val="1C345D"/>
                      </a:solidFill>
                      <a:prstDash val="solid"/>
                      <a:round/>
                      <a:headEnd type="none" w="med" len="med"/>
                      <a:tailEnd type="none" w="med" len="med"/>
                    </a:lnT>
                    <a:lnB w="76200" cap="flat" cmpd="sng" algn="ctr">
                      <a:solidFill>
                        <a:srgbClr val="1C345D"/>
                      </a:solidFill>
                      <a:prstDash val="solid"/>
                      <a:round/>
                      <a:headEnd type="none" w="med" len="med"/>
                      <a:tailEnd type="none" w="med" len="med"/>
                    </a:lnB>
                    <a:solidFill>
                      <a:srgbClr val="E5ECF7"/>
                    </a:solidFill>
                  </a:tcPr>
                </a:tc>
                <a:extLst>
                  <a:ext uri="{0D108BD9-81ED-4DB2-BD59-A6C34878D82A}">
                    <a16:rowId xmlns:a16="http://schemas.microsoft.com/office/drawing/2014/main" val="3078601274"/>
                  </a:ext>
                </a:extLst>
              </a:tr>
            </a:tbl>
          </a:graphicData>
        </a:graphic>
      </p:graphicFrame>
      <p:sp>
        <p:nvSpPr>
          <p:cNvPr id="74" name="TextBox 73">
            <a:extLst>
              <a:ext uri="{FF2B5EF4-FFF2-40B4-BE49-F238E27FC236}">
                <a16:creationId xmlns:a16="http://schemas.microsoft.com/office/drawing/2014/main" id="{1C29D7FE-509F-4768-8A3E-33BB14D04A03}"/>
              </a:ext>
            </a:extLst>
          </p:cNvPr>
          <p:cNvSpPr txBox="1"/>
          <p:nvPr/>
        </p:nvSpPr>
        <p:spPr>
          <a:xfrm>
            <a:off x="14623529" y="30783807"/>
            <a:ext cx="11915168" cy="2185214"/>
          </a:xfrm>
          <a:prstGeom prst="rect">
            <a:avLst/>
          </a:prstGeom>
          <a:noFill/>
        </p:spPr>
        <p:txBody>
          <a:bodyPr wrap="square" rtlCol="0" anchor="ctr">
            <a:spAutoFit/>
          </a:bodyPr>
          <a:lstStyle/>
          <a:p>
            <a:pPr algn="just"/>
            <a:r>
              <a:rPr lang="en-US" sz="3400" b="1" i="1" dirty="0">
                <a:latin typeface="Times New Roman" panose="02020603050405020304" pitchFamily="18" charset="0"/>
                <a:cs typeface="Times New Roman" panose="02020603050405020304" pitchFamily="18" charset="0"/>
              </a:rPr>
              <a:t>Table 2: </a:t>
            </a:r>
            <a:r>
              <a:rPr lang="en-US" sz="3400" b="1" i="1" dirty="0">
                <a:highlight>
                  <a:srgbClr val="FFFF00"/>
                </a:highlight>
                <a:latin typeface="Times New Roman" panose="02020603050405020304" pitchFamily="18" charset="0"/>
                <a:cs typeface="Times New Roman" panose="02020603050405020304" pitchFamily="18" charset="0"/>
              </a:rPr>
              <a:t>Salinity Recovery </a:t>
            </a:r>
            <a:r>
              <a:rPr lang="en-US" sz="3400" b="1" i="1" dirty="0">
                <a:latin typeface="Times New Roman" panose="02020603050405020304" pitchFamily="18" charset="0"/>
                <a:cs typeface="Times New Roman" panose="02020603050405020304" pitchFamily="18" charset="0"/>
              </a:rPr>
              <a:t>Impact on BGC Data.  </a:t>
            </a:r>
            <a:r>
              <a:rPr lang="en-US" sz="3400" i="1" dirty="0">
                <a:latin typeface="Times New Roman" panose="02020603050405020304" pitchFamily="18" charset="0"/>
                <a:cs typeface="Times New Roman" panose="02020603050405020304" pitchFamily="18" charset="0"/>
              </a:rPr>
              <a:t>This recovery method is operational for 830+ profiles from 7 SOCCOM floats, and will be implemented in the occurrence of future salinity failures.</a:t>
            </a:r>
          </a:p>
        </p:txBody>
      </p:sp>
      <p:sp>
        <p:nvSpPr>
          <p:cNvPr id="110" name="TextBox 109">
            <a:extLst>
              <a:ext uri="{FF2B5EF4-FFF2-40B4-BE49-F238E27FC236}">
                <a16:creationId xmlns:a16="http://schemas.microsoft.com/office/drawing/2014/main" id="{95BAD475-CB72-482E-9885-E83189608DBD}"/>
              </a:ext>
            </a:extLst>
          </p:cNvPr>
          <p:cNvSpPr txBox="1"/>
          <p:nvPr/>
        </p:nvSpPr>
        <p:spPr>
          <a:xfrm>
            <a:off x="14643079" y="8164188"/>
            <a:ext cx="11915168" cy="1661993"/>
          </a:xfrm>
          <a:prstGeom prst="rect">
            <a:avLst/>
          </a:prstGeom>
          <a:noFill/>
        </p:spPr>
        <p:txBody>
          <a:bodyPr wrap="square" rtlCol="0" anchor="ctr">
            <a:spAutoFit/>
          </a:bodyPr>
          <a:lstStyle/>
          <a:p>
            <a:pPr algn="just"/>
            <a:r>
              <a:rPr lang="en-US" sz="3400" b="1" i="1" dirty="0">
                <a:latin typeface="Times New Roman" panose="02020603050405020304" pitchFamily="18" charset="0"/>
                <a:cs typeface="Times New Roman" panose="02020603050405020304" pitchFamily="18" charset="0"/>
              </a:rPr>
              <a:t>Table 1: Impact of Salinity error on BGC parameters.</a:t>
            </a:r>
            <a:r>
              <a:rPr lang="en-US" sz="3400" i="1" dirty="0">
                <a:latin typeface="Times New Roman" panose="02020603050405020304" pitchFamily="18" charset="0"/>
                <a:cs typeface="Times New Roman" panose="02020603050405020304" pitchFamily="18" charset="0"/>
              </a:rPr>
              <a:t>  Errors in salinity can increase error in BGC parameters close to/ beyond the standard precision of a parameter.</a:t>
            </a:r>
          </a:p>
        </p:txBody>
      </p:sp>
      <p:sp>
        <p:nvSpPr>
          <p:cNvPr id="114" name="TextBox 113">
            <a:extLst>
              <a:ext uri="{FF2B5EF4-FFF2-40B4-BE49-F238E27FC236}">
                <a16:creationId xmlns:a16="http://schemas.microsoft.com/office/drawing/2014/main" id="{A318D16F-31B3-47E7-AB8D-7F6107434491}"/>
              </a:ext>
            </a:extLst>
          </p:cNvPr>
          <p:cNvSpPr txBox="1"/>
          <p:nvPr/>
        </p:nvSpPr>
        <p:spPr>
          <a:xfrm>
            <a:off x="28049682" y="18284030"/>
            <a:ext cx="11915168" cy="2708434"/>
          </a:xfrm>
          <a:prstGeom prst="rect">
            <a:avLst/>
          </a:prstGeom>
          <a:noFill/>
        </p:spPr>
        <p:txBody>
          <a:bodyPr wrap="square" rtlCol="0" anchor="ctr">
            <a:spAutoFit/>
          </a:bodyPr>
          <a:lstStyle/>
          <a:p>
            <a:pPr algn="just"/>
            <a:r>
              <a:rPr lang="en-US" sz="3400" b="1" i="1" dirty="0">
                <a:latin typeface="Times New Roman" panose="02020603050405020304" pitchFamily="18" charset="0"/>
                <a:cs typeface="Times New Roman" panose="02020603050405020304" pitchFamily="18" charset="0"/>
              </a:rPr>
              <a:t>Table 3: Difference in parameter uncertainty between Eq. 7 and Eq. 8.</a:t>
            </a:r>
            <a:r>
              <a:rPr lang="en-US" sz="3400" i="1" dirty="0">
                <a:latin typeface="Times New Roman" panose="02020603050405020304" pitchFamily="18" charset="0"/>
                <a:cs typeface="Times New Roman" panose="02020603050405020304" pitchFamily="18" charset="0"/>
              </a:rPr>
              <a:t> The parameter uncertainties obtained from Tables 2 and 3 of Carter et al 2017 reflect an increase in error when oxygen is not an available parameter, but an error still within standard precision for each parameter.</a:t>
            </a:r>
          </a:p>
        </p:txBody>
      </p:sp>
      <p:graphicFrame>
        <p:nvGraphicFramePr>
          <p:cNvPr id="115" name="Table 73">
            <a:extLst>
              <a:ext uri="{FF2B5EF4-FFF2-40B4-BE49-F238E27FC236}">
                <a16:creationId xmlns:a16="http://schemas.microsoft.com/office/drawing/2014/main" id="{47B1A8FE-075D-4B14-BAD6-A9B152AB3F8D}"/>
              </a:ext>
            </a:extLst>
          </p:cNvPr>
          <p:cNvGraphicFramePr>
            <a:graphicFrameLocks noGrp="1"/>
          </p:cNvGraphicFramePr>
          <p:nvPr>
            <p:extLst>
              <p:ext uri="{D42A27DB-BD31-4B8C-83A1-F6EECF244321}">
                <p14:modId xmlns:p14="http://schemas.microsoft.com/office/powerpoint/2010/main" val="1788480958"/>
              </p:ext>
            </p:extLst>
          </p:nvPr>
        </p:nvGraphicFramePr>
        <p:xfrm>
          <a:off x="27938553" y="32988166"/>
          <a:ext cx="11887200" cy="1737360"/>
        </p:xfrm>
        <a:graphic>
          <a:graphicData uri="http://schemas.openxmlformats.org/drawingml/2006/table">
            <a:tbl>
              <a:tblPr firstRow="1" bandRow="1">
                <a:tableStyleId>{5C22544A-7EE6-4342-B048-85BDC9FD1C3A}</a:tableStyleId>
              </a:tblPr>
              <a:tblGrid>
                <a:gridCol w="3708276">
                  <a:extLst>
                    <a:ext uri="{9D8B030D-6E8A-4147-A177-3AD203B41FA5}">
                      <a16:colId xmlns:a16="http://schemas.microsoft.com/office/drawing/2014/main" val="2613644897"/>
                    </a:ext>
                  </a:extLst>
                </a:gridCol>
                <a:gridCol w="4417017">
                  <a:extLst>
                    <a:ext uri="{9D8B030D-6E8A-4147-A177-3AD203B41FA5}">
                      <a16:colId xmlns:a16="http://schemas.microsoft.com/office/drawing/2014/main" val="3221393024"/>
                    </a:ext>
                  </a:extLst>
                </a:gridCol>
                <a:gridCol w="3761907">
                  <a:extLst>
                    <a:ext uri="{9D8B030D-6E8A-4147-A177-3AD203B41FA5}">
                      <a16:colId xmlns:a16="http://schemas.microsoft.com/office/drawing/2014/main" val="1183565845"/>
                    </a:ext>
                  </a:extLst>
                </a:gridCol>
              </a:tblGrid>
              <a:tr h="142797">
                <a:tc>
                  <a:txBody>
                    <a:bodyPr/>
                    <a:lstStyle/>
                    <a:p>
                      <a:pPr algn="ctr"/>
                      <a:r>
                        <a:rPr lang="en-US" sz="3400" dirty="0">
                          <a:solidFill>
                            <a:schemeClr val="bg1"/>
                          </a:solidFill>
                          <a:latin typeface="Times New Roman" panose="02020603050405020304" pitchFamily="18" charset="0"/>
                          <a:cs typeface="Times New Roman" panose="02020603050405020304" pitchFamily="18" charset="0"/>
                        </a:rPr>
                        <a:t>Percent of Oxygen Failures</a:t>
                      </a:r>
                    </a:p>
                  </a:txBody>
                  <a:tcPr anchor="ctr">
                    <a:lnL w="76200" cap="flat" cmpd="sng" algn="ctr">
                      <a:solidFill>
                        <a:srgbClr val="1C345D"/>
                      </a:solidFill>
                      <a:prstDash val="solid"/>
                      <a:round/>
                      <a:headEnd type="none" w="med" len="med"/>
                      <a:tailEnd type="none" w="med" len="med"/>
                    </a:lnL>
                    <a:lnR w="76200" cap="flat" cmpd="sng" algn="ctr">
                      <a:solidFill>
                        <a:srgbClr val="1C345D"/>
                      </a:solidFill>
                      <a:prstDash val="solid"/>
                      <a:round/>
                      <a:headEnd type="none" w="med" len="med"/>
                      <a:tailEnd type="none" w="med" len="med"/>
                    </a:lnR>
                    <a:lnT w="76200" cap="flat" cmpd="sng" algn="ctr">
                      <a:solidFill>
                        <a:srgbClr val="1C345D"/>
                      </a:solidFill>
                      <a:prstDash val="solid"/>
                      <a:round/>
                      <a:headEnd type="none" w="med" len="med"/>
                      <a:tailEnd type="none" w="med" len="med"/>
                    </a:lnT>
                    <a:lnB w="76200" cap="flat" cmpd="sng" algn="ctr">
                      <a:solidFill>
                        <a:srgbClr val="1C345D"/>
                      </a:solidFill>
                      <a:prstDash val="solid"/>
                      <a:round/>
                      <a:headEnd type="none" w="med" len="med"/>
                      <a:tailEnd type="none" w="med" len="med"/>
                    </a:lnB>
                    <a:solidFill>
                      <a:srgbClr val="2E579A"/>
                    </a:solidFill>
                  </a:tcPr>
                </a:tc>
                <a:tc>
                  <a:txBody>
                    <a:bodyPr/>
                    <a:lstStyle/>
                    <a:p>
                      <a:pPr algn="ctr"/>
                      <a:r>
                        <a:rPr lang="en-US" sz="3400" dirty="0">
                          <a:solidFill>
                            <a:schemeClr val="bg1"/>
                          </a:solidFill>
                          <a:latin typeface="Times New Roman" panose="02020603050405020304" pitchFamily="18" charset="0"/>
                          <a:cs typeface="Times New Roman" panose="02020603050405020304" pitchFamily="18" charset="0"/>
                        </a:rPr>
                        <a:t>Percent of Impacted Data Recovered</a:t>
                      </a:r>
                    </a:p>
                  </a:txBody>
                  <a:tcPr anchor="ctr">
                    <a:lnL w="76200" cap="flat" cmpd="sng" algn="ctr">
                      <a:solidFill>
                        <a:srgbClr val="1C345D"/>
                      </a:solidFill>
                      <a:prstDash val="solid"/>
                      <a:round/>
                      <a:headEnd type="none" w="med" len="med"/>
                      <a:tailEnd type="none" w="med" len="med"/>
                    </a:lnL>
                    <a:lnR w="76200" cap="flat" cmpd="sng" algn="ctr">
                      <a:solidFill>
                        <a:srgbClr val="1C345D"/>
                      </a:solidFill>
                      <a:prstDash val="solid"/>
                      <a:round/>
                      <a:headEnd type="none" w="med" len="med"/>
                      <a:tailEnd type="none" w="med" len="med"/>
                    </a:lnR>
                    <a:lnT w="76200" cap="flat" cmpd="sng" algn="ctr">
                      <a:solidFill>
                        <a:srgbClr val="1C345D"/>
                      </a:solidFill>
                      <a:prstDash val="solid"/>
                      <a:round/>
                      <a:headEnd type="none" w="med" len="med"/>
                      <a:tailEnd type="none" w="med" len="med"/>
                    </a:lnT>
                    <a:lnB w="76200" cap="flat" cmpd="sng" algn="ctr">
                      <a:solidFill>
                        <a:srgbClr val="1C345D"/>
                      </a:solidFill>
                      <a:prstDash val="solid"/>
                      <a:round/>
                      <a:headEnd type="none" w="med" len="med"/>
                      <a:tailEnd type="none" w="med" len="med"/>
                    </a:lnB>
                    <a:solidFill>
                      <a:srgbClr val="2E579A"/>
                    </a:solidFill>
                  </a:tcPr>
                </a:tc>
                <a:tc>
                  <a:txBody>
                    <a:bodyPr/>
                    <a:lstStyle/>
                    <a:p>
                      <a:pPr algn="ctr"/>
                      <a:r>
                        <a:rPr lang="en-US" sz="3400" dirty="0">
                          <a:solidFill>
                            <a:schemeClr val="bg1"/>
                          </a:solidFill>
                          <a:latin typeface="Times New Roman" panose="02020603050405020304" pitchFamily="18" charset="0"/>
                          <a:cs typeface="Times New Roman" panose="02020603050405020304" pitchFamily="18" charset="0"/>
                        </a:rPr>
                        <a:t># of Observations Recovered</a:t>
                      </a:r>
                    </a:p>
                  </a:txBody>
                  <a:tcPr anchor="ctr">
                    <a:lnL w="76200" cap="flat" cmpd="sng" algn="ctr">
                      <a:solidFill>
                        <a:srgbClr val="1C345D"/>
                      </a:solidFill>
                      <a:prstDash val="solid"/>
                      <a:round/>
                      <a:headEnd type="none" w="med" len="med"/>
                      <a:tailEnd type="none" w="med" len="med"/>
                    </a:lnL>
                    <a:lnR w="76200" cap="flat" cmpd="sng" algn="ctr">
                      <a:solidFill>
                        <a:srgbClr val="1C345D"/>
                      </a:solidFill>
                      <a:prstDash val="solid"/>
                      <a:round/>
                      <a:headEnd type="none" w="med" len="med"/>
                      <a:tailEnd type="none" w="med" len="med"/>
                    </a:lnR>
                    <a:lnT w="76200" cap="flat" cmpd="sng" algn="ctr">
                      <a:solidFill>
                        <a:srgbClr val="1C345D"/>
                      </a:solidFill>
                      <a:prstDash val="solid"/>
                      <a:round/>
                      <a:headEnd type="none" w="med" len="med"/>
                      <a:tailEnd type="none" w="med" len="med"/>
                    </a:lnT>
                    <a:lnB w="76200" cap="flat" cmpd="sng" algn="ctr">
                      <a:solidFill>
                        <a:srgbClr val="1C345D"/>
                      </a:solidFill>
                      <a:prstDash val="solid"/>
                      <a:round/>
                      <a:headEnd type="none" w="med" len="med"/>
                      <a:tailEnd type="none" w="med" len="med"/>
                    </a:lnB>
                    <a:solidFill>
                      <a:srgbClr val="2E579A"/>
                    </a:solidFill>
                  </a:tcPr>
                </a:tc>
                <a:extLst>
                  <a:ext uri="{0D108BD9-81ED-4DB2-BD59-A6C34878D82A}">
                    <a16:rowId xmlns:a16="http://schemas.microsoft.com/office/drawing/2014/main" val="2773808544"/>
                  </a:ext>
                </a:extLst>
              </a:tr>
              <a:tr h="370840">
                <a:tc>
                  <a:txBody>
                    <a:bodyPr/>
                    <a:lstStyle/>
                    <a:p>
                      <a:pPr algn="ctr"/>
                      <a:endParaRPr lang="en-US" sz="3400" dirty="0">
                        <a:solidFill>
                          <a:schemeClr val="tx1"/>
                        </a:solidFill>
                        <a:latin typeface="Times New Roman" panose="02020603050405020304" pitchFamily="18" charset="0"/>
                        <a:cs typeface="Times New Roman" panose="02020603050405020304" pitchFamily="18" charset="0"/>
                      </a:endParaRPr>
                    </a:p>
                  </a:txBody>
                  <a:tcPr anchor="ctr">
                    <a:lnL w="76200" cap="flat" cmpd="sng" algn="ctr">
                      <a:solidFill>
                        <a:srgbClr val="1C345D"/>
                      </a:solidFill>
                      <a:prstDash val="solid"/>
                      <a:round/>
                      <a:headEnd type="none" w="med" len="med"/>
                      <a:tailEnd type="none" w="med" len="med"/>
                    </a:lnL>
                    <a:lnR w="76200" cap="flat" cmpd="sng" algn="ctr">
                      <a:solidFill>
                        <a:srgbClr val="1C345D"/>
                      </a:solidFill>
                      <a:prstDash val="solid"/>
                      <a:round/>
                      <a:headEnd type="none" w="med" len="med"/>
                      <a:tailEnd type="none" w="med" len="med"/>
                    </a:lnR>
                    <a:lnT w="76200" cap="flat" cmpd="sng" algn="ctr">
                      <a:solidFill>
                        <a:srgbClr val="1C345D"/>
                      </a:solidFill>
                      <a:prstDash val="solid"/>
                      <a:round/>
                      <a:headEnd type="none" w="med" len="med"/>
                      <a:tailEnd type="none" w="med" len="med"/>
                    </a:lnT>
                    <a:lnB w="76200" cap="flat" cmpd="sng" algn="ctr">
                      <a:solidFill>
                        <a:srgbClr val="1C345D"/>
                      </a:solidFill>
                      <a:prstDash val="solid"/>
                      <a:round/>
                      <a:headEnd type="none" w="med" len="med"/>
                      <a:tailEnd type="none" w="med" len="med"/>
                    </a:lnB>
                    <a:solidFill>
                      <a:srgbClr val="E5ECF7"/>
                    </a:solidFill>
                  </a:tcPr>
                </a:tc>
                <a:tc>
                  <a:txBody>
                    <a:bodyPr/>
                    <a:lstStyle/>
                    <a:p>
                      <a:pPr algn="ctr"/>
                      <a:endParaRPr lang="en-US" sz="3400" dirty="0">
                        <a:solidFill>
                          <a:schemeClr val="tx1"/>
                        </a:solidFill>
                        <a:latin typeface="Times New Roman" panose="02020603050405020304" pitchFamily="18" charset="0"/>
                        <a:cs typeface="Times New Roman" panose="02020603050405020304" pitchFamily="18" charset="0"/>
                      </a:endParaRPr>
                    </a:p>
                  </a:txBody>
                  <a:tcPr anchor="ctr">
                    <a:lnL w="76200" cap="flat" cmpd="sng" algn="ctr">
                      <a:solidFill>
                        <a:srgbClr val="1C345D"/>
                      </a:solidFill>
                      <a:prstDash val="solid"/>
                      <a:round/>
                      <a:headEnd type="none" w="med" len="med"/>
                      <a:tailEnd type="none" w="med" len="med"/>
                    </a:lnL>
                    <a:lnR w="76200" cap="flat" cmpd="sng" algn="ctr">
                      <a:solidFill>
                        <a:srgbClr val="1C345D"/>
                      </a:solidFill>
                      <a:prstDash val="solid"/>
                      <a:round/>
                      <a:headEnd type="none" w="med" len="med"/>
                      <a:tailEnd type="none" w="med" len="med"/>
                    </a:lnR>
                    <a:lnT w="76200" cap="flat" cmpd="sng" algn="ctr">
                      <a:solidFill>
                        <a:srgbClr val="1C345D"/>
                      </a:solidFill>
                      <a:prstDash val="solid"/>
                      <a:round/>
                      <a:headEnd type="none" w="med" len="med"/>
                      <a:tailEnd type="none" w="med" len="med"/>
                    </a:lnT>
                    <a:lnB w="76200" cap="flat" cmpd="sng" algn="ctr">
                      <a:solidFill>
                        <a:srgbClr val="1C345D"/>
                      </a:solidFill>
                      <a:prstDash val="solid"/>
                      <a:round/>
                      <a:headEnd type="none" w="med" len="med"/>
                      <a:tailEnd type="none" w="med" len="med"/>
                    </a:lnB>
                    <a:solidFill>
                      <a:srgbClr val="E5ECF7"/>
                    </a:solidFill>
                  </a:tcPr>
                </a:tc>
                <a:tc>
                  <a:txBody>
                    <a:bodyPr/>
                    <a:lstStyle/>
                    <a:p>
                      <a:pPr algn="ctr"/>
                      <a:endParaRPr lang="en-US" sz="3400" dirty="0">
                        <a:solidFill>
                          <a:schemeClr val="tx1"/>
                        </a:solidFill>
                        <a:latin typeface="Times New Roman" panose="02020603050405020304" pitchFamily="18" charset="0"/>
                        <a:cs typeface="Times New Roman" panose="02020603050405020304" pitchFamily="18" charset="0"/>
                      </a:endParaRPr>
                    </a:p>
                  </a:txBody>
                  <a:tcPr anchor="ctr">
                    <a:lnL w="76200" cap="flat" cmpd="sng" algn="ctr">
                      <a:solidFill>
                        <a:srgbClr val="1C345D"/>
                      </a:solidFill>
                      <a:prstDash val="solid"/>
                      <a:round/>
                      <a:headEnd type="none" w="med" len="med"/>
                      <a:tailEnd type="none" w="med" len="med"/>
                    </a:lnL>
                    <a:lnR w="76200" cap="flat" cmpd="sng" algn="ctr">
                      <a:solidFill>
                        <a:srgbClr val="1C345D"/>
                      </a:solidFill>
                      <a:prstDash val="solid"/>
                      <a:round/>
                      <a:headEnd type="none" w="med" len="med"/>
                      <a:tailEnd type="none" w="med" len="med"/>
                    </a:lnR>
                    <a:lnT w="76200" cap="flat" cmpd="sng" algn="ctr">
                      <a:solidFill>
                        <a:srgbClr val="1C345D"/>
                      </a:solidFill>
                      <a:prstDash val="solid"/>
                      <a:round/>
                      <a:headEnd type="none" w="med" len="med"/>
                      <a:tailEnd type="none" w="med" len="med"/>
                    </a:lnT>
                    <a:lnB w="76200" cap="flat" cmpd="sng" algn="ctr">
                      <a:solidFill>
                        <a:srgbClr val="1C345D"/>
                      </a:solidFill>
                      <a:prstDash val="solid"/>
                      <a:round/>
                      <a:headEnd type="none" w="med" len="med"/>
                      <a:tailEnd type="none" w="med" len="med"/>
                    </a:lnB>
                    <a:solidFill>
                      <a:srgbClr val="E5ECF7"/>
                    </a:solidFill>
                  </a:tcPr>
                </a:tc>
                <a:extLst>
                  <a:ext uri="{0D108BD9-81ED-4DB2-BD59-A6C34878D82A}">
                    <a16:rowId xmlns:a16="http://schemas.microsoft.com/office/drawing/2014/main" val="3078601274"/>
                  </a:ext>
                </a:extLst>
              </a:tr>
            </a:tbl>
          </a:graphicData>
        </a:graphic>
      </p:graphicFrame>
      <p:sp>
        <p:nvSpPr>
          <p:cNvPr id="116" name="TextBox 115">
            <a:extLst>
              <a:ext uri="{FF2B5EF4-FFF2-40B4-BE49-F238E27FC236}">
                <a16:creationId xmlns:a16="http://schemas.microsoft.com/office/drawing/2014/main" id="{9653A63C-4BA1-4E51-ADA1-A185991E3C7C}"/>
              </a:ext>
            </a:extLst>
          </p:cNvPr>
          <p:cNvSpPr txBox="1"/>
          <p:nvPr/>
        </p:nvSpPr>
        <p:spPr>
          <a:xfrm>
            <a:off x="27885032" y="30293597"/>
            <a:ext cx="11915168" cy="2708434"/>
          </a:xfrm>
          <a:prstGeom prst="rect">
            <a:avLst/>
          </a:prstGeom>
          <a:noFill/>
        </p:spPr>
        <p:txBody>
          <a:bodyPr wrap="square" rtlCol="0" anchor="ctr">
            <a:spAutoFit/>
          </a:bodyPr>
          <a:lstStyle/>
          <a:p>
            <a:pPr algn="just"/>
            <a:r>
              <a:rPr lang="en-US" sz="3400" b="1" i="1" dirty="0">
                <a:latin typeface="Times New Roman" panose="02020603050405020304" pitchFamily="18" charset="0"/>
                <a:cs typeface="Times New Roman" panose="02020603050405020304" pitchFamily="18" charset="0"/>
              </a:rPr>
              <a:t>Table 4: Impact of Eq. 8 on BGC Data.  </a:t>
            </a:r>
            <a:r>
              <a:rPr lang="en-US" sz="3400" i="1" dirty="0">
                <a:latin typeface="Times New Roman" panose="02020603050405020304" pitchFamily="18" charset="0"/>
                <a:cs typeface="Times New Roman" panose="02020603050405020304" pitchFamily="18" charset="0"/>
              </a:rPr>
              <a:t>Using Eq. 8 during the quality control process has allowed for the recovery of ###+ profiles from #### floats.  Future quality control procedures will be performed using an updated Eq. 7 and eq. 8 from </a:t>
            </a:r>
            <a:r>
              <a:rPr lang="en-US" sz="3400" i="1" dirty="0">
                <a:highlight>
                  <a:srgbClr val="FFFF00"/>
                </a:highlight>
                <a:latin typeface="Times New Roman" panose="02020603050405020304" pitchFamily="18" charset="0"/>
                <a:cs typeface="Times New Roman" panose="02020603050405020304" pitchFamily="18" charset="0"/>
              </a:rPr>
              <a:t>Carter et al. 2021</a:t>
            </a:r>
            <a:r>
              <a:rPr lang="en-US" sz="3400" i="1" dirty="0">
                <a:latin typeface="Times New Roman" panose="02020603050405020304" pitchFamily="18" charset="0"/>
                <a:cs typeface="Times New Roman" panose="02020603050405020304" pitchFamily="18" charset="0"/>
              </a:rPr>
              <a:t>.</a:t>
            </a:r>
          </a:p>
        </p:txBody>
      </p:sp>
      <p:graphicFrame>
        <p:nvGraphicFramePr>
          <p:cNvPr id="117" name="Table 73">
            <a:extLst>
              <a:ext uri="{FF2B5EF4-FFF2-40B4-BE49-F238E27FC236}">
                <a16:creationId xmlns:a16="http://schemas.microsoft.com/office/drawing/2014/main" id="{88191F09-AA0F-44B1-B9F4-0351DF61F03D}"/>
              </a:ext>
            </a:extLst>
          </p:cNvPr>
          <p:cNvGraphicFramePr>
            <a:graphicFrameLocks noGrp="1"/>
          </p:cNvGraphicFramePr>
          <p:nvPr>
            <p:extLst>
              <p:ext uri="{D42A27DB-BD31-4B8C-83A1-F6EECF244321}">
                <p14:modId xmlns:p14="http://schemas.microsoft.com/office/powerpoint/2010/main" val="1188659311"/>
              </p:ext>
            </p:extLst>
          </p:nvPr>
        </p:nvGraphicFramePr>
        <p:xfrm>
          <a:off x="14775933" y="38173596"/>
          <a:ext cx="11887200" cy="1737360"/>
        </p:xfrm>
        <a:graphic>
          <a:graphicData uri="http://schemas.openxmlformats.org/drawingml/2006/table">
            <a:tbl>
              <a:tblPr firstRow="1" bandRow="1">
                <a:tableStyleId>{5C22544A-7EE6-4342-B048-85BDC9FD1C3A}</a:tableStyleId>
              </a:tblPr>
              <a:tblGrid>
                <a:gridCol w="3708276">
                  <a:extLst>
                    <a:ext uri="{9D8B030D-6E8A-4147-A177-3AD203B41FA5}">
                      <a16:colId xmlns:a16="http://schemas.microsoft.com/office/drawing/2014/main" val="2613644897"/>
                    </a:ext>
                  </a:extLst>
                </a:gridCol>
                <a:gridCol w="4417017">
                  <a:extLst>
                    <a:ext uri="{9D8B030D-6E8A-4147-A177-3AD203B41FA5}">
                      <a16:colId xmlns:a16="http://schemas.microsoft.com/office/drawing/2014/main" val="3221393024"/>
                    </a:ext>
                  </a:extLst>
                </a:gridCol>
                <a:gridCol w="3761907">
                  <a:extLst>
                    <a:ext uri="{9D8B030D-6E8A-4147-A177-3AD203B41FA5}">
                      <a16:colId xmlns:a16="http://schemas.microsoft.com/office/drawing/2014/main" val="1183565845"/>
                    </a:ext>
                  </a:extLst>
                </a:gridCol>
              </a:tblGrid>
              <a:tr h="142797">
                <a:tc>
                  <a:txBody>
                    <a:bodyPr/>
                    <a:lstStyle/>
                    <a:p>
                      <a:pPr algn="ctr"/>
                      <a:r>
                        <a:rPr lang="en-US" sz="3400" dirty="0">
                          <a:solidFill>
                            <a:schemeClr val="bg1"/>
                          </a:solidFill>
                          <a:latin typeface="Times New Roman" panose="02020603050405020304" pitchFamily="18" charset="0"/>
                          <a:cs typeface="Times New Roman" panose="02020603050405020304" pitchFamily="18" charset="0"/>
                        </a:rPr>
                        <a:t>Percent of Salinity Failures</a:t>
                      </a:r>
                    </a:p>
                  </a:txBody>
                  <a:tcPr anchor="ctr">
                    <a:lnL w="76200" cap="flat" cmpd="sng" algn="ctr">
                      <a:solidFill>
                        <a:srgbClr val="1C345D"/>
                      </a:solidFill>
                      <a:prstDash val="solid"/>
                      <a:round/>
                      <a:headEnd type="none" w="med" len="med"/>
                      <a:tailEnd type="none" w="med" len="med"/>
                    </a:lnL>
                    <a:lnR w="76200" cap="flat" cmpd="sng" algn="ctr">
                      <a:solidFill>
                        <a:srgbClr val="1C345D"/>
                      </a:solidFill>
                      <a:prstDash val="solid"/>
                      <a:round/>
                      <a:headEnd type="none" w="med" len="med"/>
                      <a:tailEnd type="none" w="med" len="med"/>
                    </a:lnR>
                    <a:lnT w="76200" cap="flat" cmpd="sng" algn="ctr">
                      <a:solidFill>
                        <a:srgbClr val="1C345D"/>
                      </a:solidFill>
                      <a:prstDash val="solid"/>
                      <a:round/>
                      <a:headEnd type="none" w="med" len="med"/>
                      <a:tailEnd type="none" w="med" len="med"/>
                    </a:lnT>
                    <a:lnB w="76200" cap="flat" cmpd="sng" algn="ctr">
                      <a:solidFill>
                        <a:srgbClr val="1C345D"/>
                      </a:solidFill>
                      <a:prstDash val="solid"/>
                      <a:round/>
                      <a:headEnd type="none" w="med" len="med"/>
                      <a:tailEnd type="none" w="med" len="med"/>
                    </a:lnB>
                    <a:solidFill>
                      <a:srgbClr val="2E579A"/>
                    </a:solidFill>
                  </a:tcPr>
                </a:tc>
                <a:tc>
                  <a:txBody>
                    <a:bodyPr/>
                    <a:lstStyle/>
                    <a:p>
                      <a:pPr algn="ctr"/>
                      <a:r>
                        <a:rPr lang="en-US" sz="3400" dirty="0">
                          <a:solidFill>
                            <a:schemeClr val="bg1"/>
                          </a:solidFill>
                          <a:latin typeface="Times New Roman" panose="02020603050405020304" pitchFamily="18" charset="0"/>
                          <a:cs typeface="Times New Roman" panose="02020603050405020304" pitchFamily="18" charset="0"/>
                        </a:rPr>
                        <a:t>Percent of Impacted Data Recovered</a:t>
                      </a:r>
                    </a:p>
                  </a:txBody>
                  <a:tcPr anchor="ctr">
                    <a:lnL w="76200" cap="flat" cmpd="sng" algn="ctr">
                      <a:solidFill>
                        <a:srgbClr val="1C345D"/>
                      </a:solidFill>
                      <a:prstDash val="solid"/>
                      <a:round/>
                      <a:headEnd type="none" w="med" len="med"/>
                      <a:tailEnd type="none" w="med" len="med"/>
                    </a:lnL>
                    <a:lnR w="76200" cap="flat" cmpd="sng" algn="ctr">
                      <a:solidFill>
                        <a:srgbClr val="1C345D"/>
                      </a:solidFill>
                      <a:prstDash val="solid"/>
                      <a:round/>
                      <a:headEnd type="none" w="med" len="med"/>
                      <a:tailEnd type="none" w="med" len="med"/>
                    </a:lnR>
                    <a:lnT w="76200" cap="flat" cmpd="sng" algn="ctr">
                      <a:solidFill>
                        <a:srgbClr val="1C345D"/>
                      </a:solidFill>
                      <a:prstDash val="solid"/>
                      <a:round/>
                      <a:headEnd type="none" w="med" len="med"/>
                      <a:tailEnd type="none" w="med" len="med"/>
                    </a:lnT>
                    <a:lnB w="76200" cap="flat" cmpd="sng" algn="ctr">
                      <a:solidFill>
                        <a:srgbClr val="1C345D"/>
                      </a:solidFill>
                      <a:prstDash val="solid"/>
                      <a:round/>
                      <a:headEnd type="none" w="med" len="med"/>
                      <a:tailEnd type="none" w="med" len="med"/>
                    </a:lnB>
                    <a:solidFill>
                      <a:srgbClr val="2E579A"/>
                    </a:solidFill>
                  </a:tcPr>
                </a:tc>
                <a:tc>
                  <a:txBody>
                    <a:bodyPr/>
                    <a:lstStyle/>
                    <a:p>
                      <a:pPr algn="ctr"/>
                      <a:r>
                        <a:rPr lang="en-US" sz="3400" dirty="0">
                          <a:solidFill>
                            <a:schemeClr val="bg1"/>
                          </a:solidFill>
                          <a:latin typeface="Times New Roman" panose="02020603050405020304" pitchFamily="18" charset="0"/>
                          <a:cs typeface="Times New Roman" panose="02020603050405020304" pitchFamily="18" charset="0"/>
                        </a:rPr>
                        <a:t># of Observations Recovered</a:t>
                      </a:r>
                    </a:p>
                  </a:txBody>
                  <a:tcPr anchor="ctr">
                    <a:lnL w="76200" cap="flat" cmpd="sng" algn="ctr">
                      <a:solidFill>
                        <a:srgbClr val="1C345D"/>
                      </a:solidFill>
                      <a:prstDash val="solid"/>
                      <a:round/>
                      <a:headEnd type="none" w="med" len="med"/>
                      <a:tailEnd type="none" w="med" len="med"/>
                    </a:lnL>
                    <a:lnR w="76200" cap="flat" cmpd="sng" algn="ctr">
                      <a:solidFill>
                        <a:srgbClr val="1C345D"/>
                      </a:solidFill>
                      <a:prstDash val="solid"/>
                      <a:round/>
                      <a:headEnd type="none" w="med" len="med"/>
                      <a:tailEnd type="none" w="med" len="med"/>
                    </a:lnR>
                    <a:lnT w="76200" cap="flat" cmpd="sng" algn="ctr">
                      <a:solidFill>
                        <a:srgbClr val="1C345D"/>
                      </a:solidFill>
                      <a:prstDash val="solid"/>
                      <a:round/>
                      <a:headEnd type="none" w="med" len="med"/>
                      <a:tailEnd type="none" w="med" len="med"/>
                    </a:lnT>
                    <a:lnB w="76200" cap="flat" cmpd="sng" algn="ctr">
                      <a:solidFill>
                        <a:srgbClr val="1C345D"/>
                      </a:solidFill>
                      <a:prstDash val="solid"/>
                      <a:round/>
                      <a:headEnd type="none" w="med" len="med"/>
                      <a:tailEnd type="none" w="med" len="med"/>
                    </a:lnB>
                    <a:solidFill>
                      <a:srgbClr val="2E579A"/>
                    </a:solidFill>
                  </a:tcPr>
                </a:tc>
                <a:extLst>
                  <a:ext uri="{0D108BD9-81ED-4DB2-BD59-A6C34878D82A}">
                    <a16:rowId xmlns:a16="http://schemas.microsoft.com/office/drawing/2014/main" val="2773808544"/>
                  </a:ext>
                </a:extLst>
              </a:tr>
              <a:tr h="370840">
                <a:tc>
                  <a:txBody>
                    <a:bodyPr/>
                    <a:lstStyle/>
                    <a:p>
                      <a:pPr algn="ctr"/>
                      <a:endParaRPr lang="en-US" sz="3400" dirty="0">
                        <a:solidFill>
                          <a:schemeClr val="tx1"/>
                        </a:solidFill>
                        <a:latin typeface="Times New Roman" panose="02020603050405020304" pitchFamily="18" charset="0"/>
                        <a:cs typeface="Times New Roman" panose="02020603050405020304" pitchFamily="18" charset="0"/>
                      </a:endParaRPr>
                    </a:p>
                  </a:txBody>
                  <a:tcPr anchor="ctr">
                    <a:lnL w="76200" cap="flat" cmpd="sng" algn="ctr">
                      <a:solidFill>
                        <a:srgbClr val="1C345D"/>
                      </a:solidFill>
                      <a:prstDash val="solid"/>
                      <a:round/>
                      <a:headEnd type="none" w="med" len="med"/>
                      <a:tailEnd type="none" w="med" len="med"/>
                    </a:lnL>
                    <a:lnR w="76200" cap="flat" cmpd="sng" algn="ctr">
                      <a:solidFill>
                        <a:srgbClr val="1C345D"/>
                      </a:solidFill>
                      <a:prstDash val="solid"/>
                      <a:round/>
                      <a:headEnd type="none" w="med" len="med"/>
                      <a:tailEnd type="none" w="med" len="med"/>
                    </a:lnR>
                    <a:lnT w="76200" cap="flat" cmpd="sng" algn="ctr">
                      <a:solidFill>
                        <a:srgbClr val="1C345D"/>
                      </a:solidFill>
                      <a:prstDash val="solid"/>
                      <a:round/>
                      <a:headEnd type="none" w="med" len="med"/>
                      <a:tailEnd type="none" w="med" len="med"/>
                    </a:lnT>
                    <a:lnB w="76200" cap="flat" cmpd="sng" algn="ctr">
                      <a:solidFill>
                        <a:srgbClr val="1C345D"/>
                      </a:solidFill>
                      <a:prstDash val="solid"/>
                      <a:round/>
                      <a:headEnd type="none" w="med" len="med"/>
                      <a:tailEnd type="none" w="med" len="med"/>
                    </a:lnB>
                    <a:solidFill>
                      <a:srgbClr val="E5ECF7"/>
                    </a:solidFill>
                  </a:tcPr>
                </a:tc>
                <a:tc>
                  <a:txBody>
                    <a:bodyPr/>
                    <a:lstStyle/>
                    <a:p>
                      <a:pPr algn="ctr"/>
                      <a:endParaRPr lang="en-US" sz="3400" dirty="0">
                        <a:solidFill>
                          <a:schemeClr val="tx1"/>
                        </a:solidFill>
                        <a:latin typeface="Times New Roman" panose="02020603050405020304" pitchFamily="18" charset="0"/>
                        <a:cs typeface="Times New Roman" panose="02020603050405020304" pitchFamily="18" charset="0"/>
                      </a:endParaRPr>
                    </a:p>
                  </a:txBody>
                  <a:tcPr anchor="ctr">
                    <a:lnL w="76200" cap="flat" cmpd="sng" algn="ctr">
                      <a:solidFill>
                        <a:srgbClr val="1C345D"/>
                      </a:solidFill>
                      <a:prstDash val="solid"/>
                      <a:round/>
                      <a:headEnd type="none" w="med" len="med"/>
                      <a:tailEnd type="none" w="med" len="med"/>
                    </a:lnL>
                    <a:lnR w="76200" cap="flat" cmpd="sng" algn="ctr">
                      <a:solidFill>
                        <a:srgbClr val="1C345D"/>
                      </a:solidFill>
                      <a:prstDash val="solid"/>
                      <a:round/>
                      <a:headEnd type="none" w="med" len="med"/>
                      <a:tailEnd type="none" w="med" len="med"/>
                    </a:lnR>
                    <a:lnT w="76200" cap="flat" cmpd="sng" algn="ctr">
                      <a:solidFill>
                        <a:srgbClr val="1C345D"/>
                      </a:solidFill>
                      <a:prstDash val="solid"/>
                      <a:round/>
                      <a:headEnd type="none" w="med" len="med"/>
                      <a:tailEnd type="none" w="med" len="med"/>
                    </a:lnT>
                    <a:lnB w="76200" cap="flat" cmpd="sng" algn="ctr">
                      <a:solidFill>
                        <a:srgbClr val="1C345D"/>
                      </a:solidFill>
                      <a:prstDash val="solid"/>
                      <a:round/>
                      <a:headEnd type="none" w="med" len="med"/>
                      <a:tailEnd type="none" w="med" len="med"/>
                    </a:lnB>
                    <a:solidFill>
                      <a:srgbClr val="E5ECF7"/>
                    </a:solidFill>
                  </a:tcPr>
                </a:tc>
                <a:tc>
                  <a:txBody>
                    <a:bodyPr/>
                    <a:lstStyle/>
                    <a:p>
                      <a:pPr algn="ctr"/>
                      <a:endParaRPr lang="en-US" sz="3400" dirty="0">
                        <a:solidFill>
                          <a:schemeClr val="tx1"/>
                        </a:solidFill>
                        <a:latin typeface="Times New Roman" panose="02020603050405020304" pitchFamily="18" charset="0"/>
                        <a:cs typeface="Times New Roman" panose="02020603050405020304" pitchFamily="18" charset="0"/>
                      </a:endParaRPr>
                    </a:p>
                  </a:txBody>
                  <a:tcPr anchor="ctr">
                    <a:lnL w="76200" cap="flat" cmpd="sng" algn="ctr">
                      <a:solidFill>
                        <a:srgbClr val="1C345D"/>
                      </a:solidFill>
                      <a:prstDash val="solid"/>
                      <a:round/>
                      <a:headEnd type="none" w="med" len="med"/>
                      <a:tailEnd type="none" w="med" len="med"/>
                    </a:lnL>
                    <a:lnR w="76200" cap="flat" cmpd="sng" algn="ctr">
                      <a:solidFill>
                        <a:srgbClr val="1C345D"/>
                      </a:solidFill>
                      <a:prstDash val="solid"/>
                      <a:round/>
                      <a:headEnd type="none" w="med" len="med"/>
                      <a:tailEnd type="none" w="med" len="med"/>
                    </a:lnR>
                    <a:lnT w="76200" cap="flat" cmpd="sng" algn="ctr">
                      <a:solidFill>
                        <a:srgbClr val="1C345D"/>
                      </a:solidFill>
                      <a:prstDash val="solid"/>
                      <a:round/>
                      <a:headEnd type="none" w="med" len="med"/>
                      <a:tailEnd type="none" w="med" len="med"/>
                    </a:lnT>
                    <a:lnB w="76200" cap="flat" cmpd="sng" algn="ctr">
                      <a:solidFill>
                        <a:srgbClr val="1C345D"/>
                      </a:solidFill>
                      <a:prstDash val="solid"/>
                      <a:round/>
                      <a:headEnd type="none" w="med" len="med"/>
                      <a:tailEnd type="none" w="med" len="med"/>
                    </a:lnB>
                    <a:solidFill>
                      <a:srgbClr val="E5ECF7"/>
                    </a:solidFill>
                  </a:tcPr>
                </a:tc>
                <a:extLst>
                  <a:ext uri="{0D108BD9-81ED-4DB2-BD59-A6C34878D82A}">
                    <a16:rowId xmlns:a16="http://schemas.microsoft.com/office/drawing/2014/main" val="3078601274"/>
                  </a:ext>
                </a:extLst>
              </a:tr>
            </a:tbl>
          </a:graphicData>
        </a:graphic>
      </p:graphicFrame>
      <p:sp>
        <p:nvSpPr>
          <p:cNvPr id="118" name="TextBox 117">
            <a:extLst>
              <a:ext uri="{FF2B5EF4-FFF2-40B4-BE49-F238E27FC236}">
                <a16:creationId xmlns:a16="http://schemas.microsoft.com/office/drawing/2014/main" id="{56C39748-B253-4188-8E3F-A975CC193478}"/>
              </a:ext>
            </a:extLst>
          </p:cNvPr>
          <p:cNvSpPr txBox="1">
            <a:spLocks/>
          </p:cNvSpPr>
          <p:nvPr/>
        </p:nvSpPr>
        <p:spPr>
          <a:xfrm>
            <a:off x="14584331" y="36589249"/>
            <a:ext cx="25632520" cy="1376166"/>
          </a:xfrm>
          <a:prstGeom prst="rect">
            <a:avLst/>
          </a:prstGeom>
          <a:solidFill>
            <a:schemeClr val="bg1"/>
          </a:solidFill>
          <a:ln>
            <a:noFill/>
          </a:ln>
        </p:spPr>
        <p:txBody>
          <a:bodyPr wrap="square" rtlCol="0">
            <a:noAutofit/>
          </a:bodyPr>
          <a:lstStyle/>
          <a:p>
            <a:pPr algn="just">
              <a:lnSpc>
                <a:spcPct val="150000"/>
              </a:lnSpc>
            </a:pPr>
            <a:r>
              <a:rPr lang="en-US" sz="3400" dirty="0">
                <a:latin typeface="Times New Roman" panose="02020603050405020304" pitchFamily="18" charset="0"/>
                <a:cs typeface="Times New Roman" panose="02020603050405020304" pitchFamily="18" charset="0"/>
              </a:rPr>
              <a:t>Data Recovery has become the most effective method for obtaining more BGC-Argo Float data, and the MBARI data team continues to improve and explore continued methods for increased quantity and quality of data.</a:t>
            </a:r>
          </a:p>
        </p:txBody>
      </p:sp>
      <p:grpSp>
        <p:nvGrpSpPr>
          <p:cNvPr id="119" name="Group 118">
            <a:extLst>
              <a:ext uri="{FF2B5EF4-FFF2-40B4-BE49-F238E27FC236}">
                <a16:creationId xmlns:a16="http://schemas.microsoft.com/office/drawing/2014/main" id="{3E910AE2-DB08-4FD1-B210-BA19C4C95649}"/>
              </a:ext>
            </a:extLst>
          </p:cNvPr>
          <p:cNvGrpSpPr>
            <a:grpSpLocks noChangeAspect="1"/>
          </p:cNvGrpSpPr>
          <p:nvPr/>
        </p:nvGrpSpPr>
        <p:grpSpPr>
          <a:xfrm>
            <a:off x="28853779" y="38734281"/>
            <a:ext cx="10505634" cy="1429791"/>
            <a:chOff x="3050192" y="5821004"/>
            <a:chExt cx="8886266" cy="1209400"/>
          </a:xfrm>
        </p:grpSpPr>
        <p:pic>
          <p:nvPicPr>
            <p:cNvPr id="120" name="Picture 2" descr="https://www.go-bgc.org/wp-content/uploads/2020/12/WHOI_PrimaryLogo_DarkBlueType_RGB.png">
              <a:extLst>
                <a:ext uri="{FF2B5EF4-FFF2-40B4-BE49-F238E27FC236}">
                  <a16:creationId xmlns:a16="http://schemas.microsoft.com/office/drawing/2014/main" id="{FF03F1C5-3075-4D27-9503-F09E1EAEE859}"/>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10027706" y="6133258"/>
              <a:ext cx="1908752" cy="466826"/>
            </a:xfrm>
            <a:prstGeom prst="rect">
              <a:avLst/>
            </a:prstGeom>
            <a:noFill/>
            <a:extLst>
              <a:ext uri="{909E8E84-426E-40DD-AFC4-6F175D3DCCD1}">
                <a14:hiddenFill xmlns:a14="http://schemas.microsoft.com/office/drawing/2010/main">
                  <a:solidFill>
                    <a:srgbClr val="FFFFFF"/>
                  </a:solidFill>
                </a14:hiddenFill>
              </a:ext>
            </a:extLst>
          </p:spPr>
        </p:pic>
        <p:pic>
          <p:nvPicPr>
            <p:cNvPr id="121" name="Picture 4" descr="https://www.go-bgc.org/wp-content/uploads/2020/11/uw.png">
              <a:extLst>
                <a:ext uri="{FF2B5EF4-FFF2-40B4-BE49-F238E27FC236}">
                  <a16:creationId xmlns:a16="http://schemas.microsoft.com/office/drawing/2014/main" id="{B8879CD8-1198-4C70-9BC9-8F11B7CDF460}"/>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5280738" y="6008689"/>
              <a:ext cx="1459287" cy="715964"/>
            </a:xfrm>
            <a:prstGeom prst="rect">
              <a:avLst/>
            </a:prstGeom>
            <a:noFill/>
            <a:extLst>
              <a:ext uri="{909E8E84-426E-40DD-AFC4-6F175D3DCCD1}">
                <a14:hiddenFill xmlns:a14="http://schemas.microsoft.com/office/drawing/2010/main">
                  <a:solidFill>
                    <a:srgbClr val="FFFFFF"/>
                  </a:solidFill>
                </a14:hiddenFill>
              </a:ext>
            </a:extLst>
          </p:spPr>
        </p:pic>
        <p:pic>
          <p:nvPicPr>
            <p:cNvPr id="122" name="Picture 10" descr="https://www.go-bgc.org/wp-content/uploads/2020/11/brandlogo-bug.png">
              <a:extLst>
                <a:ext uri="{FF2B5EF4-FFF2-40B4-BE49-F238E27FC236}">
                  <a16:creationId xmlns:a16="http://schemas.microsoft.com/office/drawing/2014/main" id="{DF0A55A3-F8D1-4B3B-A5E3-8C430C5F3C86}"/>
                </a:ext>
              </a:extLst>
            </p:cNvPr>
            <p:cNvPicPr>
              <a:picLocks noChangeAspect="1" noChangeArrowheads="1"/>
            </p:cNvPicPr>
            <p:nvPr/>
          </p:nvPicPr>
          <p:blipFill rotWithShape="1">
            <a:blip r:embed="rId20" cstate="print">
              <a:extLst>
                <a:ext uri="{28A0092B-C50C-407E-A947-70E740481C1C}">
                  <a14:useLocalDpi xmlns:a14="http://schemas.microsoft.com/office/drawing/2010/main" val="0"/>
                </a:ext>
              </a:extLst>
            </a:blip>
            <a:srcRect t="25462" b="16441"/>
            <a:stretch/>
          </p:blipFill>
          <p:spPr bwMode="auto">
            <a:xfrm>
              <a:off x="3050192" y="6008689"/>
              <a:ext cx="1758626" cy="1021715"/>
            </a:xfrm>
            <a:prstGeom prst="rect">
              <a:avLst/>
            </a:prstGeom>
            <a:noFill/>
            <a:extLst>
              <a:ext uri="{909E8E84-426E-40DD-AFC4-6F175D3DCCD1}">
                <a14:hiddenFill xmlns:a14="http://schemas.microsoft.com/office/drawing/2010/main">
                  <a:solidFill>
                    <a:srgbClr val="FFFFFF"/>
                  </a:solidFill>
                </a14:hiddenFill>
              </a:ext>
            </a:extLst>
          </p:spPr>
        </p:pic>
        <p:pic>
          <p:nvPicPr>
            <p:cNvPr id="123" name="Picture 6" descr="https://www.go-bgc.org/wp-content/uploads/2020/11/MBARI2.jpg">
              <a:extLst>
                <a:ext uri="{FF2B5EF4-FFF2-40B4-BE49-F238E27FC236}">
                  <a16:creationId xmlns:a16="http://schemas.microsoft.com/office/drawing/2014/main" id="{16557ADB-4503-47DD-91DF-F1D4F6D1B53D}"/>
                </a:ext>
              </a:extLst>
            </p:cNvPr>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7104902" y="5883963"/>
              <a:ext cx="965416" cy="965418"/>
            </a:xfrm>
            <a:prstGeom prst="rect">
              <a:avLst/>
            </a:prstGeom>
            <a:noFill/>
            <a:extLst>
              <a:ext uri="{909E8E84-426E-40DD-AFC4-6F175D3DCCD1}">
                <a14:hiddenFill xmlns:a14="http://schemas.microsoft.com/office/drawing/2010/main">
                  <a:solidFill>
                    <a:srgbClr val="FFFFFF"/>
                  </a:solidFill>
                </a14:hiddenFill>
              </a:ext>
            </a:extLst>
          </p:spPr>
        </p:pic>
        <p:pic>
          <p:nvPicPr>
            <p:cNvPr id="124" name="Picture 123" descr="https://www.go-bgc.org/wp-content/uploads/2020/11/princeton-logo_1.png">
              <a:extLst>
                <a:ext uri="{FF2B5EF4-FFF2-40B4-BE49-F238E27FC236}">
                  <a16:creationId xmlns:a16="http://schemas.microsoft.com/office/drawing/2014/main" id="{CA6D4B73-66F5-431F-8F38-4AAFAA660414}"/>
                </a:ext>
              </a:extLst>
            </p:cNvPr>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8464454" y="5821004"/>
              <a:ext cx="1091332" cy="1091333"/>
            </a:xfrm>
            <a:prstGeom prst="rect">
              <a:avLst/>
            </a:prstGeom>
            <a:noFill/>
            <a:extLst>
              <a:ext uri="{909E8E84-426E-40DD-AFC4-6F175D3DCCD1}">
                <a14:hiddenFill xmlns:a14="http://schemas.microsoft.com/office/drawing/2010/main">
                  <a:solidFill>
                    <a:srgbClr val="FFFFFF"/>
                  </a:solidFill>
                </a14:hiddenFill>
              </a:ext>
            </a:extLst>
          </p:spPr>
        </p:pic>
      </p:grpSp>
      <p:pic>
        <p:nvPicPr>
          <p:cNvPr id="125" name="Picture 4" descr="SOCCOM">
            <a:extLst>
              <a:ext uri="{FF2B5EF4-FFF2-40B4-BE49-F238E27FC236}">
                <a16:creationId xmlns:a16="http://schemas.microsoft.com/office/drawing/2014/main" id="{648E1A34-CD95-4AE7-9D8A-0AD5F8D60D61}"/>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32617975" y="35932468"/>
            <a:ext cx="3070908" cy="3070908"/>
          </a:xfrm>
          <a:prstGeom prst="rect">
            <a:avLst/>
          </a:prstGeom>
          <a:noFill/>
          <a:extLst>
            <a:ext uri="{909E8E84-426E-40DD-AFC4-6F175D3DCCD1}">
              <a14:hiddenFill xmlns:a14="http://schemas.microsoft.com/office/drawing/2010/main">
                <a:solidFill>
                  <a:srgbClr val="FFFFFF"/>
                </a:solidFill>
              </a14:hiddenFill>
            </a:ext>
          </a:extLst>
        </p:spPr>
      </p:pic>
      <p:pic>
        <p:nvPicPr>
          <p:cNvPr id="126" name="Picture 10" descr="Biogeochemical Argo Logo">
            <a:extLst>
              <a:ext uri="{FF2B5EF4-FFF2-40B4-BE49-F238E27FC236}">
                <a16:creationId xmlns:a16="http://schemas.microsoft.com/office/drawing/2014/main" id="{A718EE0B-B099-4030-90F8-833B8D0C04B6}"/>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35680365" y="36560031"/>
            <a:ext cx="2550753" cy="2024406"/>
          </a:xfrm>
          <a:prstGeom prst="rect">
            <a:avLst/>
          </a:prstGeom>
          <a:noFill/>
          <a:extLst>
            <a:ext uri="{909E8E84-426E-40DD-AFC4-6F175D3DCCD1}">
              <a14:hiddenFill xmlns:a14="http://schemas.microsoft.com/office/drawing/2010/main">
                <a:solidFill>
                  <a:srgbClr val="FFFFFF"/>
                </a:solidFill>
              </a14:hiddenFill>
            </a:ext>
          </a:extLst>
        </p:spPr>
      </p:pic>
      <p:pic>
        <p:nvPicPr>
          <p:cNvPr id="145" name="Picture 6" descr="About Us | GO-BGC">
            <a:extLst>
              <a:ext uri="{FF2B5EF4-FFF2-40B4-BE49-F238E27FC236}">
                <a16:creationId xmlns:a16="http://schemas.microsoft.com/office/drawing/2014/main" id="{A70BC90C-CFA7-413E-9201-CBCB82CB4C9B}"/>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30075817" y="36113726"/>
            <a:ext cx="2510889" cy="2536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32753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D2DEF2"/>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776905D-AC88-8C4C-83A9-4F1D2AF481F9}"/>
              </a:ext>
            </a:extLst>
          </p:cNvPr>
          <p:cNvSpPr txBox="1"/>
          <p:nvPr/>
        </p:nvSpPr>
        <p:spPr>
          <a:xfrm>
            <a:off x="950975" y="5079303"/>
            <a:ext cx="39319200" cy="5943600"/>
          </a:xfrm>
          <a:prstGeom prst="rect">
            <a:avLst/>
          </a:prstGeom>
          <a:solidFill>
            <a:schemeClr val="bg1"/>
          </a:solidFill>
          <a:ln>
            <a:noFill/>
          </a:ln>
        </p:spPr>
        <p:txBody>
          <a:bodyPr wrap="square" rtlCol="0">
            <a:noAutofit/>
          </a:bodyPr>
          <a:lstStyle/>
          <a:p>
            <a:pPr marL="0" marR="0" lvl="0" indent="0" algn="l" defTabSz="457142" rtl="0" eaLnBrk="1" fontAlgn="auto" latinLnBrk="0" hangingPunct="1">
              <a:lnSpc>
                <a:spcPct val="100000"/>
              </a:lnSpc>
              <a:spcBef>
                <a:spcPts val="0"/>
              </a:spcBef>
              <a:spcAft>
                <a:spcPts val="0"/>
              </a:spcAft>
              <a:buClrTx/>
              <a:buSzTx/>
              <a:buFontTx/>
              <a:buNone/>
              <a:tabLst/>
              <a:defRPr/>
            </a:pPr>
            <a:endParaRPr kumimoji="0" lang="en-US" sz="10369"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142" rtl="0" eaLnBrk="1" fontAlgn="auto" latinLnBrk="0" hangingPunct="1">
              <a:lnSpc>
                <a:spcPct val="100000"/>
              </a:lnSpc>
              <a:spcBef>
                <a:spcPts val="0"/>
              </a:spcBef>
              <a:spcAft>
                <a:spcPts val="0"/>
              </a:spcAft>
              <a:buClrTx/>
              <a:buSzTx/>
              <a:buFontTx/>
              <a:buNone/>
              <a:tabLst/>
              <a:defRPr/>
            </a:pPr>
            <a:endParaRPr kumimoji="0" lang="en-US" sz="10369"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142" rtl="0" eaLnBrk="1" fontAlgn="auto" latinLnBrk="0" hangingPunct="1">
              <a:lnSpc>
                <a:spcPct val="100000"/>
              </a:lnSpc>
              <a:spcBef>
                <a:spcPts val="0"/>
              </a:spcBef>
              <a:spcAft>
                <a:spcPts val="0"/>
              </a:spcAft>
              <a:buClrTx/>
              <a:buSzTx/>
              <a:buFontTx/>
              <a:buNone/>
              <a:tabLst/>
              <a:defRPr/>
            </a:pPr>
            <a:endParaRPr kumimoji="0" lang="en-US" sz="10369"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142" rtl="0" eaLnBrk="1" fontAlgn="auto" latinLnBrk="0" hangingPunct="1">
              <a:lnSpc>
                <a:spcPct val="100000"/>
              </a:lnSpc>
              <a:spcBef>
                <a:spcPts val="0"/>
              </a:spcBef>
              <a:spcAft>
                <a:spcPts val="0"/>
              </a:spcAft>
              <a:buClrTx/>
              <a:buSzTx/>
              <a:buFontTx/>
              <a:buNone/>
              <a:tabLst/>
              <a:defRPr/>
            </a:pPr>
            <a:endParaRPr kumimoji="0" lang="en-US" sz="10369"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142" rtl="0" eaLnBrk="1" fontAlgn="auto" latinLnBrk="0" hangingPunct="1">
              <a:lnSpc>
                <a:spcPct val="100000"/>
              </a:lnSpc>
              <a:spcBef>
                <a:spcPts val="0"/>
              </a:spcBef>
              <a:spcAft>
                <a:spcPts val="0"/>
              </a:spcAft>
              <a:buClrTx/>
              <a:buSzTx/>
              <a:buFontTx/>
              <a:buNone/>
              <a:tabLst/>
              <a:defRPr/>
            </a:pPr>
            <a:endParaRPr kumimoji="0" lang="en-US" sz="10369"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142" rtl="0" eaLnBrk="1" fontAlgn="auto" latinLnBrk="0" hangingPunct="1">
              <a:lnSpc>
                <a:spcPct val="100000"/>
              </a:lnSpc>
              <a:spcBef>
                <a:spcPts val="0"/>
              </a:spcBef>
              <a:spcAft>
                <a:spcPts val="0"/>
              </a:spcAft>
              <a:buClrTx/>
              <a:buSzTx/>
              <a:buFontTx/>
              <a:buNone/>
              <a:tabLst/>
              <a:defRPr/>
            </a:pPr>
            <a:endParaRPr kumimoji="0" lang="en-US" sz="10369"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142" rtl="0" eaLnBrk="1" fontAlgn="auto" latinLnBrk="0" hangingPunct="1">
              <a:lnSpc>
                <a:spcPct val="100000"/>
              </a:lnSpc>
              <a:spcBef>
                <a:spcPts val="0"/>
              </a:spcBef>
              <a:spcAft>
                <a:spcPts val="0"/>
              </a:spcAft>
              <a:buClrTx/>
              <a:buSzTx/>
              <a:buFontTx/>
              <a:buNone/>
              <a:tabLst/>
              <a:defRPr/>
            </a:pPr>
            <a:endParaRPr kumimoji="0" lang="en-US" sz="10369"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142" rtl="0" eaLnBrk="1" fontAlgn="auto" latinLnBrk="0" hangingPunct="1">
              <a:lnSpc>
                <a:spcPct val="100000"/>
              </a:lnSpc>
              <a:spcBef>
                <a:spcPts val="0"/>
              </a:spcBef>
              <a:spcAft>
                <a:spcPts val="0"/>
              </a:spcAft>
              <a:buClrTx/>
              <a:buSzTx/>
              <a:buFontTx/>
              <a:buNone/>
              <a:tabLst/>
              <a:defRPr/>
            </a:pPr>
            <a:endParaRPr kumimoji="0" lang="en-US" sz="10369"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142" rtl="0" eaLnBrk="1" fontAlgn="auto" latinLnBrk="0" hangingPunct="1">
              <a:lnSpc>
                <a:spcPct val="100000"/>
              </a:lnSpc>
              <a:spcBef>
                <a:spcPts val="0"/>
              </a:spcBef>
              <a:spcAft>
                <a:spcPts val="0"/>
              </a:spcAft>
              <a:buClrTx/>
              <a:buSzTx/>
              <a:buFontTx/>
              <a:buNone/>
              <a:tabLst/>
              <a:defRPr/>
            </a:pPr>
            <a:endParaRPr kumimoji="0" lang="en-US" sz="10369"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42391A6D-B9FD-2342-98DE-9ED865FDB30B}"/>
              </a:ext>
            </a:extLst>
          </p:cNvPr>
          <p:cNvSpPr txBox="1">
            <a:spLocks/>
          </p:cNvSpPr>
          <p:nvPr/>
        </p:nvSpPr>
        <p:spPr>
          <a:xfrm>
            <a:off x="1179575" y="6058113"/>
            <a:ext cx="38862000" cy="4572000"/>
          </a:xfrm>
          <a:prstGeom prst="rect">
            <a:avLst/>
          </a:prstGeom>
          <a:solidFill>
            <a:schemeClr val="bg1"/>
          </a:solidFill>
          <a:ln>
            <a:noFill/>
          </a:ln>
        </p:spPr>
        <p:txBody>
          <a:bodyPr wrap="square" rtlCol="0">
            <a:noAutofit/>
          </a:bodyPr>
          <a:lstStyle/>
          <a:p>
            <a:pPr marL="0" marR="0" lvl="0" indent="0" algn="just" defTabSz="457142" rtl="0" eaLnBrk="1" fontAlgn="auto" latinLnBrk="0" hangingPunct="1">
              <a:lnSpc>
                <a:spcPct val="150000"/>
              </a:lnSpc>
              <a:spcBef>
                <a:spcPts val="0"/>
              </a:spcBef>
              <a:spcAft>
                <a:spcPts val="0"/>
              </a:spcAft>
              <a:buClrTx/>
              <a:buSzTx/>
              <a:buFontTx/>
              <a:buNone/>
              <a:tabLst/>
              <a:defRPr/>
            </a:pPr>
            <a:r>
              <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GO-BGC and SOCCOM Biogeochemical (BGC) Argo Profiling Floats collect biogeochemical profiles from 2000m to surface throughout the global oceans  Between the two programs, over </a:t>
            </a:r>
            <a:r>
              <a:rPr kumimoji="0" lang="en-US" sz="3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500 BGC-Argo floats </a:t>
            </a:r>
            <a:r>
              <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have been deployed and over </a:t>
            </a:r>
            <a:r>
              <a:rPr kumimoji="0" lang="en-US" sz="3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37000 profiles </a:t>
            </a:r>
            <a:r>
              <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have been collected.  Each BGC-Argo Float is equipped with a sensor suite capable of collecting observations including temperature, pressure, salinity, oxygen, nitrate, pH, backscatter, fluorescence and more.  The sensors on board each BGC-Argo Float operate with sensor fusion, meaning each sensor acts as a member of the sensor network and collaborates with other sensor observations to produce a variety of abundant and high quality BGC observations.  However, if one sensor fails, there is the potential for data loss across the entire sensor network.  Data loss can often appear catastrophic, but the data team at MBARI has worked to mitigate the impact of sensor issues in both BGC-Argo Float arrays and has developed and implemented a number of methods to accurately recover data that is negatively impacted by a sensor issue or failure.  This study focuses on recovery methods or failed salinity and oxygen sensors, where the data team as successfully recovered </a:t>
            </a:r>
            <a:r>
              <a:rPr kumimoji="0" lang="en-US" sz="3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observations</a:t>
            </a:r>
            <a:r>
              <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equivalent to </a:t>
            </a:r>
            <a:r>
              <a:rPr kumimoji="0" lang="en-US" sz="3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worth </a:t>
            </a:r>
            <a:r>
              <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of BGC-Argo Float Data.</a:t>
            </a:r>
          </a:p>
        </p:txBody>
      </p:sp>
      <p:sp>
        <p:nvSpPr>
          <p:cNvPr id="11" name="TextBox 10">
            <a:extLst>
              <a:ext uri="{FF2B5EF4-FFF2-40B4-BE49-F238E27FC236}">
                <a16:creationId xmlns:a16="http://schemas.microsoft.com/office/drawing/2014/main" id="{D6582C77-37C9-1F4D-8149-93F75C15BD4D}"/>
              </a:ext>
            </a:extLst>
          </p:cNvPr>
          <p:cNvSpPr txBox="1"/>
          <p:nvPr/>
        </p:nvSpPr>
        <p:spPr>
          <a:xfrm>
            <a:off x="950976" y="527780"/>
            <a:ext cx="39319200" cy="4114800"/>
          </a:xfrm>
          <a:prstGeom prst="rect">
            <a:avLst/>
          </a:prstGeom>
          <a:solidFill>
            <a:srgbClr val="1C345D"/>
          </a:solidFill>
          <a:ln>
            <a:noFill/>
          </a:ln>
        </p:spPr>
        <p:txBody>
          <a:bodyPr wrap="square" rtlCol="0">
            <a:noAutofit/>
          </a:bodyPr>
          <a:lstStyle/>
          <a:p>
            <a:pPr marL="0" marR="0" lvl="0" indent="0" algn="ctr" defTabSz="457142" rtl="0" eaLnBrk="1" fontAlgn="auto" latinLnBrk="0" hangingPunct="1">
              <a:lnSpc>
                <a:spcPct val="100000"/>
              </a:lnSpc>
              <a:spcBef>
                <a:spcPts val="0"/>
              </a:spcBef>
              <a:spcAft>
                <a:spcPts val="0"/>
              </a:spcAft>
              <a:buClrTx/>
              <a:buSzTx/>
              <a:buFontTx/>
              <a:buNone/>
              <a:tabLst/>
              <a:defRPr/>
            </a:pPr>
            <a:r>
              <a:rPr kumimoji="0" lang="en-US" sz="6858"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ADVANCEMENTS IN BIOGEOCHEMICAL DATA RECOVERY FOR GO-BGC AND SOCCOM PROFILING FLOATS</a:t>
            </a:r>
          </a:p>
          <a:p>
            <a:pPr marL="0" marR="0" lvl="0" indent="0" algn="ctr" defTabSz="457142" rtl="0" eaLnBrk="1" fontAlgn="auto" latinLnBrk="0" hangingPunct="1">
              <a:lnSpc>
                <a:spcPct val="100000"/>
              </a:lnSpc>
              <a:spcBef>
                <a:spcPts val="0"/>
              </a:spcBef>
              <a:spcAft>
                <a:spcPts val="0"/>
              </a:spcAft>
              <a:buClrTx/>
              <a:buSzTx/>
              <a:buFontTx/>
              <a:buNone/>
              <a:tabLst/>
              <a:defRPr/>
            </a:pPr>
            <a:r>
              <a:rPr kumimoji="0" lang="en-US" sz="6286"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Nicola Guisewhite</a:t>
            </a:r>
            <a:r>
              <a:rPr kumimoji="0" lang="en-US" sz="6286" b="1" i="0" u="none" strike="noStrike" kern="1200" cap="none" spc="0" normalizeH="0" baseline="3000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a:t>
            </a:r>
            <a:r>
              <a:rPr kumimoji="0" lang="en-US" sz="6286"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Tanya Maurer, Josh Plant, </a:t>
            </a:r>
            <a:r>
              <a:rPr kumimoji="0" lang="en-US" sz="6286"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Yuichiro</a:t>
            </a:r>
            <a:r>
              <a:rPr kumimoji="0" lang="en-US" sz="6286"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Takeshita, Ken Johnson, Emily Clark</a:t>
            </a:r>
            <a:endParaRPr kumimoji="0" lang="en-US" sz="6286" b="1" i="0" u="none" strike="noStrike" kern="1200" cap="none" spc="0" normalizeH="0" baseline="3000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a:p>
            <a:pPr marL="0" marR="0" lvl="0" indent="0" algn="ctr" defTabSz="457142" rtl="0" eaLnBrk="1" fontAlgn="auto" latinLnBrk="0" hangingPunct="1">
              <a:lnSpc>
                <a:spcPct val="100000"/>
              </a:lnSpc>
              <a:spcBef>
                <a:spcPts val="0"/>
              </a:spcBef>
              <a:spcAft>
                <a:spcPts val="0"/>
              </a:spcAft>
              <a:buClrTx/>
              <a:buSzTx/>
              <a:buFontTx/>
              <a:buNone/>
              <a:tabLst/>
              <a:defRPr/>
            </a:pPr>
            <a:r>
              <a:rPr kumimoji="0" lang="en-US" sz="6286"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The Monterey Bay Aquarium Research Institute (MBARI), </a:t>
            </a:r>
            <a:r>
              <a:rPr kumimoji="0" lang="en-US" sz="62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nicolag@mbari.org</a:t>
            </a:r>
            <a:r>
              <a:rPr kumimoji="0" lang="en-US" sz="6286" b="0" i="0" u="none" strike="noStrike" kern="1200" cap="none" spc="0" normalizeH="0" baseline="3000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a:t>
            </a:r>
            <a:endParaRPr kumimoji="0" lang="en-US" sz="6286"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40" name="Rectangle 39">
            <a:extLst>
              <a:ext uri="{FF2B5EF4-FFF2-40B4-BE49-F238E27FC236}">
                <a16:creationId xmlns:a16="http://schemas.microsoft.com/office/drawing/2014/main" id="{501A83CF-EFA5-D644-838F-B59756479ADD}"/>
              </a:ext>
            </a:extLst>
          </p:cNvPr>
          <p:cNvSpPr/>
          <p:nvPr/>
        </p:nvSpPr>
        <p:spPr>
          <a:xfrm>
            <a:off x="956020" y="39184152"/>
            <a:ext cx="39319200" cy="1436068"/>
          </a:xfrm>
          <a:prstGeom prst="rect">
            <a:avLst/>
          </a:prstGeom>
        </p:spPr>
        <p:txBody>
          <a:bodyPr wrap="square">
            <a:noAutofit/>
          </a:bodyPr>
          <a:lstStyle/>
          <a:p>
            <a:pPr marL="0" marR="0" lvl="0" indent="0" algn="just" defTabSz="457142"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a:ln>
                  <a:noFill/>
                </a:ln>
                <a:solidFill>
                  <a:prstClr val="black"/>
                </a:solidFill>
                <a:effectLst/>
                <a:highlight>
                  <a:srgbClr val="FFFF00"/>
                </a:highlight>
                <a:uLnTx/>
                <a:uFillTx/>
                <a:latin typeface="Times New Roman" panose="02020603050405020304" pitchFamily="18" charset="0"/>
                <a:ea typeface="+mn-ea"/>
                <a:cs typeface="Times New Roman" panose="02020603050405020304" pitchFamily="18" charset="0"/>
              </a:rPr>
              <a:t>References </a:t>
            </a:r>
            <a:r>
              <a:rPr kumimoji="0" lang="en-US" sz="5000" b="0" i="0" u="none" strike="noStrike" kern="1200" cap="none" spc="0" normalizeH="0" baseline="30000" noProof="0" dirty="0">
                <a:ln>
                  <a:noFill/>
                </a:ln>
                <a:solidFill>
                  <a:prstClr val="black"/>
                </a:solidFill>
                <a:effectLst/>
                <a:highlight>
                  <a:srgbClr val="FFFF00"/>
                </a:highlight>
                <a:uLnTx/>
                <a:uFillTx/>
                <a:latin typeface="Times New Roman" panose="02020603050405020304" pitchFamily="18" charset="0"/>
                <a:ea typeface="+mn-ea"/>
                <a:cs typeface="Times New Roman" panose="02020603050405020304" pitchFamily="18" charset="0"/>
              </a:rPr>
              <a:t>ARMOR3d, TWO Carter Papers</a:t>
            </a:r>
            <a:endParaRPr kumimoji="0" lang="en-US" sz="5000" b="0" i="0" u="none" strike="noStrike" kern="1200" cap="none" spc="0" normalizeH="0" baseline="0" noProof="0" dirty="0">
              <a:ln>
                <a:noFill/>
              </a:ln>
              <a:solidFill>
                <a:prstClr val="black"/>
              </a:solidFill>
              <a:effectLst/>
              <a:highlight>
                <a:srgbClr val="FFFF00"/>
              </a:highlight>
              <a:uLnTx/>
              <a:uFillTx/>
              <a:latin typeface="Times New Roman" panose="02020603050405020304" pitchFamily="18" charset="0"/>
              <a:ea typeface="+mn-ea"/>
              <a:cs typeface="Times New Roman" panose="02020603050405020304" pitchFamily="18" charset="0"/>
            </a:endParaRPr>
          </a:p>
          <a:p>
            <a:pPr marL="0" marR="0" lvl="0" indent="0" algn="just" defTabSz="457142" rtl="0" eaLnBrk="1" fontAlgn="auto" latinLnBrk="0" hangingPunct="1">
              <a:lnSpc>
                <a:spcPct val="100000"/>
              </a:lnSpc>
              <a:spcBef>
                <a:spcPts val="0"/>
              </a:spcBef>
              <a:spcAft>
                <a:spcPts val="0"/>
              </a:spcAft>
              <a:buClrTx/>
              <a:buSzTx/>
              <a:buFontTx/>
              <a:buNone/>
              <a:tabLst/>
              <a:defRPr/>
            </a:pPr>
            <a:endParaRPr kumimoji="0" lang="en-US" sz="245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43" name="TextBox 42">
            <a:extLst>
              <a:ext uri="{FF2B5EF4-FFF2-40B4-BE49-F238E27FC236}">
                <a16:creationId xmlns:a16="http://schemas.microsoft.com/office/drawing/2014/main" id="{B795CE42-6C3B-E640-8181-CF1B8C6C1851}"/>
              </a:ext>
            </a:extLst>
          </p:cNvPr>
          <p:cNvSpPr txBox="1"/>
          <p:nvPr/>
        </p:nvSpPr>
        <p:spPr>
          <a:xfrm>
            <a:off x="950976" y="5072831"/>
            <a:ext cx="39319200" cy="914400"/>
          </a:xfrm>
          <a:prstGeom prst="rect">
            <a:avLst/>
          </a:prstGeom>
          <a:solidFill>
            <a:srgbClr val="1C345D"/>
          </a:solidFill>
        </p:spPr>
        <p:txBody>
          <a:bodyPr wrap="square" rtlCol="0" anchor="ctr">
            <a:noAutofit/>
          </a:bodyPr>
          <a:lstStyle/>
          <a:p>
            <a:pPr marL="0" marR="0" lvl="0" indent="0" algn="ctr" defTabSz="457142"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Introduction</a:t>
            </a:r>
          </a:p>
        </p:txBody>
      </p:sp>
      <p:sp>
        <p:nvSpPr>
          <p:cNvPr id="9" name="TextBox 8">
            <a:extLst>
              <a:ext uri="{FF2B5EF4-FFF2-40B4-BE49-F238E27FC236}">
                <a16:creationId xmlns:a16="http://schemas.microsoft.com/office/drawing/2014/main" id="{F23873D9-4613-40A0-AAD1-6DDEAD081202}"/>
              </a:ext>
            </a:extLst>
          </p:cNvPr>
          <p:cNvSpPr txBox="1">
            <a:spLocks/>
          </p:cNvSpPr>
          <p:nvPr/>
        </p:nvSpPr>
        <p:spPr>
          <a:xfrm>
            <a:off x="956020" y="11529009"/>
            <a:ext cx="12801600" cy="27432000"/>
          </a:xfrm>
          <a:prstGeom prst="rect">
            <a:avLst/>
          </a:prstGeom>
          <a:solidFill>
            <a:schemeClr val="bg1"/>
          </a:solidFill>
          <a:ln>
            <a:noFill/>
          </a:ln>
        </p:spPr>
        <p:txBody>
          <a:bodyPr wrap="square" rtlCol="0">
            <a:noAutofit/>
          </a:bodyPr>
          <a:lstStyle/>
          <a:p>
            <a:pPr marL="0" marR="0" lvl="0" indent="0" algn="l" defTabSz="457142" rtl="0" eaLnBrk="1" fontAlgn="auto" latinLnBrk="0" hangingPunct="1">
              <a:lnSpc>
                <a:spcPct val="100000"/>
              </a:lnSpc>
              <a:spcBef>
                <a:spcPts val="0"/>
              </a:spcBef>
              <a:spcAft>
                <a:spcPts val="0"/>
              </a:spcAft>
              <a:buClrTx/>
              <a:buSzTx/>
              <a:buFontTx/>
              <a:buNone/>
              <a:tabLst/>
              <a:defRPr/>
            </a:pPr>
            <a:endParaRPr kumimoji="0" lang="en-US" sz="10369"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142" rtl="0" eaLnBrk="1" fontAlgn="auto" latinLnBrk="0" hangingPunct="1">
              <a:lnSpc>
                <a:spcPct val="100000"/>
              </a:lnSpc>
              <a:spcBef>
                <a:spcPts val="0"/>
              </a:spcBef>
              <a:spcAft>
                <a:spcPts val="0"/>
              </a:spcAft>
              <a:buClrTx/>
              <a:buSzTx/>
              <a:buFontTx/>
              <a:buNone/>
              <a:tabLst/>
              <a:defRPr/>
            </a:pPr>
            <a:endParaRPr kumimoji="0" lang="en-US" sz="10369"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142" rtl="0" eaLnBrk="1" fontAlgn="auto" latinLnBrk="0" hangingPunct="1">
              <a:lnSpc>
                <a:spcPct val="100000"/>
              </a:lnSpc>
              <a:spcBef>
                <a:spcPts val="0"/>
              </a:spcBef>
              <a:spcAft>
                <a:spcPts val="0"/>
              </a:spcAft>
              <a:buClrTx/>
              <a:buSzTx/>
              <a:buFontTx/>
              <a:buNone/>
              <a:tabLst/>
              <a:defRPr/>
            </a:pPr>
            <a:endParaRPr kumimoji="0" lang="en-US" sz="10369"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142" rtl="0" eaLnBrk="1" fontAlgn="auto" latinLnBrk="0" hangingPunct="1">
              <a:lnSpc>
                <a:spcPct val="100000"/>
              </a:lnSpc>
              <a:spcBef>
                <a:spcPts val="0"/>
              </a:spcBef>
              <a:spcAft>
                <a:spcPts val="0"/>
              </a:spcAft>
              <a:buClrTx/>
              <a:buSzTx/>
              <a:buFontTx/>
              <a:buNone/>
              <a:tabLst/>
              <a:defRPr/>
            </a:pPr>
            <a:endParaRPr kumimoji="0" lang="en-US" sz="10369"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142" rtl="0" eaLnBrk="1" fontAlgn="auto" latinLnBrk="0" hangingPunct="1">
              <a:lnSpc>
                <a:spcPct val="100000"/>
              </a:lnSpc>
              <a:spcBef>
                <a:spcPts val="0"/>
              </a:spcBef>
              <a:spcAft>
                <a:spcPts val="0"/>
              </a:spcAft>
              <a:buClrTx/>
              <a:buSzTx/>
              <a:buFontTx/>
              <a:buNone/>
              <a:tabLst/>
              <a:defRPr/>
            </a:pPr>
            <a:endParaRPr kumimoji="0" lang="en-US" sz="10369"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142" rtl="0" eaLnBrk="1" fontAlgn="auto" latinLnBrk="0" hangingPunct="1">
              <a:lnSpc>
                <a:spcPct val="100000"/>
              </a:lnSpc>
              <a:spcBef>
                <a:spcPts val="0"/>
              </a:spcBef>
              <a:spcAft>
                <a:spcPts val="0"/>
              </a:spcAft>
              <a:buClrTx/>
              <a:buSzTx/>
              <a:buFontTx/>
              <a:buNone/>
              <a:tabLst/>
              <a:defRPr/>
            </a:pPr>
            <a:endParaRPr kumimoji="0" lang="en-US" sz="10369"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142" rtl="0" eaLnBrk="1" fontAlgn="auto" latinLnBrk="0" hangingPunct="1">
              <a:lnSpc>
                <a:spcPct val="100000"/>
              </a:lnSpc>
              <a:spcBef>
                <a:spcPts val="0"/>
              </a:spcBef>
              <a:spcAft>
                <a:spcPts val="0"/>
              </a:spcAft>
              <a:buClrTx/>
              <a:buSzTx/>
              <a:buFontTx/>
              <a:buNone/>
              <a:tabLst/>
              <a:defRPr/>
            </a:pPr>
            <a:endParaRPr kumimoji="0" lang="en-US" sz="10369"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142" rtl="0" eaLnBrk="1" fontAlgn="auto" latinLnBrk="0" hangingPunct="1">
              <a:lnSpc>
                <a:spcPct val="100000"/>
              </a:lnSpc>
              <a:spcBef>
                <a:spcPts val="0"/>
              </a:spcBef>
              <a:spcAft>
                <a:spcPts val="0"/>
              </a:spcAft>
              <a:buClrTx/>
              <a:buSzTx/>
              <a:buFontTx/>
              <a:buNone/>
              <a:tabLst/>
              <a:defRPr/>
            </a:pPr>
            <a:endParaRPr kumimoji="0" lang="en-US" sz="10369"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142" rtl="0" eaLnBrk="1" fontAlgn="auto" latinLnBrk="0" hangingPunct="1">
              <a:lnSpc>
                <a:spcPct val="100000"/>
              </a:lnSpc>
              <a:spcBef>
                <a:spcPts val="0"/>
              </a:spcBef>
              <a:spcAft>
                <a:spcPts val="0"/>
              </a:spcAft>
              <a:buClrTx/>
              <a:buSzTx/>
              <a:buFontTx/>
              <a:buNone/>
              <a:tabLst/>
              <a:defRPr/>
            </a:pPr>
            <a:endParaRPr kumimoji="0" lang="en-US" sz="10369"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FB55C8E3-08DA-414F-A2B8-0026762F4E55}"/>
              </a:ext>
            </a:extLst>
          </p:cNvPr>
          <p:cNvSpPr txBox="1"/>
          <p:nvPr/>
        </p:nvSpPr>
        <p:spPr>
          <a:xfrm>
            <a:off x="14214819" y="11529009"/>
            <a:ext cx="12801600" cy="27432000"/>
          </a:xfrm>
          <a:prstGeom prst="rect">
            <a:avLst/>
          </a:prstGeom>
          <a:solidFill>
            <a:schemeClr val="bg1"/>
          </a:solidFill>
          <a:ln>
            <a:noFill/>
          </a:ln>
        </p:spPr>
        <p:txBody>
          <a:bodyPr wrap="square" rtlCol="0">
            <a:noAutofit/>
          </a:bodyPr>
          <a:lstStyle/>
          <a:p>
            <a:pPr marL="0" marR="0" lvl="0" indent="0" algn="l" defTabSz="457142" rtl="0" eaLnBrk="1" fontAlgn="auto" latinLnBrk="0" hangingPunct="1">
              <a:lnSpc>
                <a:spcPct val="100000"/>
              </a:lnSpc>
              <a:spcBef>
                <a:spcPts val="0"/>
              </a:spcBef>
              <a:spcAft>
                <a:spcPts val="0"/>
              </a:spcAft>
              <a:buClrTx/>
              <a:buSzTx/>
              <a:buFontTx/>
              <a:buNone/>
              <a:tabLst/>
              <a:defRPr/>
            </a:pPr>
            <a:endParaRPr kumimoji="0" lang="en-US" sz="10369"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142" rtl="0" eaLnBrk="1" fontAlgn="auto" latinLnBrk="0" hangingPunct="1">
              <a:lnSpc>
                <a:spcPct val="100000"/>
              </a:lnSpc>
              <a:spcBef>
                <a:spcPts val="0"/>
              </a:spcBef>
              <a:spcAft>
                <a:spcPts val="0"/>
              </a:spcAft>
              <a:buClrTx/>
              <a:buSzTx/>
              <a:buFontTx/>
              <a:buNone/>
              <a:tabLst/>
              <a:defRPr/>
            </a:pPr>
            <a:endParaRPr kumimoji="0" lang="en-US" sz="10369"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142" rtl="0" eaLnBrk="1" fontAlgn="auto" latinLnBrk="0" hangingPunct="1">
              <a:lnSpc>
                <a:spcPct val="100000"/>
              </a:lnSpc>
              <a:spcBef>
                <a:spcPts val="0"/>
              </a:spcBef>
              <a:spcAft>
                <a:spcPts val="0"/>
              </a:spcAft>
              <a:buClrTx/>
              <a:buSzTx/>
              <a:buFontTx/>
              <a:buNone/>
              <a:tabLst/>
              <a:defRPr/>
            </a:pPr>
            <a:endParaRPr kumimoji="0" lang="en-US" sz="10369"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142" rtl="0" eaLnBrk="1" fontAlgn="auto" latinLnBrk="0" hangingPunct="1">
              <a:lnSpc>
                <a:spcPct val="100000"/>
              </a:lnSpc>
              <a:spcBef>
                <a:spcPts val="0"/>
              </a:spcBef>
              <a:spcAft>
                <a:spcPts val="0"/>
              </a:spcAft>
              <a:buClrTx/>
              <a:buSzTx/>
              <a:buFontTx/>
              <a:buNone/>
              <a:tabLst/>
              <a:defRPr/>
            </a:pPr>
            <a:endParaRPr kumimoji="0" lang="en-US" sz="10369"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142" rtl="0" eaLnBrk="1" fontAlgn="auto" latinLnBrk="0" hangingPunct="1">
              <a:lnSpc>
                <a:spcPct val="100000"/>
              </a:lnSpc>
              <a:spcBef>
                <a:spcPts val="0"/>
              </a:spcBef>
              <a:spcAft>
                <a:spcPts val="0"/>
              </a:spcAft>
              <a:buClrTx/>
              <a:buSzTx/>
              <a:buFontTx/>
              <a:buNone/>
              <a:tabLst/>
              <a:defRPr/>
            </a:pPr>
            <a:endParaRPr kumimoji="0" lang="en-US" sz="10369"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142" rtl="0" eaLnBrk="1" fontAlgn="auto" latinLnBrk="0" hangingPunct="1">
              <a:lnSpc>
                <a:spcPct val="100000"/>
              </a:lnSpc>
              <a:spcBef>
                <a:spcPts val="0"/>
              </a:spcBef>
              <a:spcAft>
                <a:spcPts val="0"/>
              </a:spcAft>
              <a:buClrTx/>
              <a:buSzTx/>
              <a:buFontTx/>
              <a:buNone/>
              <a:tabLst/>
              <a:defRPr/>
            </a:pPr>
            <a:endParaRPr kumimoji="0" lang="en-US" sz="10369"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142" rtl="0" eaLnBrk="1" fontAlgn="auto" latinLnBrk="0" hangingPunct="1">
              <a:lnSpc>
                <a:spcPct val="100000"/>
              </a:lnSpc>
              <a:spcBef>
                <a:spcPts val="0"/>
              </a:spcBef>
              <a:spcAft>
                <a:spcPts val="0"/>
              </a:spcAft>
              <a:buClrTx/>
              <a:buSzTx/>
              <a:buFontTx/>
              <a:buNone/>
              <a:tabLst/>
              <a:defRPr/>
            </a:pPr>
            <a:endParaRPr kumimoji="0" lang="en-US" sz="10369"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142" rtl="0" eaLnBrk="1" fontAlgn="auto" latinLnBrk="0" hangingPunct="1">
              <a:lnSpc>
                <a:spcPct val="100000"/>
              </a:lnSpc>
              <a:spcBef>
                <a:spcPts val="0"/>
              </a:spcBef>
              <a:spcAft>
                <a:spcPts val="0"/>
              </a:spcAft>
              <a:buClrTx/>
              <a:buSzTx/>
              <a:buFontTx/>
              <a:buNone/>
              <a:tabLst/>
              <a:defRPr/>
            </a:pPr>
            <a:endParaRPr kumimoji="0" lang="en-US" sz="10369"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142" rtl="0" eaLnBrk="1" fontAlgn="auto" latinLnBrk="0" hangingPunct="1">
              <a:lnSpc>
                <a:spcPct val="100000"/>
              </a:lnSpc>
              <a:spcBef>
                <a:spcPts val="0"/>
              </a:spcBef>
              <a:spcAft>
                <a:spcPts val="0"/>
              </a:spcAft>
              <a:buClrTx/>
              <a:buSzTx/>
              <a:buFontTx/>
              <a:buNone/>
              <a:tabLst/>
              <a:defRPr/>
            </a:pPr>
            <a:endParaRPr kumimoji="0" lang="en-US" sz="10369"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76557F59-6D7A-47A4-AC9B-FBE12819DCAB}"/>
              </a:ext>
            </a:extLst>
          </p:cNvPr>
          <p:cNvSpPr txBox="1"/>
          <p:nvPr/>
        </p:nvSpPr>
        <p:spPr>
          <a:xfrm>
            <a:off x="27473618" y="11529009"/>
            <a:ext cx="12801600" cy="17830800"/>
          </a:xfrm>
          <a:prstGeom prst="rect">
            <a:avLst/>
          </a:prstGeom>
          <a:solidFill>
            <a:schemeClr val="bg1"/>
          </a:solidFill>
          <a:ln>
            <a:noFill/>
          </a:ln>
        </p:spPr>
        <p:txBody>
          <a:bodyPr wrap="square" rtlCol="0">
            <a:noAutofit/>
          </a:bodyPr>
          <a:lstStyle/>
          <a:p>
            <a:pPr marL="0" marR="0" lvl="0" indent="0" algn="l" defTabSz="457142" rtl="0" eaLnBrk="1" fontAlgn="auto" latinLnBrk="0" hangingPunct="1">
              <a:lnSpc>
                <a:spcPct val="100000"/>
              </a:lnSpc>
              <a:spcBef>
                <a:spcPts val="0"/>
              </a:spcBef>
              <a:spcAft>
                <a:spcPts val="0"/>
              </a:spcAft>
              <a:buClrTx/>
              <a:buSzTx/>
              <a:buFontTx/>
              <a:buNone/>
              <a:tabLst/>
              <a:defRPr/>
            </a:pPr>
            <a:endParaRPr kumimoji="0" lang="en-US" sz="10369"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142" rtl="0" eaLnBrk="1" fontAlgn="auto" latinLnBrk="0" hangingPunct="1">
              <a:lnSpc>
                <a:spcPct val="100000"/>
              </a:lnSpc>
              <a:spcBef>
                <a:spcPts val="0"/>
              </a:spcBef>
              <a:spcAft>
                <a:spcPts val="0"/>
              </a:spcAft>
              <a:buClrTx/>
              <a:buSzTx/>
              <a:buFontTx/>
              <a:buNone/>
              <a:tabLst/>
              <a:defRPr/>
            </a:pPr>
            <a:endParaRPr kumimoji="0" lang="en-US" sz="10369"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142" rtl="0" eaLnBrk="1" fontAlgn="auto" latinLnBrk="0" hangingPunct="1">
              <a:lnSpc>
                <a:spcPct val="100000"/>
              </a:lnSpc>
              <a:spcBef>
                <a:spcPts val="0"/>
              </a:spcBef>
              <a:spcAft>
                <a:spcPts val="0"/>
              </a:spcAft>
              <a:buClrTx/>
              <a:buSzTx/>
              <a:buFontTx/>
              <a:buNone/>
              <a:tabLst/>
              <a:defRPr/>
            </a:pPr>
            <a:endParaRPr kumimoji="0" lang="en-US" sz="10369"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142" rtl="0" eaLnBrk="1" fontAlgn="auto" latinLnBrk="0" hangingPunct="1">
              <a:lnSpc>
                <a:spcPct val="100000"/>
              </a:lnSpc>
              <a:spcBef>
                <a:spcPts val="0"/>
              </a:spcBef>
              <a:spcAft>
                <a:spcPts val="0"/>
              </a:spcAft>
              <a:buClrTx/>
              <a:buSzTx/>
              <a:buFontTx/>
              <a:buNone/>
              <a:tabLst/>
              <a:defRPr/>
            </a:pPr>
            <a:endParaRPr kumimoji="0" lang="en-US" sz="10369"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142" rtl="0" eaLnBrk="1" fontAlgn="auto" latinLnBrk="0" hangingPunct="1">
              <a:lnSpc>
                <a:spcPct val="100000"/>
              </a:lnSpc>
              <a:spcBef>
                <a:spcPts val="0"/>
              </a:spcBef>
              <a:spcAft>
                <a:spcPts val="0"/>
              </a:spcAft>
              <a:buClrTx/>
              <a:buSzTx/>
              <a:buFontTx/>
              <a:buNone/>
              <a:tabLst/>
              <a:defRPr/>
            </a:pPr>
            <a:endParaRPr kumimoji="0" lang="en-US" sz="10369"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142" rtl="0" eaLnBrk="1" fontAlgn="auto" latinLnBrk="0" hangingPunct="1">
              <a:lnSpc>
                <a:spcPct val="100000"/>
              </a:lnSpc>
              <a:spcBef>
                <a:spcPts val="0"/>
              </a:spcBef>
              <a:spcAft>
                <a:spcPts val="0"/>
              </a:spcAft>
              <a:buClrTx/>
              <a:buSzTx/>
              <a:buFontTx/>
              <a:buNone/>
              <a:tabLst/>
              <a:defRPr/>
            </a:pPr>
            <a:endParaRPr kumimoji="0" lang="en-US" sz="10369"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142" rtl="0" eaLnBrk="1" fontAlgn="auto" latinLnBrk="0" hangingPunct="1">
              <a:lnSpc>
                <a:spcPct val="100000"/>
              </a:lnSpc>
              <a:spcBef>
                <a:spcPts val="0"/>
              </a:spcBef>
              <a:spcAft>
                <a:spcPts val="0"/>
              </a:spcAft>
              <a:buClrTx/>
              <a:buSzTx/>
              <a:buFontTx/>
              <a:buNone/>
              <a:tabLst/>
              <a:defRPr/>
            </a:pPr>
            <a:endParaRPr kumimoji="0" lang="en-US" sz="10369"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142" rtl="0" eaLnBrk="1" fontAlgn="auto" latinLnBrk="0" hangingPunct="1">
              <a:lnSpc>
                <a:spcPct val="100000"/>
              </a:lnSpc>
              <a:spcBef>
                <a:spcPts val="0"/>
              </a:spcBef>
              <a:spcAft>
                <a:spcPts val="0"/>
              </a:spcAft>
              <a:buClrTx/>
              <a:buSzTx/>
              <a:buFontTx/>
              <a:buNone/>
              <a:tabLst/>
              <a:defRPr/>
            </a:pPr>
            <a:endParaRPr kumimoji="0" lang="en-US" sz="10369"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142" rtl="0" eaLnBrk="1" fontAlgn="auto" latinLnBrk="0" hangingPunct="1">
              <a:lnSpc>
                <a:spcPct val="100000"/>
              </a:lnSpc>
              <a:spcBef>
                <a:spcPts val="0"/>
              </a:spcBef>
              <a:spcAft>
                <a:spcPts val="0"/>
              </a:spcAft>
              <a:buClrTx/>
              <a:buSzTx/>
              <a:buFontTx/>
              <a:buNone/>
              <a:tabLst/>
              <a:defRPr/>
            </a:pPr>
            <a:endParaRPr kumimoji="0" lang="en-US" sz="10369"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222DC839-E17A-47B2-B14A-6701789F8116}"/>
              </a:ext>
            </a:extLst>
          </p:cNvPr>
          <p:cNvSpPr txBox="1"/>
          <p:nvPr/>
        </p:nvSpPr>
        <p:spPr>
          <a:xfrm>
            <a:off x="27473620" y="29758826"/>
            <a:ext cx="12801600" cy="9144000"/>
          </a:xfrm>
          <a:prstGeom prst="rect">
            <a:avLst/>
          </a:prstGeom>
          <a:solidFill>
            <a:schemeClr val="bg1"/>
          </a:solidFill>
          <a:ln>
            <a:noFill/>
          </a:ln>
        </p:spPr>
        <p:txBody>
          <a:bodyPr wrap="square" rtlCol="0">
            <a:noAutofit/>
          </a:bodyPr>
          <a:lstStyle/>
          <a:p>
            <a:pPr marL="0" marR="0" lvl="0" indent="0" algn="l" defTabSz="457142" rtl="0" eaLnBrk="1" fontAlgn="auto" latinLnBrk="0" hangingPunct="1">
              <a:lnSpc>
                <a:spcPct val="100000"/>
              </a:lnSpc>
              <a:spcBef>
                <a:spcPts val="0"/>
              </a:spcBef>
              <a:spcAft>
                <a:spcPts val="0"/>
              </a:spcAft>
              <a:buClrTx/>
              <a:buSzTx/>
              <a:buFontTx/>
              <a:buNone/>
              <a:tabLst/>
              <a:defRPr/>
            </a:pPr>
            <a:endParaRPr kumimoji="0" lang="en-US" sz="10369"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142" rtl="0" eaLnBrk="1" fontAlgn="auto" latinLnBrk="0" hangingPunct="1">
              <a:lnSpc>
                <a:spcPct val="100000"/>
              </a:lnSpc>
              <a:spcBef>
                <a:spcPts val="0"/>
              </a:spcBef>
              <a:spcAft>
                <a:spcPts val="0"/>
              </a:spcAft>
              <a:buClrTx/>
              <a:buSzTx/>
              <a:buFontTx/>
              <a:buNone/>
              <a:tabLst/>
              <a:defRPr/>
            </a:pPr>
            <a:endParaRPr kumimoji="0" lang="en-US" sz="10369"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142" rtl="0" eaLnBrk="1" fontAlgn="auto" latinLnBrk="0" hangingPunct="1">
              <a:lnSpc>
                <a:spcPct val="100000"/>
              </a:lnSpc>
              <a:spcBef>
                <a:spcPts val="0"/>
              </a:spcBef>
              <a:spcAft>
                <a:spcPts val="0"/>
              </a:spcAft>
              <a:buClrTx/>
              <a:buSzTx/>
              <a:buFontTx/>
              <a:buNone/>
              <a:tabLst/>
              <a:defRPr/>
            </a:pPr>
            <a:endParaRPr kumimoji="0" lang="en-US" sz="10369"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142" rtl="0" eaLnBrk="1" fontAlgn="auto" latinLnBrk="0" hangingPunct="1">
              <a:lnSpc>
                <a:spcPct val="100000"/>
              </a:lnSpc>
              <a:spcBef>
                <a:spcPts val="0"/>
              </a:spcBef>
              <a:spcAft>
                <a:spcPts val="0"/>
              </a:spcAft>
              <a:buClrTx/>
              <a:buSzTx/>
              <a:buFontTx/>
              <a:buNone/>
              <a:tabLst/>
              <a:defRPr/>
            </a:pPr>
            <a:endParaRPr kumimoji="0" lang="en-US" sz="10369"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142" rtl="0" eaLnBrk="1" fontAlgn="auto" latinLnBrk="0" hangingPunct="1">
              <a:lnSpc>
                <a:spcPct val="100000"/>
              </a:lnSpc>
              <a:spcBef>
                <a:spcPts val="0"/>
              </a:spcBef>
              <a:spcAft>
                <a:spcPts val="0"/>
              </a:spcAft>
              <a:buClrTx/>
              <a:buSzTx/>
              <a:buFontTx/>
              <a:buNone/>
              <a:tabLst/>
              <a:defRPr/>
            </a:pPr>
            <a:endParaRPr kumimoji="0" lang="en-US" sz="10369"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142" rtl="0" eaLnBrk="1" fontAlgn="auto" latinLnBrk="0" hangingPunct="1">
              <a:lnSpc>
                <a:spcPct val="100000"/>
              </a:lnSpc>
              <a:spcBef>
                <a:spcPts val="0"/>
              </a:spcBef>
              <a:spcAft>
                <a:spcPts val="0"/>
              </a:spcAft>
              <a:buClrTx/>
              <a:buSzTx/>
              <a:buFontTx/>
              <a:buNone/>
              <a:tabLst/>
              <a:defRPr/>
            </a:pPr>
            <a:endParaRPr kumimoji="0" lang="en-US" sz="10369"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142" rtl="0" eaLnBrk="1" fontAlgn="auto" latinLnBrk="0" hangingPunct="1">
              <a:lnSpc>
                <a:spcPct val="100000"/>
              </a:lnSpc>
              <a:spcBef>
                <a:spcPts val="0"/>
              </a:spcBef>
              <a:spcAft>
                <a:spcPts val="0"/>
              </a:spcAft>
              <a:buClrTx/>
              <a:buSzTx/>
              <a:buFontTx/>
              <a:buNone/>
              <a:tabLst/>
              <a:defRPr/>
            </a:pPr>
            <a:endParaRPr kumimoji="0" lang="en-US" sz="10369"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142" rtl="0" eaLnBrk="1" fontAlgn="auto" latinLnBrk="0" hangingPunct="1">
              <a:lnSpc>
                <a:spcPct val="100000"/>
              </a:lnSpc>
              <a:spcBef>
                <a:spcPts val="0"/>
              </a:spcBef>
              <a:spcAft>
                <a:spcPts val="0"/>
              </a:spcAft>
              <a:buClrTx/>
              <a:buSzTx/>
              <a:buFontTx/>
              <a:buNone/>
              <a:tabLst/>
              <a:defRPr/>
            </a:pPr>
            <a:endParaRPr kumimoji="0" lang="en-US" sz="10369"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142" rtl="0" eaLnBrk="1" fontAlgn="auto" latinLnBrk="0" hangingPunct="1">
              <a:lnSpc>
                <a:spcPct val="100000"/>
              </a:lnSpc>
              <a:spcBef>
                <a:spcPts val="0"/>
              </a:spcBef>
              <a:spcAft>
                <a:spcPts val="0"/>
              </a:spcAft>
              <a:buClrTx/>
              <a:buSzTx/>
              <a:buFontTx/>
              <a:buNone/>
              <a:tabLst/>
              <a:defRPr/>
            </a:pPr>
            <a:endParaRPr kumimoji="0" lang="en-US" sz="10369"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E58F58DF-C094-428D-AEB4-03075D00F006}"/>
              </a:ext>
            </a:extLst>
          </p:cNvPr>
          <p:cNvSpPr txBox="1"/>
          <p:nvPr/>
        </p:nvSpPr>
        <p:spPr>
          <a:xfrm>
            <a:off x="950976" y="11511092"/>
            <a:ext cx="12801600" cy="914400"/>
          </a:xfrm>
          <a:prstGeom prst="rect">
            <a:avLst/>
          </a:prstGeom>
          <a:solidFill>
            <a:srgbClr val="1C345D"/>
          </a:solidFill>
        </p:spPr>
        <p:txBody>
          <a:bodyPr wrap="square" rtlCol="0" anchor="ctr">
            <a:noAutofit/>
          </a:bodyPr>
          <a:lstStyle/>
          <a:p>
            <a:pPr marL="0" marR="0" lvl="0" indent="0" algn="ctr" defTabSz="457142"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Recovering BGC Data When Float Salinity is Bad</a:t>
            </a:r>
          </a:p>
        </p:txBody>
      </p:sp>
      <p:sp>
        <p:nvSpPr>
          <p:cNvPr id="19" name="TextBox 18">
            <a:extLst>
              <a:ext uri="{FF2B5EF4-FFF2-40B4-BE49-F238E27FC236}">
                <a16:creationId xmlns:a16="http://schemas.microsoft.com/office/drawing/2014/main" id="{471AB480-9CAE-4B18-AC49-5A0378B5DEDF}"/>
              </a:ext>
            </a:extLst>
          </p:cNvPr>
          <p:cNvSpPr txBox="1"/>
          <p:nvPr/>
        </p:nvSpPr>
        <p:spPr>
          <a:xfrm>
            <a:off x="14209775" y="11511092"/>
            <a:ext cx="12801600" cy="914400"/>
          </a:xfrm>
          <a:prstGeom prst="rect">
            <a:avLst/>
          </a:prstGeom>
          <a:solidFill>
            <a:srgbClr val="1C345D"/>
          </a:solidFill>
        </p:spPr>
        <p:txBody>
          <a:bodyPr wrap="square" rtlCol="0" anchor="ctr">
            <a:noAutofit/>
          </a:bodyPr>
          <a:lstStyle/>
          <a:p>
            <a:pPr marL="0" marR="0" lvl="0" indent="0" algn="ctr" defTabSz="457142"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Recovering BGC Data When Float Oxygen is Bad</a:t>
            </a:r>
          </a:p>
        </p:txBody>
      </p:sp>
      <p:sp>
        <p:nvSpPr>
          <p:cNvPr id="20" name="TextBox 19">
            <a:extLst>
              <a:ext uri="{FF2B5EF4-FFF2-40B4-BE49-F238E27FC236}">
                <a16:creationId xmlns:a16="http://schemas.microsoft.com/office/drawing/2014/main" id="{2F321FDE-0B2A-4071-85FF-EFFDE9B1062C}"/>
              </a:ext>
            </a:extLst>
          </p:cNvPr>
          <p:cNvSpPr txBox="1"/>
          <p:nvPr/>
        </p:nvSpPr>
        <p:spPr>
          <a:xfrm>
            <a:off x="27473620" y="11497441"/>
            <a:ext cx="12801600" cy="914400"/>
          </a:xfrm>
          <a:prstGeom prst="rect">
            <a:avLst/>
          </a:prstGeom>
          <a:solidFill>
            <a:srgbClr val="1C345D"/>
          </a:solidFill>
        </p:spPr>
        <p:txBody>
          <a:bodyPr wrap="square" rtlCol="0" anchor="ctr">
            <a:noAutofit/>
          </a:bodyPr>
          <a:lstStyle/>
          <a:p>
            <a:pPr marL="0" marR="0" lvl="0" indent="0" algn="ctr" defTabSz="457142"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BGC Data Recovery: Looking Ahead</a:t>
            </a:r>
          </a:p>
        </p:txBody>
      </p:sp>
      <p:sp>
        <p:nvSpPr>
          <p:cNvPr id="21" name="TextBox 20">
            <a:extLst>
              <a:ext uri="{FF2B5EF4-FFF2-40B4-BE49-F238E27FC236}">
                <a16:creationId xmlns:a16="http://schemas.microsoft.com/office/drawing/2014/main" id="{FDE37C05-207D-4285-A447-81CBFCC715CB}"/>
              </a:ext>
            </a:extLst>
          </p:cNvPr>
          <p:cNvSpPr txBox="1"/>
          <p:nvPr/>
        </p:nvSpPr>
        <p:spPr>
          <a:xfrm>
            <a:off x="27473620" y="29726169"/>
            <a:ext cx="12801600" cy="914400"/>
          </a:xfrm>
          <a:prstGeom prst="rect">
            <a:avLst/>
          </a:prstGeom>
          <a:solidFill>
            <a:srgbClr val="1C345D"/>
          </a:solidFill>
        </p:spPr>
        <p:txBody>
          <a:bodyPr wrap="square" rtlCol="0" anchor="ctr">
            <a:noAutofit/>
          </a:bodyPr>
          <a:lstStyle/>
          <a:p>
            <a:pPr marL="0" marR="0" lvl="0" indent="0" algn="ctr" defTabSz="457142"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Acknowledgements</a:t>
            </a:r>
          </a:p>
        </p:txBody>
      </p:sp>
      <p:sp>
        <p:nvSpPr>
          <p:cNvPr id="22" name="TextBox 21">
            <a:extLst>
              <a:ext uri="{FF2B5EF4-FFF2-40B4-BE49-F238E27FC236}">
                <a16:creationId xmlns:a16="http://schemas.microsoft.com/office/drawing/2014/main" id="{BF5403C4-D715-432E-BEC6-BE64F0090E7D}"/>
              </a:ext>
            </a:extLst>
          </p:cNvPr>
          <p:cNvSpPr txBox="1">
            <a:spLocks/>
          </p:cNvSpPr>
          <p:nvPr/>
        </p:nvSpPr>
        <p:spPr>
          <a:xfrm>
            <a:off x="1433271" y="12454323"/>
            <a:ext cx="11887200" cy="25982344"/>
          </a:xfrm>
          <a:prstGeom prst="rect">
            <a:avLst/>
          </a:prstGeom>
          <a:solidFill>
            <a:schemeClr val="bg1"/>
          </a:solidFill>
          <a:ln>
            <a:noFill/>
          </a:ln>
        </p:spPr>
        <p:txBody>
          <a:bodyPr wrap="square" rtlCol="0">
            <a:noAutofit/>
          </a:bodyPr>
          <a:lstStyle/>
          <a:p>
            <a:pPr marL="0" marR="0" lvl="0" indent="0" algn="just" defTabSz="457142" rtl="0" eaLnBrk="1" fontAlgn="auto" latinLnBrk="0" hangingPunct="1">
              <a:lnSpc>
                <a:spcPct val="150000"/>
              </a:lnSpc>
              <a:spcBef>
                <a:spcPts val="0"/>
              </a:spcBef>
              <a:spcAft>
                <a:spcPts val="0"/>
              </a:spcAft>
              <a:buClrTx/>
              <a:buSzTx/>
              <a:buFontTx/>
              <a:buNone/>
              <a:tabLst/>
              <a:defRPr/>
            </a:pPr>
            <a:r>
              <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Catastrophic PSAL failures can propagate through the raw BGC parameter data:</a:t>
            </a:r>
          </a:p>
          <a:p>
            <a:pPr marL="0" marR="0" lvl="0" indent="0" algn="just" defTabSz="457142" rtl="0" eaLnBrk="1" fontAlgn="auto" latinLnBrk="0" hangingPunct="1">
              <a:lnSpc>
                <a:spcPct val="150000"/>
              </a:lnSpc>
              <a:spcBef>
                <a:spcPts val="0"/>
              </a:spcBef>
              <a:spcAft>
                <a:spcPts val="0"/>
              </a:spcAft>
              <a:buClrTx/>
              <a:buSzTx/>
              <a:buFontTx/>
              <a:buNone/>
              <a:tabLst/>
              <a:defRPr/>
            </a:pPr>
            <a:r>
              <a:rPr kumimoji="0" lang="en-US" sz="3400" b="1" i="1" u="sng"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Caption for table</a:t>
            </a:r>
          </a:p>
          <a:p>
            <a:pPr marL="0" marR="0" lvl="0" indent="0" algn="just" defTabSz="457142" rtl="0" eaLnBrk="1" fontAlgn="auto" latinLnBrk="0" hangingPunct="1">
              <a:lnSpc>
                <a:spcPct val="150000"/>
              </a:lnSpc>
              <a:spcBef>
                <a:spcPts val="0"/>
              </a:spcBef>
              <a:spcAft>
                <a:spcPts val="0"/>
              </a:spcAft>
              <a:buClrTx/>
              <a:buSzTx/>
              <a:buFontTx/>
              <a:buNone/>
              <a:tabLst/>
              <a:defRPr/>
            </a:pPr>
            <a:endPar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457142" rtl="0" eaLnBrk="1" fontAlgn="auto" latinLnBrk="0" hangingPunct="1">
              <a:lnSpc>
                <a:spcPct val="150000"/>
              </a:lnSpc>
              <a:spcBef>
                <a:spcPts val="0"/>
              </a:spcBef>
              <a:spcAft>
                <a:spcPts val="0"/>
              </a:spcAft>
              <a:buClrTx/>
              <a:buSzTx/>
              <a:buFontTx/>
              <a:buNone/>
              <a:tabLst/>
              <a:defRPr/>
            </a:pPr>
            <a:endPar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457142" rtl="0" eaLnBrk="1" fontAlgn="auto" latinLnBrk="0" hangingPunct="1">
              <a:lnSpc>
                <a:spcPct val="150000"/>
              </a:lnSpc>
              <a:spcBef>
                <a:spcPts val="0"/>
              </a:spcBef>
              <a:spcAft>
                <a:spcPts val="0"/>
              </a:spcAft>
              <a:buClrTx/>
              <a:buSzTx/>
              <a:buFontTx/>
              <a:buNone/>
              <a:tabLst/>
              <a:defRPr/>
            </a:pPr>
            <a:endPar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457142" rtl="0" eaLnBrk="1" fontAlgn="auto" latinLnBrk="0" hangingPunct="1">
              <a:lnSpc>
                <a:spcPct val="150000"/>
              </a:lnSpc>
              <a:spcBef>
                <a:spcPts val="0"/>
              </a:spcBef>
              <a:spcAft>
                <a:spcPts val="0"/>
              </a:spcAft>
              <a:buClrTx/>
              <a:buSzTx/>
              <a:buFontTx/>
              <a:buNone/>
              <a:tabLst/>
              <a:defRPr/>
            </a:pPr>
            <a:endPar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457142" rtl="0" eaLnBrk="1" fontAlgn="auto" latinLnBrk="0" hangingPunct="1">
              <a:lnSpc>
                <a:spcPct val="150000"/>
              </a:lnSpc>
              <a:spcBef>
                <a:spcPts val="0"/>
              </a:spcBef>
              <a:spcAft>
                <a:spcPts val="0"/>
              </a:spcAft>
              <a:buClrTx/>
              <a:buSzTx/>
              <a:buFontTx/>
              <a:buNone/>
              <a:tabLst/>
              <a:defRPr/>
            </a:pPr>
            <a:endPar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457142" rtl="0" eaLnBrk="1" fontAlgn="auto" latinLnBrk="0" hangingPunct="1">
              <a:lnSpc>
                <a:spcPct val="150000"/>
              </a:lnSpc>
              <a:spcBef>
                <a:spcPts val="0"/>
              </a:spcBef>
              <a:spcAft>
                <a:spcPts val="0"/>
              </a:spcAft>
              <a:buClrTx/>
              <a:buSzTx/>
              <a:buFontTx/>
              <a:buNone/>
              <a:tabLst/>
              <a:defRPr/>
            </a:pPr>
            <a:endPar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457142" rtl="0" eaLnBrk="1" fontAlgn="auto" latinLnBrk="0" hangingPunct="1">
              <a:lnSpc>
                <a:spcPct val="150000"/>
              </a:lnSpc>
              <a:spcBef>
                <a:spcPts val="0"/>
              </a:spcBef>
              <a:spcAft>
                <a:spcPts val="0"/>
              </a:spcAft>
              <a:buClrTx/>
              <a:buSzTx/>
              <a:buFontTx/>
              <a:buNone/>
              <a:tabLst/>
              <a:defRPr/>
            </a:pPr>
            <a:endPar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457142" rtl="0" eaLnBrk="1" fontAlgn="auto" latinLnBrk="0" hangingPunct="1">
              <a:lnSpc>
                <a:spcPct val="150000"/>
              </a:lnSpc>
              <a:spcBef>
                <a:spcPts val="0"/>
              </a:spcBef>
              <a:spcAft>
                <a:spcPts val="0"/>
              </a:spcAft>
              <a:buClrTx/>
              <a:buSzTx/>
              <a:buFontTx/>
              <a:buNone/>
              <a:tabLst/>
              <a:defRPr/>
            </a:pPr>
            <a:endPar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457142" rtl="0" eaLnBrk="1" fontAlgn="auto" latinLnBrk="0" hangingPunct="1">
              <a:lnSpc>
                <a:spcPct val="150000"/>
              </a:lnSpc>
              <a:spcBef>
                <a:spcPts val="0"/>
              </a:spcBef>
              <a:spcAft>
                <a:spcPts val="0"/>
              </a:spcAft>
              <a:buClrTx/>
              <a:buSzTx/>
              <a:buFontTx/>
              <a:buNone/>
              <a:tabLst/>
              <a:defRPr/>
            </a:pPr>
            <a:endPar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457142" rtl="0" eaLnBrk="1" fontAlgn="auto" latinLnBrk="0" hangingPunct="1">
              <a:lnSpc>
                <a:spcPct val="150000"/>
              </a:lnSpc>
              <a:spcBef>
                <a:spcPts val="0"/>
              </a:spcBef>
              <a:spcAft>
                <a:spcPts val="0"/>
              </a:spcAft>
              <a:buClrTx/>
              <a:buSzTx/>
              <a:buFontTx/>
              <a:buNone/>
              <a:tabLst/>
              <a:defRPr/>
            </a:pPr>
            <a:endPar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457142" rtl="0" eaLnBrk="1" fontAlgn="auto" latinLnBrk="0" hangingPunct="1">
              <a:lnSpc>
                <a:spcPct val="150000"/>
              </a:lnSpc>
              <a:spcBef>
                <a:spcPts val="0"/>
              </a:spcBef>
              <a:spcAft>
                <a:spcPts val="0"/>
              </a:spcAft>
              <a:buClrTx/>
              <a:buSzTx/>
              <a:buFontTx/>
              <a:buNone/>
              <a:tabLst/>
              <a:defRPr/>
            </a:pPr>
            <a:endPar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457142" rtl="0" eaLnBrk="1" fontAlgn="auto" latinLnBrk="0" hangingPunct="1">
              <a:lnSpc>
                <a:spcPct val="150000"/>
              </a:lnSpc>
              <a:spcBef>
                <a:spcPts val="0"/>
              </a:spcBef>
              <a:spcAft>
                <a:spcPts val="0"/>
              </a:spcAft>
              <a:buClrTx/>
              <a:buSzTx/>
              <a:buFontTx/>
              <a:buNone/>
              <a:tabLst/>
              <a:defRPr/>
            </a:pPr>
            <a:endPar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457142" rtl="0" eaLnBrk="1" fontAlgn="auto" latinLnBrk="0" hangingPunct="1">
              <a:lnSpc>
                <a:spcPct val="150000"/>
              </a:lnSpc>
              <a:spcBef>
                <a:spcPts val="0"/>
              </a:spcBef>
              <a:spcAft>
                <a:spcPts val="0"/>
              </a:spcAft>
              <a:buClrTx/>
              <a:buSzTx/>
              <a:buFontTx/>
              <a:buNone/>
              <a:tabLst/>
              <a:defRPr/>
            </a:pPr>
            <a:endPar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457142" rtl="0" eaLnBrk="1" fontAlgn="auto" latinLnBrk="0" hangingPunct="1">
              <a:lnSpc>
                <a:spcPct val="150000"/>
              </a:lnSpc>
              <a:spcBef>
                <a:spcPts val="0"/>
              </a:spcBef>
              <a:spcAft>
                <a:spcPts val="0"/>
              </a:spcAft>
              <a:buClrTx/>
              <a:buSzTx/>
              <a:buFontTx/>
              <a:buNone/>
              <a:tabLst/>
              <a:defRPr/>
            </a:pPr>
            <a:endPar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457142" rtl="0" eaLnBrk="1" fontAlgn="auto" latinLnBrk="0" hangingPunct="1">
              <a:lnSpc>
                <a:spcPct val="150000"/>
              </a:lnSpc>
              <a:spcBef>
                <a:spcPts val="0"/>
              </a:spcBef>
              <a:spcAft>
                <a:spcPts val="0"/>
              </a:spcAft>
              <a:buClrTx/>
              <a:buSzTx/>
              <a:buFontTx/>
              <a:buNone/>
              <a:tabLst/>
              <a:defRPr/>
            </a:pPr>
            <a:endPar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457142" rtl="0" eaLnBrk="1" fontAlgn="auto" latinLnBrk="0" hangingPunct="1">
              <a:lnSpc>
                <a:spcPct val="150000"/>
              </a:lnSpc>
              <a:spcBef>
                <a:spcPts val="0"/>
              </a:spcBef>
              <a:spcAft>
                <a:spcPts val="0"/>
              </a:spcAft>
              <a:buClrTx/>
              <a:buSzTx/>
              <a:buFontTx/>
              <a:buNone/>
              <a:tabLst/>
              <a:defRPr/>
            </a:pPr>
            <a:endPar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457142" rtl="0" eaLnBrk="1" fontAlgn="auto" latinLnBrk="0" hangingPunct="1">
              <a:lnSpc>
                <a:spcPct val="150000"/>
              </a:lnSpc>
              <a:spcBef>
                <a:spcPts val="0"/>
              </a:spcBef>
              <a:spcAft>
                <a:spcPts val="0"/>
              </a:spcAft>
              <a:buClrTx/>
              <a:buSzTx/>
              <a:buFontTx/>
              <a:buNone/>
              <a:tabLst/>
              <a:defRPr/>
            </a:pPr>
            <a:r>
              <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BGC data impacted by salinity failure can be recovered on dead floats using the following steps:</a:t>
            </a:r>
          </a:p>
          <a:p>
            <a:pPr marL="0" marR="0" lvl="0" indent="0" algn="just" defTabSz="457142" rtl="0" eaLnBrk="1" fontAlgn="auto" latinLnBrk="0" hangingPunct="1">
              <a:lnSpc>
                <a:spcPct val="150000"/>
              </a:lnSpc>
              <a:spcBef>
                <a:spcPts val="0"/>
              </a:spcBef>
              <a:spcAft>
                <a:spcPts val="0"/>
              </a:spcAft>
              <a:buClrTx/>
              <a:buSzTx/>
              <a:buFontTx/>
              <a:buNone/>
              <a:tabLst/>
              <a:defRPr/>
            </a:pPr>
            <a:endPar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457142" rtl="0" eaLnBrk="1" fontAlgn="auto" latinLnBrk="0" hangingPunct="1">
              <a:lnSpc>
                <a:spcPct val="150000"/>
              </a:lnSpc>
              <a:spcBef>
                <a:spcPts val="0"/>
              </a:spcBef>
              <a:spcAft>
                <a:spcPts val="0"/>
              </a:spcAft>
              <a:buClrTx/>
              <a:buSzTx/>
              <a:buFontTx/>
              <a:buNone/>
              <a:tabLst/>
              <a:defRPr/>
            </a:pPr>
            <a:endPar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457142" rtl="0" eaLnBrk="1" fontAlgn="auto" latinLnBrk="0" hangingPunct="1">
              <a:lnSpc>
                <a:spcPct val="150000"/>
              </a:lnSpc>
              <a:spcBef>
                <a:spcPts val="0"/>
              </a:spcBef>
              <a:spcAft>
                <a:spcPts val="0"/>
              </a:spcAft>
              <a:buClrTx/>
              <a:buSzTx/>
              <a:buFontTx/>
              <a:buNone/>
              <a:tabLst/>
              <a:defRPr/>
            </a:pPr>
            <a:endPar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457142" rtl="0" eaLnBrk="1" fontAlgn="auto" latinLnBrk="0" hangingPunct="1">
              <a:lnSpc>
                <a:spcPct val="150000"/>
              </a:lnSpc>
              <a:spcBef>
                <a:spcPts val="0"/>
              </a:spcBef>
              <a:spcAft>
                <a:spcPts val="0"/>
              </a:spcAft>
              <a:buClrTx/>
              <a:buSzTx/>
              <a:buFontTx/>
              <a:buNone/>
              <a:tabLst/>
              <a:defRPr/>
            </a:pPr>
            <a:endPar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457142" rtl="0" eaLnBrk="1" fontAlgn="auto" latinLnBrk="0" hangingPunct="1">
              <a:lnSpc>
                <a:spcPct val="150000"/>
              </a:lnSpc>
              <a:spcBef>
                <a:spcPts val="0"/>
              </a:spcBef>
              <a:spcAft>
                <a:spcPts val="0"/>
              </a:spcAft>
              <a:buClrTx/>
              <a:buSzTx/>
              <a:buFontTx/>
              <a:buNone/>
              <a:tabLst/>
              <a:defRPr/>
            </a:pPr>
            <a:endPar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457142" rtl="0" eaLnBrk="1" fontAlgn="auto" latinLnBrk="0" hangingPunct="1">
              <a:lnSpc>
                <a:spcPct val="150000"/>
              </a:lnSpc>
              <a:spcBef>
                <a:spcPts val="0"/>
              </a:spcBef>
              <a:spcAft>
                <a:spcPts val="0"/>
              </a:spcAft>
              <a:buClrTx/>
              <a:buSzTx/>
              <a:buFontTx/>
              <a:buNone/>
              <a:tabLst/>
              <a:defRPr/>
            </a:pPr>
            <a:endPar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457142" rtl="0" eaLnBrk="1" fontAlgn="auto" latinLnBrk="0" hangingPunct="1">
              <a:lnSpc>
                <a:spcPct val="150000"/>
              </a:lnSpc>
              <a:spcBef>
                <a:spcPts val="0"/>
              </a:spcBef>
              <a:spcAft>
                <a:spcPts val="0"/>
              </a:spcAft>
              <a:buClrTx/>
              <a:buSzTx/>
              <a:buFontTx/>
              <a:buNone/>
              <a:tabLst/>
              <a:defRPr/>
            </a:pPr>
            <a:endPar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457142" rtl="0" eaLnBrk="1" fontAlgn="auto" latinLnBrk="0" hangingPunct="1">
              <a:lnSpc>
                <a:spcPct val="150000"/>
              </a:lnSpc>
              <a:spcBef>
                <a:spcPts val="0"/>
              </a:spcBef>
              <a:spcAft>
                <a:spcPts val="0"/>
              </a:spcAft>
              <a:buClrTx/>
              <a:buSzTx/>
              <a:buFontTx/>
              <a:buNone/>
              <a:tabLst/>
              <a:defRPr/>
            </a:pPr>
            <a:endPar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457142" rtl="0" eaLnBrk="1" fontAlgn="auto" latinLnBrk="0" hangingPunct="1">
              <a:lnSpc>
                <a:spcPct val="150000"/>
              </a:lnSpc>
              <a:spcBef>
                <a:spcPts val="0"/>
              </a:spcBef>
              <a:spcAft>
                <a:spcPts val="0"/>
              </a:spcAft>
              <a:buClrTx/>
              <a:buSzTx/>
              <a:buFontTx/>
              <a:buNone/>
              <a:tabLst/>
              <a:defRPr/>
            </a:pPr>
            <a:endPar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457142" rtl="0" eaLnBrk="1" fontAlgn="auto" latinLnBrk="0" hangingPunct="1">
              <a:lnSpc>
                <a:spcPct val="150000"/>
              </a:lnSpc>
              <a:spcBef>
                <a:spcPts val="0"/>
              </a:spcBef>
              <a:spcAft>
                <a:spcPts val="0"/>
              </a:spcAft>
              <a:buClrTx/>
              <a:buSzTx/>
              <a:buFontTx/>
              <a:buNone/>
              <a:tabLst/>
              <a:defRPr/>
            </a:pPr>
            <a:r>
              <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This data recovery method is operational for 830+ profiles and ##### observations on 7 SOCCOM floats, and will be implemented in future salinity failures.</a:t>
            </a:r>
          </a:p>
          <a:p>
            <a:pPr marL="0" marR="0" lvl="0" indent="0" algn="just" defTabSz="457142" rtl="0" eaLnBrk="1" fontAlgn="auto" latinLnBrk="0" hangingPunct="1">
              <a:lnSpc>
                <a:spcPct val="150000"/>
              </a:lnSpc>
              <a:spcBef>
                <a:spcPts val="0"/>
              </a:spcBef>
              <a:spcAft>
                <a:spcPts val="0"/>
              </a:spcAft>
              <a:buClrTx/>
              <a:buSzTx/>
              <a:buFontTx/>
              <a:buNone/>
              <a:tabLst/>
              <a:defRPr/>
            </a:pPr>
            <a:endPar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457142" rtl="0" eaLnBrk="1" fontAlgn="auto" latinLnBrk="0" hangingPunct="1">
              <a:lnSpc>
                <a:spcPct val="150000"/>
              </a:lnSpc>
              <a:spcBef>
                <a:spcPts val="0"/>
              </a:spcBef>
              <a:spcAft>
                <a:spcPts val="0"/>
              </a:spcAft>
              <a:buClrTx/>
              <a:buSzTx/>
              <a:buFontTx/>
              <a:buNone/>
              <a:tabLst/>
              <a:defRPr/>
            </a:pPr>
            <a:endPar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457142" rtl="0" eaLnBrk="1" fontAlgn="auto" latinLnBrk="0" hangingPunct="1">
              <a:lnSpc>
                <a:spcPct val="150000"/>
              </a:lnSpc>
              <a:spcBef>
                <a:spcPts val="0"/>
              </a:spcBef>
              <a:spcAft>
                <a:spcPts val="0"/>
              </a:spcAft>
              <a:buClrTx/>
              <a:buSzTx/>
              <a:buFontTx/>
              <a:buNone/>
              <a:tabLst/>
              <a:defRPr/>
            </a:pPr>
            <a:endPar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457142" rtl="0" eaLnBrk="1" fontAlgn="auto" latinLnBrk="0" hangingPunct="1">
              <a:lnSpc>
                <a:spcPct val="150000"/>
              </a:lnSpc>
              <a:spcBef>
                <a:spcPts val="0"/>
              </a:spcBef>
              <a:spcAft>
                <a:spcPts val="0"/>
              </a:spcAft>
              <a:buClrTx/>
              <a:buSzTx/>
              <a:buFontTx/>
              <a:buNone/>
              <a:tabLst/>
              <a:defRPr/>
            </a:pPr>
            <a:endPar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457142" rtl="0" eaLnBrk="1" fontAlgn="auto" latinLnBrk="0" hangingPunct="1">
              <a:lnSpc>
                <a:spcPct val="150000"/>
              </a:lnSpc>
              <a:spcBef>
                <a:spcPts val="0"/>
              </a:spcBef>
              <a:spcAft>
                <a:spcPts val="0"/>
              </a:spcAft>
              <a:buClrTx/>
              <a:buSzTx/>
              <a:buFontTx/>
              <a:buNone/>
              <a:tabLst/>
              <a:defRPr/>
            </a:pPr>
            <a:endPar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457142" rtl="0" eaLnBrk="1" fontAlgn="auto" latinLnBrk="0" hangingPunct="1">
              <a:lnSpc>
                <a:spcPct val="150000"/>
              </a:lnSpc>
              <a:spcBef>
                <a:spcPts val="0"/>
              </a:spcBef>
              <a:spcAft>
                <a:spcPts val="0"/>
              </a:spcAft>
              <a:buClrTx/>
              <a:buSzTx/>
              <a:buFontTx/>
              <a:buNone/>
              <a:tabLst/>
              <a:defRPr/>
            </a:pPr>
            <a:endPar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457142" rtl="0" eaLnBrk="1" fontAlgn="auto" latinLnBrk="0" hangingPunct="1">
              <a:lnSpc>
                <a:spcPct val="150000"/>
              </a:lnSpc>
              <a:spcBef>
                <a:spcPts val="0"/>
              </a:spcBef>
              <a:spcAft>
                <a:spcPts val="0"/>
              </a:spcAft>
              <a:buClrTx/>
              <a:buSzTx/>
              <a:buFontTx/>
              <a:buNone/>
              <a:tabLst/>
              <a:defRPr/>
            </a:pPr>
            <a:endPar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457142" rtl="0" eaLnBrk="1" fontAlgn="auto" latinLnBrk="0" hangingPunct="1">
              <a:lnSpc>
                <a:spcPct val="150000"/>
              </a:lnSpc>
              <a:spcBef>
                <a:spcPts val="0"/>
              </a:spcBef>
              <a:spcAft>
                <a:spcPts val="0"/>
              </a:spcAft>
              <a:buClrTx/>
              <a:buSzTx/>
              <a:buFontTx/>
              <a:buNone/>
              <a:tabLst/>
              <a:defRPr/>
            </a:pPr>
            <a:endPar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457142" rtl="0" eaLnBrk="1" fontAlgn="auto" latinLnBrk="0" hangingPunct="1">
              <a:lnSpc>
                <a:spcPct val="150000"/>
              </a:lnSpc>
              <a:spcBef>
                <a:spcPts val="0"/>
              </a:spcBef>
              <a:spcAft>
                <a:spcPts val="0"/>
              </a:spcAft>
              <a:buClrTx/>
              <a:buSzTx/>
              <a:buFontTx/>
              <a:buNone/>
              <a:tabLst/>
              <a:defRPr/>
            </a:pPr>
            <a:endPar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457142" rtl="0" eaLnBrk="1" fontAlgn="auto" latinLnBrk="0" hangingPunct="1">
              <a:lnSpc>
                <a:spcPct val="150000"/>
              </a:lnSpc>
              <a:spcBef>
                <a:spcPts val="0"/>
              </a:spcBef>
              <a:spcAft>
                <a:spcPts val="0"/>
              </a:spcAft>
              <a:buClrTx/>
              <a:buSzTx/>
              <a:buFontTx/>
              <a:buNone/>
              <a:tabLst/>
              <a:defRPr/>
            </a:pPr>
            <a:endPar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457142" rtl="0" eaLnBrk="1" fontAlgn="auto" latinLnBrk="0" hangingPunct="1">
              <a:lnSpc>
                <a:spcPct val="150000"/>
              </a:lnSpc>
              <a:spcBef>
                <a:spcPts val="0"/>
              </a:spcBef>
              <a:spcAft>
                <a:spcPts val="0"/>
              </a:spcAft>
              <a:buClrTx/>
              <a:buSzTx/>
              <a:buFontTx/>
              <a:buNone/>
              <a:tabLst/>
              <a:defRPr/>
            </a:pPr>
            <a:endPar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457142" rtl="0" eaLnBrk="1" fontAlgn="auto" latinLnBrk="0" hangingPunct="1">
              <a:lnSpc>
                <a:spcPct val="150000"/>
              </a:lnSpc>
              <a:spcBef>
                <a:spcPts val="0"/>
              </a:spcBef>
              <a:spcAft>
                <a:spcPts val="0"/>
              </a:spcAft>
              <a:buClrTx/>
              <a:buSzTx/>
              <a:buFontTx/>
              <a:buNone/>
              <a:tabLst/>
              <a:defRPr/>
            </a:pPr>
            <a:endPar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457142" rtl="0" eaLnBrk="1" fontAlgn="auto" latinLnBrk="0" hangingPunct="1">
              <a:lnSpc>
                <a:spcPct val="150000"/>
              </a:lnSpc>
              <a:spcBef>
                <a:spcPts val="0"/>
              </a:spcBef>
              <a:spcAft>
                <a:spcPts val="0"/>
              </a:spcAft>
              <a:buClrTx/>
              <a:buSzTx/>
              <a:buFontTx/>
              <a:buNone/>
              <a:tabLst/>
              <a:defRPr/>
            </a:pPr>
            <a:endPar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457142" rtl="0" eaLnBrk="1" fontAlgn="auto" latinLnBrk="0" hangingPunct="1">
              <a:lnSpc>
                <a:spcPct val="150000"/>
              </a:lnSpc>
              <a:spcBef>
                <a:spcPts val="0"/>
              </a:spcBef>
              <a:spcAft>
                <a:spcPts val="0"/>
              </a:spcAft>
              <a:buClrTx/>
              <a:buSzTx/>
              <a:buFontTx/>
              <a:buNone/>
              <a:tabLst/>
              <a:defRPr/>
            </a:pPr>
            <a:endPar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457142" rtl="0" eaLnBrk="1" fontAlgn="auto" latinLnBrk="0" hangingPunct="1">
              <a:lnSpc>
                <a:spcPct val="150000"/>
              </a:lnSpc>
              <a:spcBef>
                <a:spcPts val="0"/>
              </a:spcBef>
              <a:spcAft>
                <a:spcPts val="0"/>
              </a:spcAft>
              <a:buClrTx/>
              <a:buSzTx/>
              <a:buFontTx/>
              <a:buNone/>
              <a:tabLst/>
              <a:defRPr/>
            </a:pPr>
            <a:endPar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3" name="TextBox 22">
            <a:extLst>
              <a:ext uri="{FF2B5EF4-FFF2-40B4-BE49-F238E27FC236}">
                <a16:creationId xmlns:a16="http://schemas.microsoft.com/office/drawing/2014/main" id="{811C87ED-4833-4226-A8D2-BBED1A7B958E}"/>
              </a:ext>
            </a:extLst>
          </p:cNvPr>
          <p:cNvSpPr txBox="1">
            <a:spLocks/>
          </p:cNvSpPr>
          <p:nvPr/>
        </p:nvSpPr>
        <p:spPr>
          <a:xfrm>
            <a:off x="14666975" y="12445576"/>
            <a:ext cx="11887200" cy="25886610"/>
          </a:xfrm>
          <a:prstGeom prst="rect">
            <a:avLst/>
          </a:prstGeom>
          <a:solidFill>
            <a:schemeClr val="bg1"/>
          </a:solidFill>
          <a:ln>
            <a:noFill/>
          </a:ln>
        </p:spPr>
        <p:txBody>
          <a:bodyPr wrap="square" rtlCol="0">
            <a:noAutofit/>
          </a:bodyPr>
          <a:lstStyle/>
          <a:p>
            <a:pPr marL="0" marR="0" lvl="0" indent="0" algn="just" defTabSz="457142" rtl="0" eaLnBrk="1" fontAlgn="auto" latinLnBrk="0" hangingPunct="1">
              <a:lnSpc>
                <a:spcPct val="150000"/>
              </a:lnSpc>
              <a:spcBef>
                <a:spcPts val="0"/>
              </a:spcBef>
              <a:spcAft>
                <a:spcPts val="0"/>
              </a:spcAft>
              <a:buClrTx/>
              <a:buSzTx/>
              <a:buFontTx/>
              <a:buNone/>
              <a:tabLst/>
              <a:defRPr/>
            </a:pPr>
            <a:r>
              <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Oxygen </a:t>
            </a:r>
            <a:r>
              <a:rPr kumimoji="0" lang="en-US" sz="3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optode</a:t>
            </a:r>
            <a:r>
              <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failures greatly impact the ability to quality control of float parameters including Nitrate and </a:t>
            </a:r>
            <a:r>
              <a:rPr kumimoji="0" lang="en-US" sz="3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a:t>
            </a:r>
            <a:r>
              <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0" marR="0" lvl="0" indent="0" algn="just" defTabSz="457142" rtl="0" eaLnBrk="1" fontAlgn="auto" latinLnBrk="0" hangingPunct="1">
              <a:lnSpc>
                <a:spcPct val="150000"/>
              </a:lnSpc>
              <a:spcBef>
                <a:spcPts val="0"/>
              </a:spcBef>
              <a:spcAft>
                <a:spcPts val="0"/>
              </a:spcAft>
              <a:buClrTx/>
              <a:buSzTx/>
              <a:buFontTx/>
              <a:buNone/>
              <a:tabLst/>
              <a:defRPr/>
            </a:pPr>
            <a:endPar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457142" rtl="0" eaLnBrk="1" fontAlgn="auto" latinLnBrk="0" hangingPunct="1">
              <a:lnSpc>
                <a:spcPct val="150000"/>
              </a:lnSpc>
              <a:spcBef>
                <a:spcPts val="0"/>
              </a:spcBef>
              <a:spcAft>
                <a:spcPts val="0"/>
              </a:spcAft>
              <a:buClrTx/>
              <a:buSzTx/>
              <a:buFontTx/>
              <a:buNone/>
              <a:tabLst/>
              <a:defRPr/>
            </a:pPr>
            <a:r>
              <a:rPr kumimoji="0" lang="en-US" sz="3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Quality Control of Nitrate and pH:</a:t>
            </a:r>
          </a:p>
          <a:p>
            <a:pPr marL="0" marR="0" lvl="0" indent="0" algn="just" defTabSz="457142" rtl="0" eaLnBrk="1" fontAlgn="auto" latinLnBrk="0" hangingPunct="1">
              <a:lnSpc>
                <a:spcPct val="150000"/>
              </a:lnSpc>
              <a:spcBef>
                <a:spcPts val="0"/>
              </a:spcBef>
              <a:spcAft>
                <a:spcPts val="0"/>
              </a:spcAft>
              <a:buClrTx/>
              <a:buSzTx/>
              <a:buFontTx/>
              <a:buNone/>
              <a:tabLst/>
              <a:defRPr/>
            </a:pPr>
            <a:endPar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457142" rtl="0" eaLnBrk="1" fontAlgn="auto" latinLnBrk="0" hangingPunct="1">
              <a:lnSpc>
                <a:spcPct val="150000"/>
              </a:lnSpc>
              <a:spcBef>
                <a:spcPts val="0"/>
              </a:spcBef>
              <a:spcAft>
                <a:spcPts val="0"/>
              </a:spcAft>
              <a:buClrTx/>
              <a:buSzTx/>
              <a:buFontTx/>
              <a:buNone/>
              <a:tabLst/>
              <a:defRPr/>
            </a:pPr>
            <a:endPar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457142" rtl="0" eaLnBrk="1" fontAlgn="auto" latinLnBrk="0" hangingPunct="1">
              <a:lnSpc>
                <a:spcPct val="150000"/>
              </a:lnSpc>
              <a:spcBef>
                <a:spcPts val="0"/>
              </a:spcBef>
              <a:spcAft>
                <a:spcPts val="0"/>
              </a:spcAft>
              <a:buClrTx/>
              <a:buSzTx/>
              <a:buFontTx/>
              <a:buNone/>
              <a:tabLst/>
              <a:defRPr/>
            </a:pPr>
            <a:endPar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457142" rtl="0" eaLnBrk="1" fontAlgn="auto" latinLnBrk="0" hangingPunct="1">
              <a:lnSpc>
                <a:spcPct val="150000"/>
              </a:lnSpc>
              <a:spcBef>
                <a:spcPts val="0"/>
              </a:spcBef>
              <a:spcAft>
                <a:spcPts val="0"/>
              </a:spcAft>
              <a:buClrTx/>
              <a:buSzTx/>
              <a:buFontTx/>
              <a:buNone/>
              <a:tabLst/>
              <a:defRPr/>
            </a:pPr>
            <a:endPar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457142" rtl="0" eaLnBrk="1" fontAlgn="auto" latinLnBrk="0" hangingPunct="1">
              <a:lnSpc>
                <a:spcPct val="150000"/>
              </a:lnSpc>
              <a:spcBef>
                <a:spcPts val="0"/>
              </a:spcBef>
              <a:spcAft>
                <a:spcPts val="0"/>
              </a:spcAft>
              <a:buClrTx/>
              <a:buSzTx/>
              <a:buFontTx/>
              <a:buNone/>
              <a:tabLst/>
              <a:defRPr/>
            </a:pPr>
            <a:endPar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457142" rtl="0" eaLnBrk="1" fontAlgn="auto" latinLnBrk="0" hangingPunct="1">
              <a:lnSpc>
                <a:spcPct val="150000"/>
              </a:lnSpc>
              <a:spcBef>
                <a:spcPts val="0"/>
              </a:spcBef>
              <a:spcAft>
                <a:spcPts val="0"/>
              </a:spcAft>
              <a:buClrTx/>
              <a:buSzTx/>
              <a:buFontTx/>
              <a:buNone/>
              <a:tabLst/>
              <a:defRPr/>
            </a:pPr>
            <a:endPar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457142" rtl="0" eaLnBrk="1" fontAlgn="auto" latinLnBrk="0" hangingPunct="1">
              <a:lnSpc>
                <a:spcPct val="150000"/>
              </a:lnSpc>
              <a:spcBef>
                <a:spcPts val="0"/>
              </a:spcBef>
              <a:spcAft>
                <a:spcPts val="0"/>
              </a:spcAft>
              <a:buClrTx/>
              <a:buSzTx/>
              <a:buFontTx/>
              <a:buNone/>
              <a:tabLst/>
              <a:defRPr/>
            </a:pPr>
            <a:endPar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457142" rtl="0" eaLnBrk="1" fontAlgn="auto" latinLnBrk="0" hangingPunct="1">
              <a:lnSpc>
                <a:spcPct val="150000"/>
              </a:lnSpc>
              <a:spcBef>
                <a:spcPts val="0"/>
              </a:spcBef>
              <a:spcAft>
                <a:spcPts val="0"/>
              </a:spcAft>
              <a:buClrTx/>
              <a:buSzTx/>
              <a:buFontTx/>
              <a:buNone/>
              <a:tabLst/>
              <a:defRPr/>
            </a:pPr>
            <a:endPar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457142" rtl="0" eaLnBrk="1" fontAlgn="auto" latinLnBrk="0" hangingPunct="1">
              <a:lnSpc>
                <a:spcPct val="150000"/>
              </a:lnSpc>
              <a:spcBef>
                <a:spcPts val="0"/>
              </a:spcBef>
              <a:spcAft>
                <a:spcPts val="0"/>
              </a:spcAft>
              <a:buClrTx/>
              <a:buSzTx/>
              <a:buFontTx/>
              <a:buNone/>
              <a:tabLst/>
              <a:defRPr/>
            </a:pPr>
            <a:endPar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457142" rtl="0" eaLnBrk="1" fontAlgn="auto" latinLnBrk="0" hangingPunct="1">
              <a:lnSpc>
                <a:spcPct val="150000"/>
              </a:lnSpc>
              <a:spcBef>
                <a:spcPts val="0"/>
              </a:spcBef>
              <a:spcAft>
                <a:spcPts val="0"/>
              </a:spcAft>
              <a:buClrTx/>
              <a:buSzTx/>
              <a:buFontTx/>
              <a:buNone/>
              <a:tabLst/>
              <a:defRPr/>
            </a:pPr>
            <a:r>
              <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In cases of oxygen failure, quality control methods can be adapted from Equation 7 to Equation 8 of Carter et al. 2017, which does not include oxygen as an input.</a:t>
            </a:r>
          </a:p>
          <a:p>
            <a:pPr marL="0" marR="0" lvl="0" indent="0" algn="just" defTabSz="457142" rtl="0" eaLnBrk="1" fontAlgn="auto" latinLnBrk="0" hangingPunct="1">
              <a:lnSpc>
                <a:spcPct val="150000"/>
              </a:lnSpc>
              <a:spcBef>
                <a:spcPts val="0"/>
              </a:spcBef>
              <a:spcAft>
                <a:spcPts val="0"/>
              </a:spcAft>
              <a:buClrTx/>
              <a:buSzTx/>
              <a:buFontTx/>
              <a:buNone/>
              <a:tabLst/>
              <a:defRPr/>
            </a:pPr>
            <a:r>
              <a:rPr kumimoji="0" lang="en-US" sz="3400" b="1" i="1" u="sng"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Caption of table</a:t>
            </a:r>
          </a:p>
          <a:p>
            <a:pPr marL="0" marR="0" lvl="0" indent="0" algn="just" defTabSz="457142" rtl="0" eaLnBrk="1" fontAlgn="auto" latinLnBrk="0" hangingPunct="1">
              <a:lnSpc>
                <a:spcPct val="150000"/>
              </a:lnSpc>
              <a:spcBef>
                <a:spcPts val="0"/>
              </a:spcBef>
              <a:spcAft>
                <a:spcPts val="0"/>
              </a:spcAft>
              <a:buClrTx/>
              <a:buSzTx/>
              <a:buFontTx/>
              <a:buNone/>
              <a:tabLst/>
              <a:defRPr/>
            </a:pPr>
            <a:endPar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457142" rtl="0" eaLnBrk="1" fontAlgn="auto" latinLnBrk="0" hangingPunct="1">
              <a:lnSpc>
                <a:spcPct val="150000"/>
              </a:lnSpc>
              <a:spcBef>
                <a:spcPts val="0"/>
              </a:spcBef>
              <a:spcAft>
                <a:spcPts val="0"/>
              </a:spcAft>
              <a:buClrTx/>
              <a:buSzTx/>
              <a:buFontTx/>
              <a:buNone/>
              <a:tabLst/>
              <a:defRPr/>
            </a:pPr>
            <a:endPar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457142" rtl="0" eaLnBrk="1" fontAlgn="auto" latinLnBrk="0" hangingPunct="1">
              <a:lnSpc>
                <a:spcPct val="150000"/>
              </a:lnSpc>
              <a:spcBef>
                <a:spcPts val="0"/>
              </a:spcBef>
              <a:spcAft>
                <a:spcPts val="0"/>
              </a:spcAft>
              <a:buClrTx/>
              <a:buSzTx/>
              <a:buFontTx/>
              <a:buNone/>
              <a:tabLst/>
              <a:defRPr/>
            </a:pPr>
            <a:endPar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457142" rtl="0" eaLnBrk="1" fontAlgn="auto" latinLnBrk="0" hangingPunct="1">
              <a:lnSpc>
                <a:spcPct val="150000"/>
              </a:lnSpc>
              <a:spcBef>
                <a:spcPts val="0"/>
              </a:spcBef>
              <a:spcAft>
                <a:spcPts val="0"/>
              </a:spcAft>
              <a:buClrTx/>
              <a:buSzTx/>
              <a:buFontTx/>
              <a:buNone/>
              <a:tabLst/>
              <a:defRPr/>
            </a:pPr>
            <a:endPar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4" name="TextBox 23">
            <a:extLst>
              <a:ext uri="{FF2B5EF4-FFF2-40B4-BE49-F238E27FC236}">
                <a16:creationId xmlns:a16="http://schemas.microsoft.com/office/drawing/2014/main" id="{12A17432-4B61-4276-BB91-67D82E5B4DD6}"/>
              </a:ext>
            </a:extLst>
          </p:cNvPr>
          <p:cNvSpPr txBox="1">
            <a:spLocks/>
          </p:cNvSpPr>
          <p:nvPr/>
        </p:nvSpPr>
        <p:spPr>
          <a:xfrm>
            <a:off x="27867786" y="12410287"/>
            <a:ext cx="11887200" cy="14173200"/>
          </a:xfrm>
          <a:prstGeom prst="rect">
            <a:avLst/>
          </a:prstGeom>
          <a:solidFill>
            <a:schemeClr val="bg1"/>
          </a:solidFill>
          <a:ln>
            <a:noFill/>
          </a:ln>
        </p:spPr>
        <p:txBody>
          <a:bodyPr wrap="square" rtlCol="0">
            <a:noAutofit/>
          </a:bodyPr>
          <a:lstStyle/>
          <a:p>
            <a:pPr marL="0" marR="0" lvl="0" indent="0" algn="just" defTabSz="457142" rtl="0" eaLnBrk="1" fontAlgn="auto" latinLnBrk="0" hangingPunct="1">
              <a:lnSpc>
                <a:spcPct val="150000"/>
              </a:lnSpc>
              <a:spcBef>
                <a:spcPts val="0"/>
              </a:spcBef>
              <a:spcAft>
                <a:spcPts val="0"/>
              </a:spcAft>
              <a:buClrTx/>
              <a:buSzTx/>
              <a:buFontTx/>
              <a:buNone/>
              <a:tabLst/>
              <a:defRPr/>
            </a:pPr>
            <a:r>
              <a:rPr kumimoji="0" lang="en-US" sz="3428"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The methods for recovering BGC data from a loss of PSAL or Oxygen are have been accepted by the BGC-Argo community and are actively being implemented in the quality control of GO-BGC and SOCCOM BGC-Argo Float Data.  However, on top of implementing accepted data recovery techniques, the data team at MBARI also works to develop new methods to continue to improve data recovery techniques.</a:t>
            </a:r>
          </a:p>
          <a:p>
            <a:pPr marL="0" marR="0" lvl="0" indent="0" algn="just" defTabSz="457142" rtl="0" eaLnBrk="1" fontAlgn="auto" latinLnBrk="0" hangingPunct="1">
              <a:lnSpc>
                <a:spcPct val="150000"/>
              </a:lnSpc>
              <a:spcBef>
                <a:spcPts val="0"/>
              </a:spcBef>
              <a:spcAft>
                <a:spcPts val="0"/>
              </a:spcAft>
              <a:buClrTx/>
              <a:buSzTx/>
              <a:buFontTx/>
              <a:buNone/>
              <a:tabLst/>
              <a:defRPr/>
            </a:pPr>
            <a:endParaRPr kumimoji="0" lang="en-US" sz="3428"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457142" rtl="0" eaLnBrk="1" fontAlgn="auto" latinLnBrk="0" hangingPunct="1">
              <a:lnSpc>
                <a:spcPct val="150000"/>
              </a:lnSpc>
              <a:spcBef>
                <a:spcPts val="0"/>
              </a:spcBef>
              <a:spcAft>
                <a:spcPts val="0"/>
              </a:spcAft>
              <a:buClrTx/>
              <a:buSzTx/>
              <a:buFontTx/>
              <a:buNone/>
              <a:tabLst/>
              <a:defRPr/>
            </a:pPr>
            <a:r>
              <a:rPr kumimoji="0" lang="en-US" sz="3428"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For example, pH pump offset.</a:t>
            </a:r>
          </a:p>
          <a:p>
            <a:pPr marL="0" marR="0" lvl="0" indent="0" algn="just" defTabSz="457142" rtl="0" eaLnBrk="1" fontAlgn="auto" latinLnBrk="0" hangingPunct="1">
              <a:lnSpc>
                <a:spcPct val="150000"/>
              </a:lnSpc>
              <a:spcBef>
                <a:spcPts val="0"/>
              </a:spcBef>
              <a:spcAft>
                <a:spcPts val="0"/>
              </a:spcAft>
              <a:buClrTx/>
              <a:buSzTx/>
              <a:buFontTx/>
              <a:buNone/>
              <a:tabLst/>
              <a:defRPr/>
            </a:pPr>
            <a:endParaRPr kumimoji="0" lang="en-US" sz="3428"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457142" rtl="0" eaLnBrk="1" fontAlgn="auto" latinLnBrk="0" hangingPunct="1">
              <a:lnSpc>
                <a:spcPct val="150000"/>
              </a:lnSpc>
              <a:spcBef>
                <a:spcPts val="0"/>
              </a:spcBef>
              <a:spcAft>
                <a:spcPts val="0"/>
              </a:spcAft>
              <a:buClrTx/>
              <a:buSzTx/>
              <a:buFontTx/>
              <a:buNone/>
              <a:tabLst/>
              <a:defRPr/>
            </a:pPr>
            <a:endParaRPr kumimoji="0" lang="en-US" sz="3428"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457142" rtl="0" eaLnBrk="1" fontAlgn="auto" latinLnBrk="0" hangingPunct="1">
              <a:lnSpc>
                <a:spcPct val="150000"/>
              </a:lnSpc>
              <a:spcBef>
                <a:spcPts val="0"/>
              </a:spcBef>
              <a:spcAft>
                <a:spcPts val="0"/>
              </a:spcAft>
              <a:buClrTx/>
              <a:buSzTx/>
              <a:buFontTx/>
              <a:buNone/>
              <a:tabLst/>
              <a:defRPr/>
            </a:pPr>
            <a:r>
              <a:rPr kumimoji="0" lang="en-US" sz="3428"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SCRAP – add in section highlighting the sensor network -&gt; The problem and the solution WITH FIGURES.</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457142" rtl="0" eaLnBrk="1" fontAlgn="auto" latinLnBrk="0" hangingPunct="1">
              <a:lnSpc>
                <a:spcPct val="15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5" name="TextBox 24">
            <a:extLst>
              <a:ext uri="{FF2B5EF4-FFF2-40B4-BE49-F238E27FC236}">
                <a16:creationId xmlns:a16="http://schemas.microsoft.com/office/drawing/2014/main" id="{36DFC43E-8932-47B0-B5BF-F394F1D98F39}"/>
              </a:ext>
            </a:extLst>
          </p:cNvPr>
          <p:cNvSpPr txBox="1">
            <a:spLocks/>
          </p:cNvSpPr>
          <p:nvPr/>
        </p:nvSpPr>
        <p:spPr>
          <a:xfrm>
            <a:off x="27930818" y="31065112"/>
            <a:ext cx="10416419" cy="7315200"/>
          </a:xfrm>
          <a:prstGeom prst="rect">
            <a:avLst/>
          </a:prstGeom>
          <a:solidFill>
            <a:schemeClr val="bg1"/>
          </a:solidFill>
          <a:ln>
            <a:noFill/>
          </a:ln>
        </p:spPr>
        <p:txBody>
          <a:bodyPr wrap="square" rtlCol="0">
            <a:noAutofit/>
          </a:bodyPr>
          <a:lstStyle/>
          <a:p>
            <a:pPr marL="0" marR="0" lvl="0" indent="0" algn="just" defTabSz="457142" rtl="0" eaLnBrk="1" fontAlgn="auto" latinLnBrk="0" hangingPunct="1">
              <a:lnSpc>
                <a:spcPct val="150000"/>
              </a:lnSpc>
              <a:spcBef>
                <a:spcPts val="0"/>
              </a:spcBef>
              <a:spcAft>
                <a:spcPts val="0"/>
              </a:spcAft>
              <a:buClrTx/>
              <a:buSzTx/>
              <a:buFontTx/>
              <a:buNone/>
              <a:tabLst/>
              <a:defRPr/>
            </a:pPr>
            <a:r>
              <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SOCCOM and GOBGC statements </a:t>
            </a:r>
          </a:p>
          <a:p>
            <a:pPr marL="0" marR="0" lvl="0" indent="0" algn="just" defTabSz="457142" rtl="0" eaLnBrk="1" fontAlgn="auto" latinLnBrk="0" hangingPunct="1">
              <a:lnSpc>
                <a:spcPct val="15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27" name="Picture 26">
            <a:extLst>
              <a:ext uri="{FF2B5EF4-FFF2-40B4-BE49-F238E27FC236}">
                <a16:creationId xmlns:a16="http://schemas.microsoft.com/office/drawing/2014/main" id="{34200A45-5C89-4372-A85B-22F79A4EF3F9}"/>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
                    </a14:imgEffect>
                  </a14:imgLayer>
                </a14:imgProps>
              </a:ext>
              <a:ext uri="{28A0092B-C50C-407E-A947-70E740481C1C}">
                <a14:useLocalDpi xmlns:a14="http://schemas.microsoft.com/office/drawing/2010/main" val="0"/>
              </a:ext>
            </a:extLst>
          </a:blip>
          <a:stretch>
            <a:fillRect/>
          </a:stretch>
        </p:blipFill>
        <p:spPr>
          <a:xfrm>
            <a:off x="38804438" y="31121467"/>
            <a:ext cx="920379" cy="7315200"/>
          </a:xfrm>
          <a:prstGeom prst="rect">
            <a:avLst/>
          </a:prstGeom>
        </p:spPr>
      </p:pic>
      <p:graphicFrame>
        <p:nvGraphicFramePr>
          <p:cNvPr id="42" name="Table 4">
            <a:extLst>
              <a:ext uri="{FF2B5EF4-FFF2-40B4-BE49-F238E27FC236}">
                <a16:creationId xmlns:a16="http://schemas.microsoft.com/office/drawing/2014/main" id="{EECE61A0-ABC4-41C6-9B24-7B1B081D6F65}"/>
              </a:ext>
            </a:extLst>
          </p:cNvPr>
          <p:cNvGraphicFramePr>
            <a:graphicFrameLocks noGrp="1"/>
          </p:cNvGraphicFramePr>
          <p:nvPr>
            <p:ph idx="1"/>
          </p:nvPr>
        </p:nvGraphicFramePr>
        <p:xfrm>
          <a:off x="1433271" y="15194337"/>
          <a:ext cx="11887200" cy="3435708"/>
        </p:xfrm>
        <a:graphic>
          <a:graphicData uri="http://schemas.openxmlformats.org/drawingml/2006/table">
            <a:tbl>
              <a:tblPr firstRow="1" bandRow="1">
                <a:tableStyleId>{5C22544A-7EE6-4342-B048-85BDC9FD1C3A}</a:tableStyleId>
              </a:tblPr>
              <a:tblGrid>
                <a:gridCol w="3789942">
                  <a:extLst>
                    <a:ext uri="{9D8B030D-6E8A-4147-A177-3AD203B41FA5}">
                      <a16:colId xmlns:a16="http://schemas.microsoft.com/office/drawing/2014/main" val="995326966"/>
                    </a:ext>
                  </a:extLst>
                </a:gridCol>
                <a:gridCol w="3144917">
                  <a:extLst>
                    <a:ext uri="{9D8B030D-6E8A-4147-A177-3AD203B41FA5}">
                      <a16:colId xmlns:a16="http://schemas.microsoft.com/office/drawing/2014/main" val="2800265781"/>
                    </a:ext>
                  </a:extLst>
                </a:gridCol>
                <a:gridCol w="4952341">
                  <a:extLst>
                    <a:ext uri="{9D8B030D-6E8A-4147-A177-3AD203B41FA5}">
                      <a16:colId xmlns:a16="http://schemas.microsoft.com/office/drawing/2014/main" val="265674603"/>
                    </a:ext>
                  </a:extLst>
                </a:gridCol>
              </a:tblGrid>
              <a:tr h="1328541">
                <a:tc>
                  <a:txBody>
                    <a:bodyPr/>
                    <a:lstStyle/>
                    <a:p>
                      <a:pPr algn="ctr"/>
                      <a:r>
                        <a:rPr lang="en-US" sz="3400" dirty="0">
                          <a:latin typeface="Times New Roman" panose="02020603050405020304" pitchFamily="18" charset="0"/>
                          <a:cs typeface="Times New Roman" panose="02020603050405020304" pitchFamily="18" charset="0"/>
                        </a:rPr>
                        <a:t>BGC Argo Parameter</a:t>
                      </a:r>
                    </a:p>
                  </a:txBody>
                  <a:tcPr anchor="ctr">
                    <a:lnL w="38100" cap="flat" cmpd="sng" algn="ctr">
                      <a:solidFill>
                        <a:srgbClr val="1C345D"/>
                      </a:solidFill>
                      <a:prstDash val="solid"/>
                      <a:round/>
                      <a:headEnd type="none" w="med" len="med"/>
                      <a:tailEnd type="none" w="med" len="med"/>
                    </a:lnL>
                    <a:lnR w="38100" cap="flat" cmpd="sng" algn="ctr">
                      <a:solidFill>
                        <a:srgbClr val="1C345D"/>
                      </a:solidFill>
                      <a:prstDash val="solid"/>
                      <a:round/>
                      <a:headEnd type="none" w="med" len="med"/>
                      <a:tailEnd type="none" w="med" len="med"/>
                    </a:lnR>
                    <a:lnT w="38100" cap="flat" cmpd="sng" algn="ctr">
                      <a:solidFill>
                        <a:srgbClr val="1C345D"/>
                      </a:solidFill>
                      <a:prstDash val="solid"/>
                      <a:round/>
                      <a:headEnd type="none" w="med" len="med"/>
                      <a:tailEnd type="none" w="med" len="med"/>
                    </a:lnT>
                    <a:lnB w="38100" cap="flat" cmpd="sng" algn="ctr">
                      <a:solidFill>
                        <a:srgbClr val="1C345D"/>
                      </a:solidFill>
                      <a:prstDash val="solid"/>
                      <a:round/>
                      <a:headEnd type="none" w="med" len="med"/>
                      <a:tailEnd type="none" w="med" len="med"/>
                    </a:lnB>
                    <a:lnTlToBr w="12700" cmpd="sng">
                      <a:noFill/>
                      <a:prstDash val="solid"/>
                    </a:lnTlToBr>
                    <a:lnBlToTr w="12700" cmpd="sng">
                      <a:noFill/>
                      <a:prstDash val="solid"/>
                    </a:lnBlToTr>
                    <a:solidFill>
                      <a:srgbClr val="2E579A"/>
                    </a:solidFill>
                  </a:tcPr>
                </a:tc>
                <a:tc>
                  <a:txBody>
                    <a:bodyPr/>
                    <a:lstStyle/>
                    <a:p>
                      <a:pPr algn="ctr"/>
                      <a:r>
                        <a:rPr lang="en-US" sz="3400" dirty="0">
                          <a:latin typeface="Times New Roman" panose="02020603050405020304" pitchFamily="18" charset="0"/>
                          <a:cs typeface="Times New Roman" panose="02020603050405020304" pitchFamily="18" charset="0"/>
                        </a:rPr>
                        <a:t>Average Fleet Precision</a:t>
                      </a:r>
                    </a:p>
                  </a:txBody>
                  <a:tcPr anchor="ctr">
                    <a:lnL w="38100" cap="flat" cmpd="sng" algn="ctr">
                      <a:solidFill>
                        <a:srgbClr val="1C345D"/>
                      </a:solidFill>
                      <a:prstDash val="solid"/>
                      <a:round/>
                      <a:headEnd type="none" w="med" len="med"/>
                      <a:tailEnd type="none" w="med" len="med"/>
                    </a:lnL>
                    <a:lnR w="38100" cap="flat" cmpd="sng" algn="ctr">
                      <a:solidFill>
                        <a:srgbClr val="1C345D"/>
                      </a:solidFill>
                      <a:prstDash val="solid"/>
                      <a:round/>
                      <a:headEnd type="none" w="med" len="med"/>
                      <a:tailEnd type="none" w="med" len="med"/>
                    </a:lnR>
                    <a:lnT w="38100" cap="flat" cmpd="sng" algn="ctr">
                      <a:solidFill>
                        <a:srgbClr val="1C345D"/>
                      </a:solidFill>
                      <a:prstDash val="solid"/>
                      <a:round/>
                      <a:headEnd type="none" w="med" len="med"/>
                      <a:tailEnd type="none" w="med" len="med"/>
                    </a:lnT>
                    <a:lnB w="38100" cap="flat" cmpd="sng" algn="ctr">
                      <a:solidFill>
                        <a:srgbClr val="1C345D"/>
                      </a:solidFill>
                      <a:prstDash val="solid"/>
                      <a:round/>
                      <a:headEnd type="none" w="med" len="med"/>
                      <a:tailEnd type="none" w="med" len="med"/>
                    </a:lnB>
                    <a:lnTlToBr w="12700" cmpd="sng">
                      <a:noFill/>
                      <a:prstDash val="solid"/>
                    </a:lnTlToBr>
                    <a:lnBlToTr w="12700" cmpd="sng">
                      <a:noFill/>
                      <a:prstDash val="solid"/>
                    </a:lnBlToTr>
                    <a:solidFill>
                      <a:srgbClr val="2E579A"/>
                    </a:solidFill>
                  </a:tcPr>
                </a:tc>
                <a:tc>
                  <a:txBody>
                    <a:bodyPr/>
                    <a:lstStyle/>
                    <a:p>
                      <a:pPr algn="ctr"/>
                      <a:r>
                        <a:rPr lang="en-US" sz="3400" dirty="0">
                          <a:latin typeface="Times New Roman" panose="02020603050405020304" pitchFamily="18" charset="0"/>
                          <a:cs typeface="Times New Roman" panose="02020603050405020304" pitchFamily="18" charset="0"/>
                        </a:rPr>
                        <a:t>Maximum error with 0.5 </a:t>
                      </a:r>
                      <a:r>
                        <a:rPr lang="en-US" sz="3400" dirty="0" err="1">
                          <a:latin typeface="Times New Roman" panose="02020603050405020304" pitchFamily="18" charset="0"/>
                          <a:cs typeface="Times New Roman" panose="02020603050405020304" pitchFamily="18" charset="0"/>
                        </a:rPr>
                        <a:t>psu</a:t>
                      </a:r>
                      <a:r>
                        <a:rPr lang="en-US" sz="3400" dirty="0">
                          <a:latin typeface="Times New Roman" panose="02020603050405020304" pitchFamily="18" charset="0"/>
                          <a:cs typeface="Times New Roman" panose="02020603050405020304" pitchFamily="18" charset="0"/>
                        </a:rPr>
                        <a:t> error in Salinity</a:t>
                      </a:r>
                    </a:p>
                  </a:txBody>
                  <a:tcPr anchor="ctr">
                    <a:lnL w="38100" cap="flat" cmpd="sng" algn="ctr">
                      <a:solidFill>
                        <a:srgbClr val="1C345D"/>
                      </a:solidFill>
                      <a:prstDash val="solid"/>
                      <a:round/>
                      <a:headEnd type="none" w="med" len="med"/>
                      <a:tailEnd type="none" w="med" len="med"/>
                    </a:lnL>
                    <a:lnR w="38100" cap="flat" cmpd="sng" algn="ctr">
                      <a:solidFill>
                        <a:srgbClr val="1C345D"/>
                      </a:solidFill>
                      <a:prstDash val="solid"/>
                      <a:round/>
                      <a:headEnd type="none" w="med" len="med"/>
                      <a:tailEnd type="none" w="med" len="med"/>
                    </a:lnR>
                    <a:lnT w="38100" cap="flat" cmpd="sng" algn="ctr">
                      <a:solidFill>
                        <a:srgbClr val="1C345D"/>
                      </a:solidFill>
                      <a:prstDash val="solid"/>
                      <a:round/>
                      <a:headEnd type="none" w="med" len="med"/>
                      <a:tailEnd type="none" w="med" len="med"/>
                    </a:lnT>
                    <a:lnB w="38100" cap="flat" cmpd="sng" algn="ctr">
                      <a:solidFill>
                        <a:srgbClr val="1C345D"/>
                      </a:solidFill>
                      <a:prstDash val="solid"/>
                      <a:round/>
                      <a:headEnd type="none" w="med" len="med"/>
                      <a:tailEnd type="none" w="med" len="med"/>
                    </a:lnB>
                    <a:lnTlToBr w="12700" cmpd="sng">
                      <a:noFill/>
                      <a:prstDash val="solid"/>
                    </a:lnTlToBr>
                    <a:lnBlToTr w="12700" cmpd="sng">
                      <a:noFill/>
                      <a:prstDash val="solid"/>
                    </a:lnBlToTr>
                    <a:solidFill>
                      <a:srgbClr val="2E579A"/>
                    </a:solidFill>
                  </a:tcPr>
                </a:tc>
                <a:extLst>
                  <a:ext uri="{0D108BD9-81ED-4DB2-BD59-A6C34878D82A}">
                    <a16:rowId xmlns:a16="http://schemas.microsoft.com/office/drawing/2014/main" val="2265241155"/>
                  </a:ext>
                </a:extLst>
              </a:tr>
              <a:tr h="702389">
                <a:tc>
                  <a:txBody>
                    <a:bodyPr/>
                    <a:lstStyle/>
                    <a:p>
                      <a:pPr algn="ctr"/>
                      <a:r>
                        <a:rPr lang="en-US" sz="3400" dirty="0">
                          <a:latin typeface="Times New Roman" panose="02020603050405020304" pitchFamily="18" charset="0"/>
                          <a:cs typeface="Times New Roman" panose="02020603050405020304" pitchFamily="18" charset="0"/>
                        </a:rPr>
                        <a:t>Oxygen (</a:t>
                      </a:r>
                      <a:r>
                        <a:rPr lang="el-GR" sz="3400" dirty="0">
                          <a:latin typeface="Times New Roman" panose="02020603050405020304" pitchFamily="18" charset="0"/>
                          <a:cs typeface="Times New Roman" panose="02020603050405020304" pitchFamily="18" charset="0"/>
                        </a:rPr>
                        <a:t>μ</a:t>
                      </a:r>
                      <a:r>
                        <a:rPr lang="en-US" sz="3400" dirty="0">
                          <a:latin typeface="Times New Roman" panose="02020603050405020304" pitchFamily="18" charset="0"/>
                          <a:cs typeface="Times New Roman" panose="02020603050405020304" pitchFamily="18" charset="0"/>
                        </a:rPr>
                        <a:t>mol / kg)</a:t>
                      </a:r>
                    </a:p>
                  </a:txBody>
                  <a:tcPr anchor="ctr">
                    <a:lnL w="38100" cap="flat" cmpd="sng" algn="ctr">
                      <a:solidFill>
                        <a:srgbClr val="1C345D"/>
                      </a:solidFill>
                      <a:prstDash val="solid"/>
                      <a:round/>
                      <a:headEnd type="none" w="med" len="med"/>
                      <a:tailEnd type="none" w="med" len="med"/>
                    </a:lnL>
                    <a:lnR w="38100" cap="flat" cmpd="sng" algn="ctr">
                      <a:solidFill>
                        <a:srgbClr val="1C345D"/>
                      </a:solidFill>
                      <a:prstDash val="solid"/>
                      <a:round/>
                      <a:headEnd type="none" w="med" len="med"/>
                      <a:tailEnd type="none" w="med" len="med"/>
                    </a:lnR>
                    <a:lnT w="38100" cap="flat" cmpd="sng" algn="ctr">
                      <a:solidFill>
                        <a:srgbClr val="1C345D"/>
                      </a:solidFill>
                      <a:prstDash val="solid"/>
                      <a:round/>
                      <a:headEnd type="none" w="med" len="med"/>
                      <a:tailEnd type="none" w="med" len="med"/>
                    </a:lnT>
                    <a:lnB w="38100" cap="flat" cmpd="sng" algn="ctr">
                      <a:solidFill>
                        <a:srgbClr val="1C345D"/>
                      </a:solidFill>
                      <a:prstDash val="solid"/>
                      <a:round/>
                      <a:headEnd type="none" w="med" len="med"/>
                      <a:tailEnd type="none" w="med" len="med"/>
                    </a:lnB>
                    <a:lnTlToBr w="12700" cmpd="sng">
                      <a:noFill/>
                      <a:prstDash val="solid"/>
                    </a:lnTlToBr>
                    <a:lnBlToTr w="12700" cmpd="sng">
                      <a:noFill/>
                      <a:prstDash val="solid"/>
                    </a:lnBlToTr>
                    <a:solidFill>
                      <a:srgbClr val="E5ECF7"/>
                    </a:solidFill>
                  </a:tcPr>
                </a:tc>
                <a:tc>
                  <a:txBody>
                    <a:bodyPr/>
                    <a:lstStyle/>
                    <a:p>
                      <a:pPr algn="ctr"/>
                      <a:r>
                        <a:rPr lang="en-US" sz="3400" dirty="0">
                          <a:latin typeface="Times New Roman" panose="02020603050405020304" pitchFamily="18" charset="0"/>
                          <a:cs typeface="Times New Roman" panose="02020603050405020304" pitchFamily="18" charset="0"/>
                        </a:rPr>
                        <a:t>2.0</a:t>
                      </a:r>
                    </a:p>
                  </a:txBody>
                  <a:tcPr anchor="ctr">
                    <a:lnL w="38100" cap="flat" cmpd="sng" algn="ctr">
                      <a:solidFill>
                        <a:srgbClr val="1C345D"/>
                      </a:solidFill>
                      <a:prstDash val="solid"/>
                      <a:round/>
                      <a:headEnd type="none" w="med" len="med"/>
                      <a:tailEnd type="none" w="med" len="med"/>
                    </a:lnL>
                    <a:lnR w="38100" cap="flat" cmpd="sng" algn="ctr">
                      <a:solidFill>
                        <a:srgbClr val="1C345D"/>
                      </a:solidFill>
                      <a:prstDash val="solid"/>
                      <a:round/>
                      <a:headEnd type="none" w="med" len="med"/>
                      <a:tailEnd type="none" w="med" len="med"/>
                    </a:lnR>
                    <a:lnT w="38100" cap="flat" cmpd="sng" algn="ctr">
                      <a:solidFill>
                        <a:srgbClr val="1C345D"/>
                      </a:solidFill>
                      <a:prstDash val="solid"/>
                      <a:round/>
                      <a:headEnd type="none" w="med" len="med"/>
                      <a:tailEnd type="none" w="med" len="med"/>
                    </a:lnT>
                    <a:lnB w="38100" cap="flat" cmpd="sng" algn="ctr">
                      <a:solidFill>
                        <a:srgbClr val="1C345D"/>
                      </a:solidFill>
                      <a:prstDash val="solid"/>
                      <a:round/>
                      <a:headEnd type="none" w="med" len="med"/>
                      <a:tailEnd type="none" w="med" len="med"/>
                    </a:lnB>
                    <a:lnTlToBr w="12700" cmpd="sng">
                      <a:noFill/>
                      <a:prstDash val="solid"/>
                    </a:lnTlToBr>
                    <a:lnBlToTr w="12700" cmpd="sng">
                      <a:noFill/>
                      <a:prstDash val="solid"/>
                    </a:lnBlToTr>
                    <a:solidFill>
                      <a:srgbClr val="E5ECF7"/>
                    </a:solidFill>
                  </a:tcPr>
                </a:tc>
                <a:tc>
                  <a:txBody>
                    <a:bodyPr/>
                    <a:lstStyle/>
                    <a:p>
                      <a:pPr algn="ctr"/>
                      <a:r>
                        <a:rPr lang="en-US" sz="3400" b="1" dirty="0">
                          <a:latin typeface="Times New Roman" panose="02020603050405020304" pitchFamily="18" charset="0"/>
                          <a:cs typeface="Times New Roman" panose="02020603050405020304" pitchFamily="18" charset="0"/>
                        </a:rPr>
                        <a:t>1.1</a:t>
                      </a:r>
                    </a:p>
                  </a:txBody>
                  <a:tcPr anchor="ctr">
                    <a:lnL w="38100" cap="flat" cmpd="sng" algn="ctr">
                      <a:solidFill>
                        <a:srgbClr val="1C345D"/>
                      </a:solidFill>
                      <a:prstDash val="solid"/>
                      <a:round/>
                      <a:headEnd type="none" w="med" len="med"/>
                      <a:tailEnd type="none" w="med" len="med"/>
                    </a:lnL>
                    <a:lnR w="38100" cap="flat" cmpd="sng" algn="ctr">
                      <a:solidFill>
                        <a:srgbClr val="1C345D"/>
                      </a:solidFill>
                      <a:prstDash val="solid"/>
                      <a:round/>
                      <a:headEnd type="none" w="med" len="med"/>
                      <a:tailEnd type="none" w="med" len="med"/>
                    </a:lnR>
                    <a:lnT w="38100" cap="flat" cmpd="sng" algn="ctr">
                      <a:solidFill>
                        <a:srgbClr val="1C345D"/>
                      </a:solidFill>
                      <a:prstDash val="solid"/>
                      <a:round/>
                      <a:headEnd type="none" w="med" len="med"/>
                      <a:tailEnd type="none" w="med" len="med"/>
                    </a:lnT>
                    <a:lnB w="38100" cap="flat" cmpd="sng" algn="ctr">
                      <a:solidFill>
                        <a:srgbClr val="1C345D"/>
                      </a:solidFill>
                      <a:prstDash val="solid"/>
                      <a:round/>
                      <a:headEnd type="none" w="med" len="med"/>
                      <a:tailEnd type="none" w="med" len="med"/>
                    </a:lnB>
                    <a:lnTlToBr w="12700" cmpd="sng">
                      <a:noFill/>
                      <a:prstDash val="solid"/>
                    </a:lnTlToBr>
                    <a:lnBlToTr w="12700" cmpd="sng">
                      <a:noFill/>
                      <a:prstDash val="solid"/>
                    </a:lnBlToTr>
                    <a:solidFill>
                      <a:srgbClr val="E5ECF7"/>
                    </a:solidFill>
                  </a:tcPr>
                </a:tc>
                <a:extLst>
                  <a:ext uri="{0D108BD9-81ED-4DB2-BD59-A6C34878D82A}">
                    <a16:rowId xmlns:a16="http://schemas.microsoft.com/office/drawing/2014/main" val="1453535616"/>
                  </a:ext>
                </a:extLst>
              </a:tr>
              <a:tr h="702389">
                <a:tc>
                  <a:txBody>
                    <a:bodyPr/>
                    <a:lstStyle/>
                    <a:p>
                      <a:pPr marL="0" marR="0" lvl="0" indent="0" algn="ctr" defTabSz="4114700" rtl="0" eaLnBrk="1" fontAlgn="auto" latinLnBrk="0" hangingPunct="1">
                        <a:lnSpc>
                          <a:spcPct val="100000"/>
                        </a:lnSpc>
                        <a:spcBef>
                          <a:spcPts val="0"/>
                        </a:spcBef>
                        <a:spcAft>
                          <a:spcPts val="0"/>
                        </a:spcAft>
                        <a:buClrTx/>
                        <a:buSzTx/>
                        <a:buFontTx/>
                        <a:buNone/>
                        <a:tabLst/>
                        <a:defRPr/>
                      </a:pPr>
                      <a:r>
                        <a:rPr lang="en-US" sz="3400" dirty="0">
                          <a:latin typeface="Times New Roman" panose="02020603050405020304" pitchFamily="18" charset="0"/>
                          <a:cs typeface="Times New Roman" panose="02020603050405020304" pitchFamily="18" charset="0"/>
                        </a:rPr>
                        <a:t>Nitrate (</a:t>
                      </a:r>
                      <a:r>
                        <a:rPr lang="el-GR" sz="3400" dirty="0">
                          <a:latin typeface="Times New Roman" panose="02020603050405020304" pitchFamily="18" charset="0"/>
                          <a:cs typeface="Times New Roman" panose="02020603050405020304" pitchFamily="18" charset="0"/>
                        </a:rPr>
                        <a:t>μ</a:t>
                      </a:r>
                      <a:r>
                        <a:rPr lang="en-US" sz="3400" dirty="0">
                          <a:latin typeface="Times New Roman" panose="02020603050405020304" pitchFamily="18" charset="0"/>
                          <a:cs typeface="Times New Roman" panose="02020603050405020304" pitchFamily="18" charset="0"/>
                        </a:rPr>
                        <a:t>mol / kg)</a:t>
                      </a:r>
                    </a:p>
                  </a:txBody>
                  <a:tcPr anchor="ctr">
                    <a:lnL w="38100" cap="flat" cmpd="sng" algn="ctr">
                      <a:solidFill>
                        <a:srgbClr val="1C345D"/>
                      </a:solidFill>
                      <a:prstDash val="solid"/>
                      <a:round/>
                      <a:headEnd type="none" w="med" len="med"/>
                      <a:tailEnd type="none" w="med" len="med"/>
                    </a:lnL>
                    <a:lnR w="38100" cap="flat" cmpd="sng" algn="ctr">
                      <a:solidFill>
                        <a:srgbClr val="1C345D"/>
                      </a:solidFill>
                      <a:prstDash val="solid"/>
                      <a:round/>
                      <a:headEnd type="none" w="med" len="med"/>
                      <a:tailEnd type="none" w="med" len="med"/>
                    </a:lnR>
                    <a:lnT w="38100" cap="flat" cmpd="sng" algn="ctr">
                      <a:solidFill>
                        <a:srgbClr val="1C345D"/>
                      </a:solidFill>
                      <a:prstDash val="solid"/>
                      <a:round/>
                      <a:headEnd type="none" w="med" len="med"/>
                      <a:tailEnd type="none" w="med" len="med"/>
                    </a:lnT>
                    <a:lnB w="38100" cap="flat" cmpd="sng" algn="ctr">
                      <a:solidFill>
                        <a:srgbClr val="1C345D"/>
                      </a:solidFill>
                      <a:prstDash val="solid"/>
                      <a:round/>
                      <a:headEnd type="none" w="med" len="med"/>
                      <a:tailEnd type="none" w="med" len="med"/>
                    </a:lnB>
                    <a:lnTlToBr w="12700" cmpd="sng">
                      <a:noFill/>
                      <a:prstDash val="solid"/>
                    </a:lnTlToBr>
                    <a:lnBlToTr w="12700" cmpd="sng">
                      <a:noFill/>
                      <a:prstDash val="solid"/>
                    </a:lnBlToTr>
                    <a:solidFill>
                      <a:srgbClr val="B5C9E9"/>
                    </a:solidFill>
                  </a:tcPr>
                </a:tc>
                <a:tc>
                  <a:txBody>
                    <a:bodyPr/>
                    <a:lstStyle/>
                    <a:p>
                      <a:pPr algn="ctr"/>
                      <a:r>
                        <a:rPr lang="en-US" sz="3400" dirty="0">
                          <a:latin typeface="Times New Roman" panose="02020603050405020304" pitchFamily="18" charset="0"/>
                          <a:cs typeface="Times New Roman" panose="02020603050405020304" pitchFamily="18" charset="0"/>
                        </a:rPr>
                        <a:t>0.5</a:t>
                      </a:r>
                    </a:p>
                  </a:txBody>
                  <a:tcPr anchor="ctr">
                    <a:lnL w="38100" cap="flat" cmpd="sng" algn="ctr">
                      <a:solidFill>
                        <a:srgbClr val="1C345D"/>
                      </a:solidFill>
                      <a:prstDash val="solid"/>
                      <a:round/>
                      <a:headEnd type="none" w="med" len="med"/>
                      <a:tailEnd type="none" w="med" len="med"/>
                    </a:lnL>
                    <a:lnR w="38100" cap="flat" cmpd="sng" algn="ctr">
                      <a:solidFill>
                        <a:srgbClr val="1C345D"/>
                      </a:solidFill>
                      <a:prstDash val="solid"/>
                      <a:round/>
                      <a:headEnd type="none" w="med" len="med"/>
                      <a:tailEnd type="none" w="med" len="med"/>
                    </a:lnR>
                    <a:lnT w="38100" cap="flat" cmpd="sng" algn="ctr">
                      <a:solidFill>
                        <a:srgbClr val="1C345D"/>
                      </a:solidFill>
                      <a:prstDash val="solid"/>
                      <a:round/>
                      <a:headEnd type="none" w="med" len="med"/>
                      <a:tailEnd type="none" w="med" len="med"/>
                    </a:lnT>
                    <a:lnB w="38100" cap="flat" cmpd="sng" algn="ctr">
                      <a:solidFill>
                        <a:srgbClr val="1C345D"/>
                      </a:solidFill>
                      <a:prstDash val="solid"/>
                      <a:round/>
                      <a:headEnd type="none" w="med" len="med"/>
                      <a:tailEnd type="none" w="med" len="med"/>
                    </a:lnB>
                    <a:lnTlToBr w="12700" cmpd="sng">
                      <a:noFill/>
                      <a:prstDash val="solid"/>
                    </a:lnTlToBr>
                    <a:lnBlToTr w="12700" cmpd="sng">
                      <a:noFill/>
                      <a:prstDash val="solid"/>
                    </a:lnBlToTr>
                    <a:solidFill>
                      <a:srgbClr val="B5C9E9"/>
                    </a:solidFill>
                  </a:tcPr>
                </a:tc>
                <a:tc>
                  <a:txBody>
                    <a:bodyPr/>
                    <a:lstStyle/>
                    <a:p>
                      <a:pPr algn="ctr"/>
                      <a:r>
                        <a:rPr lang="en-US" sz="3400" b="1" dirty="0">
                          <a:latin typeface="Times New Roman" panose="02020603050405020304" pitchFamily="18" charset="0"/>
                          <a:cs typeface="Times New Roman" panose="02020603050405020304" pitchFamily="18" charset="0"/>
                        </a:rPr>
                        <a:t>0.8</a:t>
                      </a:r>
                    </a:p>
                  </a:txBody>
                  <a:tcPr anchor="ctr">
                    <a:lnL w="38100" cap="flat" cmpd="sng" algn="ctr">
                      <a:solidFill>
                        <a:srgbClr val="1C345D"/>
                      </a:solidFill>
                      <a:prstDash val="solid"/>
                      <a:round/>
                      <a:headEnd type="none" w="med" len="med"/>
                      <a:tailEnd type="none" w="med" len="med"/>
                    </a:lnL>
                    <a:lnR w="38100" cap="flat" cmpd="sng" algn="ctr">
                      <a:solidFill>
                        <a:srgbClr val="1C345D"/>
                      </a:solidFill>
                      <a:prstDash val="solid"/>
                      <a:round/>
                      <a:headEnd type="none" w="med" len="med"/>
                      <a:tailEnd type="none" w="med" len="med"/>
                    </a:lnR>
                    <a:lnT w="38100" cap="flat" cmpd="sng" algn="ctr">
                      <a:solidFill>
                        <a:srgbClr val="1C345D"/>
                      </a:solidFill>
                      <a:prstDash val="solid"/>
                      <a:round/>
                      <a:headEnd type="none" w="med" len="med"/>
                      <a:tailEnd type="none" w="med" len="med"/>
                    </a:lnT>
                    <a:lnB w="38100" cap="flat" cmpd="sng" algn="ctr">
                      <a:solidFill>
                        <a:srgbClr val="1C345D"/>
                      </a:solidFill>
                      <a:prstDash val="solid"/>
                      <a:round/>
                      <a:headEnd type="none" w="med" len="med"/>
                      <a:tailEnd type="none" w="med" len="med"/>
                    </a:lnB>
                    <a:lnTlToBr w="12700" cmpd="sng">
                      <a:noFill/>
                      <a:prstDash val="solid"/>
                    </a:lnTlToBr>
                    <a:lnBlToTr w="12700" cmpd="sng">
                      <a:noFill/>
                      <a:prstDash val="solid"/>
                    </a:lnBlToTr>
                    <a:solidFill>
                      <a:srgbClr val="B5C9E9"/>
                    </a:solidFill>
                  </a:tcPr>
                </a:tc>
                <a:extLst>
                  <a:ext uri="{0D108BD9-81ED-4DB2-BD59-A6C34878D82A}">
                    <a16:rowId xmlns:a16="http://schemas.microsoft.com/office/drawing/2014/main" val="3211382461"/>
                  </a:ext>
                </a:extLst>
              </a:tr>
              <a:tr h="702389">
                <a:tc>
                  <a:txBody>
                    <a:bodyPr/>
                    <a:lstStyle/>
                    <a:p>
                      <a:pPr algn="ctr"/>
                      <a:r>
                        <a:rPr lang="en-US" sz="3400" dirty="0">
                          <a:latin typeface="Times New Roman" panose="02020603050405020304" pitchFamily="18" charset="0"/>
                          <a:cs typeface="Times New Roman" panose="02020603050405020304" pitchFamily="18" charset="0"/>
                        </a:rPr>
                        <a:t>pH</a:t>
                      </a:r>
                    </a:p>
                  </a:txBody>
                  <a:tcPr anchor="ctr">
                    <a:lnL w="38100" cap="flat" cmpd="sng" algn="ctr">
                      <a:solidFill>
                        <a:srgbClr val="1C345D"/>
                      </a:solidFill>
                      <a:prstDash val="solid"/>
                      <a:round/>
                      <a:headEnd type="none" w="med" len="med"/>
                      <a:tailEnd type="none" w="med" len="med"/>
                    </a:lnL>
                    <a:lnR w="38100" cap="flat" cmpd="sng" algn="ctr">
                      <a:solidFill>
                        <a:srgbClr val="1C345D"/>
                      </a:solidFill>
                      <a:prstDash val="solid"/>
                      <a:round/>
                      <a:headEnd type="none" w="med" len="med"/>
                      <a:tailEnd type="none" w="med" len="med"/>
                    </a:lnR>
                    <a:lnT w="38100" cap="flat" cmpd="sng" algn="ctr">
                      <a:solidFill>
                        <a:srgbClr val="1C345D"/>
                      </a:solidFill>
                      <a:prstDash val="solid"/>
                      <a:round/>
                      <a:headEnd type="none" w="med" len="med"/>
                      <a:tailEnd type="none" w="med" len="med"/>
                    </a:lnT>
                    <a:lnB w="38100" cap="flat" cmpd="sng" algn="ctr">
                      <a:solidFill>
                        <a:srgbClr val="1C345D"/>
                      </a:solidFill>
                      <a:prstDash val="solid"/>
                      <a:round/>
                      <a:headEnd type="none" w="med" len="med"/>
                      <a:tailEnd type="none" w="med" len="med"/>
                    </a:lnB>
                    <a:lnTlToBr w="12700" cmpd="sng">
                      <a:noFill/>
                      <a:prstDash val="solid"/>
                    </a:lnTlToBr>
                    <a:lnBlToTr w="12700" cmpd="sng">
                      <a:noFill/>
                      <a:prstDash val="solid"/>
                    </a:lnBlToTr>
                    <a:solidFill>
                      <a:srgbClr val="E5ECF7"/>
                    </a:solidFill>
                  </a:tcPr>
                </a:tc>
                <a:tc>
                  <a:txBody>
                    <a:bodyPr/>
                    <a:lstStyle/>
                    <a:p>
                      <a:pPr algn="ctr"/>
                      <a:r>
                        <a:rPr lang="en-US" sz="3400" dirty="0">
                          <a:latin typeface="Times New Roman" panose="02020603050405020304" pitchFamily="18" charset="0"/>
                          <a:cs typeface="Times New Roman" panose="02020603050405020304" pitchFamily="18" charset="0"/>
                        </a:rPr>
                        <a:t>0.008</a:t>
                      </a:r>
                    </a:p>
                  </a:txBody>
                  <a:tcPr anchor="ctr">
                    <a:lnL w="38100" cap="flat" cmpd="sng" algn="ctr">
                      <a:solidFill>
                        <a:srgbClr val="1C345D"/>
                      </a:solidFill>
                      <a:prstDash val="solid"/>
                      <a:round/>
                      <a:headEnd type="none" w="med" len="med"/>
                      <a:tailEnd type="none" w="med" len="med"/>
                    </a:lnL>
                    <a:lnR w="38100" cap="flat" cmpd="sng" algn="ctr">
                      <a:solidFill>
                        <a:srgbClr val="1C345D"/>
                      </a:solidFill>
                      <a:prstDash val="solid"/>
                      <a:round/>
                      <a:headEnd type="none" w="med" len="med"/>
                      <a:tailEnd type="none" w="med" len="med"/>
                    </a:lnR>
                    <a:lnT w="38100" cap="flat" cmpd="sng" algn="ctr">
                      <a:solidFill>
                        <a:srgbClr val="1C345D"/>
                      </a:solidFill>
                      <a:prstDash val="solid"/>
                      <a:round/>
                      <a:headEnd type="none" w="med" len="med"/>
                      <a:tailEnd type="none" w="med" len="med"/>
                    </a:lnT>
                    <a:lnB w="38100" cap="flat" cmpd="sng" algn="ctr">
                      <a:solidFill>
                        <a:srgbClr val="1C345D"/>
                      </a:solidFill>
                      <a:prstDash val="solid"/>
                      <a:round/>
                      <a:headEnd type="none" w="med" len="med"/>
                      <a:tailEnd type="none" w="med" len="med"/>
                    </a:lnB>
                    <a:lnTlToBr w="12700" cmpd="sng">
                      <a:noFill/>
                      <a:prstDash val="solid"/>
                    </a:lnTlToBr>
                    <a:lnBlToTr w="12700" cmpd="sng">
                      <a:noFill/>
                      <a:prstDash val="solid"/>
                    </a:lnBlToTr>
                    <a:solidFill>
                      <a:srgbClr val="E5ECF7"/>
                    </a:solidFill>
                  </a:tcPr>
                </a:tc>
                <a:tc>
                  <a:txBody>
                    <a:bodyPr/>
                    <a:lstStyle/>
                    <a:p>
                      <a:pPr algn="ctr"/>
                      <a:r>
                        <a:rPr lang="en-US" sz="3400" b="1" dirty="0">
                          <a:latin typeface="Times New Roman" panose="02020603050405020304" pitchFamily="18" charset="0"/>
                          <a:cs typeface="Times New Roman" panose="02020603050405020304" pitchFamily="18" charset="0"/>
                        </a:rPr>
                        <a:t>0.0075</a:t>
                      </a:r>
                    </a:p>
                  </a:txBody>
                  <a:tcPr anchor="ctr">
                    <a:lnL w="38100" cap="flat" cmpd="sng" algn="ctr">
                      <a:solidFill>
                        <a:srgbClr val="1C345D"/>
                      </a:solidFill>
                      <a:prstDash val="solid"/>
                      <a:round/>
                      <a:headEnd type="none" w="med" len="med"/>
                      <a:tailEnd type="none" w="med" len="med"/>
                    </a:lnL>
                    <a:lnR w="38100" cap="flat" cmpd="sng" algn="ctr">
                      <a:solidFill>
                        <a:srgbClr val="1C345D"/>
                      </a:solidFill>
                      <a:prstDash val="solid"/>
                      <a:round/>
                      <a:headEnd type="none" w="med" len="med"/>
                      <a:tailEnd type="none" w="med" len="med"/>
                    </a:lnR>
                    <a:lnT w="38100" cap="flat" cmpd="sng" algn="ctr">
                      <a:solidFill>
                        <a:srgbClr val="1C345D"/>
                      </a:solidFill>
                      <a:prstDash val="solid"/>
                      <a:round/>
                      <a:headEnd type="none" w="med" len="med"/>
                      <a:tailEnd type="none" w="med" len="med"/>
                    </a:lnT>
                    <a:lnB w="38100" cap="flat" cmpd="sng" algn="ctr">
                      <a:solidFill>
                        <a:srgbClr val="1C345D"/>
                      </a:solidFill>
                      <a:prstDash val="solid"/>
                      <a:round/>
                      <a:headEnd type="none" w="med" len="med"/>
                      <a:tailEnd type="none" w="med" len="med"/>
                    </a:lnB>
                    <a:lnTlToBr w="12700" cmpd="sng">
                      <a:noFill/>
                      <a:prstDash val="solid"/>
                    </a:lnTlToBr>
                    <a:lnBlToTr w="12700" cmpd="sng">
                      <a:noFill/>
                      <a:prstDash val="solid"/>
                    </a:lnBlToTr>
                    <a:solidFill>
                      <a:srgbClr val="E5ECF7"/>
                    </a:solidFill>
                  </a:tcPr>
                </a:tc>
                <a:extLst>
                  <a:ext uri="{0D108BD9-81ED-4DB2-BD59-A6C34878D82A}">
                    <a16:rowId xmlns:a16="http://schemas.microsoft.com/office/drawing/2014/main" val="2020267277"/>
                  </a:ext>
                </a:extLst>
              </a:tr>
            </a:tbl>
          </a:graphicData>
        </a:graphic>
      </p:graphicFrame>
      <p:sp>
        <p:nvSpPr>
          <p:cNvPr id="8" name="TextBox 7">
            <a:extLst>
              <a:ext uri="{FF2B5EF4-FFF2-40B4-BE49-F238E27FC236}">
                <a16:creationId xmlns:a16="http://schemas.microsoft.com/office/drawing/2014/main" id="{01E0234C-8C24-4482-9FAA-274229369D29}"/>
              </a:ext>
            </a:extLst>
          </p:cNvPr>
          <p:cNvSpPr txBox="1"/>
          <p:nvPr/>
        </p:nvSpPr>
        <p:spPr>
          <a:xfrm>
            <a:off x="10287844" y="20587458"/>
            <a:ext cx="3001966" cy="3754874"/>
          </a:xfrm>
          <a:prstGeom prst="rect">
            <a:avLst/>
          </a:prstGeom>
          <a:noFill/>
        </p:spPr>
        <p:txBody>
          <a:bodyPr wrap="square" rtlCol="0">
            <a:spAutoFit/>
          </a:bodyPr>
          <a:lstStyle/>
          <a:p>
            <a:pPr marL="0" marR="0" lvl="0" indent="0" algn="l" defTabSz="457142" rtl="0" eaLnBrk="1" fontAlgn="auto" latinLnBrk="0" hangingPunct="1">
              <a:lnSpc>
                <a:spcPct val="100000"/>
              </a:lnSpc>
              <a:spcBef>
                <a:spcPts val="0"/>
              </a:spcBef>
              <a:spcAft>
                <a:spcPts val="0"/>
              </a:spcAft>
              <a:buClrTx/>
              <a:buSzTx/>
              <a:buFontTx/>
              <a:buNone/>
              <a:tabLst/>
              <a:defRPr/>
            </a:pPr>
            <a:r>
              <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Figure 1: Caption that contains </a:t>
            </a:r>
            <a:r>
              <a:rPr kumimoji="0" lang="en-US" sz="3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informationa</a:t>
            </a:r>
            <a:r>
              <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about the plot that you see to the left.</a:t>
            </a:r>
          </a:p>
        </p:txBody>
      </p:sp>
      <p:sp>
        <p:nvSpPr>
          <p:cNvPr id="26" name="Isosceles Triangle 25">
            <a:extLst>
              <a:ext uri="{FF2B5EF4-FFF2-40B4-BE49-F238E27FC236}">
                <a16:creationId xmlns:a16="http://schemas.microsoft.com/office/drawing/2014/main" id="{CEEA7163-A970-4118-BEBF-139676E72043}"/>
              </a:ext>
            </a:extLst>
          </p:cNvPr>
          <p:cNvSpPr/>
          <p:nvPr/>
        </p:nvSpPr>
        <p:spPr>
          <a:xfrm>
            <a:off x="20237542" y="18506181"/>
            <a:ext cx="1140591" cy="1287156"/>
          </a:xfrm>
          <a:prstGeom prst="triangle">
            <a:avLst/>
          </a:prstGeom>
          <a:solidFill>
            <a:srgbClr val="1C345D"/>
          </a:solidFill>
          <a:ln>
            <a:solidFill>
              <a:srgbClr val="1C34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42"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802EE23B-D2A1-4AA3-AFEB-24D441501906}"/>
              </a:ext>
            </a:extLst>
          </p:cNvPr>
          <p:cNvSpPr/>
          <p:nvPr/>
        </p:nvSpPr>
        <p:spPr>
          <a:xfrm rot="21401265">
            <a:off x="16722994" y="18342667"/>
            <a:ext cx="7821576" cy="249896"/>
          </a:xfrm>
          <a:prstGeom prst="rect">
            <a:avLst/>
          </a:prstGeom>
          <a:solidFill>
            <a:srgbClr val="1C345D"/>
          </a:solidFill>
          <a:ln>
            <a:solidFill>
              <a:srgbClr val="1C345D"/>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457142"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12" name="Table 12">
            <a:extLst>
              <a:ext uri="{FF2B5EF4-FFF2-40B4-BE49-F238E27FC236}">
                <a16:creationId xmlns:a16="http://schemas.microsoft.com/office/drawing/2014/main" id="{FC960F3A-6F77-4DF7-9ACA-D553E3AB4DCF}"/>
              </a:ext>
            </a:extLst>
          </p:cNvPr>
          <p:cNvGraphicFramePr>
            <a:graphicFrameLocks noGrp="1"/>
          </p:cNvGraphicFramePr>
          <p:nvPr/>
        </p:nvGraphicFramePr>
        <p:xfrm>
          <a:off x="14640559" y="26160009"/>
          <a:ext cx="11908445" cy="3566160"/>
        </p:xfrm>
        <a:graphic>
          <a:graphicData uri="http://schemas.openxmlformats.org/drawingml/2006/table">
            <a:tbl>
              <a:tblPr firstRow="1" bandRow="1">
                <a:tableStyleId>{5C22544A-7EE6-4342-B048-85BDC9FD1C3A}</a:tableStyleId>
              </a:tblPr>
              <a:tblGrid>
                <a:gridCol w="2481071">
                  <a:extLst>
                    <a:ext uri="{9D8B030D-6E8A-4147-A177-3AD203B41FA5}">
                      <a16:colId xmlns:a16="http://schemas.microsoft.com/office/drawing/2014/main" val="169592020"/>
                    </a:ext>
                  </a:extLst>
                </a:gridCol>
                <a:gridCol w="3566160">
                  <a:extLst>
                    <a:ext uri="{9D8B030D-6E8A-4147-A177-3AD203B41FA5}">
                      <a16:colId xmlns:a16="http://schemas.microsoft.com/office/drawing/2014/main" val="1573998397"/>
                    </a:ext>
                  </a:extLst>
                </a:gridCol>
                <a:gridCol w="2406380">
                  <a:extLst>
                    <a:ext uri="{9D8B030D-6E8A-4147-A177-3AD203B41FA5}">
                      <a16:colId xmlns:a16="http://schemas.microsoft.com/office/drawing/2014/main" val="1520204152"/>
                    </a:ext>
                  </a:extLst>
                </a:gridCol>
                <a:gridCol w="3454834">
                  <a:extLst>
                    <a:ext uri="{9D8B030D-6E8A-4147-A177-3AD203B41FA5}">
                      <a16:colId xmlns:a16="http://schemas.microsoft.com/office/drawing/2014/main" val="2592491768"/>
                    </a:ext>
                  </a:extLst>
                </a:gridCol>
              </a:tblGrid>
              <a:tr h="370840">
                <a:tc>
                  <a:txBody>
                    <a:bodyPr/>
                    <a:lstStyle/>
                    <a:p>
                      <a:pPr algn="ctr"/>
                      <a:r>
                        <a:rPr lang="en-US" sz="3400" dirty="0">
                          <a:latin typeface="Times New Roman" panose="02020603050405020304" pitchFamily="18" charset="0"/>
                          <a:cs typeface="Times New Roman" panose="02020603050405020304" pitchFamily="18" charset="0"/>
                        </a:rPr>
                        <a:t>Parameter</a:t>
                      </a:r>
                    </a:p>
                  </a:txBody>
                  <a:tcPr anchor="ctr">
                    <a:lnL w="38100" cap="flat" cmpd="sng" algn="ctr">
                      <a:solidFill>
                        <a:srgbClr val="1C345D"/>
                      </a:solidFill>
                      <a:prstDash val="solid"/>
                      <a:round/>
                      <a:headEnd type="none" w="med" len="med"/>
                      <a:tailEnd type="none" w="med" len="med"/>
                    </a:lnL>
                    <a:lnR w="38100" cap="flat" cmpd="sng" algn="ctr">
                      <a:solidFill>
                        <a:srgbClr val="1C345D"/>
                      </a:solidFill>
                      <a:prstDash val="solid"/>
                      <a:round/>
                      <a:headEnd type="none" w="med" len="med"/>
                      <a:tailEnd type="none" w="med" len="med"/>
                    </a:lnR>
                    <a:lnT w="38100" cap="flat" cmpd="sng" algn="ctr">
                      <a:solidFill>
                        <a:srgbClr val="1C345D"/>
                      </a:solidFill>
                      <a:prstDash val="solid"/>
                      <a:round/>
                      <a:headEnd type="none" w="med" len="med"/>
                      <a:tailEnd type="none" w="med" len="med"/>
                    </a:lnT>
                    <a:lnB w="38100" cap="flat" cmpd="sng" algn="ctr">
                      <a:solidFill>
                        <a:srgbClr val="1C345D"/>
                      </a:solidFill>
                      <a:prstDash val="solid"/>
                      <a:round/>
                      <a:headEnd type="none" w="med" len="med"/>
                      <a:tailEnd type="none" w="med" len="med"/>
                    </a:lnB>
                    <a:solidFill>
                      <a:srgbClr val="2E579A"/>
                    </a:solidFill>
                  </a:tcPr>
                </a:tc>
                <a:tc>
                  <a:txBody>
                    <a:bodyPr/>
                    <a:lstStyle/>
                    <a:p>
                      <a:pPr algn="ctr"/>
                      <a:r>
                        <a:rPr lang="en-US" sz="3400" dirty="0">
                          <a:latin typeface="Times New Roman" panose="02020603050405020304" pitchFamily="18" charset="0"/>
                          <a:cs typeface="Times New Roman" panose="02020603050405020304" pitchFamily="18" charset="0"/>
                        </a:rPr>
                        <a:t>Carter et al. 2017 Equation #</a:t>
                      </a:r>
                    </a:p>
                  </a:txBody>
                  <a:tcPr anchor="ctr">
                    <a:lnL w="38100" cap="flat" cmpd="sng" algn="ctr">
                      <a:solidFill>
                        <a:srgbClr val="1C345D"/>
                      </a:solidFill>
                      <a:prstDash val="solid"/>
                      <a:round/>
                      <a:headEnd type="none" w="med" len="med"/>
                      <a:tailEnd type="none" w="med" len="med"/>
                    </a:lnL>
                    <a:lnR w="38100" cap="flat" cmpd="sng" algn="ctr">
                      <a:solidFill>
                        <a:srgbClr val="1C345D"/>
                      </a:solidFill>
                      <a:prstDash val="solid"/>
                      <a:round/>
                      <a:headEnd type="none" w="med" len="med"/>
                      <a:tailEnd type="none" w="med" len="med"/>
                    </a:lnR>
                    <a:lnT w="38100" cap="flat" cmpd="sng" algn="ctr">
                      <a:solidFill>
                        <a:srgbClr val="1C345D"/>
                      </a:solidFill>
                      <a:prstDash val="solid"/>
                      <a:round/>
                      <a:headEnd type="none" w="med" len="med"/>
                      <a:tailEnd type="none" w="med" len="med"/>
                    </a:lnT>
                    <a:lnB w="38100" cap="flat" cmpd="sng" algn="ctr">
                      <a:solidFill>
                        <a:srgbClr val="1C345D"/>
                      </a:solidFill>
                      <a:prstDash val="solid"/>
                      <a:round/>
                      <a:headEnd type="none" w="med" len="med"/>
                      <a:tailEnd type="none" w="med" len="med"/>
                    </a:lnB>
                    <a:solidFill>
                      <a:srgbClr val="2E579A"/>
                    </a:solidFill>
                  </a:tcPr>
                </a:tc>
                <a:tc>
                  <a:txBody>
                    <a:bodyPr/>
                    <a:lstStyle/>
                    <a:p>
                      <a:pPr algn="ctr"/>
                      <a:r>
                        <a:rPr lang="en-US" sz="3400" dirty="0">
                          <a:latin typeface="Times New Roman" panose="02020603050405020304" pitchFamily="18" charset="0"/>
                          <a:cs typeface="Times New Roman" panose="02020603050405020304" pitchFamily="18" charset="0"/>
                        </a:rPr>
                        <a:t>Parameters Used</a:t>
                      </a:r>
                    </a:p>
                  </a:txBody>
                  <a:tcPr anchor="ctr">
                    <a:lnL w="38100" cap="flat" cmpd="sng" algn="ctr">
                      <a:solidFill>
                        <a:srgbClr val="1C345D"/>
                      </a:solidFill>
                      <a:prstDash val="solid"/>
                      <a:round/>
                      <a:headEnd type="none" w="med" len="med"/>
                      <a:tailEnd type="none" w="med" len="med"/>
                    </a:lnL>
                    <a:lnR w="38100" cap="flat" cmpd="sng" algn="ctr">
                      <a:solidFill>
                        <a:srgbClr val="1C345D"/>
                      </a:solidFill>
                      <a:prstDash val="solid"/>
                      <a:round/>
                      <a:headEnd type="none" w="med" len="med"/>
                      <a:tailEnd type="none" w="med" len="med"/>
                    </a:lnR>
                    <a:lnT w="38100" cap="flat" cmpd="sng" algn="ctr">
                      <a:solidFill>
                        <a:srgbClr val="1C345D"/>
                      </a:solidFill>
                      <a:prstDash val="solid"/>
                      <a:round/>
                      <a:headEnd type="none" w="med" len="med"/>
                      <a:tailEnd type="none" w="med" len="med"/>
                    </a:lnT>
                    <a:lnB w="38100" cap="flat" cmpd="sng" algn="ctr">
                      <a:solidFill>
                        <a:srgbClr val="1C345D"/>
                      </a:solidFill>
                      <a:prstDash val="solid"/>
                      <a:round/>
                      <a:headEnd type="none" w="med" len="med"/>
                      <a:tailEnd type="none" w="med" len="med"/>
                    </a:lnB>
                    <a:solidFill>
                      <a:srgbClr val="2E579A"/>
                    </a:solidFill>
                  </a:tcPr>
                </a:tc>
                <a:tc>
                  <a:txBody>
                    <a:bodyPr/>
                    <a:lstStyle/>
                    <a:p>
                      <a:pPr algn="ctr"/>
                      <a:r>
                        <a:rPr lang="en-US" sz="3400" dirty="0">
                          <a:latin typeface="Times New Roman" panose="02020603050405020304" pitchFamily="18" charset="0"/>
                          <a:cs typeface="Times New Roman" panose="02020603050405020304" pitchFamily="18" charset="0"/>
                        </a:rPr>
                        <a:t>Uncertainty (</a:t>
                      </a:r>
                      <a:r>
                        <a:rPr lang="el-GR" sz="3400" dirty="0">
                          <a:latin typeface="Times New Roman" panose="02020603050405020304" pitchFamily="18" charset="0"/>
                          <a:cs typeface="Times New Roman" panose="02020603050405020304" pitchFamily="18" charset="0"/>
                        </a:rPr>
                        <a:t>μ</a:t>
                      </a:r>
                      <a:r>
                        <a:rPr lang="en-US" sz="3400" dirty="0">
                          <a:latin typeface="Times New Roman" panose="02020603050405020304" pitchFamily="18" charset="0"/>
                          <a:cs typeface="Times New Roman" panose="02020603050405020304" pitchFamily="18" charset="0"/>
                        </a:rPr>
                        <a:t>mol / kg)</a:t>
                      </a:r>
                    </a:p>
                  </a:txBody>
                  <a:tcPr anchor="ctr">
                    <a:lnL w="38100" cap="flat" cmpd="sng" algn="ctr">
                      <a:solidFill>
                        <a:srgbClr val="1C345D"/>
                      </a:solidFill>
                      <a:prstDash val="solid"/>
                      <a:round/>
                      <a:headEnd type="none" w="med" len="med"/>
                      <a:tailEnd type="none" w="med" len="med"/>
                    </a:lnL>
                    <a:lnR w="38100" cap="flat" cmpd="sng" algn="ctr">
                      <a:solidFill>
                        <a:srgbClr val="1C345D"/>
                      </a:solidFill>
                      <a:prstDash val="solid"/>
                      <a:round/>
                      <a:headEnd type="none" w="med" len="med"/>
                      <a:tailEnd type="none" w="med" len="med"/>
                    </a:lnR>
                    <a:lnT w="38100" cap="flat" cmpd="sng" algn="ctr">
                      <a:solidFill>
                        <a:srgbClr val="1C345D"/>
                      </a:solidFill>
                      <a:prstDash val="solid"/>
                      <a:round/>
                      <a:headEnd type="none" w="med" len="med"/>
                      <a:tailEnd type="none" w="med" len="med"/>
                    </a:lnT>
                    <a:lnB w="38100" cap="flat" cmpd="sng" algn="ctr">
                      <a:solidFill>
                        <a:srgbClr val="1C345D"/>
                      </a:solidFill>
                      <a:prstDash val="solid"/>
                      <a:round/>
                      <a:headEnd type="none" w="med" len="med"/>
                      <a:tailEnd type="none" w="med" len="med"/>
                    </a:lnB>
                    <a:solidFill>
                      <a:srgbClr val="2E579A"/>
                    </a:solidFill>
                  </a:tcPr>
                </a:tc>
                <a:extLst>
                  <a:ext uri="{0D108BD9-81ED-4DB2-BD59-A6C34878D82A}">
                    <a16:rowId xmlns:a16="http://schemas.microsoft.com/office/drawing/2014/main" val="3521807809"/>
                  </a:ext>
                </a:extLst>
              </a:tr>
              <a:tr h="370840">
                <a:tc rowSpan="2">
                  <a:txBody>
                    <a:bodyPr/>
                    <a:lstStyle/>
                    <a:p>
                      <a:pPr algn="ctr"/>
                      <a:r>
                        <a:rPr lang="en-US" sz="3400" dirty="0">
                          <a:latin typeface="Times New Roman" panose="02020603050405020304" pitchFamily="18" charset="0"/>
                          <a:cs typeface="Times New Roman" panose="02020603050405020304" pitchFamily="18" charset="0"/>
                        </a:rPr>
                        <a:t>Nitrate</a:t>
                      </a:r>
                    </a:p>
                  </a:txBody>
                  <a:tcPr anchor="ctr">
                    <a:lnL w="38100" cap="flat" cmpd="sng" algn="ctr">
                      <a:solidFill>
                        <a:srgbClr val="1C345D"/>
                      </a:solidFill>
                      <a:prstDash val="solid"/>
                      <a:round/>
                      <a:headEnd type="none" w="med" len="med"/>
                      <a:tailEnd type="none" w="med" len="med"/>
                    </a:lnL>
                    <a:lnR w="38100" cap="flat" cmpd="sng" algn="ctr">
                      <a:solidFill>
                        <a:srgbClr val="1C345D"/>
                      </a:solidFill>
                      <a:prstDash val="solid"/>
                      <a:round/>
                      <a:headEnd type="none" w="med" len="med"/>
                      <a:tailEnd type="none" w="med" len="med"/>
                    </a:lnR>
                    <a:lnT w="38100" cap="flat" cmpd="sng" algn="ctr">
                      <a:solidFill>
                        <a:srgbClr val="1C345D"/>
                      </a:solidFill>
                      <a:prstDash val="solid"/>
                      <a:round/>
                      <a:headEnd type="none" w="med" len="med"/>
                      <a:tailEnd type="none" w="med" len="med"/>
                    </a:lnT>
                    <a:lnB w="38100" cap="flat" cmpd="sng" algn="ctr">
                      <a:solidFill>
                        <a:srgbClr val="1C345D"/>
                      </a:solidFill>
                      <a:prstDash val="solid"/>
                      <a:round/>
                      <a:headEnd type="none" w="med" len="med"/>
                      <a:tailEnd type="none" w="med" len="med"/>
                    </a:lnB>
                    <a:solidFill>
                      <a:srgbClr val="B5C9E9"/>
                    </a:solidFill>
                  </a:tcPr>
                </a:tc>
                <a:tc>
                  <a:txBody>
                    <a:bodyPr/>
                    <a:lstStyle/>
                    <a:p>
                      <a:pPr algn="ctr"/>
                      <a:r>
                        <a:rPr lang="en-US" sz="3400" dirty="0">
                          <a:latin typeface="Times New Roman" panose="02020603050405020304" pitchFamily="18" charset="0"/>
                          <a:cs typeface="Times New Roman" panose="02020603050405020304" pitchFamily="18" charset="0"/>
                        </a:rPr>
                        <a:t>7</a:t>
                      </a:r>
                    </a:p>
                  </a:txBody>
                  <a:tcPr anchor="ctr">
                    <a:lnL w="38100" cap="flat" cmpd="sng" algn="ctr">
                      <a:solidFill>
                        <a:srgbClr val="1C345D"/>
                      </a:solidFill>
                      <a:prstDash val="solid"/>
                      <a:round/>
                      <a:headEnd type="none" w="med" len="med"/>
                      <a:tailEnd type="none" w="med" len="med"/>
                    </a:lnL>
                    <a:lnR w="38100" cap="flat" cmpd="sng" algn="ctr">
                      <a:solidFill>
                        <a:srgbClr val="1C345D"/>
                      </a:solidFill>
                      <a:prstDash val="solid"/>
                      <a:round/>
                      <a:headEnd type="none" w="med" len="med"/>
                      <a:tailEnd type="none" w="med" len="med"/>
                    </a:lnR>
                    <a:lnT w="38100" cap="flat" cmpd="sng" algn="ctr">
                      <a:solidFill>
                        <a:srgbClr val="1C345D"/>
                      </a:solidFill>
                      <a:prstDash val="solid"/>
                      <a:round/>
                      <a:headEnd type="none" w="med" len="med"/>
                      <a:tailEnd type="none" w="med" len="med"/>
                    </a:lnT>
                    <a:lnB w="38100" cap="flat" cmpd="sng" algn="ctr">
                      <a:solidFill>
                        <a:srgbClr val="1C345D"/>
                      </a:solidFill>
                      <a:prstDash val="solid"/>
                      <a:round/>
                      <a:headEnd type="none" w="med" len="med"/>
                      <a:tailEnd type="none" w="med" len="med"/>
                    </a:lnB>
                    <a:solidFill>
                      <a:srgbClr val="B5C9E9"/>
                    </a:solidFill>
                  </a:tcPr>
                </a:tc>
                <a:tc>
                  <a:txBody>
                    <a:bodyPr/>
                    <a:lstStyle/>
                    <a:p>
                      <a:pPr marL="0" marR="0" lvl="0" indent="0" algn="ctr" defTabSz="4114700" rtl="0" eaLnBrk="1" fontAlgn="auto" latinLnBrk="0" hangingPunct="1">
                        <a:lnSpc>
                          <a:spcPct val="100000"/>
                        </a:lnSpc>
                        <a:spcBef>
                          <a:spcPts val="0"/>
                        </a:spcBef>
                        <a:spcAft>
                          <a:spcPts val="0"/>
                        </a:spcAft>
                        <a:buClrTx/>
                        <a:buSzTx/>
                        <a:buFontTx/>
                        <a:buNone/>
                        <a:tabLst/>
                        <a:defRPr/>
                      </a:pPr>
                      <a:r>
                        <a:rPr lang="en-US" sz="3400" dirty="0">
                          <a:latin typeface="Times New Roman" panose="02020603050405020304" pitchFamily="18" charset="0"/>
                          <a:cs typeface="Times New Roman" panose="02020603050405020304" pitchFamily="18" charset="0"/>
                        </a:rPr>
                        <a:t>S, </a:t>
                      </a:r>
                      <a:r>
                        <a:rPr lang="el-GR" sz="3400" dirty="0">
                          <a:latin typeface="Times New Roman" panose="02020603050405020304" pitchFamily="18" charset="0"/>
                          <a:cs typeface="Times New Roman" panose="02020603050405020304" pitchFamily="18" charset="0"/>
                        </a:rPr>
                        <a:t>θ</a:t>
                      </a:r>
                      <a:r>
                        <a:rPr lang="en-US" sz="3400" dirty="0">
                          <a:latin typeface="Times New Roman" panose="02020603050405020304" pitchFamily="18" charset="0"/>
                          <a:cs typeface="Times New Roman" panose="02020603050405020304" pitchFamily="18" charset="0"/>
                        </a:rPr>
                        <a:t>, AOU</a:t>
                      </a:r>
                    </a:p>
                  </a:txBody>
                  <a:tcPr anchor="ctr">
                    <a:lnL w="38100" cap="flat" cmpd="sng" algn="ctr">
                      <a:solidFill>
                        <a:srgbClr val="1C345D"/>
                      </a:solidFill>
                      <a:prstDash val="solid"/>
                      <a:round/>
                      <a:headEnd type="none" w="med" len="med"/>
                      <a:tailEnd type="none" w="med" len="med"/>
                    </a:lnL>
                    <a:lnR w="38100" cap="flat" cmpd="sng" algn="ctr">
                      <a:solidFill>
                        <a:srgbClr val="1C345D"/>
                      </a:solidFill>
                      <a:prstDash val="solid"/>
                      <a:round/>
                      <a:headEnd type="none" w="med" len="med"/>
                      <a:tailEnd type="none" w="med" len="med"/>
                    </a:lnR>
                    <a:lnT w="38100" cap="flat" cmpd="sng" algn="ctr">
                      <a:solidFill>
                        <a:srgbClr val="1C345D"/>
                      </a:solidFill>
                      <a:prstDash val="solid"/>
                      <a:round/>
                      <a:headEnd type="none" w="med" len="med"/>
                      <a:tailEnd type="none" w="med" len="med"/>
                    </a:lnT>
                    <a:lnB w="38100" cap="flat" cmpd="sng" algn="ctr">
                      <a:solidFill>
                        <a:srgbClr val="1C345D"/>
                      </a:solidFill>
                      <a:prstDash val="solid"/>
                      <a:round/>
                      <a:headEnd type="none" w="med" len="med"/>
                      <a:tailEnd type="none" w="med" len="med"/>
                    </a:lnB>
                    <a:solidFill>
                      <a:srgbClr val="B5C9E9"/>
                    </a:solidFill>
                  </a:tcPr>
                </a:tc>
                <a:tc>
                  <a:txBody>
                    <a:bodyPr/>
                    <a:lstStyle/>
                    <a:p>
                      <a:pPr marL="0" marR="0" lvl="0" indent="0" algn="ctr" defTabSz="4114700" rtl="0" eaLnBrk="1" fontAlgn="auto" latinLnBrk="0" hangingPunct="1">
                        <a:lnSpc>
                          <a:spcPct val="100000"/>
                        </a:lnSpc>
                        <a:spcBef>
                          <a:spcPts val="0"/>
                        </a:spcBef>
                        <a:spcAft>
                          <a:spcPts val="0"/>
                        </a:spcAft>
                        <a:buClrTx/>
                        <a:buSzTx/>
                        <a:buFontTx/>
                        <a:buNone/>
                        <a:tabLst/>
                        <a:defRPr/>
                      </a:pPr>
                      <a:r>
                        <a:rPr lang="en-US" sz="3400" dirty="0">
                          <a:latin typeface="Times New Roman" panose="02020603050405020304" pitchFamily="18" charset="0"/>
                          <a:cs typeface="Times New Roman" panose="02020603050405020304" pitchFamily="18" charset="0"/>
                        </a:rPr>
                        <a:t>-0.02 (</a:t>
                      </a:r>
                      <a:r>
                        <a:rPr lang="en-US" sz="3400" b="0" i="0" kern="1200" dirty="0">
                          <a:solidFill>
                            <a:schemeClr val="dk1"/>
                          </a:solidFill>
                          <a:effectLst/>
                          <a:latin typeface="Times New Roman" panose="02020603050405020304" pitchFamily="18" charset="0"/>
                          <a:ea typeface="+mn-ea"/>
                          <a:cs typeface="Times New Roman" panose="02020603050405020304" pitchFamily="18" charset="0"/>
                        </a:rPr>
                        <a:t>± 0.86)</a:t>
                      </a:r>
                      <a:endParaRPr lang="en-US" sz="3400" dirty="0">
                        <a:latin typeface="Times New Roman" panose="02020603050405020304" pitchFamily="18" charset="0"/>
                        <a:cs typeface="Times New Roman" panose="02020603050405020304" pitchFamily="18" charset="0"/>
                      </a:endParaRPr>
                    </a:p>
                  </a:txBody>
                  <a:tcPr anchor="ctr">
                    <a:lnL w="38100" cap="flat" cmpd="sng" algn="ctr">
                      <a:solidFill>
                        <a:srgbClr val="1C345D"/>
                      </a:solidFill>
                      <a:prstDash val="solid"/>
                      <a:round/>
                      <a:headEnd type="none" w="med" len="med"/>
                      <a:tailEnd type="none" w="med" len="med"/>
                    </a:lnL>
                    <a:lnR w="38100" cap="flat" cmpd="sng" algn="ctr">
                      <a:solidFill>
                        <a:srgbClr val="1C345D"/>
                      </a:solidFill>
                      <a:prstDash val="solid"/>
                      <a:round/>
                      <a:headEnd type="none" w="med" len="med"/>
                      <a:tailEnd type="none" w="med" len="med"/>
                    </a:lnR>
                    <a:lnT w="38100" cap="flat" cmpd="sng" algn="ctr">
                      <a:solidFill>
                        <a:srgbClr val="1C345D"/>
                      </a:solidFill>
                      <a:prstDash val="solid"/>
                      <a:round/>
                      <a:headEnd type="none" w="med" len="med"/>
                      <a:tailEnd type="none" w="med" len="med"/>
                    </a:lnT>
                    <a:lnB w="38100" cap="flat" cmpd="sng" algn="ctr">
                      <a:solidFill>
                        <a:srgbClr val="1C345D"/>
                      </a:solidFill>
                      <a:prstDash val="solid"/>
                      <a:round/>
                      <a:headEnd type="none" w="med" len="med"/>
                      <a:tailEnd type="none" w="med" len="med"/>
                    </a:lnB>
                    <a:solidFill>
                      <a:srgbClr val="B5C9E9"/>
                    </a:solidFill>
                  </a:tcPr>
                </a:tc>
                <a:extLst>
                  <a:ext uri="{0D108BD9-81ED-4DB2-BD59-A6C34878D82A}">
                    <a16:rowId xmlns:a16="http://schemas.microsoft.com/office/drawing/2014/main" val="242980168"/>
                  </a:ext>
                </a:extLst>
              </a:tr>
              <a:tr h="370840">
                <a:tc vMerge="1">
                  <a:txBody>
                    <a:bodyPr/>
                    <a:lstStyle/>
                    <a:p>
                      <a:endParaRPr lang="en-US" dirty="0"/>
                    </a:p>
                  </a:txBody>
                  <a:tcPr/>
                </a:tc>
                <a:tc>
                  <a:txBody>
                    <a:bodyPr/>
                    <a:lstStyle/>
                    <a:p>
                      <a:pPr algn="ctr"/>
                      <a:r>
                        <a:rPr lang="en-US" sz="3400" dirty="0">
                          <a:latin typeface="Times New Roman" panose="02020603050405020304" pitchFamily="18" charset="0"/>
                          <a:cs typeface="Times New Roman" panose="02020603050405020304" pitchFamily="18" charset="0"/>
                        </a:rPr>
                        <a:t>8</a:t>
                      </a:r>
                    </a:p>
                  </a:txBody>
                  <a:tcPr anchor="ctr">
                    <a:lnL w="38100" cap="flat" cmpd="sng" algn="ctr">
                      <a:solidFill>
                        <a:srgbClr val="1C345D"/>
                      </a:solidFill>
                      <a:prstDash val="solid"/>
                      <a:round/>
                      <a:headEnd type="none" w="med" len="med"/>
                      <a:tailEnd type="none" w="med" len="med"/>
                    </a:lnL>
                    <a:lnR w="38100" cap="flat" cmpd="sng" algn="ctr">
                      <a:solidFill>
                        <a:srgbClr val="1C345D"/>
                      </a:solidFill>
                      <a:prstDash val="solid"/>
                      <a:round/>
                      <a:headEnd type="none" w="med" len="med"/>
                      <a:tailEnd type="none" w="med" len="med"/>
                    </a:lnR>
                    <a:lnT w="38100" cap="flat" cmpd="sng" algn="ctr">
                      <a:solidFill>
                        <a:srgbClr val="1C345D"/>
                      </a:solidFill>
                      <a:prstDash val="solid"/>
                      <a:round/>
                      <a:headEnd type="none" w="med" len="med"/>
                      <a:tailEnd type="none" w="med" len="med"/>
                    </a:lnT>
                    <a:lnB w="38100" cap="flat" cmpd="sng" algn="ctr">
                      <a:solidFill>
                        <a:srgbClr val="1C345D"/>
                      </a:solidFill>
                      <a:prstDash val="solid"/>
                      <a:round/>
                      <a:headEnd type="none" w="med" len="med"/>
                      <a:tailEnd type="none" w="med" len="med"/>
                    </a:lnB>
                    <a:solidFill>
                      <a:srgbClr val="E5ECF7"/>
                    </a:solidFill>
                  </a:tcPr>
                </a:tc>
                <a:tc>
                  <a:txBody>
                    <a:bodyPr/>
                    <a:lstStyle/>
                    <a:p>
                      <a:pPr marL="0" marR="0" lvl="0" indent="0" algn="ctr" defTabSz="4114700" rtl="0" eaLnBrk="1" fontAlgn="auto" latinLnBrk="0" hangingPunct="1">
                        <a:lnSpc>
                          <a:spcPct val="100000"/>
                        </a:lnSpc>
                        <a:spcBef>
                          <a:spcPts val="0"/>
                        </a:spcBef>
                        <a:spcAft>
                          <a:spcPts val="0"/>
                        </a:spcAft>
                        <a:buClrTx/>
                        <a:buSzTx/>
                        <a:buFontTx/>
                        <a:buNone/>
                        <a:tabLst/>
                        <a:defRPr/>
                      </a:pPr>
                      <a:r>
                        <a:rPr lang="en-US" sz="3400" dirty="0">
                          <a:latin typeface="Times New Roman" panose="02020603050405020304" pitchFamily="18" charset="0"/>
                          <a:cs typeface="Times New Roman" panose="02020603050405020304" pitchFamily="18" charset="0"/>
                        </a:rPr>
                        <a:t>S, </a:t>
                      </a:r>
                      <a:r>
                        <a:rPr lang="el-GR" sz="3400" dirty="0">
                          <a:latin typeface="Times New Roman" panose="02020603050405020304" pitchFamily="18" charset="0"/>
                          <a:cs typeface="Times New Roman" panose="02020603050405020304" pitchFamily="18" charset="0"/>
                        </a:rPr>
                        <a:t>θ</a:t>
                      </a:r>
                      <a:endParaRPr lang="en-US" sz="3400" dirty="0">
                        <a:latin typeface="Times New Roman" panose="02020603050405020304" pitchFamily="18" charset="0"/>
                        <a:cs typeface="Times New Roman" panose="02020603050405020304" pitchFamily="18" charset="0"/>
                      </a:endParaRPr>
                    </a:p>
                  </a:txBody>
                  <a:tcPr anchor="ctr">
                    <a:lnL w="38100" cap="flat" cmpd="sng" algn="ctr">
                      <a:solidFill>
                        <a:srgbClr val="1C345D"/>
                      </a:solidFill>
                      <a:prstDash val="solid"/>
                      <a:round/>
                      <a:headEnd type="none" w="med" len="med"/>
                      <a:tailEnd type="none" w="med" len="med"/>
                    </a:lnL>
                    <a:lnR w="38100" cap="flat" cmpd="sng" algn="ctr">
                      <a:solidFill>
                        <a:srgbClr val="1C345D"/>
                      </a:solidFill>
                      <a:prstDash val="solid"/>
                      <a:round/>
                      <a:headEnd type="none" w="med" len="med"/>
                      <a:tailEnd type="none" w="med" len="med"/>
                    </a:lnR>
                    <a:lnT w="38100" cap="flat" cmpd="sng" algn="ctr">
                      <a:solidFill>
                        <a:srgbClr val="1C345D"/>
                      </a:solidFill>
                      <a:prstDash val="solid"/>
                      <a:round/>
                      <a:headEnd type="none" w="med" len="med"/>
                      <a:tailEnd type="none" w="med" len="med"/>
                    </a:lnT>
                    <a:lnB w="38100" cap="flat" cmpd="sng" algn="ctr">
                      <a:solidFill>
                        <a:srgbClr val="1C345D"/>
                      </a:solidFill>
                      <a:prstDash val="solid"/>
                      <a:round/>
                      <a:headEnd type="none" w="med" len="med"/>
                      <a:tailEnd type="none" w="med" len="med"/>
                    </a:lnB>
                    <a:solidFill>
                      <a:srgbClr val="E5ECF7"/>
                    </a:solidFill>
                  </a:tcPr>
                </a:tc>
                <a:tc>
                  <a:txBody>
                    <a:bodyPr/>
                    <a:lstStyle/>
                    <a:p>
                      <a:pPr marL="0" marR="0" lvl="0" indent="0" algn="ctr" defTabSz="4114700" rtl="0" eaLnBrk="1" fontAlgn="auto" latinLnBrk="0" hangingPunct="1">
                        <a:lnSpc>
                          <a:spcPct val="100000"/>
                        </a:lnSpc>
                        <a:spcBef>
                          <a:spcPts val="0"/>
                        </a:spcBef>
                        <a:spcAft>
                          <a:spcPts val="0"/>
                        </a:spcAft>
                        <a:buClrTx/>
                        <a:buSzTx/>
                        <a:buFontTx/>
                        <a:buNone/>
                        <a:tabLst/>
                        <a:defRPr/>
                      </a:pPr>
                      <a:r>
                        <a:rPr lang="en-US" sz="3400" dirty="0">
                          <a:latin typeface="Times New Roman" panose="02020603050405020304" pitchFamily="18" charset="0"/>
                          <a:cs typeface="Times New Roman" panose="02020603050405020304" pitchFamily="18" charset="0"/>
                        </a:rPr>
                        <a:t>0.05 (</a:t>
                      </a:r>
                      <a:r>
                        <a:rPr lang="en-US" sz="3400" b="0" i="0" kern="1200" dirty="0">
                          <a:solidFill>
                            <a:schemeClr val="dk1"/>
                          </a:solidFill>
                          <a:effectLst/>
                          <a:latin typeface="Times New Roman" panose="02020603050405020304" pitchFamily="18" charset="0"/>
                          <a:ea typeface="+mn-ea"/>
                          <a:cs typeface="Times New Roman" panose="02020603050405020304" pitchFamily="18" charset="0"/>
                        </a:rPr>
                        <a:t>± 1.27)</a:t>
                      </a:r>
                      <a:endParaRPr lang="en-US" sz="3400" dirty="0">
                        <a:latin typeface="Times New Roman" panose="02020603050405020304" pitchFamily="18" charset="0"/>
                        <a:cs typeface="Times New Roman" panose="02020603050405020304" pitchFamily="18" charset="0"/>
                      </a:endParaRPr>
                    </a:p>
                  </a:txBody>
                  <a:tcPr anchor="ctr">
                    <a:lnL w="38100" cap="flat" cmpd="sng" algn="ctr">
                      <a:solidFill>
                        <a:srgbClr val="1C345D"/>
                      </a:solidFill>
                      <a:prstDash val="solid"/>
                      <a:round/>
                      <a:headEnd type="none" w="med" len="med"/>
                      <a:tailEnd type="none" w="med" len="med"/>
                    </a:lnL>
                    <a:lnR w="38100" cap="flat" cmpd="sng" algn="ctr">
                      <a:solidFill>
                        <a:srgbClr val="1C345D"/>
                      </a:solidFill>
                      <a:prstDash val="solid"/>
                      <a:round/>
                      <a:headEnd type="none" w="med" len="med"/>
                      <a:tailEnd type="none" w="med" len="med"/>
                    </a:lnR>
                    <a:lnT w="38100" cap="flat" cmpd="sng" algn="ctr">
                      <a:solidFill>
                        <a:srgbClr val="1C345D"/>
                      </a:solidFill>
                      <a:prstDash val="solid"/>
                      <a:round/>
                      <a:headEnd type="none" w="med" len="med"/>
                      <a:tailEnd type="none" w="med" len="med"/>
                    </a:lnT>
                    <a:lnB w="38100" cap="flat" cmpd="sng" algn="ctr">
                      <a:solidFill>
                        <a:srgbClr val="1C345D"/>
                      </a:solidFill>
                      <a:prstDash val="solid"/>
                      <a:round/>
                      <a:headEnd type="none" w="med" len="med"/>
                      <a:tailEnd type="none" w="med" len="med"/>
                    </a:lnB>
                    <a:solidFill>
                      <a:srgbClr val="E5ECF7"/>
                    </a:solidFill>
                  </a:tcPr>
                </a:tc>
                <a:extLst>
                  <a:ext uri="{0D108BD9-81ED-4DB2-BD59-A6C34878D82A}">
                    <a16:rowId xmlns:a16="http://schemas.microsoft.com/office/drawing/2014/main" val="3519954796"/>
                  </a:ext>
                </a:extLst>
              </a:tr>
              <a:tr h="370840">
                <a:tc rowSpan="2">
                  <a:txBody>
                    <a:bodyPr/>
                    <a:lstStyle/>
                    <a:p>
                      <a:pPr algn="ctr"/>
                      <a:r>
                        <a:rPr lang="en-US" sz="3400" dirty="0">
                          <a:latin typeface="Times New Roman" panose="02020603050405020304" pitchFamily="18" charset="0"/>
                          <a:cs typeface="Times New Roman" panose="02020603050405020304" pitchFamily="18" charset="0"/>
                        </a:rPr>
                        <a:t>pH</a:t>
                      </a:r>
                    </a:p>
                  </a:txBody>
                  <a:tcPr anchor="ctr">
                    <a:lnL w="38100" cap="flat" cmpd="sng" algn="ctr">
                      <a:solidFill>
                        <a:srgbClr val="1C345D"/>
                      </a:solidFill>
                      <a:prstDash val="solid"/>
                      <a:round/>
                      <a:headEnd type="none" w="med" len="med"/>
                      <a:tailEnd type="none" w="med" len="med"/>
                    </a:lnL>
                    <a:lnR w="38100" cap="flat" cmpd="sng" algn="ctr">
                      <a:solidFill>
                        <a:srgbClr val="1C345D"/>
                      </a:solidFill>
                      <a:prstDash val="solid"/>
                      <a:round/>
                      <a:headEnd type="none" w="med" len="med"/>
                      <a:tailEnd type="none" w="med" len="med"/>
                    </a:lnR>
                    <a:lnT w="38100" cap="flat" cmpd="sng" algn="ctr">
                      <a:solidFill>
                        <a:srgbClr val="1C345D"/>
                      </a:solidFill>
                      <a:prstDash val="solid"/>
                      <a:round/>
                      <a:headEnd type="none" w="med" len="med"/>
                      <a:tailEnd type="none" w="med" len="med"/>
                    </a:lnT>
                    <a:lnB w="38100" cap="flat" cmpd="sng" algn="ctr">
                      <a:solidFill>
                        <a:srgbClr val="1C345D"/>
                      </a:solidFill>
                      <a:prstDash val="solid"/>
                      <a:round/>
                      <a:headEnd type="none" w="med" len="med"/>
                      <a:tailEnd type="none" w="med" len="med"/>
                    </a:lnB>
                    <a:solidFill>
                      <a:srgbClr val="E5ECF7"/>
                    </a:solidFill>
                  </a:tcPr>
                </a:tc>
                <a:tc>
                  <a:txBody>
                    <a:bodyPr/>
                    <a:lstStyle/>
                    <a:p>
                      <a:pPr algn="ctr"/>
                      <a:r>
                        <a:rPr lang="en-US" sz="3400" dirty="0">
                          <a:latin typeface="Times New Roman" panose="02020603050405020304" pitchFamily="18" charset="0"/>
                          <a:cs typeface="Times New Roman" panose="02020603050405020304" pitchFamily="18" charset="0"/>
                        </a:rPr>
                        <a:t>7</a:t>
                      </a:r>
                    </a:p>
                  </a:txBody>
                  <a:tcPr anchor="ctr">
                    <a:lnL w="38100" cap="flat" cmpd="sng" algn="ctr">
                      <a:solidFill>
                        <a:srgbClr val="1C345D"/>
                      </a:solidFill>
                      <a:prstDash val="solid"/>
                      <a:round/>
                      <a:headEnd type="none" w="med" len="med"/>
                      <a:tailEnd type="none" w="med" len="med"/>
                    </a:lnL>
                    <a:lnR w="38100" cap="flat" cmpd="sng" algn="ctr">
                      <a:solidFill>
                        <a:srgbClr val="1C345D"/>
                      </a:solidFill>
                      <a:prstDash val="solid"/>
                      <a:round/>
                      <a:headEnd type="none" w="med" len="med"/>
                      <a:tailEnd type="none" w="med" len="med"/>
                    </a:lnR>
                    <a:lnT w="38100" cap="flat" cmpd="sng" algn="ctr">
                      <a:solidFill>
                        <a:srgbClr val="1C345D"/>
                      </a:solidFill>
                      <a:prstDash val="solid"/>
                      <a:round/>
                      <a:headEnd type="none" w="med" len="med"/>
                      <a:tailEnd type="none" w="med" len="med"/>
                    </a:lnT>
                    <a:lnB w="38100" cap="flat" cmpd="sng" algn="ctr">
                      <a:solidFill>
                        <a:srgbClr val="1C345D"/>
                      </a:solidFill>
                      <a:prstDash val="solid"/>
                      <a:round/>
                      <a:headEnd type="none" w="med" len="med"/>
                      <a:tailEnd type="none" w="med" len="med"/>
                    </a:lnB>
                    <a:solidFill>
                      <a:srgbClr val="B5C9E9"/>
                    </a:solidFill>
                  </a:tcPr>
                </a:tc>
                <a:tc>
                  <a:txBody>
                    <a:bodyPr/>
                    <a:lstStyle/>
                    <a:p>
                      <a:pPr marL="0" marR="0" lvl="0" indent="0" algn="ctr" defTabSz="4114700" rtl="0" eaLnBrk="1" fontAlgn="auto" latinLnBrk="0" hangingPunct="1">
                        <a:lnSpc>
                          <a:spcPct val="100000"/>
                        </a:lnSpc>
                        <a:spcBef>
                          <a:spcPts val="0"/>
                        </a:spcBef>
                        <a:spcAft>
                          <a:spcPts val="0"/>
                        </a:spcAft>
                        <a:buClrTx/>
                        <a:buSzTx/>
                        <a:buFontTx/>
                        <a:buNone/>
                        <a:tabLst/>
                        <a:defRPr/>
                      </a:pPr>
                      <a:r>
                        <a:rPr lang="en-US" sz="3400" dirty="0">
                          <a:latin typeface="Times New Roman" panose="02020603050405020304" pitchFamily="18" charset="0"/>
                          <a:cs typeface="Times New Roman" panose="02020603050405020304" pitchFamily="18" charset="0"/>
                        </a:rPr>
                        <a:t>z, S, </a:t>
                      </a:r>
                      <a:r>
                        <a:rPr lang="el-GR" sz="3400" dirty="0">
                          <a:latin typeface="Times New Roman" panose="02020603050405020304" pitchFamily="18" charset="0"/>
                          <a:cs typeface="Times New Roman" panose="02020603050405020304" pitchFamily="18" charset="0"/>
                        </a:rPr>
                        <a:t>θ</a:t>
                      </a:r>
                      <a:r>
                        <a:rPr lang="en-US" sz="3400" dirty="0">
                          <a:latin typeface="Times New Roman" panose="02020603050405020304" pitchFamily="18" charset="0"/>
                          <a:cs typeface="Times New Roman" panose="02020603050405020304" pitchFamily="18" charset="0"/>
                        </a:rPr>
                        <a:t>, AOU</a:t>
                      </a:r>
                    </a:p>
                  </a:txBody>
                  <a:tcPr anchor="ctr">
                    <a:lnL w="38100" cap="flat" cmpd="sng" algn="ctr">
                      <a:solidFill>
                        <a:srgbClr val="1C345D"/>
                      </a:solidFill>
                      <a:prstDash val="solid"/>
                      <a:round/>
                      <a:headEnd type="none" w="med" len="med"/>
                      <a:tailEnd type="none" w="med" len="med"/>
                    </a:lnL>
                    <a:lnR w="38100" cap="flat" cmpd="sng" algn="ctr">
                      <a:solidFill>
                        <a:srgbClr val="1C345D"/>
                      </a:solidFill>
                      <a:prstDash val="solid"/>
                      <a:round/>
                      <a:headEnd type="none" w="med" len="med"/>
                      <a:tailEnd type="none" w="med" len="med"/>
                    </a:lnR>
                    <a:lnT w="38100" cap="flat" cmpd="sng" algn="ctr">
                      <a:solidFill>
                        <a:srgbClr val="1C345D"/>
                      </a:solidFill>
                      <a:prstDash val="solid"/>
                      <a:round/>
                      <a:headEnd type="none" w="med" len="med"/>
                      <a:tailEnd type="none" w="med" len="med"/>
                    </a:lnT>
                    <a:lnB w="38100" cap="flat" cmpd="sng" algn="ctr">
                      <a:solidFill>
                        <a:srgbClr val="1C345D"/>
                      </a:solidFill>
                      <a:prstDash val="solid"/>
                      <a:round/>
                      <a:headEnd type="none" w="med" len="med"/>
                      <a:tailEnd type="none" w="med" len="med"/>
                    </a:lnB>
                    <a:solidFill>
                      <a:srgbClr val="B5C9E9"/>
                    </a:solidFill>
                  </a:tcPr>
                </a:tc>
                <a:tc>
                  <a:txBody>
                    <a:bodyPr/>
                    <a:lstStyle/>
                    <a:p>
                      <a:pPr marL="0" marR="0" lvl="0" indent="0" algn="ctr" defTabSz="4114700" rtl="0" eaLnBrk="1" fontAlgn="auto" latinLnBrk="0" hangingPunct="1">
                        <a:lnSpc>
                          <a:spcPct val="100000"/>
                        </a:lnSpc>
                        <a:spcBef>
                          <a:spcPts val="0"/>
                        </a:spcBef>
                        <a:spcAft>
                          <a:spcPts val="0"/>
                        </a:spcAft>
                        <a:buClrTx/>
                        <a:buSzTx/>
                        <a:buFontTx/>
                        <a:buNone/>
                        <a:tabLst/>
                        <a:defRPr/>
                      </a:pPr>
                      <a:r>
                        <a:rPr lang="en-US" sz="3400" dirty="0">
                          <a:latin typeface="Times New Roman" panose="02020603050405020304" pitchFamily="18" charset="0"/>
                          <a:cs typeface="Times New Roman" panose="02020603050405020304" pitchFamily="18" charset="0"/>
                        </a:rPr>
                        <a:t>0.001 (</a:t>
                      </a:r>
                      <a:r>
                        <a:rPr lang="en-US" sz="3400" b="0" i="0" kern="1200" dirty="0">
                          <a:solidFill>
                            <a:schemeClr val="dk1"/>
                          </a:solidFill>
                          <a:effectLst/>
                          <a:latin typeface="Times New Roman" panose="02020603050405020304" pitchFamily="18" charset="0"/>
                          <a:ea typeface="+mn-ea"/>
                          <a:cs typeface="Times New Roman" panose="02020603050405020304" pitchFamily="18" charset="0"/>
                        </a:rPr>
                        <a:t>± 0.011)</a:t>
                      </a:r>
                      <a:endParaRPr lang="en-US" sz="3400" dirty="0">
                        <a:latin typeface="Times New Roman" panose="02020603050405020304" pitchFamily="18" charset="0"/>
                        <a:cs typeface="Times New Roman" panose="02020603050405020304" pitchFamily="18" charset="0"/>
                      </a:endParaRPr>
                    </a:p>
                  </a:txBody>
                  <a:tcPr anchor="ctr">
                    <a:lnL w="38100" cap="flat" cmpd="sng" algn="ctr">
                      <a:solidFill>
                        <a:srgbClr val="1C345D"/>
                      </a:solidFill>
                      <a:prstDash val="solid"/>
                      <a:round/>
                      <a:headEnd type="none" w="med" len="med"/>
                      <a:tailEnd type="none" w="med" len="med"/>
                    </a:lnL>
                    <a:lnR w="38100" cap="flat" cmpd="sng" algn="ctr">
                      <a:solidFill>
                        <a:srgbClr val="1C345D"/>
                      </a:solidFill>
                      <a:prstDash val="solid"/>
                      <a:round/>
                      <a:headEnd type="none" w="med" len="med"/>
                      <a:tailEnd type="none" w="med" len="med"/>
                    </a:lnR>
                    <a:lnT w="38100" cap="flat" cmpd="sng" algn="ctr">
                      <a:solidFill>
                        <a:srgbClr val="1C345D"/>
                      </a:solidFill>
                      <a:prstDash val="solid"/>
                      <a:round/>
                      <a:headEnd type="none" w="med" len="med"/>
                      <a:tailEnd type="none" w="med" len="med"/>
                    </a:lnT>
                    <a:lnB w="38100" cap="flat" cmpd="sng" algn="ctr">
                      <a:solidFill>
                        <a:srgbClr val="1C345D"/>
                      </a:solidFill>
                      <a:prstDash val="solid"/>
                      <a:round/>
                      <a:headEnd type="none" w="med" len="med"/>
                      <a:tailEnd type="none" w="med" len="med"/>
                    </a:lnB>
                    <a:solidFill>
                      <a:srgbClr val="B5C9E9"/>
                    </a:solidFill>
                  </a:tcPr>
                </a:tc>
                <a:extLst>
                  <a:ext uri="{0D108BD9-81ED-4DB2-BD59-A6C34878D82A}">
                    <a16:rowId xmlns:a16="http://schemas.microsoft.com/office/drawing/2014/main" val="3011869840"/>
                  </a:ext>
                </a:extLst>
              </a:tr>
              <a:tr h="370840">
                <a:tc vMerge="1">
                  <a:txBody>
                    <a:bodyPr/>
                    <a:lstStyle/>
                    <a:p>
                      <a:endParaRPr lang="en-US" dirty="0"/>
                    </a:p>
                  </a:txBody>
                  <a:tcPr/>
                </a:tc>
                <a:tc>
                  <a:txBody>
                    <a:bodyPr/>
                    <a:lstStyle/>
                    <a:p>
                      <a:pPr algn="ctr"/>
                      <a:r>
                        <a:rPr lang="en-US" sz="3400" dirty="0">
                          <a:latin typeface="Times New Roman" panose="02020603050405020304" pitchFamily="18" charset="0"/>
                          <a:cs typeface="Times New Roman" panose="02020603050405020304" pitchFamily="18" charset="0"/>
                        </a:rPr>
                        <a:t>8</a:t>
                      </a:r>
                    </a:p>
                  </a:txBody>
                  <a:tcPr anchor="ctr">
                    <a:lnL w="38100" cap="flat" cmpd="sng" algn="ctr">
                      <a:solidFill>
                        <a:srgbClr val="1C345D"/>
                      </a:solidFill>
                      <a:prstDash val="solid"/>
                      <a:round/>
                      <a:headEnd type="none" w="med" len="med"/>
                      <a:tailEnd type="none" w="med" len="med"/>
                    </a:lnL>
                    <a:lnR w="38100" cap="flat" cmpd="sng" algn="ctr">
                      <a:solidFill>
                        <a:srgbClr val="1C345D"/>
                      </a:solidFill>
                      <a:prstDash val="solid"/>
                      <a:round/>
                      <a:headEnd type="none" w="med" len="med"/>
                      <a:tailEnd type="none" w="med" len="med"/>
                    </a:lnR>
                    <a:lnT w="38100" cap="flat" cmpd="sng" algn="ctr">
                      <a:solidFill>
                        <a:srgbClr val="1C345D"/>
                      </a:solidFill>
                      <a:prstDash val="solid"/>
                      <a:round/>
                      <a:headEnd type="none" w="med" len="med"/>
                      <a:tailEnd type="none" w="med" len="med"/>
                    </a:lnT>
                    <a:lnB w="38100" cap="flat" cmpd="sng" algn="ctr">
                      <a:solidFill>
                        <a:srgbClr val="1C345D"/>
                      </a:solidFill>
                      <a:prstDash val="solid"/>
                      <a:round/>
                      <a:headEnd type="none" w="med" len="med"/>
                      <a:tailEnd type="none" w="med" len="med"/>
                    </a:lnB>
                    <a:solidFill>
                      <a:srgbClr val="E5ECF7"/>
                    </a:solidFill>
                  </a:tcPr>
                </a:tc>
                <a:tc>
                  <a:txBody>
                    <a:bodyPr/>
                    <a:lstStyle/>
                    <a:p>
                      <a:pPr marL="0" marR="0" lvl="0" indent="0" algn="ctr" defTabSz="4114700" rtl="0" eaLnBrk="1" fontAlgn="auto" latinLnBrk="0" hangingPunct="1">
                        <a:lnSpc>
                          <a:spcPct val="100000"/>
                        </a:lnSpc>
                        <a:spcBef>
                          <a:spcPts val="0"/>
                        </a:spcBef>
                        <a:spcAft>
                          <a:spcPts val="0"/>
                        </a:spcAft>
                        <a:buClrTx/>
                        <a:buSzTx/>
                        <a:buFontTx/>
                        <a:buNone/>
                        <a:tabLst/>
                        <a:defRPr/>
                      </a:pPr>
                      <a:r>
                        <a:rPr lang="en-US" sz="3400" dirty="0">
                          <a:latin typeface="Times New Roman" panose="02020603050405020304" pitchFamily="18" charset="0"/>
                          <a:cs typeface="Times New Roman" panose="02020603050405020304" pitchFamily="18" charset="0"/>
                        </a:rPr>
                        <a:t>z, S, </a:t>
                      </a:r>
                      <a:r>
                        <a:rPr lang="el-GR" sz="3400" dirty="0">
                          <a:latin typeface="Times New Roman" panose="02020603050405020304" pitchFamily="18" charset="0"/>
                          <a:cs typeface="Times New Roman" panose="02020603050405020304" pitchFamily="18" charset="0"/>
                        </a:rPr>
                        <a:t>θ</a:t>
                      </a:r>
                      <a:endParaRPr lang="en-US" sz="3400" dirty="0">
                        <a:latin typeface="Times New Roman" panose="02020603050405020304" pitchFamily="18" charset="0"/>
                        <a:cs typeface="Times New Roman" panose="02020603050405020304" pitchFamily="18" charset="0"/>
                      </a:endParaRPr>
                    </a:p>
                  </a:txBody>
                  <a:tcPr anchor="ctr">
                    <a:lnL w="38100" cap="flat" cmpd="sng" algn="ctr">
                      <a:solidFill>
                        <a:srgbClr val="1C345D"/>
                      </a:solidFill>
                      <a:prstDash val="solid"/>
                      <a:round/>
                      <a:headEnd type="none" w="med" len="med"/>
                      <a:tailEnd type="none" w="med" len="med"/>
                    </a:lnL>
                    <a:lnR w="38100" cap="flat" cmpd="sng" algn="ctr">
                      <a:solidFill>
                        <a:srgbClr val="1C345D"/>
                      </a:solidFill>
                      <a:prstDash val="solid"/>
                      <a:round/>
                      <a:headEnd type="none" w="med" len="med"/>
                      <a:tailEnd type="none" w="med" len="med"/>
                    </a:lnR>
                    <a:lnT w="38100" cap="flat" cmpd="sng" algn="ctr">
                      <a:solidFill>
                        <a:srgbClr val="1C345D"/>
                      </a:solidFill>
                      <a:prstDash val="solid"/>
                      <a:round/>
                      <a:headEnd type="none" w="med" len="med"/>
                      <a:tailEnd type="none" w="med" len="med"/>
                    </a:lnT>
                    <a:lnB w="38100" cap="flat" cmpd="sng" algn="ctr">
                      <a:solidFill>
                        <a:srgbClr val="1C345D"/>
                      </a:solidFill>
                      <a:prstDash val="solid"/>
                      <a:round/>
                      <a:headEnd type="none" w="med" len="med"/>
                      <a:tailEnd type="none" w="med" len="med"/>
                    </a:lnB>
                    <a:solidFill>
                      <a:srgbClr val="E5ECF7"/>
                    </a:solidFill>
                  </a:tcPr>
                </a:tc>
                <a:tc>
                  <a:txBody>
                    <a:bodyPr/>
                    <a:lstStyle/>
                    <a:p>
                      <a:pPr marL="0" marR="0" lvl="0" indent="0" algn="ctr" defTabSz="4114700" rtl="0" eaLnBrk="1" fontAlgn="auto" latinLnBrk="0" hangingPunct="1">
                        <a:lnSpc>
                          <a:spcPct val="100000"/>
                        </a:lnSpc>
                        <a:spcBef>
                          <a:spcPts val="0"/>
                        </a:spcBef>
                        <a:spcAft>
                          <a:spcPts val="0"/>
                        </a:spcAft>
                        <a:buClrTx/>
                        <a:buSzTx/>
                        <a:buFontTx/>
                        <a:buNone/>
                        <a:tabLst/>
                        <a:defRPr/>
                      </a:pPr>
                      <a:r>
                        <a:rPr lang="en-US" sz="3400" dirty="0">
                          <a:latin typeface="Times New Roman" panose="02020603050405020304" pitchFamily="18" charset="0"/>
                          <a:cs typeface="Times New Roman" panose="02020603050405020304" pitchFamily="18" charset="0"/>
                        </a:rPr>
                        <a:t>0.001 (</a:t>
                      </a:r>
                      <a:r>
                        <a:rPr lang="en-US" sz="3400" b="0" i="0" kern="1200" dirty="0">
                          <a:solidFill>
                            <a:schemeClr val="dk1"/>
                          </a:solidFill>
                          <a:effectLst/>
                          <a:latin typeface="Times New Roman" panose="02020603050405020304" pitchFamily="18" charset="0"/>
                          <a:ea typeface="+mn-ea"/>
                          <a:cs typeface="Times New Roman" panose="02020603050405020304" pitchFamily="18" charset="0"/>
                        </a:rPr>
                        <a:t>± 0.024)</a:t>
                      </a:r>
                      <a:endParaRPr lang="en-US" sz="3400" dirty="0">
                        <a:latin typeface="Times New Roman" panose="02020603050405020304" pitchFamily="18" charset="0"/>
                        <a:cs typeface="Times New Roman" panose="02020603050405020304" pitchFamily="18" charset="0"/>
                      </a:endParaRPr>
                    </a:p>
                  </a:txBody>
                  <a:tcPr anchor="ctr">
                    <a:lnL w="38100" cap="flat" cmpd="sng" algn="ctr">
                      <a:solidFill>
                        <a:srgbClr val="1C345D"/>
                      </a:solidFill>
                      <a:prstDash val="solid"/>
                      <a:round/>
                      <a:headEnd type="none" w="med" len="med"/>
                      <a:tailEnd type="none" w="med" len="med"/>
                    </a:lnL>
                    <a:lnR w="38100" cap="flat" cmpd="sng" algn="ctr">
                      <a:solidFill>
                        <a:srgbClr val="1C345D"/>
                      </a:solidFill>
                      <a:prstDash val="solid"/>
                      <a:round/>
                      <a:headEnd type="none" w="med" len="med"/>
                      <a:tailEnd type="none" w="med" len="med"/>
                    </a:lnR>
                    <a:lnT w="38100" cap="flat" cmpd="sng" algn="ctr">
                      <a:solidFill>
                        <a:srgbClr val="1C345D"/>
                      </a:solidFill>
                      <a:prstDash val="solid"/>
                      <a:round/>
                      <a:headEnd type="none" w="med" len="med"/>
                      <a:tailEnd type="none" w="med" len="med"/>
                    </a:lnT>
                    <a:lnB w="38100" cap="flat" cmpd="sng" algn="ctr">
                      <a:solidFill>
                        <a:srgbClr val="1C345D"/>
                      </a:solidFill>
                      <a:prstDash val="solid"/>
                      <a:round/>
                      <a:headEnd type="none" w="med" len="med"/>
                      <a:tailEnd type="none" w="med" len="med"/>
                    </a:lnB>
                    <a:solidFill>
                      <a:srgbClr val="E5ECF7"/>
                    </a:solidFill>
                  </a:tcPr>
                </a:tc>
                <a:extLst>
                  <a:ext uri="{0D108BD9-81ED-4DB2-BD59-A6C34878D82A}">
                    <a16:rowId xmlns:a16="http://schemas.microsoft.com/office/drawing/2014/main" val="327982270"/>
                  </a:ext>
                </a:extLst>
              </a:tr>
            </a:tbl>
          </a:graphicData>
        </a:graphic>
      </p:graphicFrame>
      <p:sp>
        <p:nvSpPr>
          <p:cNvPr id="31" name="Rectangle 30">
            <a:extLst>
              <a:ext uri="{FF2B5EF4-FFF2-40B4-BE49-F238E27FC236}">
                <a16:creationId xmlns:a16="http://schemas.microsoft.com/office/drawing/2014/main" id="{507F15BB-C386-48A2-BDF6-3B3544A34672}"/>
              </a:ext>
            </a:extLst>
          </p:cNvPr>
          <p:cNvSpPr/>
          <p:nvPr/>
        </p:nvSpPr>
        <p:spPr>
          <a:xfrm rot="16200000">
            <a:off x="16353107" y="18266228"/>
            <a:ext cx="883181" cy="182882"/>
          </a:xfrm>
          <a:prstGeom prst="rect">
            <a:avLst/>
          </a:prstGeom>
          <a:solidFill>
            <a:srgbClr val="1C345D"/>
          </a:solidFill>
          <a:ln>
            <a:solidFill>
              <a:srgbClr val="1C345D"/>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457142"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31">
            <a:extLst>
              <a:ext uri="{FF2B5EF4-FFF2-40B4-BE49-F238E27FC236}">
                <a16:creationId xmlns:a16="http://schemas.microsoft.com/office/drawing/2014/main" id="{979B636F-E313-492F-9606-2D2D89F06335}"/>
              </a:ext>
            </a:extLst>
          </p:cNvPr>
          <p:cNvSpPr/>
          <p:nvPr/>
        </p:nvSpPr>
        <p:spPr>
          <a:xfrm rot="16200000">
            <a:off x="24023439" y="17807846"/>
            <a:ext cx="860312" cy="183324"/>
          </a:xfrm>
          <a:prstGeom prst="rect">
            <a:avLst/>
          </a:prstGeom>
          <a:solidFill>
            <a:srgbClr val="1C345D"/>
          </a:solidFill>
          <a:ln>
            <a:solidFill>
              <a:srgbClr val="1C345D"/>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457142"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31BA50BB-D9AF-461F-A60D-BE6E1EB6CC77}"/>
              </a:ext>
            </a:extLst>
          </p:cNvPr>
          <p:cNvSpPr/>
          <p:nvPr/>
        </p:nvSpPr>
        <p:spPr>
          <a:xfrm rot="16200000">
            <a:off x="16513997" y="16098998"/>
            <a:ext cx="416620" cy="3862852"/>
          </a:xfrm>
          <a:prstGeom prst="rect">
            <a:avLst/>
          </a:prstGeom>
          <a:solidFill>
            <a:srgbClr val="1C345D"/>
          </a:solidFill>
          <a:ln>
            <a:solidFill>
              <a:srgbClr val="1C34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42"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DE284232-DD96-46DE-B292-CB8B266C3DF1}"/>
              </a:ext>
            </a:extLst>
          </p:cNvPr>
          <p:cNvSpPr/>
          <p:nvPr/>
        </p:nvSpPr>
        <p:spPr>
          <a:xfrm rot="16200000">
            <a:off x="24362855" y="15683822"/>
            <a:ext cx="416620" cy="3862852"/>
          </a:xfrm>
          <a:prstGeom prst="rect">
            <a:avLst/>
          </a:prstGeom>
          <a:solidFill>
            <a:srgbClr val="1C345D"/>
          </a:solidFill>
          <a:ln>
            <a:solidFill>
              <a:srgbClr val="1C34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42"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TextBox 32">
            <a:extLst>
              <a:ext uri="{FF2B5EF4-FFF2-40B4-BE49-F238E27FC236}">
                <a16:creationId xmlns:a16="http://schemas.microsoft.com/office/drawing/2014/main" id="{9C616F4D-3810-4F72-A317-17A3F7395683}"/>
              </a:ext>
            </a:extLst>
          </p:cNvPr>
          <p:cNvSpPr txBox="1"/>
          <p:nvPr/>
        </p:nvSpPr>
        <p:spPr>
          <a:xfrm>
            <a:off x="14666976" y="16406454"/>
            <a:ext cx="3986758" cy="1287157"/>
          </a:xfrm>
          <a:prstGeom prst="roundRect">
            <a:avLst/>
          </a:prstGeom>
          <a:solidFill>
            <a:srgbClr val="B5C9E9"/>
          </a:solidFill>
          <a:ln w="38100">
            <a:solidFill>
              <a:srgbClr val="1C345D"/>
            </a:solidFill>
          </a:ln>
        </p:spPr>
        <p:txBody>
          <a:bodyPr wrap="square" rtlCol="0" anchor="ctr">
            <a:noAutofit/>
          </a:bodyPr>
          <a:lstStyle/>
          <a:p>
            <a:pPr marL="0" marR="0" lvl="0" indent="0" algn="ctr" defTabSz="457142" rtl="0" eaLnBrk="1" fontAlgn="auto" latinLnBrk="0" hangingPunct="1">
              <a:lnSpc>
                <a:spcPct val="100000"/>
              </a:lnSpc>
              <a:spcBef>
                <a:spcPts val="0"/>
              </a:spcBef>
              <a:spcAft>
                <a:spcPts val="0"/>
              </a:spcAft>
              <a:buClrTx/>
              <a:buSzTx/>
              <a:buFontTx/>
              <a:buNone/>
              <a:tabLst/>
              <a:defRPr/>
            </a:pPr>
            <a:r>
              <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Float observations of Nitrate and pH</a:t>
            </a:r>
          </a:p>
        </p:txBody>
      </p:sp>
      <p:sp>
        <p:nvSpPr>
          <p:cNvPr id="34" name="TextBox 33">
            <a:extLst>
              <a:ext uri="{FF2B5EF4-FFF2-40B4-BE49-F238E27FC236}">
                <a16:creationId xmlns:a16="http://schemas.microsoft.com/office/drawing/2014/main" id="{76C7FE99-C112-483D-904C-07D4C50E1FE0}"/>
              </a:ext>
            </a:extLst>
          </p:cNvPr>
          <p:cNvSpPr txBox="1"/>
          <p:nvPr/>
        </p:nvSpPr>
        <p:spPr>
          <a:xfrm>
            <a:off x="22639739" y="15624818"/>
            <a:ext cx="3862852" cy="1677173"/>
          </a:xfrm>
          <a:prstGeom prst="roundRect">
            <a:avLst/>
          </a:prstGeom>
          <a:solidFill>
            <a:srgbClr val="B5C9E9"/>
          </a:solidFill>
          <a:ln w="38100">
            <a:solidFill>
              <a:srgbClr val="1C345D"/>
            </a:solidFill>
          </a:ln>
        </p:spPr>
        <p:txBody>
          <a:bodyPr wrap="square" rtlCol="0" anchor="ctr">
            <a:noAutofit/>
          </a:bodyPr>
          <a:lstStyle/>
          <a:p>
            <a:pPr marL="0" marR="0" lvl="0" indent="0" algn="ctr" defTabSz="457142" rtl="0" eaLnBrk="1" fontAlgn="auto" latinLnBrk="0" hangingPunct="1">
              <a:lnSpc>
                <a:spcPct val="100000"/>
              </a:lnSpc>
              <a:spcBef>
                <a:spcPts val="0"/>
              </a:spcBef>
              <a:spcAft>
                <a:spcPts val="0"/>
              </a:spcAft>
              <a:buClrTx/>
              <a:buSzTx/>
              <a:buFontTx/>
              <a:buNone/>
              <a:tabLst/>
              <a:defRPr/>
            </a:pPr>
            <a:r>
              <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Locally interpolated estimates of Nitrate and pH</a:t>
            </a:r>
          </a:p>
        </p:txBody>
      </p:sp>
      <p:sp>
        <p:nvSpPr>
          <p:cNvPr id="35" name="TextBox 34">
            <a:extLst>
              <a:ext uri="{FF2B5EF4-FFF2-40B4-BE49-F238E27FC236}">
                <a16:creationId xmlns:a16="http://schemas.microsoft.com/office/drawing/2014/main" id="{AB70303C-B078-413C-ADD5-89EA3DB4A95A}"/>
              </a:ext>
            </a:extLst>
          </p:cNvPr>
          <p:cNvSpPr txBox="1"/>
          <p:nvPr/>
        </p:nvSpPr>
        <p:spPr>
          <a:xfrm>
            <a:off x="14790881" y="20087366"/>
            <a:ext cx="11711710" cy="1862521"/>
          </a:xfrm>
          <a:prstGeom prst="roundRect">
            <a:avLst/>
          </a:prstGeom>
          <a:solidFill>
            <a:srgbClr val="2E579A"/>
          </a:solidFill>
          <a:ln w="38100">
            <a:solidFill>
              <a:srgbClr val="1C345D"/>
            </a:solidFill>
          </a:ln>
        </p:spPr>
        <p:txBody>
          <a:bodyPr wrap="square" rtlCol="0" anchor="ctr">
            <a:noAutofit/>
          </a:bodyPr>
          <a:lstStyle/>
          <a:p>
            <a:pPr marL="0" marR="0" lvl="0" indent="0" algn="ctr" defTabSz="457142" rtl="0" eaLnBrk="1" fontAlgn="auto" latinLnBrk="0" hangingPunct="1">
              <a:lnSpc>
                <a:spcPct val="100000"/>
              </a:lnSpc>
              <a:spcBef>
                <a:spcPts val="0"/>
              </a:spcBef>
              <a:spcAft>
                <a:spcPts val="0"/>
              </a:spcAft>
              <a:buClrTx/>
              <a:buSzTx/>
              <a:buFontTx/>
              <a:buNone/>
              <a:tabLst/>
              <a:defRPr/>
            </a:pPr>
            <a:r>
              <a:rPr kumimoji="0" lang="en-US" sz="3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MBARI uses Equation 7 of Carter et al. 2017 to obtain estimates for quality control, but this </a:t>
            </a:r>
            <a:r>
              <a:rPr kumimoji="0" lang="en-US" sz="3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requires float oxygen </a:t>
            </a:r>
            <a:r>
              <a:rPr kumimoji="0" lang="en-US" sz="3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as apparent oxygen utilization (AOU) as an input!</a:t>
            </a:r>
          </a:p>
        </p:txBody>
      </p:sp>
      <p:cxnSp>
        <p:nvCxnSpPr>
          <p:cNvPr id="36" name="Connector: Curved 35">
            <a:extLst>
              <a:ext uri="{FF2B5EF4-FFF2-40B4-BE49-F238E27FC236}">
                <a16:creationId xmlns:a16="http://schemas.microsoft.com/office/drawing/2014/main" id="{729D61A3-0EC9-4A62-A917-865BCF239471}"/>
              </a:ext>
            </a:extLst>
          </p:cNvPr>
          <p:cNvCxnSpPr>
            <a:cxnSpLocks/>
          </p:cNvCxnSpPr>
          <p:nvPr/>
        </p:nvCxnSpPr>
        <p:spPr>
          <a:xfrm rot="5400000">
            <a:off x="23671366" y="18134215"/>
            <a:ext cx="2033003" cy="1634830"/>
          </a:xfrm>
          <a:prstGeom prst="curvedConnector3">
            <a:avLst>
              <a:gd name="adj1" fmla="val 46089"/>
            </a:avLst>
          </a:prstGeom>
          <a:ln w="82550">
            <a:tailEnd type="triangle"/>
          </a:ln>
        </p:spPr>
        <p:style>
          <a:lnRef idx="1">
            <a:schemeClr val="accent1"/>
          </a:lnRef>
          <a:fillRef idx="0">
            <a:schemeClr val="accent1"/>
          </a:fillRef>
          <a:effectRef idx="0">
            <a:schemeClr val="accent1"/>
          </a:effectRef>
          <a:fontRef idx="minor">
            <a:schemeClr val="tx1"/>
          </a:fontRef>
        </p:style>
      </p:cxnSp>
      <p:pic>
        <p:nvPicPr>
          <p:cNvPr id="37" name="Picture 36">
            <a:extLst>
              <a:ext uri="{FF2B5EF4-FFF2-40B4-BE49-F238E27FC236}">
                <a16:creationId xmlns:a16="http://schemas.microsoft.com/office/drawing/2014/main" id="{19A3BED2-9026-40A7-9BCA-B4CCAF4EAA40}"/>
              </a:ext>
            </a:extLst>
          </p:cNvPr>
          <p:cNvPicPr>
            <a:picLocks noChangeAspect="1"/>
          </p:cNvPicPr>
          <p:nvPr/>
        </p:nvPicPr>
        <p:blipFill rotWithShape="1">
          <a:blip r:embed="rId4"/>
          <a:srcRect l="6023" t="3262" r="9723"/>
          <a:stretch/>
        </p:blipFill>
        <p:spPr>
          <a:xfrm>
            <a:off x="14619777" y="30219315"/>
            <a:ext cx="7537944" cy="7813816"/>
          </a:xfrm>
          <a:prstGeom prst="rect">
            <a:avLst/>
          </a:prstGeom>
        </p:spPr>
      </p:pic>
      <p:pic>
        <p:nvPicPr>
          <p:cNvPr id="38" name="Picture 37">
            <a:extLst>
              <a:ext uri="{FF2B5EF4-FFF2-40B4-BE49-F238E27FC236}">
                <a16:creationId xmlns:a16="http://schemas.microsoft.com/office/drawing/2014/main" id="{410EBE95-77A7-493A-A2C2-9C70A4A98807}"/>
              </a:ext>
            </a:extLst>
          </p:cNvPr>
          <p:cNvPicPr>
            <a:picLocks noChangeAspect="1"/>
          </p:cNvPicPr>
          <p:nvPr/>
        </p:nvPicPr>
        <p:blipFill rotWithShape="1">
          <a:blip r:embed="rId4"/>
          <a:srcRect l="6023" t="3262" r="9723"/>
          <a:stretch/>
        </p:blipFill>
        <p:spPr>
          <a:xfrm>
            <a:off x="1494177" y="18951630"/>
            <a:ext cx="7537944" cy="7813816"/>
          </a:xfrm>
          <a:prstGeom prst="rect">
            <a:avLst/>
          </a:prstGeom>
        </p:spPr>
      </p:pic>
      <p:sp>
        <p:nvSpPr>
          <p:cNvPr id="39" name="TextBox 38">
            <a:extLst>
              <a:ext uri="{FF2B5EF4-FFF2-40B4-BE49-F238E27FC236}">
                <a16:creationId xmlns:a16="http://schemas.microsoft.com/office/drawing/2014/main" id="{EEDF0249-D2EB-40C8-A265-37928C543087}"/>
              </a:ext>
            </a:extLst>
          </p:cNvPr>
          <p:cNvSpPr txBox="1"/>
          <p:nvPr/>
        </p:nvSpPr>
        <p:spPr>
          <a:xfrm>
            <a:off x="23150306" y="32532743"/>
            <a:ext cx="3001966" cy="3754874"/>
          </a:xfrm>
          <a:prstGeom prst="rect">
            <a:avLst/>
          </a:prstGeom>
          <a:noFill/>
        </p:spPr>
        <p:txBody>
          <a:bodyPr wrap="square" rtlCol="0">
            <a:spAutoFit/>
          </a:bodyPr>
          <a:lstStyle/>
          <a:p>
            <a:pPr marL="0" marR="0" lvl="0" indent="0" algn="l" defTabSz="457142" rtl="0" eaLnBrk="1" fontAlgn="auto" latinLnBrk="0" hangingPunct="1">
              <a:lnSpc>
                <a:spcPct val="100000"/>
              </a:lnSpc>
              <a:spcBef>
                <a:spcPts val="0"/>
              </a:spcBef>
              <a:spcAft>
                <a:spcPts val="0"/>
              </a:spcAft>
              <a:buClrTx/>
              <a:buSzTx/>
              <a:buFontTx/>
              <a:buNone/>
              <a:tabLst/>
              <a:defRPr/>
            </a:pPr>
            <a:r>
              <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Figure 2: Caption that contains </a:t>
            </a:r>
            <a:r>
              <a:rPr kumimoji="0" lang="en-US" sz="3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informationa</a:t>
            </a:r>
            <a:r>
              <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about the plot that you see to the left.</a:t>
            </a:r>
          </a:p>
        </p:txBody>
      </p:sp>
      <p:grpSp>
        <p:nvGrpSpPr>
          <p:cNvPr id="128" name="Group 127">
            <a:extLst>
              <a:ext uri="{FF2B5EF4-FFF2-40B4-BE49-F238E27FC236}">
                <a16:creationId xmlns:a16="http://schemas.microsoft.com/office/drawing/2014/main" id="{2B47E200-25CA-4572-945A-877ED90048E7}"/>
              </a:ext>
            </a:extLst>
          </p:cNvPr>
          <p:cNvGrpSpPr>
            <a:grpSpLocks noChangeAspect="1"/>
          </p:cNvGrpSpPr>
          <p:nvPr/>
        </p:nvGrpSpPr>
        <p:grpSpPr>
          <a:xfrm>
            <a:off x="27841603" y="37324837"/>
            <a:ext cx="10505634" cy="1429791"/>
            <a:chOff x="3050192" y="5821004"/>
            <a:chExt cx="8886266" cy="1209400"/>
          </a:xfrm>
        </p:grpSpPr>
        <p:pic>
          <p:nvPicPr>
            <p:cNvPr id="129" name="Picture 2" descr="https://www.go-bgc.org/wp-content/uploads/2020/12/WHOI_PrimaryLogo_DarkBlueType_RGB.png">
              <a:extLst>
                <a:ext uri="{FF2B5EF4-FFF2-40B4-BE49-F238E27FC236}">
                  <a16:creationId xmlns:a16="http://schemas.microsoft.com/office/drawing/2014/main" id="{ADE974AB-9AFE-46BF-A1AC-1B23025ABDA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027706" y="6133258"/>
              <a:ext cx="1908752" cy="466826"/>
            </a:xfrm>
            <a:prstGeom prst="rect">
              <a:avLst/>
            </a:prstGeom>
            <a:noFill/>
            <a:extLst>
              <a:ext uri="{909E8E84-426E-40DD-AFC4-6F175D3DCCD1}">
                <a14:hiddenFill xmlns:a14="http://schemas.microsoft.com/office/drawing/2010/main">
                  <a:solidFill>
                    <a:srgbClr val="FFFFFF"/>
                  </a:solidFill>
                </a14:hiddenFill>
              </a:ext>
            </a:extLst>
          </p:spPr>
        </p:pic>
        <p:pic>
          <p:nvPicPr>
            <p:cNvPr id="130" name="Picture 4" descr="https://www.go-bgc.org/wp-content/uploads/2020/11/uw.png">
              <a:extLst>
                <a:ext uri="{FF2B5EF4-FFF2-40B4-BE49-F238E27FC236}">
                  <a16:creationId xmlns:a16="http://schemas.microsoft.com/office/drawing/2014/main" id="{7854A30E-88D5-4420-B029-D902EBFD471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80738" y="6008689"/>
              <a:ext cx="1459287" cy="715964"/>
            </a:xfrm>
            <a:prstGeom prst="rect">
              <a:avLst/>
            </a:prstGeom>
            <a:noFill/>
            <a:extLst>
              <a:ext uri="{909E8E84-426E-40DD-AFC4-6F175D3DCCD1}">
                <a14:hiddenFill xmlns:a14="http://schemas.microsoft.com/office/drawing/2010/main">
                  <a:solidFill>
                    <a:srgbClr val="FFFFFF"/>
                  </a:solidFill>
                </a14:hiddenFill>
              </a:ext>
            </a:extLst>
          </p:spPr>
        </p:pic>
        <p:pic>
          <p:nvPicPr>
            <p:cNvPr id="133" name="Picture 10" descr="https://www.go-bgc.org/wp-content/uploads/2020/11/brandlogo-bug.png">
              <a:extLst>
                <a:ext uri="{FF2B5EF4-FFF2-40B4-BE49-F238E27FC236}">
                  <a16:creationId xmlns:a16="http://schemas.microsoft.com/office/drawing/2014/main" id="{2ACB60DB-297C-4938-BAE9-D2689368B2DD}"/>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25462" b="16441"/>
            <a:stretch/>
          </p:blipFill>
          <p:spPr bwMode="auto">
            <a:xfrm>
              <a:off x="3050192" y="6008689"/>
              <a:ext cx="1758626" cy="1021715"/>
            </a:xfrm>
            <a:prstGeom prst="rect">
              <a:avLst/>
            </a:prstGeom>
            <a:noFill/>
            <a:extLst>
              <a:ext uri="{909E8E84-426E-40DD-AFC4-6F175D3DCCD1}">
                <a14:hiddenFill xmlns:a14="http://schemas.microsoft.com/office/drawing/2010/main">
                  <a:solidFill>
                    <a:srgbClr val="FFFFFF"/>
                  </a:solidFill>
                </a14:hiddenFill>
              </a:ext>
            </a:extLst>
          </p:spPr>
        </p:pic>
        <p:pic>
          <p:nvPicPr>
            <p:cNvPr id="131" name="Picture 6" descr="https://www.go-bgc.org/wp-content/uploads/2020/11/MBARI2.jpg">
              <a:extLst>
                <a:ext uri="{FF2B5EF4-FFF2-40B4-BE49-F238E27FC236}">
                  <a16:creationId xmlns:a16="http://schemas.microsoft.com/office/drawing/2014/main" id="{8ADEE60F-EE9F-425E-9685-98C9F3276DDB}"/>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104902" y="5883963"/>
              <a:ext cx="965416" cy="965418"/>
            </a:xfrm>
            <a:prstGeom prst="rect">
              <a:avLst/>
            </a:prstGeom>
            <a:noFill/>
            <a:extLst>
              <a:ext uri="{909E8E84-426E-40DD-AFC4-6F175D3DCCD1}">
                <a14:hiddenFill xmlns:a14="http://schemas.microsoft.com/office/drawing/2010/main">
                  <a:solidFill>
                    <a:srgbClr val="FFFFFF"/>
                  </a:solidFill>
                </a14:hiddenFill>
              </a:ext>
            </a:extLst>
          </p:spPr>
        </p:pic>
        <p:pic>
          <p:nvPicPr>
            <p:cNvPr id="132" name="Picture 131" descr="https://www.go-bgc.org/wp-content/uploads/2020/11/princeton-logo_1.png">
              <a:extLst>
                <a:ext uri="{FF2B5EF4-FFF2-40B4-BE49-F238E27FC236}">
                  <a16:creationId xmlns:a16="http://schemas.microsoft.com/office/drawing/2014/main" id="{C61836ED-6653-400E-802D-BCB5100EE65E}"/>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464454" y="5821004"/>
              <a:ext cx="1091332" cy="1091333"/>
            </a:xfrm>
            <a:prstGeom prst="rect">
              <a:avLst/>
            </a:prstGeom>
            <a:noFill/>
            <a:extLst>
              <a:ext uri="{909E8E84-426E-40DD-AFC4-6F175D3DCCD1}">
                <a14:hiddenFill xmlns:a14="http://schemas.microsoft.com/office/drawing/2010/main">
                  <a:solidFill>
                    <a:srgbClr val="FFFFFF"/>
                  </a:solidFill>
                </a14:hiddenFill>
              </a:ext>
            </a:extLst>
          </p:spPr>
        </p:pic>
      </p:grpSp>
      <p:pic>
        <p:nvPicPr>
          <p:cNvPr id="134" name="Picture 4" descr="SOCCOM">
            <a:extLst>
              <a:ext uri="{FF2B5EF4-FFF2-40B4-BE49-F238E27FC236}">
                <a16:creationId xmlns:a16="http://schemas.microsoft.com/office/drawing/2014/main" id="{FC58A9AE-F518-454E-9F0C-7D020FBD6F6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1605799" y="34523024"/>
            <a:ext cx="3070908" cy="3070908"/>
          </a:xfrm>
          <a:prstGeom prst="rect">
            <a:avLst/>
          </a:prstGeom>
          <a:noFill/>
          <a:extLst>
            <a:ext uri="{909E8E84-426E-40DD-AFC4-6F175D3DCCD1}">
              <a14:hiddenFill xmlns:a14="http://schemas.microsoft.com/office/drawing/2010/main">
                <a:solidFill>
                  <a:srgbClr val="FFFFFF"/>
                </a:solidFill>
              </a14:hiddenFill>
            </a:ext>
          </a:extLst>
        </p:spPr>
      </p:pic>
      <p:pic>
        <p:nvPicPr>
          <p:cNvPr id="135" name="Picture 10" descr="Biogeochemical Argo Logo">
            <a:extLst>
              <a:ext uri="{FF2B5EF4-FFF2-40B4-BE49-F238E27FC236}">
                <a16:creationId xmlns:a16="http://schemas.microsoft.com/office/drawing/2014/main" id="{69B43DD2-2A04-4301-8BC7-0CDF5F53A519}"/>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4668189" y="35150587"/>
            <a:ext cx="2550753" cy="2024406"/>
          </a:xfrm>
          <a:prstGeom prst="rect">
            <a:avLst/>
          </a:prstGeom>
          <a:noFill/>
          <a:extLst>
            <a:ext uri="{909E8E84-426E-40DD-AFC4-6F175D3DCCD1}">
              <a14:hiddenFill xmlns:a14="http://schemas.microsoft.com/office/drawing/2010/main">
                <a:solidFill>
                  <a:srgbClr val="FFFFFF"/>
                </a:solidFill>
              </a14:hiddenFill>
            </a:ext>
          </a:extLst>
        </p:spPr>
      </p:pic>
      <p:grpSp>
        <p:nvGrpSpPr>
          <p:cNvPr id="136" name="Group 135">
            <a:extLst>
              <a:ext uri="{FF2B5EF4-FFF2-40B4-BE49-F238E27FC236}">
                <a16:creationId xmlns:a16="http://schemas.microsoft.com/office/drawing/2014/main" id="{A2C48E5A-B82E-4DCF-9800-8E899A824BC1}"/>
              </a:ext>
            </a:extLst>
          </p:cNvPr>
          <p:cNvGrpSpPr/>
          <p:nvPr/>
        </p:nvGrpSpPr>
        <p:grpSpPr>
          <a:xfrm>
            <a:off x="1678812" y="29175237"/>
            <a:ext cx="11443675" cy="6281482"/>
            <a:chOff x="22700973" y="13954538"/>
            <a:chExt cx="11443675" cy="6281482"/>
          </a:xfrm>
        </p:grpSpPr>
        <p:cxnSp>
          <p:nvCxnSpPr>
            <p:cNvPr id="137" name="Connector: Elbow 136">
              <a:extLst>
                <a:ext uri="{FF2B5EF4-FFF2-40B4-BE49-F238E27FC236}">
                  <a16:creationId xmlns:a16="http://schemas.microsoft.com/office/drawing/2014/main" id="{1D1BB2E2-EFB9-435D-BB4F-8CE831B8785A}"/>
                </a:ext>
              </a:extLst>
            </p:cNvPr>
            <p:cNvCxnSpPr>
              <a:cxnSpLocks/>
            </p:cNvCxnSpPr>
            <p:nvPr/>
          </p:nvCxnSpPr>
          <p:spPr>
            <a:xfrm>
              <a:off x="26962605" y="18973798"/>
              <a:ext cx="3060405" cy="1143000"/>
            </a:xfrm>
            <a:prstGeom prst="bentConnector3">
              <a:avLst/>
            </a:prstGeom>
            <a:ln w="63500">
              <a:solidFill>
                <a:srgbClr val="1C345D"/>
              </a:solidFill>
              <a:tailEnd type="triangle"/>
            </a:ln>
          </p:spPr>
          <p:style>
            <a:lnRef idx="1">
              <a:schemeClr val="accent1"/>
            </a:lnRef>
            <a:fillRef idx="0">
              <a:schemeClr val="accent1"/>
            </a:fillRef>
            <a:effectRef idx="0">
              <a:schemeClr val="accent1"/>
            </a:effectRef>
            <a:fontRef idx="minor">
              <a:schemeClr val="tx1"/>
            </a:fontRef>
          </p:style>
        </p:cxnSp>
        <p:cxnSp>
          <p:nvCxnSpPr>
            <p:cNvPr id="138" name="Connector: Elbow 137">
              <a:extLst>
                <a:ext uri="{FF2B5EF4-FFF2-40B4-BE49-F238E27FC236}">
                  <a16:creationId xmlns:a16="http://schemas.microsoft.com/office/drawing/2014/main" id="{18BB9C84-CFC8-43CA-8BA5-4EC7D3E5764F}"/>
                </a:ext>
              </a:extLst>
            </p:cNvPr>
            <p:cNvCxnSpPr>
              <a:cxnSpLocks/>
            </p:cNvCxnSpPr>
            <p:nvPr/>
          </p:nvCxnSpPr>
          <p:spPr>
            <a:xfrm>
              <a:off x="23125466" y="18526538"/>
              <a:ext cx="3060405" cy="1143000"/>
            </a:xfrm>
            <a:prstGeom prst="bentConnector3">
              <a:avLst/>
            </a:prstGeom>
            <a:ln w="63500">
              <a:solidFill>
                <a:srgbClr val="1C345D"/>
              </a:solidFill>
              <a:tailEnd type="triangle"/>
            </a:ln>
          </p:spPr>
          <p:style>
            <a:lnRef idx="1">
              <a:schemeClr val="accent1"/>
            </a:lnRef>
            <a:fillRef idx="0">
              <a:schemeClr val="accent1"/>
            </a:fillRef>
            <a:effectRef idx="0">
              <a:schemeClr val="accent1"/>
            </a:effectRef>
            <a:fontRef idx="minor">
              <a:schemeClr val="tx1"/>
            </a:fontRef>
          </p:style>
        </p:cxnSp>
        <p:sp>
          <p:nvSpPr>
            <p:cNvPr id="139" name="TextBox 138">
              <a:extLst>
                <a:ext uri="{FF2B5EF4-FFF2-40B4-BE49-F238E27FC236}">
                  <a16:creationId xmlns:a16="http://schemas.microsoft.com/office/drawing/2014/main" id="{7DAAB68B-EE3D-496C-8334-196C34AB43CC}"/>
                </a:ext>
              </a:extLst>
            </p:cNvPr>
            <p:cNvSpPr txBox="1">
              <a:spLocks/>
            </p:cNvSpPr>
            <p:nvPr/>
          </p:nvSpPr>
          <p:spPr>
            <a:xfrm>
              <a:off x="22700973" y="13954538"/>
              <a:ext cx="3200400" cy="4572000"/>
            </a:xfrm>
            <a:prstGeom prst="roundRect">
              <a:avLst/>
            </a:prstGeom>
            <a:solidFill>
              <a:srgbClr val="2E579A"/>
            </a:solidFill>
            <a:ln w="38100">
              <a:solidFill>
                <a:srgbClr val="1C345D"/>
              </a:solidFill>
            </a:ln>
          </p:spPr>
          <p:style>
            <a:lnRef idx="2">
              <a:schemeClr val="accent1"/>
            </a:lnRef>
            <a:fillRef idx="1">
              <a:schemeClr val="lt1"/>
            </a:fillRef>
            <a:effectRef idx="0">
              <a:schemeClr val="accent1"/>
            </a:effectRef>
            <a:fontRef idx="minor">
              <a:schemeClr val="dk1"/>
            </a:fontRef>
          </p:style>
          <p:txBody>
            <a:bodyPr wrap="square" rtlCol="0">
              <a:noAutofit/>
            </a:bodyPr>
            <a:lstStyle/>
            <a:p>
              <a:pPr marL="0" marR="0" lvl="0" indent="0" algn="ctr" defTabSz="457142" rtl="0" eaLnBrk="1" fontAlgn="auto" latinLnBrk="0" hangingPunct="1">
                <a:lnSpc>
                  <a:spcPct val="100000"/>
                </a:lnSpc>
                <a:spcBef>
                  <a:spcPts val="0"/>
                </a:spcBef>
                <a:spcAft>
                  <a:spcPts val="0"/>
                </a:spcAft>
                <a:buClrTx/>
                <a:buSzTx/>
                <a:buFontTx/>
                <a:buNone/>
                <a:tabLst/>
                <a:defRPr/>
              </a:pPr>
              <a:r>
                <a:rPr kumimoji="0" lang="en-US" sz="3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Select a salinity proxy, and match proxy data to afflicted float.</a:t>
              </a:r>
            </a:p>
          </p:txBody>
        </p:sp>
        <p:sp>
          <p:nvSpPr>
            <p:cNvPr id="140" name="TextBox 139">
              <a:extLst>
                <a:ext uri="{FF2B5EF4-FFF2-40B4-BE49-F238E27FC236}">
                  <a16:creationId xmlns:a16="http://schemas.microsoft.com/office/drawing/2014/main" id="{25696044-99B2-43DA-8E13-3758A122AC37}"/>
                </a:ext>
              </a:extLst>
            </p:cNvPr>
            <p:cNvSpPr txBox="1">
              <a:spLocks/>
            </p:cNvSpPr>
            <p:nvPr/>
          </p:nvSpPr>
          <p:spPr>
            <a:xfrm>
              <a:off x="26610364" y="13954538"/>
              <a:ext cx="3200400" cy="5029200"/>
            </a:xfrm>
            <a:prstGeom prst="roundRect">
              <a:avLst/>
            </a:prstGeom>
            <a:solidFill>
              <a:srgbClr val="2E579A"/>
            </a:solidFill>
            <a:ln w="38100">
              <a:solidFill>
                <a:srgbClr val="1C345D"/>
              </a:solidFill>
            </a:ln>
          </p:spPr>
          <p:style>
            <a:lnRef idx="2">
              <a:schemeClr val="accent1"/>
            </a:lnRef>
            <a:fillRef idx="1">
              <a:schemeClr val="lt1"/>
            </a:fillRef>
            <a:effectRef idx="0">
              <a:schemeClr val="accent1"/>
            </a:effectRef>
            <a:fontRef idx="minor">
              <a:schemeClr val="dk1"/>
            </a:fontRef>
          </p:style>
          <p:txBody>
            <a:bodyPr wrap="square" rtlCol="0">
              <a:noAutofit/>
            </a:bodyPr>
            <a:lstStyle/>
            <a:p>
              <a:pPr marL="0" marR="0" lvl="0" indent="0" algn="ctr" defTabSz="457142" rtl="0" eaLnBrk="1" fontAlgn="auto" latinLnBrk="0" hangingPunct="1">
                <a:lnSpc>
                  <a:spcPct val="100000"/>
                </a:lnSpc>
                <a:spcBef>
                  <a:spcPts val="0"/>
                </a:spcBef>
                <a:spcAft>
                  <a:spcPts val="0"/>
                </a:spcAft>
                <a:buClrTx/>
                <a:buSzTx/>
                <a:buFontTx/>
                <a:buNone/>
                <a:tabLst/>
                <a:defRPr/>
              </a:pPr>
              <a:r>
                <a:rPr kumimoji="0" lang="en-US" sz="3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Compare the processed parameter data with and without the proxy.</a:t>
              </a:r>
            </a:p>
          </p:txBody>
        </p:sp>
        <p:sp>
          <p:nvSpPr>
            <p:cNvPr id="141" name="TextBox 140">
              <a:extLst>
                <a:ext uri="{FF2B5EF4-FFF2-40B4-BE49-F238E27FC236}">
                  <a16:creationId xmlns:a16="http://schemas.microsoft.com/office/drawing/2014/main" id="{EF404039-0583-4AA2-8BC8-D513DD125FA8}"/>
                </a:ext>
              </a:extLst>
            </p:cNvPr>
            <p:cNvSpPr txBox="1">
              <a:spLocks/>
            </p:cNvSpPr>
            <p:nvPr/>
          </p:nvSpPr>
          <p:spPr>
            <a:xfrm>
              <a:off x="30519755" y="13954538"/>
              <a:ext cx="3200400" cy="5486400"/>
            </a:xfrm>
            <a:prstGeom prst="roundRect">
              <a:avLst/>
            </a:prstGeom>
            <a:solidFill>
              <a:srgbClr val="2E579A"/>
            </a:solidFill>
            <a:ln w="38100">
              <a:solidFill>
                <a:srgbClr val="1C345D"/>
              </a:solidFill>
            </a:ln>
          </p:spPr>
          <p:style>
            <a:lnRef idx="2">
              <a:schemeClr val="accent1"/>
            </a:lnRef>
            <a:fillRef idx="1">
              <a:schemeClr val="lt1"/>
            </a:fillRef>
            <a:effectRef idx="0">
              <a:schemeClr val="accent1"/>
            </a:effectRef>
            <a:fontRef idx="minor">
              <a:schemeClr val="dk1"/>
            </a:fontRef>
          </p:style>
          <p:txBody>
            <a:bodyPr wrap="square" rtlCol="0">
              <a:noAutofit/>
            </a:bodyPr>
            <a:lstStyle/>
            <a:p>
              <a:pPr marL="0" marR="0" lvl="0" indent="0" algn="ctr" defTabSz="457142" rtl="0" eaLnBrk="1" fontAlgn="auto" latinLnBrk="0" hangingPunct="1">
                <a:lnSpc>
                  <a:spcPct val="100000"/>
                </a:lnSpc>
                <a:spcBef>
                  <a:spcPts val="0"/>
                </a:spcBef>
                <a:spcAft>
                  <a:spcPts val="0"/>
                </a:spcAft>
                <a:buClrTx/>
                <a:buSzTx/>
                <a:buFontTx/>
                <a:buNone/>
                <a:tabLst/>
                <a:defRPr/>
              </a:pPr>
              <a:r>
                <a:rPr kumimoji="0" lang="en-US" sz="3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Determine proxy success based on magnitude of parameter error and inflated proxy error. </a:t>
              </a:r>
            </a:p>
          </p:txBody>
        </p:sp>
        <p:sp>
          <p:nvSpPr>
            <p:cNvPr id="142" name="TextBox 141">
              <a:extLst>
                <a:ext uri="{FF2B5EF4-FFF2-40B4-BE49-F238E27FC236}">
                  <a16:creationId xmlns:a16="http://schemas.microsoft.com/office/drawing/2014/main" id="{982A4712-1EBC-496F-A7C6-0CCC402440F1}"/>
                </a:ext>
              </a:extLst>
            </p:cNvPr>
            <p:cNvSpPr txBox="1">
              <a:spLocks/>
            </p:cNvSpPr>
            <p:nvPr/>
          </p:nvSpPr>
          <p:spPr>
            <a:xfrm>
              <a:off x="23125466" y="16854747"/>
              <a:ext cx="3200400" cy="2286000"/>
            </a:xfrm>
            <a:prstGeom prst="roundRect">
              <a:avLst/>
            </a:prstGeom>
            <a:solidFill>
              <a:srgbClr val="E5ECF7"/>
            </a:solidFill>
            <a:ln w="38100">
              <a:solidFill>
                <a:srgbClr val="1C345D"/>
              </a:solidFill>
            </a:ln>
          </p:spPr>
          <p:style>
            <a:lnRef idx="2">
              <a:schemeClr val="accent1"/>
            </a:lnRef>
            <a:fillRef idx="1">
              <a:schemeClr val="lt1"/>
            </a:fillRef>
            <a:effectRef idx="0">
              <a:schemeClr val="accent1"/>
            </a:effectRef>
            <a:fontRef idx="minor">
              <a:schemeClr val="dk1"/>
            </a:fontRef>
          </p:style>
          <p:txBody>
            <a:bodyPr wrap="square" rtlCol="0" anchor="ctr">
              <a:noAutofit/>
            </a:bodyPr>
            <a:lstStyle/>
            <a:p>
              <a:pPr marL="0" marR="0" lvl="0" indent="0" algn="ctr" defTabSz="457142" rtl="0" eaLnBrk="1" fontAlgn="auto" latinLnBrk="0" hangingPunct="1">
                <a:lnSpc>
                  <a:spcPct val="100000"/>
                </a:lnSpc>
                <a:spcBef>
                  <a:spcPts val="0"/>
                </a:spcBef>
                <a:spcAft>
                  <a:spcPts val="0"/>
                </a:spcAft>
                <a:buClrTx/>
                <a:buSzTx/>
                <a:buFontTx/>
                <a:buNone/>
                <a:tabLst/>
                <a:defRPr/>
              </a:pPr>
              <a:r>
                <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The proxy used for operations at MBARI is ARMOR3D.</a:t>
              </a:r>
            </a:p>
          </p:txBody>
        </p:sp>
        <p:sp>
          <p:nvSpPr>
            <p:cNvPr id="143" name="TextBox 142">
              <a:extLst>
                <a:ext uri="{FF2B5EF4-FFF2-40B4-BE49-F238E27FC236}">
                  <a16:creationId xmlns:a16="http://schemas.microsoft.com/office/drawing/2014/main" id="{605BCE8E-A8E8-40EF-AE09-D2C0A3E3F9C7}"/>
                </a:ext>
              </a:extLst>
            </p:cNvPr>
            <p:cNvSpPr txBox="1">
              <a:spLocks/>
            </p:cNvSpPr>
            <p:nvPr/>
          </p:nvSpPr>
          <p:spPr>
            <a:xfrm>
              <a:off x="27034857" y="17383538"/>
              <a:ext cx="3200400" cy="2286000"/>
            </a:xfrm>
            <a:prstGeom prst="roundRect">
              <a:avLst/>
            </a:prstGeom>
            <a:solidFill>
              <a:srgbClr val="E5ECF7"/>
            </a:solidFill>
            <a:ln w="38100">
              <a:solidFill>
                <a:srgbClr val="1C345D"/>
              </a:solidFill>
            </a:ln>
          </p:spPr>
          <p:style>
            <a:lnRef idx="2">
              <a:schemeClr val="accent1"/>
            </a:lnRef>
            <a:fillRef idx="1">
              <a:schemeClr val="lt1"/>
            </a:fillRef>
            <a:effectRef idx="0">
              <a:schemeClr val="accent1"/>
            </a:effectRef>
            <a:fontRef idx="minor">
              <a:schemeClr val="dk1"/>
            </a:fontRef>
          </p:style>
          <p:txBody>
            <a:bodyPr wrap="square" rtlCol="0" anchor="ctr">
              <a:noAutofit/>
            </a:bodyPr>
            <a:lstStyle/>
            <a:p>
              <a:pPr marL="0" marR="0" lvl="0" indent="0" algn="ctr" defTabSz="457142" rtl="0" eaLnBrk="1" fontAlgn="auto" latinLnBrk="0" hangingPunct="1">
                <a:lnSpc>
                  <a:spcPct val="100000"/>
                </a:lnSpc>
                <a:spcBef>
                  <a:spcPts val="0"/>
                </a:spcBef>
                <a:spcAft>
                  <a:spcPts val="0"/>
                </a:spcAft>
                <a:buClrTx/>
                <a:buSzTx/>
                <a:buFontTx/>
                <a:buNone/>
                <a:tabLst/>
                <a:defRPr/>
              </a:pPr>
              <a:r>
                <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How does healthy salinity data compare to proxy data?</a:t>
              </a:r>
            </a:p>
          </p:txBody>
        </p:sp>
        <p:sp>
          <p:nvSpPr>
            <p:cNvPr id="144" name="TextBox 143">
              <a:extLst>
                <a:ext uri="{FF2B5EF4-FFF2-40B4-BE49-F238E27FC236}">
                  <a16:creationId xmlns:a16="http://schemas.microsoft.com/office/drawing/2014/main" id="{01D671B5-71EC-4C9F-A1CB-8E568A69F44D}"/>
                </a:ext>
              </a:extLst>
            </p:cNvPr>
            <p:cNvSpPr txBox="1">
              <a:spLocks/>
            </p:cNvSpPr>
            <p:nvPr/>
          </p:nvSpPr>
          <p:spPr>
            <a:xfrm>
              <a:off x="30944248" y="17950020"/>
              <a:ext cx="3200400" cy="2286000"/>
            </a:xfrm>
            <a:prstGeom prst="roundRect">
              <a:avLst/>
            </a:prstGeom>
            <a:solidFill>
              <a:srgbClr val="E5ECF7"/>
            </a:solidFill>
            <a:ln w="38100">
              <a:solidFill>
                <a:srgbClr val="1C345D"/>
              </a:solidFill>
            </a:ln>
          </p:spPr>
          <p:style>
            <a:lnRef idx="2">
              <a:schemeClr val="accent1"/>
            </a:lnRef>
            <a:fillRef idx="1">
              <a:schemeClr val="lt1"/>
            </a:fillRef>
            <a:effectRef idx="0">
              <a:schemeClr val="accent1"/>
            </a:effectRef>
            <a:fontRef idx="minor">
              <a:schemeClr val="dk1"/>
            </a:fontRef>
          </p:style>
          <p:txBody>
            <a:bodyPr wrap="square" rtlCol="0" anchor="ctr">
              <a:noAutofit/>
            </a:bodyPr>
            <a:lstStyle/>
            <a:p>
              <a:pPr marL="0" marR="0" lvl="0" indent="0" algn="ctr" defTabSz="457142" rtl="0" eaLnBrk="1" fontAlgn="auto" latinLnBrk="0" hangingPunct="1">
                <a:lnSpc>
                  <a:spcPct val="100000"/>
                </a:lnSpc>
                <a:spcBef>
                  <a:spcPts val="0"/>
                </a:spcBef>
                <a:spcAft>
                  <a:spcPts val="0"/>
                </a:spcAft>
                <a:buClrTx/>
                <a:buSzTx/>
                <a:buFontTx/>
                <a:buNone/>
                <a:tabLst/>
                <a:defRPr/>
              </a:pPr>
              <a:r>
                <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Acceptable error magnitude determined float by float.</a:t>
              </a:r>
            </a:p>
          </p:txBody>
        </p:sp>
      </p:grpSp>
      <p:pic>
        <p:nvPicPr>
          <p:cNvPr id="127" name="Picture 6" descr="About Us | GO-BGC">
            <a:extLst>
              <a:ext uri="{FF2B5EF4-FFF2-40B4-BE49-F238E27FC236}">
                <a16:creationId xmlns:a16="http://schemas.microsoft.com/office/drawing/2014/main" id="{7D3C2CE3-2FCD-407A-A60B-751CEF71474D}"/>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9063641" y="34704282"/>
            <a:ext cx="2510889" cy="2536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48601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776905D-AC88-8C4C-83A9-4F1D2AF481F9}"/>
              </a:ext>
            </a:extLst>
          </p:cNvPr>
          <p:cNvSpPr txBox="1"/>
          <p:nvPr/>
        </p:nvSpPr>
        <p:spPr>
          <a:xfrm>
            <a:off x="-5494980" y="5126330"/>
            <a:ext cx="20574567" cy="14453572"/>
          </a:xfrm>
          <a:prstGeom prst="rect">
            <a:avLst/>
          </a:prstGeom>
          <a:solidFill>
            <a:schemeClr val="bg1"/>
          </a:solidFill>
          <a:ln>
            <a:noFill/>
          </a:ln>
        </p:spPr>
        <p:txBody>
          <a:bodyPr wrap="square" rtlCol="0">
            <a:spAutoFit/>
          </a:bodyPr>
          <a:lstStyle/>
          <a:p>
            <a:endParaRPr lang="en-US" sz="10369" dirty="0"/>
          </a:p>
          <a:p>
            <a:endParaRPr lang="en-US" sz="10369" dirty="0"/>
          </a:p>
          <a:p>
            <a:endParaRPr lang="en-US" sz="10369" dirty="0"/>
          </a:p>
          <a:p>
            <a:endParaRPr lang="en-US" sz="10369" dirty="0"/>
          </a:p>
          <a:p>
            <a:endParaRPr lang="en-US" sz="10369" dirty="0"/>
          </a:p>
          <a:p>
            <a:endParaRPr lang="en-US" sz="10369" dirty="0"/>
          </a:p>
          <a:p>
            <a:endParaRPr lang="en-US" sz="10369" dirty="0"/>
          </a:p>
          <a:p>
            <a:endParaRPr lang="en-US" sz="10369" dirty="0"/>
          </a:p>
          <a:p>
            <a:endParaRPr lang="en-US" sz="10369" dirty="0"/>
          </a:p>
        </p:txBody>
      </p:sp>
      <p:sp>
        <p:nvSpPr>
          <p:cNvPr id="5" name="TextBox 4">
            <a:extLst>
              <a:ext uri="{FF2B5EF4-FFF2-40B4-BE49-F238E27FC236}">
                <a16:creationId xmlns:a16="http://schemas.microsoft.com/office/drawing/2014/main" id="{5214397A-F8E6-D145-ACB1-148B1B98063A}"/>
              </a:ext>
            </a:extLst>
          </p:cNvPr>
          <p:cNvSpPr txBox="1">
            <a:spLocks/>
          </p:cNvSpPr>
          <p:nvPr/>
        </p:nvSpPr>
        <p:spPr>
          <a:xfrm>
            <a:off x="15694938" y="5121716"/>
            <a:ext cx="14165274" cy="34141541"/>
          </a:xfrm>
          <a:prstGeom prst="rect">
            <a:avLst/>
          </a:prstGeom>
          <a:solidFill>
            <a:schemeClr val="bg1"/>
          </a:solidFill>
          <a:ln>
            <a:noFill/>
          </a:ln>
        </p:spPr>
        <p:txBody>
          <a:bodyPr wrap="square" rtlCol="0">
            <a:spAutoFit/>
          </a:bodyPr>
          <a:lstStyle/>
          <a:p>
            <a:pPr algn="just">
              <a:lnSpc>
                <a:spcPct val="150000"/>
              </a:lnSpc>
            </a:pPr>
            <a:endParaRPr lang="en-US" sz="3428" dirty="0">
              <a:latin typeface="Times New Roman" panose="02020603050405020304" pitchFamily="18" charset="0"/>
              <a:cs typeface="Times New Roman" panose="02020603050405020304" pitchFamily="18" charset="0"/>
            </a:endParaRPr>
          </a:p>
          <a:p>
            <a:pPr algn="just">
              <a:lnSpc>
                <a:spcPct val="150000"/>
              </a:lnSpc>
            </a:pPr>
            <a:r>
              <a:rPr lang="en-US" sz="2357" dirty="0">
                <a:latin typeface="Times New Roman" panose="02020603050405020304" pitchFamily="18" charset="0"/>
                <a:cs typeface="Times New Roman" panose="02020603050405020304" pitchFamily="18" charset="0"/>
              </a:rPr>
              <a:t>Each season and frontal zone of the ACC has unique biogeochemical properties.  We group all of our matchups by frontal zone and season to reduce bias between the mean biogeochemical property within each grouping (Figure 5).</a:t>
            </a:r>
          </a:p>
          <a:p>
            <a:pPr algn="just">
              <a:lnSpc>
                <a:spcPct val="150000"/>
              </a:lnSpc>
            </a:pPr>
            <a:endParaRPr lang="en-US" sz="2357" dirty="0">
              <a:latin typeface="Times New Roman" panose="02020603050405020304" pitchFamily="18" charset="0"/>
              <a:cs typeface="Times New Roman" panose="02020603050405020304" pitchFamily="18" charset="0"/>
            </a:endParaRPr>
          </a:p>
          <a:p>
            <a:pPr algn="just">
              <a:lnSpc>
                <a:spcPct val="150000"/>
              </a:lnSpc>
            </a:pPr>
            <a:endParaRPr lang="en-US" sz="2357" dirty="0">
              <a:latin typeface="Times New Roman" panose="02020603050405020304" pitchFamily="18" charset="0"/>
              <a:cs typeface="Times New Roman" panose="02020603050405020304" pitchFamily="18" charset="0"/>
            </a:endParaRPr>
          </a:p>
          <a:p>
            <a:pPr algn="just">
              <a:lnSpc>
                <a:spcPct val="150000"/>
              </a:lnSpc>
            </a:pPr>
            <a:endParaRPr lang="en-US" sz="2357" dirty="0">
              <a:latin typeface="Times New Roman" panose="02020603050405020304" pitchFamily="18" charset="0"/>
              <a:cs typeface="Times New Roman" panose="02020603050405020304" pitchFamily="18" charset="0"/>
            </a:endParaRPr>
          </a:p>
          <a:p>
            <a:pPr algn="just">
              <a:lnSpc>
                <a:spcPct val="150000"/>
              </a:lnSpc>
            </a:pPr>
            <a:endParaRPr lang="en-US" sz="2357" dirty="0">
              <a:latin typeface="Times New Roman" panose="02020603050405020304" pitchFamily="18" charset="0"/>
              <a:cs typeface="Times New Roman" panose="02020603050405020304" pitchFamily="18" charset="0"/>
            </a:endParaRPr>
          </a:p>
          <a:p>
            <a:pPr algn="just">
              <a:lnSpc>
                <a:spcPct val="150000"/>
              </a:lnSpc>
            </a:pPr>
            <a:endParaRPr lang="en-US" sz="2357" dirty="0">
              <a:latin typeface="Times New Roman" panose="02020603050405020304" pitchFamily="18" charset="0"/>
              <a:cs typeface="Times New Roman" panose="02020603050405020304" pitchFamily="18" charset="0"/>
            </a:endParaRPr>
          </a:p>
          <a:p>
            <a:pPr algn="just">
              <a:lnSpc>
                <a:spcPct val="150000"/>
              </a:lnSpc>
            </a:pPr>
            <a:endParaRPr lang="en-US" sz="2357" dirty="0">
              <a:latin typeface="Times New Roman" panose="02020603050405020304" pitchFamily="18" charset="0"/>
              <a:cs typeface="Times New Roman" panose="02020603050405020304" pitchFamily="18" charset="0"/>
            </a:endParaRPr>
          </a:p>
          <a:p>
            <a:pPr algn="just">
              <a:lnSpc>
                <a:spcPct val="150000"/>
              </a:lnSpc>
            </a:pPr>
            <a:endParaRPr lang="en-US" sz="2357" dirty="0">
              <a:latin typeface="Times New Roman" panose="02020603050405020304" pitchFamily="18" charset="0"/>
              <a:cs typeface="Times New Roman" panose="02020603050405020304" pitchFamily="18" charset="0"/>
            </a:endParaRPr>
          </a:p>
          <a:p>
            <a:pPr algn="just">
              <a:lnSpc>
                <a:spcPct val="150000"/>
              </a:lnSpc>
            </a:pPr>
            <a:endParaRPr lang="en-US" sz="2357" dirty="0">
              <a:latin typeface="Times New Roman" panose="02020603050405020304" pitchFamily="18" charset="0"/>
              <a:cs typeface="Times New Roman" panose="02020603050405020304" pitchFamily="18" charset="0"/>
            </a:endParaRPr>
          </a:p>
          <a:p>
            <a:pPr algn="just">
              <a:lnSpc>
                <a:spcPct val="150000"/>
              </a:lnSpc>
            </a:pPr>
            <a:endParaRPr lang="en-US" sz="2357" dirty="0">
              <a:latin typeface="Times New Roman" panose="02020603050405020304" pitchFamily="18" charset="0"/>
              <a:cs typeface="Times New Roman" panose="02020603050405020304" pitchFamily="18" charset="0"/>
            </a:endParaRPr>
          </a:p>
          <a:p>
            <a:pPr algn="just">
              <a:lnSpc>
                <a:spcPct val="150000"/>
              </a:lnSpc>
            </a:pPr>
            <a:endParaRPr lang="en-US" sz="2357" dirty="0">
              <a:latin typeface="Times New Roman" panose="02020603050405020304" pitchFamily="18" charset="0"/>
              <a:cs typeface="Times New Roman" panose="02020603050405020304" pitchFamily="18" charset="0"/>
            </a:endParaRPr>
          </a:p>
          <a:p>
            <a:pPr algn="just">
              <a:lnSpc>
                <a:spcPct val="150000"/>
              </a:lnSpc>
            </a:pPr>
            <a:endParaRPr lang="en-US" sz="2357" dirty="0">
              <a:latin typeface="Times New Roman" panose="02020603050405020304" pitchFamily="18" charset="0"/>
              <a:cs typeface="Times New Roman" panose="02020603050405020304" pitchFamily="18" charset="0"/>
            </a:endParaRPr>
          </a:p>
          <a:p>
            <a:pPr algn="just">
              <a:lnSpc>
                <a:spcPct val="150000"/>
              </a:lnSpc>
            </a:pPr>
            <a:endParaRPr lang="en-US" sz="2357" dirty="0">
              <a:latin typeface="Times New Roman" panose="02020603050405020304" pitchFamily="18" charset="0"/>
              <a:cs typeface="Times New Roman" panose="02020603050405020304" pitchFamily="18" charset="0"/>
            </a:endParaRPr>
          </a:p>
          <a:p>
            <a:pPr algn="just">
              <a:lnSpc>
                <a:spcPct val="150000"/>
              </a:lnSpc>
            </a:pPr>
            <a:endParaRPr lang="en-US" sz="2357" dirty="0">
              <a:latin typeface="Times New Roman" panose="02020603050405020304" pitchFamily="18" charset="0"/>
              <a:cs typeface="Times New Roman" panose="02020603050405020304" pitchFamily="18" charset="0"/>
            </a:endParaRPr>
          </a:p>
          <a:p>
            <a:pPr algn="just">
              <a:lnSpc>
                <a:spcPct val="150000"/>
              </a:lnSpc>
            </a:pPr>
            <a:endParaRPr lang="en-US" sz="2357" dirty="0">
              <a:latin typeface="Times New Roman" panose="02020603050405020304" pitchFamily="18" charset="0"/>
              <a:cs typeface="Times New Roman" panose="02020603050405020304" pitchFamily="18" charset="0"/>
            </a:endParaRPr>
          </a:p>
          <a:p>
            <a:pPr algn="just">
              <a:lnSpc>
                <a:spcPct val="150000"/>
              </a:lnSpc>
            </a:pPr>
            <a:r>
              <a:rPr lang="en-US" sz="2357" dirty="0">
                <a:latin typeface="Times New Roman" panose="02020603050405020304" pitchFamily="18" charset="0"/>
                <a:cs typeface="Times New Roman" panose="02020603050405020304" pitchFamily="18" charset="0"/>
              </a:rPr>
              <a:t>Even with our profiles grouped by similar regions and seasons of biogeochemical variability, our profiles contain information from both eddies and the larger-scale ocean state.  To isolate eddy-induced signals, we calculated anomalies within each grouping relative to a mean background state.</a:t>
            </a:r>
          </a:p>
          <a:p>
            <a:pPr algn="just">
              <a:lnSpc>
                <a:spcPct val="150000"/>
              </a:lnSpc>
            </a:pPr>
            <a:endParaRPr lang="en-US" sz="2570" dirty="0">
              <a:latin typeface="Times New Roman" panose="02020603050405020304" pitchFamily="18" charset="0"/>
              <a:cs typeface="Times New Roman" panose="02020603050405020304" pitchFamily="18" charset="0"/>
            </a:endParaRPr>
          </a:p>
          <a:p>
            <a:pPr algn="just">
              <a:lnSpc>
                <a:spcPct val="150000"/>
              </a:lnSpc>
            </a:pPr>
            <a:endParaRPr lang="en-US" sz="2357" dirty="0">
              <a:latin typeface="Times New Roman" panose="02020603050405020304" pitchFamily="18" charset="0"/>
              <a:cs typeface="Times New Roman" panose="02020603050405020304" pitchFamily="18" charset="0"/>
            </a:endParaRPr>
          </a:p>
          <a:p>
            <a:pPr algn="just">
              <a:lnSpc>
                <a:spcPct val="150000"/>
              </a:lnSpc>
            </a:pPr>
            <a:r>
              <a:rPr lang="en-US" sz="2357" dirty="0">
                <a:latin typeface="Times New Roman" panose="02020603050405020304" pitchFamily="18" charset="0"/>
                <a:cs typeface="Times New Roman" panose="02020603050405020304" pitchFamily="18" charset="0"/>
              </a:rPr>
              <a:t>For profiles of temperature, salinity, oxygen and nitrate, the mean background state used to calculate anomaly profiles is represented by gridded monthly averages from World Ocean Atlas (WOA)</a:t>
            </a:r>
            <a:r>
              <a:rPr lang="en-US" sz="2357" baseline="30000" dirty="0">
                <a:latin typeface="Times New Roman" panose="02020603050405020304" pitchFamily="18" charset="0"/>
                <a:cs typeface="Times New Roman" panose="02020603050405020304" pitchFamily="18" charset="0"/>
              </a:rPr>
              <a:t>[7]</a:t>
            </a:r>
            <a:r>
              <a:rPr lang="en-US" sz="2357" dirty="0">
                <a:latin typeface="Times New Roman" panose="02020603050405020304" pitchFamily="18" charset="0"/>
                <a:cs typeface="Times New Roman" panose="02020603050405020304" pitchFamily="18" charset="0"/>
              </a:rPr>
              <a:t> (Figure 6).</a:t>
            </a:r>
          </a:p>
          <a:p>
            <a:pPr>
              <a:lnSpc>
                <a:spcPct val="150000"/>
              </a:lnSpc>
            </a:pPr>
            <a:endParaRPr lang="en-US" sz="2357" b="1" dirty="0">
              <a:latin typeface="Times New Roman" panose="02020603050405020304" pitchFamily="18" charset="0"/>
              <a:cs typeface="Times New Roman" panose="02020603050405020304" pitchFamily="18" charset="0"/>
            </a:endParaRPr>
          </a:p>
          <a:p>
            <a:pPr>
              <a:lnSpc>
                <a:spcPct val="150000"/>
              </a:lnSpc>
            </a:pPr>
            <a:endParaRPr lang="en-US" sz="2357" b="1" dirty="0">
              <a:latin typeface="Times New Roman" panose="02020603050405020304" pitchFamily="18" charset="0"/>
              <a:cs typeface="Times New Roman" panose="02020603050405020304" pitchFamily="18" charset="0"/>
            </a:endParaRPr>
          </a:p>
          <a:p>
            <a:pPr>
              <a:lnSpc>
                <a:spcPct val="150000"/>
              </a:lnSpc>
            </a:pPr>
            <a:endParaRPr lang="en-US" sz="2357" b="1" dirty="0">
              <a:latin typeface="Times New Roman" panose="02020603050405020304" pitchFamily="18" charset="0"/>
              <a:cs typeface="Times New Roman" panose="02020603050405020304" pitchFamily="18" charset="0"/>
            </a:endParaRPr>
          </a:p>
          <a:p>
            <a:pPr>
              <a:lnSpc>
                <a:spcPct val="150000"/>
              </a:lnSpc>
            </a:pPr>
            <a:endParaRPr lang="en-US" sz="2357" b="1" dirty="0">
              <a:latin typeface="Times New Roman" panose="02020603050405020304" pitchFamily="18" charset="0"/>
              <a:cs typeface="Times New Roman" panose="02020603050405020304" pitchFamily="18" charset="0"/>
            </a:endParaRPr>
          </a:p>
          <a:p>
            <a:pPr>
              <a:lnSpc>
                <a:spcPct val="150000"/>
              </a:lnSpc>
            </a:pPr>
            <a:endParaRPr lang="en-US" sz="2357" b="1" dirty="0">
              <a:latin typeface="Times New Roman" panose="02020603050405020304" pitchFamily="18" charset="0"/>
              <a:cs typeface="Times New Roman" panose="02020603050405020304" pitchFamily="18" charset="0"/>
            </a:endParaRPr>
          </a:p>
          <a:p>
            <a:pPr>
              <a:lnSpc>
                <a:spcPct val="150000"/>
              </a:lnSpc>
            </a:pPr>
            <a:endParaRPr lang="en-US" sz="2357" b="1" dirty="0">
              <a:latin typeface="Times New Roman" panose="02020603050405020304" pitchFamily="18" charset="0"/>
              <a:cs typeface="Times New Roman" panose="02020603050405020304" pitchFamily="18" charset="0"/>
            </a:endParaRPr>
          </a:p>
          <a:p>
            <a:pPr>
              <a:lnSpc>
                <a:spcPct val="150000"/>
              </a:lnSpc>
            </a:pPr>
            <a:endParaRPr lang="en-US" sz="2357" b="1" dirty="0">
              <a:latin typeface="Times New Roman" panose="02020603050405020304" pitchFamily="18" charset="0"/>
              <a:cs typeface="Times New Roman" panose="02020603050405020304" pitchFamily="18" charset="0"/>
            </a:endParaRPr>
          </a:p>
          <a:p>
            <a:pPr>
              <a:lnSpc>
                <a:spcPct val="150000"/>
              </a:lnSpc>
            </a:pPr>
            <a:endParaRPr lang="en-US" sz="2357" b="1" dirty="0">
              <a:latin typeface="Times New Roman" panose="02020603050405020304" pitchFamily="18" charset="0"/>
              <a:cs typeface="Times New Roman" panose="02020603050405020304" pitchFamily="18" charset="0"/>
            </a:endParaRPr>
          </a:p>
          <a:p>
            <a:pPr>
              <a:lnSpc>
                <a:spcPct val="150000"/>
              </a:lnSpc>
            </a:pPr>
            <a:endParaRPr lang="en-US" sz="2357" b="1" dirty="0">
              <a:latin typeface="Times New Roman" panose="02020603050405020304" pitchFamily="18" charset="0"/>
              <a:cs typeface="Times New Roman" panose="02020603050405020304" pitchFamily="18" charset="0"/>
            </a:endParaRPr>
          </a:p>
          <a:p>
            <a:pPr>
              <a:lnSpc>
                <a:spcPct val="150000"/>
              </a:lnSpc>
            </a:pPr>
            <a:endParaRPr lang="en-US" sz="2357" b="1" dirty="0">
              <a:latin typeface="Times New Roman" panose="02020603050405020304" pitchFamily="18" charset="0"/>
              <a:cs typeface="Times New Roman" panose="02020603050405020304" pitchFamily="18" charset="0"/>
            </a:endParaRPr>
          </a:p>
          <a:p>
            <a:pPr>
              <a:lnSpc>
                <a:spcPct val="150000"/>
              </a:lnSpc>
            </a:pPr>
            <a:endParaRPr lang="en-US" sz="2357" b="1" dirty="0">
              <a:latin typeface="Times New Roman" panose="02020603050405020304" pitchFamily="18" charset="0"/>
              <a:cs typeface="Times New Roman" panose="02020603050405020304" pitchFamily="18" charset="0"/>
            </a:endParaRPr>
          </a:p>
          <a:p>
            <a:pPr>
              <a:lnSpc>
                <a:spcPct val="150000"/>
              </a:lnSpc>
            </a:pPr>
            <a:endParaRPr lang="en-US" sz="2357" b="1" dirty="0">
              <a:latin typeface="Times New Roman" panose="02020603050405020304" pitchFamily="18" charset="0"/>
              <a:cs typeface="Times New Roman" panose="02020603050405020304" pitchFamily="18" charset="0"/>
            </a:endParaRPr>
          </a:p>
          <a:p>
            <a:pPr>
              <a:lnSpc>
                <a:spcPct val="150000"/>
              </a:lnSpc>
            </a:pPr>
            <a:endParaRPr lang="en-US" sz="3428" b="1" dirty="0">
              <a:latin typeface="Times New Roman" panose="02020603050405020304" pitchFamily="18" charset="0"/>
              <a:cs typeface="Times New Roman" panose="02020603050405020304" pitchFamily="18" charset="0"/>
            </a:endParaRPr>
          </a:p>
          <a:p>
            <a:pPr>
              <a:lnSpc>
                <a:spcPct val="150000"/>
              </a:lnSpc>
            </a:pPr>
            <a:r>
              <a:rPr lang="en-US" sz="2357" dirty="0">
                <a:latin typeface="Times New Roman" panose="02020603050405020304" pitchFamily="18" charset="0"/>
                <a:cs typeface="Times New Roman" panose="02020603050405020304" pitchFamily="18" charset="0"/>
              </a:rPr>
              <a:t>We interpret the differences away from zero in the anomaly profiles as being caused by eddies.  In order to quantify if the differences in biogeochemical properties differ between cyclonic, anticyclonic and non-eddy profiles, we calculated the statistical mean and standard error for temperature, salinity, oxygen, and nitrate for each grouping (Figure 7).</a:t>
            </a:r>
          </a:p>
          <a:p>
            <a:pPr>
              <a:lnSpc>
                <a:spcPct val="150000"/>
              </a:lnSpc>
            </a:pPr>
            <a:endParaRPr lang="en-US" sz="2357" b="1" dirty="0">
              <a:latin typeface="Times New Roman" panose="02020603050405020304" pitchFamily="18" charset="0"/>
              <a:cs typeface="Times New Roman" panose="02020603050405020304" pitchFamily="18" charset="0"/>
            </a:endParaRPr>
          </a:p>
          <a:p>
            <a:pPr>
              <a:lnSpc>
                <a:spcPct val="150000"/>
              </a:lnSpc>
            </a:pPr>
            <a:endParaRPr lang="en-US" sz="2357" b="1" dirty="0">
              <a:latin typeface="Times New Roman" panose="02020603050405020304" pitchFamily="18" charset="0"/>
              <a:cs typeface="Times New Roman" panose="02020603050405020304" pitchFamily="18" charset="0"/>
            </a:endParaRPr>
          </a:p>
          <a:p>
            <a:pPr>
              <a:lnSpc>
                <a:spcPct val="150000"/>
              </a:lnSpc>
            </a:pPr>
            <a:endParaRPr lang="en-US" sz="2357" b="1" dirty="0">
              <a:latin typeface="Times New Roman" panose="02020603050405020304" pitchFamily="18" charset="0"/>
              <a:cs typeface="Times New Roman" panose="02020603050405020304" pitchFamily="18" charset="0"/>
            </a:endParaRPr>
          </a:p>
          <a:p>
            <a:pPr>
              <a:lnSpc>
                <a:spcPct val="150000"/>
              </a:lnSpc>
            </a:pPr>
            <a:endParaRPr lang="en-US" sz="2357" b="1" dirty="0">
              <a:latin typeface="Times New Roman" panose="02020603050405020304" pitchFamily="18" charset="0"/>
              <a:cs typeface="Times New Roman" panose="02020603050405020304" pitchFamily="18" charset="0"/>
            </a:endParaRPr>
          </a:p>
          <a:p>
            <a:pPr>
              <a:lnSpc>
                <a:spcPct val="150000"/>
              </a:lnSpc>
            </a:pPr>
            <a:endParaRPr lang="en-US" sz="2357" b="1" dirty="0">
              <a:latin typeface="Times New Roman" panose="02020603050405020304" pitchFamily="18" charset="0"/>
              <a:cs typeface="Times New Roman" panose="02020603050405020304" pitchFamily="18" charset="0"/>
            </a:endParaRPr>
          </a:p>
          <a:p>
            <a:pPr>
              <a:lnSpc>
                <a:spcPct val="150000"/>
              </a:lnSpc>
            </a:pPr>
            <a:endParaRPr lang="en-US" sz="2357" b="1" dirty="0">
              <a:latin typeface="Times New Roman" panose="02020603050405020304" pitchFamily="18" charset="0"/>
              <a:cs typeface="Times New Roman" panose="02020603050405020304" pitchFamily="18" charset="0"/>
            </a:endParaRPr>
          </a:p>
          <a:p>
            <a:pPr>
              <a:lnSpc>
                <a:spcPct val="150000"/>
              </a:lnSpc>
            </a:pPr>
            <a:endParaRPr lang="en-US" sz="2357" b="1" dirty="0">
              <a:latin typeface="Times New Roman" panose="02020603050405020304" pitchFamily="18" charset="0"/>
              <a:cs typeface="Times New Roman" panose="02020603050405020304" pitchFamily="18" charset="0"/>
            </a:endParaRPr>
          </a:p>
          <a:p>
            <a:pPr>
              <a:lnSpc>
                <a:spcPct val="150000"/>
              </a:lnSpc>
            </a:pPr>
            <a:endParaRPr lang="en-US" sz="2357" b="1" dirty="0">
              <a:latin typeface="Times New Roman" panose="02020603050405020304" pitchFamily="18" charset="0"/>
              <a:cs typeface="Times New Roman" panose="02020603050405020304" pitchFamily="18" charset="0"/>
            </a:endParaRPr>
          </a:p>
          <a:p>
            <a:pPr algn="just">
              <a:lnSpc>
                <a:spcPct val="150000"/>
              </a:lnSpc>
            </a:pPr>
            <a:endParaRPr lang="en-US" sz="2357" b="1" dirty="0">
              <a:latin typeface="Times New Roman" panose="02020603050405020304" pitchFamily="18" charset="0"/>
              <a:cs typeface="Times New Roman" panose="02020603050405020304" pitchFamily="18" charset="0"/>
            </a:endParaRPr>
          </a:p>
          <a:p>
            <a:pPr algn="just">
              <a:lnSpc>
                <a:spcPct val="150000"/>
              </a:lnSpc>
            </a:pPr>
            <a:endParaRPr lang="en-US" sz="2357" b="1" dirty="0">
              <a:latin typeface="Times New Roman" panose="02020603050405020304" pitchFamily="18" charset="0"/>
              <a:cs typeface="Times New Roman" panose="02020603050405020304" pitchFamily="18" charset="0"/>
            </a:endParaRPr>
          </a:p>
          <a:p>
            <a:pPr algn="just">
              <a:lnSpc>
                <a:spcPct val="150000"/>
              </a:lnSpc>
            </a:pPr>
            <a:endParaRPr lang="en-US" sz="2357" b="1" dirty="0">
              <a:latin typeface="Times New Roman" panose="02020603050405020304" pitchFamily="18" charset="0"/>
              <a:cs typeface="Times New Roman" panose="02020603050405020304" pitchFamily="18" charset="0"/>
            </a:endParaRPr>
          </a:p>
          <a:p>
            <a:pPr algn="just">
              <a:lnSpc>
                <a:spcPct val="150000"/>
              </a:lnSpc>
            </a:pPr>
            <a:endParaRPr lang="en-US" sz="2357" b="1" dirty="0">
              <a:latin typeface="Times New Roman" panose="02020603050405020304" pitchFamily="18" charset="0"/>
              <a:cs typeface="Times New Roman" panose="02020603050405020304" pitchFamily="18" charset="0"/>
            </a:endParaRPr>
          </a:p>
          <a:p>
            <a:pPr algn="just">
              <a:lnSpc>
                <a:spcPct val="150000"/>
              </a:lnSpc>
            </a:pPr>
            <a:endParaRPr lang="en-US" sz="2357" b="1" dirty="0">
              <a:latin typeface="Times New Roman" panose="02020603050405020304" pitchFamily="18" charset="0"/>
              <a:cs typeface="Times New Roman" panose="02020603050405020304" pitchFamily="18" charset="0"/>
            </a:endParaRPr>
          </a:p>
          <a:p>
            <a:pPr algn="just">
              <a:lnSpc>
                <a:spcPct val="150000"/>
              </a:lnSpc>
            </a:pPr>
            <a:endParaRPr lang="en-US" sz="2357" b="1" dirty="0">
              <a:latin typeface="Times New Roman" panose="02020603050405020304" pitchFamily="18" charset="0"/>
              <a:cs typeface="Times New Roman" panose="02020603050405020304" pitchFamily="18" charset="0"/>
            </a:endParaRPr>
          </a:p>
          <a:p>
            <a:pPr algn="just">
              <a:lnSpc>
                <a:spcPct val="150000"/>
              </a:lnSpc>
            </a:pPr>
            <a:endParaRPr lang="en-US" sz="2357" b="1" dirty="0">
              <a:latin typeface="Times New Roman" panose="02020603050405020304" pitchFamily="18" charset="0"/>
              <a:cs typeface="Times New Roman" panose="02020603050405020304" pitchFamily="18" charset="0"/>
            </a:endParaRPr>
          </a:p>
          <a:p>
            <a:pPr algn="just">
              <a:lnSpc>
                <a:spcPct val="150000"/>
              </a:lnSpc>
            </a:pPr>
            <a:endParaRPr lang="en-US" sz="2357" b="1" dirty="0">
              <a:latin typeface="Times New Roman" panose="02020603050405020304" pitchFamily="18" charset="0"/>
              <a:cs typeface="Times New Roman" panose="02020603050405020304" pitchFamily="18" charset="0"/>
            </a:endParaRPr>
          </a:p>
          <a:p>
            <a:pPr algn="just">
              <a:lnSpc>
                <a:spcPct val="150000"/>
              </a:lnSpc>
            </a:pPr>
            <a:endParaRPr lang="en-US" sz="2357" dirty="0">
              <a:latin typeface="Times New Roman" panose="02020603050405020304" pitchFamily="18" charset="0"/>
              <a:cs typeface="Times New Roman" panose="02020603050405020304" pitchFamily="18" charset="0"/>
            </a:endParaRPr>
          </a:p>
          <a:p>
            <a:pPr algn="just">
              <a:lnSpc>
                <a:spcPct val="150000"/>
              </a:lnSpc>
            </a:pPr>
            <a:endParaRPr lang="en-US" sz="2357" b="1" dirty="0">
              <a:latin typeface="Times New Roman" panose="02020603050405020304" pitchFamily="18" charset="0"/>
              <a:cs typeface="Times New Roman" panose="02020603050405020304" pitchFamily="18" charset="0"/>
            </a:endParaRPr>
          </a:p>
          <a:p>
            <a:pPr algn="just">
              <a:lnSpc>
                <a:spcPct val="150000"/>
              </a:lnSpc>
            </a:pPr>
            <a:endParaRPr lang="en-US" sz="2357" b="1" dirty="0">
              <a:latin typeface="Times New Roman" panose="02020603050405020304" pitchFamily="18" charset="0"/>
              <a:cs typeface="Times New Roman" panose="02020603050405020304" pitchFamily="18" charset="0"/>
            </a:endParaRPr>
          </a:p>
          <a:p>
            <a:pPr algn="just">
              <a:lnSpc>
                <a:spcPct val="150000"/>
              </a:lnSpc>
            </a:pPr>
            <a:endParaRPr lang="en-US" sz="2357"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42391A6D-B9FD-2342-98DE-9ED865FDB30B}"/>
              </a:ext>
            </a:extLst>
          </p:cNvPr>
          <p:cNvSpPr txBox="1">
            <a:spLocks/>
          </p:cNvSpPr>
          <p:nvPr/>
        </p:nvSpPr>
        <p:spPr>
          <a:xfrm>
            <a:off x="-5494981" y="5126330"/>
            <a:ext cx="11290586" cy="13877453"/>
          </a:xfrm>
          <a:prstGeom prst="rect">
            <a:avLst/>
          </a:prstGeom>
          <a:solidFill>
            <a:schemeClr val="bg1"/>
          </a:solidFill>
          <a:ln>
            <a:noFill/>
          </a:ln>
        </p:spPr>
        <p:txBody>
          <a:bodyPr wrap="square" rtlCol="0">
            <a:spAutoFit/>
          </a:bodyPr>
          <a:lstStyle/>
          <a:p>
            <a:pPr algn="just">
              <a:lnSpc>
                <a:spcPct val="150000"/>
              </a:lnSpc>
            </a:pPr>
            <a:endParaRPr lang="en-US" sz="3428" dirty="0">
              <a:latin typeface="Times New Roman" panose="02020603050405020304" pitchFamily="18" charset="0"/>
              <a:cs typeface="Times New Roman" panose="02020603050405020304" pitchFamily="18" charset="0"/>
            </a:endParaRPr>
          </a:p>
          <a:p>
            <a:pPr algn="just">
              <a:lnSpc>
                <a:spcPct val="150000"/>
              </a:lnSpc>
            </a:pPr>
            <a:r>
              <a:rPr lang="en-US" sz="2357" dirty="0">
                <a:latin typeface="Times New Roman" panose="02020603050405020304" pitchFamily="18" charset="0"/>
                <a:cs typeface="Times New Roman" panose="02020603050405020304" pitchFamily="18" charset="0"/>
              </a:rPr>
              <a:t>Eddies are vortices that form due to interactions between currents, between currents and bathymetry, from direct wind forcing or from turbulent instabilities.  Eddies are extremely variable; they can vary in age, amplitude, propagation speed, and rotational direction.  Both cyclonic and anticyclonic eddies can contribute to variability in biogeochemical properties in oceans through processes including eddy stirring, eddy trapping and eddy pumping</a:t>
            </a:r>
            <a:r>
              <a:rPr lang="en-US" sz="2357" baseline="30000" dirty="0">
                <a:latin typeface="Times New Roman" panose="02020603050405020304" pitchFamily="18" charset="0"/>
                <a:cs typeface="Times New Roman" panose="02020603050405020304" pitchFamily="18" charset="0"/>
              </a:rPr>
              <a:t>[1]</a:t>
            </a:r>
            <a:r>
              <a:rPr lang="en-US" sz="2357" dirty="0">
                <a:latin typeface="Times New Roman" panose="02020603050405020304" pitchFamily="18" charset="0"/>
                <a:cs typeface="Times New Roman" panose="02020603050405020304" pitchFamily="18" charset="0"/>
              </a:rPr>
              <a:t>, leading to changes in nutrient enhancement or depletion, and changes in biological productivity.</a:t>
            </a:r>
          </a:p>
          <a:p>
            <a:pPr algn="just">
              <a:lnSpc>
                <a:spcPct val="150000"/>
              </a:lnSpc>
            </a:pPr>
            <a:r>
              <a:rPr lang="en-US" sz="2357" dirty="0">
                <a:latin typeface="Times New Roman" panose="02020603050405020304" pitchFamily="18" charset="0"/>
                <a:cs typeface="Times New Roman" panose="02020603050405020304" pitchFamily="18" charset="0"/>
              </a:rPr>
              <a:t>The Antarctic Circumpolar Current (ACC) allows for the Southern Ocean to be a center for inter-basin exchange of heat and nutrients which fuels global ocean circulation.  Turbulent instabilities caused by interactions between the jets of the ACC, bathymetry, and other currents make the Southern Ocean a region of significant eddy activity</a:t>
            </a:r>
            <a:r>
              <a:rPr lang="en-US" sz="2357" baseline="30000" dirty="0">
                <a:latin typeface="Times New Roman" panose="02020603050405020304" pitchFamily="18" charset="0"/>
                <a:cs typeface="Times New Roman" panose="02020603050405020304" pitchFamily="18" charset="0"/>
              </a:rPr>
              <a:t>[2]</a:t>
            </a:r>
            <a:r>
              <a:rPr lang="en-US" sz="2357" dirty="0">
                <a:latin typeface="Times New Roman" panose="02020603050405020304" pitchFamily="18" charset="0"/>
                <a:cs typeface="Times New Roman" panose="02020603050405020304" pitchFamily="18" charset="0"/>
              </a:rPr>
              <a:t>, suggesting that eddies may play an important role on the biogeochemical structure there (Figure 1).  However, the Southern Ocean is largely under-sampled (especially in winter), leaving significant gaps in understanding how the Southern Ocean and its biogeochemical properties are impacted in a changing climate.</a:t>
            </a:r>
          </a:p>
          <a:p>
            <a:pPr algn="just">
              <a:lnSpc>
                <a:spcPct val="150000"/>
              </a:lnSpc>
            </a:pPr>
            <a:r>
              <a:rPr lang="en-US" sz="2357" dirty="0">
                <a:latin typeface="Times New Roman" panose="02020603050405020304" pitchFamily="18" charset="0"/>
                <a:cs typeface="Times New Roman" panose="02020603050405020304" pitchFamily="18" charset="0"/>
              </a:rPr>
              <a:t>The use of autonomous vehicles (AVs), including floats like those used by the Southern Ocean Carbon and Climate Observations and Modeling (SOCCOM) Project, is beginning to transform our ability to obtain biogeochemistry</a:t>
            </a:r>
            <a:r>
              <a:rPr lang="en-US" sz="2357" baseline="-25000" dirty="0">
                <a:latin typeface="Times New Roman" panose="02020603050405020304" pitchFamily="18" charset="0"/>
                <a:cs typeface="Times New Roman" panose="02020603050405020304" pitchFamily="18" charset="0"/>
              </a:rPr>
              <a:t> </a:t>
            </a:r>
            <a:r>
              <a:rPr lang="en-US" sz="2357" dirty="0">
                <a:latin typeface="Times New Roman" panose="02020603050405020304" pitchFamily="18" charset="0"/>
                <a:cs typeface="Times New Roman" panose="02020603050405020304" pitchFamily="18" charset="0"/>
              </a:rPr>
              <a:t>data in the Southern Ocean by obtaining in-situ samples in data-limited regions and seasons</a:t>
            </a:r>
            <a:r>
              <a:rPr lang="en-US" sz="2357" baseline="30000" dirty="0">
                <a:latin typeface="Times New Roman" panose="02020603050405020304" pitchFamily="18" charset="0"/>
                <a:cs typeface="Times New Roman" panose="02020603050405020304" pitchFamily="18" charset="0"/>
              </a:rPr>
              <a:t>[3]</a:t>
            </a:r>
            <a:r>
              <a:rPr lang="en-US" sz="2357" dirty="0">
                <a:latin typeface="Times New Roman" panose="02020603050405020304" pitchFamily="18" charset="0"/>
                <a:cs typeface="Times New Roman" panose="02020603050405020304" pitchFamily="18" charset="0"/>
              </a:rPr>
              <a:t>.  These floats frequently encounter eddies, providing a baseline of biogeochemical properties within eddies in the Southern Ocean.</a:t>
            </a:r>
          </a:p>
          <a:p>
            <a:pPr algn="just">
              <a:lnSpc>
                <a:spcPct val="150000"/>
              </a:lnSpc>
            </a:pPr>
            <a:endParaRPr lang="en-US" sz="2357" dirty="0">
              <a:latin typeface="Times New Roman" panose="02020603050405020304" pitchFamily="18" charset="0"/>
              <a:cs typeface="Times New Roman" panose="02020603050405020304" pitchFamily="18" charset="0"/>
            </a:endParaRPr>
          </a:p>
          <a:p>
            <a:pPr indent="22679" algn="just">
              <a:lnSpc>
                <a:spcPct val="150000"/>
              </a:lnSpc>
            </a:pPr>
            <a:r>
              <a:rPr lang="en-US" sz="2357" dirty="0">
                <a:latin typeface="Times New Roman" panose="02020603050405020304" pitchFamily="18" charset="0"/>
                <a:cs typeface="Times New Roman" panose="02020603050405020304" pitchFamily="18" charset="0"/>
              </a:rPr>
              <a:t>This research aims to answer the following question: Are there differences between cyclonic, anticyclonic and non-eddy profiles in the Southern Ocean?</a:t>
            </a:r>
          </a:p>
        </p:txBody>
      </p:sp>
      <p:sp>
        <p:nvSpPr>
          <p:cNvPr id="7" name="TextBox 6">
            <a:extLst>
              <a:ext uri="{FF2B5EF4-FFF2-40B4-BE49-F238E27FC236}">
                <a16:creationId xmlns:a16="http://schemas.microsoft.com/office/drawing/2014/main" id="{81B043CC-6CFC-DA40-B2D4-8888A58F680B}"/>
              </a:ext>
            </a:extLst>
          </p:cNvPr>
          <p:cNvSpPr txBox="1">
            <a:spLocks/>
          </p:cNvSpPr>
          <p:nvPr/>
        </p:nvSpPr>
        <p:spPr>
          <a:xfrm>
            <a:off x="-5473885" y="19267074"/>
            <a:ext cx="7712566" cy="19318686"/>
          </a:xfrm>
          <a:prstGeom prst="rect">
            <a:avLst/>
          </a:prstGeom>
          <a:solidFill>
            <a:schemeClr val="bg1"/>
          </a:solidFill>
          <a:ln>
            <a:noFill/>
          </a:ln>
        </p:spPr>
        <p:txBody>
          <a:bodyPr wrap="square" rtlCol="0">
            <a:spAutoFit/>
          </a:bodyPr>
          <a:lstStyle/>
          <a:p>
            <a:pPr algn="just">
              <a:lnSpc>
                <a:spcPct val="150000"/>
              </a:lnSpc>
            </a:pPr>
            <a:endParaRPr lang="en-US" sz="3428" dirty="0">
              <a:latin typeface="Times New Roman" panose="02020603050405020304" pitchFamily="18" charset="0"/>
              <a:cs typeface="Times New Roman" panose="02020603050405020304" pitchFamily="18" charset="0"/>
            </a:endParaRPr>
          </a:p>
          <a:p>
            <a:pPr indent="29484" algn="just">
              <a:lnSpc>
                <a:spcPct val="150000"/>
              </a:lnSpc>
            </a:pPr>
            <a:r>
              <a:rPr lang="en-US" sz="2357" dirty="0">
                <a:latin typeface="Times New Roman" panose="02020603050405020304" pitchFamily="18" charset="0"/>
                <a:cs typeface="Times New Roman" panose="02020603050405020304" pitchFamily="18" charset="0"/>
              </a:rPr>
              <a:t>A BGC-Argo Float is an autonomous vehicle that drifts with ocean currents at a depth of 1000 meters.  Every 10 days, it sinks to 2000 meters depth, then rises to the surface and collects temperature, salinity, pressure, and biogeochemical measurements (dissolved nitrogen, oxygen, and pH) at discrete depths, then transmits the profile data to satellites before starting the cycle again (Figure 2).  </a:t>
            </a:r>
          </a:p>
          <a:p>
            <a:pPr indent="29484" algn="just">
              <a:lnSpc>
                <a:spcPct val="150000"/>
              </a:lnSpc>
            </a:pPr>
            <a:endParaRPr lang="en-US" sz="2357" dirty="0">
              <a:latin typeface="Times New Roman" panose="02020603050405020304" pitchFamily="18" charset="0"/>
              <a:cs typeface="Times New Roman" panose="02020603050405020304" pitchFamily="18" charset="0"/>
            </a:endParaRPr>
          </a:p>
          <a:p>
            <a:pPr indent="29484" algn="just">
              <a:lnSpc>
                <a:spcPct val="150000"/>
              </a:lnSpc>
            </a:pPr>
            <a:endParaRPr lang="en-US" sz="2357" dirty="0">
              <a:latin typeface="Times New Roman" panose="02020603050405020304" pitchFamily="18" charset="0"/>
              <a:cs typeface="Times New Roman" panose="02020603050405020304" pitchFamily="18" charset="0"/>
            </a:endParaRPr>
          </a:p>
          <a:p>
            <a:pPr indent="29484" algn="just">
              <a:lnSpc>
                <a:spcPct val="150000"/>
              </a:lnSpc>
            </a:pPr>
            <a:endParaRPr lang="en-US" sz="2357" dirty="0">
              <a:latin typeface="Times New Roman" panose="02020603050405020304" pitchFamily="18" charset="0"/>
              <a:cs typeface="Times New Roman" panose="02020603050405020304" pitchFamily="18" charset="0"/>
            </a:endParaRPr>
          </a:p>
          <a:p>
            <a:pPr indent="29484" algn="just">
              <a:lnSpc>
                <a:spcPct val="150000"/>
              </a:lnSpc>
            </a:pPr>
            <a:endParaRPr lang="en-US" sz="2357" dirty="0">
              <a:latin typeface="Times New Roman" panose="02020603050405020304" pitchFamily="18" charset="0"/>
              <a:cs typeface="Times New Roman" panose="02020603050405020304" pitchFamily="18" charset="0"/>
            </a:endParaRPr>
          </a:p>
          <a:p>
            <a:pPr indent="29484" algn="just">
              <a:lnSpc>
                <a:spcPct val="150000"/>
              </a:lnSpc>
            </a:pPr>
            <a:endParaRPr lang="en-US" sz="2357" dirty="0">
              <a:latin typeface="Times New Roman" panose="02020603050405020304" pitchFamily="18" charset="0"/>
              <a:cs typeface="Times New Roman" panose="02020603050405020304" pitchFamily="18" charset="0"/>
            </a:endParaRPr>
          </a:p>
          <a:p>
            <a:pPr indent="29484" algn="just">
              <a:lnSpc>
                <a:spcPct val="150000"/>
              </a:lnSpc>
            </a:pPr>
            <a:endParaRPr lang="en-US" sz="2357" dirty="0">
              <a:latin typeface="Times New Roman" panose="02020603050405020304" pitchFamily="18" charset="0"/>
              <a:cs typeface="Times New Roman" panose="02020603050405020304" pitchFamily="18" charset="0"/>
            </a:endParaRPr>
          </a:p>
          <a:p>
            <a:pPr indent="29484" algn="just">
              <a:lnSpc>
                <a:spcPct val="150000"/>
              </a:lnSpc>
            </a:pPr>
            <a:endParaRPr lang="en-US" sz="2357" dirty="0">
              <a:latin typeface="Times New Roman" panose="02020603050405020304" pitchFamily="18" charset="0"/>
              <a:cs typeface="Times New Roman" panose="02020603050405020304" pitchFamily="18" charset="0"/>
            </a:endParaRPr>
          </a:p>
          <a:p>
            <a:pPr indent="29484" algn="just">
              <a:lnSpc>
                <a:spcPct val="150000"/>
              </a:lnSpc>
            </a:pPr>
            <a:endParaRPr lang="en-US" sz="2357" dirty="0">
              <a:latin typeface="Times New Roman" panose="02020603050405020304" pitchFamily="18" charset="0"/>
              <a:cs typeface="Times New Roman" panose="02020603050405020304" pitchFamily="18" charset="0"/>
              <a:hlinkClick r:id="rId2"/>
            </a:endParaRPr>
          </a:p>
          <a:p>
            <a:pPr indent="29484" algn="just">
              <a:lnSpc>
                <a:spcPct val="150000"/>
              </a:lnSpc>
            </a:pPr>
            <a:endParaRPr lang="en-US" sz="2357" dirty="0">
              <a:latin typeface="Times New Roman" panose="02020603050405020304" pitchFamily="18" charset="0"/>
              <a:cs typeface="Times New Roman" panose="02020603050405020304" pitchFamily="18" charset="0"/>
            </a:endParaRPr>
          </a:p>
          <a:p>
            <a:pPr indent="29484" algn="just">
              <a:lnSpc>
                <a:spcPct val="150000"/>
              </a:lnSpc>
            </a:pPr>
            <a:endParaRPr lang="en-US" sz="2357" dirty="0">
              <a:latin typeface="Times New Roman" panose="02020603050405020304" pitchFamily="18" charset="0"/>
              <a:cs typeface="Times New Roman" panose="02020603050405020304" pitchFamily="18" charset="0"/>
            </a:endParaRPr>
          </a:p>
          <a:p>
            <a:pPr indent="29484" algn="just">
              <a:lnSpc>
                <a:spcPct val="150000"/>
              </a:lnSpc>
            </a:pPr>
            <a:endParaRPr lang="en-US" sz="2357" dirty="0">
              <a:latin typeface="Times New Roman" panose="02020603050405020304" pitchFamily="18" charset="0"/>
              <a:cs typeface="Times New Roman" panose="02020603050405020304" pitchFamily="18" charset="0"/>
            </a:endParaRPr>
          </a:p>
          <a:p>
            <a:pPr indent="29484" algn="just">
              <a:lnSpc>
                <a:spcPct val="150000"/>
              </a:lnSpc>
            </a:pPr>
            <a:endParaRPr lang="en-US" sz="2357" dirty="0">
              <a:latin typeface="Times New Roman" panose="02020603050405020304" pitchFamily="18" charset="0"/>
              <a:cs typeface="Times New Roman" panose="02020603050405020304" pitchFamily="18" charset="0"/>
            </a:endParaRPr>
          </a:p>
          <a:p>
            <a:pPr indent="29484" algn="just">
              <a:lnSpc>
                <a:spcPct val="150000"/>
              </a:lnSpc>
            </a:pPr>
            <a:endParaRPr lang="en-US" sz="2357" dirty="0">
              <a:latin typeface="Times New Roman" panose="02020603050405020304" pitchFamily="18" charset="0"/>
              <a:cs typeface="Times New Roman" panose="02020603050405020304" pitchFamily="18" charset="0"/>
            </a:endParaRPr>
          </a:p>
          <a:p>
            <a:pPr indent="29484" algn="just">
              <a:lnSpc>
                <a:spcPct val="150000"/>
              </a:lnSpc>
            </a:pPr>
            <a:endParaRPr lang="en-US" sz="2357" dirty="0">
              <a:latin typeface="Times New Roman" panose="02020603050405020304" pitchFamily="18" charset="0"/>
              <a:cs typeface="Times New Roman" panose="02020603050405020304" pitchFamily="18" charset="0"/>
            </a:endParaRPr>
          </a:p>
          <a:p>
            <a:pPr indent="29484" algn="just">
              <a:lnSpc>
                <a:spcPct val="150000"/>
              </a:lnSpc>
            </a:pPr>
            <a:endParaRPr lang="en-US" sz="2357" dirty="0">
              <a:latin typeface="Times New Roman" panose="02020603050405020304" pitchFamily="18" charset="0"/>
              <a:cs typeface="Times New Roman" panose="02020603050405020304" pitchFamily="18" charset="0"/>
            </a:endParaRPr>
          </a:p>
          <a:p>
            <a:pPr indent="29484" algn="just">
              <a:lnSpc>
                <a:spcPct val="150000"/>
              </a:lnSpc>
            </a:pPr>
            <a:endParaRPr lang="en-US" sz="2357" dirty="0">
              <a:latin typeface="Times New Roman" panose="02020603050405020304" pitchFamily="18" charset="0"/>
              <a:cs typeface="Times New Roman" panose="02020603050405020304" pitchFamily="18" charset="0"/>
            </a:endParaRPr>
          </a:p>
          <a:p>
            <a:pPr indent="29484" algn="just">
              <a:lnSpc>
                <a:spcPct val="150000"/>
              </a:lnSpc>
            </a:pPr>
            <a:endParaRPr lang="en-US" sz="2357" dirty="0">
              <a:latin typeface="Times New Roman" panose="02020603050405020304" pitchFamily="18" charset="0"/>
              <a:cs typeface="Times New Roman" panose="02020603050405020304" pitchFamily="18" charset="0"/>
            </a:endParaRPr>
          </a:p>
          <a:p>
            <a:pPr indent="29484" algn="just">
              <a:lnSpc>
                <a:spcPct val="150000"/>
              </a:lnSpc>
            </a:pPr>
            <a:endParaRPr lang="en-US" sz="2357" dirty="0">
              <a:latin typeface="Times New Roman" panose="02020603050405020304" pitchFamily="18" charset="0"/>
              <a:cs typeface="Times New Roman" panose="02020603050405020304" pitchFamily="18" charset="0"/>
            </a:endParaRPr>
          </a:p>
          <a:p>
            <a:pPr indent="29484" algn="just">
              <a:lnSpc>
                <a:spcPct val="150000"/>
              </a:lnSpc>
            </a:pPr>
            <a:endParaRPr lang="en-US" sz="2357" dirty="0">
              <a:latin typeface="Times New Roman" panose="02020603050405020304" pitchFamily="18" charset="0"/>
              <a:cs typeface="Times New Roman" panose="02020603050405020304" pitchFamily="18" charset="0"/>
            </a:endParaRPr>
          </a:p>
          <a:p>
            <a:pPr indent="29484" algn="just">
              <a:lnSpc>
                <a:spcPct val="150000"/>
              </a:lnSpc>
            </a:pPr>
            <a:r>
              <a:rPr lang="en-US" sz="2357" dirty="0">
                <a:latin typeface="Times New Roman" panose="02020603050405020304" pitchFamily="18" charset="0"/>
                <a:cs typeface="Times New Roman" panose="02020603050405020304" pitchFamily="18" charset="0"/>
              </a:rPr>
              <a:t>In this study, we examine our scientific question by using 10-day samplings collected by ~200 BGC-Argo Floats deployed by SOCCOM between 2014 and 2021.  We separated the float profiles into those within a cyclonic eddy, within an anticyclonic eddy, and not within any identifiable eddy.  We examine profiles from all seasons, but limit our region of interest to the Pacific Basin because it represents the least sampled basin of the Southern Ocean.</a:t>
            </a:r>
          </a:p>
        </p:txBody>
      </p:sp>
      <p:sp>
        <p:nvSpPr>
          <p:cNvPr id="8" name="TextBox 7">
            <a:extLst>
              <a:ext uri="{FF2B5EF4-FFF2-40B4-BE49-F238E27FC236}">
                <a16:creationId xmlns:a16="http://schemas.microsoft.com/office/drawing/2014/main" id="{A0F53AA1-A8BD-3647-8F2F-A9DE45F8ACAA}"/>
              </a:ext>
            </a:extLst>
          </p:cNvPr>
          <p:cNvSpPr txBox="1">
            <a:spLocks/>
          </p:cNvSpPr>
          <p:nvPr/>
        </p:nvSpPr>
        <p:spPr>
          <a:xfrm>
            <a:off x="30415884" y="5122941"/>
            <a:ext cx="16328571" cy="33723645"/>
          </a:xfrm>
          <a:prstGeom prst="rect">
            <a:avLst/>
          </a:prstGeom>
          <a:solidFill>
            <a:schemeClr val="bg1"/>
          </a:solidFill>
          <a:ln>
            <a:noFill/>
          </a:ln>
        </p:spPr>
        <p:txBody>
          <a:bodyPr wrap="square" rtlCol="0">
            <a:spAutoFit/>
          </a:bodyPr>
          <a:lstStyle/>
          <a:p>
            <a:pPr algn="just">
              <a:lnSpc>
                <a:spcPct val="150000"/>
              </a:lnSpc>
            </a:pPr>
            <a:endParaRPr lang="en-US" sz="2570" b="1" dirty="0">
              <a:latin typeface="Times New Roman" panose="02020603050405020304" pitchFamily="18" charset="0"/>
              <a:cs typeface="Times New Roman" panose="02020603050405020304" pitchFamily="18" charset="0"/>
            </a:endParaRPr>
          </a:p>
          <a:p>
            <a:pPr algn="just">
              <a:lnSpc>
                <a:spcPct val="150000"/>
              </a:lnSpc>
            </a:pPr>
            <a:r>
              <a:rPr lang="en-US" sz="2357" dirty="0">
                <a:latin typeface="Times New Roman" panose="02020603050405020304" pitchFamily="18" charset="0"/>
                <a:cs typeface="Times New Roman" panose="02020603050405020304" pitchFamily="18" charset="0"/>
              </a:rPr>
              <a:t>We compare the statistical mean and standard error of the anomaly profiles across eddy type, frontal zones and seasons to determine if differences between eddy types within a seasonal and regional grouping exist.</a:t>
            </a:r>
            <a:endParaRPr lang="en-US" sz="2357" b="1" dirty="0">
              <a:latin typeface="Times New Roman" panose="02020603050405020304" pitchFamily="18" charset="0"/>
              <a:cs typeface="Times New Roman" panose="02020603050405020304" pitchFamily="18" charset="0"/>
            </a:endParaRPr>
          </a:p>
          <a:p>
            <a:pPr algn="just">
              <a:lnSpc>
                <a:spcPct val="150000"/>
              </a:lnSpc>
            </a:pPr>
            <a:endParaRPr lang="en-US" sz="2570" dirty="0">
              <a:latin typeface="Times New Roman" panose="02020603050405020304" pitchFamily="18" charset="0"/>
              <a:cs typeface="Times New Roman" panose="02020603050405020304" pitchFamily="18" charset="0"/>
            </a:endParaRPr>
          </a:p>
          <a:p>
            <a:pPr algn="just">
              <a:lnSpc>
                <a:spcPct val="150000"/>
              </a:lnSpc>
            </a:pPr>
            <a:endParaRPr lang="en-US" sz="2570" dirty="0">
              <a:latin typeface="Times New Roman" panose="02020603050405020304" pitchFamily="18" charset="0"/>
              <a:cs typeface="Times New Roman" panose="02020603050405020304" pitchFamily="18" charset="0"/>
            </a:endParaRPr>
          </a:p>
          <a:p>
            <a:pPr algn="just">
              <a:lnSpc>
                <a:spcPct val="150000"/>
              </a:lnSpc>
            </a:pPr>
            <a:endParaRPr lang="en-US" sz="2570" dirty="0">
              <a:latin typeface="Times New Roman" panose="02020603050405020304" pitchFamily="18" charset="0"/>
              <a:cs typeface="Times New Roman" panose="02020603050405020304" pitchFamily="18" charset="0"/>
            </a:endParaRPr>
          </a:p>
          <a:p>
            <a:pPr algn="just">
              <a:lnSpc>
                <a:spcPct val="150000"/>
              </a:lnSpc>
            </a:pPr>
            <a:endParaRPr lang="en-US" sz="2570" dirty="0">
              <a:latin typeface="Times New Roman" panose="02020603050405020304" pitchFamily="18" charset="0"/>
              <a:cs typeface="Times New Roman" panose="02020603050405020304" pitchFamily="18" charset="0"/>
            </a:endParaRPr>
          </a:p>
          <a:p>
            <a:pPr algn="just">
              <a:lnSpc>
                <a:spcPct val="150000"/>
              </a:lnSpc>
            </a:pPr>
            <a:endParaRPr lang="en-US" sz="2570" dirty="0">
              <a:latin typeface="Times New Roman" panose="02020603050405020304" pitchFamily="18" charset="0"/>
              <a:cs typeface="Times New Roman" panose="02020603050405020304" pitchFamily="18" charset="0"/>
            </a:endParaRPr>
          </a:p>
          <a:p>
            <a:pPr algn="just">
              <a:lnSpc>
                <a:spcPct val="150000"/>
              </a:lnSpc>
            </a:pPr>
            <a:endParaRPr lang="en-US" sz="2570" dirty="0">
              <a:latin typeface="Times New Roman" panose="02020603050405020304" pitchFamily="18" charset="0"/>
              <a:cs typeface="Times New Roman" panose="02020603050405020304" pitchFamily="18" charset="0"/>
            </a:endParaRPr>
          </a:p>
          <a:p>
            <a:pPr algn="just">
              <a:lnSpc>
                <a:spcPct val="150000"/>
              </a:lnSpc>
            </a:pPr>
            <a:endParaRPr lang="en-US" sz="2570" dirty="0">
              <a:latin typeface="Times New Roman" panose="02020603050405020304" pitchFamily="18" charset="0"/>
              <a:cs typeface="Times New Roman" panose="02020603050405020304" pitchFamily="18" charset="0"/>
            </a:endParaRPr>
          </a:p>
          <a:p>
            <a:pPr algn="just">
              <a:lnSpc>
                <a:spcPct val="150000"/>
              </a:lnSpc>
            </a:pPr>
            <a:endParaRPr lang="en-US" sz="2570" dirty="0">
              <a:latin typeface="Times New Roman" panose="02020603050405020304" pitchFamily="18" charset="0"/>
              <a:cs typeface="Times New Roman" panose="02020603050405020304" pitchFamily="18" charset="0"/>
            </a:endParaRPr>
          </a:p>
          <a:p>
            <a:pPr algn="just">
              <a:lnSpc>
                <a:spcPct val="150000"/>
              </a:lnSpc>
            </a:pPr>
            <a:endParaRPr lang="en-US" sz="2570" dirty="0">
              <a:latin typeface="Times New Roman" panose="02020603050405020304" pitchFamily="18" charset="0"/>
              <a:cs typeface="Times New Roman" panose="02020603050405020304" pitchFamily="18" charset="0"/>
            </a:endParaRPr>
          </a:p>
          <a:p>
            <a:pPr algn="just">
              <a:lnSpc>
                <a:spcPct val="150000"/>
              </a:lnSpc>
            </a:pPr>
            <a:endParaRPr lang="en-US" sz="2570" dirty="0">
              <a:latin typeface="Times New Roman" panose="02020603050405020304" pitchFamily="18" charset="0"/>
              <a:cs typeface="Times New Roman" panose="02020603050405020304" pitchFamily="18" charset="0"/>
            </a:endParaRPr>
          </a:p>
          <a:p>
            <a:pPr algn="just">
              <a:lnSpc>
                <a:spcPct val="150000"/>
              </a:lnSpc>
            </a:pPr>
            <a:endParaRPr lang="en-US" sz="2570" dirty="0">
              <a:latin typeface="Times New Roman" panose="02020603050405020304" pitchFamily="18" charset="0"/>
              <a:cs typeface="Times New Roman" panose="02020603050405020304" pitchFamily="18" charset="0"/>
            </a:endParaRPr>
          </a:p>
          <a:p>
            <a:pPr algn="just">
              <a:lnSpc>
                <a:spcPct val="150000"/>
              </a:lnSpc>
            </a:pPr>
            <a:endParaRPr lang="en-US" sz="2570" dirty="0">
              <a:latin typeface="Times New Roman" panose="02020603050405020304" pitchFamily="18" charset="0"/>
              <a:cs typeface="Times New Roman" panose="02020603050405020304" pitchFamily="18" charset="0"/>
            </a:endParaRPr>
          </a:p>
          <a:p>
            <a:pPr algn="just">
              <a:lnSpc>
                <a:spcPct val="150000"/>
              </a:lnSpc>
            </a:pPr>
            <a:endParaRPr lang="en-US" sz="2570" dirty="0">
              <a:latin typeface="Times New Roman" panose="02020603050405020304" pitchFamily="18" charset="0"/>
              <a:cs typeface="Times New Roman" panose="02020603050405020304" pitchFamily="18" charset="0"/>
            </a:endParaRPr>
          </a:p>
          <a:p>
            <a:pPr algn="just">
              <a:lnSpc>
                <a:spcPct val="150000"/>
              </a:lnSpc>
            </a:pPr>
            <a:endParaRPr lang="en-US" sz="2570" dirty="0">
              <a:latin typeface="Times New Roman" panose="02020603050405020304" pitchFamily="18" charset="0"/>
              <a:cs typeface="Times New Roman" panose="02020603050405020304" pitchFamily="18" charset="0"/>
            </a:endParaRPr>
          </a:p>
          <a:p>
            <a:pPr algn="just">
              <a:lnSpc>
                <a:spcPct val="150000"/>
              </a:lnSpc>
            </a:pPr>
            <a:endParaRPr lang="en-US" sz="2570" dirty="0">
              <a:latin typeface="Times New Roman" panose="02020603050405020304" pitchFamily="18" charset="0"/>
              <a:cs typeface="Times New Roman" panose="02020603050405020304" pitchFamily="18" charset="0"/>
            </a:endParaRPr>
          </a:p>
          <a:p>
            <a:pPr algn="just">
              <a:lnSpc>
                <a:spcPct val="150000"/>
              </a:lnSpc>
            </a:pPr>
            <a:endParaRPr lang="en-US" sz="2570" dirty="0">
              <a:latin typeface="Times New Roman" panose="02020603050405020304" pitchFamily="18" charset="0"/>
              <a:cs typeface="Times New Roman" panose="02020603050405020304" pitchFamily="18" charset="0"/>
            </a:endParaRPr>
          </a:p>
          <a:p>
            <a:pPr algn="just">
              <a:lnSpc>
                <a:spcPct val="150000"/>
              </a:lnSpc>
            </a:pPr>
            <a:endParaRPr lang="en-US" sz="2570" dirty="0">
              <a:latin typeface="Times New Roman" panose="02020603050405020304" pitchFamily="18" charset="0"/>
              <a:cs typeface="Times New Roman" panose="02020603050405020304" pitchFamily="18" charset="0"/>
            </a:endParaRPr>
          </a:p>
          <a:p>
            <a:pPr algn="just">
              <a:lnSpc>
                <a:spcPct val="150000"/>
              </a:lnSpc>
            </a:pPr>
            <a:endParaRPr lang="en-US" sz="2570" dirty="0">
              <a:latin typeface="Times New Roman" panose="02020603050405020304" pitchFamily="18" charset="0"/>
              <a:cs typeface="Times New Roman" panose="02020603050405020304" pitchFamily="18" charset="0"/>
            </a:endParaRPr>
          </a:p>
          <a:p>
            <a:pPr algn="just">
              <a:lnSpc>
                <a:spcPct val="150000"/>
              </a:lnSpc>
            </a:pPr>
            <a:endParaRPr lang="en-US" sz="2570" dirty="0">
              <a:latin typeface="Times New Roman" panose="02020603050405020304" pitchFamily="18" charset="0"/>
              <a:cs typeface="Times New Roman" panose="02020603050405020304" pitchFamily="18" charset="0"/>
            </a:endParaRPr>
          </a:p>
          <a:p>
            <a:pPr algn="just">
              <a:lnSpc>
                <a:spcPct val="150000"/>
              </a:lnSpc>
            </a:pPr>
            <a:endParaRPr lang="en-US" sz="2570" dirty="0">
              <a:latin typeface="Times New Roman" panose="02020603050405020304" pitchFamily="18" charset="0"/>
              <a:cs typeface="Times New Roman" panose="02020603050405020304" pitchFamily="18" charset="0"/>
            </a:endParaRPr>
          </a:p>
          <a:p>
            <a:pPr algn="just">
              <a:lnSpc>
                <a:spcPct val="150000"/>
              </a:lnSpc>
            </a:pPr>
            <a:endParaRPr lang="en-US" sz="2570" dirty="0">
              <a:latin typeface="Times New Roman" panose="02020603050405020304" pitchFamily="18" charset="0"/>
              <a:cs typeface="Times New Roman" panose="02020603050405020304" pitchFamily="18" charset="0"/>
            </a:endParaRPr>
          </a:p>
          <a:p>
            <a:pPr algn="just">
              <a:lnSpc>
                <a:spcPct val="150000"/>
              </a:lnSpc>
            </a:pPr>
            <a:endParaRPr lang="en-US" sz="2570" dirty="0">
              <a:latin typeface="Times New Roman" panose="02020603050405020304" pitchFamily="18" charset="0"/>
              <a:cs typeface="Times New Roman" panose="02020603050405020304" pitchFamily="18" charset="0"/>
            </a:endParaRPr>
          </a:p>
          <a:p>
            <a:pPr algn="just">
              <a:lnSpc>
                <a:spcPct val="150000"/>
              </a:lnSpc>
            </a:pPr>
            <a:endParaRPr lang="en-US" sz="2570" dirty="0">
              <a:latin typeface="Times New Roman" panose="02020603050405020304" pitchFamily="18" charset="0"/>
              <a:cs typeface="Times New Roman" panose="02020603050405020304" pitchFamily="18" charset="0"/>
            </a:endParaRPr>
          </a:p>
          <a:p>
            <a:pPr algn="just">
              <a:lnSpc>
                <a:spcPct val="150000"/>
              </a:lnSpc>
            </a:pPr>
            <a:endParaRPr lang="en-US" sz="2570" dirty="0">
              <a:latin typeface="Times New Roman" panose="02020603050405020304" pitchFamily="18" charset="0"/>
              <a:cs typeface="Times New Roman" panose="02020603050405020304" pitchFamily="18" charset="0"/>
            </a:endParaRPr>
          </a:p>
          <a:p>
            <a:pPr algn="just">
              <a:lnSpc>
                <a:spcPct val="150000"/>
              </a:lnSpc>
            </a:pPr>
            <a:endParaRPr lang="en-US" sz="2570" dirty="0">
              <a:latin typeface="Times New Roman" panose="02020603050405020304" pitchFamily="18" charset="0"/>
              <a:cs typeface="Times New Roman" panose="02020603050405020304" pitchFamily="18" charset="0"/>
            </a:endParaRPr>
          </a:p>
          <a:p>
            <a:pPr algn="just">
              <a:lnSpc>
                <a:spcPct val="150000"/>
              </a:lnSpc>
            </a:pPr>
            <a:endParaRPr lang="en-US" sz="2570" dirty="0">
              <a:latin typeface="Times New Roman" panose="02020603050405020304" pitchFamily="18" charset="0"/>
              <a:cs typeface="Times New Roman" panose="02020603050405020304" pitchFamily="18" charset="0"/>
            </a:endParaRPr>
          </a:p>
          <a:p>
            <a:pPr algn="just">
              <a:lnSpc>
                <a:spcPct val="150000"/>
              </a:lnSpc>
            </a:pPr>
            <a:endParaRPr lang="en-US" sz="2570" dirty="0">
              <a:latin typeface="Times New Roman" panose="02020603050405020304" pitchFamily="18" charset="0"/>
              <a:cs typeface="Times New Roman" panose="02020603050405020304" pitchFamily="18" charset="0"/>
            </a:endParaRPr>
          </a:p>
          <a:p>
            <a:pPr algn="just">
              <a:lnSpc>
                <a:spcPct val="150000"/>
              </a:lnSpc>
            </a:pPr>
            <a:endParaRPr lang="en-US" sz="2570" dirty="0">
              <a:latin typeface="Times New Roman" panose="02020603050405020304" pitchFamily="18" charset="0"/>
              <a:cs typeface="Times New Roman" panose="02020603050405020304" pitchFamily="18" charset="0"/>
            </a:endParaRPr>
          </a:p>
          <a:p>
            <a:pPr algn="just">
              <a:lnSpc>
                <a:spcPct val="150000"/>
              </a:lnSpc>
            </a:pPr>
            <a:endParaRPr lang="en-US" sz="3428" b="1" dirty="0">
              <a:latin typeface="Times New Roman" panose="02020603050405020304" pitchFamily="18" charset="0"/>
              <a:cs typeface="Times New Roman" panose="02020603050405020304" pitchFamily="18" charset="0"/>
            </a:endParaRPr>
          </a:p>
          <a:p>
            <a:pPr algn="just">
              <a:lnSpc>
                <a:spcPct val="150000"/>
              </a:lnSpc>
            </a:pPr>
            <a:endParaRPr lang="en-US" sz="3428" b="1" dirty="0">
              <a:latin typeface="Times New Roman" panose="02020603050405020304" pitchFamily="18" charset="0"/>
              <a:cs typeface="Times New Roman" panose="02020603050405020304" pitchFamily="18" charset="0"/>
            </a:endParaRPr>
          </a:p>
          <a:p>
            <a:pPr algn="just">
              <a:lnSpc>
                <a:spcPct val="150000"/>
              </a:lnSpc>
            </a:pPr>
            <a:endParaRPr lang="en-US" sz="3428" b="1" dirty="0">
              <a:latin typeface="Times New Roman" panose="02020603050405020304" pitchFamily="18" charset="0"/>
              <a:cs typeface="Times New Roman" panose="02020603050405020304" pitchFamily="18" charset="0"/>
            </a:endParaRPr>
          </a:p>
          <a:p>
            <a:pPr algn="just">
              <a:lnSpc>
                <a:spcPct val="150000"/>
              </a:lnSpc>
            </a:pPr>
            <a:endParaRPr lang="en-US" sz="2570" dirty="0">
              <a:latin typeface="Times New Roman" panose="02020603050405020304" pitchFamily="18" charset="0"/>
              <a:cs typeface="Times New Roman" panose="02020603050405020304" pitchFamily="18" charset="0"/>
            </a:endParaRPr>
          </a:p>
          <a:p>
            <a:pPr algn="just">
              <a:lnSpc>
                <a:spcPct val="150000"/>
              </a:lnSpc>
            </a:pPr>
            <a:endParaRPr lang="en-US" sz="2570" dirty="0">
              <a:latin typeface="Times New Roman" panose="02020603050405020304" pitchFamily="18" charset="0"/>
              <a:cs typeface="Times New Roman" panose="02020603050405020304" pitchFamily="18" charset="0"/>
            </a:endParaRPr>
          </a:p>
          <a:p>
            <a:pPr algn="just">
              <a:lnSpc>
                <a:spcPct val="150000"/>
              </a:lnSpc>
            </a:pPr>
            <a:endParaRPr lang="en-US" sz="2570" dirty="0">
              <a:latin typeface="Times New Roman" panose="02020603050405020304" pitchFamily="18" charset="0"/>
              <a:cs typeface="Times New Roman" panose="02020603050405020304" pitchFamily="18" charset="0"/>
            </a:endParaRPr>
          </a:p>
          <a:p>
            <a:pPr algn="just">
              <a:lnSpc>
                <a:spcPct val="150000"/>
              </a:lnSpc>
            </a:pPr>
            <a:endParaRPr lang="en-US" sz="3428" dirty="0">
              <a:solidFill>
                <a:srgbClr val="FF0000"/>
              </a:solidFill>
              <a:latin typeface="Times New Roman" panose="02020603050405020304" pitchFamily="18" charset="0"/>
              <a:cs typeface="Times New Roman" panose="02020603050405020304" pitchFamily="18" charset="0"/>
            </a:endParaRPr>
          </a:p>
          <a:p>
            <a:pPr algn="just">
              <a:lnSpc>
                <a:spcPct val="150000"/>
              </a:lnSpc>
            </a:pPr>
            <a:r>
              <a:rPr lang="en-US" sz="2357" dirty="0">
                <a:latin typeface="Times New Roman" panose="02020603050405020304" pitchFamily="18" charset="0"/>
                <a:cs typeface="Times New Roman" panose="02020603050405020304" pitchFamily="18" charset="0"/>
              </a:rPr>
              <a:t>From our comparisons of temperature, salinity, oxygen and nitrate, we have found significant differences in biogeochemical properties between eddy type that vary based on property, region and season.  In addition, we have been able to identify some eddy types in our groupings as potential sources of upwelling and/or downwelling.  However, we recognize that our results may also be representing interannual variability, especially in our oxygen and nitrate results.  The BGC-Argo Float data from SOCCOM covers a time span from 2014-2021, while our background state data for oxygen and nitrate from WOA is averaged over all available decades starting in 1955.</a:t>
            </a:r>
          </a:p>
          <a:p>
            <a:pPr algn="just">
              <a:lnSpc>
                <a:spcPct val="150000"/>
              </a:lnSpc>
            </a:pPr>
            <a:r>
              <a:rPr lang="en-US" sz="2357" dirty="0">
                <a:latin typeface="Times New Roman" panose="02020603050405020304" pitchFamily="18" charset="0"/>
                <a:cs typeface="Times New Roman" panose="02020603050405020304" pitchFamily="18" charset="0"/>
              </a:rPr>
              <a:t>Since our non-eddy profiles for oxygen and nitrate also contain variability caused by the background state, our next step will be to create a double-anomaly by removing the non-eddy signature from our eddy profiles.  By doing this, we hope to remove the interannual signals in our background state and narrow down the variability caused by eddies.</a:t>
            </a:r>
          </a:p>
          <a:p>
            <a:pPr algn="just">
              <a:lnSpc>
                <a:spcPct val="150000"/>
              </a:lnSpc>
            </a:pPr>
            <a:endParaRPr lang="en-US" sz="2357" dirty="0">
              <a:latin typeface="Times New Roman" panose="02020603050405020304" pitchFamily="18" charset="0"/>
              <a:cs typeface="Times New Roman" panose="02020603050405020304" pitchFamily="18" charset="0"/>
            </a:endParaRPr>
          </a:p>
          <a:p>
            <a:pPr algn="just">
              <a:lnSpc>
                <a:spcPct val="150000"/>
              </a:lnSpc>
            </a:pPr>
            <a:endParaRPr lang="en-US" sz="3428" b="1" dirty="0">
              <a:latin typeface="Times New Roman" panose="02020603050405020304" pitchFamily="18" charset="0"/>
              <a:cs typeface="Times New Roman" panose="02020603050405020304" pitchFamily="18" charset="0"/>
            </a:endParaRPr>
          </a:p>
          <a:p>
            <a:pPr algn="just">
              <a:lnSpc>
                <a:spcPct val="150000"/>
              </a:lnSpc>
            </a:pPr>
            <a:r>
              <a:rPr lang="en-US" sz="2357" dirty="0">
                <a:latin typeface="Times New Roman" panose="02020603050405020304" pitchFamily="18" charset="0"/>
                <a:cs typeface="Times New Roman" panose="02020603050405020304" pitchFamily="18" charset="0"/>
              </a:rPr>
              <a:t>This research was funded by The National Science Foundation, Division of Polar Programs (NSF OPP – 2048840), the University of South Florida and by the Wells Fargo Fellowship in Marine Science.  The SOCCOM data were collected and made freely available by the Southern Ocean Carbon and Climate Observations and Modeling (SOCCOM) Project funded by the National Science Foundation, Division of Polar Programs (NSF PLR -1425989 and OPP-1936222), supplemented by NASA, and by the International Argo Program and the NOAA programs that contribute to it. (</a:t>
            </a:r>
            <a:r>
              <a:rPr lang="en-US" sz="2357" dirty="0">
                <a:latin typeface="Times New Roman" panose="02020603050405020304" pitchFamily="18" charset="0"/>
                <a:cs typeface="Times New Roman" panose="02020603050405020304" pitchFamily="18" charset="0"/>
                <a:hlinkClick r:id="rId3" tooltip="http://www.argo.ucsd.edu(link"/>
              </a:rPr>
              <a:t>http://www.argo.ucsd.edu(link</a:t>
            </a:r>
            <a:r>
              <a:rPr lang="en-US" sz="2357" dirty="0">
                <a:latin typeface="Times New Roman" panose="02020603050405020304" pitchFamily="18" charset="0"/>
                <a:cs typeface="Times New Roman" panose="02020603050405020304" pitchFamily="18" charset="0"/>
              </a:rPr>
              <a:t> is external), </a:t>
            </a:r>
            <a:r>
              <a:rPr lang="en-US" sz="2357" dirty="0">
                <a:latin typeface="Times New Roman" panose="02020603050405020304" pitchFamily="18" charset="0"/>
                <a:cs typeface="Times New Roman" panose="02020603050405020304" pitchFamily="18" charset="0"/>
                <a:hlinkClick r:id="rId4" tooltip="http://argo.jcommops.org(link"/>
              </a:rPr>
              <a:t>http://argo.jcommops.org(link</a:t>
            </a:r>
            <a:r>
              <a:rPr lang="en-US" sz="2357" dirty="0">
                <a:latin typeface="Times New Roman" panose="02020603050405020304" pitchFamily="18" charset="0"/>
                <a:cs typeface="Times New Roman" panose="02020603050405020304" pitchFamily="18" charset="0"/>
              </a:rPr>
              <a:t> is external)). The Argo Program is part of the Global Ocean Observing System.</a:t>
            </a:r>
          </a:p>
          <a:p>
            <a:pPr algn="just">
              <a:lnSpc>
                <a:spcPct val="150000"/>
              </a:lnSpc>
            </a:pPr>
            <a:endParaRPr lang="en-US" sz="2570"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D6582C77-37C9-1F4D-8149-93F75C15BD4D}"/>
              </a:ext>
            </a:extLst>
          </p:cNvPr>
          <p:cNvSpPr txBox="1"/>
          <p:nvPr/>
        </p:nvSpPr>
        <p:spPr>
          <a:xfrm>
            <a:off x="-310469" y="326573"/>
            <a:ext cx="41801143" cy="4184162"/>
          </a:xfrm>
          <a:prstGeom prst="rect">
            <a:avLst/>
          </a:prstGeom>
          <a:solidFill>
            <a:srgbClr val="006645"/>
          </a:solidFill>
          <a:ln>
            <a:noFill/>
          </a:ln>
        </p:spPr>
        <p:txBody>
          <a:bodyPr wrap="square" rtlCol="0">
            <a:spAutoFit/>
          </a:bodyPr>
          <a:lstStyle/>
          <a:p>
            <a:pPr algn="ctr"/>
            <a:r>
              <a:rPr lang="en-US" sz="6858" b="1" dirty="0">
                <a:solidFill>
                  <a:schemeClr val="bg1"/>
                </a:solidFill>
                <a:latin typeface="Times New Roman" panose="02020603050405020304" pitchFamily="18" charset="0"/>
                <a:cs typeface="Times New Roman" panose="02020603050405020304" pitchFamily="18" charset="0"/>
              </a:rPr>
              <a:t>EXPLORING THE IMPACT OF EDDIES ON SOUTHERN OCEAN BIOGEOCHEMICAL STRUCTURE USING BGC-ARGO FLOAT OBSERVATIONS</a:t>
            </a:r>
          </a:p>
          <a:p>
            <a:pPr algn="ctr"/>
            <a:r>
              <a:rPr lang="en-US" sz="6286" b="1" dirty="0">
                <a:solidFill>
                  <a:schemeClr val="bg1"/>
                </a:solidFill>
                <a:latin typeface="Times New Roman" panose="02020603050405020304" pitchFamily="18" charset="0"/>
                <a:cs typeface="Times New Roman" panose="02020603050405020304" pitchFamily="18" charset="0"/>
              </a:rPr>
              <a:t>Nicola </a:t>
            </a:r>
            <a:r>
              <a:rPr lang="en-US" sz="6286" b="1" dirty="0" err="1">
                <a:solidFill>
                  <a:schemeClr val="bg1"/>
                </a:solidFill>
                <a:latin typeface="Times New Roman" panose="02020603050405020304" pitchFamily="18" charset="0"/>
                <a:cs typeface="Times New Roman" panose="02020603050405020304" pitchFamily="18" charset="0"/>
              </a:rPr>
              <a:t>Guisewhite</a:t>
            </a:r>
            <a:r>
              <a:rPr lang="en-US" sz="6286" b="1" baseline="30000" dirty="0">
                <a:solidFill>
                  <a:schemeClr val="bg1"/>
                </a:solidFill>
                <a:latin typeface="Times New Roman" panose="02020603050405020304" pitchFamily="18" charset="0"/>
                <a:cs typeface="Times New Roman" panose="02020603050405020304" pitchFamily="18" charset="0"/>
              </a:rPr>
              <a:t>[1]</a:t>
            </a:r>
            <a:r>
              <a:rPr lang="en-US" sz="6286" b="1" dirty="0">
                <a:solidFill>
                  <a:schemeClr val="bg1"/>
                </a:solidFill>
                <a:latin typeface="Times New Roman" panose="02020603050405020304" pitchFamily="18" charset="0"/>
                <a:cs typeface="Times New Roman" panose="02020603050405020304" pitchFamily="18" charset="0"/>
              </a:rPr>
              <a:t>, Don Chambers</a:t>
            </a:r>
            <a:r>
              <a:rPr lang="en-US" sz="6286" b="1" baseline="30000" dirty="0">
                <a:solidFill>
                  <a:schemeClr val="bg1"/>
                </a:solidFill>
                <a:latin typeface="Times New Roman" panose="02020603050405020304" pitchFamily="18" charset="0"/>
                <a:cs typeface="Times New Roman" panose="02020603050405020304" pitchFamily="18" charset="0"/>
              </a:rPr>
              <a:t>[2]</a:t>
            </a:r>
            <a:r>
              <a:rPr lang="en-US" sz="6286" b="1" dirty="0">
                <a:solidFill>
                  <a:schemeClr val="bg1"/>
                </a:solidFill>
                <a:latin typeface="Times New Roman" panose="02020603050405020304" pitchFamily="18" charset="0"/>
                <a:cs typeface="Times New Roman" panose="02020603050405020304" pitchFamily="18" charset="0"/>
              </a:rPr>
              <a:t>, Veronica </a:t>
            </a:r>
            <a:r>
              <a:rPr lang="en-US" sz="6286" b="1" dirty="0" err="1">
                <a:solidFill>
                  <a:schemeClr val="bg1"/>
                </a:solidFill>
                <a:latin typeface="Times New Roman" panose="02020603050405020304" pitchFamily="18" charset="0"/>
                <a:cs typeface="Times New Roman" panose="02020603050405020304" pitchFamily="18" charset="0"/>
              </a:rPr>
              <a:t>Tamsitt</a:t>
            </a:r>
            <a:r>
              <a:rPr lang="en-US" sz="6286" b="1" dirty="0">
                <a:solidFill>
                  <a:schemeClr val="bg1"/>
                </a:solidFill>
                <a:latin typeface="Times New Roman" panose="02020603050405020304" pitchFamily="18" charset="0"/>
                <a:cs typeface="Times New Roman" panose="02020603050405020304" pitchFamily="18" charset="0"/>
              </a:rPr>
              <a:t>, Nancy Williams</a:t>
            </a:r>
            <a:endParaRPr lang="en-US" sz="6286" b="1" baseline="30000" dirty="0">
              <a:solidFill>
                <a:schemeClr val="bg1"/>
              </a:solidFill>
              <a:latin typeface="Times New Roman" panose="02020603050405020304" pitchFamily="18" charset="0"/>
              <a:cs typeface="Times New Roman" panose="02020603050405020304" pitchFamily="18" charset="0"/>
            </a:endParaRPr>
          </a:p>
          <a:p>
            <a:pPr algn="ctr"/>
            <a:r>
              <a:rPr lang="en-US" sz="6286" b="1" dirty="0">
                <a:solidFill>
                  <a:schemeClr val="bg1"/>
                </a:solidFill>
                <a:latin typeface="Times New Roman" panose="02020603050405020304" pitchFamily="18" charset="0"/>
                <a:cs typeface="Times New Roman" panose="02020603050405020304" pitchFamily="18" charset="0"/>
              </a:rPr>
              <a:t>The University of South Florida College of Marine Science, </a:t>
            </a:r>
            <a:r>
              <a:rPr lang="en-US" sz="6286" dirty="0" err="1">
                <a:solidFill>
                  <a:schemeClr val="bg1"/>
                </a:solidFill>
                <a:latin typeface="Times New Roman" panose="02020603050405020304" pitchFamily="18" charset="0"/>
                <a:cs typeface="Times New Roman" panose="02020603050405020304" pitchFamily="18" charset="0"/>
              </a:rPr>
              <a:t>nicolag@usf.edu</a:t>
            </a:r>
            <a:r>
              <a:rPr lang="en-US" sz="6286" baseline="30000" dirty="0">
                <a:solidFill>
                  <a:schemeClr val="bg1"/>
                </a:solidFill>
                <a:latin typeface="Times New Roman" panose="02020603050405020304" pitchFamily="18" charset="0"/>
                <a:cs typeface="Times New Roman" panose="02020603050405020304" pitchFamily="18" charset="0"/>
              </a:rPr>
              <a:t>[1]</a:t>
            </a:r>
            <a:r>
              <a:rPr lang="en-US" sz="6286" dirty="0">
                <a:solidFill>
                  <a:schemeClr val="bg1"/>
                </a:solidFill>
                <a:latin typeface="Times New Roman" panose="02020603050405020304" pitchFamily="18" charset="0"/>
                <a:cs typeface="Times New Roman" panose="02020603050405020304" pitchFamily="18" charset="0"/>
              </a:rPr>
              <a:t>, </a:t>
            </a:r>
            <a:r>
              <a:rPr lang="en-US" sz="6286" dirty="0" err="1">
                <a:solidFill>
                  <a:schemeClr val="bg1"/>
                </a:solidFill>
                <a:latin typeface="Times New Roman" panose="02020603050405020304" pitchFamily="18" charset="0"/>
                <a:cs typeface="Times New Roman" panose="02020603050405020304" pitchFamily="18" charset="0"/>
              </a:rPr>
              <a:t>donc@usf.edu</a:t>
            </a:r>
            <a:r>
              <a:rPr lang="en-US" sz="6286" baseline="30000" dirty="0">
                <a:solidFill>
                  <a:schemeClr val="bg1"/>
                </a:solidFill>
                <a:latin typeface="Times New Roman" panose="02020603050405020304" pitchFamily="18" charset="0"/>
                <a:cs typeface="Times New Roman" panose="02020603050405020304" pitchFamily="18" charset="0"/>
              </a:rPr>
              <a:t>[2]</a:t>
            </a:r>
            <a:endParaRPr lang="en-US" sz="6286" dirty="0">
              <a:solidFill>
                <a:schemeClr val="bg1"/>
              </a:solidFill>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8A29D59B-F338-0145-A7FF-6E6D3D1CC88F}"/>
              </a:ext>
            </a:extLst>
          </p:cNvPr>
          <p:cNvSpPr txBox="1"/>
          <p:nvPr/>
        </p:nvSpPr>
        <p:spPr>
          <a:xfrm>
            <a:off x="16017662" y="13486581"/>
            <a:ext cx="13506994" cy="826977"/>
          </a:xfrm>
          <a:prstGeom prst="rect">
            <a:avLst/>
          </a:prstGeom>
          <a:noFill/>
        </p:spPr>
        <p:txBody>
          <a:bodyPr wrap="square" rtlCol="0">
            <a:spAutoFit/>
          </a:bodyPr>
          <a:lstStyle/>
          <a:p>
            <a:pPr algn="just"/>
            <a:r>
              <a:rPr lang="en-US" sz="2357" b="1" i="1" dirty="0">
                <a:solidFill>
                  <a:schemeClr val="tx1">
                    <a:lumMod val="65000"/>
                    <a:lumOff val="35000"/>
                  </a:schemeClr>
                </a:solidFill>
                <a:latin typeface="Times New Roman" panose="02020603050405020304" pitchFamily="18" charset="0"/>
                <a:cs typeface="Times New Roman" panose="02020603050405020304" pitchFamily="18" charset="0"/>
              </a:rPr>
              <a:t>Figure 5</a:t>
            </a:r>
            <a:r>
              <a:rPr lang="en-US" sz="2357" i="1" dirty="0">
                <a:solidFill>
                  <a:schemeClr val="tx1">
                    <a:lumMod val="65000"/>
                    <a:lumOff val="35000"/>
                  </a:schemeClr>
                </a:solidFill>
                <a:latin typeface="Times New Roman" panose="02020603050405020304" pitchFamily="18" charset="0"/>
                <a:cs typeface="Times New Roman" panose="02020603050405020304" pitchFamily="18" charset="0"/>
              </a:rPr>
              <a:t>: </a:t>
            </a:r>
            <a:r>
              <a:rPr lang="en-US" sz="2357" dirty="0">
                <a:solidFill>
                  <a:schemeClr val="tx1">
                    <a:lumMod val="65000"/>
                    <a:lumOff val="35000"/>
                  </a:schemeClr>
                </a:solidFill>
                <a:latin typeface="Times New Roman" panose="02020603050405020304" pitchFamily="18" charset="0"/>
                <a:cs typeface="Times New Roman" panose="02020603050405020304" pitchFamily="18" charset="0"/>
              </a:rPr>
              <a:t>Organization of SOCCOM BGC-Argo Float Profiles.  The plot above shows how the data profiles are organized into groupings by basin (A), eddy type (B), Frontal Zone (C) and the season (D). </a:t>
            </a:r>
          </a:p>
        </p:txBody>
      </p:sp>
      <p:sp>
        <p:nvSpPr>
          <p:cNvPr id="29" name="TextBox 28">
            <a:extLst>
              <a:ext uri="{FF2B5EF4-FFF2-40B4-BE49-F238E27FC236}">
                <a16:creationId xmlns:a16="http://schemas.microsoft.com/office/drawing/2014/main" id="{1F16AFBC-CB0C-F242-AD51-55A4B7CAB805}"/>
              </a:ext>
            </a:extLst>
          </p:cNvPr>
          <p:cNvSpPr txBox="1"/>
          <p:nvPr/>
        </p:nvSpPr>
        <p:spPr>
          <a:xfrm>
            <a:off x="30738982" y="24958620"/>
            <a:ext cx="15675429" cy="2093053"/>
          </a:xfrm>
          <a:prstGeom prst="rect">
            <a:avLst/>
          </a:prstGeom>
          <a:noFill/>
        </p:spPr>
        <p:txBody>
          <a:bodyPr wrap="square" rtlCol="0">
            <a:spAutoFit/>
          </a:bodyPr>
          <a:lstStyle/>
          <a:p>
            <a:pPr algn="just"/>
            <a:r>
              <a:rPr lang="en-US" sz="2570" b="1" i="1" dirty="0">
                <a:solidFill>
                  <a:schemeClr val="tx1">
                    <a:lumMod val="75000"/>
                    <a:lumOff val="25000"/>
                  </a:schemeClr>
                </a:solidFill>
                <a:latin typeface="Times New Roman" panose="02020603050405020304" pitchFamily="18" charset="0"/>
                <a:cs typeface="Times New Roman" panose="02020603050405020304" pitchFamily="18" charset="0"/>
              </a:rPr>
              <a:t>Figure 7:</a:t>
            </a:r>
            <a:r>
              <a:rPr lang="en-US" sz="2570" b="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570" dirty="0">
                <a:solidFill>
                  <a:schemeClr val="tx1">
                    <a:lumMod val="75000"/>
                    <a:lumOff val="25000"/>
                  </a:schemeClr>
                </a:solidFill>
                <a:latin typeface="Times New Roman" panose="02020603050405020304" pitchFamily="18" charset="0"/>
                <a:cs typeface="Times New Roman" panose="02020603050405020304" pitchFamily="18" charset="0"/>
              </a:rPr>
              <a:t>Example of Comparing the Statistical Mean and Standard Error of Different Eddy Types.  The figure above shows the mean (bold lines) and standard error (dashed lines) of oxygen anomalies for cyclonic, anticyclonic and non-eddy profiles in the </a:t>
            </a:r>
            <a:r>
              <a:rPr lang="en-US" sz="2570" dirty="0" err="1">
                <a:solidFill>
                  <a:schemeClr val="tx1">
                    <a:lumMod val="75000"/>
                    <a:lumOff val="25000"/>
                  </a:schemeClr>
                </a:solidFill>
                <a:latin typeface="Times New Roman" panose="02020603050405020304" pitchFamily="18" charset="0"/>
                <a:cs typeface="Times New Roman" panose="02020603050405020304" pitchFamily="18" charset="0"/>
              </a:rPr>
              <a:t>Subantarctic</a:t>
            </a:r>
            <a:r>
              <a:rPr lang="en-US" sz="2570" dirty="0">
                <a:solidFill>
                  <a:schemeClr val="tx1">
                    <a:lumMod val="75000"/>
                    <a:lumOff val="25000"/>
                  </a:schemeClr>
                </a:solidFill>
                <a:latin typeface="Times New Roman" panose="02020603050405020304" pitchFamily="18" charset="0"/>
                <a:cs typeface="Times New Roman" panose="02020603050405020304" pitchFamily="18" charset="0"/>
              </a:rPr>
              <a:t> Zone across all seasons (right) and the mean of all float profile corresponding to the same season and region (left).  The mean float profile aids in determining if we are seeing regions of potential upwelling or downwelling being caused by an eddy type.</a:t>
            </a:r>
            <a:endParaRPr lang="en-US" sz="2570" i="1"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pic>
        <p:nvPicPr>
          <p:cNvPr id="30" name="Picture 29">
            <a:extLst>
              <a:ext uri="{FF2B5EF4-FFF2-40B4-BE49-F238E27FC236}">
                <a16:creationId xmlns:a16="http://schemas.microsoft.com/office/drawing/2014/main" id="{282458F1-47B7-9E42-B18B-F08E31F5B26F}"/>
              </a:ext>
            </a:extLst>
          </p:cNvPr>
          <p:cNvPicPr>
            <a:picLocks noChangeAspect="1"/>
          </p:cNvPicPr>
          <p:nvPr/>
        </p:nvPicPr>
        <p:blipFill rotWithShape="1">
          <a:blip r:embed="rId5"/>
          <a:srcRect l="8179" t="4689" r="4278"/>
          <a:stretch/>
        </p:blipFill>
        <p:spPr>
          <a:xfrm>
            <a:off x="6113363" y="6102273"/>
            <a:ext cx="8667062" cy="8498790"/>
          </a:xfrm>
          <a:prstGeom prst="ellipse">
            <a:avLst/>
          </a:prstGeom>
        </p:spPr>
      </p:pic>
      <p:sp>
        <p:nvSpPr>
          <p:cNvPr id="31" name="TextBox 30">
            <a:extLst>
              <a:ext uri="{FF2B5EF4-FFF2-40B4-BE49-F238E27FC236}">
                <a16:creationId xmlns:a16="http://schemas.microsoft.com/office/drawing/2014/main" id="{201AA2FA-8266-7E40-80CA-214055C916BD}"/>
              </a:ext>
            </a:extLst>
          </p:cNvPr>
          <p:cNvSpPr txBox="1"/>
          <p:nvPr/>
        </p:nvSpPr>
        <p:spPr>
          <a:xfrm>
            <a:off x="5961853" y="14882969"/>
            <a:ext cx="8949306" cy="3919937"/>
          </a:xfrm>
          <a:prstGeom prst="rect">
            <a:avLst/>
          </a:prstGeom>
          <a:noFill/>
        </p:spPr>
        <p:txBody>
          <a:bodyPr wrap="square" rtlCol="0">
            <a:spAutoFit/>
          </a:bodyPr>
          <a:lstStyle/>
          <a:p>
            <a:pPr algn="just"/>
            <a:r>
              <a:rPr lang="en-US" sz="2357" b="1" i="1" dirty="0">
                <a:solidFill>
                  <a:schemeClr val="tx1">
                    <a:lumMod val="75000"/>
                    <a:lumOff val="25000"/>
                  </a:schemeClr>
                </a:solidFill>
                <a:latin typeface="Times New Roman" panose="02020603050405020304" pitchFamily="18" charset="0"/>
                <a:cs typeface="Times New Roman" panose="02020603050405020304" pitchFamily="18" charset="0"/>
              </a:rPr>
              <a:t>Figure 1</a:t>
            </a:r>
            <a:r>
              <a:rPr lang="en-US" sz="2357" i="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357" dirty="0">
                <a:solidFill>
                  <a:schemeClr val="tx1">
                    <a:lumMod val="75000"/>
                    <a:lumOff val="25000"/>
                  </a:schemeClr>
                </a:solidFill>
                <a:latin typeface="Times New Roman" panose="02020603050405020304" pitchFamily="18" charset="0"/>
                <a:cs typeface="Times New Roman" panose="02020603050405020304" pitchFamily="18" charset="0"/>
              </a:rPr>
              <a:t>Map of eddies in the Southern Ocean from </a:t>
            </a:r>
            <a:r>
              <a:rPr lang="en-US" sz="2357" dirty="0" err="1">
                <a:solidFill>
                  <a:schemeClr val="tx1">
                    <a:lumMod val="75000"/>
                    <a:lumOff val="25000"/>
                  </a:schemeClr>
                </a:solidFill>
                <a:latin typeface="Times New Roman" panose="02020603050405020304" pitchFamily="18" charset="0"/>
                <a:cs typeface="Times New Roman" panose="02020603050405020304" pitchFamily="18" charset="0"/>
              </a:rPr>
              <a:t>Frenger</a:t>
            </a:r>
            <a:r>
              <a:rPr lang="en-US" sz="2357" dirty="0">
                <a:solidFill>
                  <a:schemeClr val="tx1">
                    <a:lumMod val="75000"/>
                    <a:lumOff val="25000"/>
                  </a:schemeClr>
                </a:solidFill>
                <a:latin typeface="Times New Roman" panose="02020603050405020304" pitchFamily="18" charset="0"/>
                <a:cs typeface="Times New Roman" panose="02020603050405020304" pitchFamily="18" charset="0"/>
              </a:rPr>
              <a:t> et al. 2015.  Each dot in this map represents a cyclonic eddy between 1997 and 2010.  Over that same time, nearly one million eddies were identified in the Southern Ocean</a:t>
            </a:r>
            <a:r>
              <a:rPr lang="en-US" sz="2357" b="1" baseline="30000" dirty="0">
                <a:solidFill>
                  <a:schemeClr val="tx1">
                    <a:lumMod val="75000"/>
                    <a:lumOff val="25000"/>
                  </a:schemeClr>
                </a:solidFill>
                <a:latin typeface="Times New Roman" panose="02020603050405020304" pitchFamily="18" charset="0"/>
                <a:cs typeface="Times New Roman" panose="02020603050405020304" pitchFamily="18" charset="0"/>
              </a:rPr>
              <a:t>[2]</a:t>
            </a:r>
            <a:r>
              <a:rPr lang="en-US" sz="2357" dirty="0">
                <a:solidFill>
                  <a:schemeClr val="tx1">
                    <a:lumMod val="75000"/>
                    <a:lumOff val="25000"/>
                  </a:schemeClr>
                </a:solidFill>
                <a:latin typeface="Times New Roman" panose="02020603050405020304" pitchFamily="18" charset="0"/>
                <a:cs typeface="Times New Roman" panose="02020603050405020304" pitchFamily="18" charset="0"/>
              </a:rPr>
              <a:t>.   Despite their abundance, most studies which explore Southern Ocean biogeochemistry do not consider eddies because eddies are often smaller than the typical resolution (111 by 111 km) of model estimates</a:t>
            </a:r>
            <a:r>
              <a:rPr lang="en-US" sz="2357" baseline="30000" dirty="0">
                <a:solidFill>
                  <a:schemeClr val="tx1">
                    <a:lumMod val="75000"/>
                    <a:lumOff val="25000"/>
                  </a:schemeClr>
                </a:solidFill>
                <a:latin typeface="Times New Roman" panose="02020603050405020304" pitchFamily="18" charset="0"/>
                <a:cs typeface="Times New Roman" panose="02020603050405020304" pitchFamily="18" charset="0"/>
              </a:rPr>
              <a:t>[4]</a:t>
            </a:r>
            <a:r>
              <a:rPr lang="en-US" sz="2357" dirty="0">
                <a:solidFill>
                  <a:schemeClr val="tx1">
                    <a:lumMod val="75000"/>
                    <a:lumOff val="25000"/>
                  </a:schemeClr>
                </a:solidFill>
                <a:latin typeface="Times New Roman" panose="02020603050405020304" pitchFamily="18" charset="0"/>
                <a:cs typeface="Times New Roman" panose="02020603050405020304" pitchFamily="18" charset="0"/>
              </a:rPr>
              <a:t>.  In addition, many of these studies limit their analysis to spring and summer seasons to focus on biological impacts, leaving winter significantly understudied</a:t>
            </a:r>
            <a:r>
              <a:rPr lang="en-US" sz="2357" baseline="30000" dirty="0">
                <a:solidFill>
                  <a:schemeClr val="tx1">
                    <a:lumMod val="75000"/>
                    <a:lumOff val="25000"/>
                  </a:schemeClr>
                </a:solidFill>
                <a:latin typeface="Times New Roman" panose="02020603050405020304" pitchFamily="18" charset="0"/>
                <a:cs typeface="Times New Roman" panose="02020603050405020304" pitchFamily="18" charset="0"/>
              </a:rPr>
              <a:t>[5]</a:t>
            </a:r>
            <a:r>
              <a:rPr lang="en-US" sz="2357" dirty="0">
                <a:solidFill>
                  <a:schemeClr val="tx1">
                    <a:lumMod val="75000"/>
                    <a:lumOff val="25000"/>
                  </a:schemeClr>
                </a:solidFill>
                <a:latin typeface="Times New Roman" panose="02020603050405020304" pitchFamily="18" charset="0"/>
                <a:cs typeface="Times New Roman" panose="02020603050405020304" pitchFamily="18" charset="0"/>
              </a:rPr>
              <a:t>. </a:t>
            </a:r>
          </a:p>
          <a:p>
            <a:endParaRPr lang="en-US" sz="3376" i="1" dirty="0">
              <a:latin typeface="Times New Roman" panose="02020603050405020304" pitchFamily="18" charset="0"/>
              <a:cs typeface="Times New Roman" panose="02020603050405020304" pitchFamily="18" charset="0"/>
            </a:endParaRPr>
          </a:p>
        </p:txBody>
      </p:sp>
      <p:sp>
        <p:nvSpPr>
          <p:cNvPr id="32" name="TextBox 31">
            <a:extLst>
              <a:ext uri="{FF2B5EF4-FFF2-40B4-BE49-F238E27FC236}">
                <a16:creationId xmlns:a16="http://schemas.microsoft.com/office/drawing/2014/main" id="{95BB99C9-B53D-B845-84A8-65EB9AC84363}"/>
              </a:ext>
            </a:extLst>
          </p:cNvPr>
          <p:cNvSpPr txBox="1">
            <a:spLocks/>
          </p:cNvSpPr>
          <p:nvPr/>
        </p:nvSpPr>
        <p:spPr>
          <a:xfrm>
            <a:off x="2859108" y="19230299"/>
            <a:ext cx="12199411" cy="19535750"/>
          </a:xfrm>
          <a:prstGeom prst="rect">
            <a:avLst/>
          </a:prstGeom>
          <a:solidFill>
            <a:schemeClr val="bg1"/>
          </a:solidFill>
          <a:ln>
            <a:noFill/>
          </a:ln>
        </p:spPr>
        <p:txBody>
          <a:bodyPr wrap="square" rtlCol="0">
            <a:spAutoFit/>
          </a:bodyPr>
          <a:lstStyle/>
          <a:p>
            <a:pPr algn="just">
              <a:lnSpc>
                <a:spcPct val="150000"/>
              </a:lnSpc>
            </a:pPr>
            <a:endParaRPr lang="en-US" sz="3428" dirty="0">
              <a:latin typeface="Times New Roman" panose="02020603050405020304" pitchFamily="18" charset="0"/>
              <a:cs typeface="Times New Roman" panose="02020603050405020304" pitchFamily="18" charset="0"/>
            </a:endParaRPr>
          </a:p>
          <a:p>
            <a:pPr algn="just">
              <a:lnSpc>
                <a:spcPct val="150000"/>
              </a:lnSpc>
            </a:pPr>
            <a:r>
              <a:rPr lang="en-US" sz="2357" dirty="0">
                <a:latin typeface="Times New Roman" panose="02020603050405020304" pitchFamily="18" charset="0"/>
                <a:cs typeface="Times New Roman" panose="02020603050405020304" pitchFamily="18" charset="0"/>
              </a:rPr>
              <a:t>Eddies can be identified using satellite altimeters by looking for closed contours of sea-surface height anomalies (Figure 3).</a:t>
            </a:r>
          </a:p>
          <a:p>
            <a:pPr algn="just">
              <a:lnSpc>
                <a:spcPct val="150000"/>
              </a:lnSpc>
            </a:pPr>
            <a:endParaRPr lang="en-US" sz="2357" dirty="0">
              <a:latin typeface="Times New Roman" panose="02020603050405020304" pitchFamily="18" charset="0"/>
              <a:cs typeface="Times New Roman" panose="02020603050405020304" pitchFamily="18" charset="0"/>
            </a:endParaRPr>
          </a:p>
          <a:p>
            <a:pPr algn="just">
              <a:lnSpc>
                <a:spcPct val="150000"/>
              </a:lnSpc>
            </a:pPr>
            <a:endParaRPr lang="en-US" sz="2357" dirty="0">
              <a:latin typeface="Times New Roman" panose="02020603050405020304" pitchFamily="18" charset="0"/>
              <a:cs typeface="Times New Roman" panose="02020603050405020304" pitchFamily="18" charset="0"/>
            </a:endParaRPr>
          </a:p>
          <a:p>
            <a:pPr algn="just">
              <a:lnSpc>
                <a:spcPct val="150000"/>
              </a:lnSpc>
            </a:pPr>
            <a:endParaRPr lang="en-US" sz="2357" dirty="0">
              <a:latin typeface="Times New Roman" panose="02020603050405020304" pitchFamily="18" charset="0"/>
              <a:cs typeface="Times New Roman" panose="02020603050405020304" pitchFamily="18" charset="0"/>
            </a:endParaRPr>
          </a:p>
          <a:p>
            <a:pPr algn="just">
              <a:lnSpc>
                <a:spcPct val="150000"/>
              </a:lnSpc>
            </a:pPr>
            <a:endParaRPr lang="en-US" sz="2357" dirty="0">
              <a:latin typeface="Times New Roman" panose="02020603050405020304" pitchFamily="18" charset="0"/>
              <a:cs typeface="Times New Roman" panose="02020603050405020304" pitchFamily="18" charset="0"/>
            </a:endParaRPr>
          </a:p>
          <a:p>
            <a:pPr algn="just">
              <a:lnSpc>
                <a:spcPct val="150000"/>
              </a:lnSpc>
            </a:pPr>
            <a:endParaRPr lang="en-US" sz="2357" dirty="0">
              <a:latin typeface="Times New Roman" panose="02020603050405020304" pitchFamily="18" charset="0"/>
              <a:cs typeface="Times New Roman" panose="02020603050405020304" pitchFamily="18" charset="0"/>
            </a:endParaRPr>
          </a:p>
          <a:p>
            <a:pPr algn="just">
              <a:lnSpc>
                <a:spcPct val="150000"/>
              </a:lnSpc>
            </a:pPr>
            <a:endParaRPr lang="en-US" sz="2357" dirty="0">
              <a:latin typeface="Times New Roman" panose="02020603050405020304" pitchFamily="18" charset="0"/>
              <a:cs typeface="Times New Roman" panose="02020603050405020304" pitchFamily="18" charset="0"/>
            </a:endParaRPr>
          </a:p>
          <a:p>
            <a:pPr algn="just">
              <a:lnSpc>
                <a:spcPct val="150000"/>
              </a:lnSpc>
            </a:pPr>
            <a:endParaRPr lang="en-US" sz="2357" dirty="0">
              <a:latin typeface="Times New Roman" panose="02020603050405020304" pitchFamily="18" charset="0"/>
              <a:cs typeface="Times New Roman" panose="02020603050405020304" pitchFamily="18" charset="0"/>
            </a:endParaRPr>
          </a:p>
          <a:p>
            <a:pPr algn="just">
              <a:lnSpc>
                <a:spcPct val="150000"/>
              </a:lnSpc>
            </a:pPr>
            <a:endParaRPr lang="en-US" sz="2357" dirty="0">
              <a:latin typeface="Times New Roman" panose="02020603050405020304" pitchFamily="18" charset="0"/>
              <a:cs typeface="Times New Roman" panose="02020603050405020304" pitchFamily="18" charset="0"/>
            </a:endParaRPr>
          </a:p>
          <a:p>
            <a:pPr algn="just">
              <a:lnSpc>
                <a:spcPct val="150000"/>
              </a:lnSpc>
            </a:pPr>
            <a:endParaRPr lang="en-US" sz="2357" dirty="0">
              <a:latin typeface="Times New Roman" panose="02020603050405020304" pitchFamily="18" charset="0"/>
              <a:cs typeface="Times New Roman" panose="02020603050405020304" pitchFamily="18" charset="0"/>
            </a:endParaRPr>
          </a:p>
          <a:p>
            <a:pPr algn="just">
              <a:lnSpc>
                <a:spcPct val="150000"/>
              </a:lnSpc>
            </a:pPr>
            <a:endParaRPr lang="en-US" sz="2357" dirty="0">
              <a:latin typeface="Times New Roman" panose="02020603050405020304" pitchFamily="18" charset="0"/>
              <a:cs typeface="Times New Roman" panose="02020603050405020304" pitchFamily="18" charset="0"/>
            </a:endParaRPr>
          </a:p>
          <a:p>
            <a:pPr algn="just">
              <a:lnSpc>
                <a:spcPct val="150000"/>
              </a:lnSpc>
            </a:pPr>
            <a:endParaRPr lang="en-US" sz="2357" dirty="0">
              <a:latin typeface="Times New Roman" panose="02020603050405020304" pitchFamily="18" charset="0"/>
              <a:cs typeface="Times New Roman" panose="02020603050405020304" pitchFamily="18" charset="0"/>
            </a:endParaRPr>
          </a:p>
          <a:p>
            <a:pPr algn="just">
              <a:lnSpc>
                <a:spcPct val="150000"/>
              </a:lnSpc>
            </a:pPr>
            <a:endParaRPr lang="en-US" sz="2357" dirty="0">
              <a:latin typeface="Times New Roman" panose="02020603050405020304" pitchFamily="18" charset="0"/>
              <a:cs typeface="Times New Roman" panose="02020603050405020304" pitchFamily="18" charset="0"/>
            </a:endParaRPr>
          </a:p>
          <a:p>
            <a:pPr algn="just">
              <a:lnSpc>
                <a:spcPct val="150000"/>
              </a:lnSpc>
            </a:pPr>
            <a:endParaRPr lang="en-US" sz="2357" dirty="0">
              <a:latin typeface="Times New Roman" panose="02020603050405020304" pitchFamily="18" charset="0"/>
              <a:cs typeface="Times New Roman" panose="02020603050405020304" pitchFamily="18" charset="0"/>
            </a:endParaRPr>
          </a:p>
          <a:p>
            <a:pPr algn="just">
              <a:lnSpc>
                <a:spcPct val="150000"/>
              </a:lnSpc>
            </a:pPr>
            <a:r>
              <a:rPr lang="en-US" sz="2357" dirty="0">
                <a:latin typeface="Times" pitchFamily="2" charset="0"/>
              </a:rPr>
              <a:t>This study uses the AVISO eddy database which </a:t>
            </a:r>
            <a:r>
              <a:rPr lang="en-US" sz="2357" dirty="0">
                <a:latin typeface="Times New Roman" panose="02020603050405020304" pitchFamily="18" charset="0"/>
                <a:cs typeface="Times New Roman" panose="02020603050405020304" pitchFamily="18" charset="0"/>
              </a:rPr>
              <a:t>contains the location of each detected eddy (the center of the closed contour) over time at 1-day steps, the eddy type, and the radius of maximum velocity (r) from the center</a:t>
            </a:r>
            <a:r>
              <a:rPr lang="en-US" sz="2357" baseline="30000" dirty="0">
                <a:latin typeface="Times New Roman" panose="02020603050405020304" pitchFamily="18" charset="0"/>
                <a:cs typeface="Times New Roman" panose="02020603050405020304" pitchFamily="18" charset="0"/>
              </a:rPr>
              <a:t>[6]</a:t>
            </a:r>
            <a:r>
              <a:rPr lang="en-US" sz="2357" dirty="0">
                <a:latin typeface="Times New Roman" panose="02020603050405020304" pitchFamily="18" charset="0"/>
                <a:cs typeface="Times New Roman" panose="02020603050405020304" pitchFamily="18" charset="0"/>
              </a:rPr>
              <a:t>. Using this data, we determined which SOCCOM BGC-Argo profiles were collected outside of an eddy or within an eddy by determining where the profile was collected relative to the center given by the database (Figure 4). </a:t>
            </a:r>
          </a:p>
          <a:p>
            <a:pPr algn="just">
              <a:lnSpc>
                <a:spcPct val="150000"/>
              </a:lnSpc>
            </a:pPr>
            <a:endParaRPr lang="en-US" sz="2357" dirty="0">
              <a:latin typeface="Times New Roman" panose="02020603050405020304" pitchFamily="18" charset="0"/>
              <a:cs typeface="Times New Roman" panose="02020603050405020304" pitchFamily="18" charset="0"/>
            </a:endParaRPr>
          </a:p>
          <a:p>
            <a:pPr algn="just">
              <a:lnSpc>
                <a:spcPct val="150000"/>
              </a:lnSpc>
            </a:pPr>
            <a:endParaRPr lang="en-US" sz="2357" dirty="0">
              <a:latin typeface="Times New Roman" panose="02020603050405020304" pitchFamily="18" charset="0"/>
              <a:cs typeface="Times New Roman" panose="02020603050405020304" pitchFamily="18" charset="0"/>
            </a:endParaRPr>
          </a:p>
          <a:p>
            <a:pPr algn="just">
              <a:lnSpc>
                <a:spcPct val="150000"/>
              </a:lnSpc>
            </a:pPr>
            <a:endParaRPr lang="en-US" sz="2357" dirty="0">
              <a:latin typeface="Times New Roman" panose="02020603050405020304" pitchFamily="18" charset="0"/>
              <a:cs typeface="Times New Roman" panose="02020603050405020304" pitchFamily="18" charset="0"/>
            </a:endParaRPr>
          </a:p>
          <a:p>
            <a:pPr algn="just">
              <a:lnSpc>
                <a:spcPct val="150000"/>
              </a:lnSpc>
            </a:pPr>
            <a:endParaRPr lang="en-US" sz="2357" dirty="0">
              <a:latin typeface="Times New Roman" panose="02020603050405020304" pitchFamily="18" charset="0"/>
              <a:cs typeface="Times New Roman" panose="02020603050405020304" pitchFamily="18" charset="0"/>
            </a:endParaRPr>
          </a:p>
          <a:p>
            <a:pPr algn="just">
              <a:lnSpc>
                <a:spcPct val="150000"/>
              </a:lnSpc>
            </a:pPr>
            <a:endParaRPr lang="en-US" sz="2357" dirty="0">
              <a:latin typeface="Times New Roman" panose="02020603050405020304" pitchFamily="18" charset="0"/>
              <a:cs typeface="Times New Roman" panose="02020603050405020304" pitchFamily="18" charset="0"/>
            </a:endParaRPr>
          </a:p>
          <a:p>
            <a:pPr algn="just">
              <a:lnSpc>
                <a:spcPct val="150000"/>
              </a:lnSpc>
            </a:pPr>
            <a:endParaRPr lang="en-US" sz="2357" dirty="0">
              <a:latin typeface="Times New Roman" panose="02020603050405020304" pitchFamily="18" charset="0"/>
              <a:cs typeface="Times New Roman" panose="02020603050405020304" pitchFamily="18" charset="0"/>
            </a:endParaRPr>
          </a:p>
          <a:p>
            <a:pPr algn="just">
              <a:lnSpc>
                <a:spcPct val="150000"/>
              </a:lnSpc>
            </a:pPr>
            <a:endParaRPr lang="en-US" sz="2357" dirty="0">
              <a:latin typeface="Times New Roman" panose="02020603050405020304" pitchFamily="18" charset="0"/>
              <a:cs typeface="Times New Roman" panose="02020603050405020304" pitchFamily="18" charset="0"/>
            </a:endParaRPr>
          </a:p>
          <a:p>
            <a:pPr algn="just">
              <a:lnSpc>
                <a:spcPct val="150000"/>
              </a:lnSpc>
            </a:pPr>
            <a:endParaRPr lang="en-US" sz="2357" dirty="0">
              <a:latin typeface="Times New Roman" panose="02020603050405020304" pitchFamily="18" charset="0"/>
              <a:cs typeface="Times New Roman" panose="02020603050405020304" pitchFamily="18" charset="0"/>
            </a:endParaRPr>
          </a:p>
          <a:p>
            <a:pPr algn="just">
              <a:lnSpc>
                <a:spcPct val="150000"/>
              </a:lnSpc>
            </a:pPr>
            <a:endParaRPr lang="en-US" sz="2357" dirty="0">
              <a:latin typeface="Times New Roman" panose="02020603050405020304" pitchFamily="18" charset="0"/>
              <a:cs typeface="Times New Roman" panose="02020603050405020304" pitchFamily="18" charset="0"/>
            </a:endParaRPr>
          </a:p>
          <a:p>
            <a:pPr algn="just">
              <a:lnSpc>
                <a:spcPct val="150000"/>
              </a:lnSpc>
            </a:pPr>
            <a:endParaRPr lang="en-US" sz="2357" dirty="0">
              <a:latin typeface="Times New Roman" panose="02020603050405020304" pitchFamily="18" charset="0"/>
              <a:cs typeface="Times New Roman" panose="02020603050405020304" pitchFamily="18" charset="0"/>
            </a:endParaRPr>
          </a:p>
          <a:p>
            <a:pPr algn="just">
              <a:lnSpc>
                <a:spcPct val="150000"/>
              </a:lnSpc>
            </a:pPr>
            <a:endParaRPr lang="en-US" sz="2357" dirty="0">
              <a:latin typeface="Times New Roman" panose="02020603050405020304" pitchFamily="18" charset="0"/>
              <a:cs typeface="Times New Roman" panose="02020603050405020304" pitchFamily="18" charset="0"/>
            </a:endParaRPr>
          </a:p>
          <a:p>
            <a:pPr algn="just">
              <a:lnSpc>
                <a:spcPct val="150000"/>
              </a:lnSpc>
            </a:pPr>
            <a:endParaRPr lang="en-US" sz="2357" dirty="0">
              <a:latin typeface="Times New Roman" panose="02020603050405020304" pitchFamily="18" charset="0"/>
              <a:cs typeface="Times New Roman" panose="02020603050405020304" pitchFamily="18" charset="0"/>
            </a:endParaRPr>
          </a:p>
          <a:p>
            <a:pPr algn="just">
              <a:lnSpc>
                <a:spcPct val="150000"/>
              </a:lnSpc>
            </a:pPr>
            <a:endParaRPr lang="en-US" sz="2357" dirty="0">
              <a:latin typeface="Times New Roman" panose="02020603050405020304" pitchFamily="18" charset="0"/>
              <a:cs typeface="Times New Roman" panose="02020603050405020304" pitchFamily="18" charset="0"/>
            </a:endParaRPr>
          </a:p>
          <a:p>
            <a:pPr algn="just">
              <a:lnSpc>
                <a:spcPct val="150000"/>
              </a:lnSpc>
            </a:pPr>
            <a:endParaRPr lang="en-US" sz="2357" dirty="0">
              <a:latin typeface="Times New Roman" panose="02020603050405020304" pitchFamily="18" charset="0"/>
              <a:cs typeface="Times New Roman" panose="02020603050405020304" pitchFamily="18" charset="0"/>
            </a:endParaRPr>
          </a:p>
        </p:txBody>
      </p:sp>
      <p:pic>
        <p:nvPicPr>
          <p:cNvPr id="33" name="Picture 2" descr="/var/folders/wz/ts_5zsmx7xzcj3vr9zsvbhrm0000gn/T/com.microsoft.Powerpoint/WebArchiveCopyPasteTempFiles/wF47ILuBR8AhgAAAABJRU5ErkJggg==">
            <a:extLst>
              <a:ext uri="{FF2B5EF4-FFF2-40B4-BE49-F238E27FC236}">
                <a16:creationId xmlns:a16="http://schemas.microsoft.com/office/drawing/2014/main" id="{DF3E4A8E-F60A-A140-8880-E662E40AB26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215669" y="-165476"/>
            <a:ext cx="6331404" cy="4748552"/>
          </a:xfrm>
          <a:prstGeom prst="rect">
            <a:avLst/>
          </a:prstGeom>
          <a:noFill/>
          <a:extLst>
            <a:ext uri="{909E8E84-426E-40DD-AFC4-6F175D3DCCD1}">
              <a14:hiddenFill xmlns:a14="http://schemas.microsoft.com/office/drawing/2010/main">
                <a:solidFill>
                  <a:srgbClr val="FFFFFF"/>
                </a:solidFill>
              </a14:hiddenFill>
            </a:ext>
          </a:extLst>
        </p:spPr>
      </p:pic>
      <p:sp>
        <p:nvSpPr>
          <p:cNvPr id="38" name="TextBox 37">
            <a:extLst>
              <a:ext uri="{FF2B5EF4-FFF2-40B4-BE49-F238E27FC236}">
                <a16:creationId xmlns:a16="http://schemas.microsoft.com/office/drawing/2014/main" id="{FB0D2BFF-1897-7B4F-8427-0C966D3DB260}"/>
              </a:ext>
            </a:extLst>
          </p:cNvPr>
          <p:cNvSpPr txBox="1"/>
          <p:nvPr/>
        </p:nvSpPr>
        <p:spPr>
          <a:xfrm>
            <a:off x="3052547" y="26283574"/>
            <a:ext cx="11812528" cy="1560583"/>
          </a:xfrm>
          <a:prstGeom prst="rect">
            <a:avLst/>
          </a:prstGeom>
          <a:noFill/>
        </p:spPr>
        <p:txBody>
          <a:bodyPr wrap="square" rtlCol="0">
            <a:spAutoFit/>
          </a:bodyPr>
          <a:lstStyle/>
          <a:p>
            <a:r>
              <a:rPr lang="en-US" sz="2357" b="1" i="1" dirty="0">
                <a:solidFill>
                  <a:schemeClr val="tx1">
                    <a:lumMod val="65000"/>
                    <a:lumOff val="35000"/>
                  </a:schemeClr>
                </a:solidFill>
                <a:latin typeface="Times New Roman" panose="02020603050405020304" pitchFamily="18" charset="0"/>
                <a:cs typeface="Times New Roman" panose="02020603050405020304" pitchFamily="18" charset="0"/>
              </a:rPr>
              <a:t>Figure 3</a:t>
            </a:r>
            <a:r>
              <a:rPr lang="en-US" sz="2357" dirty="0">
                <a:solidFill>
                  <a:schemeClr val="tx1">
                    <a:lumMod val="65000"/>
                    <a:lumOff val="35000"/>
                  </a:schemeClr>
                </a:solidFill>
                <a:latin typeface="Times New Roman" panose="02020603050405020304" pitchFamily="18" charset="0"/>
                <a:cs typeface="Times New Roman" panose="02020603050405020304" pitchFamily="18" charset="0"/>
              </a:rPr>
              <a:t>: Sea-Surface Height observed by Satellite Altimetry. This plot shows the sea-surface heights where positive anomalies are indicative of anticyclonic eddies and negative anomalies are indicative of cyclonic eddies.  Overlaid on the satellite altimetry observations are current velocities calculated from the HYCOM Model.</a:t>
            </a:r>
          </a:p>
        </p:txBody>
      </p:sp>
      <p:sp>
        <p:nvSpPr>
          <p:cNvPr id="40" name="Rectangle 39">
            <a:extLst>
              <a:ext uri="{FF2B5EF4-FFF2-40B4-BE49-F238E27FC236}">
                <a16:creationId xmlns:a16="http://schemas.microsoft.com/office/drawing/2014/main" id="{501A83CF-EFA5-D644-838F-B59756479ADD}"/>
              </a:ext>
            </a:extLst>
          </p:cNvPr>
          <p:cNvSpPr/>
          <p:nvPr/>
        </p:nvSpPr>
        <p:spPr>
          <a:xfrm>
            <a:off x="-6235920" y="39094750"/>
            <a:ext cx="53557714" cy="1722331"/>
          </a:xfrm>
          <a:prstGeom prst="rect">
            <a:avLst/>
          </a:prstGeom>
        </p:spPr>
        <p:txBody>
          <a:bodyPr wrap="square">
            <a:spAutoFit/>
          </a:bodyPr>
          <a:lstStyle/>
          <a:p>
            <a:pPr algn="just"/>
            <a:r>
              <a:rPr lang="en-US" sz="3428" b="1" dirty="0">
                <a:latin typeface="Times New Roman" panose="02020603050405020304" pitchFamily="18" charset="0"/>
                <a:cs typeface="Times New Roman" panose="02020603050405020304" pitchFamily="18" charset="0"/>
              </a:rPr>
              <a:t>References</a:t>
            </a:r>
            <a:r>
              <a:rPr lang="en-US" sz="2357" b="1" dirty="0">
                <a:latin typeface="Times New Roman" panose="02020603050405020304" pitchFamily="18" charset="0"/>
                <a:cs typeface="Times New Roman" panose="02020603050405020304" pitchFamily="18" charset="0"/>
              </a:rPr>
              <a:t> </a:t>
            </a:r>
            <a:r>
              <a:rPr lang="en-US" sz="2357" baseline="30000" dirty="0">
                <a:latin typeface="Times New Roman" panose="02020603050405020304" pitchFamily="18" charset="0"/>
                <a:cs typeface="Times New Roman" panose="02020603050405020304" pitchFamily="18" charset="0"/>
              </a:rPr>
              <a:t>[1] </a:t>
            </a:r>
            <a:r>
              <a:rPr lang="en-US" sz="2357" dirty="0" err="1">
                <a:latin typeface="Times New Roman" panose="02020603050405020304" pitchFamily="18" charset="0"/>
                <a:cs typeface="Times New Roman" panose="02020603050405020304" pitchFamily="18" charset="0"/>
              </a:rPr>
              <a:t>McGillicudy</a:t>
            </a:r>
            <a:r>
              <a:rPr lang="en-US" sz="2357" dirty="0">
                <a:latin typeface="Times New Roman" panose="02020603050405020304" pitchFamily="18" charset="0"/>
                <a:cs typeface="Times New Roman" panose="02020603050405020304" pitchFamily="18" charset="0"/>
              </a:rPr>
              <a:t>, D.J., </a:t>
            </a:r>
            <a:r>
              <a:rPr lang="en-US" sz="2357" i="1" dirty="0">
                <a:latin typeface="Times New Roman" panose="02020603050405020304" pitchFamily="18" charset="0"/>
                <a:cs typeface="Times New Roman" panose="02020603050405020304" pitchFamily="18" charset="0"/>
              </a:rPr>
              <a:t>Mechanisms of Physical-Biological-Biogeochemical Interaction at the Oceanic Mesoscale</a:t>
            </a:r>
            <a:r>
              <a:rPr lang="en-US" sz="2357" dirty="0">
                <a:latin typeface="Times New Roman" panose="02020603050405020304" pitchFamily="18" charset="0"/>
                <a:cs typeface="Times New Roman" panose="02020603050405020304" pitchFamily="18" charset="0"/>
              </a:rPr>
              <a:t>. The Annual Review of Marine Science, 2016. </a:t>
            </a:r>
            <a:r>
              <a:rPr lang="en-US" sz="2357" b="1" dirty="0">
                <a:latin typeface="Times New Roman" panose="02020603050405020304" pitchFamily="18" charset="0"/>
                <a:cs typeface="Times New Roman" panose="02020603050405020304" pitchFamily="18" charset="0"/>
              </a:rPr>
              <a:t>8</a:t>
            </a:r>
            <a:r>
              <a:rPr lang="en-US" sz="2357" dirty="0">
                <a:latin typeface="Times New Roman" panose="02020603050405020304" pitchFamily="18" charset="0"/>
                <a:cs typeface="Times New Roman" panose="02020603050405020304" pitchFamily="18" charset="0"/>
              </a:rPr>
              <a:t> p. 125-159 </a:t>
            </a:r>
            <a:r>
              <a:rPr lang="en-US" sz="2357" baseline="30000" dirty="0">
                <a:latin typeface="Times New Roman" panose="02020603050405020304" pitchFamily="18" charset="0"/>
                <a:cs typeface="Times New Roman" panose="02020603050405020304" pitchFamily="18" charset="0"/>
              </a:rPr>
              <a:t>[2] </a:t>
            </a:r>
            <a:r>
              <a:rPr lang="en-US" sz="2357" dirty="0" err="1">
                <a:latin typeface="Times New Roman" panose="02020603050405020304" pitchFamily="18" charset="0"/>
                <a:cs typeface="Times New Roman" panose="02020603050405020304" pitchFamily="18" charset="0"/>
              </a:rPr>
              <a:t>Frenger</a:t>
            </a:r>
            <a:r>
              <a:rPr lang="en-US" sz="2357" dirty="0">
                <a:latin typeface="Times New Roman" panose="02020603050405020304" pitchFamily="18" charset="0"/>
                <a:cs typeface="Times New Roman" panose="02020603050405020304" pitchFamily="18" charset="0"/>
              </a:rPr>
              <a:t>, I., et al., </a:t>
            </a:r>
            <a:r>
              <a:rPr lang="en-US" sz="2357" i="1" dirty="0">
                <a:latin typeface="Times New Roman" panose="02020603050405020304" pitchFamily="18" charset="0"/>
                <a:cs typeface="Times New Roman" panose="02020603050405020304" pitchFamily="18" charset="0"/>
              </a:rPr>
              <a:t>Southern Ocean eddy phenomenology.</a:t>
            </a:r>
            <a:r>
              <a:rPr lang="en-US" sz="2357" dirty="0">
                <a:latin typeface="Times New Roman" panose="02020603050405020304" pitchFamily="18" charset="0"/>
                <a:cs typeface="Times New Roman" panose="02020603050405020304" pitchFamily="18" charset="0"/>
              </a:rPr>
              <a:t> Journal of Geophysical Research: Oceans, 2015. </a:t>
            </a:r>
            <a:r>
              <a:rPr lang="en-US" sz="2357" b="1" dirty="0">
                <a:latin typeface="Times New Roman" panose="02020603050405020304" pitchFamily="18" charset="0"/>
                <a:cs typeface="Times New Roman" panose="02020603050405020304" pitchFamily="18" charset="0"/>
              </a:rPr>
              <a:t>120</a:t>
            </a:r>
            <a:r>
              <a:rPr lang="en-US" sz="2357" dirty="0">
                <a:latin typeface="Times New Roman" panose="02020603050405020304" pitchFamily="18" charset="0"/>
                <a:cs typeface="Times New Roman" panose="02020603050405020304" pitchFamily="18" charset="0"/>
              </a:rPr>
              <a:t>(11): p. 7413-7449. </a:t>
            </a:r>
            <a:r>
              <a:rPr lang="en-US" sz="2357" baseline="30000" dirty="0">
                <a:latin typeface="Times New Roman" panose="02020603050405020304" pitchFamily="18" charset="0"/>
                <a:cs typeface="Times New Roman" panose="02020603050405020304" pitchFamily="18" charset="0"/>
              </a:rPr>
              <a:t>[3] </a:t>
            </a:r>
            <a:r>
              <a:rPr lang="en-US" sz="2357" dirty="0">
                <a:latin typeface="Times New Roman" panose="02020603050405020304" pitchFamily="18" charset="0"/>
                <a:cs typeface="Times New Roman" panose="02020603050405020304" pitchFamily="18" charset="0"/>
              </a:rPr>
              <a:t>Johnson, K. S., et al., </a:t>
            </a:r>
            <a:r>
              <a:rPr lang="en-US" sz="2357" i="1" dirty="0">
                <a:latin typeface="Times New Roman" panose="02020603050405020304" pitchFamily="18" charset="0"/>
                <a:cs typeface="Times New Roman" panose="02020603050405020304" pitchFamily="18" charset="0"/>
              </a:rPr>
              <a:t>SOCCOM float data - Snapshot 2022-05-19. In Southern Ocean Carbon and Climate Observations and Modeling (SOCCOM) Float Data Archive. </a:t>
            </a:r>
            <a:r>
              <a:rPr lang="en-US" sz="2357" dirty="0">
                <a:latin typeface="Times New Roman" panose="02020603050405020304" pitchFamily="18" charset="0"/>
                <a:cs typeface="Times New Roman" panose="02020603050405020304" pitchFamily="18" charset="0"/>
              </a:rPr>
              <a:t>UC San Diego Library Digital Collections, 2022. </a:t>
            </a:r>
            <a:r>
              <a:rPr lang="en-US" sz="2357" u="sng" dirty="0">
                <a:latin typeface="Times New Roman" panose="02020603050405020304" pitchFamily="18" charset="0"/>
                <a:cs typeface="Times New Roman" panose="02020603050405020304" pitchFamily="18" charset="0"/>
                <a:hlinkClick r:id="rId7"/>
              </a:rPr>
              <a:t>https://doi.org/10.6075/J0MC905G</a:t>
            </a:r>
            <a:r>
              <a:rPr lang="en-US" sz="2357" dirty="0">
                <a:latin typeface="Times New Roman" panose="02020603050405020304" pitchFamily="18" charset="0"/>
                <a:cs typeface="Times New Roman" panose="02020603050405020304" pitchFamily="18" charset="0"/>
                <a:hlinkClick r:id="rId7"/>
              </a:rPr>
              <a:t> </a:t>
            </a:r>
            <a:r>
              <a:rPr lang="en-US" sz="2357" baseline="30000" dirty="0">
                <a:latin typeface="Times New Roman" panose="02020603050405020304" pitchFamily="18" charset="0"/>
                <a:cs typeface="Times New Roman" panose="02020603050405020304" pitchFamily="18" charset="0"/>
                <a:hlinkClick r:id="rId7"/>
              </a:rPr>
              <a:t>[4</a:t>
            </a:r>
            <a:r>
              <a:rPr lang="en-US" sz="2357" baseline="30000" dirty="0">
                <a:latin typeface="Times New Roman" panose="02020603050405020304" pitchFamily="18" charset="0"/>
                <a:cs typeface="Times New Roman" panose="02020603050405020304" pitchFamily="18" charset="0"/>
              </a:rPr>
              <a:t>] </a:t>
            </a:r>
            <a:r>
              <a:rPr lang="en-US" sz="2357" dirty="0" err="1">
                <a:latin typeface="Times New Roman" panose="02020603050405020304" pitchFamily="18" charset="0"/>
                <a:cs typeface="Times New Roman" panose="02020603050405020304" pitchFamily="18" charset="0"/>
              </a:rPr>
              <a:t>Bushinsky</a:t>
            </a:r>
            <a:r>
              <a:rPr lang="en-US" sz="2357" dirty="0">
                <a:latin typeface="Times New Roman" panose="02020603050405020304" pitchFamily="18" charset="0"/>
                <a:cs typeface="Times New Roman" panose="02020603050405020304" pitchFamily="18" charset="0"/>
              </a:rPr>
              <a:t>, S.M., et al., </a:t>
            </a:r>
            <a:r>
              <a:rPr lang="en-US" sz="2357" i="1" dirty="0">
                <a:latin typeface="Times New Roman" panose="02020603050405020304" pitchFamily="18" charset="0"/>
                <a:cs typeface="Times New Roman" panose="02020603050405020304" pitchFamily="18" charset="0"/>
              </a:rPr>
              <a:t>Reassessing Southern Ocean Air-Sea CO2 Flux Estimates With the Addition of Biogeochemical Float Observations. </a:t>
            </a:r>
            <a:r>
              <a:rPr lang="en-US" sz="2357" dirty="0">
                <a:latin typeface="Times New Roman" panose="02020603050405020304" pitchFamily="18" charset="0"/>
                <a:cs typeface="Times New Roman" panose="02020603050405020304" pitchFamily="18" charset="0"/>
              </a:rPr>
              <a:t>Global Biogeochemical Cycles, 2019. </a:t>
            </a:r>
            <a:r>
              <a:rPr lang="en-US" sz="2357" b="1" dirty="0">
                <a:latin typeface="Times New Roman" panose="02020603050405020304" pitchFamily="18" charset="0"/>
                <a:cs typeface="Times New Roman" panose="02020603050405020304" pitchFamily="18" charset="0"/>
              </a:rPr>
              <a:t>33</a:t>
            </a:r>
            <a:r>
              <a:rPr lang="en-US" sz="2357" dirty="0">
                <a:latin typeface="Times New Roman" panose="02020603050405020304" pitchFamily="18" charset="0"/>
                <a:cs typeface="Times New Roman" panose="02020603050405020304" pitchFamily="18" charset="0"/>
              </a:rPr>
              <a:t>(11): p. 1370-1388. </a:t>
            </a:r>
            <a:r>
              <a:rPr lang="en-US" sz="2357" baseline="30000" dirty="0">
                <a:latin typeface="Times New Roman" panose="02020603050405020304" pitchFamily="18" charset="0"/>
                <a:cs typeface="Times New Roman" panose="02020603050405020304" pitchFamily="18" charset="0"/>
              </a:rPr>
              <a:t>[5] </a:t>
            </a:r>
            <a:r>
              <a:rPr lang="en-US" sz="2357" dirty="0" err="1">
                <a:latin typeface="Times New Roman" panose="02020603050405020304" pitchFamily="18" charset="0"/>
                <a:cs typeface="Times New Roman" panose="02020603050405020304" pitchFamily="18" charset="0"/>
              </a:rPr>
              <a:t>Frenger</a:t>
            </a:r>
            <a:r>
              <a:rPr lang="en-US" sz="2357" dirty="0">
                <a:latin typeface="Times New Roman" panose="02020603050405020304" pitchFamily="18" charset="0"/>
                <a:cs typeface="Times New Roman" panose="02020603050405020304" pitchFamily="18" charset="0"/>
              </a:rPr>
              <a:t>, I., et al., </a:t>
            </a:r>
            <a:r>
              <a:rPr lang="en-US" sz="2357" i="1" dirty="0">
                <a:latin typeface="Times New Roman" panose="02020603050405020304" pitchFamily="18" charset="0"/>
                <a:cs typeface="Times New Roman" panose="02020603050405020304" pitchFamily="18" charset="0"/>
              </a:rPr>
              <a:t>Imprint of Southern Ocean mesoscale eddies on chlorophyll. </a:t>
            </a:r>
            <a:r>
              <a:rPr lang="en-US" sz="2357" dirty="0" err="1">
                <a:latin typeface="Times New Roman" panose="02020603050405020304" pitchFamily="18" charset="0"/>
                <a:cs typeface="Times New Roman" panose="02020603050405020304" pitchFamily="18" charset="0"/>
              </a:rPr>
              <a:t>Biogeosciences</a:t>
            </a:r>
            <a:r>
              <a:rPr lang="en-US" sz="2357" dirty="0">
                <a:latin typeface="Times New Roman" panose="02020603050405020304" pitchFamily="18" charset="0"/>
                <a:cs typeface="Times New Roman" panose="02020603050405020304" pitchFamily="18" charset="0"/>
              </a:rPr>
              <a:t>, 2018. </a:t>
            </a:r>
            <a:r>
              <a:rPr lang="en-US" sz="2357" b="1" dirty="0">
                <a:latin typeface="Times New Roman" panose="02020603050405020304" pitchFamily="18" charset="0"/>
                <a:cs typeface="Times New Roman" panose="02020603050405020304" pitchFamily="18" charset="0"/>
              </a:rPr>
              <a:t>15</a:t>
            </a:r>
            <a:r>
              <a:rPr lang="en-US" sz="2357" dirty="0">
                <a:latin typeface="Times New Roman" panose="02020603050405020304" pitchFamily="18" charset="0"/>
                <a:cs typeface="Times New Roman" panose="02020603050405020304" pitchFamily="18" charset="0"/>
              </a:rPr>
              <a:t>(15): p. 4781-4798 </a:t>
            </a:r>
            <a:r>
              <a:rPr lang="en-US" sz="2357" baseline="30000" dirty="0">
                <a:latin typeface="Times New Roman" panose="02020603050405020304" pitchFamily="18" charset="0"/>
                <a:cs typeface="Times New Roman" panose="02020603050405020304" pitchFamily="18" charset="0"/>
              </a:rPr>
              <a:t>[6] </a:t>
            </a:r>
            <a:r>
              <a:rPr lang="en-US" sz="2357" dirty="0" err="1">
                <a:latin typeface="Times New Roman" panose="02020603050405020304" pitchFamily="18" charset="0"/>
                <a:cs typeface="Times New Roman" panose="02020603050405020304" pitchFamily="18" charset="0"/>
              </a:rPr>
              <a:t>Pegliasco</a:t>
            </a:r>
            <a:r>
              <a:rPr lang="en-US" sz="2357" dirty="0">
                <a:latin typeface="Times New Roman" panose="02020603050405020304" pitchFamily="18" charset="0"/>
                <a:cs typeface="Times New Roman" panose="02020603050405020304" pitchFamily="18" charset="0"/>
              </a:rPr>
              <a:t>, C., et al., </a:t>
            </a:r>
            <a:r>
              <a:rPr lang="en-US" sz="2357" i="1" dirty="0">
                <a:latin typeface="Times New Roman" panose="02020603050405020304" pitchFamily="18" charset="0"/>
                <a:cs typeface="Times New Roman" panose="02020603050405020304" pitchFamily="18" charset="0"/>
              </a:rPr>
              <a:t>META3.1exp: a new global mesoscale eddy trajectory atlas derived from altimetry</a:t>
            </a:r>
            <a:r>
              <a:rPr lang="en-US" sz="2357" dirty="0">
                <a:latin typeface="Times New Roman" panose="02020603050405020304" pitchFamily="18" charset="0"/>
                <a:cs typeface="Times New Roman" panose="02020603050405020304" pitchFamily="18" charset="0"/>
              </a:rPr>
              <a:t>. Earth Syst. Sci., 2022. Data 14, p 1087–1107. </a:t>
            </a:r>
            <a:r>
              <a:rPr lang="en-US" sz="2357" dirty="0">
                <a:latin typeface="Times New Roman" panose="02020603050405020304" pitchFamily="18" charset="0"/>
                <a:cs typeface="Times New Roman" panose="02020603050405020304" pitchFamily="18" charset="0"/>
                <a:hlinkClick r:id="rId8"/>
              </a:rPr>
              <a:t>https://doi.org/10.5194/essd-14-1087-2022</a:t>
            </a:r>
            <a:r>
              <a:rPr lang="en-US" sz="2357" dirty="0">
                <a:latin typeface="Times New Roman" panose="02020603050405020304" pitchFamily="18" charset="0"/>
                <a:cs typeface="Times New Roman" panose="02020603050405020304" pitchFamily="18" charset="0"/>
              </a:rPr>
              <a:t> </a:t>
            </a:r>
            <a:r>
              <a:rPr lang="en-US" sz="2357" baseline="30000" dirty="0">
                <a:latin typeface="Times New Roman" panose="02020603050405020304" pitchFamily="18" charset="0"/>
                <a:cs typeface="Times New Roman" panose="02020603050405020304" pitchFamily="18" charset="0"/>
              </a:rPr>
              <a:t>[7]</a:t>
            </a:r>
            <a:r>
              <a:rPr lang="en-US" sz="2357" dirty="0">
                <a:latin typeface="Times New Roman" panose="02020603050405020304" pitchFamily="18" charset="0"/>
                <a:cs typeface="Times New Roman" panose="02020603050405020304" pitchFamily="18" charset="0"/>
              </a:rPr>
              <a:t>World Ocean Atlas</a:t>
            </a:r>
          </a:p>
          <a:p>
            <a:pPr algn="just"/>
            <a:endParaRPr lang="en-US" sz="2450" dirty="0">
              <a:latin typeface="Times New Roman" panose="02020603050405020304" pitchFamily="18" charset="0"/>
              <a:cs typeface="Times New Roman" panose="02020603050405020304" pitchFamily="18" charset="0"/>
            </a:endParaRPr>
          </a:p>
        </p:txBody>
      </p:sp>
      <p:sp>
        <p:nvSpPr>
          <p:cNvPr id="43" name="TextBox 42">
            <a:extLst>
              <a:ext uri="{FF2B5EF4-FFF2-40B4-BE49-F238E27FC236}">
                <a16:creationId xmlns:a16="http://schemas.microsoft.com/office/drawing/2014/main" id="{B795CE42-6C3B-E640-8181-CF1B8C6C1851}"/>
              </a:ext>
            </a:extLst>
          </p:cNvPr>
          <p:cNvSpPr txBox="1"/>
          <p:nvPr/>
        </p:nvSpPr>
        <p:spPr>
          <a:xfrm>
            <a:off x="-5509680" y="5122939"/>
            <a:ext cx="20584193" cy="619850"/>
          </a:xfrm>
          <a:prstGeom prst="rect">
            <a:avLst/>
          </a:prstGeom>
          <a:solidFill>
            <a:srgbClr val="006645"/>
          </a:solidFill>
        </p:spPr>
        <p:txBody>
          <a:bodyPr wrap="square" rtlCol="0">
            <a:spAutoFit/>
          </a:bodyPr>
          <a:lstStyle/>
          <a:p>
            <a:pPr algn="ctr"/>
            <a:r>
              <a:rPr lang="en-US" sz="3428" b="1" dirty="0">
                <a:solidFill>
                  <a:schemeClr val="bg1"/>
                </a:solidFill>
                <a:latin typeface="Times New Roman" panose="02020603050405020304" pitchFamily="18" charset="0"/>
                <a:cs typeface="Times New Roman" panose="02020603050405020304" pitchFamily="18" charset="0"/>
              </a:rPr>
              <a:t>Introduction</a:t>
            </a:r>
          </a:p>
        </p:txBody>
      </p:sp>
      <p:sp>
        <p:nvSpPr>
          <p:cNvPr id="44" name="TextBox 43">
            <a:extLst>
              <a:ext uri="{FF2B5EF4-FFF2-40B4-BE49-F238E27FC236}">
                <a16:creationId xmlns:a16="http://schemas.microsoft.com/office/drawing/2014/main" id="{D967BCEA-8654-0E46-9292-74D36253C449}"/>
              </a:ext>
            </a:extLst>
          </p:cNvPr>
          <p:cNvSpPr txBox="1"/>
          <p:nvPr/>
        </p:nvSpPr>
        <p:spPr>
          <a:xfrm>
            <a:off x="2859794" y="19257958"/>
            <a:ext cx="12207957" cy="626815"/>
          </a:xfrm>
          <a:prstGeom prst="rect">
            <a:avLst/>
          </a:prstGeom>
          <a:solidFill>
            <a:srgbClr val="006645"/>
          </a:solidFill>
        </p:spPr>
        <p:txBody>
          <a:bodyPr wrap="square" rtlCol="0">
            <a:spAutoFit/>
          </a:bodyPr>
          <a:lstStyle/>
          <a:p>
            <a:pPr algn="ctr"/>
            <a:r>
              <a:rPr lang="en-US" sz="3428" b="1" dirty="0">
                <a:solidFill>
                  <a:schemeClr val="bg1"/>
                </a:solidFill>
                <a:latin typeface="Times New Roman" panose="02020603050405020304" pitchFamily="18" charset="0"/>
                <a:cs typeface="Times New Roman" panose="02020603050405020304" pitchFamily="18" charset="0"/>
              </a:rPr>
              <a:t>Eddy Altimetry and Eddy Matchups</a:t>
            </a:r>
          </a:p>
        </p:txBody>
      </p:sp>
      <p:sp>
        <p:nvSpPr>
          <p:cNvPr id="45" name="TextBox 44">
            <a:extLst>
              <a:ext uri="{FF2B5EF4-FFF2-40B4-BE49-F238E27FC236}">
                <a16:creationId xmlns:a16="http://schemas.microsoft.com/office/drawing/2014/main" id="{70CA8E77-F333-3241-AF75-5189C8D230C3}"/>
              </a:ext>
            </a:extLst>
          </p:cNvPr>
          <p:cNvSpPr txBox="1"/>
          <p:nvPr/>
        </p:nvSpPr>
        <p:spPr>
          <a:xfrm>
            <a:off x="-5484741" y="19267073"/>
            <a:ext cx="7723421" cy="619850"/>
          </a:xfrm>
          <a:prstGeom prst="rect">
            <a:avLst/>
          </a:prstGeom>
          <a:solidFill>
            <a:srgbClr val="006645"/>
          </a:solidFill>
        </p:spPr>
        <p:txBody>
          <a:bodyPr wrap="square" rtlCol="0">
            <a:spAutoFit/>
          </a:bodyPr>
          <a:lstStyle/>
          <a:p>
            <a:pPr algn="ctr"/>
            <a:r>
              <a:rPr lang="en-US" sz="3428" b="1" dirty="0">
                <a:solidFill>
                  <a:schemeClr val="bg1"/>
                </a:solidFill>
                <a:latin typeface="Times New Roman" panose="02020603050405020304" pitchFamily="18" charset="0"/>
                <a:cs typeface="Times New Roman" panose="02020603050405020304" pitchFamily="18" charset="0"/>
              </a:rPr>
              <a:t>BGC-Argo Floats</a:t>
            </a:r>
          </a:p>
        </p:txBody>
      </p:sp>
      <p:sp>
        <p:nvSpPr>
          <p:cNvPr id="46" name="TextBox 45">
            <a:extLst>
              <a:ext uri="{FF2B5EF4-FFF2-40B4-BE49-F238E27FC236}">
                <a16:creationId xmlns:a16="http://schemas.microsoft.com/office/drawing/2014/main" id="{3735F145-B8D3-E748-BFD9-4D7C8239265D}"/>
              </a:ext>
            </a:extLst>
          </p:cNvPr>
          <p:cNvSpPr txBox="1"/>
          <p:nvPr/>
        </p:nvSpPr>
        <p:spPr>
          <a:xfrm>
            <a:off x="15694938" y="5122938"/>
            <a:ext cx="14160137" cy="626815"/>
          </a:xfrm>
          <a:prstGeom prst="rect">
            <a:avLst/>
          </a:prstGeom>
          <a:solidFill>
            <a:srgbClr val="006645"/>
          </a:solidFill>
        </p:spPr>
        <p:txBody>
          <a:bodyPr wrap="square" rtlCol="0">
            <a:spAutoFit/>
          </a:bodyPr>
          <a:lstStyle/>
          <a:p>
            <a:pPr algn="ctr"/>
            <a:r>
              <a:rPr lang="en-US" sz="3428" b="1" dirty="0">
                <a:solidFill>
                  <a:schemeClr val="bg1"/>
                </a:solidFill>
                <a:latin typeface="Times New Roman" panose="02020603050405020304" pitchFamily="18" charset="0"/>
                <a:cs typeface="Times New Roman" panose="02020603050405020304" pitchFamily="18" charset="0"/>
              </a:rPr>
              <a:t>Regional and Temporal Segregation of Profiles</a:t>
            </a:r>
          </a:p>
        </p:txBody>
      </p:sp>
      <p:sp>
        <p:nvSpPr>
          <p:cNvPr id="47" name="TextBox 46">
            <a:extLst>
              <a:ext uri="{FF2B5EF4-FFF2-40B4-BE49-F238E27FC236}">
                <a16:creationId xmlns:a16="http://schemas.microsoft.com/office/drawing/2014/main" id="{4982B841-56FD-6840-BE9F-1BD1AD6918EB}"/>
              </a:ext>
            </a:extLst>
          </p:cNvPr>
          <p:cNvSpPr txBox="1"/>
          <p:nvPr/>
        </p:nvSpPr>
        <p:spPr>
          <a:xfrm>
            <a:off x="30412412" y="5122938"/>
            <a:ext cx="16328571" cy="626815"/>
          </a:xfrm>
          <a:prstGeom prst="rect">
            <a:avLst/>
          </a:prstGeom>
          <a:solidFill>
            <a:srgbClr val="006645"/>
          </a:solidFill>
        </p:spPr>
        <p:txBody>
          <a:bodyPr wrap="square" rtlCol="0">
            <a:spAutoFit/>
          </a:bodyPr>
          <a:lstStyle/>
          <a:p>
            <a:pPr algn="ctr"/>
            <a:r>
              <a:rPr lang="en-US" sz="3428" b="1" dirty="0">
                <a:solidFill>
                  <a:schemeClr val="bg1"/>
                </a:solidFill>
                <a:latin typeface="Times New Roman" panose="02020603050405020304" pitchFamily="18" charset="0"/>
                <a:cs typeface="Times New Roman" panose="02020603050405020304" pitchFamily="18" charset="0"/>
              </a:rPr>
              <a:t>Comparing Biogeochemical Properties between Eddy Types</a:t>
            </a:r>
          </a:p>
        </p:txBody>
      </p:sp>
      <p:sp>
        <p:nvSpPr>
          <p:cNvPr id="48" name="TextBox 47">
            <a:extLst>
              <a:ext uri="{FF2B5EF4-FFF2-40B4-BE49-F238E27FC236}">
                <a16:creationId xmlns:a16="http://schemas.microsoft.com/office/drawing/2014/main" id="{406D398F-B6CC-024C-B986-9473B55A3D04}"/>
              </a:ext>
            </a:extLst>
          </p:cNvPr>
          <p:cNvSpPr txBox="1"/>
          <p:nvPr/>
        </p:nvSpPr>
        <p:spPr>
          <a:xfrm>
            <a:off x="30412411" y="27316048"/>
            <a:ext cx="16328571" cy="626815"/>
          </a:xfrm>
          <a:prstGeom prst="rect">
            <a:avLst/>
          </a:prstGeom>
          <a:solidFill>
            <a:srgbClr val="006645"/>
          </a:solidFill>
        </p:spPr>
        <p:txBody>
          <a:bodyPr wrap="square" rtlCol="0">
            <a:spAutoFit/>
          </a:bodyPr>
          <a:lstStyle/>
          <a:p>
            <a:pPr algn="ctr"/>
            <a:r>
              <a:rPr lang="en-US" sz="3428" b="1" dirty="0">
                <a:solidFill>
                  <a:schemeClr val="bg1"/>
                </a:solidFill>
                <a:latin typeface="Times New Roman" panose="02020603050405020304" pitchFamily="18" charset="0"/>
                <a:cs typeface="Times New Roman" panose="02020603050405020304" pitchFamily="18" charset="0"/>
              </a:rPr>
              <a:t>Summary and Next Steps</a:t>
            </a:r>
          </a:p>
        </p:txBody>
      </p:sp>
      <p:sp>
        <p:nvSpPr>
          <p:cNvPr id="49" name="TextBox 48">
            <a:extLst>
              <a:ext uri="{FF2B5EF4-FFF2-40B4-BE49-F238E27FC236}">
                <a16:creationId xmlns:a16="http://schemas.microsoft.com/office/drawing/2014/main" id="{7ACD03AF-3C62-E242-8287-057D6F999365}"/>
              </a:ext>
            </a:extLst>
          </p:cNvPr>
          <p:cNvSpPr txBox="1"/>
          <p:nvPr/>
        </p:nvSpPr>
        <p:spPr>
          <a:xfrm>
            <a:off x="30412411" y="33413297"/>
            <a:ext cx="16328571" cy="626815"/>
          </a:xfrm>
          <a:prstGeom prst="rect">
            <a:avLst/>
          </a:prstGeom>
          <a:solidFill>
            <a:srgbClr val="006645"/>
          </a:solidFill>
        </p:spPr>
        <p:txBody>
          <a:bodyPr wrap="square" rtlCol="0">
            <a:spAutoFit/>
          </a:bodyPr>
          <a:lstStyle/>
          <a:p>
            <a:pPr algn="ctr"/>
            <a:r>
              <a:rPr lang="en-US" sz="3428" b="1" dirty="0">
                <a:solidFill>
                  <a:schemeClr val="bg1"/>
                </a:solidFill>
                <a:latin typeface="Times New Roman" panose="02020603050405020304" pitchFamily="18" charset="0"/>
                <a:cs typeface="Times New Roman" panose="02020603050405020304" pitchFamily="18" charset="0"/>
              </a:rPr>
              <a:t>Acknowledgements</a:t>
            </a:r>
          </a:p>
        </p:txBody>
      </p:sp>
      <p:sp>
        <p:nvSpPr>
          <p:cNvPr id="50" name="TextBox 49">
            <a:extLst>
              <a:ext uri="{FF2B5EF4-FFF2-40B4-BE49-F238E27FC236}">
                <a16:creationId xmlns:a16="http://schemas.microsoft.com/office/drawing/2014/main" id="{64C27AAC-BB7F-8F47-B920-5817D3038DA3}"/>
              </a:ext>
            </a:extLst>
          </p:cNvPr>
          <p:cNvSpPr txBox="1"/>
          <p:nvPr/>
        </p:nvSpPr>
        <p:spPr>
          <a:xfrm>
            <a:off x="15691091" y="16586478"/>
            <a:ext cx="14160137" cy="626815"/>
          </a:xfrm>
          <a:prstGeom prst="rect">
            <a:avLst/>
          </a:prstGeom>
          <a:solidFill>
            <a:srgbClr val="006645"/>
          </a:solidFill>
        </p:spPr>
        <p:txBody>
          <a:bodyPr wrap="square" rtlCol="0">
            <a:spAutoFit/>
          </a:bodyPr>
          <a:lstStyle/>
          <a:p>
            <a:pPr algn="ctr"/>
            <a:r>
              <a:rPr lang="en-US" sz="3428" b="1" dirty="0">
                <a:solidFill>
                  <a:schemeClr val="bg1"/>
                </a:solidFill>
                <a:latin typeface="Times New Roman" panose="02020603050405020304" pitchFamily="18" charset="0"/>
                <a:cs typeface="Times New Roman" panose="02020603050405020304" pitchFamily="18" charset="0"/>
              </a:rPr>
              <a:t>Calculating Anomalies, Statistical Mean, and Standard Error</a:t>
            </a:r>
          </a:p>
        </p:txBody>
      </p:sp>
      <p:pic>
        <p:nvPicPr>
          <p:cNvPr id="55" name="Picture 54">
            <a:extLst>
              <a:ext uri="{FF2B5EF4-FFF2-40B4-BE49-F238E27FC236}">
                <a16:creationId xmlns:a16="http://schemas.microsoft.com/office/drawing/2014/main" id="{D82D178E-2C32-0445-9655-C7D8D9467648}"/>
              </a:ext>
            </a:extLst>
          </p:cNvPr>
          <p:cNvPicPr>
            <a:picLocks noChangeAspect="1"/>
          </p:cNvPicPr>
          <p:nvPr/>
        </p:nvPicPr>
        <p:blipFill>
          <a:blip r:embed="rId9"/>
          <a:stretch>
            <a:fillRect/>
          </a:stretch>
        </p:blipFill>
        <p:spPr>
          <a:xfrm>
            <a:off x="-4933818" y="24995434"/>
            <a:ext cx="6632429" cy="6014237"/>
          </a:xfrm>
          <a:prstGeom prst="rect">
            <a:avLst/>
          </a:prstGeom>
        </p:spPr>
      </p:pic>
      <p:sp>
        <p:nvSpPr>
          <p:cNvPr id="56" name="TextBox 55">
            <a:extLst>
              <a:ext uri="{FF2B5EF4-FFF2-40B4-BE49-F238E27FC236}">
                <a16:creationId xmlns:a16="http://schemas.microsoft.com/office/drawing/2014/main" id="{E94F9276-5370-BD43-9813-8E5420BE4B63}"/>
              </a:ext>
            </a:extLst>
          </p:cNvPr>
          <p:cNvSpPr txBox="1"/>
          <p:nvPr/>
        </p:nvSpPr>
        <p:spPr>
          <a:xfrm>
            <a:off x="-5028214" y="31252579"/>
            <a:ext cx="6726825" cy="1905971"/>
          </a:xfrm>
          <a:prstGeom prst="rect">
            <a:avLst/>
          </a:prstGeom>
          <a:noFill/>
        </p:spPr>
        <p:txBody>
          <a:bodyPr wrap="square" rtlCol="0">
            <a:spAutoFit/>
          </a:bodyPr>
          <a:lstStyle/>
          <a:p>
            <a:pPr algn="just"/>
            <a:r>
              <a:rPr lang="en-US" sz="2357" b="1" i="1" dirty="0">
                <a:solidFill>
                  <a:schemeClr val="tx1">
                    <a:lumMod val="75000"/>
                    <a:lumOff val="25000"/>
                  </a:schemeClr>
                </a:solidFill>
                <a:latin typeface="Times New Roman" panose="02020603050405020304" pitchFamily="18" charset="0"/>
                <a:cs typeface="Times New Roman" panose="02020603050405020304" pitchFamily="18" charset="0"/>
              </a:rPr>
              <a:t>Figure 2</a:t>
            </a:r>
            <a:r>
              <a:rPr lang="en-US" sz="2357" i="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357" dirty="0">
                <a:solidFill>
                  <a:schemeClr val="tx1">
                    <a:lumMod val="75000"/>
                    <a:lumOff val="25000"/>
                  </a:schemeClr>
                </a:solidFill>
                <a:latin typeface="Times New Roman" panose="02020603050405020304" pitchFamily="18" charset="0"/>
                <a:cs typeface="Times New Roman" panose="02020603050405020304" pitchFamily="18" charset="0"/>
              </a:rPr>
              <a:t>Argo Float Profiling Cycle.  This image from NOAA’s Global Ocean Monitoring and Observing Program illustrates the 10 day profiling cycle of an Argo Float.  This cycle will repeat for 4-5 years until the float dies.</a:t>
            </a:r>
            <a:endParaRPr lang="en-US" sz="2357" i="1"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pic>
        <p:nvPicPr>
          <p:cNvPr id="73" name="Picture 72">
            <a:extLst>
              <a:ext uri="{FF2B5EF4-FFF2-40B4-BE49-F238E27FC236}">
                <a16:creationId xmlns:a16="http://schemas.microsoft.com/office/drawing/2014/main" id="{EC523928-C368-9544-89EB-7BFCC77F7D80}"/>
              </a:ext>
            </a:extLst>
          </p:cNvPr>
          <p:cNvPicPr/>
          <p:nvPr/>
        </p:nvPicPr>
        <p:blipFill rotWithShape="1">
          <a:blip r:embed="rId10" cstate="print">
            <a:extLst>
              <a:ext uri="{28A0092B-C50C-407E-A947-70E740481C1C}">
                <a14:useLocalDpi xmlns:a14="http://schemas.microsoft.com/office/drawing/2010/main" val="0"/>
              </a:ext>
            </a:extLst>
          </a:blip>
          <a:srcRect l="1169" t="1373" r="1253" b="2441"/>
          <a:stretch/>
        </p:blipFill>
        <p:spPr bwMode="auto">
          <a:xfrm>
            <a:off x="4627588" y="21345133"/>
            <a:ext cx="8138187" cy="4529465"/>
          </a:xfrm>
          <a:prstGeom prst="rect">
            <a:avLst/>
          </a:prstGeom>
          <a:ln>
            <a:noFill/>
          </a:ln>
          <a:extLst>
            <a:ext uri="{53640926-AAD7-44D8-BBD7-CCE9431645EC}">
              <a14:shadowObscured xmlns:a14="http://schemas.microsoft.com/office/drawing/2010/main"/>
            </a:ext>
          </a:extLst>
        </p:spPr>
      </p:pic>
      <p:pic>
        <p:nvPicPr>
          <p:cNvPr id="74" name="Picture 73">
            <a:extLst>
              <a:ext uri="{FF2B5EF4-FFF2-40B4-BE49-F238E27FC236}">
                <a16:creationId xmlns:a16="http://schemas.microsoft.com/office/drawing/2014/main" id="{70BB0EAB-85E0-9140-AC86-F6358BBEF8AF}"/>
              </a:ext>
            </a:extLst>
          </p:cNvPr>
          <p:cNvPicPr/>
          <p:nvPr/>
        </p:nvPicPr>
        <p:blipFill rotWithShape="1">
          <a:blip r:embed="rId11">
            <a:extLst>
              <a:ext uri="{28A0092B-C50C-407E-A947-70E740481C1C}">
                <a14:useLocalDpi xmlns:a14="http://schemas.microsoft.com/office/drawing/2010/main" val="0"/>
              </a:ext>
            </a:extLst>
          </a:blip>
          <a:srcRect t="10607" b="5330"/>
          <a:stretch/>
        </p:blipFill>
        <p:spPr bwMode="auto">
          <a:xfrm>
            <a:off x="5619630" y="31201127"/>
            <a:ext cx="6154101" cy="4769357"/>
          </a:xfrm>
          <a:prstGeom prst="rect">
            <a:avLst/>
          </a:prstGeom>
          <a:ln>
            <a:noFill/>
          </a:ln>
          <a:extLst>
            <a:ext uri="{53640926-AAD7-44D8-BBD7-CCE9431645EC}">
              <a14:shadowObscured xmlns:a14="http://schemas.microsoft.com/office/drawing/2010/main"/>
            </a:ext>
          </a:extLst>
        </p:spPr>
      </p:pic>
      <p:sp>
        <p:nvSpPr>
          <p:cNvPr id="75" name="TextBox 74">
            <a:extLst>
              <a:ext uri="{FF2B5EF4-FFF2-40B4-BE49-F238E27FC236}">
                <a16:creationId xmlns:a16="http://schemas.microsoft.com/office/drawing/2014/main" id="{00B62DB2-DD14-4346-A84B-6BF94508FB50}"/>
              </a:ext>
            </a:extLst>
          </p:cNvPr>
          <p:cNvSpPr txBox="1"/>
          <p:nvPr/>
        </p:nvSpPr>
        <p:spPr>
          <a:xfrm>
            <a:off x="3098633" y="36271657"/>
            <a:ext cx="11681791" cy="1927386"/>
          </a:xfrm>
          <a:prstGeom prst="rect">
            <a:avLst/>
          </a:prstGeom>
          <a:noFill/>
        </p:spPr>
        <p:txBody>
          <a:bodyPr wrap="square" rtlCol="0">
            <a:spAutoFit/>
          </a:bodyPr>
          <a:lstStyle/>
          <a:p>
            <a:r>
              <a:rPr lang="en-US" sz="2357" b="1" i="1" dirty="0">
                <a:solidFill>
                  <a:schemeClr val="tx1">
                    <a:lumMod val="65000"/>
                    <a:lumOff val="35000"/>
                  </a:schemeClr>
                </a:solidFill>
                <a:latin typeface="Times New Roman" panose="02020603050405020304" pitchFamily="18" charset="0"/>
                <a:cs typeface="Times New Roman" panose="02020603050405020304" pitchFamily="18" charset="0"/>
              </a:rPr>
              <a:t>Figure 4</a:t>
            </a:r>
            <a:r>
              <a:rPr lang="en-US" sz="2357" dirty="0">
                <a:solidFill>
                  <a:schemeClr val="tx1">
                    <a:lumMod val="65000"/>
                    <a:lumOff val="35000"/>
                  </a:schemeClr>
                </a:solidFill>
                <a:latin typeface="Times New Roman" panose="02020603050405020304" pitchFamily="18" charset="0"/>
                <a:cs typeface="Times New Roman" panose="02020603050405020304" pitchFamily="18" charset="0"/>
              </a:rPr>
              <a:t>: Creating an Eddy Matchup with 1.5r as the Eddy Boundary.  We compared the times and locations of identified eddies to the times and locations of the SOCCOM-BGC Argo Floats.  If a profile is within 1.5r of an eddy at a given time, it was marked as a match (green star) and </a:t>
            </a:r>
            <a:r>
              <a:rPr lang="en-US" sz="2357">
                <a:solidFill>
                  <a:schemeClr val="tx1">
                    <a:lumMod val="65000"/>
                    <a:lumOff val="35000"/>
                  </a:schemeClr>
                </a:solidFill>
                <a:latin typeface="Times New Roman" panose="02020603050405020304" pitchFamily="18" charset="0"/>
                <a:cs typeface="Times New Roman" panose="02020603050405020304" pitchFamily="18" charset="0"/>
              </a:rPr>
              <a:t>the eddy type </a:t>
            </a:r>
            <a:r>
              <a:rPr lang="en-US" sz="2357" dirty="0">
                <a:solidFill>
                  <a:schemeClr val="tx1">
                    <a:lumMod val="65000"/>
                    <a:lumOff val="35000"/>
                  </a:schemeClr>
                </a:solidFill>
                <a:latin typeface="Times New Roman" panose="02020603050405020304" pitchFamily="18" charset="0"/>
                <a:cs typeface="Times New Roman" panose="02020603050405020304" pitchFamily="18" charset="0"/>
              </a:rPr>
              <a:t>that corresponds to the matchup is stored.  If a profile is not within 1.5r of an eddy at a given time, it was marked as a non-eddy profile (red cross). </a:t>
            </a:r>
          </a:p>
        </p:txBody>
      </p:sp>
      <p:pic>
        <p:nvPicPr>
          <p:cNvPr id="76" name="Picture 75">
            <a:extLst>
              <a:ext uri="{FF2B5EF4-FFF2-40B4-BE49-F238E27FC236}">
                <a16:creationId xmlns:a16="http://schemas.microsoft.com/office/drawing/2014/main" id="{179917ED-161C-D04F-82BD-C0AB7952481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5796496" y="7861882"/>
            <a:ext cx="6017896" cy="2547257"/>
          </a:xfrm>
          <a:prstGeom prst="rect">
            <a:avLst/>
          </a:prstGeom>
        </p:spPr>
      </p:pic>
      <p:pic>
        <p:nvPicPr>
          <p:cNvPr id="77" name="Picture 76">
            <a:extLst>
              <a:ext uri="{FF2B5EF4-FFF2-40B4-BE49-F238E27FC236}">
                <a16:creationId xmlns:a16="http://schemas.microsoft.com/office/drawing/2014/main" id="{D3B7019A-504E-FE47-A631-1C4DB5FE2128}"/>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5861146" y="10734513"/>
            <a:ext cx="6017896" cy="2547257"/>
          </a:xfrm>
          <a:prstGeom prst="rect">
            <a:avLst/>
          </a:prstGeom>
        </p:spPr>
      </p:pic>
      <p:pic>
        <p:nvPicPr>
          <p:cNvPr id="78" name="Picture 77">
            <a:extLst>
              <a:ext uri="{FF2B5EF4-FFF2-40B4-BE49-F238E27FC236}">
                <a16:creationId xmlns:a16="http://schemas.microsoft.com/office/drawing/2014/main" id="{656DBEC7-0902-8749-AA98-5BE01F5210C9}"/>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2549994" y="7856454"/>
            <a:ext cx="6654709" cy="2547257"/>
          </a:xfrm>
          <a:prstGeom prst="rect">
            <a:avLst/>
          </a:prstGeom>
        </p:spPr>
      </p:pic>
      <p:pic>
        <p:nvPicPr>
          <p:cNvPr id="79" name="Picture 78">
            <a:extLst>
              <a:ext uri="{FF2B5EF4-FFF2-40B4-BE49-F238E27FC236}">
                <a16:creationId xmlns:a16="http://schemas.microsoft.com/office/drawing/2014/main" id="{1C363E2D-21E8-4142-9822-45461BB4AA8E}"/>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2168266" y="10733063"/>
            <a:ext cx="7514409" cy="2547257"/>
          </a:xfrm>
          <a:prstGeom prst="rect">
            <a:avLst/>
          </a:prstGeom>
        </p:spPr>
      </p:pic>
      <p:sp>
        <p:nvSpPr>
          <p:cNvPr id="81" name="Rectangle 80">
            <a:extLst>
              <a:ext uri="{FF2B5EF4-FFF2-40B4-BE49-F238E27FC236}">
                <a16:creationId xmlns:a16="http://schemas.microsoft.com/office/drawing/2014/main" id="{AC6DE9D5-DA69-E94F-BDE1-3266CB5DF42C}"/>
              </a:ext>
            </a:extLst>
          </p:cNvPr>
          <p:cNvSpPr/>
          <p:nvPr/>
        </p:nvSpPr>
        <p:spPr>
          <a:xfrm>
            <a:off x="16396235" y="7046328"/>
            <a:ext cx="632286" cy="999305"/>
          </a:xfrm>
          <a:prstGeom prst="rect">
            <a:avLst/>
          </a:prstGeom>
          <a:noFill/>
        </p:spPr>
        <p:txBody>
          <a:bodyPr wrap="none" lIns="97971" tIns="48986" rIns="97971" bIns="48986">
            <a:spAutoFit/>
          </a:bodyPr>
          <a:lstStyle/>
          <a:p>
            <a:pPr algn="ctr"/>
            <a:r>
              <a:rPr lang="en-US" sz="5786" dirty="0">
                <a:ln w="0"/>
                <a:solidFill>
                  <a:srgbClr val="FF0000"/>
                </a:solidFill>
                <a:effectLst>
                  <a:outerShdw blurRad="38100" dist="19050" dir="2700000" algn="tl" rotWithShape="0">
                    <a:schemeClr val="dk1">
                      <a:alpha val="40000"/>
                    </a:schemeClr>
                  </a:outerShdw>
                </a:effectLst>
              </a:rPr>
              <a:t>A</a:t>
            </a:r>
          </a:p>
        </p:txBody>
      </p:sp>
      <p:sp>
        <p:nvSpPr>
          <p:cNvPr id="83" name="Rectangle 82">
            <a:extLst>
              <a:ext uri="{FF2B5EF4-FFF2-40B4-BE49-F238E27FC236}">
                <a16:creationId xmlns:a16="http://schemas.microsoft.com/office/drawing/2014/main" id="{B8579819-5EC0-A843-B7C8-45349B338849}"/>
              </a:ext>
            </a:extLst>
          </p:cNvPr>
          <p:cNvSpPr/>
          <p:nvPr/>
        </p:nvSpPr>
        <p:spPr>
          <a:xfrm>
            <a:off x="16374211" y="9976816"/>
            <a:ext cx="606350" cy="999305"/>
          </a:xfrm>
          <a:prstGeom prst="rect">
            <a:avLst/>
          </a:prstGeom>
          <a:noFill/>
        </p:spPr>
        <p:txBody>
          <a:bodyPr wrap="none" lIns="97971" tIns="48986" rIns="97971" bIns="48986">
            <a:spAutoFit/>
          </a:bodyPr>
          <a:lstStyle/>
          <a:p>
            <a:pPr algn="ctr"/>
            <a:r>
              <a:rPr lang="en-US" sz="5786" dirty="0">
                <a:ln w="0"/>
                <a:solidFill>
                  <a:srgbClr val="FF0000"/>
                </a:solidFill>
                <a:effectLst>
                  <a:outerShdw blurRad="38100" dist="19050" dir="2700000" algn="tl" rotWithShape="0">
                    <a:schemeClr val="dk1">
                      <a:alpha val="40000"/>
                    </a:schemeClr>
                  </a:outerShdw>
                </a:effectLst>
              </a:rPr>
              <a:t>B</a:t>
            </a:r>
          </a:p>
        </p:txBody>
      </p:sp>
      <p:sp>
        <p:nvSpPr>
          <p:cNvPr id="84" name="Rectangle 83">
            <a:extLst>
              <a:ext uri="{FF2B5EF4-FFF2-40B4-BE49-F238E27FC236}">
                <a16:creationId xmlns:a16="http://schemas.microsoft.com/office/drawing/2014/main" id="{66D37BF1-6878-F14F-8DDF-B60FBA2483C7}"/>
              </a:ext>
            </a:extLst>
          </p:cNvPr>
          <p:cNvSpPr/>
          <p:nvPr/>
        </p:nvSpPr>
        <p:spPr>
          <a:xfrm>
            <a:off x="23125501" y="6958800"/>
            <a:ext cx="598245" cy="999305"/>
          </a:xfrm>
          <a:prstGeom prst="rect">
            <a:avLst/>
          </a:prstGeom>
          <a:noFill/>
        </p:spPr>
        <p:txBody>
          <a:bodyPr wrap="none" lIns="97971" tIns="48986" rIns="97971" bIns="48986">
            <a:spAutoFit/>
          </a:bodyPr>
          <a:lstStyle/>
          <a:p>
            <a:pPr algn="ctr"/>
            <a:r>
              <a:rPr lang="en-US" sz="5786" dirty="0">
                <a:ln w="0"/>
                <a:solidFill>
                  <a:srgbClr val="FF0000"/>
                </a:solidFill>
                <a:effectLst>
                  <a:outerShdw blurRad="38100" dist="19050" dir="2700000" algn="tl" rotWithShape="0">
                    <a:schemeClr val="dk1">
                      <a:alpha val="40000"/>
                    </a:schemeClr>
                  </a:outerShdw>
                </a:effectLst>
              </a:rPr>
              <a:t>C</a:t>
            </a:r>
          </a:p>
        </p:txBody>
      </p:sp>
      <p:sp>
        <p:nvSpPr>
          <p:cNvPr id="85" name="Rectangle 84">
            <a:extLst>
              <a:ext uri="{FF2B5EF4-FFF2-40B4-BE49-F238E27FC236}">
                <a16:creationId xmlns:a16="http://schemas.microsoft.com/office/drawing/2014/main" id="{6B13F1A9-E4F0-564B-9E5E-670F063BC836}"/>
              </a:ext>
            </a:extLst>
          </p:cNvPr>
          <p:cNvSpPr/>
          <p:nvPr/>
        </p:nvSpPr>
        <p:spPr>
          <a:xfrm>
            <a:off x="23146866" y="9975282"/>
            <a:ext cx="659845" cy="999305"/>
          </a:xfrm>
          <a:prstGeom prst="rect">
            <a:avLst/>
          </a:prstGeom>
          <a:noFill/>
        </p:spPr>
        <p:txBody>
          <a:bodyPr wrap="none" lIns="97971" tIns="48986" rIns="97971" bIns="48986">
            <a:spAutoFit/>
          </a:bodyPr>
          <a:lstStyle/>
          <a:p>
            <a:pPr algn="ctr"/>
            <a:r>
              <a:rPr lang="en-US" sz="5786" dirty="0">
                <a:ln w="0"/>
                <a:solidFill>
                  <a:srgbClr val="FF0000"/>
                </a:solidFill>
                <a:effectLst>
                  <a:outerShdw blurRad="38100" dist="19050" dir="2700000" algn="tl" rotWithShape="0">
                    <a:schemeClr val="dk1">
                      <a:alpha val="40000"/>
                    </a:schemeClr>
                  </a:outerShdw>
                </a:effectLst>
              </a:rPr>
              <a:t>D</a:t>
            </a:r>
          </a:p>
        </p:txBody>
      </p:sp>
      <p:pic>
        <p:nvPicPr>
          <p:cNvPr id="86" name="Picture 85">
            <a:extLst>
              <a:ext uri="{FF2B5EF4-FFF2-40B4-BE49-F238E27FC236}">
                <a16:creationId xmlns:a16="http://schemas.microsoft.com/office/drawing/2014/main" id="{83B7DA0A-E96C-264C-8A01-F78E4F1B1FCA}"/>
              </a:ext>
            </a:extLst>
          </p:cNvPr>
          <p:cNvPicPr>
            <a:picLocks noChangeAspect="1"/>
          </p:cNvPicPr>
          <p:nvPr/>
        </p:nvPicPr>
        <p:blipFill>
          <a:blip r:embed="rId16"/>
          <a:stretch>
            <a:fillRect/>
          </a:stretch>
        </p:blipFill>
        <p:spPr>
          <a:xfrm>
            <a:off x="16006901" y="18962047"/>
            <a:ext cx="6613071" cy="4196397"/>
          </a:xfrm>
          <a:prstGeom prst="rect">
            <a:avLst/>
          </a:prstGeom>
        </p:spPr>
      </p:pic>
      <p:pic>
        <p:nvPicPr>
          <p:cNvPr id="87" name="Picture 86">
            <a:extLst>
              <a:ext uri="{FF2B5EF4-FFF2-40B4-BE49-F238E27FC236}">
                <a16:creationId xmlns:a16="http://schemas.microsoft.com/office/drawing/2014/main" id="{44BA0C34-64CA-1144-B4AA-B3F0B7F6A0D8}"/>
              </a:ext>
            </a:extLst>
          </p:cNvPr>
          <p:cNvPicPr>
            <a:picLocks noChangeAspect="1"/>
          </p:cNvPicPr>
          <p:nvPr/>
        </p:nvPicPr>
        <p:blipFill>
          <a:blip r:embed="rId17"/>
          <a:stretch>
            <a:fillRect/>
          </a:stretch>
        </p:blipFill>
        <p:spPr>
          <a:xfrm>
            <a:off x="22968547" y="18954449"/>
            <a:ext cx="6613071" cy="4199157"/>
          </a:xfrm>
          <a:prstGeom prst="rect">
            <a:avLst/>
          </a:prstGeom>
        </p:spPr>
      </p:pic>
      <p:sp>
        <p:nvSpPr>
          <p:cNvPr id="88" name="TextBox 87">
            <a:extLst>
              <a:ext uri="{FF2B5EF4-FFF2-40B4-BE49-F238E27FC236}">
                <a16:creationId xmlns:a16="http://schemas.microsoft.com/office/drawing/2014/main" id="{D8BA7720-372C-B44B-ACEF-45449CA458D3}"/>
              </a:ext>
            </a:extLst>
          </p:cNvPr>
          <p:cNvSpPr txBox="1"/>
          <p:nvPr/>
        </p:nvSpPr>
        <p:spPr>
          <a:xfrm>
            <a:off x="15936922" y="23300210"/>
            <a:ext cx="13715142" cy="1927386"/>
          </a:xfrm>
          <a:prstGeom prst="rect">
            <a:avLst/>
          </a:prstGeom>
          <a:noFill/>
        </p:spPr>
        <p:txBody>
          <a:bodyPr wrap="square" rtlCol="0">
            <a:spAutoFit/>
          </a:bodyPr>
          <a:lstStyle/>
          <a:p>
            <a:pPr algn="just"/>
            <a:r>
              <a:rPr lang="en-US" sz="2357" b="1" i="1" dirty="0">
                <a:solidFill>
                  <a:schemeClr val="tx1">
                    <a:lumMod val="65000"/>
                    <a:lumOff val="35000"/>
                  </a:schemeClr>
                </a:solidFill>
                <a:latin typeface="Times New Roman" panose="02020603050405020304" pitchFamily="18" charset="0"/>
                <a:cs typeface="Times New Roman" panose="02020603050405020304" pitchFamily="18" charset="0"/>
              </a:rPr>
              <a:t>Figure 6</a:t>
            </a:r>
            <a:r>
              <a:rPr lang="en-US" sz="2357" i="1" dirty="0">
                <a:solidFill>
                  <a:schemeClr val="tx1">
                    <a:lumMod val="65000"/>
                    <a:lumOff val="35000"/>
                  </a:schemeClr>
                </a:solidFill>
                <a:latin typeface="Times New Roman" panose="02020603050405020304" pitchFamily="18" charset="0"/>
                <a:cs typeface="Times New Roman" panose="02020603050405020304" pitchFamily="18" charset="0"/>
              </a:rPr>
              <a:t>: </a:t>
            </a:r>
            <a:r>
              <a:rPr lang="en-US" sz="2357" dirty="0">
                <a:solidFill>
                  <a:schemeClr val="tx1">
                    <a:lumMod val="65000"/>
                    <a:lumOff val="35000"/>
                  </a:schemeClr>
                </a:solidFill>
                <a:latin typeface="Times New Roman" panose="02020603050405020304" pitchFamily="18" charset="0"/>
                <a:cs typeface="Times New Roman" panose="02020603050405020304" pitchFamily="18" charset="0"/>
              </a:rPr>
              <a:t>Float, WOA, and Anomaly Profile Example.  From surface to depth, the float and WOA profiles (left) are extremely similar in their overall trend and differ only with small variations.  This indicates that the large-scale influences used to create the WOA profile is also present within float profile.  Removing the large-scale influence results in an anomaly profile (right) that highlights the small variations between the float profile and the WOA profile.</a:t>
            </a:r>
          </a:p>
        </p:txBody>
      </p:sp>
      <p:pic>
        <p:nvPicPr>
          <p:cNvPr id="89" name="Picture 88">
            <a:extLst>
              <a:ext uri="{FF2B5EF4-FFF2-40B4-BE49-F238E27FC236}">
                <a16:creationId xmlns:a16="http://schemas.microsoft.com/office/drawing/2014/main" id="{2E2AE798-0E83-0246-883D-70BFBD7885B9}"/>
              </a:ext>
            </a:extLst>
          </p:cNvPr>
          <p:cNvPicPr>
            <a:picLocks noChangeAspect="1"/>
          </p:cNvPicPr>
          <p:nvPr/>
        </p:nvPicPr>
        <p:blipFill>
          <a:blip r:embed="rId18"/>
          <a:stretch>
            <a:fillRect/>
          </a:stretch>
        </p:blipFill>
        <p:spPr>
          <a:xfrm>
            <a:off x="16161989" y="28060829"/>
            <a:ext cx="13218343" cy="8270695"/>
          </a:xfrm>
          <a:prstGeom prst="rect">
            <a:avLst/>
          </a:prstGeom>
        </p:spPr>
      </p:pic>
      <p:sp>
        <p:nvSpPr>
          <p:cNvPr id="90" name="TextBox 89">
            <a:extLst>
              <a:ext uri="{FF2B5EF4-FFF2-40B4-BE49-F238E27FC236}">
                <a16:creationId xmlns:a16="http://schemas.microsoft.com/office/drawing/2014/main" id="{018F2D8D-6785-B148-AFE0-6E8873A6FCE2}"/>
              </a:ext>
            </a:extLst>
          </p:cNvPr>
          <p:cNvSpPr txBox="1"/>
          <p:nvPr/>
        </p:nvSpPr>
        <p:spPr>
          <a:xfrm>
            <a:off x="15913595" y="36564336"/>
            <a:ext cx="13715142" cy="1180516"/>
          </a:xfrm>
          <a:prstGeom prst="rect">
            <a:avLst/>
          </a:prstGeom>
          <a:noFill/>
        </p:spPr>
        <p:txBody>
          <a:bodyPr wrap="square" rtlCol="0">
            <a:spAutoFit/>
          </a:bodyPr>
          <a:lstStyle/>
          <a:p>
            <a:pPr algn="just"/>
            <a:r>
              <a:rPr lang="en-US" sz="2357" b="1" i="1" dirty="0">
                <a:solidFill>
                  <a:schemeClr val="tx1">
                    <a:lumMod val="65000"/>
                    <a:lumOff val="35000"/>
                  </a:schemeClr>
                </a:solidFill>
                <a:latin typeface="Times New Roman" panose="02020603050405020304" pitchFamily="18" charset="0"/>
                <a:cs typeface="Times New Roman" panose="02020603050405020304" pitchFamily="18" charset="0"/>
              </a:rPr>
              <a:t>Figure 7</a:t>
            </a:r>
            <a:r>
              <a:rPr lang="en-US" sz="2357" i="1" dirty="0">
                <a:solidFill>
                  <a:schemeClr val="tx1">
                    <a:lumMod val="65000"/>
                    <a:lumOff val="35000"/>
                  </a:schemeClr>
                </a:solidFill>
                <a:latin typeface="Times New Roman" panose="02020603050405020304" pitchFamily="18" charset="0"/>
                <a:cs typeface="Times New Roman" panose="02020603050405020304" pitchFamily="18" charset="0"/>
              </a:rPr>
              <a:t>: </a:t>
            </a:r>
            <a:r>
              <a:rPr lang="en-US" sz="2357" dirty="0">
                <a:solidFill>
                  <a:schemeClr val="tx1">
                    <a:lumMod val="65000"/>
                    <a:lumOff val="35000"/>
                  </a:schemeClr>
                </a:solidFill>
                <a:latin typeface="Times New Roman" panose="02020603050405020304" pitchFamily="18" charset="0"/>
                <a:cs typeface="Times New Roman" panose="02020603050405020304" pitchFamily="18" charset="0"/>
              </a:rPr>
              <a:t>Example of Mean and Standard Error profiles.  The above plot shows an example of the mean and standard error profiles calculated from profiles of oxygen from summer cyclonic eddies in the </a:t>
            </a:r>
            <a:r>
              <a:rPr lang="en-US" sz="2357" dirty="0" err="1">
                <a:solidFill>
                  <a:schemeClr val="tx1">
                    <a:lumMod val="65000"/>
                    <a:lumOff val="35000"/>
                  </a:schemeClr>
                </a:solidFill>
                <a:latin typeface="Times New Roman" panose="02020603050405020304" pitchFamily="18" charset="0"/>
                <a:cs typeface="Times New Roman" panose="02020603050405020304" pitchFamily="18" charset="0"/>
              </a:rPr>
              <a:t>Subantarctic</a:t>
            </a:r>
            <a:r>
              <a:rPr lang="en-US" sz="2357" dirty="0">
                <a:solidFill>
                  <a:schemeClr val="tx1">
                    <a:lumMod val="65000"/>
                    <a:lumOff val="35000"/>
                  </a:schemeClr>
                </a:solidFill>
                <a:latin typeface="Times New Roman" panose="02020603050405020304" pitchFamily="18" charset="0"/>
                <a:cs typeface="Times New Roman" panose="02020603050405020304" pitchFamily="18" charset="0"/>
              </a:rPr>
              <a:t> Zone (grey).  This calculation was repeated for each biogeochemical variable, eddy type, season, and frontal zone.</a:t>
            </a:r>
          </a:p>
        </p:txBody>
      </p:sp>
      <p:pic>
        <p:nvPicPr>
          <p:cNvPr id="91" name="Picture 90">
            <a:extLst>
              <a:ext uri="{FF2B5EF4-FFF2-40B4-BE49-F238E27FC236}">
                <a16:creationId xmlns:a16="http://schemas.microsoft.com/office/drawing/2014/main" id="{CC2418D8-EB36-B043-8761-0962AECF9A65}"/>
              </a:ext>
            </a:extLst>
          </p:cNvPr>
          <p:cNvPicPr>
            <a:picLocks noChangeAspect="1"/>
          </p:cNvPicPr>
          <p:nvPr/>
        </p:nvPicPr>
        <p:blipFill>
          <a:blip r:embed="rId19"/>
          <a:stretch>
            <a:fillRect/>
          </a:stretch>
        </p:blipFill>
        <p:spPr>
          <a:xfrm>
            <a:off x="31222402" y="7034151"/>
            <a:ext cx="6947660" cy="4408714"/>
          </a:xfrm>
          <a:prstGeom prst="rect">
            <a:avLst/>
          </a:prstGeom>
        </p:spPr>
      </p:pic>
      <p:pic>
        <p:nvPicPr>
          <p:cNvPr id="92" name="Picture 91">
            <a:extLst>
              <a:ext uri="{FF2B5EF4-FFF2-40B4-BE49-F238E27FC236}">
                <a16:creationId xmlns:a16="http://schemas.microsoft.com/office/drawing/2014/main" id="{BD34608F-5D3E-DC46-9048-5521607C09E8}"/>
              </a:ext>
            </a:extLst>
          </p:cNvPr>
          <p:cNvPicPr>
            <a:picLocks noChangeAspect="1"/>
          </p:cNvPicPr>
          <p:nvPr/>
        </p:nvPicPr>
        <p:blipFill>
          <a:blip r:embed="rId20"/>
          <a:stretch>
            <a:fillRect/>
          </a:stretch>
        </p:blipFill>
        <p:spPr>
          <a:xfrm>
            <a:off x="38903267" y="7034151"/>
            <a:ext cx="6947660" cy="4408714"/>
          </a:xfrm>
          <a:prstGeom prst="rect">
            <a:avLst/>
          </a:prstGeom>
        </p:spPr>
      </p:pic>
      <p:pic>
        <p:nvPicPr>
          <p:cNvPr id="93" name="Picture 92">
            <a:extLst>
              <a:ext uri="{FF2B5EF4-FFF2-40B4-BE49-F238E27FC236}">
                <a16:creationId xmlns:a16="http://schemas.microsoft.com/office/drawing/2014/main" id="{BA6C6EA7-2524-564F-BBC6-A7C5850E3687}"/>
              </a:ext>
            </a:extLst>
          </p:cNvPr>
          <p:cNvPicPr>
            <a:picLocks noChangeAspect="1"/>
          </p:cNvPicPr>
          <p:nvPr/>
        </p:nvPicPr>
        <p:blipFill>
          <a:blip r:embed="rId21"/>
          <a:stretch>
            <a:fillRect/>
          </a:stretch>
        </p:blipFill>
        <p:spPr>
          <a:xfrm>
            <a:off x="31222401" y="11441817"/>
            <a:ext cx="6947660" cy="4408714"/>
          </a:xfrm>
          <a:prstGeom prst="rect">
            <a:avLst/>
          </a:prstGeom>
        </p:spPr>
      </p:pic>
      <p:pic>
        <p:nvPicPr>
          <p:cNvPr id="94" name="Picture 93">
            <a:extLst>
              <a:ext uri="{FF2B5EF4-FFF2-40B4-BE49-F238E27FC236}">
                <a16:creationId xmlns:a16="http://schemas.microsoft.com/office/drawing/2014/main" id="{C5789605-DD9F-4243-8A36-3F043018249A}"/>
              </a:ext>
            </a:extLst>
          </p:cNvPr>
          <p:cNvPicPr>
            <a:picLocks noChangeAspect="1"/>
          </p:cNvPicPr>
          <p:nvPr/>
        </p:nvPicPr>
        <p:blipFill>
          <a:blip r:embed="rId22"/>
          <a:stretch>
            <a:fillRect/>
          </a:stretch>
        </p:blipFill>
        <p:spPr>
          <a:xfrm>
            <a:off x="38903267" y="11441817"/>
            <a:ext cx="6947660" cy="4408714"/>
          </a:xfrm>
          <a:prstGeom prst="rect">
            <a:avLst/>
          </a:prstGeom>
        </p:spPr>
      </p:pic>
      <p:pic>
        <p:nvPicPr>
          <p:cNvPr id="95" name="Picture 94">
            <a:extLst>
              <a:ext uri="{FF2B5EF4-FFF2-40B4-BE49-F238E27FC236}">
                <a16:creationId xmlns:a16="http://schemas.microsoft.com/office/drawing/2014/main" id="{CF78CE74-5B75-ED44-A339-22D5CDA3F2C8}"/>
              </a:ext>
            </a:extLst>
          </p:cNvPr>
          <p:cNvPicPr>
            <a:picLocks noChangeAspect="1"/>
          </p:cNvPicPr>
          <p:nvPr/>
        </p:nvPicPr>
        <p:blipFill>
          <a:blip r:embed="rId23"/>
          <a:stretch>
            <a:fillRect/>
          </a:stretch>
        </p:blipFill>
        <p:spPr>
          <a:xfrm>
            <a:off x="31185746" y="15965001"/>
            <a:ext cx="6947660" cy="4408714"/>
          </a:xfrm>
          <a:prstGeom prst="rect">
            <a:avLst/>
          </a:prstGeom>
        </p:spPr>
      </p:pic>
      <p:pic>
        <p:nvPicPr>
          <p:cNvPr id="96" name="Picture 95">
            <a:extLst>
              <a:ext uri="{FF2B5EF4-FFF2-40B4-BE49-F238E27FC236}">
                <a16:creationId xmlns:a16="http://schemas.microsoft.com/office/drawing/2014/main" id="{BF1F041D-61EE-0342-AEB9-5604D64C6A0D}"/>
              </a:ext>
            </a:extLst>
          </p:cNvPr>
          <p:cNvPicPr>
            <a:picLocks noChangeAspect="1"/>
          </p:cNvPicPr>
          <p:nvPr/>
        </p:nvPicPr>
        <p:blipFill>
          <a:blip r:embed="rId24"/>
          <a:stretch>
            <a:fillRect/>
          </a:stretch>
        </p:blipFill>
        <p:spPr>
          <a:xfrm>
            <a:off x="38903267" y="15965001"/>
            <a:ext cx="6947660" cy="4408714"/>
          </a:xfrm>
          <a:prstGeom prst="rect">
            <a:avLst/>
          </a:prstGeom>
        </p:spPr>
      </p:pic>
      <p:pic>
        <p:nvPicPr>
          <p:cNvPr id="97" name="Picture 96">
            <a:extLst>
              <a:ext uri="{FF2B5EF4-FFF2-40B4-BE49-F238E27FC236}">
                <a16:creationId xmlns:a16="http://schemas.microsoft.com/office/drawing/2014/main" id="{AF482719-08ED-E641-AB19-7935455BBAF4}"/>
              </a:ext>
            </a:extLst>
          </p:cNvPr>
          <p:cNvPicPr>
            <a:picLocks noChangeAspect="1"/>
          </p:cNvPicPr>
          <p:nvPr/>
        </p:nvPicPr>
        <p:blipFill>
          <a:blip r:embed="rId25"/>
          <a:stretch>
            <a:fillRect/>
          </a:stretch>
        </p:blipFill>
        <p:spPr>
          <a:xfrm>
            <a:off x="31185746" y="20375970"/>
            <a:ext cx="6947660" cy="4408714"/>
          </a:xfrm>
          <a:prstGeom prst="rect">
            <a:avLst/>
          </a:prstGeom>
        </p:spPr>
      </p:pic>
      <p:pic>
        <p:nvPicPr>
          <p:cNvPr id="98" name="Picture 97">
            <a:extLst>
              <a:ext uri="{FF2B5EF4-FFF2-40B4-BE49-F238E27FC236}">
                <a16:creationId xmlns:a16="http://schemas.microsoft.com/office/drawing/2014/main" id="{0F8DC5D5-C50A-BA4D-98ED-81FC0F7D84BD}"/>
              </a:ext>
            </a:extLst>
          </p:cNvPr>
          <p:cNvPicPr>
            <a:picLocks noChangeAspect="1"/>
          </p:cNvPicPr>
          <p:nvPr/>
        </p:nvPicPr>
        <p:blipFill>
          <a:blip r:embed="rId26"/>
          <a:stretch>
            <a:fillRect/>
          </a:stretch>
        </p:blipFill>
        <p:spPr>
          <a:xfrm>
            <a:off x="38903267" y="20367201"/>
            <a:ext cx="6947660" cy="4408714"/>
          </a:xfrm>
          <a:prstGeom prst="rect">
            <a:avLst/>
          </a:prstGeom>
        </p:spPr>
      </p:pic>
      <p:pic>
        <p:nvPicPr>
          <p:cNvPr id="100" name="Picture 99">
            <a:extLst>
              <a:ext uri="{FF2B5EF4-FFF2-40B4-BE49-F238E27FC236}">
                <a16:creationId xmlns:a16="http://schemas.microsoft.com/office/drawing/2014/main" id="{E2235703-B430-C044-9867-B0EE4F3C8997}"/>
              </a:ext>
            </a:extLst>
          </p:cNvPr>
          <p:cNvPicPr>
            <a:picLocks noChangeAspect="1"/>
          </p:cNvPicPr>
          <p:nvPr/>
        </p:nvPicPr>
        <p:blipFill>
          <a:blip r:embed="rId27"/>
          <a:stretch>
            <a:fillRect/>
          </a:stretch>
        </p:blipFill>
        <p:spPr>
          <a:xfrm>
            <a:off x="1781531" y="1646000"/>
            <a:ext cx="2009080" cy="2818286"/>
          </a:xfrm>
          <a:prstGeom prst="rect">
            <a:avLst/>
          </a:prstGeom>
        </p:spPr>
      </p:pic>
      <p:pic>
        <p:nvPicPr>
          <p:cNvPr id="106" name="Picture 105">
            <a:extLst>
              <a:ext uri="{FF2B5EF4-FFF2-40B4-BE49-F238E27FC236}">
                <a16:creationId xmlns:a16="http://schemas.microsoft.com/office/drawing/2014/main" id="{61CC7997-D7ED-0A41-A519-65CAEE1A37F4}"/>
              </a:ext>
            </a:extLst>
          </p:cNvPr>
          <p:cNvPicPr>
            <a:picLocks noChangeAspect="1"/>
          </p:cNvPicPr>
          <p:nvPr/>
        </p:nvPicPr>
        <p:blipFill>
          <a:blip r:embed="rId28"/>
          <a:stretch>
            <a:fillRect/>
          </a:stretch>
        </p:blipFill>
        <p:spPr>
          <a:xfrm>
            <a:off x="-5509680" y="326572"/>
            <a:ext cx="3540536" cy="4127005"/>
          </a:xfrm>
          <a:prstGeom prst="rect">
            <a:avLst/>
          </a:prstGeom>
        </p:spPr>
      </p:pic>
      <p:pic>
        <p:nvPicPr>
          <p:cNvPr id="3" name="Picture 2">
            <a:extLst>
              <a:ext uri="{FF2B5EF4-FFF2-40B4-BE49-F238E27FC236}">
                <a16:creationId xmlns:a16="http://schemas.microsoft.com/office/drawing/2014/main" id="{CC6B954B-733A-DA40-BC91-80AABEDFA1D5}"/>
              </a:ext>
            </a:extLst>
          </p:cNvPr>
          <p:cNvPicPr>
            <a:picLocks noChangeAspect="1"/>
          </p:cNvPicPr>
          <p:nvPr/>
        </p:nvPicPr>
        <p:blipFill>
          <a:blip r:embed="rId29"/>
          <a:stretch>
            <a:fillRect/>
          </a:stretch>
        </p:blipFill>
        <p:spPr>
          <a:xfrm>
            <a:off x="-310469" y="1649467"/>
            <a:ext cx="2092000" cy="2823033"/>
          </a:xfrm>
          <a:prstGeom prst="rect">
            <a:avLst/>
          </a:prstGeom>
        </p:spPr>
      </p:pic>
    </p:spTree>
    <p:extLst>
      <p:ext uri="{BB962C8B-B14F-4D97-AF65-F5344CB8AC3E}">
        <p14:creationId xmlns:p14="http://schemas.microsoft.com/office/powerpoint/2010/main" val="705657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circle(out)">
                                      <p:cBhvr>
                                        <p:cTn id="7" dur="2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776905D-AC88-8C4C-83A9-4F1D2AF481F9}"/>
              </a:ext>
            </a:extLst>
          </p:cNvPr>
          <p:cNvSpPr txBox="1"/>
          <p:nvPr/>
        </p:nvSpPr>
        <p:spPr>
          <a:xfrm>
            <a:off x="950975" y="5079303"/>
            <a:ext cx="39319200" cy="6400800"/>
          </a:xfrm>
          <a:prstGeom prst="rect">
            <a:avLst/>
          </a:prstGeom>
          <a:solidFill>
            <a:schemeClr val="bg1"/>
          </a:solidFill>
          <a:ln>
            <a:noFill/>
          </a:ln>
        </p:spPr>
        <p:txBody>
          <a:bodyPr wrap="square" rtlCol="0">
            <a:noAutofit/>
          </a:bodyPr>
          <a:lstStyle/>
          <a:p>
            <a:endParaRPr lang="en-US" sz="10369" dirty="0"/>
          </a:p>
          <a:p>
            <a:endParaRPr lang="en-US" sz="10369" dirty="0"/>
          </a:p>
          <a:p>
            <a:endParaRPr lang="en-US" sz="10369" dirty="0"/>
          </a:p>
          <a:p>
            <a:endParaRPr lang="en-US" sz="10369" dirty="0"/>
          </a:p>
          <a:p>
            <a:endParaRPr lang="en-US" sz="10369" dirty="0"/>
          </a:p>
          <a:p>
            <a:endParaRPr lang="en-US" sz="10369" dirty="0"/>
          </a:p>
          <a:p>
            <a:endParaRPr lang="en-US" sz="10369" dirty="0"/>
          </a:p>
          <a:p>
            <a:endParaRPr lang="en-US" sz="10369" dirty="0"/>
          </a:p>
          <a:p>
            <a:endParaRPr lang="en-US" sz="10369" dirty="0"/>
          </a:p>
        </p:txBody>
      </p:sp>
      <p:sp>
        <p:nvSpPr>
          <p:cNvPr id="6" name="TextBox 5">
            <a:extLst>
              <a:ext uri="{FF2B5EF4-FFF2-40B4-BE49-F238E27FC236}">
                <a16:creationId xmlns:a16="http://schemas.microsoft.com/office/drawing/2014/main" id="{42391A6D-B9FD-2342-98DE-9ED865FDB30B}"/>
              </a:ext>
            </a:extLst>
          </p:cNvPr>
          <p:cNvSpPr txBox="1">
            <a:spLocks/>
          </p:cNvSpPr>
          <p:nvPr/>
        </p:nvSpPr>
        <p:spPr>
          <a:xfrm>
            <a:off x="1179575" y="6336412"/>
            <a:ext cx="38862000" cy="4572000"/>
          </a:xfrm>
          <a:prstGeom prst="rect">
            <a:avLst/>
          </a:prstGeom>
          <a:solidFill>
            <a:schemeClr val="bg1"/>
          </a:solidFill>
          <a:ln>
            <a:noFill/>
          </a:ln>
        </p:spPr>
        <p:txBody>
          <a:bodyPr wrap="square" rtlCol="0">
            <a:noAutofit/>
          </a:bodyPr>
          <a:lstStyle/>
          <a:p>
            <a:pPr algn="just">
              <a:lnSpc>
                <a:spcPct val="150000"/>
              </a:lnSpc>
            </a:pPr>
            <a:r>
              <a:rPr lang="en-US" sz="3400" dirty="0">
                <a:latin typeface="Times New Roman" panose="02020603050405020304" pitchFamily="18" charset="0"/>
                <a:cs typeface="Times New Roman" panose="02020603050405020304" pitchFamily="18" charset="0"/>
              </a:rPr>
              <a:t>However, if one sensor fails, there is the potential for data loss across the entire sensor network.  Data loss can often appear catastrophic, but the data team at MBARI has worked to mitigate the impact of sensor issues in both BGC-Argo Float arrays and has developed and implemented a number of methods to accurately recover data that is negatively impacted by a sensor issue or failure.  This study focuses on recovery methods or failed salinity and oxygen sensors, where the data team as successfully recovered </a:t>
            </a:r>
            <a:r>
              <a:rPr lang="en-US" sz="3400" b="1" dirty="0">
                <a:latin typeface="Times New Roman" panose="02020603050405020304" pitchFamily="18" charset="0"/>
                <a:cs typeface="Times New Roman" panose="02020603050405020304" pitchFamily="18" charset="0"/>
              </a:rPr>
              <a:t>######### observations</a:t>
            </a:r>
            <a:r>
              <a:rPr lang="en-US" sz="3400" dirty="0">
                <a:latin typeface="Times New Roman" panose="02020603050405020304" pitchFamily="18" charset="0"/>
                <a:cs typeface="Times New Roman" panose="02020603050405020304" pitchFamily="18" charset="0"/>
              </a:rPr>
              <a:t>, equivalent to </a:t>
            </a:r>
            <a:r>
              <a:rPr lang="en-US" sz="3400" b="1" dirty="0">
                <a:latin typeface="Times New Roman" panose="02020603050405020304" pitchFamily="18" charset="0"/>
                <a:cs typeface="Times New Roman" panose="02020603050405020304" pitchFamily="18" charset="0"/>
              </a:rPr>
              <a:t>$######### worth </a:t>
            </a:r>
            <a:r>
              <a:rPr lang="en-US" sz="3400" dirty="0">
                <a:latin typeface="Times New Roman" panose="02020603050405020304" pitchFamily="18" charset="0"/>
                <a:cs typeface="Times New Roman" panose="02020603050405020304" pitchFamily="18" charset="0"/>
              </a:rPr>
              <a:t>of BGC-Argo Float Data.</a:t>
            </a:r>
          </a:p>
          <a:p>
            <a:pPr algn="just">
              <a:lnSpc>
                <a:spcPct val="150000"/>
              </a:lnSpc>
            </a:pPr>
            <a:r>
              <a:rPr lang="en-US" sz="3400" dirty="0">
                <a:latin typeface="Times New Roman" panose="02020603050405020304" pitchFamily="18" charset="0"/>
                <a:cs typeface="Times New Roman" panose="02020603050405020304" pitchFamily="18" charset="0"/>
              </a:rPr>
              <a:t>As a result, over </a:t>
            </a:r>
            <a:r>
              <a:rPr lang="en-US" sz="3400" b="1" dirty="0">
                <a:latin typeface="Times New Roman" panose="02020603050405020304" pitchFamily="18" charset="0"/>
                <a:cs typeface="Times New Roman" panose="02020603050405020304" pitchFamily="18" charset="0"/>
              </a:rPr>
              <a:t>######## observations </a:t>
            </a:r>
            <a:r>
              <a:rPr lang="en-US" sz="3400" dirty="0">
                <a:latin typeface="Times New Roman" panose="02020603050405020304" pitchFamily="18" charset="0"/>
                <a:cs typeface="Times New Roman" panose="02020603050405020304" pitchFamily="18" charset="0"/>
              </a:rPr>
              <a:t>have been recovered, improving the quality of over </a:t>
            </a:r>
            <a:r>
              <a:rPr lang="en-US" sz="3400" b="1" dirty="0">
                <a:latin typeface="Times New Roman" panose="02020603050405020304" pitchFamily="18" charset="0"/>
                <a:cs typeface="Times New Roman" panose="02020603050405020304" pitchFamily="18" charset="0"/>
              </a:rPr>
              <a:t>###### profiles </a:t>
            </a:r>
            <a:r>
              <a:rPr lang="en-US" sz="3400" dirty="0">
                <a:latin typeface="Times New Roman" panose="02020603050405020304" pitchFamily="18" charset="0"/>
                <a:cs typeface="Times New Roman" panose="02020603050405020304" pitchFamily="18" charset="0"/>
              </a:rPr>
              <a:t>and restoring about </a:t>
            </a:r>
            <a:r>
              <a:rPr lang="en-US" sz="3400" b="1" dirty="0">
                <a:latin typeface="Times New Roman" panose="02020603050405020304" pitchFamily="18" charset="0"/>
                <a:cs typeface="Times New Roman" panose="02020603050405020304" pitchFamily="18" charset="0"/>
              </a:rPr>
              <a:t>$########## worth </a:t>
            </a:r>
            <a:r>
              <a:rPr lang="en-US" sz="3400" dirty="0">
                <a:latin typeface="Times New Roman" panose="02020603050405020304" pitchFamily="18" charset="0"/>
                <a:cs typeface="Times New Roman" panose="02020603050405020304" pitchFamily="18" charset="0"/>
              </a:rPr>
              <a:t>of BGC-Argo Float Data.</a:t>
            </a:r>
          </a:p>
        </p:txBody>
      </p:sp>
      <p:sp>
        <p:nvSpPr>
          <p:cNvPr id="11" name="TextBox 10">
            <a:extLst>
              <a:ext uri="{FF2B5EF4-FFF2-40B4-BE49-F238E27FC236}">
                <a16:creationId xmlns:a16="http://schemas.microsoft.com/office/drawing/2014/main" id="{D6582C77-37C9-1F4D-8149-93F75C15BD4D}"/>
              </a:ext>
            </a:extLst>
          </p:cNvPr>
          <p:cNvSpPr txBox="1"/>
          <p:nvPr/>
        </p:nvSpPr>
        <p:spPr>
          <a:xfrm>
            <a:off x="950976" y="527780"/>
            <a:ext cx="39319200" cy="4114800"/>
          </a:xfrm>
          <a:prstGeom prst="rect">
            <a:avLst/>
          </a:prstGeom>
          <a:solidFill>
            <a:schemeClr val="accent1">
              <a:lumMod val="75000"/>
            </a:schemeClr>
          </a:solidFill>
          <a:ln>
            <a:noFill/>
          </a:ln>
        </p:spPr>
        <p:txBody>
          <a:bodyPr wrap="square" rtlCol="0">
            <a:noAutofit/>
          </a:bodyPr>
          <a:lstStyle/>
          <a:p>
            <a:pPr algn="ctr"/>
            <a:r>
              <a:rPr lang="en-US" sz="6858" b="1" dirty="0">
                <a:solidFill>
                  <a:schemeClr val="bg1"/>
                </a:solidFill>
                <a:latin typeface="Times New Roman" panose="02020603050405020304" pitchFamily="18" charset="0"/>
                <a:cs typeface="Times New Roman" panose="02020603050405020304" pitchFamily="18" charset="0"/>
              </a:rPr>
              <a:t>ADVANCEMENTS IN BIOGEOCHEMICAL DATA RECOVERY FOR GO-BGC AND SOCCOM PROFILING FLOATS</a:t>
            </a:r>
          </a:p>
          <a:p>
            <a:pPr algn="ctr"/>
            <a:r>
              <a:rPr lang="en-US" sz="6286" b="1" dirty="0">
                <a:solidFill>
                  <a:schemeClr val="bg1"/>
                </a:solidFill>
                <a:latin typeface="Times New Roman" panose="02020603050405020304" pitchFamily="18" charset="0"/>
                <a:cs typeface="Times New Roman" panose="02020603050405020304" pitchFamily="18" charset="0"/>
              </a:rPr>
              <a:t>Nicola Guisewhite</a:t>
            </a:r>
            <a:r>
              <a:rPr lang="en-US" sz="6286" b="1" baseline="30000" dirty="0">
                <a:solidFill>
                  <a:schemeClr val="bg1"/>
                </a:solidFill>
                <a:latin typeface="Times New Roman" panose="02020603050405020304" pitchFamily="18" charset="0"/>
                <a:cs typeface="Times New Roman" panose="02020603050405020304" pitchFamily="18" charset="0"/>
              </a:rPr>
              <a:t>[1]</a:t>
            </a:r>
            <a:r>
              <a:rPr lang="en-US" sz="6286" b="1" dirty="0">
                <a:solidFill>
                  <a:schemeClr val="bg1"/>
                </a:solidFill>
                <a:latin typeface="Times New Roman" panose="02020603050405020304" pitchFamily="18" charset="0"/>
                <a:cs typeface="Times New Roman" panose="02020603050405020304" pitchFamily="18" charset="0"/>
              </a:rPr>
              <a:t>, Tanya Maurer, Josh Plant, </a:t>
            </a:r>
            <a:r>
              <a:rPr lang="en-US" sz="6286" b="1" dirty="0" err="1">
                <a:solidFill>
                  <a:schemeClr val="bg1"/>
                </a:solidFill>
                <a:latin typeface="Times New Roman" panose="02020603050405020304" pitchFamily="18" charset="0"/>
                <a:cs typeface="Times New Roman" panose="02020603050405020304" pitchFamily="18" charset="0"/>
              </a:rPr>
              <a:t>Yuichiro</a:t>
            </a:r>
            <a:r>
              <a:rPr lang="en-US" sz="6286" b="1" dirty="0">
                <a:solidFill>
                  <a:schemeClr val="bg1"/>
                </a:solidFill>
                <a:latin typeface="Times New Roman" panose="02020603050405020304" pitchFamily="18" charset="0"/>
                <a:cs typeface="Times New Roman" panose="02020603050405020304" pitchFamily="18" charset="0"/>
              </a:rPr>
              <a:t> Takeshita, Ken Johnson, Emily Clark</a:t>
            </a:r>
            <a:endParaRPr lang="en-US" sz="6286" b="1" baseline="30000" dirty="0">
              <a:solidFill>
                <a:schemeClr val="bg1"/>
              </a:solidFill>
              <a:latin typeface="Times New Roman" panose="02020603050405020304" pitchFamily="18" charset="0"/>
              <a:cs typeface="Times New Roman" panose="02020603050405020304" pitchFamily="18" charset="0"/>
            </a:endParaRPr>
          </a:p>
          <a:p>
            <a:pPr algn="ctr"/>
            <a:r>
              <a:rPr lang="en-US" sz="6286" b="1" dirty="0">
                <a:solidFill>
                  <a:schemeClr val="bg1"/>
                </a:solidFill>
                <a:latin typeface="Times New Roman" panose="02020603050405020304" pitchFamily="18" charset="0"/>
                <a:cs typeface="Times New Roman" panose="02020603050405020304" pitchFamily="18" charset="0"/>
              </a:rPr>
              <a:t>The Monterey Bay Aquarium Research Institute (MBARI), </a:t>
            </a:r>
            <a:r>
              <a:rPr lang="en-US" sz="6286" dirty="0">
                <a:solidFill>
                  <a:schemeClr val="bg1"/>
                </a:solidFill>
                <a:latin typeface="Times New Roman" panose="02020603050405020304" pitchFamily="18" charset="0"/>
                <a:cs typeface="Times New Roman" panose="02020603050405020304" pitchFamily="18" charset="0"/>
              </a:rPr>
              <a:t>nicolag@mbari.org</a:t>
            </a:r>
            <a:r>
              <a:rPr lang="en-US" sz="6286" baseline="30000" dirty="0">
                <a:solidFill>
                  <a:schemeClr val="bg1"/>
                </a:solidFill>
                <a:latin typeface="Times New Roman" panose="02020603050405020304" pitchFamily="18" charset="0"/>
                <a:cs typeface="Times New Roman" panose="02020603050405020304" pitchFamily="18" charset="0"/>
              </a:rPr>
              <a:t>[1]</a:t>
            </a:r>
            <a:endParaRPr lang="en-US" sz="6286" dirty="0">
              <a:solidFill>
                <a:schemeClr val="bg1"/>
              </a:solidFill>
              <a:latin typeface="Times New Roman" panose="02020603050405020304" pitchFamily="18" charset="0"/>
              <a:cs typeface="Times New Roman" panose="02020603050405020304" pitchFamily="18" charset="0"/>
            </a:endParaRPr>
          </a:p>
        </p:txBody>
      </p:sp>
      <p:sp>
        <p:nvSpPr>
          <p:cNvPr id="40" name="Rectangle 39">
            <a:extLst>
              <a:ext uri="{FF2B5EF4-FFF2-40B4-BE49-F238E27FC236}">
                <a16:creationId xmlns:a16="http://schemas.microsoft.com/office/drawing/2014/main" id="{501A83CF-EFA5-D644-838F-B59756479ADD}"/>
              </a:ext>
            </a:extLst>
          </p:cNvPr>
          <p:cNvSpPr/>
          <p:nvPr/>
        </p:nvSpPr>
        <p:spPr>
          <a:xfrm>
            <a:off x="950976" y="38334220"/>
            <a:ext cx="39319200" cy="2286000"/>
          </a:xfrm>
          <a:prstGeom prst="rect">
            <a:avLst/>
          </a:prstGeom>
        </p:spPr>
        <p:txBody>
          <a:bodyPr wrap="square">
            <a:noAutofit/>
          </a:bodyPr>
          <a:lstStyle/>
          <a:p>
            <a:pPr algn="just"/>
            <a:r>
              <a:rPr lang="en-US" sz="3428" b="1" dirty="0">
                <a:highlight>
                  <a:srgbClr val="FFFF00"/>
                </a:highlight>
                <a:latin typeface="Times New Roman" panose="02020603050405020304" pitchFamily="18" charset="0"/>
                <a:cs typeface="Times New Roman" panose="02020603050405020304" pitchFamily="18" charset="0"/>
              </a:rPr>
              <a:t>References</a:t>
            </a:r>
            <a:r>
              <a:rPr lang="en-US" sz="2357" b="1" dirty="0">
                <a:highlight>
                  <a:srgbClr val="FFFF00"/>
                </a:highlight>
                <a:latin typeface="Times New Roman" panose="02020603050405020304" pitchFamily="18" charset="0"/>
                <a:cs typeface="Times New Roman" panose="02020603050405020304" pitchFamily="18" charset="0"/>
              </a:rPr>
              <a:t> </a:t>
            </a:r>
            <a:r>
              <a:rPr lang="en-US" sz="2357" baseline="30000" dirty="0">
                <a:highlight>
                  <a:srgbClr val="FFFF00"/>
                </a:highlight>
                <a:latin typeface="Times New Roman" panose="02020603050405020304" pitchFamily="18" charset="0"/>
                <a:cs typeface="Times New Roman" panose="02020603050405020304" pitchFamily="18" charset="0"/>
              </a:rPr>
              <a:t>[1] </a:t>
            </a:r>
            <a:r>
              <a:rPr lang="en-US" sz="2357" dirty="0" err="1">
                <a:highlight>
                  <a:srgbClr val="FFFF00"/>
                </a:highlight>
                <a:latin typeface="Times New Roman" panose="02020603050405020304" pitchFamily="18" charset="0"/>
                <a:cs typeface="Times New Roman" panose="02020603050405020304" pitchFamily="18" charset="0"/>
              </a:rPr>
              <a:t>McGillicudy</a:t>
            </a:r>
            <a:r>
              <a:rPr lang="en-US" sz="2357" dirty="0">
                <a:highlight>
                  <a:srgbClr val="FFFF00"/>
                </a:highlight>
                <a:latin typeface="Times New Roman" panose="02020603050405020304" pitchFamily="18" charset="0"/>
                <a:cs typeface="Times New Roman" panose="02020603050405020304" pitchFamily="18" charset="0"/>
              </a:rPr>
              <a:t>, D.J., </a:t>
            </a:r>
            <a:r>
              <a:rPr lang="en-US" sz="2357" i="1" dirty="0">
                <a:highlight>
                  <a:srgbClr val="FFFF00"/>
                </a:highlight>
                <a:latin typeface="Times New Roman" panose="02020603050405020304" pitchFamily="18" charset="0"/>
                <a:cs typeface="Times New Roman" panose="02020603050405020304" pitchFamily="18" charset="0"/>
              </a:rPr>
              <a:t>Mechanisms of Physical-Biological-Biogeochemical Interaction at the Oceanic Mesoscale</a:t>
            </a:r>
            <a:r>
              <a:rPr lang="en-US" sz="2357" dirty="0">
                <a:highlight>
                  <a:srgbClr val="FFFF00"/>
                </a:highlight>
                <a:latin typeface="Times New Roman" panose="02020603050405020304" pitchFamily="18" charset="0"/>
                <a:cs typeface="Times New Roman" panose="02020603050405020304" pitchFamily="18" charset="0"/>
              </a:rPr>
              <a:t>. The Annual Review of Marine Science, 2016. </a:t>
            </a:r>
            <a:r>
              <a:rPr lang="en-US" sz="2357" b="1" dirty="0">
                <a:highlight>
                  <a:srgbClr val="FFFF00"/>
                </a:highlight>
                <a:latin typeface="Times New Roman" panose="02020603050405020304" pitchFamily="18" charset="0"/>
                <a:cs typeface="Times New Roman" panose="02020603050405020304" pitchFamily="18" charset="0"/>
              </a:rPr>
              <a:t>8</a:t>
            </a:r>
            <a:r>
              <a:rPr lang="en-US" sz="2357" dirty="0">
                <a:highlight>
                  <a:srgbClr val="FFFF00"/>
                </a:highlight>
                <a:latin typeface="Times New Roman" panose="02020603050405020304" pitchFamily="18" charset="0"/>
                <a:cs typeface="Times New Roman" panose="02020603050405020304" pitchFamily="18" charset="0"/>
              </a:rPr>
              <a:t> p. 125-159 </a:t>
            </a:r>
            <a:r>
              <a:rPr lang="en-US" sz="2357" baseline="30000" dirty="0">
                <a:highlight>
                  <a:srgbClr val="FFFF00"/>
                </a:highlight>
                <a:latin typeface="Times New Roman" panose="02020603050405020304" pitchFamily="18" charset="0"/>
                <a:cs typeface="Times New Roman" panose="02020603050405020304" pitchFamily="18" charset="0"/>
              </a:rPr>
              <a:t>[2] </a:t>
            </a:r>
            <a:r>
              <a:rPr lang="en-US" sz="2357" dirty="0" err="1">
                <a:highlight>
                  <a:srgbClr val="FFFF00"/>
                </a:highlight>
                <a:latin typeface="Times New Roman" panose="02020603050405020304" pitchFamily="18" charset="0"/>
                <a:cs typeface="Times New Roman" panose="02020603050405020304" pitchFamily="18" charset="0"/>
              </a:rPr>
              <a:t>Frenger</a:t>
            </a:r>
            <a:r>
              <a:rPr lang="en-US" sz="2357" dirty="0">
                <a:highlight>
                  <a:srgbClr val="FFFF00"/>
                </a:highlight>
                <a:latin typeface="Times New Roman" panose="02020603050405020304" pitchFamily="18" charset="0"/>
                <a:cs typeface="Times New Roman" panose="02020603050405020304" pitchFamily="18" charset="0"/>
              </a:rPr>
              <a:t>, I., et al., </a:t>
            </a:r>
            <a:r>
              <a:rPr lang="en-US" sz="2357" i="1" dirty="0">
                <a:highlight>
                  <a:srgbClr val="FFFF00"/>
                </a:highlight>
                <a:latin typeface="Times New Roman" panose="02020603050405020304" pitchFamily="18" charset="0"/>
                <a:cs typeface="Times New Roman" panose="02020603050405020304" pitchFamily="18" charset="0"/>
              </a:rPr>
              <a:t>Southern Ocean eddy phenomenology.</a:t>
            </a:r>
            <a:r>
              <a:rPr lang="en-US" sz="2357" dirty="0">
                <a:highlight>
                  <a:srgbClr val="FFFF00"/>
                </a:highlight>
                <a:latin typeface="Times New Roman" panose="02020603050405020304" pitchFamily="18" charset="0"/>
                <a:cs typeface="Times New Roman" panose="02020603050405020304" pitchFamily="18" charset="0"/>
              </a:rPr>
              <a:t> Journal of Geophysical Research: Oceans, 2015. </a:t>
            </a:r>
            <a:r>
              <a:rPr lang="en-US" sz="2357" b="1" dirty="0">
                <a:highlight>
                  <a:srgbClr val="FFFF00"/>
                </a:highlight>
                <a:latin typeface="Times New Roman" panose="02020603050405020304" pitchFamily="18" charset="0"/>
                <a:cs typeface="Times New Roman" panose="02020603050405020304" pitchFamily="18" charset="0"/>
              </a:rPr>
              <a:t>120</a:t>
            </a:r>
            <a:r>
              <a:rPr lang="en-US" sz="2357" dirty="0">
                <a:highlight>
                  <a:srgbClr val="FFFF00"/>
                </a:highlight>
                <a:latin typeface="Times New Roman" panose="02020603050405020304" pitchFamily="18" charset="0"/>
                <a:cs typeface="Times New Roman" panose="02020603050405020304" pitchFamily="18" charset="0"/>
              </a:rPr>
              <a:t>(11): p. 7413-7449. </a:t>
            </a:r>
            <a:r>
              <a:rPr lang="en-US" sz="2357" baseline="30000" dirty="0">
                <a:highlight>
                  <a:srgbClr val="FFFF00"/>
                </a:highlight>
                <a:latin typeface="Times New Roman" panose="02020603050405020304" pitchFamily="18" charset="0"/>
                <a:cs typeface="Times New Roman" panose="02020603050405020304" pitchFamily="18" charset="0"/>
              </a:rPr>
              <a:t>[3] </a:t>
            </a:r>
            <a:r>
              <a:rPr lang="en-US" sz="2357" dirty="0">
                <a:highlight>
                  <a:srgbClr val="FFFF00"/>
                </a:highlight>
                <a:latin typeface="Times New Roman" panose="02020603050405020304" pitchFamily="18" charset="0"/>
                <a:cs typeface="Times New Roman" panose="02020603050405020304" pitchFamily="18" charset="0"/>
              </a:rPr>
              <a:t>Johnson, K. S., et al., </a:t>
            </a:r>
            <a:r>
              <a:rPr lang="en-US" sz="2357" i="1" dirty="0">
                <a:highlight>
                  <a:srgbClr val="FFFF00"/>
                </a:highlight>
                <a:latin typeface="Times New Roman" panose="02020603050405020304" pitchFamily="18" charset="0"/>
                <a:cs typeface="Times New Roman" panose="02020603050405020304" pitchFamily="18" charset="0"/>
              </a:rPr>
              <a:t>SOCCOM float data - Snapshot 2022-05-19. In Southern Ocean Carbon and Climate Observations and Modeling (SOCCOM) Float Data Archive. </a:t>
            </a:r>
            <a:r>
              <a:rPr lang="en-US" sz="2357" dirty="0">
                <a:highlight>
                  <a:srgbClr val="FFFF00"/>
                </a:highlight>
                <a:latin typeface="Times New Roman" panose="02020603050405020304" pitchFamily="18" charset="0"/>
                <a:cs typeface="Times New Roman" panose="02020603050405020304" pitchFamily="18" charset="0"/>
              </a:rPr>
              <a:t>UC San Diego Library Digital Collections, 2022. </a:t>
            </a:r>
            <a:r>
              <a:rPr lang="en-US" sz="2357" u="sng" dirty="0">
                <a:highlight>
                  <a:srgbClr val="FFFF00"/>
                </a:highlight>
                <a:latin typeface="Times New Roman" panose="02020603050405020304" pitchFamily="18" charset="0"/>
                <a:cs typeface="Times New Roman" panose="02020603050405020304" pitchFamily="18" charset="0"/>
                <a:hlinkClick r:id="rId2"/>
              </a:rPr>
              <a:t>https://doi.org/10.6075/J0MC905G</a:t>
            </a:r>
            <a:r>
              <a:rPr lang="en-US" sz="2357" dirty="0">
                <a:highlight>
                  <a:srgbClr val="FFFF00"/>
                </a:highlight>
                <a:latin typeface="Times New Roman" panose="02020603050405020304" pitchFamily="18" charset="0"/>
                <a:cs typeface="Times New Roman" panose="02020603050405020304" pitchFamily="18" charset="0"/>
                <a:hlinkClick r:id="rId2"/>
              </a:rPr>
              <a:t> </a:t>
            </a:r>
            <a:r>
              <a:rPr lang="en-US" sz="2357" baseline="30000" dirty="0">
                <a:highlight>
                  <a:srgbClr val="FFFF00"/>
                </a:highlight>
                <a:latin typeface="Times New Roman" panose="02020603050405020304" pitchFamily="18" charset="0"/>
                <a:cs typeface="Times New Roman" panose="02020603050405020304" pitchFamily="18" charset="0"/>
                <a:hlinkClick r:id="rId2"/>
              </a:rPr>
              <a:t>[4</a:t>
            </a:r>
            <a:r>
              <a:rPr lang="en-US" sz="2357" baseline="30000" dirty="0">
                <a:highlight>
                  <a:srgbClr val="FFFF00"/>
                </a:highlight>
                <a:latin typeface="Times New Roman" panose="02020603050405020304" pitchFamily="18" charset="0"/>
                <a:cs typeface="Times New Roman" panose="02020603050405020304" pitchFamily="18" charset="0"/>
              </a:rPr>
              <a:t>] </a:t>
            </a:r>
            <a:r>
              <a:rPr lang="en-US" sz="2357" dirty="0" err="1">
                <a:highlight>
                  <a:srgbClr val="FFFF00"/>
                </a:highlight>
                <a:latin typeface="Times New Roman" panose="02020603050405020304" pitchFamily="18" charset="0"/>
                <a:cs typeface="Times New Roman" panose="02020603050405020304" pitchFamily="18" charset="0"/>
              </a:rPr>
              <a:t>Bushinsky</a:t>
            </a:r>
            <a:r>
              <a:rPr lang="en-US" sz="2357" dirty="0">
                <a:highlight>
                  <a:srgbClr val="FFFF00"/>
                </a:highlight>
                <a:latin typeface="Times New Roman" panose="02020603050405020304" pitchFamily="18" charset="0"/>
                <a:cs typeface="Times New Roman" panose="02020603050405020304" pitchFamily="18" charset="0"/>
              </a:rPr>
              <a:t>, S.M., et al., </a:t>
            </a:r>
            <a:r>
              <a:rPr lang="en-US" sz="2357" i="1" dirty="0">
                <a:highlight>
                  <a:srgbClr val="FFFF00"/>
                </a:highlight>
                <a:latin typeface="Times New Roman" panose="02020603050405020304" pitchFamily="18" charset="0"/>
                <a:cs typeface="Times New Roman" panose="02020603050405020304" pitchFamily="18" charset="0"/>
              </a:rPr>
              <a:t>Reassessing Southern Ocean Air-Sea CO2 Flux Estimates With the Addition of Biogeochemical Float Observations. </a:t>
            </a:r>
            <a:r>
              <a:rPr lang="en-US" sz="2357" dirty="0">
                <a:highlight>
                  <a:srgbClr val="FFFF00"/>
                </a:highlight>
                <a:latin typeface="Times New Roman" panose="02020603050405020304" pitchFamily="18" charset="0"/>
                <a:cs typeface="Times New Roman" panose="02020603050405020304" pitchFamily="18" charset="0"/>
              </a:rPr>
              <a:t>Global Biogeochemical Cycles, 2019. </a:t>
            </a:r>
            <a:r>
              <a:rPr lang="en-US" sz="2357" b="1" dirty="0">
                <a:highlight>
                  <a:srgbClr val="FFFF00"/>
                </a:highlight>
                <a:latin typeface="Times New Roman" panose="02020603050405020304" pitchFamily="18" charset="0"/>
                <a:cs typeface="Times New Roman" panose="02020603050405020304" pitchFamily="18" charset="0"/>
              </a:rPr>
              <a:t>33</a:t>
            </a:r>
            <a:r>
              <a:rPr lang="en-US" sz="2357" dirty="0">
                <a:highlight>
                  <a:srgbClr val="FFFF00"/>
                </a:highlight>
                <a:latin typeface="Times New Roman" panose="02020603050405020304" pitchFamily="18" charset="0"/>
                <a:cs typeface="Times New Roman" panose="02020603050405020304" pitchFamily="18" charset="0"/>
              </a:rPr>
              <a:t>(11): p. 1370-1388. </a:t>
            </a:r>
            <a:r>
              <a:rPr lang="en-US" sz="2357" baseline="30000" dirty="0">
                <a:highlight>
                  <a:srgbClr val="FFFF00"/>
                </a:highlight>
                <a:latin typeface="Times New Roman" panose="02020603050405020304" pitchFamily="18" charset="0"/>
                <a:cs typeface="Times New Roman" panose="02020603050405020304" pitchFamily="18" charset="0"/>
              </a:rPr>
              <a:t>[5] </a:t>
            </a:r>
            <a:r>
              <a:rPr lang="en-US" sz="2357" dirty="0" err="1">
                <a:highlight>
                  <a:srgbClr val="FFFF00"/>
                </a:highlight>
                <a:latin typeface="Times New Roman" panose="02020603050405020304" pitchFamily="18" charset="0"/>
                <a:cs typeface="Times New Roman" panose="02020603050405020304" pitchFamily="18" charset="0"/>
              </a:rPr>
              <a:t>Frenger</a:t>
            </a:r>
            <a:r>
              <a:rPr lang="en-US" sz="2357" dirty="0">
                <a:highlight>
                  <a:srgbClr val="FFFF00"/>
                </a:highlight>
                <a:latin typeface="Times New Roman" panose="02020603050405020304" pitchFamily="18" charset="0"/>
                <a:cs typeface="Times New Roman" panose="02020603050405020304" pitchFamily="18" charset="0"/>
              </a:rPr>
              <a:t>, I., et al., </a:t>
            </a:r>
            <a:r>
              <a:rPr lang="en-US" sz="2357" i="1" dirty="0">
                <a:highlight>
                  <a:srgbClr val="FFFF00"/>
                </a:highlight>
                <a:latin typeface="Times New Roman" panose="02020603050405020304" pitchFamily="18" charset="0"/>
                <a:cs typeface="Times New Roman" panose="02020603050405020304" pitchFamily="18" charset="0"/>
              </a:rPr>
              <a:t>Imprint of Southern Ocean mesoscale eddies on chlorophyll. </a:t>
            </a:r>
            <a:r>
              <a:rPr lang="en-US" sz="2357" dirty="0" err="1">
                <a:highlight>
                  <a:srgbClr val="FFFF00"/>
                </a:highlight>
                <a:latin typeface="Times New Roman" panose="02020603050405020304" pitchFamily="18" charset="0"/>
                <a:cs typeface="Times New Roman" panose="02020603050405020304" pitchFamily="18" charset="0"/>
              </a:rPr>
              <a:t>Biogeosciences</a:t>
            </a:r>
            <a:r>
              <a:rPr lang="en-US" sz="2357" dirty="0">
                <a:highlight>
                  <a:srgbClr val="FFFF00"/>
                </a:highlight>
                <a:latin typeface="Times New Roman" panose="02020603050405020304" pitchFamily="18" charset="0"/>
                <a:cs typeface="Times New Roman" panose="02020603050405020304" pitchFamily="18" charset="0"/>
              </a:rPr>
              <a:t>, 2018. </a:t>
            </a:r>
            <a:r>
              <a:rPr lang="en-US" sz="2357" b="1" dirty="0">
                <a:highlight>
                  <a:srgbClr val="FFFF00"/>
                </a:highlight>
                <a:latin typeface="Times New Roman" panose="02020603050405020304" pitchFamily="18" charset="0"/>
                <a:cs typeface="Times New Roman" panose="02020603050405020304" pitchFamily="18" charset="0"/>
              </a:rPr>
              <a:t>15</a:t>
            </a:r>
            <a:r>
              <a:rPr lang="en-US" sz="2357" dirty="0">
                <a:highlight>
                  <a:srgbClr val="FFFF00"/>
                </a:highlight>
                <a:latin typeface="Times New Roman" panose="02020603050405020304" pitchFamily="18" charset="0"/>
                <a:cs typeface="Times New Roman" panose="02020603050405020304" pitchFamily="18" charset="0"/>
              </a:rPr>
              <a:t>(15): p. 4781-4798 </a:t>
            </a:r>
            <a:r>
              <a:rPr lang="en-US" sz="2357" baseline="30000" dirty="0">
                <a:highlight>
                  <a:srgbClr val="FFFF00"/>
                </a:highlight>
                <a:latin typeface="Times New Roman" panose="02020603050405020304" pitchFamily="18" charset="0"/>
                <a:cs typeface="Times New Roman" panose="02020603050405020304" pitchFamily="18" charset="0"/>
              </a:rPr>
              <a:t>[6] </a:t>
            </a:r>
            <a:r>
              <a:rPr lang="en-US" sz="2357" dirty="0" err="1">
                <a:highlight>
                  <a:srgbClr val="FFFF00"/>
                </a:highlight>
                <a:latin typeface="Times New Roman" panose="02020603050405020304" pitchFamily="18" charset="0"/>
                <a:cs typeface="Times New Roman" panose="02020603050405020304" pitchFamily="18" charset="0"/>
              </a:rPr>
              <a:t>Pegliasco</a:t>
            </a:r>
            <a:r>
              <a:rPr lang="en-US" sz="2357" dirty="0">
                <a:highlight>
                  <a:srgbClr val="FFFF00"/>
                </a:highlight>
                <a:latin typeface="Times New Roman" panose="02020603050405020304" pitchFamily="18" charset="0"/>
                <a:cs typeface="Times New Roman" panose="02020603050405020304" pitchFamily="18" charset="0"/>
              </a:rPr>
              <a:t>, C., et al., </a:t>
            </a:r>
            <a:r>
              <a:rPr lang="en-US" sz="2357" i="1" dirty="0">
                <a:highlight>
                  <a:srgbClr val="FFFF00"/>
                </a:highlight>
                <a:latin typeface="Times New Roman" panose="02020603050405020304" pitchFamily="18" charset="0"/>
                <a:cs typeface="Times New Roman" panose="02020603050405020304" pitchFamily="18" charset="0"/>
              </a:rPr>
              <a:t>META3.1exp: a new global mesoscale eddy trajectory atlas derived from altimetry</a:t>
            </a:r>
            <a:r>
              <a:rPr lang="en-US" sz="2357" dirty="0">
                <a:highlight>
                  <a:srgbClr val="FFFF00"/>
                </a:highlight>
                <a:latin typeface="Times New Roman" panose="02020603050405020304" pitchFamily="18" charset="0"/>
                <a:cs typeface="Times New Roman" panose="02020603050405020304" pitchFamily="18" charset="0"/>
              </a:rPr>
              <a:t>. Earth Syst. Sci., 2022. Data 14, p 1087–1107. </a:t>
            </a:r>
            <a:r>
              <a:rPr lang="en-US" sz="2357" dirty="0">
                <a:highlight>
                  <a:srgbClr val="FFFF00"/>
                </a:highlight>
                <a:latin typeface="Times New Roman" panose="02020603050405020304" pitchFamily="18" charset="0"/>
                <a:cs typeface="Times New Roman" panose="02020603050405020304" pitchFamily="18" charset="0"/>
                <a:hlinkClick r:id="rId3"/>
              </a:rPr>
              <a:t>https://doi.org/10.5194/essd-14-1087-2022</a:t>
            </a:r>
            <a:r>
              <a:rPr lang="en-US" sz="2357" dirty="0">
                <a:highlight>
                  <a:srgbClr val="FFFF00"/>
                </a:highlight>
                <a:latin typeface="Times New Roman" panose="02020603050405020304" pitchFamily="18" charset="0"/>
                <a:cs typeface="Times New Roman" panose="02020603050405020304" pitchFamily="18" charset="0"/>
              </a:rPr>
              <a:t> </a:t>
            </a:r>
            <a:r>
              <a:rPr lang="en-US" sz="2357" baseline="30000" dirty="0">
                <a:highlight>
                  <a:srgbClr val="FFFF00"/>
                </a:highlight>
                <a:latin typeface="Times New Roman" panose="02020603050405020304" pitchFamily="18" charset="0"/>
                <a:cs typeface="Times New Roman" panose="02020603050405020304" pitchFamily="18" charset="0"/>
              </a:rPr>
              <a:t>[7]</a:t>
            </a:r>
            <a:r>
              <a:rPr lang="en-US" sz="2357" dirty="0">
                <a:highlight>
                  <a:srgbClr val="FFFF00"/>
                </a:highlight>
                <a:latin typeface="Times New Roman" panose="02020603050405020304" pitchFamily="18" charset="0"/>
                <a:cs typeface="Times New Roman" panose="02020603050405020304" pitchFamily="18" charset="0"/>
              </a:rPr>
              <a:t>World Ocean Atlas</a:t>
            </a:r>
          </a:p>
          <a:p>
            <a:pPr algn="just"/>
            <a:endParaRPr lang="en-US" sz="2450" dirty="0">
              <a:latin typeface="Times New Roman" panose="02020603050405020304" pitchFamily="18" charset="0"/>
              <a:cs typeface="Times New Roman" panose="02020603050405020304" pitchFamily="18" charset="0"/>
            </a:endParaRPr>
          </a:p>
        </p:txBody>
      </p:sp>
      <p:sp>
        <p:nvSpPr>
          <p:cNvPr id="43" name="TextBox 42">
            <a:extLst>
              <a:ext uri="{FF2B5EF4-FFF2-40B4-BE49-F238E27FC236}">
                <a16:creationId xmlns:a16="http://schemas.microsoft.com/office/drawing/2014/main" id="{B795CE42-6C3B-E640-8181-CF1B8C6C1851}"/>
              </a:ext>
            </a:extLst>
          </p:cNvPr>
          <p:cNvSpPr txBox="1"/>
          <p:nvPr/>
        </p:nvSpPr>
        <p:spPr>
          <a:xfrm>
            <a:off x="950976" y="5072831"/>
            <a:ext cx="39319200" cy="914400"/>
          </a:xfrm>
          <a:prstGeom prst="rect">
            <a:avLst/>
          </a:prstGeom>
          <a:solidFill>
            <a:schemeClr val="accent1">
              <a:lumMod val="75000"/>
            </a:schemeClr>
          </a:solidFill>
        </p:spPr>
        <p:txBody>
          <a:bodyPr wrap="square" rtlCol="0" anchor="ctr">
            <a:noAutofit/>
          </a:bodyPr>
          <a:lstStyle/>
          <a:p>
            <a:pPr algn="ctr"/>
            <a:r>
              <a:rPr lang="en-US" sz="4000" b="1" dirty="0">
                <a:solidFill>
                  <a:schemeClr val="bg1"/>
                </a:solidFill>
                <a:latin typeface="Times New Roman" panose="02020603050405020304" pitchFamily="18" charset="0"/>
                <a:cs typeface="Times New Roman" panose="02020603050405020304" pitchFamily="18" charset="0"/>
              </a:rPr>
              <a:t>Introduction</a:t>
            </a:r>
          </a:p>
        </p:txBody>
      </p:sp>
      <p:sp>
        <p:nvSpPr>
          <p:cNvPr id="9" name="TextBox 8">
            <a:extLst>
              <a:ext uri="{FF2B5EF4-FFF2-40B4-BE49-F238E27FC236}">
                <a16:creationId xmlns:a16="http://schemas.microsoft.com/office/drawing/2014/main" id="{F23873D9-4613-40A0-AAD1-6DDEAD081202}"/>
              </a:ext>
            </a:extLst>
          </p:cNvPr>
          <p:cNvSpPr txBox="1">
            <a:spLocks/>
          </p:cNvSpPr>
          <p:nvPr/>
        </p:nvSpPr>
        <p:spPr>
          <a:xfrm>
            <a:off x="950976" y="11916826"/>
            <a:ext cx="12801600" cy="25603200"/>
          </a:xfrm>
          <a:prstGeom prst="rect">
            <a:avLst/>
          </a:prstGeom>
          <a:solidFill>
            <a:schemeClr val="bg1"/>
          </a:solidFill>
          <a:ln>
            <a:noFill/>
          </a:ln>
        </p:spPr>
        <p:txBody>
          <a:bodyPr wrap="square" rtlCol="0">
            <a:noAutofit/>
          </a:bodyPr>
          <a:lstStyle/>
          <a:p>
            <a:endParaRPr lang="en-US" sz="10369" dirty="0"/>
          </a:p>
          <a:p>
            <a:endParaRPr lang="en-US" sz="10369" dirty="0"/>
          </a:p>
          <a:p>
            <a:endParaRPr lang="en-US" sz="10369" dirty="0"/>
          </a:p>
          <a:p>
            <a:endParaRPr lang="en-US" sz="10369" dirty="0"/>
          </a:p>
          <a:p>
            <a:endParaRPr lang="en-US" sz="10369" dirty="0"/>
          </a:p>
          <a:p>
            <a:endParaRPr lang="en-US" sz="10369" dirty="0"/>
          </a:p>
          <a:p>
            <a:endParaRPr lang="en-US" sz="10369" dirty="0"/>
          </a:p>
          <a:p>
            <a:endParaRPr lang="en-US" sz="10369" dirty="0"/>
          </a:p>
          <a:p>
            <a:endParaRPr lang="en-US" sz="10369" dirty="0"/>
          </a:p>
        </p:txBody>
      </p:sp>
      <p:sp>
        <p:nvSpPr>
          <p:cNvPr id="14" name="TextBox 13">
            <a:extLst>
              <a:ext uri="{FF2B5EF4-FFF2-40B4-BE49-F238E27FC236}">
                <a16:creationId xmlns:a16="http://schemas.microsoft.com/office/drawing/2014/main" id="{FB55C8E3-08DA-414F-A2B8-0026762F4E55}"/>
              </a:ext>
            </a:extLst>
          </p:cNvPr>
          <p:cNvSpPr txBox="1"/>
          <p:nvPr/>
        </p:nvSpPr>
        <p:spPr>
          <a:xfrm>
            <a:off x="14209775" y="11916826"/>
            <a:ext cx="12801600" cy="25603200"/>
          </a:xfrm>
          <a:prstGeom prst="rect">
            <a:avLst/>
          </a:prstGeom>
          <a:solidFill>
            <a:schemeClr val="bg1"/>
          </a:solidFill>
          <a:ln>
            <a:noFill/>
          </a:ln>
        </p:spPr>
        <p:txBody>
          <a:bodyPr wrap="square" rtlCol="0">
            <a:noAutofit/>
          </a:bodyPr>
          <a:lstStyle/>
          <a:p>
            <a:endParaRPr lang="en-US" sz="10369" dirty="0"/>
          </a:p>
          <a:p>
            <a:endParaRPr lang="en-US" sz="10369" dirty="0"/>
          </a:p>
          <a:p>
            <a:endParaRPr lang="en-US" sz="10369" dirty="0"/>
          </a:p>
          <a:p>
            <a:endParaRPr lang="en-US" sz="10369" dirty="0"/>
          </a:p>
          <a:p>
            <a:endParaRPr lang="en-US" sz="10369" dirty="0"/>
          </a:p>
          <a:p>
            <a:endParaRPr lang="en-US" sz="10369" dirty="0"/>
          </a:p>
          <a:p>
            <a:endParaRPr lang="en-US" sz="10369" dirty="0"/>
          </a:p>
          <a:p>
            <a:endParaRPr lang="en-US" sz="10369" dirty="0"/>
          </a:p>
          <a:p>
            <a:endParaRPr lang="en-US" sz="10369" dirty="0"/>
          </a:p>
        </p:txBody>
      </p:sp>
      <p:sp>
        <p:nvSpPr>
          <p:cNvPr id="15" name="TextBox 14">
            <a:extLst>
              <a:ext uri="{FF2B5EF4-FFF2-40B4-BE49-F238E27FC236}">
                <a16:creationId xmlns:a16="http://schemas.microsoft.com/office/drawing/2014/main" id="{76557F59-6D7A-47A4-AC9B-FBE12819DCAB}"/>
              </a:ext>
            </a:extLst>
          </p:cNvPr>
          <p:cNvSpPr txBox="1"/>
          <p:nvPr/>
        </p:nvSpPr>
        <p:spPr>
          <a:xfrm>
            <a:off x="27468574" y="11916826"/>
            <a:ext cx="12801600" cy="16002000"/>
          </a:xfrm>
          <a:prstGeom prst="rect">
            <a:avLst/>
          </a:prstGeom>
          <a:solidFill>
            <a:schemeClr val="bg1"/>
          </a:solidFill>
          <a:ln>
            <a:noFill/>
          </a:ln>
        </p:spPr>
        <p:txBody>
          <a:bodyPr wrap="square" rtlCol="0">
            <a:noAutofit/>
          </a:bodyPr>
          <a:lstStyle/>
          <a:p>
            <a:endParaRPr lang="en-US" sz="10369" dirty="0"/>
          </a:p>
          <a:p>
            <a:endParaRPr lang="en-US" sz="10369" dirty="0"/>
          </a:p>
          <a:p>
            <a:endParaRPr lang="en-US" sz="10369" dirty="0"/>
          </a:p>
          <a:p>
            <a:endParaRPr lang="en-US" sz="10369" dirty="0"/>
          </a:p>
          <a:p>
            <a:endParaRPr lang="en-US" sz="10369" dirty="0"/>
          </a:p>
          <a:p>
            <a:endParaRPr lang="en-US" sz="10369" dirty="0"/>
          </a:p>
          <a:p>
            <a:endParaRPr lang="en-US" sz="10369" dirty="0"/>
          </a:p>
          <a:p>
            <a:endParaRPr lang="en-US" sz="10369" dirty="0"/>
          </a:p>
          <a:p>
            <a:endParaRPr lang="en-US" sz="10369" dirty="0"/>
          </a:p>
        </p:txBody>
      </p:sp>
      <p:sp>
        <p:nvSpPr>
          <p:cNvPr id="16" name="TextBox 15">
            <a:extLst>
              <a:ext uri="{FF2B5EF4-FFF2-40B4-BE49-F238E27FC236}">
                <a16:creationId xmlns:a16="http://schemas.microsoft.com/office/drawing/2014/main" id="{222DC839-E17A-47B2-B14A-6701789F8116}"/>
              </a:ext>
            </a:extLst>
          </p:cNvPr>
          <p:cNvSpPr txBox="1"/>
          <p:nvPr/>
        </p:nvSpPr>
        <p:spPr>
          <a:xfrm>
            <a:off x="27468576" y="28376026"/>
            <a:ext cx="12801600" cy="9144000"/>
          </a:xfrm>
          <a:prstGeom prst="rect">
            <a:avLst/>
          </a:prstGeom>
          <a:solidFill>
            <a:schemeClr val="bg1"/>
          </a:solidFill>
          <a:ln>
            <a:noFill/>
          </a:ln>
        </p:spPr>
        <p:txBody>
          <a:bodyPr wrap="square" rtlCol="0">
            <a:noAutofit/>
          </a:bodyPr>
          <a:lstStyle/>
          <a:p>
            <a:endParaRPr lang="en-US" sz="10369" dirty="0"/>
          </a:p>
          <a:p>
            <a:endParaRPr lang="en-US" sz="10369" dirty="0"/>
          </a:p>
          <a:p>
            <a:endParaRPr lang="en-US" sz="10369" dirty="0"/>
          </a:p>
          <a:p>
            <a:endParaRPr lang="en-US" sz="10369" dirty="0"/>
          </a:p>
          <a:p>
            <a:endParaRPr lang="en-US" sz="10369" dirty="0"/>
          </a:p>
          <a:p>
            <a:endParaRPr lang="en-US" sz="10369" dirty="0"/>
          </a:p>
          <a:p>
            <a:endParaRPr lang="en-US" sz="10369" dirty="0"/>
          </a:p>
          <a:p>
            <a:endParaRPr lang="en-US" sz="10369" dirty="0"/>
          </a:p>
          <a:p>
            <a:endParaRPr lang="en-US" sz="10369" dirty="0"/>
          </a:p>
        </p:txBody>
      </p:sp>
      <p:sp>
        <p:nvSpPr>
          <p:cNvPr id="18" name="TextBox 17">
            <a:extLst>
              <a:ext uri="{FF2B5EF4-FFF2-40B4-BE49-F238E27FC236}">
                <a16:creationId xmlns:a16="http://schemas.microsoft.com/office/drawing/2014/main" id="{E58F58DF-C094-428D-AEB4-03075D00F006}"/>
              </a:ext>
            </a:extLst>
          </p:cNvPr>
          <p:cNvSpPr txBox="1"/>
          <p:nvPr/>
        </p:nvSpPr>
        <p:spPr>
          <a:xfrm>
            <a:off x="945932" y="11898909"/>
            <a:ext cx="12801600" cy="914400"/>
          </a:xfrm>
          <a:prstGeom prst="rect">
            <a:avLst/>
          </a:prstGeom>
          <a:solidFill>
            <a:schemeClr val="accent1">
              <a:lumMod val="75000"/>
            </a:schemeClr>
          </a:solidFill>
        </p:spPr>
        <p:txBody>
          <a:bodyPr wrap="square" rtlCol="0" anchor="ctr">
            <a:noAutofit/>
          </a:bodyPr>
          <a:lstStyle/>
          <a:p>
            <a:pPr algn="ctr"/>
            <a:r>
              <a:rPr lang="en-US" sz="4000" b="1" dirty="0">
                <a:solidFill>
                  <a:schemeClr val="bg1"/>
                </a:solidFill>
                <a:latin typeface="Times New Roman" panose="02020603050405020304" pitchFamily="18" charset="0"/>
                <a:cs typeface="Times New Roman" panose="02020603050405020304" pitchFamily="18" charset="0"/>
              </a:rPr>
              <a:t>Recovering BGC Data When Float Salinity is Bad</a:t>
            </a:r>
          </a:p>
        </p:txBody>
      </p:sp>
      <p:sp>
        <p:nvSpPr>
          <p:cNvPr id="19" name="TextBox 18">
            <a:extLst>
              <a:ext uri="{FF2B5EF4-FFF2-40B4-BE49-F238E27FC236}">
                <a16:creationId xmlns:a16="http://schemas.microsoft.com/office/drawing/2014/main" id="{471AB480-9CAE-4B18-AC49-5A0378B5DEDF}"/>
              </a:ext>
            </a:extLst>
          </p:cNvPr>
          <p:cNvSpPr txBox="1"/>
          <p:nvPr/>
        </p:nvSpPr>
        <p:spPr>
          <a:xfrm>
            <a:off x="14204731" y="11898909"/>
            <a:ext cx="12801600" cy="914400"/>
          </a:xfrm>
          <a:prstGeom prst="rect">
            <a:avLst/>
          </a:prstGeom>
          <a:solidFill>
            <a:schemeClr val="accent1">
              <a:lumMod val="75000"/>
            </a:schemeClr>
          </a:solidFill>
        </p:spPr>
        <p:txBody>
          <a:bodyPr wrap="square" rtlCol="0" anchor="ctr">
            <a:noAutofit/>
          </a:bodyPr>
          <a:lstStyle/>
          <a:p>
            <a:pPr algn="ctr"/>
            <a:r>
              <a:rPr lang="en-US" sz="4000" b="1" dirty="0">
                <a:solidFill>
                  <a:schemeClr val="bg1"/>
                </a:solidFill>
                <a:latin typeface="Times New Roman" panose="02020603050405020304" pitchFamily="18" charset="0"/>
                <a:cs typeface="Times New Roman" panose="02020603050405020304" pitchFamily="18" charset="0"/>
              </a:rPr>
              <a:t>Recovering BGC Data When Float Oxygen is Bad</a:t>
            </a:r>
          </a:p>
        </p:txBody>
      </p:sp>
      <p:sp>
        <p:nvSpPr>
          <p:cNvPr id="20" name="TextBox 19">
            <a:extLst>
              <a:ext uri="{FF2B5EF4-FFF2-40B4-BE49-F238E27FC236}">
                <a16:creationId xmlns:a16="http://schemas.microsoft.com/office/drawing/2014/main" id="{2F321FDE-0B2A-4071-85FF-EFFDE9B1062C}"/>
              </a:ext>
            </a:extLst>
          </p:cNvPr>
          <p:cNvSpPr txBox="1"/>
          <p:nvPr/>
        </p:nvSpPr>
        <p:spPr>
          <a:xfrm>
            <a:off x="27468576" y="11885258"/>
            <a:ext cx="12801600" cy="914400"/>
          </a:xfrm>
          <a:prstGeom prst="rect">
            <a:avLst/>
          </a:prstGeom>
          <a:solidFill>
            <a:schemeClr val="accent1">
              <a:lumMod val="75000"/>
            </a:schemeClr>
          </a:solidFill>
        </p:spPr>
        <p:txBody>
          <a:bodyPr wrap="square" rtlCol="0" anchor="ctr">
            <a:noAutofit/>
          </a:bodyPr>
          <a:lstStyle/>
          <a:p>
            <a:pPr algn="ctr"/>
            <a:r>
              <a:rPr lang="en-US" sz="4000" b="1" dirty="0">
                <a:solidFill>
                  <a:schemeClr val="bg1"/>
                </a:solidFill>
                <a:latin typeface="Times New Roman" panose="02020603050405020304" pitchFamily="18" charset="0"/>
                <a:cs typeface="Times New Roman" panose="02020603050405020304" pitchFamily="18" charset="0"/>
              </a:rPr>
              <a:t>BGC Data Recovery: Looking Ahead</a:t>
            </a:r>
          </a:p>
        </p:txBody>
      </p:sp>
      <p:sp>
        <p:nvSpPr>
          <p:cNvPr id="21" name="TextBox 20">
            <a:extLst>
              <a:ext uri="{FF2B5EF4-FFF2-40B4-BE49-F238E27FC236}">
                <a16:creationId xmlns:a16="http://schemas.microsoft.com/office/drawing/2014/main" id="{FDE37C05-207D-4285-A447-81CBFCC715CB}"/>
              </a:ext>
            </a:extLst>
          </p:cNvPr>
          <p:cNvSpPr txBox="1"/>
          <p:nvPr/>
        </p:nvSpPr>
        <p:spPr>
          <a:xfrm>
            <a:off x="27468576" y="28343369"/>
            <a:ext cx="12801600" cy="914400"/>
          </a:xfrm>
          <a:prstGeom prst="rect">
            <a:avLst/>
          </a:prstGeom>
          <a:solidFill>
            <a:schemeClr val="accent1">
              <a:lumMod val="75000"/>
            </a:schemeClr>
          </a:solidFill>
        </p:spPr>
        <p:txBody>
          <a:bodyPr wrap="square" rtlCol="0" anchor="ctr">
            <a:noAutofit/>
          </a:bodyPr>
          <a:lstStyle/>
          <a:p>
            <a:pPr algn="ctr"/>
            <a:r>
              <a:rPr lang="en-US" sz="4000" b="1" dirty="0">
                <a:solidFill>
                  <a:schemeClr val="bg1"/>
                </a:solidFill>
                <a:latin typeface="Times New Roman" panose="02020603050405020304" pitchFamily="18" charset="0"/>
                <a:cs typeface="Times New Roman" panose="02020603050405020304" pitchFamily="18" charset="0"/>
              </a:rPr>
              <a:t>Acknowledgements</a:t>
            </a:r>
          </a:p>
        </p:txBody>
      </p:sp>
      <p:sp>
        <p:nvSpPr>
          <p:cNvPr id="22" name="TextBox 21">
            <a:extLst>
              <a:ext uri="{FF2B5EF4-FFF2-40B4-BE49-F238E27FC236}">
                <a16:creationId xmlns:a16="http://schemas.microsoft.com/office/drawing/2014/main" id="{BF5403C4-D715-432E-BEC6-BE64F0090E7D}"/>
              </a:ext>
            </a:extLst>
          </p:cNvPr>
          <p:cNvSpPr txBox="1">
            <a:spLocks/>
          </p:cNvSpPr>
          <p:nvPr/>
        </p:nvSpPr>
        <p:spPr>
          <a:xfrm>
            <a:off x="1428227" y="13279467"/>
            <a:ext cx="11887200" cy="23774400"/>
          </a:xfrm>
          <a:prstGeom prst="rect">
            <a:avLst/>
          </a:prstGeom>
          <a:solidFill>
            <a:schemeClr val="bg1"/>
          </a:solidFill>
          <a:ln>
            <a:noFill/>
          </a:ln>
        </p:spPr>
        <p:txBody>
          <a:bodyPr wrap="square" rtlCol="0">
            <a:noAutofit/>
          </a:bodyPr>
          <a:lstStyle/>
          <a:p>
            <a:pPr algn="just">
              <a:lnSpc>
                <a:spcPct val="150000"/>
              </a:lnSpc>
            </a:pPr>
            <a:r>
              <a:rPr lang="en-US" sz="3400" dirty="0">
                <a:latin typeface="Times New Roman" panose="02020603050405020304" pitchFamily="18" charset="0"/>
                <a:cs typeface="Times New Roman" panose="02020603050405020304" pitchFamily="18" charset="0"/>
              </a:rPr>
              <a:t>Table of how salinity failures impact oxygen, nitrogen, pH</a:t>
            </a:r>
          </a:p>
          <a:p>
            <a:pPr algn="just">
              <a:lnSpc>
                <a:spcPct val="150000"/>
              </a:lnSpc>
            </a:pPr>
            <a:r>
              <a:rPr lang="en-US" sz="2800" dirty="0">
                <a:latin typeface="Times New Roman" panose="02020603050405020304" pitchFamily="18" charset="0"/>
                <a:cs typeface="Times New Roman" panose="02020603050405020304" pitchFamily="18" charset="0"/>
              </a:rPr>
              <a:t>Map of </a:t>
            </a:r>
            <a:r>
              <a:rPr lang="en-US" sz="2800" dirty="0" err="1">
                <a:latin typeface="Times New Roman" panose="02020603050405020304" pitchFamily="18" charset="0"/>
                <a:cs typeface="Times New Roman" panose="02020603050405020304" pitchFamily="18" charset="0"/>
              </a:rPr>
              <a:t>psal</a:t>
            </a:r>
            <a:r>
              <a:rPr lang="en-US" sz="2800" dirty="0">
                <a:latin typeface="Times New Roman" panose="02020603050405020304" pitchFamily="18" charset="0"/>
                <a:cs typeface="Times New Roman" panose="02020603050405020304" pitchFamily="18" charset="0"/>
              </a:rPr>
              <a:t> failures</a:t>
            </a:r>
          </a:p>
          <a:p>
            <a:pPr algn="just">
              <a:lnSpc>
                <a:spcPct val="150000"/>
              </a:lnSpc>
            </a:pPr>
            <a:r>
              <a:rPr lang="en-US" sz="2800" dirty="0">
                <a:latin typeface="Times New Roman" panose="02020603050405020304" pitchFamily="18" charset="0"/>
                <a:cs typeface="Times New Roman" panose="02020603050405020304" pitchFamily="18" charset="0"/>
              </a:rPr>
              <a:t>Flow chart showing recovery</a:t>
            </a:r>
          </a:p>
          <a:p>
            <a:pPr algn="just">
              <a:lnSpc>
                <a:spcPct val="150000"/>
              </a:lnSpc>
            </a:pPr>
            <a:r>
              <a:rPr lang="en-US" sz="2800" dirty="0" err="1">
                <a:latin typeface="Times New Roman" panose="02020603050405020304" pitchFamily="18" charset="0"/>
                <a:cs typeface="Times New Roman" panose="02020603050405020304" pitchFamily="18" charset="0"/>
              </a:rPr>
              <a:t>Table?map</a:t>
            </a:r>
            <a:r>
              <a:rPr lang="en-US" sz="2800" dirty="0">
                <a:latin typeface="Times New Roman" panose="02020603050405020304" pitchFamily="18" charset="0"/>
                <a:cs typeface="Times New Roman" panose="02020603050405020304" pitchFamily="18" charset="0"/>
              </a:rPr>
              <a:t> of Recovered data</a:t>
            </a:r>
          </a:p>
          <a:p>
            <a:pPr algn="just">
              <a:lnSpc>
                <a:spcPct val="150000"/>
              </a:lnSpc>
            </a:pPr>
            <a:endParaRPr lang="en-US" sz="2800" dirty="0">
              <a:latin typeface="Times New Roman" panose="02020603050405020304" pitchFamily="18" charset="0"/>
              <a:cs typeface="Times New Roman" panose="02020603050405020304" pitchFamily="18" charset="0"/>
            </a:endParaRPr>
          </a:p>
          <a:p>
            <a:pPr algn="just">
              <a:lnSpc>
                <a:spcPct val="150000"/>
              </a:lnSpc>
            </a:pPr>
            <a:endParaRPr lang="en-US" sz="2800" dirty="0">
              <a:latin typeface="Times New Roman" panose="02020603050405020304" pitchFamily="18" charset="0"/>
              <a:cs typeface="Times New Roman" panose="02020603050405020304" pitchFamily="18" charset="0"/>
            </a:endParaRPr>
          </a:p>
          <a:p>
            <a:pPr algn="just">
              <a:lnSpc>
                <a:spcPct val="150000"/>
              </a:lnSpc>
            </a:pPr>
            <a:r>
              <a:rPr lang="en-US" sz="2800" dirty="0">
                <a:latin typeface="Times New Roman" panose="02020603050405020304" pitchFamily="18" charset="0"/>
                <a:cs typeface="Times New Roman" panose="02020603050405020304" pitchFamily="18" charset="0"/>
              </a:rPr>
              <a:t>Other information to prep for both PSAL and noO2:</a:t>
            </a:r>
          </a:p>
          <a:p>
            <a:pPr algn="just">
              <a:lnSpc>
                <a:spcPct val="150000"/>
              </a:lnSpc>
            </a:pPr>
            <a:r>
              <a:rPr lang="en-US" sz="2800" dirty="0">
                <a:latin typeface="Times New Roman" panose="02020603050405020304" pitchFamily="18" charset="0"/>
                <a:cs typeface="Times New Roman" panose="02020603050405020304" pitchFamily="18" charset="0"/>
              </a:rPr>
              <a:t>Sensor </a:t>
            </a:r>
            <a:r>
              <a:rPr lang="en-US" sz="2800" dirty="0" err="1">
                <a:latin typeface="Times New Roman" panose="02020603050405020304" pitchFamily="18" charset="0"/>
                <a:cs typeface="Times New Roman" panose="02020603050405020304" pitchFamily="18" charset="0"/>
              </a:rPr>
              <a:t>imformation</a:t>
            </a:r>
            <a:endParaRPr lang="en-US" sz="2800" dirty="0">
              <a:latin typeface="Times New Roman" panose="02020603050405020304" pitchFamily="18" charset="0"/>
              <a:cs typeface="Times New Roman" panose="02020603050405020304" pitchFamily="18" charset="0"/>
            </a:endParaRPr>
          </a:p>
          <a:p>
            <a:pPr algn="just">
              <a:lnSpc>
                <a:spcPct val="150000"/>
              </a:lnSpc>
            </a:pPr>
            <a:r>
              <a:rPr lang="en-US" sz="2800" dirty="0">
                <a:latin typeface="Times New Roman" panose="02020603050405020304" pitchFamily="18" charset="0"/>
                <a:cs typeface="Times New Roman" panose="02020603050405020304" pitchFamily="18" charset="0"/>
              </a:rPr>
              <a:t>Further detail on data recovery</a:t>
            </a:r>
          </a:p>
          <a:p>
            <a:pPr algn="just">
              <a:lnSpc>
                <a:spcPct val="150000"/>
              </a:lnSpc>
            </a:pPr>
            <a:r>
              <a:rPr lang="en-US" sz="2800" dirty="0">
                <a:latin typeface="Times New Roman" panose="02020603050405020304" pitchFamily="18" charset="0"/>
                <a:cs typeface="Times New Roman" panose="02020603050405020304" pitchFamily="18" charset="0"/>
              </a:rPr>
              <a:t>Number of living failed salinity – what to expect in future</a:t>
            </a:r>
          </a:p>
          <a:p>
            <a:pPr algn="just">
              <a:lnSpc>
                <a:spcPct val="150000"/>
              </a:lnSpc>
            </a:pPr>
            <a:endParaRPr lang="en-US" sz="2800" dirty="0">
              <a:latin typeface="Times New Roman" panose="02020603050405020304" pitchFamily="18" charset="0"/>
              <a:cs typeface="Times New Roman" panose="02020603050405020304" pitchFamily="18" charset="0"/>
            </a:endParaRPr>
          </a:p>
        </p:txBody>
      </p:sp>
      <p:sp>
        <p:nvSpPr>
          <p:cNvPr id="23" name="TextBox 22">
            <a:extLst>
              <a:ext uri="{FF2B5EF4-FFF2-40B4-BE49-F238E27FC236}">
                <a16:creationId xmlns:a16="http://schemas.microsoft.com/office/drawing/2014/main" id="{811C87ED-4833-4226-A8D2-BBED1A7B958E}"/>
              </a:ext>
            </a:extLst>
          </p:cNvPr>
          <p:cNvSpPr txBox="1">
            <a:spLocks/>
          </p:cNvSpPr>
          <p:nvPr/>
        </p:nvSpPr>
        <p:spPr>
          <a:xfrm>
            <a:off x="14661931" y="13279467"/>
            <a:ext cx="11887200" cy="23774400"/>
          </a:xfrm>
          <a:prstGeom prst="rect">
            <a:avLst/>
          </a:prstGeom>
          <a:solidFill>
            <a:schemeClr val="bg1"/>
          </a:solidFill>
          <a:ln>
            <a:noFill/>
          </a:ln>
        </p:spPr>
        <p:txBody>
          <a:bodyPr wrap="square" rtlCol="0">
            <a:noAutofit/>
          </a:bodyPr>
          <a:lstStyle/>
          <a:p>
            <a:pPr algn="just">
              <a:lnSpc>
                <a:spcPct val="150000"/>
              </a:lnSpc>
            </a:pPr>
            <a:r>
              <a:rPr lang="en-US" sz="3400" dirty="0">
                <a:latin typeface="Times New Roman" panose="02020603050405020304" pitchFamily="18" charset="0"/>
                <a:cs typeface="Times New Roman" panose="02020603050405020304" pitchFamily="18" charset="0"/>
              </a:rPr>
              <a:t>NO Oxygen – but everything is actually still okay</a:t>
            </a:r>
          </a:p>
        </p:txBody>
      </p:sp>
      <p:sp>
        <p:nvSpPr>
          <p:cNvPr id="24" name="TextBox 23">
            <a:extLst>
              <a:ext uri="{FF2B5EF4-FFF2-40B4-BE49-F238E27FC236}">
                <a16:creationId xmlns:a16="http://schemas.microsoft.com/office/drawing/2014/main" id="{12A17432-4B61-4276-BB91-67D82E5B4DD6}"/>
              </a:ext>
            </a:extLst>
          </p:cNvPr>
          <p:cNvSpPr txBox="1">
            <a:spLocks/>
          </p:cNvSpPr>
          <p:nvPr/>
        </p:nvSpPr>
        <p:spPr>
          <a:xfrm>
            <a:off x="27907488" y="13279467"/>
            <a:ext cx="11887200" cy="14173200"/>
          </a:xfrm>
          <a:prstGeom prst="rect">
            <a:avLst/>
          </a:prstGeom>
          <a:solidFill>
            <a:schemeClr val="bg1"/>
          </a:solidFill>
          <a:ln>
            <a:noFill/>
          </a:ln>
        </p:spPr>
        <p:txBody>
          <a:bodyPr wrap="square" rtlCol="0">
            <a:noAutofit/>
          </a:bodyPr>
          <a:lstStyle/>
          <a:p>
            <a:pPr algn="just">
              <a:lnSpc>
                <a:spcPct val="150000"/>
              </a:lnSpc>
            </a:pPr>
            <a:r>
              <a:rPr lang="en-US" sz="3428" dirty="0">
                <a:latin typeface="Times New Roman" panose="02020603050405020304" pitchFamily="18" charset="0"/>
                <a:cs typeface="Times New Roman" panose="02020603050405020304" pitchFamily="18" charset="0"/>
              </a:rPr>
              <a:t>The methods for recovering BGC data from a loss of PSAL or Oxygen are have been accepted by the BGC-Argo community and are actively being implemented in the quality control of GO-BGC and SOCCOM BGC Float Data.  However, on top of implementing accepted data recovery techniques, the data team at MBARI also works to develop new methods to be accepted for the potential to recover lost data.</a:t>
            </a:r>
          </a:p>
          <a:p>
            <a:pPr algn="just">
              <a:lnSpc>
                <a:spcPct val="150000"/>
              </a:lnSpc>
            </a:pPr>
            <a:endParaRPr lang="en-US" sz="3428" dirty="0">
              <a:latin typeface="Times New Roman" panose="02020603050405020304" pitchFamily="18" charset="0"/>
              <a:cs typeface="Times New Roman" panose="02020603050405020304" pitchFamily="18" charset="0"/>
            </a:endParaRPr>
          </a:p>
          <a:p>
            <a:pPr algn="just">
              <a:lnSpc>
                <a:spcPct val="150000"/>
              </a:lnSpc>
            </a:pPr>
            <a:r>
              <a:rPr lang="en-US" sz="3428" dirty="0">
                <a:latin typeface="Times New Roman" panose="02020603050405020304" pitchFamily="18" charset="0"/>
                <a:cs typeface="Times New Roman" panose="02020603050405020304" pitchFamily="18" charset="0"/>
              </a:rPr>
              <a:t>For example, pH pump offset.</a:t>
            </a:r>
            <a:endParaRPr lang="en-US" sz="2800" dirty="0">
              <a:latin typeface="Times New Roman" panose="02020603050405020304" pitchFamily="18" charset="0"/>
              <a:cs typeface="Times New Roman" panose="02020603050405020304" pitchFamily="18" charset="0"/>
            </a:endParaRPr>
          </a:p>
          <a:p>
            <a:pPr algn="just">
              <a:lnSpc>
                <a:spcPct val="150000"/>
              </a:lnSpc>
            </a:pPr>
            <a:endParaRPr lang="en-US" sz="2800" dirty="0">
              <a:latin typeface="Times New Roman" panose="02020603050405020304" pitchFamily="18" charset="0"/>
              <a:cs typeface="Times New Roman" panose="02020603050405020304" pitchFamily="18" charset="0"/>
            </a:endParaRPr>
          </a:p>
        </p:txBody>
      </p:sp>
      <p:sp>
        <p:nvSpPr>
          <p:cNvPr id="25" name="TextBox 24">
            <a:extLst>
              <a:ext uri="{FF2B5EF4-FFF2-40B4-BE49-F238E27FC236}">
                <a16:creationId xmlns:a16="http://schemas.microsoft.com/office/drawing/2014/main" id="{36DFC43E-8932-47B0-B5BF-F394F1D98F39}"/>
              </a:ext>
            </a:extLst>
          </p:cNvPr>
          <p:cNvSpPr txBox="1">
            <a:spLocks/>
          </p:cNvSpPr>
          <p:nvPr/>
        </p:nvSpPr>
        <p:spPr>
          <a:xfrm>
            <a:off x="27925774" y="29682312"/>
            <a:ext cx="11887200" cy="7315200"/>
          </a:xfrm>
          <a:prstGeom prst="rect">
            <a:avLst/>
          </a:prstGeom>
          <a:solidFill>
            <a:schemeClr val="bg1"/>
          </a:solidFill>
          <a:ln>
            <a:noFill/>
          </a:ln>
        </p:spPr>
        <p:txBody>
          <a:bodyPr wrap="square" rtlCol="0">
            <a:noAutofit/>
          </a:bodyPr>
          <a:lstStyle/>
          <a:p>
            <a:pPr algn="just">
              <a:lnSpc>
                <a:spcPct val="150000"/>
              </a:lnSpc>
            </a:pPr>
            <a:r>
              <a:rPr lang="en-US" sz="3400" dirty="0">
                <a:latin typeface="Times New Roman" panose="02020603050405020304" pitchFamily="18" charset="0"/>
                <a:cs typeface="Times New Roman" panose="02020603050405020304" pitchFamily="18" charset="0"/>
              </a:rPr>
              <a:t>SOCCOM and GOBGC statements </a:t>
            </a:r>
          </a:p>
          <a:p>
            <a:pPr algn="just">
              <a:lnSpc>
                <a:spcPct val="150000"/>
              </a:lnSpc>
            </a:pPr>
            <a:endParaRPr lang="en-US" sz="2800" dirty="0">
              <a:latin typeface="Times New Roman" panose="02020603050405020304" pitchFamily="18" charset="0"/>
              <a:cs typeface="Times New Roman" panose="02020603050405020304" pitchFamily="18" charset="0"/>
            </a:endParaRPr>
          </a:p>
        </p:txBody>
      </p:sp>
      <p:pic>
        <p:nvPicPr>
          <p:cNvPr id="26" name="Picture 25">
            <a:extLst>
              <a:ext uri="{FF2B5EF4-FFF2-40B4-BE49-F238E27FC236}">
                <a16:creationId xmlns:a16="http://schemas.microsoft.com/office/drawing/2014/main" id="{9F89ABFE-19D8-4861-AC32-25BAC88A3B00}"/>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
                    </a14:imgEffect>
                  </a14:imgLayer>
                </a14:imgProps>
              </a:ext>
              <a:ext uri="{28A0092B-C50C-407E-A947-70E740481C1C}">
                <a14:useLocalDpi xmlns:a14="http://schemas.microsoft.com/office/drawing/2010/main" val="0"/>
              </a:ext>
            </a:extLst>
          </a:blip>
          <a:stretch>
            <a:fillRect/>
          </a:stretch>
        </p:blipFill>
        <p:spPr>
          <a:xfrm rot="410612">
            <a:off x="12963157" y="24452229"/>
            <a:ext cx="1578842" cy="12548687"/>
          </a:xfrm>
          <a:prstGeom prst="rect">
            <a:avLst/>
          </a:prstGeom>
        </p:spPr>
      </p:pic>
      <p:pic>
        <p:nvPicPr>
          <p:cNvPr id="27" name="pasted-image.pdf">
            <a:extLst>
              <a:ext uri="{FF2B5EF4-FFF2-40B4-BE49-F238E27FC236}">
                <a16:creationId xmlns:a16="http://schemas.microsoft.com/office/drawing/2014/main" id="{BB947201-F53B-49C5-8FC6-6DC35B14E4FB}"/>
              </a:ext>
            </a:extLst>
          </p:cNvPr>
          <p:cNvPicPr/>
          <p:nvPr/>
        </p:nvPicPr>
        <p:blipFill>
          <a:blip r:embed="rId6"/>
          <a:stretch>
            <a:fillRect/>
          </a:stretch>
        </p:blipFill>
        <p:spPr>
          <a:xfrm>
            <a:off x="1179575" y="527779"/>
            <a:ext cx="3437106" cy="4029009"/>
          </a:xfrm>
          <a:prstGeom prst="rect">
            <a:avLst/>
          </a:prstGeom>
          <a:ln w="12700">
            <a:miter lim="400000"/>
          </a:ln>
        </p:spPr>
      </p:pic>
      <p:pic>
        <p:nvPicPr>
          <p:cNvPr id="28" name="Picture 6" descr="About Us | GO-BGC">
            <a:extLst>
              <a:ext uri="{FF2B5EF4-FFF2-40B4-BE49-F238E27FC236}">
                <a16:creationId xmlns:a16="http://schemas.microsoft.com/office/drawing/2014/main" id="{04E50461-54F0-494B-BD05-AE33A660A71C}"/>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336494" y="34268365"/>
            <a:ext cx="1531157" cy="1546623"/>
          </a:xfrm>
          <a:prstGeom prst="rect">
            <a:avLst/>
          </a:prstGeom>
          <a:noFill/>
          <a:extLst>
            <a:ext uri="{909E8E84-426E-40DD-AFC4-6F175D3DCCD1}">
              <a14:hiddenFill xmlns:a14="http://schemas.microsoft.com/office/drawing/2010/main">
                <a:solidFill>
                  <a:srgbClr val="FFFFFF"/>
                </a:solidFill>
              </a14:hiddenFill>
            </a:ext>
          </a:extLst>
        </p:spPr>
      </p:pic>
      <p:grpSp>
        <p:nvGrpSpPr>
          <p:cNvPr id="29" name="Group 28">
            <a:extLst>
              <a:ext uri="{FF2B5EF4-FFF2-40B4-BE49-F238E27FC236}">
                <a16:creationId xmlns:a16="http://schemas.microsoft.com/office/drawing/2014/main" id="{388C2FAD-C39F-48B5-BCAF-A6F311B40333}"/>
              </a:ext>
            </a:extLst>
          </p:cNvPr>
          <p:cNvGrpSpPr>
            <a:grpSpLocks noChangeAspect="1"/>
          </p:cNvGrpSpPr>
          <p:nvPr/>
        </p:nvGrpSpPr>
        <p:grpSpPr>
          <a:xfrm>
            <a:off x="3474335" y="35782428"/>
            <a:ext cx="6406406" cy="1267851"/>
            <a:chOff x="3050192" y="5560904"/>
            <a:chExt cx="8886266" cy="1758626"/>
          </a:xfrm>
        </p:grpSpPr>
        <p:pic>
          <p:nvPicPr>
            <p:cNvPr id="30" name="Picture 2" descr="https://www.go-bgc.org/wp-content/uploads/2020/12/WHOI_PrimaryLogo_DarkBlueType_RGB.png">
              <a:extLst>
                <a:ext uri="{FF2B5EF4-FFF2-40B4-BE49-F238E27FC236}">
                  <a16:creationId xmlns:a16="http://schemas.microsoft.com/office/drawing/2014/main" id="{C06B02E8-F5C7-4B21-A26B-DCC2430B5043}"/>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027706" y="6133258"/>
              <a:ext cx="1908752" cy="466826"/>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4" descr="https://www.go-bgc.org/wp-content/uploads/2020/11/uw.png">
              <a:extLst>
                <a:ext uri="{FF2B5EF4-FFF2-40B4-BE49-F238E27FC236}">
                  <a16:creationId xmlns:a16="http://schemas.microsoft.com/office/drawing/2014/main" id="{EE37DECC-39D2-4E3B-A0CF-20C955C1E418}"/>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280738" y="6008689"/>
              <a:ext cx="1459287" cy="715964"/>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6" descr="https://www.go-bgc.org/wp-content/uploads/2020/11/MBARI2.jpg">
              <a:extLst>
                <a:ext uri="{FF2B5EF4-FFF2-40B4-BE49-F238E27FC236}">
                  <a16:creationId xmlns:a16="http://schemas.microsoft.com/office/drawing/2014/main" id="{AF71445D-98B3-47EC-98C7-93DDDEC3B0CA}"/>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104902" y="5883963"/>
              <a:ext cx="965416" cy="965418"/>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32" descr="https://www.go-bgc.org/wp-content/uploads/2020/11/princeton-logo_1.png">
              <a:extLst>
                <a:ext uri="{FF2B5EF4-FFF2-40B4-BE49-F238E27FC236}">
                  <a16:creationId xmlns:a16="http://schemas.microsoft.com/office/drawing/2014/main" id="{E4D6BC5B-0907-42AB-B46D-F3E2F46B8468}"/>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464454" y="5821004"/>
              <a:ext cx="1091332" cy="1091333"/>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10" descr="https://www.go-bgc.org/wp-content/uploads/2020/11/brandlogo-bug.png">
              <a:extLst>
                <a:ext uri="{FF2B5EF4-FFF2-40B4-BE49-F238E27FC236}">
                  <a16:creationId xmlns:a16="http://schemas.microsoft.com/office/drawing/2014/main" id="{CB39249A-4E29-4EB1-97BD-B3322766C18C}"/>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050192" y="5560904"/>
              <a:ext cx="1758626" cy="1758626"/>
            </a:xfrm>
            <a:prstGeom prst="rect">
              <a:avLst/>
            </a:prstGeom>
            <a:noFill/>
            <a:extLst>
              <a:ext uri="{909E8E84-426E-40DD-AFC4-6F175D3DCCD1}">
                <a14:hiddenFill xmlns:a14="http://schemas.microsoft.com/office/drawing/2010/main">
                  <a:solidFill>
                    <a:srgbClr val="FFFFFF"/>
                  </a:solidFill>
                </a14:hiddenFill>
              </a:ext>
            </a:extLst>
          </p:spPr>
        </p:pic>
      </p:grpSp>
      <p:pic>
        <p:nvPicPr>
          <p:cNvPr id="35" name="Picture 4" descr="SOCCOM">
            <a:extLst>
              <a:ext uri="{FF2B5EF4-FFF2-40B4-BE49-F238E27FC236}">
                <a16:creationId xmlns:a16="http://schemas.microsoft.com/office/drawing/2014/main" id="{C6517118-1167-45D1-886B-61D1F135CE4F}"/>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850868" y="34126329"/>
            <a:ext cx="1872660" cy="1872660"/>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10" descr="Biogeochemical Argo Logo">
            <a:extLst>
              <a:ext uri="{FF2B5EF4-FFF2-40B4-BE49-F238E27FC236}">
                <a16:creationId xmlns:a16="http://schemas.microsoft.com/office/drawing/2014/main" id="{83C1210D-568E-472C-9BDA-3592E8665827}"/>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705488" y="34503899"/>
            <a:ext cx="1555466" cy="1234496"/>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a:extLst>
              <a:ext uri="{FF2B5EF4-FFF2-40B4-BE49-F238E27FC236}">
                <a16:creationId xmlns:a16="http://schemas.microsoft.com/office/drawing/2014/main" id="{0543447F-AA17-4653-918D-6796D0656350}"/>
              </a:ext>
            </a:extLst>
          </p:cNvPr>
          <p:cNvPicPr>
            <a:picLocks noChangeAspect="1" noChangeArrowheads="1"/>
          </p:cNvPicPr>
          <p:nvPr/>
        </p:nvPicPr>
        <p:blipFill>
          <a:blip r:embed="rId1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805750" y="20677040"/>
            <a:ext cx="8429625" cy="83785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89099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41269E-54E2-4621-B823-3C10F735A157}"/>
              </a:ext>
            </a:extLst>
          </p:cNvPr>
          <p:cNvSpPr>
            <a:spLocks noGrp="1"/>
          </p:cNvSpPr>
          <p:nvPr>
            <p:ph type="title"/>
          </p:nvPr>
        </p:nvSpPr>
        <p:spPr>
          <a:xfrm>
            <a:off x="2981325" y="19643872"/>
            <a:ext cx="35490150" cy="7953378"/>
          </a:xfrm>
        </p:spPr>
        <p:txBody>
          <a:bodyPr/>
          <a:lstStyle/>
          <a:p>
            <a:r>
              <a:rPr lang="en-US" dirty="0"/>
              <a:t>Cite: Armor3D; Carter for LIRv2 paper</a:t>
            </a:r>
          </a:p>
        </p:txBody>
      </p:sp>
      <p:graphicFrame>
        <p:nvGraphicFramePr>
          <p:cNvPr id="4" name="Table 4">
            <a:extLst>
              <a:ext uri="{FF2B5EF4-FFF2-40B4-BE49-F238E27FC236}">
                <a16:creationId xmlns:a16="http://schemas.microsoft.com/office/drawing/2014/main" id="{A1938620-E430-4557-A688-76312DA36774}"/>
              </a:ext>
            </a:extLst>
          </p:cNvPr>
          <p:cNvGraphicFramePr>
            <a:graphicFrameLocks noGrp="1"/>
          </p:cNvGraphicFramePr>
          <p:nvPr>
            <p:ph idx="1"/>
            <p:extLst>
              <p:ext uri="{D42A27DB-BD31-4B8C-83A1-F6EECF244321}">
                <p14:modId xmlns:p14="http://schemas.microsoft.com/office/powerpoint/2010/main" val="3557946172"/>
              </p:ext>
            </p:extLst>
          </p:nvPr>
        </p:nvGraphicFramePr>
        <p:xfrm>
          <a:off x="2828924" y="10953750"/>
          <a:ext cx="13073685" cy="4829589"/>
        </p:xfrm>
        <a:graphic>
          <a:graphicData uri="http://schemas.openxmlformats.org/drawingml/2006/table">
            <a:tbl>
              <a:tblPr firstRow="1" bandRow="1">
                <a:tableStyleId>{5C22544A-7EE6-4342-B048-85BDC9FD1C3A}</a:tableStyleId>
              </a:tblPr>
              <a:tblGrid>
                <a:gridCol w="4168224">
                  <a:extLst>
                    <a:ext uri="{9D8B030D-6E8A-4147-A177-3AD203B41FA5}">
                      <a16:colId xmlns:a16="http://schemas.microsoft.com/office/drawing/2014/main" val="995326966"/>
                    </a:ext>
                  </a:extLst>
                </a:gridCol>
                <a:gridCol w="3458817">
                  <a:extLst>
                    <a:ext uri="{9D8B030D-6E8A-4147-A177-3AD203B41FA5}">
                      <a16:colId xmlns:a16="http://schemas.microsoft.com/office/drawing/2014/main" val="2800265781"/>
                    </a:ext>
                  </a:extLst>
                </a:gridCol>
                <a:gridCol w="5446644">
                  <a:extLst>
                    <a:ext uri="{9D8B030D-6E8A-4147-A177-3AD203B41FA5}">
                      <a16:colId xmlns:a16="http://schemas.microsoft.com/office/drawing/2014/main" val="265674603"/>
                    </a:ext>
                  </a:extLst>
                </a:gridCol>
              </a:tblGrid>
              <a:tr h="2473692">
                <a:tc>
                  <a:txBody>
                    <a:bodyPr/>
                    <a:lstStyle/>
                    <a:p>
                      <a:pPr algn="ctr"/>
                      <a:r>
                        <a:rPr lang="en-US" sz="4000" dirty="0">
                          <a:latin typeface="Times New Roman" panose="02020603050405020304" pitchFamily="18" charset="0"/>
                          <a:cs typeface="Times New Roman" panose="02020603050405020304" pitchFamily="18" charset="0"/>
                        </a:rPr>
                        <a:t>BGC Argo Parameter</a:t>
                      </a:r>
                    </a:p>
                  </a:txBody>
                  <a:tcPr anchor="ctr"/>
                </a:tc>
                <a:tc>
                  <a:txBody>
                    <a:bodyPr/>
                    <a:lstStyle/>
                    <a:p>
                      <a:pPr algn="ctr"/>
                      <a:r>
                        <a:rPr lang="en-US" sz="4000" dirty="0">
                          <a:latin typeface="Times New Roman" panose="02020603050405020304" pitchFamily="18" charset="0"/>
                          <a:cs typeface="Times New Roman" panose="02020603050405020304" pitchFamily="18" charset="0"/>
                        </a:rPr>
                        <a:t>Average Fleet Precision</a:t>
                      </a:r>
                    </a:p>
                  </a:txBody>
                  <a:tcPr anchor="ctr"/>
                </a:tc>
                <a:tc>
                  <a:txBody>
                    <a:bodyPr/>
                    <a:lstStyle/>
                    <a:p>
                      <a:pPr algn="ctr"/>
                      <a:r>
                        <a:rPr lang="en-US" sz="4000" dirty="0">
                          <a:latin typeface="Times New Roman" panose="02020603050405020304" pitchFamily="18" charset="0"/>
                          <a:cs typeface="Times New Roman" panose="02020603050405020304" pitchFamily="18" charset="0"/>
                        </a:rPr>
                        <a:t>Maximum error with 0.5 </a:t>
                      </a:r>
                      <a:r>
                        <a:rPr lang="en-US" sz="4000" dirty="0" err="1">
                          <a:latin typeface="Times New Roman" panose="02020603050405020304" pitchFamily="18" charset="0"/>
                          <a:cs typeface="Times New Roman" panose="02020603050405020304" pitchFamily="18" charset="0"/>
                        </a:rPr>
                        <a:t>psu</a:t>
                      </a:r>
                      <a:r>
                        <a:rPr lang="en-US" sz="4000" dirty="0">
                          <a:latin typeface="Times New Roman" panose="02020603050405020304" pitchFamily="18" charset="0"/>
                          <a:cs typeface="Times New Roman" panose="02020603050405020304" pitchFamily="18" charset="0"/>
                        </a:rPr>
                        <a:t> error in Salinity</a:t>
                      </a:r>
                    </a:p>
                  </a:txBody>
                  <a:tcPr anchor="ctr"/>
                </a:tc>
                <a:extLst>
                  <a:ext uri="{0D108BD9-81ED-4DB2-BD59-A6C34878D82A}">
                    <a16:rowId xmlns:a16="http://schemas.microsoft.com/office/drawing/2014/main" val="2265241155"/>
                  </a:ext>
                </a:extLst>
              </a:tr>
              <a:tr h="785299">
                <a:tc>
                  <a:txBody>
                    <a:bodyPr/>
                    <a:lstStyle/>
                    <a:p>
                      <a:pPr algn="ctr"/>
                      <a:r>
                        <a:rPr lang="en-US" sz="3400" dirty="0">
                          <a:latin typeface="Times New Roman" panose="02020603050405020304" pitchFamily="18" charset="0"/>
                          <a:cs typeface="Times New Roman" panose="02020603050405020304" pitchFamily="18" charset="0"/>
                        </a:rPr>
                        <a:t>Oxygen (</a:t>
                      </a:r>
                      <a:r>
                        <a:rPr lang="el-GR" sz="3400" dirty="0">
                          <a:latin typeface="Times New Roman" panose="02020603050405020304" pitchFamily="18" charset="0"/>
                          <a:cs typeface="Times New Roman" panose="02020603050405020304" pitchFamily="18" charset="0"/>
                        </a:rPr>
                        <a:t>μ</a:t>
                      </a:r>
                      <a:r>
                        <a:rPr lang="en-US" sz="3400" dirty="0">
                          <a:latin typeface="Times New Roman" panose="02020603050405020304" pitchFamily="18" charset="0"/>
                          <a:cs typeface="Times New Roman" panose="02020603050405020304" pitchFamily="18" charset="0"/>
                        </a:rPr>
                        <a:t>mol / kg)</a:t>
                      </a:r>
                    </a:p>
                  </a:txBody>
                  <a:tcPr anchor="ctr"/>
                </a:tc>
                <a:tc>
                  <a:txBody>
                    <a:bodyPr/>
                    <a:lstStyle/>
                    <a:p>
                      <a:pPr algn="ctr"/>
                      <a:r>
                        <a:rPr lang="en-US" sz="3400" dirty="0">
                          <a:latin typeface="Times New Roman" panose="02020603050405020304" pitchFamily="18" charset="0"/>
                          <a:cs typeface="Times New Roman" panose="02020603050405020304" pitchFamily="18" charset="0"/>
                        </a:rPr>
                        <a:t>2.0</a:t>
                      </a:r>
                    </a:p>
                  </a:txBody>
                  <a:tcPr anchor="ctr"/>
                </a:tc>
                <a:tc>
                  <a:txBody>
                    <a:bodyPr/>
                    <a:lstStyle/>
                    <a:p>
                      <a:pPr algn="ctr"/>
                      <a:r>
                        <a:rPr lang="en-US" sz="3400" b="1" dirty="0">
                          <a:latin typeface="Times New Roman" panose="02020603050405020304" pitchFamily="18" charset="0"/>
                          <a:cs typeface="Times New Roman" panose="02020603050405020304" pitchFamily="18" charset="0"/>
                        </a:rPr>
                        <a:t>1.1</a:t>
                      </a:r>
                    </a:p>
                  </a:txBody>
                  <a:tcPr anchor="ctr"/>
                </a:tc>
                <a:extLst>
                  <a:ext uri="{0D108BD9-81ED-4DB2-BD59-A6C34878D82A}">
                    <a16:rowId xmlns:a16="http://schemas.microsoft.com/office/drawing/2014/main" val="1453535616"/>
                  </a:ext>
                </a:extLst>
              </a:tr>
              <a:tr h="785299">
                <a:tc>
                  <a:txBody>
                    <a:bodyPr/>
                    <a:lstStyle/>
                    <a:p>
                      <a:pPr marL="0" marR="0" lvl="0" indent="0" algn="ctr" defTabSz="4114700" rtl="0" eaLnBrk="1" fontAlgn="auto" latinLnBrk="0" hangingPunct="1">
                        <a:lnSpc>
                          <a:spcPct val="100000"/>
                        </a:lnSpc>
                        <a:spcBef>
                          <a:spcPts val="0"/>
                        </a:spcBef>
                        <a:spcAft>
                          <a:spcPts val="0"/>
                        </a:spcAft>
                        <a:buClrTx/>
                        <a:buSzTx/>
                        <a:buFontTx/>
                        <a:buNone/>
                        <a:tabLst/>
                        <a:defRPr/>
                      </a:pPr>
                      <a:r>
                        <a:rPr lang="en-US" sz="3400" dirty="0">
                          <a:latin typeface="Times New Roman" panose="02020603050405020304" pitchFamily="18" charset="0"/>
                          <a:cs typeface="Times New Roman" panose="02020603050405020304" pitchFamily="18" charset="0"/>
                        </a:rPr>
                        <a:t>Nitrate (</a:t>
                      </a:r>
                      <a:r>
                        <a:rPr lang="el-GR" sz="3400" dirty="0">
                          <a:latin typeface="Times New Roman" panose="02020603050405020304" pitchFamily="18" charset="0"/>
                          <a:cs typeface="Times New Roman" panose="02020603050405020304" pitchFamily="18" charset="0"/>
                        </a:rPr>
                        <a:t>μ</a:t>
                      </a:r>
                      <a:r>
                        <a:rPr lang="en-US" sz="3400" dirty="0">
                          <a:latin typeface="Times New Roman" panose="02020603050405020304" pitchFamily="18" charset="0"/>
                          <a:cs typeface="Times New Roman" panose="02020603050405020304" pitchFamily="18" charset="0"/>
                        </a:rPr>
                        <a:t>mol / kg)</a:t>
                      </a:r>
                    </a:p>
                  </a:txBody>
                  <a:tcPr anchor="ctr"/>
                </a:tc>
                <a:tc>
                  <a:txBody>
                    <a:bodyPr/>
                    <a:lstStyle/>
                    <a:p>
                      <a:pPr algn="ctr"/>
                      <a:r>
                        <a:rPr lang="en-US" sz="3400" dirty="0">
                          <a:latin typeface="Times New Roman" panose="02020603050405020304" pitchFamily="18" charset="0"/>
                          <a:cs typeface="Times New Roman" panose="02020603050405020304" pitchFamily="18" charset="0"/>
                        </a:rPr>
                        <a:t>0.5</a:t>
                      </a:r>
                    </a:p>
                  </a:txBody>
                  <a:tcPr anchor="ctr"/>
                </a:tc>
                <a:tc>
                  <a:txBody>
                    <a:bodyPr/>
                    <a:lstStyle/>
                    <a:p>
                      <a:pPr algn="ctr"/>
                      <a:r>
                        <a:rPr lang="en-US" sz="3400" b="1" dirty="0">
                          <a:latin typeface="Times New Roman" panose="02020603050405020304" pitchFamily="18" charset="0"/>
                          <a:cs typeface="Times New Roman" panose="02020603050405020304" pitchFamily="18" charset="0"/>
                        </a:rPr>
                        <a:t>0.8</a:t>
                      </a:r>
                    </a:p>
                  </a:txBody>
                  <a:tcPr anchor="ctr"/>
                </a:tc>
                <a:extLst>
                  <a:ext uri="{0D108BD9-81ED-4DB2-BD59-A6C34878D82A}">
                    <a16:rowId xmlns:a16="http://schemas.microsoft.com/office/drawing/2014/main" val="3211382461"/>
                  </a:ext>
                </a:extLst>
              </a:tr>
              <a:tr h="785299">
                <a:tc>
                  <a:txBody>
                    <a:bodyPr/>
                    <a:lstStyle/>
                    <a:p>
                      <a:pPr algn="ctr"/>
                      <a:r>
                        <a:rPr lang="en-US" sz="3400" dirty="0">
                          <a:latin typeface="Times New Roman" panose="02020603050405020304" pitchFamily="18" charset="0"/>
                          <a:cs typeface="Times New Roman" panose="02020603050405020304" pitchFamily="18" charset="0"/>
                        </a:rPr>
                        <a:t>pH</a:t>
                      </a:r>
                    </a:p>
                  </a:txBody>
                  <a:tcPr anchor="ctr"/>
                </a:tc>
                <a:tc>
                  <a:txBody>
                    <a:bodyPr/>
                    <a:lstStyle/>
                    <a:p>
                      <a:pPr algn="ctr"/>
                      <a:r>
                        <a:rPr lang="en-US" sz="3400" dirty="0">
                          <a:latin typeface="Times New Roman" panose="02020603050405020304" pitchFamily="18" charset="0"/>
                          <a:cs typeface="Times New Roman" panose="02020603050405020304" pitchFamily="18" charset="0"/>
                        </a:rPr>
                        <a:t>0.008</a:t>
                      </a:r>
                    </a:p>
                  </a:txBody>
                  <a:tcPr anchor="ctr"/>
                </a:tc>
                <a:tc>
                  <a:txBody>
                    <a:bodyPr/>
                    <a:lstStyle/>
                    <a:p>
                      <a:pPr algn="ctr"/>
                      <a:r>
                        <a:rPr lang="en-US" sz="3400" b="1" dirty="0">
                          <a:latin typeface="Times New Roman" panose="02020603050405020304" pitchFamily="18" charset="0"/>
                          <a:cs typeface="Times New Roman" panose="02020603050405020304" pitchFamily="18" charset="0"/>
                        </a:rPr>
                        <a:t>0.0075</a:t>
                      </a:r>
                    </a:p>
                  </a:txBody>
                  <a:tcPr anchor="ctr"/>
                </a:tc>
                <a:extLst>
                  <a:ext uri="{0D108BD9-81ED-4DB2-BD59-A6C34878D82A}">
                    <a16:rowId xmlns:a16="http://schemas.microsoft.com/office/drawing/2014/main" val="2020267277"/>
                  </a:ext>
                </a:extLst>
              </a:tr>
            </a:tbl>
          </a:graphicData>
        </a:graphic>
      </p:graphicFrame>
      <p:sp>
        <p:nvSpPr>
          <p:cNvPr id="6" name="AutoShape 2">
            <a:extLst>
              <a:ext uri="{FF2B5EF4-FFF2-40B4-BE49-F238E27FC236}">
                <a16:creationId xmlns:a16="http://schemas.microsoft.com/office/drawing/2014/main" id="{FAB25517-AAC9-4B40-B24F-7CAD27B8D4D0}"/>
              </a:ext>
            </a:extLst>
          </p:cNvPr>
          <p:cNvSpPr>
            <a:spLocks noChangeAspect="1" noChangeArrowheads="1"/>
          </p:cNvSpPr>
          <p:nvPr/>
        </p:nvSpPr>
        <p:spPr bwMode="auto">
          <a:xfrm>
            <a:off x="20421600" y="20421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a:extLst>
              <a:ext uri="{FF2B5EF4-FFF2-40B4-BE49-F238E27FC236}">
                <a16:creationId xmlns:a16="http://schemas.microsoft.com/office/drawing/2014/main" id="{5BB453F8-36A1-4FEA-B43E-48C5D273F60E}"/>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
                    </a14:imgEffect>
                  </a14:imgLayer>
                </a14:imgProps>
              </a:ext>
              <a:ext uri="{28A0092B-C50C-407E-A947-70E740481C1C}">
                <a14:useLocalDpi xmlns:a14="http://schemas.microsoft.com/office/drawing/2010/main" val="0"/>
              </a:ext>
            </a:extLst>
          </a:blip>
          <a:stretch>
            <a:fillRect/>
          </a:stretch>
        </p:blipFill>
        <p:spPr>
          <a:xfrm>
            <a:off x="28510728" y="12677037"/>
            <a:ext cx="460718" cy="3661804"/>
          </a:xfrm>
          <a:prstGeom prst="rect">
            <a:avLst/>
          </a:prstGeom>
        </p:spPr>
      </p:pic>
      <p:grpSp>
        <p:nvGrpSpPr>
          <p:cNvPr id="7" name="Group 6">
            <a:extLst>
              <a:ext uri="{FF2B5EF4-FFF2-40B4-BE49-F238E27FC236}">
                <a16:creationId xmlns:a16="http://schemas.microsoft.com/office/drawing/2014/main" id="{860A42C0-0385-4295-B361-3806A63DD951}"/>
              </a:ext>
            </a:extLst>
          </p:cNvPr>
          <p:cNvGrpSpPr/>
          <p:nvPr/>
        </p:nvGrpSpPr>
        <p:grpSpPr>
          <a:xfrm>
            <a:off x="28371770" y="7410453"/>
            <a:ext cx="700004" cy="5005678"/>
            <a:chOff x="126257" y="22433336"/>
            <a:chExt cx="700004" cy="5005678"/>
          </a:xfrm>
          <a:noFill/>
        </p:grpSpPr>
        <p:sp>
          <p:nvSpPr>
            <p:cNvPr id="8" name="Flowchart: Connector 7">
              <a:extLst>
                <a:ext uri="{FF2B5EF4-FFF2-40B4-BE49-F238E27FC236}">
                  <a16:creationId xmlns:a16="http://schemas.microsoft.com/office/drawing/2014/main" id="{A54514B6-E147-4730-AC89-3CD87802B34B}"/>
                </a:ext>
              </a:extLst>
            </p:cNvPr>
            <p:cNvSpPr/>
            <p:nvPr/>
          </p:nvSpPr>
          <p:spPr>
            <a:xfrm>
              <a:off x="511459" y="25307260"/>
              <a:ext cx="274320" cy="274320"/>
            </a:xfrm>
            <a:prstGeom prst="flowChartConnector">
              <a:avLst/>
            </a:prstGeom>
            <a:grpFill/>
            <a:ln>
              <a:solidFill>
                <a:srgbClr val="1A34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Connector 8">
              <a:extLst>
                <a:ext uri="{FF2B5EF4-FFF2-40B4-BE49-F238E27FC236}">
                  <a16:creationId xmlns:a16="http://schemas.microsoft.com/office/drawing/2014/main" id="{45DEEF76-9292-4648-A017-00ACF70F9818}"/>
                </a:ext>
              </a:extLst>
            </p:cNvPr>
            <p:cNvSpPr/>
            <p:nvPr/>
          </p:nvSpPr>
          <p:spPr>
            <a:xfrm>
              <a:off x="126257" y="24386893"/>
              <a:ext cx="274320" cy="274320"/>
            </a:xfrm>
            <a:prstGeom prst="flowChartConnector">
              <a:avLst/>
            </a:prstGeom>
            <a:grpFill/>
            <a:ln>
              <a:solidFill>
                <a:srgbClr val="1A34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9">
              <a:extLst>
                <a:ext uri="{FF2B5EF4-FFF2-40B4-BE49-F238E27FC236}">
                  <a16:creationId xmlns:a16="http://schemas.microsoft.com/office/drawing/2014/main" id="{B21B0AA2-CB27-4115-ABB5-63979198983A}"/>
                </a:ext>
              </a:extLst>
            </p:cNvPr>
            <p:cNvSpPr/>
            <p:nvPr/>
          </p:nvSpPr>
          <p:spPr>
            <a:xfrm>
              <a:off x="141497" y="25867102"/>
              <a:ext cx="274320" cy="274320"/>
            </a:xfrm>
            <a:prstGeom prst="flowChartConnector">
              <a:avLst/>
            </a:prstGeom>
            <a:grpFill/>
            <a:ln>
              <a:solidFill>
                <a:srgbClr val="1A34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Connector 10">
              <a:extLst>
                <a:ext uri="{FF2B5EF4-FFF2-40B4-BE49-F238E27FC236}">
                  <a16:creationId xmlns:a16="http://schemas.microsoft.com/office/drawing/2014/main" id="{31CDC7EC-FE64-4907-A977-DDD0516FFD1A}"/>
                </a:ext>
              </a:extLst>
            </p:cNvPr>
            <p:cNvSpPr/>
            <p:nvPr/>
          </p:nvSpPr>
          <p:spPr>
            <a:xfrm>
              <a:off x="450342" y="26689598"/>
              <a:ext cx="274320" cy="274320"/>
            </a:xfrm>
            <a:prstGeom prst="flowChartConnector">
              <a:avLst/>
            </a:prstGeom>
            <a:grpFill/>
            <a:ln>
              <a:solidFill>
                <a:srgbClr val="1A34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lowchart: Connector 11">
              <a:extLst>
                <a:ext uri="{FF2B5EF4-FFF2-40B4-BE49-F238E27FC236}">
                  <a16:creationId xmlns:a16="http://schemas.microsoft.com/office/drawing/2014/main" id="{F3B8A5C8-47F6-4A0A-A0C7-759D26B63287}"/>
                </a:ext>
              </a:extLst>
            </p:cNvPr>
            <p:cNvSpPr/>
            <p:nvPr/>
          </p:nvSpPr>
          <p:spPr>
            <a:xfrm>
              <a:off x="210296" y="27001966"/>
              <a:ext cx="274320" cy="274320"/>
            </a:xfrm>
            <a:prstGeom prst="flowChartConnector">
              <a:avLst/>
            </a:prstGeom>
            <a:grpFill/>
            <a:ln>
              <a:solidFill>
                <a:srgbClr val="1A34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lowchart: Connector 12">
              <a:extLst>
                <a:ext uri="{FF2B5EF4-FFF2-40B4-BE49-F238E27FC236}">
                  <a16:creationId xmlns:a16="http://schemas.microsoft.com/office/drawing/2014/main" id="{170DE964-4237-4D2C-9C30-36BC9C7B39D7}"/>
                </a:ext>
              </a:extLst>
            </p:cNvPr>
            <p:cNvSpPr/>
            <p:nvPr/>
          </p:nvSpPr>
          <p:spPr>
            <a:xfrm>
              <a:off x="161468" y="24999308"/>
              <a:ext cx="274320" cy="274320"/>
            </a:xfrm>
            <a:prstGeom prst="flowChartConnector">
              <a:avLst/>
            </a:prstGeom>
            <a:grpFill/>
            <a:ln>
              <a:solidFill>
                <a:srgbClr val="1A34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lowchart: Connector 13">
              <a:extLst>
                <a:ext uri="{FF2B5EF4-FFF2-40B4-BE49-F238E27FC236}">
                  <a16:creationId xmlns:a16="http://schemas.microsoft.com/office/drawing/2014/main" id="{9DE47FFF-7D36-4CCB-B8AF-142596196AEC}"/>
                </a:ext>
              </a:extLst>
            </p:cNvPr>
            <p:cNvSpPr/>
            <p:nvPr/>
          </p:nvSpPr>
          <p:spPr>
            <a:xfrm>
              <a:off x="270580" y="25769744"/>
              <a:ext cx="182880" cy="182880"/>
            </a:xfrm>
            <a:prstGeom prst="flowChartConnector">
              <a:avLst/>
            </a:prstGeom>
            <a:grpFill/>
            <a:ln>
              <a:solidFill>
                <a:srgbClr val="1A34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lowchart: Connector 14">
              <a:extLst>
                <a:ext uri="{FF2B5EF4-FFF2-40B4-BE49-F238E27FC236}">
                  <a16:creationId xmlns:a16="http://schemas.microsoft.com/office/drawing/2014/main" id="{8CB129AD-7469-46F9-B8B1-FB904EA1F1B5}"/>
                </a:ext>
              </a:extLst>
            </p:cNvPr>
            <p:cNvSpPr/>
            <p:nvPr/>
          </p:nvSpPr>
          <p:spPr>
            <a:xfrm>
              <a:off x="409271" y="24092509"/>
              <a:ext cx="274320" cy="274320"/>
            </a:xfrm>
            <a:prstGeom prst="flowChartConnector">
              <a:avLst/>
            </a:prstGeom>
            <a:grpFill/>
            <a:ln>
              <a:solidFill>
                <a:srgbClr val="1A34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lowchart: Connector 15">
              <a:extLst>
                <a:ext uri="{FF2B5EF4-FFF2-40B4-BE49-F238E27FC236}">
                  <a16:creationId xmlns:a16="http://schemas.microsoft.com/office/drawing/2014/main" id="{9A20556C-EABC-4BA2-8BDE-88A54EC027D6}"/>
                </a:ext>
              </a:extLst>
            </p:cNvPr>
            <p:cNvSpPr/>
            <p:nvPr/>
          </p:nvSpPr>
          <p:spPr>
            <a:xfrm>
              <a:off x="235488" y="23718603"/>
              <a:ext cx="182880" cy="182880"/>
            </a:xfrm>
            <a:prstGeom prst="flowChartConnector">
              <a:avLst/>
            </a:prstGeom>
            <a:grpFill/>
            <a:ln>
              <a:solidFill>
                <a:srgbClr val="1A34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lowchart: Connector 16">
              <a:extLst>
                <a:ext uri="{FF2B5EF4-FFF2-40B4-BE49-F238E27FC236}">
                  <a16:creationId xmlns:a16="http://schemas.microsoft.com/office/drawing/2014/main" id="{B34EC1BD-6165-4DC2-B138-5E7618CC0E0A}"/>
                </a:ext>
              </a:extLst>
            </p:cNvPr>
            <p:cNvSpPr/>
            <p:nvPr/>
          </p:nvSpPr>
          <p:spPr>
            <a:xfrm>
              <a:off x="329450" y="23349482"/>
              <a:ext cx="91440" cy="91440"/>
            </a:xfrm>
            <a:prstGeom prst="flowChartConnector">
              <a:avLst/>
            </a:prstGeom>
            <a:grpFill/>
            <a:ln>
              <a:solidFill>
                <a:srgbClr val="1A34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lowchart: Connector 17">
              <a:extLst>
                <a:ext uri="{FF2B5EF4-FFF2-40B4-BE49-F238E27FC236}">
                  <a16:creationId xmlns:a16="http://schemas.microsoft.com/office/drawing/2014/main" id="{9BACFE54-6B53-491C-93BD-3BA66FA6883A}"/>
                </a:ext>
              </a:extLst>
            </p:cNvPr>
            <p:cNvSpPr/>
            <p:nvPr/>
          </p:nvSpPr>
          <p:spPr>
            <a:xfrm>
              <a:off x="571900" y="24033414"/>
              <a:ext cx="91440" cy="91440"/>
            </a:xfrm>
            <a:prstGeom prst="flowChartConnector">
              <a:avLst/>
            </a:prstGeom>
            <a:grpFill/>
            <a:ln>
              <a:solidFill>
                <a:srgbClr val="1A34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lowchart: Connector 18">
              <a:extLst>
                <a:ext uri="{FF2B5EF4-FFF2-40B4-BE49-F238E27FC236}">
                  <a16:creationId xmlns:a16="http://schemas.microsoft.com/office/drawing/2014/main" id="{50E57ECE-E788-4AAC-9BDB-9F0F042DD74F}"/>
                </a:ext>
              </a:extLst>
            </p:cNvPr>
            <p:cNvSpPr/>
            <p:nvPr/>
          </p:nvSpPr>
          <p:spPr>
            <a:xfrm>
              <a:off x="509808" y="23236156"/>
              <a:ext cx="91440" cy="91440"/>
            </a:xfrm>
            <a:prstGeom prst="flowChartConnector">
              <a:avLst/>
            </a:prstGeom>
            <a:grpFill/>
            <a:ln>
              <a:solidFill>
                <a:srgbClr val="1A34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lowchart: Connector 19">
              <a:extLst>
                <a:ext uri="{FF2B5EF4-FFF2-40B4-BE49-F238E27FC236}">
                  <a16:creationId xmlns:a16="http://schemas.microsoft.com/office/drawing/2014/main" id="{E725C1BF-1099-453F-8ECF-22C5AB6123C8}"/>
                </a:ext>
              </a:extLst>
            </p:cNvPr>
            <p:cNvSpPr/>
            <p:nvPr/>
          </p:nvSpPr>
          <p:spPr>
            <a:xfrm>
              <a:off x="583266" y="22433336"/>
              <a:ext cx="91440" cy="91440"/>
            </a:xfrm>
            <a:prstGeom prst="flowChartConnector">
              <a:avLst/>
            </a:prstGeom>
            <a:grpFill/>
            <a:ln>
              <a:solidFill>
                <a:srgbClr val="1A34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lowchart: Connector 20">
              <a:extLst>
                <a:ext uri="{FF2B5EF4-FFF2-40B4-BE49-F238E27FC236}">
                  <a16:creationId xmlns:a16="http://schemas.microsoft.com/office/drawing/2014/main" id="{6EE1E733-0CB6-4623-B4FB-FA80BCBB44F1}"/>
                </a:ext>
              </a:extLst>
            </p:cNvPr>
            <p:cNvSpPr/>
            <p:nvPr/>
          </p:nvSpPr>
          <p:spPr>
            <a:xfrm>
              <a:off x="630360" y="26515493"/>
              <a:ext cx="91440" cy="91440"/>
            </a:xfrm>
            <a:prstGeom prst="flowChartConnector">
              <a:avLst/>
            </a:prstGeom>
            <a:grpFill/>
            <a:ln>
              <a:solidFill>
                <a:srgbClr val="1A34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lowchart: Connector 21">
              <a:extLst>
                <a:ext uri="{FF2B5EF4-FFF2-40B4-BE49-F238E27FC236}">
                  <a16:creationId xmlns:a16="http://schemas.microsoft.com/office/drawing/2014/main" id="{800709EE-6429-4BBD-A003-2BF88CC0C4E6}"/>
                </a:ext>
              </a:extLst>
            </p:cNvPr>
            <p:cNvSpPr/>
            <p:nvPr/>
          </p:nvSpPr>
          <p:spPr>
            <a:xfrm>
              <a:off x="621776" y="27347574"/>
              <a:ext cx="91440" cy="91440"/>
            </a:xfrm>
            <a:prstGeom prst="flowChartConnector">
              <a:avLst/>
            </a:prstGeom>
            <a:grpFill/>
            <a:ln>
              <a:solidFill>
                <a:srgbClr val="1A34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lowchart: Connector 22">
              <a:extLst>
                <a:ext uri="{FF2B5EF4-FFF2-40B4-BE49-F238E27FC236}">
                  <a16:creationId xmlns:a16="http://schemas.microsoft.com/office/drawing/2014/main" id="{CC1B4323-B6E3-4DE8-8F8D-D01E1BAC86A4}"/>
                </a:ext>
              </a:extLst>
            </p:cNvPr>
            <p:cNvSpPr/>
            <p:nvPr/>
          </p:nvSpPr>
          <p:spPr>
            <a:xfrm>
              <a:off x="336254" y="25418365"/>
              <a:ext cx="91440" cy="91440"/>
            </a:xfrm>
            <a:prstGeom prst="flowChartConnector">
              <a:avLst/>
            </a:prstGeom>
            <a:grpFill/>
            <a:ln>
              <a:solidFill>
                <a:srgbClr val="1A34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lowchart: Connector 23">
              <a:extLst>
                <a:ext uri="{FF2B5EF4-FFF2-40B4-BE49-F238E27FC236}">
                  <a16:creationId xmlns:a16="http://schemas.microsoft.com/office/drawing/2014/main" id="{4F654905-8585-44BB-9D81-529C6EDC74EE}"/>
                </a:ext>
              </a:extLst>
            </p:cNvPr>
            <p:cNvSpPr/>
            <p:nvPr/>
          </p:nvSpPr>
          <p:spPr>
            <a:xfrm>
              <a:off x="636536" y="25029994"/>
              <a:ext cx="91440" cy="91440"/>
            </a:xfrm>
            <a:prstGeom prst="flowChartConnector">
              <a:avLst/>
            </a:prstGeom>
            <a:grpFill/>
            <a:ln>
              <a:solidFill>
                <a:srgbClr val="1A34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lowchart: Connector 24">
              <a:extLst>
                <a:ext uri="{FF2B5EF4-FFF2-40B4-BE49-F238E27FC236}">
                  <a16:creationId xmlns:a16="http://schemas.microsoft.com/office/drawing/2014/main" id="{E151A749-563A-458C-8763-CE99272E1028}"/>
                </a:ext>
              </a:extLst>
            </p:cNvPr>
            <p:cNvSpPr/>
            <p:nvPr/>
          </p:nvSpPr>
          <p:spPr>
            <a:xfrm>
              <a:off x="637016" y="25515309"/>
              <a:ext cx="182880" cy="182880"/>
            </a:xfrm>
            <a:prstGeom prst="flowChartConnector">
              <a:avLst/>
            </a:prstGeom>
            <a:grpFill/>
            <a:ln>
              <a:solidFill>
                <a:srgbClr val="1A34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lowchart: Connector 25">
              <a:extLst>
                <a:ext uri="{FF2B5EF4-FFF2-40B4-BE49-F238E27FC236}">
                  <a16:creationId xmlns:a16="http://schemas.microsoft.com/office/drawing/2014/main" id="{C7D9B424-A492-4F7E-A0B7-7A7C416C7F2F}"/>
                </a:ext>
              </a:extLst>
            </p:cNvPr>
            <p:cNvSpPr/>
            <p:nvPr/>
          </p:nvSpPr>
          <p:spPr>
            <a:xfrm>
              <a:off x="472672" y="26424053"/>
              <a:ext cx="182880" cy="182880"/>
            </a:xfrm>
            <a:prstGeom prst="flowChartConnector">
              <a:avLst/>
            </a:prstGeom>
            <a:grpFill/>
            <a:ln>
              <a:solidFill>
                <a:srgbClr val="1A34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lowchart: Connector 26">
              <a:extLst>
                <a:ext uri="{FF2B5EF4-FFF2-40B4-BE49-F238E27FC236}">
                  <a16:creationId xmlns:a16="http://schemas.microsoft.com/office/drawing/2014/main" id="{832C97D4-8F51-47D7-AD78-9CEF30368D55}"/>
                </a:ext>
              </a:extLst>
            </p:cNvPr>
            <p:cNvSpPr/>
            <p:nvPr/>
          </p:nvSpPr>
          <p:spPr>
            <a:xfrm>
              <a:off x="596580" y="26903797"/>
              <a:ext cx="182880" cy="182880"/>
            </a:xfrm>
            <a:prstGeom prst="flowChartConnector">
              <a:avLst/>
            </a:prstGeom>
            <a:grpFill/>
            <a:ln>
              <a:solidFill>
                <a:srgbClr val="1A34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lowchart: Connector 27">
              <a:extLst>
                <a:ext uri="{FF2B5EF4-FFF2-40B4-BE49-F238E27FC236}">
                  <a16:creationId xmlns:a16="http://schemas.microsoft.com/office/drawing/2014/main" id="{E32C7CA1-D8CD-459C-B95C-75DADAD37768}"/>
                </a:ext>
              </a:extLst>
            </p:cNvPr>
            <p:cNvSpPr/>
            <p:nvPr/>
          </p:nvSpPr>
          <p:spPr>
            <a:xfrm>
              <a:off x="199400" y="26401053"/>
              <a:ext cx="182880" cy="182880"/>
            </a:xfrm>
            <a:prstGeom prst="flowChartConnector">
              <a:avLst/>
            </a:prstGeom>
            <a:grpFill/>
            <a:ln>
              <a:solidFill>
                <a:srgbClr val="1A34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lowchart: Connector 28">
              <a:extLst>
                <a:ext uri="{FF2B5EF4-FFF2-40B4-BE49-F238E27FC236}">
                  <a16:creationId xmlns:a16="http://schemas.microsoft.com/office/drawing/2014/main" id="{894BA228-E4B2-4C02-A218-FFF2F7D1CAD9}"/>
                </a:ext>
              </a:extLst>
            </p:cNvPr>
            <p:cNvSpPr/>
            <p:nvPr/>
          </p:nvSpPr>
          <p:spPr>
            <a:xfrm>
              <a:off x="380706" y="24601428"/>
              <a:ext cx="182880" cy="182880"/>
            </a:xfrm>
            <a:prstGeom prst="flowChartConnector">
              <a:avLst/>
            </a:prstGeom>
            <a:grpFill/>
            <a:ln>
              <a:solidFill>
                <a:srgbClr val="1A34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lowchart: Connector 29">
              <a:extLst>
                <a:ext uri="{FF2B5EF4-FFF2-40B4-BE49-F238E27FC236}">
                  <a16:creationId xmlns:a16="http://schemas.microsoft.com/office/drawing/2014/main" id="{59D197BB-E99B-411B-AED1-6F6FD84BEFAA}"/>
                </a:ext>
              </a:extLst>
            </p:cNvPr>
            <p:cNvSpPr/>
            <p:nvPr/>
          </p:nvSpPr>
          <p:spPr>
            <a:xfrm>
              <a:off x="643381" y="24511953"/>
              <a:ext cx="182880" cy="182880"/>
            </a:xfrm>
            <a:prstGeom prst="flowChartConnector">
              <a:avLst/>
            </a:prstGeom>
            <a:grpFill/>
            <a:ln>
              <a:solidFill>
                <a:srgbClr val="1A34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lowchart: Connector 30">
              <a:extLst>
                <a:ext uri="{FF2B5EF4-FFF2-40B4-BE49-F238E27FC236}">
                  <a16:creationId xmlns:a16="http://schemas.microsoft.com/office/drawing/2014/main" id="{6F7983AD-4A66-4715-A9D0-F4240B3656BF}"/>
                </a:ext>
              </a:extLst>
            </p:cNvPr>
            <p:cNvSpPr/>
            <p:nvPr/>
          </p:nvSpPr>
          <p:spPr>
            <a:xfrm>
              <a:off x="256016" y="23047692"/>
              <a:ext cx="182880" cy="182880"/>
            </a:xfrm>
            <a:prstGeom prst="flowChartConnector">
              <a:avLst/>
            </a:prstGeom>
            <a:grpFill/>
            <a:ln>
              <a:solidFill>
                <a:srgbClr val="1A34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lowchart: Connector 31">
              <a:extLst>
                <a:ext uri="{FF2B5EF4-FFF2-40B4-BE49-F238E27FC236}">
                  <a16:creationId xmlns:a16="http://schemas.microsoft.com/office/drawing/2014/main" id="{51A572BB-A8B6-47DB-8FAE-A7CF1EA6BDDB}"/>
                </a:ext>
              </a:extLst>
            </p:cNvPr>
            <p:cNvSpPr/>
            <p:nvPr/>
          </p:nvSpPr>
          <p:spPr>
            <a:xfrm>
              <a:off x="558744" y="26105744"/>
              <a:ext cx="91440" cy="91440"/>
            </a:xfrm>
            <a:prstGeom prst="flowChartConnector">
              <a:avLst/>
            </a:prstGeom>
            <a:grpFill/>
            <a:ln>
              <a:solidFill>
                <a:srgbClr val="1A34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3" name="Picture 32">
            <a:extLst>
              <a:ext uri="{FF2B5EF4-FFF2-40B4-BE49-F238E27FC236}">
                <a16:creationId xmlns:a16="http://schemas.microsoft.com/office/drawing/2014/main" id="{38B8065D-158B-4B7B-8114-31655576872C}"/>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
                    </a14:imgEffect>
                  </a14:imgLayer>
                </a14:imgProps>
              </a:ext>
              <a:ext uri="{28A0092B-C50C-407E-A947-70E740481C1C}">
                <a14:useLocalDpi xmlns:a14="http://schemas.microsoft.com/office/drawing/2010/main" val="0"/>
              </a:ext>
            </a:extLst>
          </a:blip>
          <a:stretch>
            <a:fillRect/>
          </a:stretch>
        </p:blipFill>
        <p:spPr>
          <a:xfrm>
            <a:off x="33309158" y="7702520"/>
            <a:ext cx="460718" cy="3661804"/>
          </a:xfrm>
          <a:prstGeom prst="rect">
            <a:avLst/>
          </a:prstGeom>
        </p:spPr>
      </p:pic>
      <p:grpSp>
        <p:nvGrpSpPr>
          <p:cNvPr id="34" name="Group 33">
            <a:extLst>
              <a:ext uri="{FF2B5EF4-FFF2-40B4-BE49-F238E27FC236}">
                <a16:creationId xmlns:a16="http://schemas.microsoft.com/office/drawing/2014/main" id="{A90A33C6-9FDF-4540-A534-90DA2FE3611F}"/>
              </a:ext>
            </a:extLst>
          </p:cNvPr>
          <p:cNvGrpSpPr/>
          <p:nvPr/>
        </p:nvGrpSpPr>
        <p:grpSpPr>
          <a:xfrm rot="10800000">
            <a:off x="33189515" y="11586468"/>
            <a:ext cx="700004" cy="5005678"/>
            <a:chOff x="126257" y="22433336"/>
            <a:chExt cx="700004" cy="5005678"/>
          </a:xfrm>
        </p:grpSpPr>
        <p:sp>
          <p:nvSpPr>
            <p:cNvPr id="35" name="Flowchart: Connector 34">
              <a:extLst>
                <a:ext uri="{FF2B5EF4-FFF2-40B4-BE49-F238E27FC236}">
                  <a16:creationId xmlns:a16="http://schemas.microsoft.com/office/drawing/2014/main" id="{560D2D21-830F-41C6-B955-E788CAD87E1C}"/>
                </a:ext>
              </a:extLst>
            </p:cNvPr>
            <p:cNvSpPr/>
            <p:nvPr/>
          </p:nvSpPr>
          <p:spPr>
            <a:xfrm>
              <a:off x="511459" y="25307260"/>
              <a:ext cx="274320" cy="274320"/>
            </a:xfrm>
            <a:prstGeom prst="flowChartConnector">
              <a:avLst/>
            </a:prstGeom>
            <a:noFill/>
            <a:ln>
              <a:solidFill>
                <a:srgbClr val="1A34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lowchart: Connector 35">
              <a:extLst>
                <a:ext uri="{FF2B5EF4-FFF2-40B4-BE49-F238E27FC236}">
                  <a16:creationId xmlns:a16="http://schemas.microsoft.com/office/drawing/2014/main" id="{BB8D2046-AC83-490F-B328-ECB3AD8D218C}"/>
                </a:ext>
              </a:extLst>
            </p:cNvPr>
            <p:cNvSpPr/>
            <p:nvPr/>
          </p:nvSpPr>
          <p:spPr>
            <a:xfrm>
              <a:off x="126257" y="24386893"/>
              <a:ext cx="274320" cy="274320"/>
            </a:xfrm>
            <a:prstGeom prst="flowChartConnector">
              <a:avLst/>
            </a:prstGeom>
            <a:noFill/>
            <a:ln>
              <a:solidFill>
                <a:srgbClr val="1A34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lowchart: Connector 36">
              <a:extLst>
                <a:ext uri="{FF2B5EF4-FFF2-40B4-BE49-F238E27FC236}">
                  <a16:creationId xmlns:a16="http://schemas.microsoft.com/office/drawing/2014/main" id="{74E2A255-1044-4D66-B187-E5BB0708510C}"/>
                </a:ext>
              </a:extLst>
            </p:cNvPr>
            <p:cNvSpPr/>
            <p:nvPr/>
          </p:nvSpPr>
          <p:spPr>
            <a:xfrm>
              <a:off x="141497" y="25867102"/>
              <a:ext cx="274320" cy="274320"/>
            </a:xfrm>
            <a:prstGeom prst="flowChartConnector">
              <a:avLst/>
            </a:prstGeom>
            <a:noFill/>
            <a:ln>
              <a:solidFill>
                <a:srgbClr val="1A34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lowchart: Connector 37">
              <a:extLst>
                <a:ext uri="{FF2B5EF4-FFF2-40B4-BE49-F238E27FC236}">
                  <a16:creationId xmlns:a16="http://schemas.microsoft.com/office/drawing/2014/main" id="{384470CF-1195-4486-9A94-20FA29D58D4F}"/>
                </a:ext>
              </a:extLst>
            </p:cNvPr>
            <p:cNvSpPr/>
            <p:nvPr/>
          </p:nvSpPr>
          <p:spPr>
            <a:xfrm>
              <a:off x="450342" y="26689598"/>
              <a:ext cx="274320" cy="274320"/>
            </a:xfrm>
            <a:prstGeom prst="flowChartConnector">
              <a:avLst/>
            </a:prstGeom>
            <a:noFill/>
            <a:ln>
              <a:solidFill>
                <a:srgbClr val="1A34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lowchart: Connector 38">
              <a:extLst>
                <a:ext uri="{FF2B5EF4-FFF2-40B4-BE49-F238E27FC236}">
                  <a16:creationId xmlns:a16="http://schemas.microsoft.com/office/drawing/2014/main" id="{48E6920E-FD9B-4672-AB00-EF2EE525B529}"/>
                </a:ext>
              </a:extLst>
            </p:cNvPr>
            <p:cNvSpPr/>
            <p:nvPr/>
          </p:nvSpPr>
          <p:spPr>
            <a:xfrm>
              <a:off x="210296" y="27001966"/>
              <a:ext cx="274320" cy="274320"/>
            </a:xfrm>
            <a:prstGeom prst="flowChartConnector">
              <a:avLst/>
            </a:prstGeom>
            <a:noFill/>
            <a:ln>
              <a:solidFill>
                <a:srgbClr val="1A34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lowchart: Connector 39">
              <a:extLst>
                <a:ext uri="{FF2B5EF4-FFF2-40B4-BE49-F238E27FC236}">
                  <a16:creationId xmlns:a16="http://schemas.microsoft.com/office/drawing/2014/main" id="{6FC68F85-C3D2-42F6-B381-21E7B739915C}"/>
                </a:ext>
              </a:extLst>
            </p:cNvPr>
            <p:cNvSpPr/>
            <p:nvPr/>
          </p:nvSpPr>
          <p:spPr>
            <a:xfrm>
              <a:off x="161468" y="24999308"/>
              <a:ext cx="274320" cy="274320"/>
            </a:xfrm>
            <a:prstGeom prst="flowChartConnector">
              <a:avLst/>
            </a:prstGeom>
            <a:noFill/>
            <a:ln>
              <a:solidFill>
                <a:srgbClr val="1A34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lowchart: Connector 40">
              <a:extLst>
                <a:ext uri="{FF2B5EF4-FFF2-40B4-BE49-F238E27FC236}">
                  <a16:creationId xmlns:a16="http://schemas.microsoft.com/office/drawing/2014/main" id="{DE6E08D6-3E09-4B6F-9596-B55CF07F1258}"/>
                </a:ext>
              </a:extLst>
            </p:cNvPr>
            <p:cNvSpPr/>
            <p:nvPr/>
          </p:nvSpPr>
          <p:spPr>
            <a:xfrm>
              <a:off x="270580" y="25769744"/>
              <a:ext cx="182880" cy="182880"/>
            </a:xfrm>
            <a:prstGeom prst="flowChartConnector">
              <a:avLst/>
            </a:prstGeom>
            <a:noFill/>
            <a:ln>
              <a:solidFill>
                <a:srgbClr val="1A34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lowchart: Connector 41">
              <a:extLst>
                <a:ext uri="{FF2B5EF4-FFF2-40B4-BE49-F238E27FC236}">
                  <a16:creationId xmlns:a16="http://schemas.microsoft.com/office/drawing/2014/main" id="{DD46AFA8-8C7A-4FFF-AF84-9B2C7D07ECF5}"/>
                </a:ext>
              </a:extLst>
            </p:cNvPr>
            <p:cNvSpPr/>
            <p:nvPr/>
          </p:nvSpPr>
          <p:spPr>
            <a:xfrm>
              <a:off x="409271" y="24092509"/>
              <a:ext cx="274320" cy="274320"/>
            </a:xfrm>
            <a:prstGeom prst="flowChartConnector">
              <a:avLst/>
            </a:prstGeom>
            <a:noFill/>
            <a:ln>
              <a:solidFill>
                <a:srgbClr val="1A34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lowchart: Connector 42">
              <a:extLst>
                <a:ext uri="{FF2B5EF4-FFF2-40B4-BE49-F238E27FC236}">
                  <a16:creationId xmlns:a16="http://schemas.microsoft.com/office/drawing/2014/main" id="{F41DB8DA-FA5F-4004-98E0-A00C912E1752}"/>
                </a:ext>
              </a:extLst>
            </p:cNvPr>
            <p:cNvSpPr/>
            <p:nvPr/>
          </p:nvSpPr>
          <p:spPr>
            <a:xfrm>
              <a:off x="235488" y="23718603"/>
              <a:ext cx="182880" cy="182880"/>
            </a:xfrm>
            <a:prstGeom prst="flowChartConnector">
              <a:avLst/>
            </a:prstGeom>
            <a:noFill/>
            <a:ln>
              <a:solidFill>
                <a:srgbClr val="1A34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lowchart: Connector 43">
              <a:extLst>
                <a:ext uri="{FF2B5EF4-FFF2-40B4-BE49-F238E27FC236}">
                  <a16:creationId xmlns:a16="http://schemas.microsoft.com/office/drawing/2014/main" id="{3D7599DA-D70B-4E9B-9C79-AB2BA40B1998}"/>
                </a:ext>
              </a:extLst>
            </p:cNvPr>
            <p:cNvSpPr/>
            <p:nvPr/>
          </p:nvSpPr>
          <p:spPr>
            <a:xfrm>
              <a:off x="329450" y="23349482"/>
              <a:ext cx="91440" cy="91440"/>
            </a:xfrm>
            <a:prstGeom prst="flowChartConnector">
              <a:avLst/>
            </a:prstGeom>
            <a:noFill/>
            <a:ln>
              <a:solidFill>
                <a:srgbClr val="1A34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lowchart: Connector 44">
              <a:extLst>
                <a:ext uri="{FF2B5EF4-FFF2-40B4-BE49-F238E27FC236}">
                  <a16:creationId xmlns:a16="http://schemas.microsoft.com/office/drawing/2014/main" id="{28DDD2D2-7D45-4FA0-9427-C804A3F9B483}"/>
                </a:ext>
              </a:extLst>
            </p:cNvPr>
            <p:cNvSpPr/>
            <p:nvPr/>
          </p:nvSpPr>
          <p:spPr>
            <a:xfrm>
              <a:off x="571900" y="24033414"/>
              <a:ext cx="91440" cy="91440"/>
            </a:xfrm>
            <a:prstGeom prst="flowChartConnector">
              <a:avLst/>
            </a:prstGeom>
            <a:noFill/>
            <a:ln>
              <a:solidFill>
                <a:srgbClr val="1A34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lowchart: Connector 45">
              <a:extLst>
                <a:ext uri="{FF2B5EF4-FFF2-40B4-BE49-F238E27FC236}">
                  <a16:creationId xmlns:a16="http://schemas.microsoft.com/office/drawing/2014/main" id="{C6D98BBD-9193-42ED-A62A-8C44EE4C7577}"/>
                </a:ext>
              </a:extLst>
            </p:cNvPr>
            <p:cNvSpPr/>
            <p:nvPr/>
          </p:nvSpPr>
          <p:spPr>
            <a:xfrm>
              <a:off x="509808" y="23236156"/>
              <a:ext cx="91440" cy="91440"/>
            </a:xfrm>
            <a:prstGeom prst="flowChartConnector">
              <a:avLst/>
            </a:prstGeom>
            <a:noFill/>
            <a:ln>
              <a:solidFill>
                <a:srgbClr val="1A34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lowchart: Connector 46">
              <a:extLst>
                <a:ext uri="{FF2B5EF4-FFF2-40B4-BE49-F238E27FC236}">
                  <a16:creationId xmlns:a16="http://schemas.microsoft.com/office/drawing/2014/main" id="{D96CF8D7-F065-4AF4-A0D1-D3997A8E5F9D}"/>
                </a:ext>
              </a:extLst>
            </p:cNvPr>
            <p:cNvSpPr/>
            <p:nvPr/>
          </p:nvSpPr>
          <p:spPr>
            <a:xfrm>
              <a:off x="583266" y="22433336"/>
              <a:ext cx="91440" cy="91440"/>
            </a:xfrm>
            <a:prstGeom prst="flowChartConnector">
              <a:avLst/>
            </a:prstGeom>
            <a:noFill/>
            <a:ln>
              <a:solidFill>
                <a:srgbClr val="1A34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lowchart: Connector 47">
              <a:extLst>
                <a:ext uri="{FF2B5EF4-FFF2-40B4-BE49-F238E27FC236}">
                  <a16:creationId xmlns:a16="http://schemas.microsoft.com/office/drawing/2014/main" id="{3460F7D8-2D86-41B8-84B6-89FF23DA0DB0}"/>
                </a:ext>
              </a:extLst>
            </p:cNvPr>
            <p:cNvSpPr/>
            <p:nvPr/>
          </p:nvSpPr>
          <p:spPr>
            <a:xfrm>
              <a:off x="630360" y="26515493"/>
              <a:ext cx="91440" cy="91440"/>
            </a:xfrm>
            <a:prstGeom prst="flowChartConnector">
              <a:avLst/>
            </a:prstGeom>
            <a:noFill/>
            <a:ln>
              <a:solidFill>
                <a:srgbClr val="1A34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lowchart: Connector 48">
              <a:extLst>
                <a:ext uri="{FF2B5EF4-FFF2-40B4-BE49-F238E27FC236}">
                  <a16:creationId xmlns:a16="http://schemas.microsoft.com/office/drawing/2014/main" id="{F16E811F-9156-4F51-9E3C-124BDCEDE899}"/>
                </a:ext>
              </a:extLst>
            </p:cNvPr>
            <p:cNvSpPr/>
            <p:nvPr/>
          </p:nvSpPr>
          <p:spPr>
            <a:xfrm>
              <a:off x="621776" y="27347574"/>
              <a:ext cx="91440" cy="91440"/>
            </a:xfrm>
            <a:prstGeom prst="flowChartConnector">
              <a:avLst/>
            </a:prstGeom>
            <a:noFill/>
            <a:ln>
              <a:solidFill>
                <a:srgbClr val="1A34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lowchart: Connector 49">
              <a:extLst>
                <a:ext uri="{FF2B5EF4-FFF2-40B4-BE49-F238E27FC236}">
                  <a16:creationId xmlns:a16="http://schemas.microsoft.com/office/drawing/2014/main" id="{39E7C422-724D-412B-A135-44D819662E57}"/>
                </a:ext>
              </a:extLst>
            </p:cNvPr>
            <p:cNvSpPr/>
            <p:nvPr/>
          </p:nvSpPr>
          <p:spPr>
            <a:xfrm>
              <a:off x="336254" y="25418365"/>
              <a:ext cx="91440" cy="91440"/>
            </a:xfrm>
            <a:prstGeom prst="flowChartConnector">
              <a:avLst/>
            </a:prstGeom>
            <a:noFill/>
            <a:ln>
              <a:solidFill>
                <a:srgbClr val="1A34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lowchart: Connector 50">
              <a:extLst>
                <a:ext uri="{FF2B5EF4-FFF2-40B4-BE49-F238E27FC236}">
                  <a16:creationId xmlns:a16="http://schemas.microsoft.com/office/drawing/2014/main" id="{1E356E37-26CA-4B11-B6F0-C307A808C8BC}"/>
                </a:ext>
              </a:extLst>
            </p:cNvPr>
            <p:cNvSpPr/>
            <p:nvPr/>
          </p:nvSpPr>
          <p:spPr>
            <a:xfrm>
              <a:off x="636536" y="25029994"/>
              <a:ext cx="91440" cy="91440"/>
            </a:xfrm>
            <a:prstGeom prst="flowChartConnector">
              <a:avLst/>
            </a:prstGeom>
            <a:noFill/>
            <a:ln>
              <a:solidFill>
                <a:srgbClr val="1A34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lowchart: Connector 51">
              <a:extLst>
                <a:ext uri="{FF2B5EF4-FFF2-40B4-BE49-F238E27FC236}">
                  <a16:creationId xmlns:a16="http://schemas.microsoft.com/office/drawing/2014/main" id="{CE556409-E832-47D2-BD56-879D20289D85}"/>
                </a:ext>
              </a:extLst>
            </p:cNvPr>
            <p:cNvSpPr/>
            <p:nvPr/>
          </p:nvSpPr>
          <p:spPr>
            <a:xfrm>
              <a:off x="637016" y="25515309"/>
              <a:ext cx="182880" cy="182880"/>
            </a:xfrm>
            <a:prstGeom prst="flowChartConnector">
              <a:avLst/>
            </a:prstGeom>
            <a:noFill/>
            <a:ln>
              <a:solidFill>
                <a:srgbClr val="1A34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Flowchart: Connector 52">
              <a:extLst>
                <a:ext uri="{FF2B5EF4-FFF2-40B4-BE49-F238E27FC236}">
                  <a16:creationId xmlns:a16="http://schemas.microsoft.com/office/drawing/2014/main" id="{8CBCCB3F-4BA7-4C78-8F60-EB3359922F7D}"/>
                </a:ext>
              </a:extLst>
            </p:cNvPr>
            <p:cNvSpPr/>
            <p:nvPr/>
          </p:nvSpPr>
          <p:spPr>
            <a:xfrm>
              <a:off x="472672" y="26424053"/>
              <a:ext cx="182880" cy="182880"/>
            </a:xfrm>
            <a:prstGeom prst="flowChartConnector">
              <a:avLst/>
            </a:prstGeom>
            <a:noFill/>
            <a:ln>
              <a:solidFill>
                <a:srgbClr val="1A34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Flowchart: Connector 53">
              <a:extLst>
                <a:ext uri="{FF2B5EF4-FFF2-40B4-BE49-F238E27FC236}">
                  <a16:creationId xmlns:a16="http://schemas.microsoft.com/office/drawing/2014/main" id="{C2696290-6187-4DFE-9DFB-468C2A66C323}"/>
                </a:ext>
              </a:extLst>
            </p:cNvPr>
            <p:cNvSpPr/>
            <p:nvPr/>
          </p:nvSpPr>
          <p:spPr>
            <a:xfrm>
              <a:off x="596580" y="26903797"/>
              <a:ext cx="182880" cy="182880"/>
            </a:xfrm>
            <a:prstGeom prst="flowChartConnector">
              <a:avLst/>
            </a:prstGeom>
            <a:noFill/>
            <a:ln>
              <a:solidFill>
                <a:srgbClr val="1A34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lowchart: Connector 54">
              <a:extLst>
                <a:ext uri="{FF2B5EF4-FFF2-40B4-BE49-F238E27FC236}">
                  <a16:creationId xmlns:a16="http://schemas.microsoft.com/office/drawing/2014/main" id="{04EFD5C2-3C01-4E38-9ABF-B8CD3F9B0FB3}"/>
                </a:ext>
              </a:extLst>
            </p:cNvPr>
            <p:cNvSpPr/>
            <p:nvPr/>
          </p:nvSpPr>
          <p:spPr>
            <a:xfrm>
              <a:off x="199400" y="26401053"/>
              <a:ext cx="182880" cy="182880"/>
            </a:xfrm>
            <a:prstGeom prst="flowChartConnector">
              <a:avLst/>
            </a:prstGeom>
            <a:noFill/>
            <a:ln>
              <a:solidFill>
                <a:srgbClr val="1A34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Flowchart: Connector 55">
              <a:extLst>
                <a:ext uri="{FF2B5EF4-FFF2-40B4-BE49-F238E27FC236}">
                  <a16:creationId xmlns:a16="http://schemas.microsoft.com/office/drawing/2014/main" id="{F1604A62-7761-44C3-9746-BC51B5108CA0}"/>
                </a:ext>
              </a:extLst>
            </p:cNvPr>
            <p:cNvSpPr/>
            <p:nvPr/>
          </p:nvSpPr>
          <p:spPr>
            <a:xfrm>
              <a:off x="380706" y="24601428"/>
              <a:ext cx="182880" cy="182880"/>
            </a:xfrm>
            <a:prstGeom prst="flowChartConnector">
              <a:avLst/>
            </a:prstGeom>
            <a:noFill/>
            <a:ln>
              <a:solidFill>
                <a:srgbClr val="1A34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Flowchart: Connector 56">
              <a:extLst>
                <a:ext uri="{FF2B5EF4-FFF2-40B4-BE49-F238E27FC236}">
                  <a16:creationId xmlns:a16="http://schemas.microsoft.com/office/drawing/2014/main" id="{DDBE1E7E-467E-428D-B34A-630ACF76AC82}"/>
                </a:ext>
              </a:extLst>
            </p:cNvPr>
            <p:cNvSpPr/>
            <p:nvPr/>
          </p:nvSpPr>
          <p:spPr>
            <a:xfrm>
              <a:off x="643381" y="24511953"/>
              <a:ext cx="182880" cy="182880"/>
            </a:xfrm>
            <a:prstGeom prst="flowChartConnector">
              <a:avLst/>
            </a:prstGeom>
            <a:noFill/>
            <a:ln>
              <a:solidFill>
                <a:srgbClr val="1A34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lowchart: Connector 57">
              <a:extLst>
                <a:ext uri="{FF2B5EF4-FFF2-40B4-BE49-F238E27FC236}">
                  <a16:creationId xmlns:a16="http://schemas.microsoft.com/office/drawing/2014/main" id="{6E1BEF19-AE32-4084-9C54-579027B0378F}"/>
                </a:ext>
              </a:extLst>
            </p:cNvPr>
            <p:cNvSpPr/>
            <p:nvPr/>
          </p:nvSpPr>
          <p:spPr>
            <a:xfrm>
              <a:off x="256016" y="23047692"/>
              <a:ext cx="182880" cy="182880"/>
            </a:xfrm>
            <a:prstGeom prst="flowChartConnector">
              <a:avLst/>
            </a:prstGeom>
            <a:noFill/>
            <a:ln>
              <a:solidFill>
                <a:srgbClr val="1A34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lowchart: Connector 58">
              <a:extLst>
                <a:ext uri="{FF2B5EF4-FFF2-40B4-BE49-F238E27FC236}">
                  <a16:creationId xmlns:a16="http://schemas.microsoft.com/office/drawing/2014/main" id="{73047C05-1561-473C-A41F-B52713C58506}"/>
                </a:ext>
              </a:extLst>
            </p:cNvPr>
            <p:cNvSpPr/>
            <p:nvPr/>
          </p:nvSpPr>
          <p:spPr>
            <a:xfrm>
              <a:off x="558744" y="26105744"/>
              <a:ext cx="91440" cy="91440"/>
            </a:xfrm>
            <a:prstGeom prst="flowChartConnector">
              <a:avLst/>
            </a:prstGeom>
            <a:noFill/>
            <a:ln>
              <a:solidFill>
                <a:srgbClr val="1A34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0" name="Picture 59">
            <a:extLst>
              <a:ext uri="{FF2B5EF4-FFF2-40B4-BE49-F238E27FC236}">
                <a16:creationId xmlns:a16="http://schemas.microsoft.com/office/drawing/2014/main" id="{A7521DFA-1F23-4A07-ADE4-BD05D3F0B188}"/>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
                    </a14:imgEffect>
                  </a14:imgLayer>
                </a14:imgProps>
              </a:ext>
              <a:ext uri="{28A0092B-C50C-407E-A947-70E740481C1C}">
                <a14:useLocalDpi xmlns:a14="http://schemas.microsoft.com/office/drawing/2010/main" val="0"/>
              </a:ext>
            </a:extLst>
          </a:blip>
          <a:stretch>
            <a:fillRect/>
          </a:stretch>
        </p:blipFill>
        <p:spPr>
          <a:xfrm>
            <a:off x="12963157" y="24452229"/>
            <a:ext cx="1578842" cy="12548687"/>
          </a:xfrm>
          <a:prstGeom prst="rect">
            <a:avLst/>
          </a:prstGeom>
        </p:spPr>
      </p:pic>
      <p:sp>
        <p:nvSpPr>
          <p:cNvPr id="61" name="Flowchart: Connector 60">
            <a:extLst>
              <a:ext uri="{FF2B5EF4-FFF2-40B4-BE49-F238E27FC236}">
                <a16:creationId xmlns:a16="http://schemas.microsoft.com/office/drawing/2014/main" id="{6A520AE8-A997-4724-BFC5-B23193A54D45}"/>
              </a:ext>
            </a:extLst>
          </p:cNvPr>
          <p:cNvSpPr/>
          <p:nvPr/>
        </p:nvSpPr>
        <p:spPr>
          <a:xfrm>
            <a:off x="11923778" y="24176736"/>
            <a:ext cx="3657600" cy="3657600"/>
          </a:xfrm>
          <a:prstGeom prst="flowChartConnector">
            <a:avLst/>
          </a:prstGeom>
          <a:noFill/>
          <a:ln w="38100">
            <a:solidFill>
              <a:srgbClr val="1C34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2" name="Group 61">
            <a:extLst>
              <a:ext uri="{FF2B5EF4-FFF2-40B4-BE49-F238E27FC236}">
                <a16:creationId xmlns:a16="http://schemas.microsoft.com/office/drawing/2014/main" id="{55F5B544-E51D-4BDD-B9DD-2291078330F8}"/>
              </a:ext>
            </a:extLst>
          </p:cNvPr>
          <p:cNvGrpSpPr/>
          <p:nvPr/>
        </p:nvGrpSpPr>
        <p:grpSpPr>
          <a:xfrm>
            <a:off x="16481812" y="21031200"/>
            <a:ext cx="9824773" cy="15969716"/>
            <a:chOff x="16481812" y="21031200"/>
            <a:chExt cx="9824773" cy="15969716"/>
          </a:xfrm>
        </p:grpSpPr>
        <p:pic>
          <p:nvPicPr>
            <p:cNvPr id="63" name="Picture 62">
              <a:extLst>
                <a:ext uri="{FF2B5EF4-FFF2-40B4-BE49-F238E27FC236}">
                  <a16:creationId xmlns:a16="http://schemas.microsoft.com/office/drawing/2014/main" id="{0DB634B6-5043-4491-8D32-B43FAB8F3B27}"/>
                </a:ext>
              </a:extLst>
            </p:cNvPr>
            <p:cNvPicPr>
              <a:picLocks noChangeAspect="1"/>
            </p:cNvPicPr>
            <p:nvPr/>
          </p:nvPicPr>
          <p:blipFill rotWithShape="1">
            <a:blip r:embed="rId4"/>
            <a:srcRect t="3865" r="4159"/>
            <a:stretch/>
          </p:blipFill>
          <p:spPr>
            <a:xfrm>
              <a:off x="16481812" y="21031200"/>
              <a:ext cx="9824773" cy="15969716"/>
            </a:xfrm>
            <a:prstGeom prst="rect">
              <a:avLst/>
            </a:prstGeom>
          </p:spPr>
        </p:pic>
        <p:pic>
          <p:nvPicPr>
            <p:cNvPr id="64" name="Picture 63">
              <a:extLst>
                <a:ext uri="{FF2B5EF4-FFF2-40B4-BE49-F238E27FC236}">
                  <a16:creationId xmlns:a16="http://schemas.microsoft.com/office/drawing/2014/main" id="{F4D89218-56A2-4DDB-B636-3A4CEA7D3D18}"/>
                </a:ext>
              </a:extLst>
            </p:cNvPr>
            <p:cNvPicPr>
              <a:picLocks noChangeAspect="1"/>
            </p:cNvPicPr>
            <p:nvPr/>
          </p:nvPicPr>
          <p:blipFill>
            <a:blip r:embed="rId5"/>
            <a:stretch>
              <a:fillRect/>
            </a:stretch>
          </p:blipFill>
          <p:spPr>
            <a:xfrm>
              <a:off x="25349401" y="31305212"/>
              <a:ext cx="957184" cy="1173317"/>
            </a:xfrm>
            <a:prstGeom prst="rect">
              <a:avLst/>
            </a:prstGeom>
          </p:spPr>
        </p:pic>
      </p:grpSp>
    </p:spTree>
    <p:extLst>
      <p:ext uri="{BB962C8B-B14F-4D97-AF65-F5344CB8AC3E}">
        <p14:creationId xmlns:p14="http://schemas.microsoft.com/office/powerpoint/2010/main" val="16566331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EDD134-D518-4E79-BB4F-E4CD5D81D973}"/>
              </a:ext>
            </a:extLst>
          </p:cNvPr>
          <p:cNvSpPr>
            <a:spLocks noGrp="1"/>
          </p:cNvSpPr>
          <p:nvPr>
            <p:ph type="title"/>
          </p:nvPr>
        </p:nvSpPr>
        <p:spPr/>
        <p:txBody>
          <a:bodyPr/>
          <a:lstStyle/>
          <a:p>
            <a:r>
              <a:rPr lang="en-US" dirty="0"/>
              <a:t>Locally integrated regression</a:t>
            </a:r>
          </a:p>
        </p:txBody>
      </p:sp>
      <p:graphicFrame>
        <p:nvGraphicFramePr>
          <p:cNvPr id="4" name="Content Placeholder 3">
            <a:extLst>
              <a:ext uri="{FF2B5EF4-FFF2-40B4-BE49-F238E27FC236}">
                <a16:creationId xmlns:a16="http://schemas.microsoft.com/office/drawing/2014/main" id="{0E0B8FA0-631E-4101-A587-F3B6620CC2EC}"/>
              </a:ext>
            </a:extLst>
          </p:cNvPr>
          <p:cNvGraphicFramePr>
            <a:graphicFrameLocks noGrp="1"/>
          </p:cNvGraphicFramePr>
          <p:nvPr>
            <p:ph idx="1"/>
            <p:extLst>
              <p:ext uri="{D42A27DB-BD31-4B8C-83A1-F6EECF244321}">
                <p14:modId xmlns:p14="http://schemas.microsoft.com/office/powerpoint/2010/main" val="3303410954"/>
              </p:ext>
            </p:extLst>
          </p:nvPr>
        </p:nvGraphicFramePr>
        <p:xfrm>
          <a:off x="2828925" y="16220661"/>
          <a:ext cx="16890310" cy="208411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Content Placeholder 3">
            <a:extLst>
              <a:ext uri="{FF2B5EF4-FFF2-40B4-BE49-F238E27FC236}">
                <a16:creationId xmlns:a16="http://schemas.microsoft.com/office/drawing/2014/main" id="{201E23FD-B846-4E0F-B6BB-20AA9CB06C1F}"/>
              </a:ext>
            </a:extLst>
          </p:cNvPr>
          <p:cNvGraphicFramePr>
            <a:graphicFrameLocks/>
          </p:cNvGraphicFramePr>
          <p:nvPr>
            <p:extLst>
              <p:ext uri="{D42A27DB-BD31-4B8C-83A1-F6EECF244321}">
                <p14:modId xmlns:p14="http://schemas.microsoft.com/office/powerpoint/2010/main" val="340719977"/>
              </p:ext>
            </p:extLst>
          </p:nvPr>
        </p:nvGraphicFramePr>
        <p:xfrm>
          <a:off x="2307468" y="4199927"/>
          <a:ext cx="16890310" cy="2084111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pSp>
        <p:nvGrpSpPr>
          <p:cNvPr id="3" name="Group 2">
            <a:extLst>
              <a:ext uri="{FF2B5EF4-FFF2-40B4-BE49-F238E27FC236}">
                <a16:creationId xmlns:a16="http://schemas.microsoft.com/office/drawing/2014/main" id="{901C812E-9C44-44AA-8075-A6C7FEA0675E}"/>
              </a:ext>
            </a:extLst>
          </p:cNvPr>
          <p:cNvGrpSpPr/>
          <p:nvPr/>
        </p:nvGrpSpPr>
        <p:grpSpPr>
          <a:xfrm>
            <a:off x="22700973" y="13954538"/>
            <a:ext cx="11443675" cy="6281482"/>
            <a:chOff x="22700973" y="13954538"/>
            <a:chExt cx="11443675" cy="6281482"/>
          </a:xfrm>
        </p:grpSpPr>
        <p:cxnSp>
          <p:nvCxnSpPr>
            <p:cNvPr id="30" name="Connector: Elbow 29">
              <a:extLst>
                <a:ext uri="{FF2B5EF4-FFF2-40B4-BE49-F238E27FC236}">
                  <a16:creationId xmlns:a16="http://schemas.microsoft.com/office/drawing/2014/main" id="{6C0E1E65-BB9C-40BE-85E1-D64A1C8C56EC}"/>
                </a:ext>
              </a:extLst>
            </p:cNvPr>
            <p:cNvCxnSpPr>
              <a:cxnSpLocks/>
            </p:cNvCxnSpPr>
            <p:nvPr/>
          </p:nvCxnSpPr>
          <p:spPr>
            <a:xfrm>
              <a:off x="26962605" y="18973798"/>
              <a:ext cx="3060405" cy="1143000"/>
            </a:xfrm>
            <a:prstGeom prst="bentConnector3">
              <a:avLst/>
            </a:prstGeom>
            <a:ln w="63500">
              <a:tailEnd type="triangle"/>
            </a:ln>
          </p:spPr>
          <p:style>
            <a:lnRef idx="1">
              <a:schemeClr val="accent1"/>
            </a:lnRef>
            <a:fillRef idx="0">
              <a:schemeClr val="accent1"/>
            </a:fillRef>
            <a:effectRef idx="0">
              <a:schemeClr val="accent1"/>
            </a:effectRef>
            <a:fontRef idx="minor">
              <a:schemeClr val="tx1"/>
            </a:fontRef>
          </p:style>
        </p:cxnSp>
        <p:cxnSp>
          <p:nvCxnSpPr>
            <p:cNvPr id="27" name="Connector: Elbow 26">
              <a:extLst>
                <a:ext uri="{FF2B5EF4-FFF2-40B4-BE49-F238E27FC236}">
                  <a16:creationId xmlns:a16="http://schemas.microsoft.com/office/drawing/2014/main" id="{EC4CED5B-1A91-460B-8455-DAFF9424E9A3}"/>
                </a:ext>
              </a:extLst>
            </p:cNvPr>
            <p:cNvCxnSpPr>
              <a:cxnSpLocks/>
            </p:cNvCxnSpPr>
            <p:nvPr/>
          </p:nvCxnSpPr>
          <p:spPr>
            <a:xfrm>
              <a:off x="23125466" y="18526538"/>
              <a:ext cx="3060405" cy="1143000"/>
            </a:xfrm>
            <a:prstGeom prst="bentConnector3">
              <a:avLst/>
            </a:prstGeom>
            <a:ln w="63500">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C17C27C7-25C3-4394-B0DE-2D553AAECF3B}"/>
                </a:ext>
              </a:extLst>
            </p:cNvPr>
            <p:cNvSpPr txBox="1">
              <a:spLocks/>
            </p:cNvSpPr>
            <p:nvPr/>
          </p:nvSpPr>
          <p:spPr>
            <a:xfrm>
              <a:off x="22700973" y="13954538"/>
              <a:ext cx="3200400" cy="4572000"/>
            </a:xfrm>
            <a:prstGeom prst="roundRect">
              <a:avLst/>
            </a:prstGeom>
            <a:solidFill>
              <a:srgbClr val="4472C4"/>
            </a:solidFill>
          </p:spPr>
          <p:style>
            <a:lnRef idx="2">
              <a:schemeClr val="accent1"/>
            </a:lnRef>
            <a:fillRef idx="1">
              <a:schemeClr val="lt1"/>
            </a:fillRef>
            <a:effectRef idx="0">
              <a:schemeClr val="accent1"/>
            </a:effectRef>
            <a:fontRef idx="minor">
              <a:schemeClr val="dk1"/>
            </a:fontRef>
          </p:style>
          <p:txBody>
            <a:bodyPr wrap="square" rtlCol="0">
              <a:noAutofit/>
            </a:bodyPr>
            <a:lstStyle/>
            <a:p>
              <a:pPr algn="ctr"/>
              <a:r>
                <a:rPr lang="en-US" sz="3400" dirty="0">
                  <a:solidFill>
                    <a:schemeClr val="bg1"/>
                  </a:solidFill>
                  <a:latin typeface="Times New Roman" panose="02020603050405020304" pitchFamily="18" charset="0"/>
                  <a:cs typeface="Times New Roman" panose="02020603050405020304" pitchFamily="18" charset="0"/>
                </a:rPr>
                <a:t>Select a salinity proxy, and match proxy data to afflicted float.</a:t>
              </a:r>
            </a:p>
          </p:txBody>
        </p:sp>
        <p:sp>
          <p:nvSpPr>
            <p:cNvPr id="13" name="TextBox 12">
              <a:extLst>
                <a:ext uri="{FF2B5EF4-FFF2-40B4-BE49-F238E27FC236}">
                  <a16:creationId xmlns:a16="http://schemas.microsoft.com/office/drawing/2014/main" id="{BAC56DE8-19B5-4DD1-A88E-CD13CED433CC}"/>
                </a:ext>
              </a:extLst>
            </p:cNvPr>
            <p:cNvSpPr txBox="1">
              <a:spLocks/>
            </p:cNvSpPr>
            <p:nvPr/>
          </p:nvSpPr>
          <p:spPr>
            <a:xfrm>
              <a:off x="26610364" y="13954538"/>
              <a:ext cx="3200400" cy="5029200"/>
            </a:xfrm>
            <a:prstGeom prst="roundRect">
              <a:avLst/>
            </a:prstGeom>
            <a:solidFill>
              <a:srgbClr val="4472C4"/>
            </a:solidFill>
          </p:spPr>
          <p:style>
            <a:lnRef idx="2">
              <a:schemeClr val="accent1"/>
            </a:lnRef>
            <a:fillRef idx="1">
              <a:schemeClr val="lt1"/>
            </a:fillRef>
            <a:effectRef idx="0">
              <a:schemeClr val="accent1"/>
            </a:effectRef>
            <a:fontRef idx="minor">
              <a:schemeClr val="dk1"/>
            </a:fontRef>
          </p:style>
          <p:txBody>
            <a:bodyPr wrap="square" rtlCol="0">
              <a:noAutofit/>
            </a:bodyPr>
            <a:lstStyle/>
            <a:p>
              <a:pPr algn="ctr"/>
              <a:r>
                <a:rPr lang="en-US" sz="3400" dirty="0">
                  <a:solidFill>
                    <a:schemeClr val="bg1"/>
                  </a:solidFill>
                  <a:latin typeface="Times New Roman" panose="02020603050405020304" pitchFamily="18" charset="0"/>
                  <a:cs typeface="Times New Roman" panose="02020603050405020304" pitchFamily="18" charset="0"/>
                </a:rPr>
                <a:t>Compare the processed parameter data with and without the proxy.</a:t>
              </a:r>
            </a:p>
          </p:txBody>
        </p:sp>
        <p:sp>
          <p:nvSpPr>
            <p:cNvPr id="14" name="TextBox 13">
              <a:extLst>
                <a:ext uri="{FF2B5EF4-FFF2-40B4-BE49-F238E27FC236}">
                  <a16:creationId xmlns:a16="http://schemas.microsoft.com/office/drawing/2014/main" id="{B68390D6-E576-4C29-9597-C585A444863E}"/>
                </a:ext>
              </a:extLst>
            </p:cNvPr>
            <p:cNvSpPr txBox="1">
              <a:spLocks/>
            </p:cNvSpPr>
            <p:nvPr/>
          </p:nvSpPr>
          <p:spPr>
            <a:xfrm>
              <a:off x="30519755" y="13954538"/>
              <a:ext cx="3200400" cy="5486400"/>
            </a:xfrm>
            <a:prstGeom prst="roundRect">
              <a:avLst/>
            </a:prstGeom>
            <a:solidFill>
              <a:srgbClr val="4472C4"/>
            </a:solidFill>
          </p:spPr>
          <p:style>
            <a:lnRef idx="2">
              <a:schemeClr val="accent1"/>
            </a:lnRef>
            <a:fillRef idx="1">
              <a:schemeClr val="lt1"/>
            </a:fillRef>
            <a:effectRef idx="0">
              <a:schemeClr val="accent1"/>
            </a:effectRef>
            <a:fontRef idx="minor">
              <a:schemeClr val="dk1"/>
            </a:fontRef>
          </p:style>
          <p:txBody>
            <a:bodyPr wrap="square" rtlCol="0">
              <a:noAutofit/>
            </a:bodyPr>
            <a:lstStyle/>
            <a:p>
              <a:pPr algn="ctr"/>
              <a:r>
                <a:rPr lang="en-US" sz="3400" dirty="0">
                  <a:solidFill>
                    <a:schemeClr val="bg1"/>
                  </a:solidFill>
                  <a:latin typeface="Times New Roman" panose="02020603050405020304" pitchFamily="18" charset="0"/>
                  <a:cs typeface="Times New Roman" panose="02020603050405020304" pitchFamily="18" charset="0"/>
                </a:rPr>
                <a:t>Determine proxy success based on magnitude of parameter error and inflated proxy error. </a:t>
              </a:r>
            </a:p>
          </p:txBody>
        </p:sp>
        <p:sp>
          <p:nvSpPr>
            <p:cNvPr id="15" name="TextBox 14">
              <a:extLst>
                <a:ext uri="{FF2B5EF4-FFF2-40B4-BE49-F238E27FC236}">
                  <a16:creationId xmlns:a16="http://schemas.microsoft.com/office/drawing/2014/main" id="{62949BBD-844F-45E8-A3B9-D8E2583FF497}"/>
                </a:ext>
              </a:extLst>
            </p:cNvPr>
            <p:cNvSpPr txBox="1">
              <a:spLocks/>
            </p:cNvSpPr>
            <p:nvPr/>
          </p:nvSpPr>
          <p:spPr>
            <a:xfrm>
              <a:off x="23125466" y="16854747"/>
              <a:ext cx="3200400" cy="2286000"/>
            </a:xfrm>
            <a:prstGeom prst="roundRect">
              <a:avLst/>
            </a:prstGeom>
          </p:spPr>
          <p:style>
            <a:lnRef idx="2">
              <a:schemeClr val="accent1"/>
            </a:lnRef>
            <a:fillRef idx="1">
              <a:schemeClr val="lt1"/>
            </a:fillRef>
            <a:effectRef idx="0">
              <a:schemeClr val="accent1"/>
            </a:effectRef>
            <a:fontRef idx="minor">
              <a:schemeClr val="dk1"/>
            </a:fontRef>
          </p:style>
          <p:txBody>
            <a:bodyPr wrap="square" rtlCol="0">
              <a:noAutofit/>
            </a:bodyPr>
            <a:lstStyle/>
            <a:p>
              <a:pPr algn="ctr"/>
              <a:r>
                <a:rPr lang="en-US" sz="3400" dirty="0">
                  <a:latin typeface="Times New Roman" panose="02020603050405020304" pitchFamily="18" charset="0"/>
                  <a:cs typeface="Times New Roman" panose="02020603050405020304" pitchFamily="18" charset="0"/>
                </a:rPr>
                <a:t>The proxy used for operations at MBARI is ARMOR3D.</a:t>
              </a:r>
            </a:p>
          </p:txBody>
        </p:sp>
        <p:sp>
          <p:nvSpPr>
            <p:cNvPr id="16" name="TextBox 15">
              <a:extLst>
                <a:ext uri="{FF2B5EF4-FFF2-40B4-BE49-F238E27FC236}">
                  <a16:creationId xmlns:a16="http://schemas.microsoft.com/office/drawing/2014/main" id="{B2E60F3B-3A98-46E2-BA20-62E59E93F64A}"/>
                </a:ext>
              </a:extLst>
            </p:cNvPr>
            <p:cNvSpPr txBox="1">
              <a:spLocks/>
            </p:cNvSpPr>
            <p:nvPr/>
          </p:nvSpPr>
          <p:spPr>
            <a:xfrm>
              <a:off x="27034857" y="17383538"/>
              <a:ext cx="3200400" cy="2286000"/>
            </a:xfrm>
            <a:prstGeom prst="roundRect">
              <a:avLst/>
            </a:prstGeom>
          </p:spPr>
          <p:style>
            <a:lnRef idx="2">
              <a:schemeClr val="accent1"/>
            </a:lnRef>
            <a:fillRef idx="1">
              <a:schemeClr val="lt1"/>
            </a:fillRef>
            <a:effectRef idx="0">
              <a:schemeClr val="accent1"/>
            </a:effectRef>
            <a:fontRef idx="minor">
              <a:schemeClr val="dk1"/>
            </a:fontRef>
          </p:style>
          <p:txBody>
            <a:bodyPr wrap="square" rtlCol="0">
              <a:noAutofit/>
            </a:bodyPr>
            <a:lstStyle/>
            <a:p>
              <a:pPr algn="ctr"/>
              <a:r>
                <a:rPr lang="en-US" sz="3400" dirty="0">
                  <a:latin typeface="Times New Roman" panose="02020603050405020304" pitchFamily="18" charset="0"/>
                  <a:cs typeface="Times New Roman" panose="02020603050405020304" pitchFamily="18" charset="0"/>
                </a:rPr>
                <a:t>How does healthy salinity data compare to proxy data?</a:t>
              </a:r>
            </a:p>
          </p:txBody>
        </p:sp>
        <p:sp>
          <p:nvSpPr>
            <p:cNvPr id="17" name="TextBox 16">
              <a:extLst>
                <a:ext uri="{FF2B5EF4-FFF2-40B4-BE49-F238E27FC236}">
                  <a16:creationId xmlns:a16="http://schemas.microsoft.com/office/drawing/2014/main" id="{45609D4E-FDC3-4938-8B29-F4D3EBFB0F7E}"/>
                </a:ext>
              </a:extLst>
            </p:cNvPr>
            <p:cNvSpPr txBox="1">
              <a:spLocks/>
            </p:cNvSpPr>
            <p:nvPr/>
          </p:nvSpPr>
          <p:spPr>
            <a:xfrm>
              <a:off x="30944248" y="17950020"/>
              <a:ext cx="3200400" cy="2286000"/>
            </a:xfrm>
            <a:prstGeom prst="roundRect">
              <a:avLst/>
            </a:prstGeom>
          </p:spPr>
          <p:style>
            <a:lnRef idx="2">
              <a:schemeClr val="accent1"/>
            </a:lnRef>
            <a:fillRef idx="1">
              <a:schemeClr val="lt1"/>
            </a:fillRef>
            <a:effectRef idx="0">
              <a:schemeClr val="accent1"/>
            </a:effectRef>
            <a:fontRef idx="minor">
              <a:schemeClr val="dk1"/>
            </a:fontRef>
          </p:style>
          <p:txBody>
            <a:bodyPr wrap="square" rtlCol="0">
              <a:noAutofit/>
            </a:bodyPr>
            <a:lstStyle/>
            <a:p>
              <a:pPr algn="ctr"/>
              <a:r>
                <a:rPr lang="en-US" sz="3400" dirty="0">
                  <a:latin typeface="Times New Roman" panose="02020603050405020304" pitchFamily="18" charset="0"/>
                  <a:cs typeface="Times New Roman" panose="02020603050405020304" pitchFamily="18" charset="0"/>
                </a:rPr>
                <a:t>Acceptable error magnitude determined float by float.</a:t>
              </a:r>
            </a:p>
          </p:txBody>
        </p:sp>
      </p:grpSp>
    </p:spTree>
    <p:extLst>
      <p:ext uri="{BB962C8B-B14F-4D97-AF65-F5344CB8AC3E}">
        <p14:creationId xmlns:p14="http://schemas.microsoft.com/office/powerpoint/2010/main" val="30881578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556D9E-4D34-4569-B803-10FDAECB804F}"/>
              </a:ext>
            </a:extLst>
          </p:cNvPr>
          <p:cNvSpPr>
            <a:spLocks noGrp="1"/>
          </p:cNvSpPr>
          <p:nvPr>
            <p:ph type="title"/>
          </p:nvPr>
        </p:nvSpPr>
        <p:spPr/>
        <p:txBody>
          <a:bodyPr/>
          <a:lstStyle/>
          <a:p>
            <a:endParaRPr lang="en-US"/>
          </a:p>
        </p:txBody>
      </p:sp>
      <p:sp>
        <p:nvSpPr>
          <p:cNvPr id="4" name="Isosceles Triangle 3">
            <a:extLst>
              <a:ext uri="{FF2B5EF4-FFF2-40B4-BE49-F238E27FC236}">
                <a16:creationId xmlns:a16="http://schemas.microsoft.com/office/drawing/2014/main" id="{56D98FC6-F560-46F7-99C3-3AAD3BD40A5D}"/>
              </a:ext>
            </a:extLst>
          </p:cNvPr>
          <p:cNvSpPr/>
          <p:nvPr/>
        </p:nvSpPr>
        <p:spPr>
          <a:xfrm>
            <a:off x="20573999" y="24905419"/>
            <a:ext cx="1140591" cy="1287156"/>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0533BAA-EE8C-4E56-8D15-4A9D7912B5FD}"/>
              </a:ext>
            </a:extLst>
          </p:cNvPr>
          <p:cNvSpPr/>
          <p:nvPr/>
        </p:nvSpPr>
        <p:spPr>
          <a:xfrm rot="21401265">
            <a:off x="17059451" y="24741905"/>
            <a:ext cx="7821576" cy="24989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32DF1A01-3800-4749-87E1-71BF2B48D887}"/>
              </a:ext>
            </a:extLst>
          </p:cNvPr>
          <p:cNvSpPr/>
          <p:nvPr/>
        </p:nvSpPr>
        <p:spPr>
          <a:xfrm rot="16200000">
            <a:off x="16850454" y="22498236"/>
            <a:ext cx="416620" cy="38628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63A85D88-74EC-4898-B9E7-C212E8B2AA74}"/>
              </a:ext>
            </a:extLst>
          </p:cNvPr>
          <p:cNvSpPr/>
          <p:nvPr/>
        </p:nvSpPr>
        <p:spPr>
          <a:xfrm rot="16200000">
            <a:off x="24699312" y="22083060"/>
            <a:ext cx="416620" cy="38628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993D4EAA-B9B8-40ED-8392-E5D4D7775F8B}"/>
              </a:ext>
            </a:extLst>
          </p:cNvPr>
          <p:cNvSpPr/>
          <p:nvPr/>
        </p:nvSpPr>
        <p:spPr>
          <a:xfrm rot="16200000">
            <a:off x="16708614" y="24684516"/>
            <a:ext cx="883181" cy="1828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ADB0762-6294-4599-A977-0FC7C8EF7FD0}"/>
              </a:ext>
            </a:extLst>
          </p:cNvPr>
          <p:cNvSpPr/>
          <p:nvPr/>
        </p:nvSpPr>
        <p:spPr>
          <a:xfrm rot="16200000">
            <a:off x="24405361" y="24161619"/>
            <a:ext cx="769382" cy="1833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5B1FA893-50DE-4E49-88D3-2ABA9FDA53CA}"/>
              </a:ext>
            </a:extLst>
          </p:cNvPr>
          <p:cNvSpPr txBox="1"/>
          <p:nvPr/>
        </p:nvSpPr>
        <p:spPr>
          <a:xfrm>
            <a:off x="14635857" y="22998196"/>
            <a:ext cx="4845814" cy="1287157"/>
          </a:xfrm>
          <a:prstGeom prst="rect">
            <a:avLst/>
          </a:prstGeom>
          <a:noFill/>
        </p:spPr>
        <p:txBody>
          <a:bodyPr wrap="square" rtlCol="0">
            <a:noAutofit/>
          </a:bodyPr>
          <a:lstStyle/>
          <a:p>
            <a:pPr algn="ctr"/>
            <a:r>
              <a:rPr lang="en-US" sz="3400" dirty="0">
                <a:latin typeface="Times New Roman" panose="02020603050405020304" pitchFamily="18" charset="0"/>
                <a:cs typeface="Times New Roman" panose="02020603050405020304" pitchFamily="18" charset="0"/>
              </a:rPr>
              <a:t>Float observations of Nitrate and pH</a:t>
            </a:r>
          </a:p>
        </p:txBody>
      </p:sp>
      <p:sp>
        <p:nvSpPr>
          <p:cNvPr id="12" name="TextBox 11">
            <a:extLst>
              <a:ext uri="{FF2B5EF4-FFF2-40B4-BE49-F238E27FC236}">
                <a16:creationId xmlns:a16="http://schemas.microsoft.com/office/drawing/2014/main" id="{1F173A0B-C8AF-426D-9BBE-D410A146F982}"/>
              </a:ext>
            </a:extLst>
          </p:cNvPr>
          <p:cNvSpPr txBox="1"/>
          <p:nvPr/>
        </p:nvSpPr>
        <p:spPr>
          <a:xfrm>
            <a:off x="22976196" y="22072182"/>
            <a:ext cx="3862852" cy="1287157"/>
          </a:xfrm>
          <a:prstGeom prst="rect">
            <a:avLst/>
          </a:prstGeom>
          <a:solidFill>
            <a:schemeClr val="bg1"/>
          </a:solidFill>
        </p:spPr>
        <p:txBody>
          <a:bodyPr wrap="square" rtlCol="0">
            <a:noAutofit/>
          </a:bodyPr>
          <a:lstStyle/>
          <a:p>
            <a:pPr algn="ctr"/>
            <a:r>
              <a:rPr lang="en-US" sz="3400" dirty="0">
                <a:latin typeface="Times New Roman" panose="02020603050405020304" pitchFamily="18" charset="0"/>
                <a:cs typeface="Times New Roman" panose="02020603050405020304" pitchFamily="18" charset="0"/>
              </a:rPr>
              <a:t>Locally interpolated estimates of Nitrate and pH</a:t>
            </a:r>
          </a:p>
        </p:txBody>
      </p:sp>
      <p:sp>
        <p:nvSpPr>
          <p:cNvPr id="14" name="TextBox 13">
            <a:extLst>
              <a:ext uri="{FF2B5EF4-FFF2-40B4-BE49-F238E27FC236}">
                <a16:creationId xmlns:a16="http://schemas.microsoft.com/office/drawing/2014/main" id="{1D537DC6-5988-4E3C-ACEE-18D1E37DBADF}"/>
              </a:ext>
            </a:extLst>
          </p:cNvPr>
          <p:cNvSpPr txBox="1"/>
          <p:nvPr/>
        </p:nvSpPr>
        <p:spPr>
          <a:xfrm>
            <a:off x="15127338" y="26486604"/>
            <a:ext cx="11711710" cy="2039523"/>
          </a:xfrm>
          <a:prstGeom prst="rect">
            <a:avLst/>
          </a:prstGeom>
          <a:noFill/>
        </p:spPr>
        <p:txBody>
          <a:bodyPr wrap="square" rtlCol="0">
            <a:noAutofit/>
          </a:bodyPr>
          <a:lstStyle/>
          <a:p>
            <a:pPr algn="ctr"/>
            <a:r>
              <a:rPr lang="en-US" sz="3400" dirty="0">
                <a:latin typeface="Times New Roman" panose="02020603050405020304" pitchFamily="18" charset="0"/>
                <a:cs typeface="Times New Roman" panose="02020603050405020304" pitchFamily="18" charset="0"/>
              </a:rPr>
              <a:t>MBARI uses Equation 7 of Carter et al. 2017 to obtain parameter estimates for quality control, but this </a:t>
            </a:r>
            <a:r>
              <a:rPr lang="en-US" sz="3400" b="1" dirty="0">
                <a:latin typeface="Times New Roman" panose="02020603050405020304" pitchFamily="18" charset="0"/>
                <a:cs typeface="Times New Roman" panose="02020603050405020304" pitchFamily="18" charset="0"/>
              </a:rPr>
              <a:t>requires float oxygen </a:t>
            </a:r>
            <a:r>
              <a:rPr lang="en-US" sz="3400" dirty="0">
                <a:latin typeface="Times New Roman" panose="02020603050405020304" pitchFamily="18" charset="0"/>
                <a:cs typeface="Times New Roman" panose="02020603050405020304" pitchFamily="18" charset="0"/>
              </a:rPr>
              <a:t>as apparent oxygen utilization (AOU) as an input!</a:t>
            </a:r>
          </a:p>
        </p:txBody>
      </p:sp>
      <p:cxnSp>
        <p:nvCxnSpPr>
          <p:cNvPr id="10" name="Connector: Curved 9">
            <a:extLst>
              <a:ext uri="{FF2B5EF4-FFF2-40B4-BE49-F238E27FC236}">
                <a16:creationId xmlns:a16="http://schemas.microsoft.com/office/drawing/2014/main" id="{38B58490-3E5E-49CF-8C1D-145D88E70295}"/>
              </a:ext>
            </a:extLst>
          </p:cNvPr>
          <p:cNvCxnSpPr>
            <a:cxnSpLocks/>
          </p:cNvCxnSpPr>
          <p:nvPr/>
        </p:nvCxnSpPr>
        <p:spPr>
          <a:xfrm rot="5400000">
            <a:off x="24007823" y="24533453"/>
            <a:ext cx="2033003" cy="1634830"/>
          </a:xfrm>
          <a:prstGeom prst="curvedConnector3">
            <a:avLst>
              <a:gd name="adj1" fmla="val 46089"/>
            </a:avLst>
          </a:prstGeom>
          <a:ln w="82550">
            <a:tailEnd type="triangle"/>
          </a:ln>
        </p:spPr>
        <p:style>
          <a:lnRef idx="1">
            <a:schemeClr val="accent1"/>
          </a:lnRef>
          <a:fillRef idx="0">
            <a:schemeClr val="accent1"/>
          </a:fillRef>
          <a:effectRef idx="0">
            <a:schemeClr val="accent1"/>
          </a:effectRef>
          <a:fontRef idx="minor">
            <a:schemeClr val="tx1"/>
          </a:fontRef>
        </p:style>
      </p:cxnSp>
      <p:sp>
        <p:nvSpPr>
          <p:cNvPr id="16" name="Flowchart: Connector 15">
            <a:extLst>
              <a:ext uri="{FF2B5EF4-FFF2-40B4-BE49-F238E27FC236}">
                <a16:creationId xmlns:a16="http://schemas.microsoft.com/office/drawing/2014/main" id="{D2FB8DC6-7DF4-46D8-956F-A6014CB6745A}"/>
              </a:ext>
            </a:extLst>
          </p:cNvPr>
          <p:cNvSpPr/>
          <p:nvPr/>
        </p:nvSpPr>
        <p:spPr>
          <a:xfrm>
            <a:off x="511459" y="25307260"/>
            <a:ext cx="274320" cy="274320"/>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lowchart: Connector 16">
            <a:extLst>
              <a:ext uri="{FF2B5EF4-FFF2-40B4-BE49-F238E27FC236}">
                <a16:creationId xmlns:a16="http://schemas.microsoft.com/office/drawing/2014/main" id="{5714E763-6921-48C2-8B98-F798A87957DF}"/>
              </a:ext>
            </a:extLst>
          </p:cNvPr>
          <p:cNvSpPr/>
          <p:nvPr/>
        </p:nvSpPr>
        <p:spPr>
          <a:xfrm>
            <a:off x="126257" y="24386893"/>
            <a:ext cx="274320" cy="274320"/>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lowchart: Connector 17">
            <a:extLst>
              <a:ext uri="{FF2B5EF4-FFF2-40B4-BE49-F238E27FC236}">
                <a16:creationId xmlns:a16="http://schemas.microsoft.com/office/drawing/2014/main" id="{605CD767-C3F1-4ABF-BA3F-23C63BFB0F9E}"/>
              </a:ext>
            </a:extLst>
          </p:cNvPr>
          <p:cNvSpPr/>
          <p:nvPr/>
        </p:nvSpPr>
        <p:spPr>
          <a:xfrm>
            <a:off x="141497" y="25867102"/>
            <a:ext cx="274320" cy="274320"/>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lowchart: Connector 18">
            <a:extLst>
              <a:ext uri="{FF2B5EF4-FFF2-40B4-BE49-F238E27FC236}">
                <a16:creationId xmlns:a16="http://schemas.microsoft.com/office/drawing/2014/main" id="{C96BC22B-B9D0-4F91-A7CB-41A136BA498D}"/>
              </a:ext>
            </a:extLst>
          </p:cNvPr>
          <p:cNvSpPr/>
          <p:nvPr/>
        </p:nvSpPr>
        <p:spPr>
          <a:xfrm>
            <a:off x="450342" y="26689598"/>
            <a:ext cx="274320" cy="274320"/>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lowchart: Connector 19">
            <a:extLst>
              <a:ext uri="{FF2B5EF4-FFF2-40B4-BE49-F238E27FC236}">
                <a16:creationId xmlns:a16="http://schemas.microsoft.com/office/drawing/2014/main" id="{C4364CD7-F83A-47B5-AFB8-AD5691B6C05A}"/>
              </a:ext>
            </a:extLst>
          </p:cNvPr>
          <p:cNvSpPr/>
          <p:nvPr/>
        </p:nvSpPr>
        <p:spPr>
          <a:xfrm>
            <a:off x="210296" y="27001966"/>
            <a:ext cx="274320" cy="274320"/>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lowchart: Connector 20">
            <a:extLst>
              <a:ext uri="{FF2B5EF4-FFF2-40B4-BE49-F238E27FC236}">
                <a16:creationId xmlns:a16="http://schemas.microsoft.com/office/drawing/2014/main" id="{952399B5-77F5-4E3E-964C-75CF6036DB4F}"/>
              </a:ext>
            </a:extLst>
          </p:cNvPr>
          <p:cNvSpPr/>
          <p:nvPr/>
        </p:nvSpPr>
        <p:spPr>
          <a:xfrm>
            <a:off x="161468" y="24999308"/>
            <a:ext cx="274320" cy="274320"/>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lowchart: Connector 21">
            <a:extLst>
              <a:ext uri="{FF2B5EF4-FFF2-40B4-BE49-F238E27FC236}">
                <a16:creationId xmlns:a16="http://schemas.microsoft.com/office/drawing/2014/main" id="{56EE902F-6D81-49FA-A467-695EEB5E505A}"/>
              </a:ext>
            </a:extLst>
          </p:cNvPr>
          <p:cNvSpPr/>
          <p:nvPr/>
        </p:nvSpPr>
        <p:spPr>
          <a:xfrm>
            <a:off x="270580" y="25769744"/>
            <a:ext cx="182880" cy="182880"/>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lowchart: Connector 22">
            <a:extLst>
              <a:ext uri="{FF2B5EF4-FFF2-40B4-BE49-F238E27FC236}">
                <a16:creationId xmlns:a16="http://schemas.microsoft.com/office/drawing/2014/main" id="{3148EFA8-59DC-41E5-9B36-8B39CAA85F78}"/>
              </a:ext>
            </a:extLst>
          </p:cNvPr>
          <p:cNvSpPr/>
          <p:nvPr/>
        </p:nvSpPr>
        <p:spPr>
          <a:xfrm>
            <a:off x="409271" y="24092509"/>
            <a:ext cx="274320" cy="274320"/>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lowchart: Connector 23">
            <a:extLst>
              <a:ext uri="{FF2B5EF4-FFF2-40B4-BE49-F238E27FC236}">
                <a16:creationId xmlns:a16="http://schemas.microsoft.com/office/drawing/2014/main" id="{D02443B7-32CC-4F4F-9EA7-A8644F879CFC}"/>
              </a:ext>
            </a:extLst>
          </p:cNvPr>
          <p:cNvSpPr/>
          <p:nvPr/>
        </p:nvSpPr>
        <p:spPr>
          <a:xfrm>
            <a:off x="235488" y="23718603"/>
            <a:ext cx="182880" cy="182880"/>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lowchart: Connector 24">
            <a:extLst>
              <a:ext uri="{FF2B5EF4-FFF2-40B4-BE49-F238E27FC236}">
                <a16:creationId xmlns:a16="http://schemas.microsoft.com/office/drawing/2014/main" id="{21AC4595-F405-4B14-8BBE-75FE68165490}"/>
              </a:ext>
            </a:extLst>
          </p:cNvPr>
          <p:cNvSpPr/>
          <p:nvPr/>
        </p:nvSpPr>
        <p:spPr>
          <a:xfrm>
            <a:off x="329450" y="23349482"/>
            <a:ext cx="91440" cy="91440"/>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lowchart: Connector 25">
            <a:extLst>
              <a:ext uri="{FF2B5EF4-FFF2-40B4-BE49-F238E27FC236}">
                <a16:creationId xmlns:a16="http://schemas.microsoft.com/office/drawing/2014/main" id="{3869F466-BA35-403F-9E3F-2B4E95BBF351}"/>
              </a:ext>
            </a:extLst>
          </p:cNvPr>
          <p:cNvSpPr/>
          <p:nvPr/>
        </p:nvSpPr>
        <p:spPr>
          <a:xfrm>
            <a:off x="571900" y="24033414"/>
            <a:ext cx="91440" cy="91440"/>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lowchart: Connector 26">
            <a:extLst>
              <a:ext uri="{FF2B5EF4-FFF2-40B4-BE49-F238E27FC236}">
                <a16:creationId xmlns:a16="http://schemas.microsoft.com/office/drawing/2014/main" id="{74EB3310-9987-4D19-8A65-14893B033D8D}"/>
              </a:ext>
            </a:extLst>
          </p:cNvPr>
          <p:cNvSpPr/>
          <p:nvPr/>
        </p:nvSpPr>
        <p:spPr>
          <a:xfrm>
            <a:off x="509808" y="23236156"/>
            <a:ext cx="91440" cy="91440"/>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lowchart: Connector 27">
            <a:extLst>
              <a:ext uri="{FF2B5EF4-FFF2-40B4-BE49-F238E27FC236}">
                <a16:creationId xmlns:a16="http://schemas.microsoft.com/office/drawing/2014/main" id="{71A4585A-8F56-43D5-852C-499618F8AB94}"/>
              </a:ext>
            </a:extLst>
          </p:cNvPr>
          <p:cNvSpPr/>
          <p:nvPr/>
        </p:nvSpPr>
        <p:spPr>
          <a:xfrm>
            <a:off x="583266" y="22433336"/>
            <a:ext cx="91440" cy="91440"/>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lowchart: Connector 28">
            <a:extLst>
              <a:ext uri="{FF2B5EF4-FFF2-40B4-BE49-F238E27FC236}">
                <a16:creationId xmlns:a16="http://schemas.microsoft.com/office/drawing/2014/main" id="{17102933-F7FB-4A03-93EE-9F2D5998DBF6}"/>
              </a:ext>
            </a:extLst>
          </p:cNvPr>
          <p:cNvSpPr/>
          <p:nvPr/>
        </p:nvSpPr>
        <p:spPr>
          <a:xfrm>
            <a:off x="630360" y="26515493"/>
            <a:ext cx="91440" cy="91440"/>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lowchart: Connector 29">
            <a:extLst>
              <a:ext uri="{FF2B5EF4-FFF2-40B4-BE49-F238E27FC236}">
                <a16:creationId xmlns:a16="http://schemas.microsoft.com/office/drawing/2014/main" id="{EAE51FB6-4B0C-46C2-AA69-7A6AD05781F7}"/>
              </a:ext>
            </a:extLst>
          </p:cNvPr>
          <p:cNvSpPr/>
          <p:nvPr/>
        </p:nvSpPr>
        <p:spPr>
          <a:xfrm>
            <a:off x="621776" y="27347574"/>
            <a:ext cx="91440" cy="91440"/>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lowchart: Connector 30">
            <a:extLst>
              <a:ext uri="{FF2B5EF4-FFF2-40B4-BE49-F238E27FC236}">
                <a16:creationId xmlns:a16="http://schemas.microsoft.com/office/drawing/2014/main" id="{362D6ED5-CB30-424D-81F9-54DC07E2FF87}"/>
              </a:ext>
            </a:extLst>
          </p:cNvPr>
          <p:cNvSpPr/>
          <p:nvPr/>
        </p:nvSpPr>
        <p:spPr>
          <a:xfrm>
            <a:off x="336254" y="25418365"/>
            <a:ext cx="91440" cy="91440"/>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lowchart: Connector 31">
            <a:extLst>
              <a:ext uri="{FF2B5EF4-FFF2-40B4-BE49-F238E27FC236}">
                <a16:creationId xmlns:a16="http://schemas.microsoft.com/office/drawing/2014/main" id="{ECE8D7C1-D805-4FB8-8B66-5F7E1E3AEA05}"/>
              </a:ext>
            </a:extLst>
          </p:cNvPr>
          <p:cNvSpPr/>
          <p:nvPr/>
        </p:nvSpPr>
        <p:spPr>
          <a:xfrm>
            <a:off x="636536" y="25029994"/>
            <a:ext cx="91440" cy="91440"/>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lowchart: Connector 32">
            <a:extLst>
              <a:ext uri="{FF2B5EF4-FFF2-40B4-BE49-F238E27FC236}">
                <a16:creationId xmlns:a16="http://schemas.microsoft.com/office/drawing/2014/main" id="{27166E20-EB0D-4F26-8181-BABB3A9DA6E4}"/>
              </a:ext>
            </a:extLst>
          </p:cNvPr>
          <p:cNvSpPr/>
          <p:nvPr/>
        </p:nvSpPr>
        <p:spPr>
          <a:xfrm>
            <a:off x="637016" y="25515309"/>
            <a:ext cx="182880" cy="182880"/>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lowchart: Connector 33">
            <a:extLst>
              <a:ext uri="{FF2B5EF4-FFF2-40B4-BE49-F238E27FC236}">
                <a16:creationId xmlns:a16="http://schemas.microsoft.com/office/drawing/2014/main" id="{60398A28-EE90-46B4-9DEB-9EE978DB4E3B}"/>
              </a:ext>
            </a:extLst>
          </p:cNvPr>
          <p:cNvSpPr/>
          <p:nvPr/>
        </p:nvSpPr>
        <p:spPr>
          <a:xfrm>
            <a:off x="472672" y="26424053"/>
            <a:ext cx="182880" cy="182880"/>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lowchart: Connector 34">
            <a:extLst>
              <a:ext uri="{FF2B5EF4-FFF2-40B4-BE49-F238E27FC236}">
                <a16:creationId xmlns:a16="http://schemas.microsoft.com/office/drawing/2014/main" id="{6969D198-05FA-474A-AA15-96CE282C7C25}"/>
              </a:ext>
            </a:extLst>
          </p:cNvPr>
          <p:cNvSpPr/>
          <p:nvPr/>
        </p:nvSpPr>
        <p:spPr>
          <a:xfrm>
            <a:off x="596580" y="26903797"/>
            <a:ext cx="182880" cy="182880"/>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lowchart: Connector 35">
            <a:extLst>
              <a:ext uri="{FF2B5EF4-FFF2-40B4-BE49-F238E27FC236}">
                <a16:creationId xmlns:a16="http://schemas.microsoft.com/office/drawing/2014/main" id="{FFD8418B-EEBD-43F7-8309-12AC7FC28A85}"/>
              </a:ext>
            </a:extLst>
          </p:cNvPr>
          <p:cNvSpPr/>
          <p:nvPr/>
        </p:nvSpPr>
        <p:spPr>
          <a:xfrm>
            <a:off x="199400" y="26401053"/>
            <a:ext cx="182880" cy="182880"/>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lowchart: Connector 36">
            <a:extLst>
              <a:ext uri="{FF2B5EF4-FFF2-40B4-BE49-F238E27FC236}">
                <a16:creationId xmlns:a16="http://schemas.microsoft.com/office/drawing/2014/main" id="{9DD333F2-9C15-4698-B6E8-ABF1D427AC38}"/>
              </a:ext>
            </a:extLst>
          </p:cNvPr>
          <p:cNvSpPr/>
          <p:nvPr/>
        </p:nvSpPr>
        <p:spPr>
          <a:xfrm>
            <a:off x="380706" y="24601428"/>
            <a:ext cx="182880" cy="182880"/>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lowchart: Connector 37">
            <a:extLst>
              <a:ext uri="{FF2B5EF4-FFF2-40B4-BE49-F238E27FC236}">
                <a16:creationId xmlns:a16="http://schemas.microsoft.com/office/drawing/2014/main" id="{812A26F7-9E22-43E6-A762-F28B74A67173}"/>
              </a:ext>
            </a:extLst>
          </p:cNvPr>
          <p:cNvSpPr/>
          <p:nvPr/>
        </p:nvSpPr>
        <p:spPr>
          <a:xfrm>
            <a:off x="643381" y="24511953"/>
            <a:ext cx="182880" cy="182880"/>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lowchart: Connector 38">
            <a:extLst>
              <a:ext uri="{FF2B5EF4-FFF2-40B4-BE49-F238E27FC236}">
                <a16:creationId xmlns:a16="http://schemas.microsoft.com/office/drawing/2014/main" id="{9C06CF42-AB4D-42F2-B86C-7414B6EBF444}"/>
              </a:ext>
            </a:extLst>
          </p:cNvPr>
          <p:cNvSpPr/>
          <p:nvPr/>
        </p:nvSpPr>
        <p:spPr>
          <a:xfrm>
            <a:off x="256016" y="23047692"/>
            <a:ext cx="182880" cy="182880"/>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lowchart: Connector 39">
            <a:extLst>
              <a:ext uri="{FF2B5EF4-FFF2-40B4-BE49-F238E27FC236}">
                <a16:creationId xmlns:a16="http://schemas.microsoft.com/office/drawing/2014/main" id="{A1E32391-1661-43BA-AD69-3EF2899F56EF}"/>
              </a:ext>
            </a:extLst>
          </p:cNvPr>
          <p:cNvSpPr/>
          <p:nvPr/>
        </p:nvSpPr>
        <p:spPr>
          <a:xfrm>
            <a:off x="558744" y="26105744"/>
            <a:ext cx="91440" cy="91440"/>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1" name="Table 4">
            <a:extLst>
              <a:ext uri="{FF2B5EF4-FFF2-40B4-BE49-F238E27FC236}">
                <a16:creationId xmlns:a16="http://schemas.microsoft.com/office/drawing/2014/main" id="{93F00C90-A115-4371-9537-0E50C24E1D05}"/>
              </a:ext>
            </a:extLst>
          </p:cNvPr>
          <p:cNvGraphicFramePr>
            <a:graphicFrameLocks noGrp="1"/>
          </p:cNvGraphicFramePr>
          <p:nvPr>
            <p:ph idx="1"/>
            <p:extLst>
              <p:ext uri="{D42A27DB-BD31-4B8C-83A1-F6EECF244321}">
                <p14:modId xmlns:p14="http://schemas.microsoft.com/office/powerpoint/2010/main" val="2314929843"/>
              </p:ext>
            </p:extLst>
          </p:nvPr>
        </p:nvGraphicFramePr>
        <p:xfrm>
          <a:off x="3240138" y="11696924"/>
          <a:ext cx="11887200" cy="3435708"/>
        </p:xfrm>
        <a:graphic>
          <a:graphicData uri="http://schemas.openxmlformats.org/drawingml/2006/table">
            <a:tbl>
              <a:tblPr firstRow="1" bandRow="1">
                <a:tableStyleId>{5C22544A-7EE6-4342-B048-85BDC9FD1C3A}</a:tableStyleId>
              </a:tblPr>
              <a:tblGrid>
                <a:gridCol w="3789942">
                  <a:extLst>
                    <a:ext uri="{9D8B030D-6E8A-4147-A177-3AD203B41FA5}">
                      <a16:colId xmlns:a16="http://schemas.microsoft.com/office/drawing/2014/main" val="995326966"/>
                    </a:ext>
                  </a:extLst>
                </a:gridCol>
                <a:gridCol w="3144917">
                  <a:extLst>
                    <a:ext uri="{9D8B030D-6E8A-4147-A177-3AD203B41FA5}">
                      <a16:colId xmlns:a16="http://schemas.microsoft.com/office/drawing/2014/main" val="2800265781"/>
                    </a:ext>
                  </a:extLst>
                </a:gridCol>
                <a:gridCol w="4952341">
                  <a:extLst>
                    <a:ext uri="{9D8B030D-6E8A-4147-A177-3AD203B41FA5}">
                      <a16:colId xmlns:a16="http://schemas.microsoft.com/office/drawing/2014/main" val="265674603"/>
                    </a:ext>
                  </a:extLst>
                </a:gridCol>
              </a:tblGrid>
              <a:tr h="1328541">
                <a:tc>
                  <a:txBody>
                    <a:bodyPr/>
                    <a:lstStyle/>
                    <a:p>
                      <a:pPr algn="ctr"/>
                      <a:r>
                        <a:rPr lang="en-US" sz="3400" dirty="0">
                          <a:latin typeface="Times New Roman" panose="02020603050405020304" pitchFamily="18" charset="0"/>
                          <a:cs typeface="Times New Roman" panose="02020603050405020304" pitchFamily="18" charset="0"/>
                        </a:rPr>
                        <a:t>BGC Argo Parameter</a:t>
                      </a:r>
                    </a:p>
                  </a:txBody>
                  <a:tcPr anchor="ctr">
                    <a:lnL w="19050" cap="flat" cmpd="sng" algn="ctr">
                      <a:solidFill>
                        <a:srgbClr val="1C345D"/>
                      </a:solidFill>
                      <a:prstDash val="solid"/>
                      <a:round/>
                      <a:headEnd type="none" w="med" len="med"/>
                      <a:tailEnd type="none" w="med" len="med"/>
                    </a:lnL>
                    <a:lnR w="19050" cap="flat" cmpd="sng" algn="ctr">
                      <a:solidFill>
                        <a:srgbClr val="1C345D"/>
                      </a:solidFill>
                      <a:prstDash val="solid"/>
                      <a:round/>
                      <a:headEnd type="none" w="med" len="med"/>
                      <a:tailEnd type="none" w="med" len="med"/>
                    </a:lnR>
                    <a:lnT w="19050" cap="flat" cmpd="sng" algn="ctr">
                      <a:solidFill>
                        <a:srgbClr val="1C345D"/>
                      </a:solidFill>
                      <a:prstDash val="solid"/>
                      <a:round/>
                      <a:headEnd type="none" w="med" len="med"/>
                      <a:tailEnd type="none" w="med" len="med"/>
                    </a:lnT>
                    <a:lnB w="19050" cap="flat" cmpd="sng" algn="ctr">
                      <a:solidFill>
                        <a:srgbClr val="1C345D"/>
                      </a:solidFill>
                      <a:prstDash val="solid"/>
                      <a:round/>
                      <a:headEnd type="none" w="med" len="med"/>
                      <a:tailEnd type="none" w="med" len="med"/>
                    </a:lnB>
                    <a:lnTlToBr w="12700" cmpd="sng">
                      <a:noFill/>
                      <a:prstDash val="solid"/>
                    </a:lnTlToBr>
                    <a:lnBlToTr w="12700" cmpd="sng">
                      <a:noFill/>
                      <a:prstDash val="solid"/>
                    </a:lnBlToTr>
                    <a:solidFill>
                      <a:srgbClr val="2E579A"/>
                    </a:solidFill>
                  </a:tcPr>
                </a:tc>
                <a:tc>
                  <a:txBody>
                    <a:bodyPr/>
                    <a:lstStyle/>
                    <a:p>
                      <a:pPr algn="ctr"/>
                      <a:r>
                        <a:rPr lang="en-US" sz="3400" dirty="0">
                          <a:latin typeface="Times New Roman" panose="02020603050405020304" pitchFamily="18" charset="0"/>
                          <a:cs typeface="Times New Roman" panose="02020603050405020304" pitchFamily="18" charset="0"/>
                        </a:rPr>
                        <a:t>Average Fleet Precision</a:t>
                      </a:r>
                    </a:p>
                  </a:txBody>
                  <a:tcPr anchor="ctr">
                    <a:lnL w="19050" cap="flat" cmpd="sng" algn="ctr">
                      <a:solidFill>
                        <a:srgbClr val="1C345D"/>
                      </a:solidFill>
                      <a:prstDash val="solid"/>
                      <a:round/>
                      <a:headEnd type="none" w="med" len="med"/>
                      <a:tailEnd type="none" w="med" len="med"/>
                    </a:lnL>
                    <a:lnR w="19050" cap="flat" cmpd="sng" algn="ctr">
                      <a:solidFill>
                        <a:srgbClr val="1C345D"/>
                      </a:solidFill>
                      <a:prstDash val="solid"/>
                      <a:round/>
                      <a:headEnd type="none" w="med" len="med"/>
                      <a:tailEnd type="none" w="med" len="med"/>
                    </a:lnR>
                    <a:lnT w="19050" cap="flat" cmpd="sng" algn="ctr">
                      <a:solidFill>
                        <a:srgbClr val="1C345D"/>
                      </a:solidFill>
                      <a:prstDash val="solid"/>
                      <a:round/>
                      <a:headEnd type="none" w="med" len="med"/>
                      <a:tailEnd type="none" w="med" len="med"/>
                    </a:lnT>
                    <a:lnB w="19050" cap="flat" cmpd="sng" algn="ctr">
                      <a:solidFill>
                        <a:srgbClr val="1C345D"/>
                      </a:solidFill>
                      <a:prstDash val="solid"/>
                      <a:round/>
                      <a:headEnd type="none" w="med" len="med"/>
                      <a:tailEnd type="none" w="med" len="med"/>
                    </a:lnB>
                    <a:lnTlToBr w="12700" cmpd="sng">
                      <a:noFill/>
                      <a:prstDash val="solid"/>
                    </a:lnTlToBr>
                    <a:lnBlToTr w="12700" cmpd="sng">
                      <a:noFill/>
                      <a:prstDash val="solid"/>
                    </a:lnBlToTr>
                    <a:solidFill>
                      <a:srgbClr val="2E579A"/>
                    </a:solidFill>
                  </a:tcPr>
                </a:tc>
                <a:tc>
                  <a:txBody>
                    <a:bodyPr/>
                    <a:lstStyle/>
                    <a:p>
                      <a:pPr algn="ctr"/>
                      <a:r>
                        <a:rPr lang="en-US" sz="3400" dirty="0">
                          <a:latin typeface="Times New Roman" panose="02020603050405020304" pitchFamily="18" charset="0"/>
                          <a:cs typeface="Times New Roman" panose="02020603050405020304" pitchFamily="18" charset="0"/>
                        </a:rPr>
                        <a:t>Maximum error with 0.5 </a:t>
                      </a:r>
                      <a:r>
                        <a:rPr lang="en-US" sz="3400" dirty="0" err="1">
                          <a:latin typeface="Times New Roman" panose="02020603050405020304" pitchFamily="18" charset="0"/>
                          <a:cs typeface="Times New Roman" panose="02020603050405020304" pitchFamily="18" charset="0"/>
                        </a:rPr>
                        <a:t>psu</a:t>
                      </a:r>
                      <a:r>
                        <a:rPr lang="en-US" sz="3400" dirty="0">
                          <a:latin typeface="Times New Roman" panose="02020603050405020304" pitchFamily="18" charset="0"/>
                          <a:cs typeface="Times New Roman" panose="02020603050405020304" pitchFamily="18" charset="0"/>
                        </a:rPr>
                        <a:t> error in Salinity</a:t>
                      </a:r>
                    </a:p>
                  </a:txBody>
                  <a:tcPr anchor="ctr">
                    <a:lnL w="19050" cap="flat" cmpd="sng" algn="ctr">
                      <a:solidFill>
                        <a:srgbClr val="1C345D"/>
                      </a:solidFill>
                      <a:prstDash val="solid"/>
                      <a:round/>
                      <a:headEnd type="none" w="med" len="med"/>
                      <a:tailEnd type="none" w="med" len="med"/>
                    </a:lnL>
                    <a:lnR w="19050" cap="flat" cmpd="sng" algn="ctr">
                      <a:solidFill>
                        <a:srgbClr val="1C345D"/>
                      </a:solidFill>
                      <a:prstDash val="solid"/>
                      <a:round/>
                      <a:headEnd type="none" w="med" len="med"/>
                      <a:tailEnd type="none" w="med" len="med"/>
                    </a:lnR>
                    <a:lnT w="19050" cap="flat" cmpd="sng" algn="ctr">
                      <a:solidFill>
                        <a:srgbClr val="1C345D"/>
                      </a:solidFill>
                      <a:prstDash val="solid"/>
                      <a:round/>
                      <a:headEnd type="none" w="med" len="med"/>
                      <a:tailEnd type="none" w="med" len="med"/>
                    </a:lnT>
                    <a:lnB w="19050" cap="flat" cmpd="sng" algn="ctr">
                      <a:solidFill>
                        <a:srgbClr val="1C345D"/>
                      </a:solidFill>
                      <a:prstDash val="solid"/>
                      <a:round/>
                      <a:headEnd type="none" w="med" len="med"/>
                      <a:tailEnd type="none" w="med" len="med"/>
                    </a:lnB>
                    <a:lnTlToBr w="12700" cmpd="sng">
                      <a:noFill/>
                      <a:prstDash val="solid"/>
                    </a:lnTlToBr>
                    <a:lnBlToTr w="12700" cmpd="sng">
                      <a:noFill/>
                      <a:prstDash val="solid"/>
                    </a:lnBlToTr>
                    <a:solidFill>
                      <a:srgbClr val="2E579A"/>
                    </a:solidFill>
                  </a:tcPr>
                </a:tc>
                <a:extLst>
                  <a:ext uri="{0D108BD9-81ED-4DB2-BD59-A6C34878D82A}">
                    <a16:rowId xmlns:a16="http://schemas.microsoft.com/office/drawing/2014/main" val="2265241155"/>
                  </a:ext>
                </a:extLst>
              </a:tr>
              <a:tr h="702389">
                <a:tc>
                  <a:txBody>
                    <a:bodyPr/>
                    <a:lstStyle/>
                    <a:p>
                      <a:pPr algn="ctr"/>
                      <a:r>
                        <a:rPr lang="en-US" sz="3400" dirty="0">
                          <a:latin typeface="Times New Roman" panose="02020603050405020304" pitchFamily="18" charset="0"/>
                          <a:cs typeface="Times New Roman" panose="02020603050405020304" pitchFamily="18" charset="0"/>
                        </a:rPr>
                        <a:t>Oxygen (</a:t>
                      </a:r>
                      <a:r>
                        <a:rPr lang="el-GR" sz="3400" dirty="0">
                          <a:latin typeface="Times New Roman" panose="02020603050405020304" pitchFamily="18" charset="0"/>
                          <a:cs typeface="Times New Roman" panose="02020603050405020304" pitchFamily="18" charset="0"/>
                        </a:rPr>
                        <a:t>μ</a:t>
                      </a:r>
                      <a:r>
                        <a:rPr lang="en-US" sz="3400" dirty="0">
                          <a:latin typeface="Times New Roman" panose="02020603050405020304" pitchFamily="18" charset="0"/>
                          <a:cs typeface="Times New Roman" panose="02020603050405020304" pitchFamily="18" charset="0"/>
                        </a:rPr>
                        <a:t>mol / kg)</a:t>
                      </a:r>
                    </a:p>
                  </a:txBody>
                  <a:tcPr anchor="ctr">
                    <a:lnL w="19050" cap="flat" cmpd="sng" algn="ctr">
                      <a:solidFill>
                        <a:srgbClr val="1C345D"/>
                      </a:solidFill>
                      <a:prstDash val="solid"/>
                      <a:round/>
                      <a:headEnd type="none" w="med" len="med"/>
                      <a:tailEnd type="none" w="med" len="med"/>
                    </a:lnL>
                    <a:lnR w="19050" cap="flat" cmpd="sng" algn="ctr">
                      <a:solidFill>
                        <a:srgbClr val="1C345D"/>
                      </a:solidFill>
                      <a:prstDash val="solid"/>
                      <a:round/>
                      <a:headEnd type="none" w="med" len="med"/>
                      <a:tailEnd type="none" w="med" len="med"/>
                    </a:lnR>
                    <a:lnT w="19050" cap="flat" cmpd="sng" algn="ctr">
                      <a:solidFill>
                        <a:srgbClr val="1C345D"/>
                      </a:solidFill>
                      <a:prstDash val="solid"/>
                      <a:round/>
                      <a:headEnd type="none" w="med" len="med"/>
                      <a:tailEnd type="none" w="med" len="med"/>
                    </a:lnT>
                    <a:lnB w="19050" cap="flat" cmpd="sng" algn="ctr">
                      <a:solidFill>
                        <a:srgbClr val="1C345D"/>
                      </a:solidFill>
                      <a:prstDash val="solid"/>
                      <a:round/>
                      <a:headEnd type="none" w="med" len="med"/>
                      <a:tailEnd type="none" w="med" len="med"/>
                    </a:lnB>
                    <a:lnTlToBr w="12700" cmpd="sng">
                      <a:noFill/>
                      <a:prstDash val="solid"/>
                    </a:lnTlToBr>
                    <a:lnBlToTr w="12700" cmpd="sng">
                      <a:noFill/>
                      <a:prstDash val="solid"/>
                    </a:lnBlToTr>
                    <a:solidFill>
                      <a:srgbClr val="E5ECF7"/>
                    </a:solidFill>
                  </a:tcPr>
                </a:tc>
                <a:tc>
                  <a:txBody>
                    <a:bodyPr/>
                    <a:lstStyle/>
                    <a:p>
                      <a:pPr algn="ctr"/>
                      <a:r>
                        <a:rPr lang="en-US" sz="3400" dirty="0">
                          <a:latin typeface="Times New Roman" panose="02020603050405020304" pitchFamily="18" charset="0"/>
                          <a:cs typeface="Times New Roman" panose="02020603050405020304" pitchFamily="18" charset="0"/>
                        </a:rPr>
                        <a:t>2.0</a:t>
                      </a:r>
                    </a:p>
                  </a:txBody>
                  <a:tcPr anchor="ctr">
                    <a:lnL w="19050" cap="flat" cmpd="sng" algn="ctr">
                      <a:solidFill>
                        <a:srgbClr val="1C345D"/>
                      </a:solidFill>
                      <a:prstDash val="solid"/>
                      <a:round/>
                      <a:headEnd type="none" w="med" len="med"/>
                      <a:tailEnd type="none" w="med" len="med"/>
                    </a:lnL>
                    <a:lnR w="19050" cap="flat" cmpd="sng" algn="ctr">
                      <a:solidFill>
                        <a:srgbClr val="1C345D"/>
                      </a:solidFill>
                      <a:prstDash val="solid"/>
                      <a:round/>
                      <a:headEnd type="none" w="med" len="med"/>
                      <a:tailEnd type="none" w="med" len="med"/>
                    </a:lnR>
                    <a:lnT w="19050" cap="flat" cmpd="sng" algn="ctr">
                      <a:solidFill>
                        <a:srgbClr val="1C345D"/>
                      </a:solidFill>
                      <a:prstDash val="solid"/>
                      <a:round/>
                      <a:headEnd type="none" w="med" len="med"/>
                      <a:tailEnd type="none" w="med" len="med"/>
                    </a:lnT>
                    <a:lnB w="19050" cap="flat" cmpd="sng" algn="ctr">
                      <a:solidFill>
                        <a:srgbClr val="1C345D"/>
                      </a:solidFill>
                      <a:prstDash val="solid"/>
                      <a:round/>
                      <a:headEnd type="none" w="med" len="med"/>
                      <a:tailEnd type="none" w="med" len="med"/>
                    </a:lnB>
                    <a:lnTlToBr w="12700" cmpd="sng">
                      <a:noFill/>
                      <a:prstDash val="solid"/>
                    </a:lnTlToBr>
                    <a:lnBlToTr w="12700" cmpd="sng">
                      <a:noFill/>
                      <a:prstDash val="solid"/>
                    </a:lnBlToTr>
                    <a:solidFill>
                      <a:srgbClr val="E5ECF7"/>
                    </a:solidFill>
                  </a:tcPr>
                </a:tc>
                <a:tc>
                  <a:txBody>
                    <a:bodyPr/>
                    <a:lstStyle/>
                    <a:p>
                      <a:pPr algn="ctr"/>
                      <a:r>
                        <a:rPr lang="en-US" sz="3400" b="1" dirty="0">
                          <a:latin typeface="Times New Roman" panose="02020603050405020304" pitchFamily="18" charset="0"/>
                          <a:cs typeface="Times New Roman" panose="02020603050405020304" pitchFamily="18" charset="0"/>
                        </a:rPr>
                        <a:t>1.1</a:t>
                      </a:r>
                    </a:p>
                  </a:txBody>
                  <a:tcPr anchor="ctr">
                    <a:lnL w="19050" cap="flat" cmpd="sng" algn="ctr">
                      <a:solidFill>
                        <a:srgbClr val="1C345D"/>
                      </a:solidFill>
                      <a:prstDash val="solid"/>
                      <a:round/>
                      <a:headEnd type="none" w="med" len="med"/>
                      <a:tailEnd type="none" w="med" len="med"/>
                    </a:lnL>
                    <a:lnR w="19050" cap="flat" cmpd="sng" algn="ctr">
                      <a:solidFill>
                        <a:srgbClr val="1C345D"/>
                      </a:solidFill>
                      <a:prstDash val="solid"/>
                      <a:round/>
                      <a:headEnd type="none" w="med" len="med"/>
                      <a:tailEnd type="none" w="med" len="med"/>
                    </a:lnR>
                    <a:lnT w="19050" cap="flat" cmpd="sng" algn="ctr">
                      <a:solidFill>
                        <a:srgbClr val="1C345D"/>
                      </a:solidFill>
                      <a:prstDash val="solid"/>
                      <a:round/>
                      <a:headEnd type="none" w="med" len="med"/>
                      <a:tailEnd type="none" w="med" len="med"/>
                    </a:lnT>
                    <a:lnB w="19050" cap="flat" cmpd="sng" algn="ctr">
                      <a:solidFill>
                        <a:srgbClr val="1C345D"/>
                      </a:solidFill>
                      <a:prstDash val="solid"/>
                      <a:round/>
                      <a:headEnd type="none" w="med" len="med"/>
                      <a:tailEnd type="none" w="med" len="med"/>
                    </a:lnB>
                    <a:lnTlToBr w="12700" cmpd="sng">
                      <a:noFill/>
                      <a:prstDash val="solid"/>
                    </a:lnTlToBr>
                    <a:lnBlToTr w="12700" cmpd="sng">
                      <a:noFill/>
                      <a:prstDash val="solid"/>
                    </a:lnBlToTr>
                    <a:solidFill>
                      <a:srgbClr val="E5ECF7"/>
                    </a:solidFill>
                  </a:tcPr>
                </a:tc>
                <a:extLst>
                  <a:ext uri="{0D108BD9-81ED-4DB2-BD59-A6C34878D82A}">
                    <a16:rowId xmlns:a16="http://schemas.microsoft.com/office/drawing/2014/main" val="1453535616"/>
                  </a:ext>
                </a:extLst>
              </a:tr>
              <a:tr h="702389">
                <a:tc>
                  <a:txBody>
                    <a:bodyPr/>
                    <a:lstStyle/>
                    <a:p>
                      <a:pPr marL="0" marR="0" lvl="0" indent="0" algn="ctr" defTabSz="4114700" rtl="0" eaLnBrk="1" fontAlgn="auto" latinLnBrk="0" hangingPunct="1">
                        <a:lnSpc>
                          <a:spcPct val="100000"/>
                        </a:lnSpc>
                        <a:spcBef>
                          <a:spcPts val="0"/>
                        </a:spcBef>
                        <a:spcAft>
                          <a:spcPts val="0"/>
                        </a:spcAft>
                        <a:buClrTx/>
                        <a:buSzTx/>
                        <a:buFontTx/>
                        <a:buNone/>
                        <a:tabLst/>
                        <a:defRPr/>
                      </a:pPr>
                      <a:r>
                        <a:rPr lang="en-US" sz="3400" dirty="0">
                          <a:latin typeface="Times New Roman" panose="02020603050405020304" pitchFamily="18" charset="0"/>
                          <a:cs typeface="Times New Roman" panose="02020603050405020304" pitchFamily="18" charset="0"/>
                        </a:rPr>
                        <a:t>Nitrate (</a:t>
                      </a:r>
                      <a:r>
                        <a:rPr lang="el-GR" sz="3400" dirty="0">
                          <a:latin typeface="Times New Roman" panose="02020603050405020304" pitchFamily="18" charset="0"/>
                          <a:cs typeface="Times New Roman" panose="02020603050405020304" pitchFamily="18" charset="0"/>
                        </a:rPr>
                        <a:t>μ</a:t>
                      </a:r>
                      <a:r>
                        <a:rPr lang="en-US" sz="3400" dirty="0">
                          <a:latin typeface="Times New Roman" panose="02020603050405020304" pitchFamily="18" charset="0"/>
                          <a:cs typeface="Times New Roman" panose="02020603050405020304" pitchFamily="18" charset="0"/>
                        </a:rPr>
                        <a:t>mol / kg)</a:t>
                      </a:r>
                    </a:p>
                  </a:txBody>
                  <a:tcPr anchor="ctr">
                    <a:lnL w="19050" cap="flat" cmpd="sng" algn="ctr">
                      <a:solidFill>
                        <a:srgbClr val="1C345D"/>
                      </a:solidFill>
                      <a:prstDash val="solid"/>
                      <a:round/>
                      <a:headEnd type="none" w="med" len="med"/>
                      <a:tailEnd type="none" w="med" len="med"/>
                    </a:lnL>
                    <a:lnR w="19050" cap="flat" cmpd="sng" algn="ctr">
                      <a:solidFill>
                        <a:srgbClr val="1C345D"/>
                      </a:solidFill>
                      <a:prstDash val="solid"/>
                      <a:round/>
                      <a:headEnd type="none" w="med" len="med"/>
                      <a:tailEnd type="none" w="med" len="med"/>
                    </a:lnR>
                    <a:lnT w="19050" cap="flat" cmpd="sng" algn="ctr">
                      <a:solidFill>
                        <a:srgbClr val="1C345D"/>
                      </a:solidFill>
                      <a:prstDash val="solid"/>
                      <a:round/>
                      <a:headEnd type="none" w="med" len="med"/>
                      <a:tailEnd type="none" w="med" len="med"/>
                    </a:lnT>
                    <a:lnB w="19050" cap="flat" cmpd="sng" algn="ctr">
                      <a:solidFill>
                        <a:srgbClr val="1C345D"/>
                      </a:solidFill>
                      <a:prstDash val="solid"/>
                      <a:round/>
                      <a:headEnd type="none" w="med" len="med"/>
                      <a:tailEnd type="none" w="med" len="med"/>
                    </a:lnB>
                    <a:lnTlToBr w="12700" cmpd="sng">
                      <a:noFill/>
                      <a:prstDash val="solid"/>
                    </a:lnTlToBr>
                    <a:lnBlToTr w="12700" cmpd="sng">
                      <a:noFill/>
                      <a:prstDash val="solid"/>
                    </a:lnBlToTr>
                    <a:solidFill>
                      <a:srgbClr val="B5C9E9"/>
                    </a:solidFill>
                  </a:tcPr>
                </a:tc>
                <a:tc>
                  <a:txBody>
                    <a:bodyPr/>
                    <a:lstStyle/>
                    <a:p>
                      <a:pPr algn="ctr"/>
                      <a:r>
                        <a:rPr lang="en-US" sz="3400" dirty="0">
                          <a:latin typeface="Times New Roman" panose="02020603050405020304" pitchFamily="18" charset="0"/>
                          <a:cs typeface="Times New Roman" panose="02020603050405020304" pitchFamily="18" charset="0"/>
                        </a:rPr>
                        <a:t>0.5</a:t>
                      </a:r>
                    </a:p>
                  </a:txBody>
                  <a:tcPr anchor="ctr">
                    <a:lnL w="19050" cap="flat" cmpd="sng" algn="ctr">
                      <a:solidFill>
                        <a:srgbClr val="1C345D"/>
                      </a:solidFill>
                      <a:prstDash val="solid"/>
                      <a:round/>
                      <a:headEnd type="none" w="med" len="med"/>
                      <a:tailEnd type="none" w="med" len="med"/>
                    </a:lnL>
                    <a:lnR w="19050" cap="flat" cmpd="sng" algn="ctr">
                      <a:solidFill>
                        <a:srgbClr val="1C345D"/>
                      </a:solidFill>
                      <a:prstDash val="solid"/>
                      <a:round/>
                      <a:headEnd type="none" w="med" len="med"/>
                      <a:tailEnd type="none" w="med" len="med"/>
                    </a:lnR>
                    <a:lnT w="19050" cap="flat" cmpd="sng" algn="ctr">
                      <a:solidFill>
                        <a:srgbClr val="1C345D"/>
                      </a:solidFill>
                      <a:prstDash val="solid"/>
                      <a:round/>
                      <a:headEnd type="none" w="med" len="med"/>
                      <a:tailEnd type="none" w="med" len="med"/>
                    </a:lnT>
                    <a:lnB w="19050" cap="flat" cmpd="sng" algn="ctr">
                      <a:solidFill>
                        <a:srgbClr val="1C345D"/>
                      </a:solidFill>
                      <a:prstDash val="solid"/>
                      <a:round/>
                      <a:headEnd type="none" w="med" len="med"/>
                      <a:tailEnd type="none" w="med" len="med"/>
                    </a:lnB>
                    <a:lnTlToBr w="12700" cmpd="sng">
                      <a:noFill/>
                      <a:prstDash val="solid"/>
                    </a:lnTlToBr>
                    <a:lnBlToTr w="12700" cmpd="sng">
                      <a:noFill/>
                      <a:prstDash val="solid"/>
                    </a:lnBlToTr>
                    <a:solidFill>
                      <a:srgbClr val="B5C9E9"/>
                    </a:solidFill>
                  </a:tcPr>
                </a:tc>
                <a:tc>
                  <a:txBody>
                    <a:bodyPr/>
                    <a:lstStyle/>
                    <a:p>
                      <a:pPr algn="ctr"/>
                      <a:r>
                        <a:rPr lang="en-US" sz="3400" b="1" dirty="0">
                          <a:latin typeface="Times New Roman" panose="02020603050405020304" pitchFamily="18" charset="0"/>
                          <a:cs typeface="Times New Roman" panose="02020603050405020304" pitchFamily="18" charset="0"/>
                        </a:rPr>
                        <a:t>0.8</a:t>
                      </a:r>
                    </a:p>
                  </a:txBody>
                  <a:tcPr anchor="ctr">
                    <a:lnL w="19050" cap="flat" cmpd="sng" algn="ctr">
                      <a:solidFill>
                        <a:srgbClr val="1C345D"/>
                      </a:solidFill>
                      <a:prstDash val="solid"/>
                      <a:round/>
                      <a:headEnd type="none" w="med" len="med"/>
                      <a:tailEnd type="none" w="med" len="med"/>
                    </a:lnL>
                    <a:lnR w="19050" cap="flat" cmpd="sng" algn="ctr">
                      <a:solidFill>
                        <a:srgbClr val="1C345D"/>
                      </a:solidFill>
                      <a:prstDash val="solid"/>
                      <a:round/>
                      <a:headEnd type="none" w="med" len="med"/>
                      <a:tailEnd type="none" w="med" len="med"/>
                    </a:lnR>
                    <a:lnT w="19050" cap="flat" cmpd="sng" algn="ctr">
                      <a:solidFill>
                        <a:srgbClr val="1C345D"/>
                      </a:solidFill>
                      <a:prstDash val="solid"/>
                      <a:round/>
                      <a:headEnd type="none" w="med" len="med"/>
                      <a:tailEnd type="none" w="med" len="med"/>
                    </a:lnT>
                    <a:lnB w="19050" cap="flat" cmpd="sng" algn="ctr">
                      <a:solidFill>
                        <a:srgbClr val="1C345D"/>
                      </a:solidFill>
                      <a:prstDash val="solid"/>
                      <a:round/>
                      <a:headEnd type="none" w="med" len="med"/>
                      <a:tailEnd type="none" w="med" len="med"/>
                    </a:lnB>
                    <a:lnTlToBr w="12700" cmpd="sng">
                      <a:noFill/>
                      <a:prstDash val="solid"/>
                    </a:lnTlToBr>
                    <a:lnBlToTr w="12700" cmpd="sng">
                      <a:noFill/>
                      <a:prstDash val="solid"/>
                    </a:lnBlToTr>
                    <a:solidFill>
                      <a:srgbClr val="B5C9E9"/>
                    </a:solidFill>
                  </a:tcPr>
                </a:tc>
                <a:extLst>
                  <a:ext uri="{0D108BD9-81ED-4DB2-BD59-A6C34878D82A}">
                    <a16:rowId xmlns:a16="http://schemas.microsoft.com/office/drawing/2014/main" val="3211382461"/>
                  </a:ext>
                </a:extLst>
              </a:tr>
              <a:tr h="702389">
                <a:tc>
                  <a:txBody>
                    <a:bodyPr/>
                    <a:lstStyle/>
                    <a:p>
                      <a:pPr algn="ctr"/>
                      <a:r>
                        <a:rPr lang="en-US" sz="3400" dirty="0">
                          <a:latin typeface="Times New Roman" panose="02020603050405020304" pitchFamily="18" charset="0"/>
                          <a:cs typeface="Times New Roman" panose="02020603050405020304" pitchFamily="18" charset="0"/>
                        </a:rPr>
                        <a:t>pH</a:t>
                      </a:r>
                    </a:p>
                  </a:txBody>
                  <a:tcPr anchor="ctr">
                    <a:lnL w="19050" cap="flat" cmpd="sng" algn="ctr">
                      <a:solidFill>
                        <a:srgbClr val="1C345D"/>
                      </a:solidFill>
                      <a:prstDash val="solid"/>
                      <a:round/>
                      <a:headEnd type="none" w="med" len="med"/>
                      <a:tailEnd type="none" w="med" len="med"/>
                    </a:lnL>
                    <a:lnR w="19050" cap="flat" cmpd="sng" algn="ctr">
                      <a:solidFill>
                        <a:srgbClr val="1C345D"/>
                      </a:solidFill>
                      <a:prstDash val="solid"/>
                      <a:round/>
                      <a:headEnd type="none" w="med" len="med"/>
                      <a:tailEnd type="none" w="med" len="med"/>
                    </a:lnR>
                    <a:lnT w="19050" cap="flat" cmpd="sng" algn="ctr">
                      <a:solidFill>
                        <a:srgbClr val="1C345D"/>
                      </a:solidFill>
                      <a:prstDash val="solid"/>
                      <a:round/>
                      <a:headEnd type="none" w="med" len="med"/>
                      <a:tailEnd type="none" w="med" len="med"/>
                    </a:lnT>
                    <a:lnB w="19050" cap="flat" cmpd="sng" algn="ctr">
                      <a:solidFill>
                        <a:srgbClr val="1C345D"/>
                      </a:solidFill>
                      <a:prstDash val="solid"/>
                      <a:round/>
                      <a:headEnd type="none" w="med" len="med"/>
                      <a:tailEnd type="none" w="med" len="med"/>
                    </a:lnB>
                    <a:lnTlToBr w="12700" cmpd="sng">
                      <a:noFill/>
                      <a:prstDash val="solid"/>
                    </a:lnTlToBr>
                    <a:lnBlToTr w="12700" cmpd="sng">
                      <a:noFill/>
                      <a:prstDash val="solid"/>
                    </a:lnBlToTr>
                    <a:solidFill>
                      <a:srgbClr val="E5ECF7"/>
                    </a:solidFill>
                  </a:tcPr>
                </a:tc>
                <a:tc>
                  <a:txBody>
                    <a:bodyPr/>
                    <a:lstStyle/>
                    <a:p>
                      <a:pPr algn="ctr"/>
                      <a:r>
                        <a:rPr lang="en-US" sz="3400" dirty="0">
                          <a:latin typeface="Times New Roman" panose="02020603050405020304" pitchFamily="18" charset="0"/>
                          <a:cs typeface="Times New Roman" panose="02020603050405020304" pitchFamily="18" charset="0"/>
                        </a:rPr>
                        <a:t>0.008</a:t>
                      </a:r>
                    </a:p>
                  </a:txBody>
                  <a:tcPr anchor="ctr">
                    <a:lnL w="19050" cap="flat" cmpd="sng" algn="ctr">
                      <a:solidFill>
                        <a:srgbClr val="1C345D"/>
                      </a:solidFill>
                      <a:prstDash val="solid"/>
                      <a:round/>
                      <a:headEnd type="none" w="med" len="med"/>
                      <a:tailEnd type="none" w="med" len="med"/>
                    </a:lnL>
                    <a:lnR w="19050" cap="flat" cmpd="sng" algn="ctr">
                      <a:solidFill>
                        <a:srgbClr val="1C345D"/>
                      </a:solidFill>
                      <a:prstDash val="solid"/>
                      <a:round/>
                      <a:headEnd type="none" w="med" len="med"/>
                      <a:tailEnd type="none" w="med" len="med"/>
                    </a:lnR>
                    <a:lnT w="19050" cap="flat" cmpd="sng" algn="ctr">
                      <a:solidFill>
                        <a:srgbClr val="1C345D"/>
                      </a:solidFill>
                      <a:prstDash val="solid"/>
                      <a:round/>
                      <a:headEnd type="none" w="med" len="med"/>
                      <a:tailEnd type="none" w="med" len="med"/>
                    </a:lnT>
                    <a:lnB w="19050" cap="flat" cmpd="sng" algn="ctr">
                      <a:solidFill>
                        <a:srgbClr val="1C345D"/>
                      </a:solidFill>
                      <a:prstDash val="solid"/>
                      <a:round/>
                      <a:headEnd type="none" w="med" len="med"/>
                      <a:tailEnd type="none" w="med" len="med"/>
                    </a:lnB>
                    <a:lnTlToBr w="12700" cmpd="sng">
                      <a:noFill/>
                      <a:prstDash val="solid"/>
                    </a:lnTlToBr>
                    <a:lnBlToTr w="12700" cmpd="sng">
                      <a:noFill/>
                      <a:prstDash val="solid"/>
                    </a:lnBlToTr>
                    <a:solidFill>
                      <a:srgbClr val="E5ECF7"/>
                    </a:solidFill>
                  </a:tcPr>
                </a:tc>
                <a:tc>
                  <a:txBody>
                    <a:bodyPr/>
                    <a:lstStyle/>
                    <a:p>
                      <a:pPr algn="ctr"/>
                      <a:r>
                        <a:rPr lang="en-US" sz="3400" b="1" dirty="0">
                          <a:latin typeface="Times New Roman" panose="02020603050405020304" pitchFamily="18" charset="0"/>
                          <a:cs typeface="Times New Roman" panose="02020603050405020304" pitchFamily="18" charset="0"/>
                        </a:rPr>
                        <a:t>0.0075</a:t>
                      </a:r>
                    </a:p>
                  </a:txBody>
                  <a:tcPr anchor="ctr">
                    <a:lnL w="19050" cap="flat" cmpd="sng" algn="ctr">
                      <a:solidFill>
                        <a:srgbClr val="1C345D"/>
                      </a:solidFill>
                      <a:prstDash val="solid"/>
                      <a:round/>
                      <a:headEnd type="none" w="med" len="med"/>
                      <a:tailEnd type="none" w="med" len="med"/>
                    </a:lnL>
                    <a:lnR w="19050" cap="flat" cmpd="sng" algn="ctr">
                      <a:solidFill>
                        <a:srgbClr val="1C345D"/>
                      </a:solidFill>
                      <a:prstDash val="solid"/>
                      <a:round/>
                      <a:headEnd type="none" w="med" len="med"/>
                      <a:tailEnd type="none" w="med" len="med"/>
                    </a:lnR>
                    <a:lnT w="19050" cap="flat" cmpd="sng" algn="ctr">
                      <a:solidFill>
                        <a:srgbClr val="1C345D"/>
                      </a:solidFill>
                      <a:prstDash val="solid"/>
                      <a:round/>
                      <a:headEnd type="none" w="med" len="med"/>
                      <a:tailEnd type="none" w="med" len="med"/>
                    </a:lnT>
                    <a:lnB w="19050" cap="flat" cmpd="sng" algn="ctr">
                      <a:solidFill>
                        <a:srgbClr val="1C345D"/>
                      </a:solidFill>
                      <a:prstDash val="solid"/>
                      <a:round/>
                      <a:headEnd type="none" w="med" len="med"/>
                      <a:tailEnd type="none" w="med" len="med"/>
                    </a:lnB>
                    <a:lnTlToBr w="12700" cmpd="sng">
                      <a:noFill/>
                      <a:prstDash val="solid"/>
                    </a:lnTlToBr>
                    <a:lnBlToTr w="12700" cmpd="sng">
                      <a:noFill/>
                      <a:prstDash val="solid"/>
                    </a:lnBlToTr>
                    <a:solidFill>
                      <a:srgbClr val="E5ECF7"/>
                    </a:solidFill>
                  </a:tcPr>
                </a:tc>
                <a:extLst>
                  <a:ext uri="{0D108BD9-81ED-4DB2-BD59-A6C34878D82A}">
                    <a16:rowId xmlns:a16="http://schemas.microsoft.com/office/drawing/2014/main" val="2020267277"/>
                  </a:ext>
                </a:extLst>
              </a:tr>
            </a:tbl>
          </a:graphicData>
        </a:graphic>
      </p:graphicFrame>
      <p:graphicFrame>
        <p:nvGraphicFramePr>
          <p:cNvPr id="42" name="Table 12">
            <a:extLst>
              <a:ext uri="{FF2B5EF4-FFF2-40B4-BE49-F238E27FC236}">
                <a16:creationId xmlns:a16="http://schemas.microsoft.com/office/drawing/2014/main" id="{EDAF405A-8FA1-4DFC-B50E-93A2F30AC7E1}"/>
              </a:ext>
            </a:extLst>
          </p:cNvPr>
          <p:cNvGraphicFramePr>
            <a:graphicFrameLocks noGrp="1"/>
          </p:cNvGraphicFramePr>
          <p:nvPr>
            <p:extLst>
              <p:ext uri="{D42A27DB-BD31-4B8C-83A1-F6EECF244321}">
                <p14:modId xmlns:p14="http://schemas.microsoft.com/office/powerpoint/2010/main" val="2684541550"/>
              </p:ext>
            </p:extLst>
          </p:nvPr>
        </p:nvGraphicFramePr>
        <p:xfrm>
          <a:off x="15760367" y="11799116"/>
          <a:ext cx="11908445" cy="3566160"/>
        </p:xfrm>
        <a:graphic>
          <a:graphicData uri="http://schemas.openxmlformats.org/drawingml/2006/table">
            <a:tbl>
              <a:tblPr firstRow="1" bandRow="1">
                <a:tableStyleId>{5C22544A-7EE6-4342-B048-85BDC9FD1C3A}</a:tableStyleId>
              </a:tblPr>
              <a:tblGrid>
                <a:gridCol w="2481071">
                  <a:extLst>
                    <a:ext uri="{9D8B030D-6E8A-4147-A177-3AD203B41FA5}">
                      <a16:colId xmlns:a16="http://schemas.microsoft.com/office/drawing/2014/main" val="169592020"/>
                    </a:ext>
                  </a:extLst>
                </a:gridCol>
                <a:gridCol w="3566160">
                  <a:extLst>
                    <a:ext uri="{9D8B030D-6E8A-4147-A177-3AD203B41FA5}">
                      <a16:colId xmlns:a16="http://schemas.microsoft.com/office/drawing/2014/main" val="1573998397"/>
                    </a:ext>
                  </a:extLst>
                </a:gridCol>
                <a:gridCol w="2406380">
                  <a:extLst>
                    <a:ext uri="{9D8B030D-6E8A-4147-A177-3AD203B41FA5}">
                      <a16:colId xmlns:a16="http://schemas.microsoft.com/office/drawing/2014/main" val="1520204152"/>
                    </a:ext>
                  </a:extLst>
                </a:gridCol>
                <a:gridCol w="3454834">
                  <a:extLst>
                    <a:ext uri="{9D8B030D-6E8A-4147-A177-3AD203B41FA5}">
                      <a16:colId xmlns:a16="http://schemas.microsoft.com/office/drawing/2014/main" val="2592491768"/>
                    </a:ext>
                  </a:extLst>
                </a:gridCol>
              </a:tblGrid>
              <a:tr h="370840">
                <a:tc>
                  <a:txBody>
                    <a:bodyPr/>
                    <a:lstStyle/>
                    <a:p>
                      <a:pPr algn="ctr"/>
                      <a:r>
                        <a:rPr lang="en-US" sz="3400" dirty="0">
                          <a:latin typeface="Times New Roman" panose="02020603050405020304" pitchFamily="18" charset="0"/>
                          <a:cs typeface="Times New Roman" panose="02020603050405020304" pitchFamily="18" charset="0"/>
                        </a:rPr>
                        <a:t>Parameter</a:t>
                      </a:r>
                    </a:p>
                  </a:txBody>
                  <a:tcPr anchor="ctr">
                    <a:lnL w="19050" cap="flat" cmpd="sng" algn="ctr">
                      <a:solidFill>
                        <a:srgbClr val="1C345D"/>
                      </a:solidFill>
                      <a:prstDash val="solid"/>
                      <a:round/>
                      <a:headEnd type="none" w="med" len="med"/>
                      <a:tailEnd type="none" w="med" len="med"/>
                    </a:lnL>
                    <a:lnR w="19050" cap="flat" cmpd="sng" algn="ctr">
                      <a:solidFill>
                        <a:srgbClr val="1C345D"/>
                      </a:solidFill>
                      <a:prstDash val="solid"/>
                      <a:round/>
                      <a:headEnd type="none" w="med" len="med"/>
                      <a:tailEnd type="none" w="med" len="med"/>
                    </a:lnR>
                    <a:lnT w="19050" cap="flat" cmpd="sng" algn="ctr">
                      <a:solidFill>
                        <a:srgbClr val="1C345D"/>
                      </a:solidFill>
                      <a:prstDash val="solid"/>
                      <a:round/>
                      <a:headEnd type="none" w="med" len="med"/>
                      <a:tailEnd type="none" w="med" len="med"/>
                    </a:lnT>
                    <a:lnB w="19050" cap="flat" cmpd="sng" algn="ctr">
                      <a:solidFill>
                        <a:srgbClr val="1C345D"/>
                      </a:solidFill>
                      <a:prstDash val="solid"/>
                      <a:round/>
                      <a:headEnd type="none" w="med" len="med"/>
                      <a:tailEnd type="none" w="med" len="med"/>
                    </a:lnB>
                    <a:solidFill>
                      <a:srgbClr val="2E579A"/>
                    </a:solidFill>
                  </a:tcPr>
                </a:tc>
                <a:tc>
                  <a:txBody>
                    <a:bodyPr/>
                    <a:lstStyle/>
                    <a:p>
                      <a:pPr algn="ctr"/>
                      <a:r>
                        <a:rPr lang="en-US" sz="3400" dirty="0">
                          <a:latin typeface="Times New Roman" panose="02020603050405020304" pitchFamily="18" charset="0"/>
                          <a:cs typeface="Times New Roman" panose="02020603050405020304" pitchFamily="18" charset="0"/>
                        </a:rPr>
                        <a:t>Carter et al. 2017 Equation #</a:t>
                      </a:r>
                    </a:p>
                  </a:txBody>
                  <a:tcPr anchor="ctr">
                    <a:lnL w="19050" cap="flat" cmpd="sng" algn="ctr">
                      <a:solidFill>
                        <a:srgbClr val="1C345D"/>
                      </a:solidFill>
                      <a:prstDash val="solid"/>
                      <a:round/>
                      <a:headEnd type="none" w="med" len="med"/>
                      <a:tailEnd type="none" w="med" len="med"/>
                    </a:lnL>
                    <a:lnR w="19050" cap="flat" cmpd="sng" algn="ctr">
                      <a:solidFill>
                        <a:srgbClr val="1C345D"/>
                      </a:solidFill>
                      <a:prstDash val="solid"/>
                      <a:round/>
                      <a:headEnd type="none" w="med" len="med"/>
                      <a:tailEnd type="none" w="med" len="med"/>
                    </a:lnR>
                    <a:lnT w="19050" cap="flat" cmpd="sng" algn="ctr">
                      <a:solidFill>
                        <a:srgbClr val="1C345D"/>
                      </a:solidFill>
                      <a:prstDash val="solid"/>
                      <a:round/>
                      <a:headEnd type="none" w="med" len="med"/>
                      <a:tailEnd type="none" w="med" len="med"/>
                    </a:lnT>
                    <a:lnB w="19050" cap="flat" cmpd="sng" algn="ctr">
                      <a:solidFill>
                        <a:srgbClr val="1C345D"/>
                      </a:solidFill>
                      <a:prstDash val="solid"/>
                      <a:round/>
                      <a:headEnd type="none" w="med" len="med"/>
                      <a:tailEnd type="none" w="med" len="med"/>
                    </a:lnB>
                    <a:solidFill>
                      <a:srgbClr val="2E579A"/>
                    </a:solidFill>
                  </a:tcPr>
                </a:tc>
                <a:tc>
                  <a:txBody>
                    <a:bodyPr/>
                    <a:lstStyle/>
                    <a:p>
                      <a:pPr algn="ctr"/>
                      <a:r>
                        <a:rPr lang="en-US" sz="3400" dirty="0">
                          <a:latin typeface="Times New Roman" panose="02020603050405020304" pitchFamily="18" charset="0"/>
                          <a:cs typeface="Times New Roman" panose="02020603050405020304" pitchFamily="18" charset="0"/>
                        </a:rPr>
                        <a:t>Parameters Used</a:t>
                      </a:r>
                    </a:p>
                  </a:txBody>
                  <a:tcPr anchor="ctr">
                    <a:lnL w="19050" cap="flat" cmpd="sng" algn="ctr">
                      <a:solidFill>
                        <a:srgbClr val="1C345D"/>
                      </a:solidFill>
                      <a:prstDash val="solid"/>
                      <a:round/>
                      <a:headEnd type="none" w="med" len="med"/>
                      <a:tailEnd type="none" w="med" len="med"/>
                    </a:lnL>
                    <a:lnR w="19050" cap="flat" cmpd="sng" algn="ctr">
                      <a:solidFill>
                        <a:srgbClr val="1C345D"/>
                      </a:solidFill>
                      <a:prstDash val="solid"/>
                      <a:round/>
                      <a:headEnd type="none" w="med" len="med"/>
                      <a:tailEnd type="none" w="med" len="med"/>
                    </a:lnR>
                    <a:lnT w="19050" cap="flat" cmpd="sng" algn="ctr">
                      <a:solidFill>
                        <a:srgbClr val="1C345D"/>
                      </a:solidFill>
                      <a:prstDash val="solid"/>
                      <a:round/>
                      <a:headEnd type="none" w="med" len="med"/>
                      <a:tailEnd type="none" w="med" len="med"/>
                    </a:lnT>
                    <a:lnB w="19050" cap="flat" cmpd="sng" algn="ctr">
                      <a:solidFill>
                        <a:srgbClr val="1C345D"/>
                      </a:solidFill>
                      <a:prstDash val="solid"/>
                      <a:round/>
                      <a:headEnd type="none" w="med" len="med"/>
                      <a:tailEnd type="none" w="med" len="med"/>
                    </a:lnB>
                    <a:solidFill>
                      <a:srgbClr val="2E579A"/>
                    </a:solidFill>
                  </a:tcPr>
                </a:tc>
                <a:tc>
                  <a:txBody>
                    <a:bodyPr/>
                    <a:lstStyle/>
                    <a:p>
                      <a:pPr algn="ctr"/>
                      <a:r>
                        <a:rPr lang="en-US" sz="3400" dirty="0">
                          <a:latin typeface="Times New Roman" panose="02020603050405020304" pitchFamily="18" charset="0"/>
                          <a:cs typeface="Times New Roman" panose="02020603050405020304" pitchFamily="18" charset="0"/>
                        </a:rPr>
                        <a:t>Uncertainty (</a:t>
                      </a:r>
                      <a:r>
                        <a:rPr lang="el-GR" sz="3400" dirty="0">
                          <a:latin typeface="Times New Roman" panose="02020603050405020304" pitchFamily="18" charset="0"/>
                          <a:cs typeface="Times New Roman" panose="02020603050405020304" pitchFamily="18" charset="0"/>
                        </a:rPr>
                        <a:t>μ</a:t>
                      </a:r>
                      <a:r>
                        <a:rPr lang="en-US" sz="3400" dirty="0">
                          <a:latin typeface="Times New Roman" panose="02020603050405020304" pitchFamily="18" charset="0"/>
                          <a:cs typeface="Times New Roman" panose="02020603050405020304" pitchFamily="18" charset="0"/>
                        </a:rPr>
                        <a:t>mol / kg)</a:t>
                      </a:r>
                    </a:p>
                  </a:txBody>
                  <a:tcPr anchor="ctr">
                    <a:lnL w="19050" cap="flat" cmpd="sng" algn="ctr">
                      <a:solidFill>
                        <a:srgbClr val="1C345D"/>
                      </a:solidFill>
                      <a:prstDash val="solid"/>
                      <a:round/>
                      <a:headEnd type="none" w="med" len="med"/>
                      <a:tailEnd type="none" w="med" len="med"/>
                    </a:lnL>
                    <a:lnR w="19050" cap="flat" cmpd="sng" algn="ctr">
                      <a:solidFill>
                        <a:srgbClr val="1C345D"/>
                      </a:solidFill>
                      <a:prstDash val="solid"/>
                      <a:round/>
                      <a:headEnd type="none" w="med" len="med"/>
                      <a:tailEnd type="none" w="med" len="med"/>
                    </a:lnR>
                    <a:lnT w="19050" cap="flat" cmpd="sng" algn="ctr">
                      <a:solidFill>
                        <a:srgbClr val="1C345D"/>
                      </a:solidFill>
                      <a:prstDash val="solid"/>
                      <a:round/>
                      <a:headEnd type="none" w="med" len="med"/>
                      <a:tailEnd type="none" w="med" len="med"/>
                    </a:lnT>
                    <a:lnB w="19050" cap="flat" cmpd="sng" algn="ctr">
                      <a:solidFill>
                        <a:srgbClr val="1C345D"/>
                      </a:solidFill>
                      <a:prstDash val="solid"/>
                      <a:round/>
                      <a:headEnd type="none" w="med" len="med"/>
                      <a:tailEnd type="none" w="med" len="med"/>
                    </a:lnB>
                    <a:solidFill>
                      <a:srgbClr val="2E579A"/>
                    </a:solidFill>
                  </a:tcPr>
                </a:tc>
                <a:extLst>
                  <a:ext uri="{0D108BD9-81ED-4DB2-BD59-A6C34878D82A}">
                    <a16:rowId xmlns:a16="http://schemas.microsoft.com/office/drawing/2014/main" val="3521807809"/>
                  </a:ext>
                </a:extLst>
              </a:tr>
              <a:tr h="370840">
                <a:tc rowSpan="2">
                  <a:txBody>
                    <a:bodyPr/>
                    <a:lstStyle/>
                    <a:p>
                      <a:pPr algn="ctr"/>
                      <a:r>
                        <a:rPr lang="en-US" sz="3400" dirty="0">
                          <a:latin typeface="Times New Roman" panose="02020603050405020304" pitchFamily="18" charset="0"/>
                          <a:cs typeface="Times New Roman" panose="02020603050405020304" pitchFamily="18" charset="0"/>
                        </a:rPr>
                        <a:t>Nitrate</a:t>
                      </a:r>
                    </a:p>
                  </a:txBody>
                  <a:tcPr anchor="ctr">
                    <a:lnL w="19050" cap="flat" cmpd="sng" algn="ctr">
                      <a:solidFill>
                        <a:srgbClr val="1C345D"/>
                      </a:solidFill>
                      <a:prstDash val="solid"/>
                      <a:round/>
                      <a:headEnd type="none" w="med" len="med"/>
                      <a:tailEnd type="none" w="med" len="med"/>
                    </a:lnL>
                    <a:lnR w="19050" cap="flat" cmpd="sng" algn="ctr">
                      <a:solidFill>
                        <a:srgbClr val="1C345D"/>
                      </a:solidFill>
                      <a:prstDash val="solid"/>
                      <a:round/>
                      <a:headEnd type="none" w="med" len="med"/>
                      <a:tailEnd type="none" w="med" len="med"/>
                    </a:lnR>
                    <a:lnT w="19050" cap="flat" cmpd="sng" algn="ctr">
                      <a:solidFill>
                        <a:srgbClr val="1C345D"/>
                      </a:solidFill>
                      <a:prstDash val="solid"/>
                      <a:round/>
                      <a:headEnd type="none" w="med" len="med"/>
                      <a:tailEnd type="none" w="med" len="med"/>
                    </a:lnT>
                    <a:lnB w="19050" cap="flat" cmpd="sng" algn="ctr">
                      <a:solidFill>
                        <a:srgbClr val="1C345D"/>
                      </a:solidFill>
                      <a:prstDash val="solid"/>
                      <a:round/>
                      <a:headEnd type="none" w="med" len="med"/>
                      <a:tailEnd type="none" w="med" len="med"/>
                    </a:lnB>
                    <a:solidFill>
                      <a:srgbClr val="B5C9E9"/>
                    </a:solidFill>
                  </a:tcPr>
                </a:tc>
                <a:tc>
                  <a:txBody>
                    <a:bodyPr/>
                    <a:lstStyle/>
                    <a:p>
                      <a:pPr algn="ctr"/>
                      <a:r>
                        <a:rPr lang="en-US" sz="3400" dirty="0">
                          <a:latin typeface="Times New Roman" panose="02020603050405020304" pitchFamily="18" charset="0"/>
                          <a:cs typeface="Times New Roman" panose="02020603050405020304" pitchFamily="18" charset="0"/>
                        </a:rPr>
                        <a:t>7</a:t>
                      </a:r>
                    </a:p>
                  </a:txBody>
                  <a:tcPr anchor="ctr">
                    <a:lnL w="19050" cap="flat" cmpd="sng" algn="ctr">
                      <a:solidFill>
                        <a:srgbClr val="1C345D"/>
                      </a:solidFill>
                      <a:prstDash val="solid"/>
                      <a:round/>
                      <a:headEnd type="none" w="med" len="med"/>
                      <a:tailEnd type="none" w="med" len="med"/>
                    </a:lnL>
                    <a:lnR w="19050" cap="flat" cmpd="sng" algn="ctr">
                      <a:solidFill>
                        <a:srgbClr val="1C345D"/>
                      </a:solidFill>
                      <a:prstDash val="solid"/>
                      <a:round/>
                      <a:headEnd type="none" w="med" len="med"/>
                      <a:tailEnd type="none" w="med" len="med"/>
                    </a:lnR>
                    <a:lnT w="19050" cap="flat" cmpd="sng" algn="ctr">
                      <a:solidFill>
                        <a:srgbClr val="1C345D"/>
                      </a:solidFill>
                      <a:prstDash val="solid"/>
                      <a:round/>
                      <a:headEnd type="none" w="med" len="med"/>
                      <a:tailEnd type="none" w="med" len="med"/>
                    </a:lnT>
                    <a:lnB w="19050" cap="flat" cmpd="sng" algn="ctr">
                      <a:solidFill>
                        <a:srgbClr val="1C345D"/>
                      </a:solidFill>
                      <a:prstDash val="solid"/>
                      <a:round/>
                      <a:headEnd type="none" w="med" len="med"/>
                      <a:tailEnd type="none" w="med" len="med"/>
                    </a:lnB>
                    <a:solidFill>
                      <a:srgbClr val="B5C9E9"/>
                    </a:solidFill>
                  </a:tcPr>
                </a:tc>
                <a:tc>
                  <a:txBody>
                    <a:bodyPr/>
                    <a:lstStyle/>
                    <a:p>
                      <a:pPr marL="0" marR="0" lvl="0" indent="0" algn="ctr" defTabSz="4114700" rtl="0" eaLnBrk="1" fontAlgn="auto" latinLnBrk="0" hangingPunct="1">
                        <a:lnSpc>
                          <a:spcPct val="100000"/>
                        </a:lnSpc>
                        <a:spcBef>
                          <a:spcPts val="0"/>
                        </a:spcBef>
                        <a:spcAft>
                          <a:spcPts val="0"/>
                        </a:spcAft>
                        <a:buClrTx/>
                        <a:buSzTx/>
                        <a:buFontTx/>
                        <a:buNone/>
                        <a:tabLst/>
                        <a:defRPr/>
                      </a:pPr>
                      <a:r>
                        <a:rPr lang="en-US" sz="3400" dirty="0">
                          <a:latin typeface="Times New Roman" panose="02020603050405020304" pitchFamily="18" charset="0"/>
                          <a:cs typeface="Times New Roman" panose="02020603050405020304" pitchFamily="18" charset="0"/>
                        </a:rPr>
                        <a:t>S, </a:t>
                      </a:r>
                      <a:r>
                        <a:rPr lang="el-GR" sz="3400" dirty="0">
                          <a:latin typeface="Times New Roman" panose="02020603050405020304" pitchFamily="18" charset="0"/>
                          <a:cs typeface="Times New Roman" panose="02020603050405020304" pitchFamily="18" charset="0"/>
                        </a:rPr>
                        <a:t>θ</a:t>
                      </a:r>
                      <a:r>
                        <a:rPr lang="en-US" sz="3400" dirty="0">
                          <a:latin typeface="Times New Roman" panose="02020603050405020304" pitchFamily="18" charset="0"/>
                          <a:cs typeface="Times New Roman" panose="02020603050405020304" pitchFamily="18" charset="0"/>
                        </a:rPr>
                        <a:t>, AOU</a:t>
                      </a:r>
                    </a:p>
                  </a:txBody>
                  <a:tcPr anchor="ctr">
                    <a:lnL w="19050" cap="flat" cmpd="sng" algn="ctr">
                      <a:solidFill>
                        <a:srgbClr val="1C345D"/>
                      </a:solidFill>
                      <a:prstDash val="solid"/>
                      <a:round/>
                      <a:headEnd type="none" w="med" len="med"/>
                      <a:tailEnd type="none" w="med" len="med"/>
                    </a:lnL>
                    <a:lnR w="19050" cap="flat" cmpd="sng" algn="ctr">
                      <a:solidFill>
                        <a:srgbClr val="1C345D"/>
                      </a:solidFill>
                      <a:prstDash val="solid"/>
                      <a:round/>
                      <a:headEnd type="none" w="med" len="med"/>
                      <a:tailEnd type="none" w="med" len="med"/>
                    </a:lnR>
                    <a:lnT w="19050" cap="flat" cmpd="sng" algn="ctr">
                      <a:solidFill>
                        <a:srgbClr val="1C345D"/>
                      </a:solidFill>
                      <a:prstDash val="solid"/>
                      <a:round/>
                      <a:headEnd type="none" w="med" len="med"/>
                      <a:tailEnd type="none" w="med" len="med"/>
                    </a:lnT>
                    <a:lnB w="19050" cap="flat" cmpd="sng" algn="ctr">
                      <a:solidFill>
                        <a:srgbClr val="1C345D"/>
                      </a:solidFill>
                      <a:prstDash val="solid"/>
                      <a:round/>
                      <a:headEnd type="none" w="med" len="med"/>
                      <a:tailEnd type="none" w="med" len="med"/>
                    </a:lnB>
                    <a:solidFill>
                      <a:srgbClr val="B5C9E9"/>
                    </a:solidFill>
                  </a:tcPr>
                </a:tc>
                <a:tc>
                  <a:txBody>
                    <a:bodyPr/>
                    <a:lstStyle/>
                    <a:p>
                      <a:pPr marL="0" marR="0" lvl="0" indent="0" algn="ctr" defTabSz="4114700" rtl="0" eaLnBrk="1" fontAlgn="auto" latinLnBrk="0" hangingPunct="1">
                        <a:lnSpc>
                          <a:spcPct val="100000"/>
                        </a:lnSpc>
                        <a:spcBef>
                          <a:spcPts val="0"/>
                        </a:spcBef>
                        <a:spcAft>
                          <a:spcPts val="0"/>
                        </a:spcAft>
                        <a:buClrTx/>
                        <a:buSzTx/>
                        <a:buFontTx/>
                        <a:buNone/>
                        <a:tabLst/>
                        <a:defRPr/>
                      </a:pPr>
                      <a:r>
                        <a:rPr lang="en-US" sz="3400" dirty="0">
                          <a:latin typeface="Times New Roman" panose="02020603050405020304" pitchFamily="18" charset="0"/>
                          <a:cs typeface="Times New Roman" panose="02020603050405020304" pitchFamily="18" charset="0"/>
                        </a:rPr>
                        <a:t>-0.02 (</a:t>
                      </a:r>
                      <a:r>
                        <a:rPr lang="en-US" sz="3400" b="0" i="0" kern="1200" dirty="0">
                          <a:solidFill>
                            <a:schemeClr val="dk1"/>
                          </a:solidFill>
                          <a:effectLst/>
                          <a:latin typeface="Times New Roman" panose="02020603050405020304" pitchFamily="18" charset="0"/>
                          <a:ea typeface="+mn-ea"/>
                          <a:cs typeface="Times New Roman" panose="02020603050405020304" pitchFamily="18" charset="0"/>
                        </a:rPr>
                        <a:t>± 0.86)</a:t>
                      </a:r>
                      <a:endParaRPr lang="en-US" sz="3400" dirty="0">
                        <a:latin typeface="Times New Roman" panose="02020603050405020304" pitchFamily="18" charset="0"/>
                        <a:cs typeface="Times New Roman" panose="02020603050405020304" pitchFamily="18" charset="0"/>
                      </a:endParaRPr>
                    </a:p>
                  </a:txBody>
                  <a:tcPr anchor="ctr">
                    <a:lnL w="19050" cap="flat" cmpd="sng" algn="ctr">
                      <a:solidFill>
                        <a:srgbClr val="1C345D"/>
                      </a:solidFill>
                      <a:prstDash val="solid"/>
                      <a:round/>
                      <a:headEnd type="none" w="med" len="med"/>
                      <a:tailEnd type="none" w="med" len="med"/>
                    </a:lnL>
                    <a:lnR w="19050" cap="flat" cmpd="sng" algn="ctr">
                      <a:solidFill>
                        <a:srgbClr val="1C345D"/>
                      </a:solidFill>
                      <a:prstDash val="solid"/>
                      <a:round/>
                      <a:headEnd type="none" w="med" len="med"/>
                      <a:tailEnd type="none" w="med" len="med"/>
                    </a:lnR>
                    <a:lnT w="19050" cap="flat" cmpd="sng" algn="ctr">
                      <a:solidFill>
                        <a:srgbClr val="1C345D"/>
                      </a:solidFill>
                      <a:prstDash val="solid"/>
                      <a:round/>
                      <a:headEnd type="none" w="med" len="med"/>
                      <a:tailEnd type="none" w="med" len="med"/>
                    </a:lnT>
                    <a:lnB w="19050" cap="flat" cmpd="sng" algn="ctr">
                      <a:solidFill>
                        <a:srgbClr val="1C345D"/>
                      </a:solidFill>
                      <a:prstDash val="solid"/>
                      <a:round/>
                      <a:headEnd type="none" w="med" len="med"/>
                      <a:tailEnd type="none" w="med" len="med"/>
                    </a:lnB>
                    <a:solidFill>
                      <a:srgbClr val="B5C9E9"/>
                    </a:solidFill>
                  </a:tcPr>
                </a:tc>
                <a:extLst>
                  <a:ext uri="{0D108BD9-81ED-4DB2-BD59-A6C34878D82A}">
                    <a16:rowId xmlns:a16="http://schemas.microsoft.com/office/drawing/2014/main" val="242980168"/>
                  </a:ext>
                </a:extLst>
              </a:tr>
              <a:tr h="370840">
                <a:tc vMerge="1">
                  <a:txBody>
                    <a:bodyPr/>
                    <a:lstStyle/>
                    <a:p>
                      <a:endParaRPr lang="en-US" dirty="0"/>
                    </a:p>
                  </a:txBody>
                  <a:tcPr/>
                </a:tc>
                <a:tc>
                  <a:txBody>
                    <a:bodyPr/>
                    <a:lstStyle/>
                    <a:p>
                      <a:pPr algn="ctr"/>
                      <a:r>
                        <a:rPr lang="en-US" sz="3400" dirty="0">
                          <a:latin typeface="Times New Roman" panose="02020603050405020304" pitchFamily="18" charset="0"/>
                          <a:cs typeface="Times New Roman" panose="02020603050405020304" pitchFamily="18" charset="0"/>
                        </a:rPr>
                        <a:t>8</a:t>
                      </a:r>
                    </a:p>
                  </a:txBody>
                  <a:tcPr anchor="ctr">
                    <a:lnL w="19050" cap="flat" cmpd="sng" algn="ctr">
                      <a:solidFill>
                        <a:srgbClr val="1C345D"/>
                      </a:solidFill>
                      <a:prstDash val="solid"/>
                      <a:round/>
                      <a:headEnd type="none" w="med" len="med"/>
                      <a:tailEnd type="none" w="med" len="med"/>
                    </a:lnL>
                    <a:lnR w="19050" cap="flat" cmpd="sng" algn="ctr">
                      <a:solidFill>
                        <a:srgbClr val="1C345D"/>
                      </a:solidFill>
                      <a:prstDash val="solid"/>
                      <a:round/>
                      <a:headEnd type="none" w="med" len="med"/>
                      <a:tailEnd type="none" w="med" len="med"/>
                    </a:lnR>
                    <a:lnT w="19050" cap="flat" cmpd="sng" algn="ctr">
                      <a:solidFill>
                        <a:srgbClr val="1C345D"/>
                      </a:solidFill>
                      <a:prstDash val="solid"/>
                      <a:round/>
                      <a:headEnd type="none" w="med" len="med"/>
                      <a:tailEnd type="none" w="med" len="med"/>
                    </a:lnT>
                    <a:lnB w="19050" cap="flat" cmpd="sng" algn="ctr">
                      <a:solidFill>
                        <a:srgbClr val="1C345D"/>
                      </a:solidFill>
                      <a:prstDash val="solid"/>
                      <a:round/>
                      <a:headEnd type="none" w="med" len="med"/>
                      <a:tailEnd type="none" w="med" len="med"/>
                    </a:lnB>
                    <a:solidFill>
                      <a:srgbClr val="E5ECF7"/>
                    </a:solidFill>
                  </a:tcPr>
                </a:tc>
                <a:tc>
                  <a:txBody>
                    <a:bodyPr/>
                    <a:lstStyle/>
                    <a:p>
                      <a:pPr marL="0" marR="0" lvl="0" indent="0" algn="ctr" defTabSz="4114700" rtl="0" eaLnBrk="1" fontAlgn="auto" latinLnBrk="0" hangingPunct="1">
                        <a:lnSpc>
                          <a:spcPct val="100000"/>
                        </a:lnSpc>
                        <a:spcBef>
                          <a:spcPts val="0"/>
                        </a:spcBef>
                        <a:spcAft>
                          <a:spcPts val="0"/>
                        </a:spcAft>
                        <a:buClrTx/>
                        <a:buSzTx/>
                        <a:buFontTx/>
                        <a:buNone/>
                        <a:tabLst/>
                        <a:defRPr/>
                      </a:pPr>
                      <a:r>
                        <a:rPr lang="en-US" sz="3400" dirty="0">
                          <a:latin typeface="Times New Roman" panose="02020603050405020304" pitchFamily="18" charset="0"/>
                          <a:cs typeface="Times New Roman" panose="02020603050405020304" pitchFamily="18" charset="0"/>
                        </a:rPr>
                        <a:t>S, </a:t>
                      </a:r>
                      <a:r>
                        <a:rPr lang="el-GR" sz="3400" dirty="0">
                          <a:latin typeface="Times New Roman" panose="02020603050405020304" pitchFamily="18" charset="0"/>
                          <a:cs typeface="Times New Roman" panose="02020603050405020304" pitchFamily="18" charset="0"/>
                        </a:rPr>
                        <a:t>θ</a:t>
                      </a:r>
                      <a:endParaRPr lang="en-US" sz="3400" dirty="0">
                        <a:latin typeface="Times New Roman" panose="02020603050405020304" pitchFamily="18" charset="0"/>
                        <a:cs typeface="Times New Roman" panose="02020603050405020304" pitchFamily="18" charset="0"/>
                      </a:endParaRPr>
                    </a:p>
                  </a:txBody>
                  <a:tcPr anchor="ctr">
                    <a:lnL w="19050" cap="flat" cmpd="sng" algn="ctr">
                      <a:solidFill>
                        <a:srgbClr val="1C345D"/>
                      </a:solidFill>
                      <a:prstDash val="solid"/>
                      <a:round/>
                      <a:headEnd type="none" w="med" len="med"/>
                      <a:tailEnd type="none" w="med" len="med"/>
                    </a:lnL>
                    <a:lnR w="19050" cap="flat" cmpd="sng" algn="ctr">
                      <a:solidFill>
                        <a:srgbClr val="1C345D"/>
                      </a:solidFill>
                      <a:prstDash val="solid"/>
                      <a:round/>
                      <a:headEnd type="none" w="med" len="med"/>
                      <a:tailEnd type="none" w="med" len="med"/>
                    </a:lnR>
                    <a:lnT w="19050" cap="flat" cmpd="sng" algn="ctr">
                      <a:solidFill>
                        <a:srgbClr val="1C345D"/>
                      </a:solidFill>
                      <a:prstDash val="solid"/>
                      <a:round/>
                      <a:headEnd type="none" w="med" len="med"/>
                      <a:tailEnd type="none" w="med" len="med"/>
                    </a:lnT>
                    <a:lnB w="19050" cap="flat" cmpd="sng" algn="ctr">
                      <a:solidFill>
                        <a:srgbClr val="1C345D"/>
                      </a:solidFill>
                      <a:prstDash val="solid"/>
                      <a:round/>
                      <a:headEnd type="none" w="med" len="med"/>
                      <a:tailEnd type="none" w="med" len="med"/>
                    </a:lnB>
                    <a:solidFill>
                      <a:srgbClr val="E5ECF7"/>
                    </a:solidFill>
                  </a:tcPr>
                </a:tc>
                <a:tc>
                  <a:txBody>
                    <a:bodyPr/>
                    <a:lstStyle/>
                    <a:p>
                      <a:pPr marL="0" marR="0" lvl="0" indent="0" algn="ctr" defTabSz="4114700" rtl="0" eaLnBrk="1" fontAlgn="auto" latinLnBrk="0" hangingPunct="1">
                        <a:lnSpc>
                          <a:spcPct val="100000"/>
                        </a:lnSpc>
                        <a:spcBef>
                          <a:spcPts val="0"/>
                        </a:spcBef>
                        <a:spcAft>
                          <a:spcPts val="0"/>
                        </a:spcAft>
                        <a:buClrTx/>
                        <a:buSzTx/>
                        <a:buFontTx/>
                        <a:buNone/>
                        <a:tabLst/>
                        <a:defRPr/>
                      </a:pPr>
                      <a:r>
                        <a:rPr lang="en-US" sz="3400" dirty="0">
                          <a:latin typeface="Times New Roman" panose="02020603050405020304" pitchFamily="18" charset="0"/>
                          <a:cs typeface="Times New Roman" panose="02020603050405020304" pitchFamily="18" charset="0"/>
                        </a:rPr>
                        <a:t>0.05 (</a:t>
                      </a:r>
                      <a:r>
                        <a:rPr lang="en-US" sz="3400" b="0" i="0" kern="1200" dirty="0">
                          <a:solidFill>
                            <a:schemeClr val="dk1"/>
                          </a:solidFill>
                          <a:effectLst/>
                          <a:latin typeface="Times New Roman" panose="02020603050405020304" pitchFamily="18" charset="0"/>
                          <a:ea typeface="+mn-ea"/>
                          <a:cs typeface="Times New Roman" panose="02020603050405020304" pitchFamily="18" charset="0"/>
                        </a:rPr>
                        <a:t>± 1.27)</a:t>
                      </a:r>
                      <a:endParaRPr lang="en-US" sz="3400" dirty="0">
                        <a:latin typeface="Times New Roman" panose="02020603050405020304" pitchFamily="18" charset="0"/>
                        <a:cs typeface="Times New Roman" panose="02020603050405020304" pitchFamily="18" charset="0"/>
                      </a:endParaRPr>
                    </a:p>
                  </a:txBody>
                  <a:tcPr anchor="ctr">
                    <a:lnL w="19050" cap="flat" cmpd="sng" algn="ctr">
                      <a:solidFill>
                        <a:srgbClr val="1C345D"/>
                      </a:solidFill>
                      <a:prstDash val="solid"/>
                      <a:round/>
                      <a:headEnd type="none" w="med" len="med"/>
                      <a:tailEnd type="none" w="med" len="med"/>
                    </a:lnL>
                    <a:lnR w="19050" cap="flat" cmpd="sng" algn="ctr">
                      <a:solidFill>
                        <a:srgbClr val="1C345D"/>
                      </a:solidFill>
                      <a:prstDash val="solid"/>
                      <a:round/>
                      <a:headEnd type="none" w="med" len="med"/>
                      <a:tailEnd type="none" w="med" len="med"/>
                    </a:lnR>
                    <a:lnT w="19050" cap="flat" cmpd="sng" algn="ctr">
                      <a:solidFill>
                        <a:srgbClr val="1C345D"/>
                      </a:solidFill>
                      <a:prstDash val="solid"/>
                      <a:round/>
                      <a:headEnd type="none" w="med" len="med"/>
                      <a:tailEnd type="none" w="med" len="med"/>
                    </a:lnT>
                    <a:lnB w="19050" cap="flat" cmpd="sng" algn="ctr">
                      <a:solidFill>
                        <a:srgbClr val="1C345D"/>
                      </a:solidFill>
                      <a:prstDash val="solid"/>
                      <a:round/>
                      <a:headEnd type="none" w="med" len="med"/>
                      <a:tailEnd type="none" w="med" len="med"/>
                    </a:lnB>
                    <a:solidFill>
                      <a:srgbClr val="E5ECF7"/>
                    </a:solidFill>
                  </a:tcPr>
                </a:tc>
                <a:extLst>
                  <a:ext uri="{0D108BD9-81ED-4DB2-BD59-A6C34878D82A}">
                    <a16:rowId xmlns:a16="http://schemas.microsoft.com/office/drawing/2014/main" val="3519954796"/>
                  </a:ext>
                </a:extLst>
              </a:tr>
              <a:tr h="370840">
                <a:tc rowSpan="2">
                  <a:txBody>
                    <a:bodyPr/>
                    <a:lstStyle/>
                    <a:p>
                      <a:pPr algn="ctr"/>
                      <a:r>
                        <a:rPr lang="en-US" sz="3400" dirty="0">
                          <a:latin typeface="Times New Roman" panose="02020603050405020304" pitchFamily="18" charset="0"/>
                          <a:cs typeface="Times New Roman" panose="02020603050405020304" pitchFamily="18" charset="0"/>
                        </a:rPr>
                        <a:t>pH</a:t>
                      </a:r>
                    </a:p>
                  </a:txBody>
                  <a:tcPr anchor="ctr">
                    <a:lnL w="19050" cap="flat" cmpd="sng" algn="ctr">
                      <a:solidFill>
                        <a:srgbClr val="1C345D"/>
                      </a:solidFill>
                      <a:prstDash val="solid"/>
                      <a:round/>
                      <a:headEnd type="none" w="med" len="med"/>
                      <a:tailEnd type="none" w="med" len="med"/>
                    </a:lnL>
                    <a:lnR w="19050" cap="flat" cmpd="sng" algn="ctr">
                      <a:solidFill>
                        <a:srgbClr val="1C345D"/>
                      </a:solidFill>
                      <a:prstDash val="solid"/>
                      <a:round/>
                      <a:headEnd type="none" w="med" len="med"/>
                      <a:tailEnd type="none" w="med" len="med"/>
                    </a:lnR>
                    <a:lnT w="19050" cap="flat" cmpd="sng" algn="ctr">
                      <a:solidFill>
                        <a:srgbClr val="1C345D"/>
                      </a:solidFill>
                      <a:prstDash val="solid"/>
                      <a:round/>
                      <a:headEnd type="none" w="med" len="med"/>
                      <a:tailEnd type="none" w="med" len="med"/>
                    </a:lnT>
                    <a:lnB w="19050" cap="flat" cmpd="sng" algn="ctr">
                      <a:solidFill>
                        <a:srgbClr val="1C345D"/>
                      </a:solidFill>
                      <a:prstDash val="solid"/>
                      <a:round/>
                      <a:headEnd type="none" w="med" len="med"/>
                      <a:tailEnd type="none" w="med" len="med"/>
                    </a:lnB>
                    <a:solidFill>
                      <a:srgbClr val="E5ECF7"/>
                    </a:solidFill>
                  </a:tcPr>
                </a:tc>
                <a:tc>
                  <a:txBody>
                    <a:bodyPr/>
                    <a:lstStyle/>
                    <a:p>
                      <a:pPr algn="ctr"/>
                      <a:r>
                        <a:rPr lang="en-US" sz="3400" dirty="0">
                          <a:latin typeface="Times New Roman" panose="02020603050405020304" pitchFamily="18" charset="0"/>
                          <a:cs typeface="Times New Roman" panose="02020603050405020304" pitchFamily="18" charset="0"/>
                        </a:rPr>
                        <a:t>7</a:t>
                      </a:r>
                    </a:p>
                  </a:txBody>
                  <a:tcPr anchor="ctr">
                    <a:lnL w="19050" cap="flat" cmpd="sng" algn="ctr">
                      <a:solidFill>
                        <a:srgbClr val="1C345D"/>
                      </a:solidFill>
                      <a:prstDash val="solid"/>
                      <a:round/>
                      <a:headEnd type="none" w="med" len="med"/>
                      <a:tailEnd type="none" w="med" len="med"/>
                    </a:lnL>
                    <a:lnR w="19050" cap="flat" cmpd="sng" algn="ctr">
                      <a:solidFill>
                        <a:srgbClr val="1C345D"/>
                      </a:solidFill>
                      <a:prstDash val="solid"/>
                      <a:round/>
                      <a:headEnd type="none" w="med" len="med"/>
                      <a:tailEnd type="none" w="med" len="med"/>
                    </a:lnR>
                    <a:lnT w="19050" cap="flat" cmpd="sng" algn="ctr">
                      <a:solidFill>
                        <a:srgbClr val="1C345D"/>
                      </a:solidFill>
                      <a:prstDash val="solid"/>
                      <a:round/>
                      <a:headEnd type="none" w="med" len="med"/>
                      <a:tailEnd type="none" w="med" len="med"/>
                    </a:lnT>
                    <a:lnB w="19050" cap="flat" cmpd="sng" algn="ctr">
                      <a:solidFill>
                        <a:srgbClr val="1C345D"/>
                      </a:solidFill>
                      <a:prstDash val="solid"/>
                      <a:round/>
                      <a:headEnd type="none" w="med" len="med"/>
                      <a:tailEnd type="none" w="med" len="med"/>
                    </a:lnB>
                    <a:solidFill>
                      <a:srgbClr val="B5C9E9"/>
                    </a:solidFill>
                  </a:tcPr>
                </a:tc>
                <a:tc>
                  <a:txBody>
                    <a:bodyPr/>
                    <a:lstStyle/>
                    <a:p>
                      <a:pPr marL="0" marR="0" lvl="0" indent="0" algn="ctr" defTabSz="4114700" rtl="0" eaLnBrk="1" fontAlgn="auto" latinLnBrk="0" hangingPunct="1">
                        <a:lnSpc>
                          <a:spcPct val="100000"/>
                        </a:lnSpc>
                        <a:spcBef>
                          <a:spcPts val="0"/>
                        </a:spcBef>
                        <a:spcAft>
                          <a:spcPts val="0"/>
                        </a:spcAft>
                        <a:buClrTx/>
                        <a:buSzTx/>
                        <a:buFontTx/>
                        <a:buNone/>
                        <a:tabLst/>
                        <a:defRPr/>
                      </a:pPr>
                      <a:r>
                        <a:rPr lang="en-US" sz="3400" dirty="0">
                          <a:latin typeface="Times New Roman" panose="02020603050405020304" pitchFamily="18" charset="0"/>
                          <a:cs typeface="Times New Roman" panose="02020603050405020304" pitchFamily="18" charset="0"/>
                        </a:rPr>
                        <a:t>z, S, </a:t>
                      </a:r>
                      <a:r>
                        <a:rPr lang="el-GR" sz="3400" dirty="0">
                          <a:latin typeface="Times New Roman" panose="02020603050405020304" pitchFamily="18" charset="0"/>
                          <a:cs typeface="Times New Roman" panose="02020603050405020304" pitchFamily="18" charset="0"/>
                        </a:rPr>
                        <a:t>θ</a:t>
                      </a:r>
                      <a:r>
                        <a:rPr lang="en-US" sz="3400" dirty="0">
                          <a:latin typeface="Times New Roman" panose="02020603050405020304" pitchFamily="18" charset="0"/>
                          <a:cs typeface="Times New Roman" panose="02020603050405020304" pitchFamily="18" charset="0"/>
                        </a:rPr>
                        <a:t>, AOU</a:t>
                      </a:r>
                    </a:p>
                  </a:txBody>
                  <a:tcPr anchor="ctr">
                    <a:lnL w="19050" cap="flat" cmpd="sng" algn="ctr">
                      <a:solidFill>
                        <a:srgbClr val="1C345D"/>
                      </a:solidFill>
                      <a:prstDash val="solid"/>
                      <a:round/>
                      <a:headEnd type="none" w="med" len="med"/>
                      <a:tailEnd type="none" w="med" len="med"/>
                    </a:lnL>
                    <a:lnR w="19050" cap="flat" cmpd="sng" algn="ctr">
                      <a:solidFill>
                        <a:srgbClr val="1C345D"/>
                      </a:solidFill>
                      <a:prstDash val="solid"/>
                      <a:round/>
                      <a:headEnd type="none" w="med" len="med"/>
                      <a:tailEnd type="none" w="med" len="med"/>
                    </a:lnR>
                    <a:lnT w="19050" cap="flat" cmpd="sng" algn="ctr">
                      <a:solidFill>
                        <a:srgbClr val="1C345D"/>
                      </a:solidFill>
                      <a:prstDash val="solid"/>
                      <a:round/>
                      <a:headEnd type="none" w="med" len="med"/>
                      <a:tailEnd type="none" w="med" len="med"/>
                    </a:lnT>
                    <a:lnB w="19050" cap="flat" cmpd="sng" algn="ctr">
                      <a:solidFill>
                        <a:srgbClr val="1C345D"/>
                      </a:solidFill>
                      <a:prstDash val="solid"/>
                      <a:round/>
                      <a:headEnd type="none" w="med" len="med"/>
                      <a:tailEnd type="none" w="med" len="med"/>
                    </a:lnB>
                    <a:solidFill>
                      <a:srgbClr val="B5C9E9"/>
                    </a:solidFill>
                  </a:tcPr>
                </a:tc>
                <a:tc>
                  <a:txBody>
                    <a:bodyPr/>
                    <a:lstStyle/>
                    <a:p>
                      <a:pPr marL="0" marR="0" lvl="0" indent="0" algn="ctr" defTabSz="4114700" rtl="0" eaLnBrk="1" fontAlgn="auto" latinLnBrk="0" hangingPunct="1">
                        <a:lnSpc>
                          <a:spcPct val="100000"/>
                        </a:lnSpc>
                        <a:spcBef>
                          <a:spcPts val="0"/>
                        </a:spcBef>
                        <a:spcAft>
                          <a:spcPts val="0"/>
                        </a:spcAft>
                        <a:buClrTx/>
                        <a:buSzTx/>
                        <a:buFontTx/>
                        <a:buNone/>
                        <a:tabLst/>
                        <a:defRPr/>
                      </a:pPr>
                      <a:r>
                        <a:rPr lang="en-US" sz="3400" dirty="0">
                          <a:latin typeface="Times New Roman" panose="02020603050405020304" pitchFamily="18" charset="0"/>
                          <a:cs typeface="Times New Roman" panose="02020603050405020304" pitchFamily="18" charset="0"/>
                        </a:rPr>
                        <a:t>0.001 (</a:t>
                      </a:r>
                      <a:r>
                        <a:rPr lang="en-US" sz="3400" b="0" i="0" kern="1200" dirty="0">
                          <a:solidFill>
                            <a:schemeClr val="dk1"/>
                          </a:solidFill>
                          <a:effectLst/>
                          <a:latin typeface="Times New Roman" panose="02020603050405020304" pitchFamily="18" charset="0"/>
                          <a:ea typeface="+mn-ea"/>
                          <a:cs typeface="Times New Roman" panose="02020603050405020304" pitchFamily="18" charset="0"/>
                        </a:rPr>
                        <a:t>± 0.011)</a:t>
                      </a:r>
                      <a:endParaRPr lang="en-US" sz="3400" dirty="0">
                        <a:latin typeface="Times New Roman" panose="02020603050405020304" pitchFamily="18" charset="0"/>
                        <a:cs typeface="Times New Roman" panose="02020603050405020304" pitchFamily="18" charset="0"/>
                      </a:endParaRPr>
                    </a:p>
                  </a:txBody>
                  <a:tcPr anchor="ctr">
                    <a:lnL w="19050" cap="flat" cmpd="sng" algn="ctr">
                      <a:solidFill>
                        <a:srgbClr val="1C345D"/>
                      </a:solidFill>
                      <a:prstDash val="solid"/>
                      <a:round/>
                      <a:headEnd type="none" w="med" len="med"/>
                      <a:tailEnd type="none" w="med" len="med"/>
                    </a:lnL>
                    <a:lnR w="19050" cap="flat" cmpd="sng" algn="ctr">
                      <a:solidFill>
                        <a:srgbClr val="1C345D"/>
                      </a:solidFill>
                      <a:prstDash val="solid"/>
                      <a:round/>
                      <a:headEnd type="none" w="med" len="med"/>
                      <a:tailEnd type="none" w="med" len="med"/>
                    </a:lnR>
                    <a:lnT w="19050" cap="flat" cmpd="sng" algn="ctr">
                      <a:solidFill>
                        <a:srgbClr val="1C345D"/>
                      </a:solidFill>
                      <a:prstDash val="solid"/>
                      <a:round/>
                      <a:headEnd type="none" w="med" len="med"/>
                      <a:tailEnd type="none" w="med" len="med"/>
                    </a:lnT>
                    <a:lnB w="19050" cap="flat" cmpd="sng" algn="ctr">
                      <a:solidFill>
                        <a:srgbClr val="1C345D"/>
                      </a:solidFill>
                      <a:prstDash val="solid"/>
                      <a:round/>
                      <a:headEnd type="none" w="med" len="med"/>
                      <a:tailEnd type="none" w="med" len="med"/>
                    </a:lnB>
                    <a:solidFill>
                      <a:srgbClr val="B5C9E9"/>
                    </a:solidFill>
                  </a:tcPr>
                </a:tc>
                <a:extLst>
                  <a:ext uri="{0D108BD9-81ED-4DB2-BD59-A6C34878D82A}">
                    <a16:rowId xmlns:a16="http://schemas.microsoft.com/office/drawing/2014/main" val="3011869840"/>
                  </a:ext>
                </a:extLst>
              </a:tr>
              <a:tr h="370840">
                <a:tc vMerge="1">
                  <a:txBody>
                    <a:bodyPr/>
                    <a:lstStyle/>
                    <a:p>
                      <a:endParaRPr lang="en-US" dirty="0"/>
                    </a:p>
                  </a:txBody>
                  <a:tcPr/>
                </a:tc>
                <a:tc>
                  <a:txBody>
                    <a:bodyPr/>
                    <a:lstStyle/>
                    <a:p>
                      <a:pPr algn="ctr"/>
                      <a:r>
                        <a:rPr lang="en-US" sz="3400" dirty="0">
                          <a:latin typeface="Times New Roman" panose="02020603050405020304" pitchFamily="18" charset="0"/>
                          <a:cs typeface="Times New Roman" panose="02020603050405020304" pitchFamily="18" charset="0"/>
                        </a:rPr>
                        <a:t>8</a:t>
                      </a:r>
                    </a:p>
                  </a:txBody>
                  <a:tcPr anchor="ctr">
                    <a:lnL w="19050" cap="flat" cmpd="sng" algn="ctr">
                      <a:solidFill>
                        <a:srgbClr val="1C345D"/>
                      </a:solidFill>
                      <a:prstDash val="solid"/>
                      <a:round/>
                      <a:headEnd type="none" w="med" len="med"/>
                      <a:tailEnd type="none" w="med" len="med"/>
                    </a:lnL>
                    <a:lnR w="19050" cap="flat" cmpd="sng" algn="ctr">
                      <a:solidFill>
                        <a:srgbClr val="1C345D"/>
                      </a:solidFill>
                      <a:prstDash val="solid"/>
                      <a:round/>
                      <a:headEnd type="none" w="med" len="med"/>
                      <a:tailEnd type="none" w="med" len="med"/>
                    </a:lnR>
                    <a:lnT w="19050" cap="flat" cmpd="sng" algn="ctr">
                      <a:solidFill>
                        <a:srgbClr val="1C345D"/>
                      </a:solidFill>
                      <a:prstDash val="solid"/>
                      <a:round/>
                      <a:headEnd type="none" w="med" len="med"/>
                      <a:tailEnd type="none" w="med" len="med"/>
                    </a:lnT>
                    <a:lnB w="19050" cap="flat" cmpd="sng" algn="ctr">
                      <a:solidFill>
                        <a:srgbClr val="1C345D"/>
                      </a:solidFill>
                      <a:prstDash val="solid"/>
                      <a:round/>
                      <a:headEnd type="none" w="med" len="med"/>
                      <a:tailEnd type="none" w="med" len="med"/>
                    </a:lnB>
                    <a:solidFill>
                      <a:srgbClr val="E5ECF7"/>
                    </a:solidFill>
                  </a:tcPr>
                </a:tc>
                <a:tc>
                  <a:txBody>
                    <a:bodyPr/>
                    <a:lstStyle/>
                    <a:p>
                      <a:pPr marL="0" marR="0" lvl="0" indent="0" algn="ctr" defTabSz="4114700" rtl="0" eaLnBrk="1" fontAlgn="auto" latinLnBrk="0" hangingPunct="1">
                        <a:lnSpc>
                          <a:spcPct val="100000"/>
                        </a:lnSpc>
                        <a:spcBef>
                          <a:spcPts val="0"/>
                        </a:spcBef>
                        <a:spcAft>
                          <a:spcPts val="0"/>
                        </a:spcAft>
                        <a:buClrTx/>
                        <a:buSzTx/>
                        <a:buFontTx/>
                        <a:buNone/>
                        <a:tabLst/>
                        <a:defRPr/>
                      </a:pPr>
                      <a:r>
                        <a:rPr lang="en-US" sz="3400" dirty="0">
                          <a:latin typeface="Times New Roman" panose="02020603050405020304" pitchFamily="18" charset="0"/>
                          <a:cs typeface="Times New Roman" panose="02020603050405020304" pitchFamily="18" charset="0"/>
                        </a:rPr>
                        <a:t>z, S, </a:t>
                      </a:r>
                      <a:r>
                        <a:rPr lang="el-GR" sz="3400" dirty="0">
                          <a:latin typeface="Times New Roman" panose="02020603050405020304" pitchFamily="18" charset="0"/>
                          <a:cs typeface="Times New Roman" panose="02020603050405020304" pitchFamily="18" charset="0"/>
                        </a:rPr>
                        <a:t>θ</a:t>
                      </a:r>
                      <a:endParaRPr lang="en-US" sz="3400" dirty="0">
                        <a:latin typeface="Times New Roman" panose="02020603050405020304" pitchFamily="18" charset="0"/>
                        <a:cs typeface="Times New Roman" panose="02020603050405020304" pitchFamily="18" charset="0"/>
                      </a:endParaRPr>
                    </a:p>
                  </a:txBody>
                  <a:tcPr anchor="ctr">
                    <a:lnL w="19050" cap="flat" cmpd="sng" algn="ctr">
                      <a:solidFill>
                        <a:srgbClr val="1C345D"/>
                      </a:solidFill>
                      <a:prstDash val="solid"/>
                      <a:round/>
                      <a:headEnd type="none" w="med" len="med"/>
                      <a:tailEnd type="none" w="med" len="med"/>
                    </a:lnL>
                    <a:lnR w="19050" cap="flat" cmpd="sng" algn="ctr">
                      <a:solidFill>
                        <a:srgbClr val="1C345D"/>
                      </a:solidFill>
                      <a:prstDash val="solid"/>
                      <a:round/>
                      <a:headEnd type="none" w="med" len="med"/>
                      <a:tailEnd type="none" w="med" len="med"/>
                    </a:lnR>
                    <a:lnT w="19050" cap="flat" cmpd="sng" algn="ctr">
                      <a:solidFill>
                        <a:srgbClr val="1C345D"/>
                      </a:solidFill>
                      <a:prstDash val="solid"/>
                      <a:round/>
                      <a:headEnd type="none" w="med" len="med"/>
                      <a:tailEnd type="none" w="med" len="med"/>
                    </a:lnT>
                    <a:lnB w="19050" cap="flat" cmpd="sng" algn="ctr">
                      <a:solidFill>
                        <a:srgbClr val="1C345D"/>
                      </a:solidFill>
                      <a:prstDash val="solid"/>
                      <a:round/>
                      <a:headEnd type="none" w="med" len="med"/>
                      <a:tailEnd type="none" w="med" len="med"/>
                    </a:lnB>
                    <a:solidFill>
                      <a:srgbClr val="E5ECF7"/>
                    </a:solidFill>
                  </a:tcPr>
                </a:tc>
                <a:tc>
                  <a:txBody>
                    <a:bodyPr/>
                    <a:lstStyle/>
                    <a:p>
                      <a:pPr marL="0" marR="0" lvl="0" indent="0" algn="ctr" defTabSz="4114700" rtl="0" eaLnBrk="1" fontAlgn="auto" latinLnBrk="0" hangingPunct="1">
                        <a:lnSpc>
                          <a:spcPct val="100000"/>
                        </a:lnSpc>
                        <a:spcBef>
                          <a:spcPts val="0"/>
                        </a:spcBef>
                        <a:spcAft>
                          <a:spcPts val="0"/>
                        </a:spcAft>
                        <a:buClrTx/>
                        <a:buSzTx/>
                        <a:buFontTx/>
                        <a:buNone/>
                        <a:tabLst/>
                        <a:defRPr/>
                      </a:pPr>
                      <a:r>
                        <a:rPr lang="en-US" sz="3400" dirty="0">
                          <a:latin typeface="Times New Roman" panose="02020603050405020304" pitchFamily="18" charset="0"/>
                          <a:cs typeface="Times New Roman" panose="02020603050405020304" pitchFamily="18" charset="0"/>
                        </a:rPr>
                        <a:t>0.001 (</a:t>
                      </a:r>
                      <a:r>
                        <a:rPr lang="en-US" sz="3400" b="0" i="0" kern="1200" dirty="0">
                          <a:solidFill>
                            <a:schemeClr val="dk1"/>
                          </a:solidFill>
                          <a:effectLst/>
                          <a:latin typeface="Times New Roman" panose="02020603050405020304" pitchFamily="18" charset="0"/>
                          <a:ea typeface="+mn-ea"/>
                          <a:cs typeface="Times New Roman" panose="02020603050405020304" pitchFamily="18" charset="0"/>
                        </a:rPr>
                        <a:t>± 0.024)</a:t>
                      </a:r>
                      <a:endParaRPr lang="en-US" sz="3400" dirty="0">
                        <a:latin typeface="Times New Roman" panose="02020603050405020304" pitchFamily="18" charset="0"/>
                        <a:cs typeface="Times New Roman" panose="02020603050405020304" pitchFamily="18" charset="0"/>
                      </a:endParaRPr>
                    </a:p>
                  </a:txBody>
                  <a:tcPr anchor="ctr">
                    <a:lnL w="19050" cap="flat" cmpd="sng" algn="ctr">
                      <a:solidFill>
                        <a:srgbClr val="1C345D"/>
                      </a:solidFill>
                      <a:prstDash val="solid"/>
                      <a:round/>
                      <a:headEnd type="none" w="med" len="med"/>
                      <a:tailEnd type="none" w="med" len="med"/>
                    </a:lnL>
                    <a:lnR w="19050" cap="flat" cmpd="sng" algn="ctr">
                      <a:solidFill>
                        <a:srgbClr val="1C345D"/>
                      </a:solidFill>
                      <a:prstDash val="solid"/>
                      <a:round/>
                      <a:headEnd type="none" w="med" len="med"/>
                      <a:tailEnd type="none" w="med" len="med"/>
                    </a:lnR>
                    <a:lnT w="19050" cap="flat" cmpd="sng" algn="ctr">
                      <a:solidFill>
                        <a:srgbClr val="1C345D"/>
                      </a:solidFill>
                      <a:prstDash val="solid"/>
                      <a:round/>
                      <a:headEnd type="none" w="med" len="med"/>
                      <a:tailEnd type="none" w="med" len="med"/>
                    </a:lnT>
                    <a:lnB w="19050" cap="flat" cmpd="sng" algn="ctr">
                      <a:solidFill>
                        <a:srgbClr val="1C345D"/>
                      </a:solidFill>
                      <a:prstDash val="solid"/>
                      <a:round/>
                      <a:headEnd type="none" w="med" len="med"/>
                      <a:tailEnd type="none" w="med" len="med"/>
                    </a:lnB>
                    <a:solidFill>
                      <a:srgbClr val="E5ECF7"/>
                    </a:solidFill>
                  </a:tcPr>
                </a:tc>
                <a:extLst>
                  <a:ext uri="{0D108BD9-81ED-4DB2-BD59-A6C34878D82A}">
                    <a16:rowId xmlns:a16="http://schemas.microsoft.com/office/drawing/2014/main" val="327982270"/>
                  </a:ext>
                </a:extLst>
              </a:tr>
            </a:tbl>
          </a:graphicData>
        </a:graphic>
      </p:graphicFrame>
    </p:spTree>
    <p:extLst>
      <p:ext uri="{BB962C8B-B14F-4D97-AF65-F5344CB8AC3E}">
        <p14:creationId xmlns:p14="http://schemas.microsoft.com/office/powerpoint/2010/main" val="371502261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13045</TotalTime>
  <Words>6039</Words>
  <Application>Microsoft Office PowerPoint</Application>
  <PresentationFormat>Custom</PresentationFormat>
  <Paragraphs>883</Paragraphs>
  <Slides>11</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Calibri Light</vt:lpstr>
      <vt:lpstr>Times</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Cite: Armor3D; Carter for LIRv2 paper</vt:lpstr>
      <vt:lpstr>Locally integrated regression</vt:lpstr>
      <vt:lpstr>PowerPoint Presentation</vt:lpstr>
      <vt:lpstr>PowerPoint Presentation</vt:lpstr>
      <vt:lpstr>Math Performed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Nicola Guisewhite</cp:lastModifiedBy>
  <cp:revision>212</cp:revision>
  <cp:lastPrinted>2023-04-24T13:50:13Z</cp:lastPrinted>
  <dcterms:created xsi:type="dcterms:W3CDTF">2023-04-17T14:44:24Z</dcterms:created>
  <dcterms:modified xsi:type="dcterms:W3CDTF">2025-08-11T17:38:25Z</dcterms:modified>
</cp:coreProperties>
</file>