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9" r:id="rId5"/>
    <p:sldId id="261" r:id="rId6"/>
    <p:sldId id="262" r:id="rId7"/>
    <p:sldId id="271" r:id="rId8"/>
    <p:sldId id="272" r:id="rId9"/>
    <p:sldId id="263" r:id="rId10"/>
    <p:sldId id="264" r:id="rId11"/>
    <p:sldId id="274" r:id="rId12"/>
    <p:sldId id="265" r:id="rId13"/>
    <p:sldId id="266" r:id="rId14"/>
    <p:sldId id="273" r:id="rId15"/>
    <p:sldId id="267"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4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8" d="100"/>
          <a:sy n="128" d="100"/>
        </p:scale>
        <p:origin x="162"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BB075-BCF8-4DB4-89DB-8DA025A938C0}" type="datetimeFigureOut">
              <a:rPr lang="en-US" smtClean="0"/>
              <a:t>8/10/2020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6F65-F870-41B7-B9DE-7A7F6F4FF30E}" type="slidenum">
              <a:rPr lang="en-US" smtClean="0"/>
              <a:t>‹#›</a:t>
            </a:fld>
            <a:endParaRPr lang="en-US"/>
          </a:p>
        </p:txBody>
      </p:sp>
    </p:spTree>
    <p:extLst>
      <p:ext uri="{BB962C8B-B14F-4D97-AF65-F5344CB8AC3E}">
        <p14:creationId xmlns:p14="http://schemas.microsoft.com/office/powerpoint/2010/main" val="29680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Introduction</a:t>
            </a:r>
          </a:p>
        </p:txBody>
      </p:sp>
      <p:sp>
        <p:nvSpPr>
          <p:cNvPr id="4" name="Slide Number Placeholder 3"/>
          <p:cNvSpPr>
            <a:spLocks noGrp="1"/>
          </p:cNvSpPr>
          <p:nvPr>
            <p:ph type="sldNum" sz="quarter" idx="5"/>
          </p:nvPr>
        </p:nvSpPr>
        <p:spPr/>
        <p:txBody>
          <a:bodyPr/>
          <a:lstStyle/>
          <a:p>
            <a:fld id="{0CD56F65-F870-41B7-B9DE-7A7F6F4FF30E}" type="slidenum">
              <a:rPr lang="en-US" smtClean="0"/>
              <a:t>1</a:t>
            </a:fld>
            <a:endParaRPr lang="en-US" dirty="0"/>
          </a:p>
        </p:txBody>
      </p:sp>
    </p:spTree>
    <p:extLst>
      <p:ext uri="{BB962C8B-B14F-4D97-AF65-F5344CB8AC3E}">
        <p14:creationId xmlns:p14="http://schemas.microsoft.com/office/powerpoint/2010/main" val="4230450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issue with bandpass filtering on static data, then go through the modes, then show with the really low acceleration we still have the signal but the velocity profile would be wrong</a:t>
            </a:r>
          </a:p>
        </p:txBody>
      </p:sp>
      <p:sp>
        <p:nvSpPr>
          <p:cNvPr id="4" name="Slide Number Placeholder 3"/>
          <p:cNvSpPr>
            <a:spLocks noGrp="1"/>
          </p:cNvSpPr>
          <p:nvPr>
            <p:ph type="sldNum" sz="quarter" idx="5"/>
          </p:nvPr>
        </p:nvSpPr>
        <p:spPr/>
        <p:txBody>
          <a:bodyPr/>
          <a:lstStyle/>
          <a:p>
            <a:fld id="{0CD56F65-F870-41B7-B9DE-7A7F6F4FF30E}" type="slidenum">
              <a:rPr lang="en-US" smtClean="0"/>
              <a:t>12</a:t>
            </a:fld>
            <a:endParaRPr lang="en-US"/>
          </a:p>
        </p:txBody>
      </p:sp>
    </p:spTree>
    <p:extLst>
      <p:ext uri="{BB962C8B-B14F-4D97-AF65-F5344CB8AC3E}">
        <p14:creationId xmlns:p14="http://schemas.microsoft.com/office/powerpoint/2010/main" val="87255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internal vibration of the earth, other factors, like power plants, cars driving nearby, electronics, 0.03 m/s is 3/1000 of a g</a:t>
            </a:r>
          </a:p>
        </p:txBody>
      </p:sp>
      <p:sp>
        <p:nvSpPr>
          <p:cNvPr id="4" name="Slide Number Placeholder 3"/>
          <p:cNvSpPr>
            <a:spLocks noGrp="1"/>
          </p:cNvSpPr>
          <p:nvPr>
            <p:ph type="sldNum" sz="quarter" idx="5"/>
          </p:nvPr>
        </p:nvSpPr>
        <p:spPr/>
        <p:txBody>
          <a:bodyPr/>
          <a:lstStyle/>
          <a:p>
            <a:fld id="{0CD56F65-F870-41B7-B9DE-7A7F6F4FF30E}" type="slidenum">
              <a:rPr lang="en-US" smtClean="0"/>
              <a:t>13</a:t>
            </a:fld>
            <a:endParaRPr lang="en-US"/>
          </a:p>
        </p:txBody>
      </p:sp>
    </p:spTree>
    <p:extLst>
      <p:ext uri="{BB962C8B-B14F-4D97-AF65-F5344CB8AC3E}">
        <p14:creationId xmlns:p14="http://schemas.microsoft.com/office/powerpoint/2010/main" val="348772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Wavelet processing, rotary table introduction? “PROOF OF CONCEPT” </a:t>
            </a:r>
          </a:p>
        </p:txBody>
      </p:sp>
      <p:sp>
        <p:nvSpPr>
          <p:cNvPr id="4" name="Slide Number Placeholder 3"/>
          <p:cNvSpPr>
            <a:spLocks noGrp="1"/>
          </p:cNvSpPr>
          <p:nvPr>
            <p:ph type="sldNum" sz="quarter" idx="5"/>
          </p:nvPr>
        </p:nvSpPr>
        <p:spPr/>
        <p:txBody>
          <a:bodyPr/>
          <a:lstStyle/>
          <a:p>
            <a:fld id="{0CD56F65-F870-41B7-B9DE-7A7F6F4FF30E}" type="slidenum">
              <a:rPr lang="en-US" smtClean="0"/>
              <a:t>14</a:t>
            </a:fld>
            <a:endParaRPr lang="en-US"/>
          </a:p>
        </p:txBody>
      </p:sp>
    </p:spTree>
    <p:extLst>
      <p:ext uri="{BB962C8B-B14F-4D97-AF65-F5344CB8AC3E}">
        <p14:creationId xmlns:p14="http://schemas.microsoft.com/office/powerpoint/2010/main" val="2349587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15</a:t>
            </a:fld>
            <a:endParaRPr lang="en-US"/>
          </a:p>
        </p:txBody>
      </p:sp>
    </p:spTree>
    <p:extLst>
      <p:ext uri="{BB962C8B-B14F-4D97-AF65-F5344CB8AC3E}">
        <p14:creationId xmlns:p14="http://schemas.microsoft.com/office/powerpoint/2010/main" val="178660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Cite </a:t>
            </a:r>
            <a:r>
              <a:rPr lang="en-US" dirty="0" err="1"/>
              <a:t>mbari</a:t>
            </a:r>
            <a:r>
              <a:rPr lang="en-US" dirty="0"/>
              <a:t> webpage</a:t>
            </a:r>
          </a:p>
        </p:txBody>
      </p:sp>
      <p:sp>
        <p:nvSpPr>
          <p:cNvPr id="4" name="Slide Number Placeholder 3"/>
          <p:cNvSpPr>
            <a:spLocks noGrp="1"/>
          </p:cNvSpPr>
          <p:nvPr>
            <p:ph type="sldNum" sz="quarter" idx="5"/>
          </p:nvPr>
        </p:nvSpPr>
        <p:spPr/>
        <p:txBody>
          <a:bodyPr/>
          <a:lstStyle/>
          <a:p>
            <a:fld id="{0CD56F65-F870-41B7-B9DE-7A7F6F4FF30E}" type="slidenum">
              <a:rPr lang="en-US" smtClean="0"/>
              <a:t>16</a:t>
            </a:fld>
            <a:endParaRPr lang="en-US"/>
          </a:p>
        </p:txBody>
      </p:sp>
    </p:spTree>
    <p:extLst>
      <p:ext uri="{BB962C8B-B14F-4D97-AF65-F5344CB8AC3E}">
        <p14:creationId xmlns:p14="http://schemas.microsoft.com/office/powerpoint/2010/main" val="101384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coastal seas basically are the entire ocean’s marine production. In order to understand the health of local fisheries and the ocean as a whole, we must set up continuous observation systems there. Mention some of the properties we need to measure at the coast</a:t>
            </a:r>
          </a:p>
        </p:txBody>
      </p:sp>
      <p:sp>
        <p:nvSpPr>
          <p:cNvPr id="4" name="Slide Number Placeholder 3"/>
          <p:cNvSpPr>
            <a:spLocks noGrp="1"/>
          </p:cNvSpPr>
          <p:nvPr>
            <p:ph type="sldNum" sz="quarter" idx="5"/>
          </p:nvPr>
        </p:nvSpPr>
        <p:spPr/>
        <p:txBody>
          <a:bodyPr/>
          <a:lstStyle/>
          <a:p>
            <a:fld id="{0CD56F65-F870-41B7-B9DE-7A7F6F4FF30E}" type="slidenum">
              <a:rPr lang="en-US" smtClean="0"/>
              <a:t>2</a:t>
            </a:fld>
            <a:endParaRPr lang="en-US" dirty="0"/>
          </a:p>
        </p:txBody>
      </p:sp>
    </p:spTree>
    <p:extLst>
      <p:ext uri="{BB962C8B-B14F-4D97-AF65-F5344CB8AC3E}">
        <p14:creationId xmlns:p14="http://schemas.microsoft.com/office/powerpoint/2010/main" val="2305183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Unlike the current floats maintained by the Argo program, we care where CPFs go. We need the CPFs to stay within the coast or an assigned region to collect continuous data there. Add CPF Mission Cycle.</a:t>
            </a:r>
          </a:p>
        </p:txBody>
      </p:sp>
      <p:sp>
        <p:nvSpPr>
          <p:cNvPr id="4" name="Slide Number Placeholder 3"/>
          <p:cNvSpPr>
            <a:spLocks noGrp="1"/>
          </p:cNvSpPr>
          <p:nvPr>
            <p:ph type="sldNum" sz="quarter" idx="5"/>
          </p:nvPr>
        </p:nvSpPr>
        <p:spPr/>
        <p:txBody>
          <a:bodyPr/>
          <a:lstStyle/>
          <a:p>
            <a:fld id="{0CD56F65-F870-41B7-B9DE-7A7F6F4FF30E}" type="slidenum">
              <a:rPr lang="en-US" smtClean="0"/>
              <a:t>3</a:t>
            </a:fld>
            <a:endParaRPr lang="en-US" dirty="0"/>
          </a:p>
        </p:txBody>
      </p:sp>
    </p:spTree>
    <p:extLst>
      <p:ext uri="{BB962C8B-B14F-4D97-AF65-F5344CB8AC3E}">
        <p14:creationId xmlns:p14="http://schemas.microsoft.com/office/powerpoint/2010/main" val="1247236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4</a:t>
            </a:fld>
            <a:endParaRPr lang="en-US" dirty="0"/>
          </a:p>
        </p:txBody>
      </p:sp>
    </p:spTree>
    <p:extLst>
      <p:ext uri="{BB962C8B-B14F-4D97-AF65-F5344CB8AC3E}">
        <p14:creationId xmlns:p14="http://schemas.microsoft.com/office/powerpoint/2010/main" val="73917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5</a:t>
            </a:fld>
            <a:endParaRPr lang="en-US" dirty="0"/>
          </a:p>
        </p:txBody>
      </p:sp>
    </p:spTree>
    <p:extLst>
      <p:ext uri="{BB962C8B-B14F-4D97-AF65-F5344CB8AC3E}">
        <p14:creationId xmlns:p14="http://schemas.microsoft.com/office/powerpoint/2010/main" val="147353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lower limit of detection for the VN-100 IMU? Based on this data, we can decide whether or not it is worth investing in a more precise IMU that will properly measure the type of accelerations we would see in the coastal regions. According to some data accelerations seen would range +- 0.005</a:t>
            </a:r>
          </a:p>
          <a:p>
            <a:endParaRPr lang="en-US" dirty="0"/>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6</a:t>
            </a:fld>
            <a:endParaRPr lang="en-US"/>
          </a:p>
        </p:txBody>
      </p:sp>
    </p:spTree>
    <p:extLst>
      <p:ext uri="{BB962C8B-B14F-4D97-AF65-F5344CB8AC3E}">
        <p14:creationId xmlns:p14="http://schemas.microsoft.com/office/powerpoint/2010/main" val="3070341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Elaborate on lower limit of detection</a:t>
            </a:r>
          </a:p>
        </p:txBody>
      </p:sp>
      <p:sp>
        <p:nvSpPr>
          <p:cNvPr id="4" name="Slide Number Placeholder 3"/>
          <p:cNvSpPr>
            <a:spLocks noGrp="1"/>
          </p:cNvSpPr>
          <p:nvPr>
            <p:ph type="sldNum" sz="quarter" idx="5"/>
          </p:nvPr>
        </p:nvSpPr>
        <p:spPr/>
        <p:txBody>
          <a:bodyPr/>
          <a:lstStyle/>
          <a:p>
            <a:fld id="{0CD56F65-F870-41B7-B9DE-7A7F6F4FF30E}" type="slidenum">
              <a:rPr lang="en-US" smtClean="0"/>
              <a:t>7</a:t>
            </a:fld>
            <a:endParaRPr lang="en-US"/>
          </a:p>
        </p:txBody>
      </p:sp>
    </p:spTree>
    <p:extLst>
      <p:ext uri="{BB962C8B-B14F-4D97-AF65-F5344CB8AC3E}">
        <p14:creationId xmlns:p14="http://schemas.microsoft.com/office/powerpoint/2010/main" val="419161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ROSEMARY, insert short video of it going around?</a:t>
            </a:r>
          </a:p>
        </p:txBody>
      </p:sp>
      <p:sp>
        <p:nvSpPr>
          <p:cNvPr id="4" name="Slide Number Placeholder 3"/>
          <p:cNvSpPr>
            <a:spLocks noGrp="1"/>
          </p:cNvSpPr>
          <p:nvPr>
            <p:ph type="sldNum" sz="quarter" idx="5"/>
          </p:nvPr>
        </p:nvSpPr>
        <p:spPr/>
        <p:txBody>
          <a:bodyPr/>
          <a:lstStyle/>
          <a:p>
            <a:fld id="{0CD56F65-F870-41B7-B9DE-7A7F6F4FF30E}" type="slidenum">
              <a:rPr lang="en-US" smtClean="0"/>
              <a:t>9</a:t>
            </a:fld>
            <a:endParaRPr lang="en-US" dirty="0"/>
          </a:p>
        </p:txBody>
      </p:sp>
    </p:spTree>
    <p:extLst>
      <p:ext uri="{BB962C8B-B14F-4D97-AF65-F5344CB8AC3E}">
        <p14:creationId xmlns:p14="http://schemas.microsoft.com/office/powerpoint/2010/main" val="2875407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NED explanation, looking for the sinusoidal signal, PICTURE WITH </a:t>
            </a:r>
            <a:r>
              <a:rPr lang="en-US" dirty="0" err="1"/>
              <a:t>VECTORSThe</a:t>
            </a:r>
            <a:r>
              <a:rPr lang="en-US" dirty="0"/>
              <a:t> amplitude of the acceleration data ideally would match the centripetal acceleration magnitude</a:t>
            </a:r>
          </a:p>
          <a:p>
            <a:r>
              <a:rPr lang="en-US" dirty="0"/>
              <a:t>The amplitude of the velocity mag, maybe skip, just mention sinusoidal wave in results</a:t>
            </a:r>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10</a:t>
            </a:fld>
            <a:endParaRPr lang="en-US"/>
          </a:p>
        </p:txBody>
      </p:sp>
    </p:spTree>
    <p:extLst>
      <p:ext uri="{BB962C8B-B14F-4D97-AF65-F5344CB8AC3E}">
        <p14:creationId xmlns:p14="http://schemas.microsoft.com/office/powerpoint/2010/main" val="37327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AC95B-560C-42F8-B438-914E946B01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541FA0-BC70-4B30-BB76-F62173FACB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7287DC-7D17-4D7B-95D7-C26EFFDC0B9B}"/>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3A071930-77B0-45C1-BDB2-3FD02773A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1901F-EB45-46B4-BBBB-006474B68C0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876186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36F3-3DB5-42F9-AADA-AEF59C18C6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7206B7-7A79-4915-B48E-F6DDFC615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D0BE4-1793-4335-A8AF-EEA2FDACB97E}"/>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9B83E20B-06FF-4185-85DF-D6655785C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12DD93-CE02-4F93-93E3-EC981F679DB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7302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E2E92A-2F7F-445F-AFA3-B9B5776018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61725E-5B09-4819-979F-76E4854EB7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BBF3F-2718-4DD2-9077-9C6D5F429775}"/>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38A52E82-5EA4-4DC8-A594-CE28A97A9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C5BCA-CD15-42FE-87A5-2742E609A141}"/>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10561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F61C-0102-4802-B446-740CDB4D1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1DB522-E574-4721-A525-F015420682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A8D6DC-CA62-432A-A68F-395E26334F26}"/>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11F8DE4C-A570-4809-98E3-28799C24D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5E8FC-40A3-4CB0-9A7B-681A35655619}"/>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860600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DFCC2-261B-400E-916C-BD04DB7380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34FABD-80A6-4F7E-AB03-B7B108DAF7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13632C-4358-4E92-901B-15BDF4E0845E}"/>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CCB99B82-6E57-41EF-A251-DAD5AA0580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437B1-F356-4E6B-AE4B-85AFEE5966C4}"/>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09726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EA52-E733-44FD-99FC-13C805A48A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DB358B-3D38-4452-807C-FF76E3DC0D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69109B-5D32-4E6B-8D56-BB82287951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66C60-50BB-4C8E-8CBA-CCCE0AEB9FE9}"/>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6" name="Footer Placeholder 5">
            <a:extLst>
              <a:ext uri="{FF2B5EF4-FFF2-40B4-BE49-F238E27FC236}">
                <a16:creationId xmlns:a16="http://schemas.microsoft.com/office/drawing/2014/main" id="{FAA2233B-B6EE-467F-A526-CF72BE13F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DD13D-91D5-40BD-BC4F-1E42C9BC6E27}"/>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75559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EE67-414A-4C23-A706-CBA8078CA5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7F908F-B27A-4848-B0D7-2EDA7905C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485243-13D3-446B-AED7-E82F6F4F3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443025-28BA-4895-8921-903BA16667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3F627-3E9A-4B7A-B87D-A4D2274822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455727-A007-4B66-8ADA-E71B1113C57C}"/>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8" name="Footer Placeholder 7">
            <a:extLst>
              <a:ext uri="{FF2B5EF4-FFF2-40B4-BE49-F238E27FC236}">
                <a16:creationId xmlns:a16="http://schemas.microsoft.com/office/drawing/2014/main" id="{B5D4A0E9-9E78-4079-9B13-2ABA22E00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4A244C-228C-41E6-B93C-6540AB42B72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85276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D220-745D-4FD9-948F-A706E4347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50F48A-5870-44B7-89D2-766D58115F5F}"/>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4" name="Footer Placeholder 3">
            <a:extLst>
              <a:ext uri="{FF2B5EF4-FFF2-40B4-BE49-F238E27FC236}">
                <a16:creationId xmlns:a16="http://schemas.microsoft.com/office/drawing/2014/main" id="{D79BAD35-1645-4A42-A196-74D6D0DD84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D36239-DE66-484A-9A4B-A69C0019E0D0}"/>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41467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B044BA-FC8A-4251-885F-E4FFF526C53E}"/>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3" name="Footer Placeholder 2">
            <a:extLst>
              <a:ext uri="{FF2B5EF4-FFF2-40B4-BE49-F238E27FC236}">
                <a16:creationId xmlns:a16="http://schemas.microsoft.com/office/drawing/2014/main" id="{F6D4351A-58B5-4CD2-8324-3C391D5B2A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E94B2-BE6B-4B0D-ABA9-EA001ACE6C7A}"/>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39488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B3274-6FCD-4A29-B8C7-63B8D95A43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DD5DEA-F9E5-4773-ACD3-D67382B50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817410-8695-4C0F-B7E3-F30DBB9BA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BB747-AF3B-4927-9456-C60F2711D631}"/>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6" name="Footer Placeholder 5">
            <a:extLst>
              <a:ext uri="{FF2B5EF4-FFF2-40B4-BE49-F238E27FC236}">
                <a16:creationId xmlns:a16="http://schemas.microsoft.com/office/drawing/2014/main" id="{BB22B232-3B10-48D0-A6AE-9AEBAE4969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AB66A-A86E-407D-B286-C4C60377CCE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27951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FC7F-B2B7-4A7B-BC36-B612164206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9273E-AC52-486F-92B0-31691AAEB4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8F9627-18FC-4895-B75C-D9F3F675E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D6CD5E-7CF8-4782-94B4-3D1404B0F84A}"/>
              </a:ext>
            </a:extLst>
          </p:cNvPr>
          <p:cNvSpPr>
            <a:spLocks noGrp="1"/>
          </p:cNvSpPr>
          <p:nvPr>
            <p:ph type="dt" sz="half" idx="10"/>
          </p:nvPr>
        </p:nvSpPr>
        <p:spPr/>
        <p:txBody>
          <a:bodyPr/>
          <a:lstStyle/>
          <a:p>
            <a:fld id="{31359329-31D0-4B19-8293-41A24A47A910}" type="datetimeFigureOut">
              <a:rPr lang="en-US" smtClean="0"/>
              <a:t>8/10/2020</a:t>
            </a:fld>
            <a:endParaRPr lang="en-US"/>
          </a:p>
        </p:txBody>
      </p:sp>
      <p:sp>
        <p:nvSpPr>
          <p:cNvPr id="6" name="Footer Placeholder 5">
            <a:extLst>
              <a:ext uri="{FF2B5EF4-FFF2-40B4-BE49-F238E27FC236}">
                <a16:creationId xmlns:a16="http://schemas.microsoft.com/office/drawing/2014/main" id="{C32A2F0B-8B26-4339-A25A-C1A569468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D6C714-BE57-4728-9A57-FC61A0D5F9B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87913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5A2F9-BE93-41C6-9321-64D6B776D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E92B03-F53E-4E5F-B857-617FB036B1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1DB5FC-F8A6-4C75-A59E-B2B9C1623E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59329-31D0-4B19-8293-41A24A47A910}" type="datetimeFigureOut">
              <a:rPr lang="en-US" smtClean="0"/>
              <a:t>8/10/2020</a:t>
            </a:fld>
            <a:endParaRPr lang="en-US"/>
          </a:p>
        </p:txBody>
      </p:sp>
      <p:sp>
        <p:nvSpPr>
          <p:cNvPr id="5" name="Footer Placeholder 4">
            <a:extLst>
              <a:ext uri="{FF2B5EF4-FFF2-40B4-BE49-F238E27FC236}">
                <a16:creationId xmlns:a16="http://schemas.microsoft.com/office/drawing/2014/main" id="{1A1E2D19-6CB5-4165-B6EE-3395D77FF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141FBF-D8F9-4747-BEB6-FC1A7CB1C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61C6F-F610-4477-847C-C0E8E6364A34}" type="slidenum">
              <a:rPr lang="en-US" smtClean="0"/>
              <a:t>‹#›</a:t>
            </a:fld>
            <a:endParaRPr lang="en-US"/>
          </a:p>
        </p:txBody>
      </p:sp>
    </p:spTree>
    <p:extLst>
      <p:ext uri="{BB962C8B-B14F-4D97-AF65-F5344CB8AC3E}">
        <p14:creationId xmlns:p14="http://schemas.microsoft.com/office/powerpoint/2010/main" val="189995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3" Type="http://schemas.openxmlformats.org/officeDocument/2006/relationships/hyperlink" Target="http://pdf.wri.org/page_coastal.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www.chrobotics.com/library/accel-position-velocity" TargetMode="External"/><Relationship Id="rId4" Type="http://schemas.openxmlformats.org/officeDocument/2006/relationships/hyperlink" Target="https://www.vectornav.com/docs/default-source/documentation/vn-100-documentation/vn-100-user-manual-(um001).pdf?sfvrsn=b49fe6b9_32"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nsf.gov/news/special_reports/big_idea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873CEEF-4753-46F2-8690-5564A118263F}"/>
              </a:ext>
            </a:extLst>
          </p:cNvPr>
          <p:cNvSpPr>
            <a:spLocks noGrp="1"/>
          </p:cNvSpPr>
          <p:nvPr>
            <p:ph type="subTitle" idx="1"/>
          </p:nvPr>
        </p:nvSpPr>
        <p:spPr>
          <a:xfrm>
            <a:off x="1518338" y="1647261"/>
            <a:ext cx="9144000" cy="588222"/>
          </a:xfrm>
        </p:spPr>
        <p:txBody>
          <a:bodyPr>
            <a:normAutofit/>
          </a:bodyPr>
          <a:lstStyle/>
          <a:p>
            <a:r>
              <a:rPr lang="en-US" sz="3600" dirty="0">
                <a:solidFill>
                  <a:srgbClr val="1F345E"/>
                </a:solidFill>
              </a:rPr>
              <a:t>Luke Dorrian</a:t>
            </a:r>
          </a:p>
        </p:txBody>
      </p:sp>
      <p:sp>
        <p:nvSpPr>
          <p:cNvPr id="4" name="AutoShape 2">
            <a:extLst>
              <a:ext uri="{FF2B5EF4-FFF2-40B4-BE49-F238E27FC236}">
                <a16:creationId xmlns:a16="http://schemas.microsoft.com/office/drawing/2014/main" id="{0AACCD08-F2BE-4DCB-BB7E-6B1BC4BA5E89}"/>
              </a:ext>
            </a:extLst>
          </p:cNvPr>
          <p:cNvSpPr>
            <a:spLocks noGrp="1" noChangeAspect="1" noChangeArrowheads="1"/>
          </p:cNvSpPr>
          <p:nvPr>
            <p:ph type="ctrTitle"/>
          </p:nvPr>
        </p:nvSpPr>
        <p:spPr bwMode="auto">
          <a:xfrm>
            <a:off x="-221940" y="283540"/>
            <a:ext cx="12774966" cy="14914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en-US" sz="4800" b="0" i="0" dirty="0">
                <a:solidFill>
                  <a:srgbClr val="1F345E"/>
                </a:solidFill>
                <a:effectLst/>
                <a:latin typeface="Slack-Lato"/>
              </a:rPr>
              <a:t>Evaluating the VN-100 IMU/AHRS as an Inertial Current Meter in Coastal Profiling Floats</a:t>
            </a:r>
            <a:endParaRPr lang="en-US" sz="4800" dirty="0">
              <a:solidFill>
                <a:srgbClr val="1F345E"/>
              </a:solidFill>
            </a:endParaRPr>
          </a:p>
        </p:txBody>
      </p:sp>
      <p:pic>
        <p:nvPicPr>
          <p:cNvPr id="7" name="Picture 6">
            <a:extLst>
              <a:ext uri="{FF2B5EF4-FFF2-40B4-BE49-F238E27FC236}">
                <a16:creationId xmlns:a16="http://schemas.microsoft.com/office/drawing/2014/main" id="{7A88BA63-62B9-4D52-914F-4052B6AE4A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125" y="5773515"/>
            <a:ext cx="5243750" cy="946120"/>
          </a:xfrm>
          <a:prstGeom prst="rect">
            <a:avLst/>
          </a:prstGeom>
        </p:spPr>
      </p:pic>
      <p:pic>
        <p:nvPicPr>
          <p:cNvPr id="16" name="Picture 15">
            <a:extLst>
              <a:ext uri="{FF2B5EF4-FFF2-40B4-BE49-F238E27FC236}">
                <a16:creationId xmlns:a16="http://schemas.microsoft.com/office/drawing/2014/main" id="{40A71F98-8BD9-4C1B-8DC0-6404302E6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136" y="2304744"/>
            <a:ext cx="3952045" cy="3136006"/>
          </a:xfrm>
          <a:prstGeom prst="rect">
            <a:avLst/>
          </a:prstGeom>
          <a:ln w="127000" cap="sq">
            <a:solidFill>
              <a:srgbClr val="1F345E"/>
            </a:solidFill>
            <a:miter lim="800000"/>
          </a:ln>
          <a:effectLst/>
        </p:spPr>
      </p:pic>
      <p:pic>
        <p:nvPicPr>
          <p:cNvPr id="24" name="Picture 23">
            <a:extLst>
              <a:ext uri="{FF2B5EF4-FFF2-40B4-BE49-F238E27FC236}">
                <a16:creationId xmlns:a16="http://schemas.microsoft.com/office/drawing/2014/main" id="{9F9A687B-182C-43DB-8D18-710D17E0F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821" y="2304743"/>
            <a:ext cx="3952043" cy="3136007"/>
          </a:xfrm>
          <a:prstGeom prst="rect">
            <a:avLst/>
          </a:prstGeom>
          <a:ln w="127000" cap="sq">
            <a:solidFill>
              <a:srgbClr val="1F345E"/>
            </a:solidFill>
            <a:miter lim="800000"/>
          </a:ln>
          <a:effectLst/>
        </p:spPr>
      </p:pic>
      <p:pic>
        <p:nvPicPr>
          <p:cNvPr id="5" name="Picture 4">
            <a:extLst>
              <a:ext uri="{FF2B5EF4-FFF2-40B4-BE49-F238E27FC236}">
                <a16:creationId xmlns:a16="http://schemas.microsoft.com/office/drawing/2014/main" id="{39490E33-8E7C-45C4-B181-6FE70A1F6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4261" y="2304740"/>
            <a:ext cx="3252155" cy="3136007"/>
          </a:xfrm>
          <a:prstGeom prst="rect">
            <a:avLst/>
          </a:prstGeom>
          <a:ln w="127000" cap="sq">
            <a:solidFill>
              <a:srgbClr val="1F345E"/>
            </a:solidFill>
            <a:miter lim="800000"/>
          </a:ln>
          <a:effectLst/>
        </p:spPr>
      </p:pic>
    </p:spTree>
    <p:extLst>
      <p:ext uri="{BB962C8B-B14F-4D97-AF65-F5344CB8AC3E}">
        <p14:creationId xmlns:p14="http://schemas.microsoft.com/office/powerpoint/2010/main" val="167573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D2DA-8B18-4DDA-8908-3B048A99C39D}"/>
              </a:ext>
            </a:extLst>
          </p:cNvPr>
          <p:cNvSpPr>
            <a:spLocks noGrp="1"/>
          </p:cNvSpPr>
          <p:nvPr>
            <p:ph type="title"/>
          </p:nvPr>
        </p:nvSpPr>
        <p:spPr>
          <a:xfrm>
            <a:off x="183698" y="-223968"/>
            <a:ext cx="10515600" cy="1325563"/>
          </a:xfrm>
        </p:spPr>
        <p:txBody>
          <a:bodyPr/>
          <a:lstStyle/>
          <a:p>
            <a:r>
              <a:rPr lang="en-US" dirty="0">
                <a:solidFill>
                  <a:srgbClr val="1F345E"/>
                </a:solidFill>
              </a:rPr>
              <a:t>Interpreting the data</a:t>
            </a:r>
          </a:p>
        </p:txBody>
      </p:sp>
      <p:sp>
        <p:nvSpPr>
          <p:cNvPr id="3" name="Content Placeholder 2">
            <a:extLst>
              <a:ext uri="{FF2B5EF4-FFF2-40B4-BE49-F238E27FC236}">
                <a16:creationId xmlns:a16="http://schemas.microsoft.com/office/drawing/2014/main" id="{DE38E708-41F8-47E5-8945-F5BB54EC73C6}"/>
              </a:ext>
            </a:extLst>
          </p:cNvPr>
          <p:cNvSpPr>
            <a:spLocks noGrp="1"/>
          </p:cNvSpPr>
          <p:nvPr>
            <p:ph idx="1"/>
          </p:nvPr>
        </p:nvSpPr>
        <p:spPr>
          <a:xfrm>
            <a:off x="183698" y="853938"/>
            <a:ext cx="5694588" cy="5359529"/>
          </a:xfrm>
        </p:spPr>
        <p:txBody>
          <a:bodyPr>
            <a:normAutofit/>
          </a:bodyPr>
          <a:lstStyle/>
          <a:p>
            <a:r>
              <a:rPr lang="en-US" dirty="0">
                <a:solidFill>
                  <a:srgbClr val="1F345E"/>
                </a:solidFill>
              </a:rPr>
              <a:t>The VN-100 uses the Earth’s magnetic field </a:t>
            </a:r>
            <a:r>
              <a:rPr lang="en-US" dirty="0">
                <a:solidFill>
                  <a:srgbClr val="FF0000"/>
                </a:solidFill>
              </a:rPr>
              <a:t>and MEMS gyros </a:t>
            </a:r>
            <a:r>
              <a:rPr lang="en-US" dirty="0">
                <a:solidFill>
                  <a:srgbClr val="1F345E"/>
                </a:solidFill>
              </a:rPr>
              <a:t>to measure acceleration in a true North-East-Down reference frame while also accounting for gravity</a:t>
            </a:r>
          </a:p>
          <a:p>
            <a:r>
              <a:rPr lang="en-US" dirty="0">
                <a:solidFill>
                  <a:srgbClr val="1F345E"/>
                </a:solidFill>
              </a:rPr>
              <a:t>Going in a circle, the North and East acceleration components will alter sinusoidally </a:t>
            </a:r>
          </a:p>
          <a:p>
            <a:r>
              <a:rPr lang="en-US" dirty="0">
                <a:solidFill>
                  <a:srgbClr val="1F345E"/>
                </a:solidFill>
              </a:rPr>
              <a:t>The magnitude and period of the calculated velocity vector should match the measured speed of the crawler</a:t>
            </a:r>
          </a:p>
        </p:txBody>
      </p:sp>
      <p:pic>
        <p:nvPicPr>
          <p:cNvPr id="5" name="Picture 4">
            <a:extLst>
              <a:ext uri="{FF2B5EF4-FFF2-40B4-BE49-F238E27FC236}">
                <a16:creationId xmlns:a16="http://schemas.microsoft.com/office/drawing/2014/main" id="{B0CB0579-C899-4080-92B1-B5B8E4A46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6" y="5965809"/>
            <a:ext cx="861135" cy="655377"/>
          </a:xfrm>
          <a:prstGeom prst="rect">
            <a:avLst/>
          </a:prstGeom>
        </p:spPr>
      </p:pic>
      <p:pic>
        <p:nvPicPr>
          <p:cNvPr id="9" name="Picture 8">
            <a:extLst>
              <a:ext uri="{FF2B5EF4-FFF2-40B4-BE49-F238E27FC236}">
                <a16:creationId xmlns:a16="http://schemas.microsoft.com/office/drawing/2014/main" id="{5399C9CF-15D2-4C14-88EA-8CE85100D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6668" y="3429000"/>
            <a:ext cx="6585332" cy="3396727"/>
          </a:xfrm>
          <a:prstGeom prst="rect">
            <a:avLst/>
          </a:prstGeom>
        </p:spPr>
      </p:pic>
      <p:pic>
        <p:nvPicPr>
          <p:cNvPr id="6" name="Picture 5">
            <a:extLst>
              <a:ext uri="{FF2B5EF4-FFF2-40B4-BE49-F238E27FC236}">
                <a16:creationId xmlns:a16="http://schemas.microsoft.com/office/drawing/2014/main" id="{AB914037-9EFE-4442-ACD9-E280E769E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6707" y="10455"/>
            <a:ext cx="6575293" cy="3418546"/>
          </a:xfrm>
          <a:prstGeom prst="rect">
            <a:avLst/>
          </a:prstGeom>
        </p:spPr>
      </p:pic>
    </p:spTree>
    <p:extLst>
      <p:ext uri="{BB962C8B-B14F-4D97-AF65-F5344CB8AC3E}">
        <p14:creationId xmlns:p14="http://schemas.microsoft.com/office/powerpoint/2010/main" val="375198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245610-D4A9-4D2A-8C73-4B31DB30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984"/>
            <a:ext cx="12624318" cy="6926521"/>
          </a:xfrm>
          <a:prstGeom prst="rect">
            <a:avLst/>
          </a:prstGeom>
        </p:spPr>
      </p:pic>
      <p:sp>
        <p:nvSpPr>
          <p:cNvPr id="2" name="Title 1">
            <a:extLst>
              <a:ext uri="{FF2B5EF4-FFF2-40B4-BE49-F238E27FC236}">
                <a16:creationId xmlns:a16="http://schemas.microsoft.com/office/drawing/2014/main" id="{89F705D1-DA35-4C4C-90F3-5E75129C729C}"/>
              </a:ext>
            </a:extLst>
          </p:cNvPr>
          <p:cNvSpPr>
            <a:spLocks noGrp="1"/>
          </p:cNvSpPr>
          <p:nvPr>
            <p:ph type="title"/>
          </p:nvPr>
        </p:nvSpPr>
        <p:spPr>
          <a:xfrm>
            <a:off x="520959" y="-241364"/>
            <a:ext cx="10515600" cy="1325563"/>
          </a:xfrm>
        </p:spPr>
        <p:txBody>
          <a:bodyPr/>
          <a:lstStyle/>
          <a:p>
            <a:r>
              <a:rPr lang="en-US" dirty="0">
                <a:solidFill>
                  <a:srgbClr val="1F345E"/>
                </a:solidFill>
              </a:rPr>
              <a:t>Results</a:t>
            </a:r>
          </a:p>
        </p:txBody>
      </p:sp>
      <p:cxnSp>
        <p:nvCxnSpPr>
          <p:cNvPr id="6" name="Straight Arrow Connector 5">
            <a:extLst>
              <a:ext uri="{FF2B5EF4-FFF2-40B4-BE49-F238E27FC236}">
                <a16:creationId xmlns:a16="http://schemas.microsoft.com/office/drawing/2014/main" id="{8A4568A0-477F-4AC5-A99A-748A82C1F0E6}"/>
              </a:ext>
            </a:extLst>
          </p:cNvPr>
          <p:cNvCxnSpPr>
            <a:cxnSpLocks/>
          </p:cNvCxnSpPr>
          <p:nvPr/>
        </p:nvCxnSpPr>
        <p:spPr>
          <a:xfrm flipV="1">
            <a:off x="2752531" y="3593984"/>
            <a:ext cx="401216" cy="772744"/>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A1540B6A-2278-43B1-9536-430AE927D6EA}"/>
              </a:ext>
            </a:extLst>
          </p:cNvPr>
          <p:cNvSpPr txBox="1"/>
          <p:nvPr/>
        </p:nvSpPr>
        <p:spPr>
          <a:xfrm>
            <a:off x="2108720" y="4301413"/>
            <a:ext cx="2531706" cy="369332"/>
          </a:xfrm>
          <a:prstGeom prst="rect">
            <a:avLst/>
          </a:prstGeom>
          <a:noFill/>
        </p:spPr>
        <p:txBody>
          <a:bodyPr wrap="square" rtlCol="0">
            <a:spAutoFit/>
          </a:bodyPr>
          <a:lstStyle/>
          <a:p>
            <a:r>
              <a:rPr lang="en-US" dirty="0">
                <a:solidFill>
                  <a:srgbClr val="1F345E"/>
                </a:solidFill>
              </a:rPr>
              <a:t>Static Data</a:t>
            </a:r>
          </a:p>
        </p:txBody>
      </p:sp>
      <p:cxnSp>
        <p:nvCxnSpPr>
          <p:cNvPr id="9" name="Straight Arrow Connector 8">
            <a:extLst>
              <a:ext uri="{FF2B5EF4-FFF2-40B4-BE49-F238E27FC236}">
                <a16:creationId xmlns:a16="http://schemas.microsoft.com/office/drawing/2014/main" id="{575771A6-B7B9-47F6-BDE8-359E2ECEACF7}"/>
              </a:ext>
            </a:extLst>
          </p:cNvPr>
          <p:cNvCxnSpPr>
            <a:cxnSpLocks/>
          </p:cNvCxnSpPr>
          <p:nvPr/>
        </p:nvCxnSpPr>
        <p:spPr>
          <a:xfrm flipH="1">
            <a:off x="7676761" y="616210"/>
            <a:ext cx="531845" cy="595719"/>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87DD194-04D1-4444-BF44-5277BBDA626F}"/>
                  </a:ext>
                </a:extLst>
              </p:cNvPr>
              <p:cNvSpPr txBox="1"/>
              <p:nvPr/>
            </p:nvSpPr>
            <p:spPr>
              <a:xfrm>
                <a:off x="7827752" y="317479"/>
                <a:ext cx="2883159" cy="375552"/>
              </a:xfrm>
              <a:prstGeom prst="rect">
                <a:avLst/>
              </a:prstGeom>
              <a:noFill/>
            </p:spPr>
            <p:txBody>
              <a:bodyPr wrap="square" rtlCol="0">
                <a:spAutoFit/>
              </a:bodyPr>
              <a:lstStyle/>
              <a:p>
                <a:r>
                  <a:rPr lang="en-US" dirty="0">
                    <a:solidFill>
                      <a:srgbClr val="1F345E"/>
                    </a:solidFill>
                  </a:rPr>
                  <a:t>A = 1.63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0" name="TextBox 9">
                <a:extLst>
                  <a:ext uri="{FF2B5EF4-FFF2-40B4-BE49-F238E27FC236}">
                    <a16:creationId xmlns:a16="http://schemas.microsoft.com/office/drawing/2014/main" id="{587DD194-04D1-4444-BF44-5277BBDA626F}"/>
                  </a:ext>
                </a:extLst>
              </p:cNvPr>
              <p:cNvSpPr txBox="1">
                <a:spLocks noRot="1" noChangeAspect="1" noMove="1" noResize="1" noEditPoints="1" noAdjustHandles="1" noChangeArrowheads="1" noChangeShapeType="1" noTextEdit="1"/>
              </p:cNvSpPr>
              <p:nvPr/>
            </p:nvSpPr>
            <p:spPr>
              <a:xfrm>
                <a:off x="7827752" y="317479"/>
                <a:ext cx="2883159" cy="375552"/>
              </a:xfrm>
              <a:prstGeom prst="rect">
                <a:avLst/>
              </a:prstGeom>
              <a:blipFill>
                <a:blip r:embed="rId3"/>
                <a:stretch>
                  <a:fillRect l="-1691" t="-6452" b="-24194"/>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D966C337-716F-4499-B66B-459380425108}"/>
              </a:ext>
            </a:extLst>
          </p:cNvPr>
          <p:cNvCxnSpPr>
            <a:cxnSpLocks/>
          </p:cNvCxnSpPr>
          <p:nvPr/>
        </p:nvCxnSpPr>
        <p:spPr>
          <a:xfrm flipH="1">
            <a:off x="8006737" y="2562664"/>
            <a:ext cx="288177" cy="33452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C2F0757-1EA3-42AB-A930-989DAD7ACDDC}"/>
                  </a:ext>
                </a:extLst>
              </p:cNvPr>
              <p:cNvSpPr txBox="1"/>
              <p:nvPr/>
            </p:nvSpPr>
            <p:spPr>
              <a:xfrm>
                <a:off x="7676761" y="2272395"/>
                <a:ext cx="3185142" cy="369332"/>
              </a:xfrm>
              <a:prstGeom prst="rect">
                <a:avLst/>
              </a:prstGeom>
              <a:noFill/>
            </p:spPr>
            <p:txBody>
              <a:bodyPr wrap="square">
                <a:spAutoFit/>
              </a:bodyPr>
              <a:lstStyle/>
              <a:p>
                <a:r>
                  <a:rPr lang="en-US" dirty="0">
                    <a:solidFill>
                      <a:srgbClr val="1F345E"/>
                    </a:solidFill>
                  </a:rPr>
                  <a:t>A = 0.4158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5" name="TextBox 14">
                <a:extLst>
                  <a:ext uri="{FF2B5EF4-FFF2-40B4-BE49-F238E27FC236}">
                    <a16:creationId xmlns:a16="http://schemas.microsoft.com/office/drawing/2014/main" id="{6C2F0757-1EA3-42AB-A930-989DAD7ACDDC}"/>
                  </a:ext>
                </a:extLst>
              </p:cNvPr>
              <p:cNvSpPr txBox="1">
                <a:spLocks noRot="1" noChangeAspect="1" noMove="1" noResize="1" noEditPoints="1" noAdjustHandles="1" noChangeArrowheads="1" noChangeShapeType="1" noTextEdit="1"/>
              </p:cNvSpPr>
              <p:nvPr/>
            </p:nvSpPr>
            <p:spPr>
              <a:xfrm>
                <a:off x="7676761" y="2272395"/>
                <a:ext cx="3185142" cy="369332"/>
              </a:xfrm>
              <a:prstGeom prst="rect">
                <a:avLst/>
              </a:prstGeom>
              <a:blipFill>
                <a:blip r:embed="rId4"/>
                <a:stretch>
                  <a:fillRect l="-1530" t="-10000" b="-26667"/>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AB463C1-491C-4261-A489-A0C20FC7FF9B}"/>
              </a:ext>
            </a:extLst>
          </p:cNvPr>
          <p:cNvCxnSpPr>
            <a:cxnSpLocks/>
          </p:cNvCxnSpPr>
          <p:nvPr/>
        </p:nvCxnSpPr>
        <p:spPr>
          <a:xfrm flipH="1" flipV="1">
            <a:off x="9943320" y="3670765"/>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E9973E-A98A-41D6-B9EF-1C94360B8FD4}"/>
                  </a:ext>
                </a:extLst>
              </p:cNvPr>
              <p:cNvSpPr txBox="1"/>
              <p:nvPr/>
            </p:nvSpPr>
            <p:spPr>
              <a:xfrm>
                <a:off x="9339597" y="4366728"/>
                <a:ext cx="2082141" cy="369332"/>
              </a:xfrm>
              <a:prstGeom prst="rect">
                <a:avLst/>
              </a:prstGeom>
              <a:noFill/>
            </p:spPr>
            <p:txBody>
              <a:bodyPr wrap="square">
                <a:spAutoFit/>
              </a:bodyPr>
              <a:lstStyle/>
              <a:p>
                <a:r>
                  <a:rPr lang="en-US" dirty="0">
                    <a:solidFill>
                      <a:srgbClr val="1F345E"/>
                    </a:solidFill>
                  </a:rPr>
                  <a:t>A = 0.0308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7" name="TextBox 16">
                <a:extLst>
                  <a:ext uri="{FF2B5EF4-FFF2-40B4-BE49-F238E27FC236}">
                    <a16:creationId xmlns:a16="http://schemas.microsoft.com/office/drawing/2014/main" id="{AFE9973E-A98A-41D6-B9EF-1C94360B8FD4}"/>
                  </a:ext>
                </a:extLst>
              </p:cNvPr>
              <p:cNvSpPr txBox="1">
                <a:spLocks noRot="1" noChangeAspect="1" noMove="1" noResize="1" noEditPoints="1" noAdjustHandles="1" noChangeArrowheads="1" noChangeShapeType="1" noTextEdit="1"/>
              </p:cNvSpPr>
              <p:nvPr/>
            </p:nvSpPr>
            <p:spPr>
              <a:xfrm>
                <a:off x="9339597" y="4366728"/>
                <a:ext cx="2082141" cy="369332"/>
              </a:xfrm>
              <a:prstGeom prst="rect">
                <a:avLst/>
              </a:prstGeom>
              <a:blipFill>
                <a:blip r:embed="rId5"/>
                <a:stretch>
                  <a:fillRect l="-2339"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367316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CFC5D7B-41A0-4B40-B88C-F680CD4E90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14783"/>
            <a:ext cx="11579290" cy="6443217"/>
          </a:xfrm>
        </p:spPr>
      </p:pic>
      <p:sp>
        <p:nvSpPr>
          <p:cNvPr id="2" name="Title 1">
            <a:extLst>
              <a:ext uri="{FF2B5EF4-FFF2-40B4-BE49-F238E27FC236}">
                <a16:creationId xmlns:a16="http://schemas.microsoft.com/office/drawing/2014/main" id="{01333405-CB2F-4DB1-8A88-C0DCDFD86B6C}"/>
              </a:ext>
            </a:extLst>
          </p:cNvPr>
          <p:cNvSpPr>
            <a:spLocks noGrp="1"/>
          </p:cNvSpPr>
          <p:nvPr>
            <p:ph type="title"/>
          </p:nvPr>
        </p:nvSpPr>
        <p:spPr>
          <a:xfrm>
            <a:off x="948808" y="-158621"/>
            <a:ext cx="10515600" cy="1325563"/>
          </a:xfrm>
        </p:spPr>
        <p:txBody>
          <a:bodyPr>
            <a:normAutofit/>
          </a:bodyPr>
          <a:lstStyle/>
          <a:p>
            <a:r>
              <a:rPr lang="en-US" sz="4800" dirty="0">
                <a:solidFill>
                  <a:srgbClr val="1F345E"/>
                </a:solidFill>
              </a:rPr>
              <a:t>Results</a:t>
            </a:r>
          </a:p>
        </p:txBody>
      </p:sp>
      <p:pic>
        <p:nvPicPr>
          <p:cNvPr id="5" name="Picture 4">
            <a:extLst>
              <a:ext uri="{FF2B5EF4-FFF2-40B4-BE49-F238E27FC236}">
                <a16:creationId xmlns:a16="http://schemas.microsoft.com/office/drawing/2014/main" id="{A1B16EAE-EB37-480B-A03B-3B9B858B5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cxnSp>
        <p:nvCxnSpPr>
          <p:cNvPr id="8" name="Straight Arrow Connector 7">
            <a:extLst>
              <a:ext uri="{FF2B5EF4-FFF2-40B4-BE49-F238E27FC236}">
                <a16:creationId xmlns:a16="http://schemas.microsoft.com/office/drawing/2014/main" id="{E0CE8016-AD7A-49A9-A235-815E38BA4EFE}"/>
              </a:ext>
            </a:extLst>
          </p:cNvPr>
          <p:cNvCxnSpPr>
            <a:cxnSpLocks/>
          </p:cNvCxnSpPr>
          <p:nvPr/>
        </p:nvCxnSpPr>
        <p:spPr>
          <a:xfrm flipV="1">
            <a:off x="2360645" y="4376058"/>
            <a:ext cx="251926" cy="35456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5BCF96F4-A7AF-4FB5-AE17-2FA239753506}"/>
              </a:ext>
            </a:extLst>
          </p:cNvPr>
          <p:cNvCxnSpPr>
            <a:cxnSpLocks/>
          </p:cNvCxnSpPr>
          <p:nvPr/>
        </p:nvCxnSpPr>
        <p:spPr>
          <a:xfrm>
            <a:off x="4752392" y="2043188"/>
            <a:ext cx="261257" cy="34377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495F458C-B86B-44C4-BEAC-892E9F3747E9}"/>
              </a:ext>
            </a:extLst>
          </p:cNvPr>
          <p:cNvCxnSpPr>
            <a:cxnSpLocks/>
          </p:cNvCxnSpPr>
          <p:nvPr/>
        </p:nvCxnSpPr>
        <p:spPr>
          <a:xfrm flipH="1" flipV="1">
            <a:off x="8097275" y="4399074"/>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a:extLst>
              <a:ext uri="{FF2B5EF4-FFF2-40B4-BE49-F238E27FC236}">
                <a16:creationId xmlns:a16="http://schemas.microsoft.com/office/drawing/2014/main" id="{F73CDADC-0819-4CC7-B85F-31F7A98E1F86}"/>
              </a:ext>
            </a:extLst>
          </p:cNvPr>
          <p:cNvCxnSpPr>
            <a:cxnSpLocks/>
          </p:cNvCxnSpPr>
          <p:nvPr/>
        </p:nvCxnSpPr>
        <p:spPr>
          <a:xfrm flipH="1">
            <a:off x="6933718" y="2733869"/>
            <a:ext cx="372151" cy="415245"/>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17" name="TextBox 16">
            <a:extLst>
              <a:ext uri="{FF2B5EF4-FFF2-40B4-BE49-F238E27FC236}">
                <a16:creationId xmlns:a16="http://schemas.microsoft.com/office/drawing/2014/main" id="{D865A3E2-82A9-4E12-BB35-015A9AE640D0}"/>
              </a:ext>
            </a:extLst>
          </p:cNvPr>
          <p:cNvSpPr txBox="1"/>
          <p:nvPr/>
        </p:nvSpPr>
        <p:spPr>
          <a:xfrm>
            <a:off x="1586205" y="4861249"/>
            <a:ext cx="2531706" cy="369332"/>
          </a:xfrm>
          <a:prstGeom prst="rect">
            <a:avLst/>
          </a:prstGeom>
          <a:noFill/>
        </p:spPr>
        <p:txBody>
          <a:bodyPr wrap="square" rtlCol="0">
            <a:spAutoFit/>
          </a:bodyPr>
          <a:lstStyle/>
          <a:p>
            <a:r>
              <a:rPr lang="en-US" dirty="0">
                <a:solidFill>
                  <a:srgbClr val="1F345E"/>
                </a:solidFill>
              </a:rPr>
              <a:t>Static Data</a:t>
            </a:r>
          </a:p>
        </p:txBody>
      </p:sp>
      <p:sp>
        <p:nvSpPr>
          <p:cNvPr id="21" name="TextBox 20">
            <a:extLst>
              <a:ext uri="{FF2B5EF4-FFF2-40B4-BE49-F238E27FC236}">
                <a16:creationId xmlns:a16="http://schemas.microsoft.com/office/drawing/2014/main" id="{1642A823-29F2-4A1F-9023-59CC042E4E8D}"/>
              </a:ext>
            </a:extLst>
          </p:cNvPr>
          <p:cNvSpPr txBox="1"/>
          <p:nvPr/>
        </p:nvSpPr>
        <p:spPr>
          <a:xfrm>
            <a:off x="3572069" y="1597751"/>
            <a:ext cx="2883159" cy="375552"/>
          </a:xfrm>
          <a:prstGeom prst="rect">
            <a:avLst/>
          </a:prstGeom>
          <a:noFill/>
        </p:spPr>
        <p:txBody>
          <a:bodyPr wrap="square" rtlCol="0">
            <a:spAutoFit/>
          </a:bodyPr>
          <a:lstStyle/>
          <a:p>
            <a:r>
              <a:rPr lang="en-US" dirty="0">
                <a:solidFill>
                  <a:srgbClr val="1F345E"/>
                </a:solidFill>
              </a:rPr>
              <a:t>v = 1.684m/s</a:t>
            </a:r>
          </a:p>
        </p:txBody>
      </p:sp>
      <p:sp>
        <p:nvSpPr>
          <p:cNvPr id="23" name="TextBox 22">
            <a:extLst>
              <a:ext uri="{FF2B5EF4-FFF2-40B4-BE49-F238E27FC236}">
                <a16:creationId xmlns:a16="http://schemas.microsoft.com/office/drawing/2014/main" id="{D888F3AE-C8FF-4CDF-AAA8-38B8D08A5DDA}"/>
              </a:ext>
            </a:extLst>
          </p:cNvPr>
          <p:cNvSpPr txBox="1"/>
          <p:nvPr/>
        </p:nvSpPr>
        <p:spPr>
          <a:xfrm>
            <a:off x="6904116" y="2430277"/>
            <a:ext cx="3185142" cy="369332"/>
          </a:xfrm>
          <a:prstGeom prst="rect">
            <a:avLst/>
          </a:prstGeom>
          <a:noFill/>
        </p:spPr>
        <p:txBody>
          <a:bodyPr wrap="square">
            <a:spAutoFit/>
          </a:bodyPr>
          <a:lstStyle/>
          <a:p>
            <a:r>
              <a:rPr lang="en-US" dirty="0">
                <a:solidFill>
                  <a:srgbClr val="1F345E"/>
                </a:solidFill>
              </a:rPr>
              <a:t>v = 0.828 m/s</a:t>
            </a:r>
          </a:p>
        </p:txBody>
      </p:sp>
      <p:sp>
        <p:nvSpPr>
          <p:cNvPr id="27" name="TextBox 26">
            <a:extLst>
              <a:ext uri="{FF2B5EF4-FFF2-40B4-BE49-F238E27FC236}">
                <a16:creationId xmlns:a16="http://schemas.microsoft.com/office/drawing/2014/main" id="{AD5A4C22-94FF-442B-A55E-AD8F81F713A0}"/>
              </a:ext>
            </a:extLst>
          </p:cNvPr>
          <p:cNvSpPr txBox="1"/>
          <p:nvPr/>
        </p:nvSpPr>
        <p:spPr>
          <a:xfrm>
            <a:off x="7420653" y="5062166"/>
            <a:ext cx="3185142" cy="369332"/>
          </a:xfrm>
          <a:prstGeom prst="rect">
            <a:avLst/>
          </a:prstGeom>
          <a:noFill/>
        </p:spPr>
        <p:txBody>
          <a:bodyPr wrap="square">
            <a:spAutoFit/>
          </a:bodyPr>
          <a:lstStyle/>
          <a:p>
            <a:r>
              <a:rPr lang="en-US" dirty="0">
                <a:solidFill>
                  <a:srgbClr val="1F345E"/>
                </a:solidFill>
              </a:rPr>
              <a:t>v = 0.2258 m/s</a:t>
            </a:r>
          </a:p>
        </p:txBody>
      </p:sp>
    </p:spTree>
    <p:extLst>
      <p:ext uri="{BB962C8B-B14F-4D97-AF65-F5344CB8AC3E}">
        <p14:creationId xmlns:p14="http://schemas.microsoft.com/office/powerpoint/2010/main" val="1614288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106A-BBBD-420C-8E7D-EA7D1E9F0F6E}"/>
              </a:ext>
            </a:extLst>
          </p:cNvPr>
          <p:cNvSpPr>
            <a:spLocks noGrp="1"/>
          </p:cNvSpPr>
          <p:nvPr>
            <p:ph type="title"/>
          </p:nvPr>
        </p:nvSpPr>
        <p:spPr/>
        <p:txBody>
          <a:bodyPr/>
          <a:lstStyle/>
          <a:p>
            <a:r>
              <a:rPr lang="en-US" dirty="0">
                <a:solidFill>
                  <a:srgbClr val="1F345E"/>
                </a:solidFill>
              </a:rPr>
              <a:t>Conclusions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783429E-5FA9-45E0-9B7C-5C4131EB4D5A}"/>
                  </a:ext>
                </a:extLst>
              </p:cNvPr>
              <p:cNvSpPr>
                <a:spLocks noGrp="1"/>
              </p:cNvSpPr>
              <p:nvPr>
                <p:ph idx="1"/>
              </p:nvPr>
            </p:nvSpPr>
            <p:spPr>
              <a:xfrm>
                <a:off x="838200" y="1427584"/>
                <a:ext cx="10515600" cy="3144415"/>
              </a:xfrm>
            </p:spPr>
            <p:txBody>
              <a:bodyPr>
                <a:noAutofit/>
              </a:bodyPr>
              <a:lstStyle/>
              <a:p>
                <a:r>
                  <a:rPr lang="en-US" dirty="0">
                    <a:solidFill>
                      <a:srgbClr val="1F345E"/>
                    </a:solidFill>
                  </a:rPr>
                  <a:t>The current experimental was designed to generate known, low level accelerations in order to quantify the low acceleration performance of the VN 100 and we have been able to extract sinusoidal acceleration signals as low as ~0.03 m/</a:t>
                </a:r>
                <a14:m>
                  <m:oMath xmlns:m="http://schemas.openxmlformats.org/officeDocument/2006/math">
                    <m:sSup>
                      <m:sSupPr>
                        <m:ctrlPr>
                          <a:rPr lang="en-US" i="1">
                            <a:solidFill>
                              <a:srgbClr val="1F345E"/>
                            </a:solidFill>
                            <a:latin typeface="Cambria Math" panose="02040503050406030204" pitchFamily="18" charset="0"/>
                          </a:rPr>
                        </m:ctrlPr>
                      </m:sSupPr>
                      <m:e>
                        <m:r>
                          <m:rPr>
                            <m:sty m:val="p"/>
                          </m:rPr>
                          <a:rPr lang="en-US">
                            <a:solidFill>
                              <a:srgbClr val="1F345E"/>
                            </a:solidFill>
                            <a:latin typeface="Cambria Math" panose="02040503050406030204" pitchFamily="18" charset="0"/>
                          </a:rPr>
                          <m:t>s</m:t>
                        </m:r>
                      </m:e>
                      <m:sup>
                        <m:r>
                          <a:rPr lang="en-US">
                            <a:solidFill>
                              <a:srgbClr val="1F345E"/>
                            </a:solidFill>
                            <a:latin typeface="Cambria Math" panose="02040503050406030204" pitchFamily="18" charset="0"/>
                          </a:rPr>
                          <m:t>2</m:t>
                        </m:r>
                      </m:sup>
                    </m:sSup>
                  </m:oMath>
                </a14:m>
                <a:r>
                  <a:rPr lang="en-US" dirty="0">
                    <a:solidFill>
                      <a:srgbClr val="1F345E"/>
                    </a:solidFill>
                  </a:rPr>
                  <a:t> from the VN-100</a:t>
                </a:r>
              </a:p>
              <a:p>
                <a:r>
                  <a:rPr lang="en-US" dirty="0">
                    <a:solidFill>
                      <a:srgbClr val="1F345E"/>
                    </a:solidFill>
                  </a:rPr>
                  <a:t>This experimental setup has demonstrated the concept but is too artificial and noisy for future work. </a:t>
                </a:r>
              </a:p>
              <a:p>
                <a:r>
                  <a:rPr lang="en-US" dirty="0">
                    <a:solidFill>
                      <a:srgbClr val="1F345E"/>
                    </a:solidFill>
                  </a:rPr>
                  <a:t>We need an experimental method that better simulates the conditions of the ocean, i.e. a programmable rotary table</a:t>
                </a:r>
              </a:p>
            </p:txBody>
          </p:sp>
        </mc:Choice>
        <mc:Fallback>
          <p:sp>
            <p:nvSpPr>
              <p:cNvPr id="3" name="Content Placeholder 2">
                <a:extLst>
                  <a:ext uri="{FF2B5EF4-FFF2-40B4-BE49-F238E27FC236}">
                    <a16:creationId xmlns:a16="http://schemas.microsoft.com/office/drawing/2014/main" id="{0783429E-5FA9-45E0-9B7C-5C4131EB4D5A}"/>
                  </a:ext>
                </a:extLst>
              </p:cNvPr>
              <p:cNvSpPr>
                <a:spLocks noGrp="1" noRot="1" noChangeAspect="1" noMove="1" noResize="1" noEditPoints="1" noAdjustHandles="1" noChangeArrowheads="1" noChangeShapeType="1" noTextEdit="1"/>
              </p:cNvSpPr>
              <p:nvPr>
                <p:ph idx="1"/>
              </p:nvPr>
            </p:nvSpPr>
            <p:spPr>
              <a:xfrm>
                <a:off x="838200" y="1427584"/>
                <a:ext cx="10515600" cy="3144415"/>
              </a:xfrm>
              <a:blipFill>
                <a:blip r:embed="rId3"/>
                <a:stretch>
                  <a:fillRect l="-1043" t="-3101" r="-290" b="-14147"/>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3F21A68-C4C0-4FF8-A615-DA504BD2A6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216689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4E0D-E33F-41E7-B6E5-1DDBB61CFFC3}"/>
              </a:ext>
            </a:extLst>
          </p:cNvPr>
          <p:cNvSpPr>
            <a:spLocks noGrp="1"/>
          </p:cNvSpPr>
          <p:nvPr>
            <p:ph type="title"/>
          </p:nvPr>
        </p:nvSpPr>
        <p:spPr>
          <a:xfrm>
            <a:off x="838200" y="120682"/>
            <a:ext cx="10515600" cy="1325563"/>
          </a:xfrm>
        </p:spPr>
        <p:txBody>
          <a:bodyPr/>
          <a:lstStyle/>
          <a:p>
            <a:r>
              <a:rPr lang="en-US" dirty="0">
                <a:solidFill>
                  <a:srgbClr val="1F345E"/>
                </a:solidFill>
              </a:rPr>
              <a:t>The Path Forward</a:t>
            </a:r>
          </a:p>
        </p:txBody>
      </p:sp>
      <p:sp>
        <p:nvSpPr>
          <p:cNvPr id="3" name="Content Placeholder 2">
            <a:extLst>
              <a:ext uri="{FF2B5EF4-FFF2-40B4-BE49-F238E27FC236}">
                <a16:creationId xmlns:a16="http://schemas.microsoft.com/office/drawing/2014/main" id="{94264DB8-E661-4C93-AFE8-3814A3594852}"/>
              </a:ext>
            </a:extLst>
          </p:cNvPr>
          <p:cNvSpPr>
            <a:spLocks noGrp="1"/>
          </p:cNvSpPr>
          <p:nvPr>
            <p:ph idx="1"/>
          </p:nvPr>
        </p:nvSpPr>
        <p:spPr>
          <a:xfrm>
            <a:off x="325016" y="1309736"/>
            <a:ext cx="10515600" cy="4730718"/>
          </a:xfrm>
        </p:spPr>
        <p:txBody>
          <a:bodyPr/>
          <a:lstStyle/>
          <a:p>
            <a:r>
              <a:rPr lang="en-US" dirty="0">
                <a:solidFill>
                  <a:srgbClr val="1F345E"/>
                </a:solidFill>
              </a:rPr>
              <a:t>The data from the VN-100 is promising</a:t>
            </a:r>
          </a:p>
          <a:p>
            <a:r>
              <a:rPr lang="en-US" dirty="0">
                <a:solidFill>
                  <a:srgbClr val="1F345E"/>
                </a:solidFill>
              </a:rPr>
              <a:t>Significantly lower acceleration signals can likely </a:t>
            </a:r>
            <a:r>
              <a:rPr lang="en-US" strike="sngStrike" dirty="0">
                <a:solidFill>
                  <a:srgbClr val="1F345E"/>
                </a:solidFill>
              </a:rPr>
              <a:t>still</a:t>
            </a:r>
            <a:r>
              <a:rPr lang="en-US" dirty="0">
                <a:solidFill>
                  <a:srgbClr val="1F345E"/>
                </a:solidFill>
              </a:rPr>
              <a:t> be extracted from the VN-100 with a more comprehensive signal processing approach and experimental method </a:t>
            </a:r>
            <a:r>
              <a:rPr lang="en-US" dirty="0">
                <a:solidFill>
                  <a:srgbClr val="FF0000"/>
                </a:solidFill>
              </a:rPr>
              <a:t>more representative of the real world oceanic velocity/acceleration profiles</a:t>
            </a:r>
            <a:r>
              <a:rPr lang="en-US" dirty="0">
                <a:solidFill>
                  <a:srgbClr val="1F345E"/>
                </a:solidFill>
              </a:rPr>
              <a:t>.</a:t>
            </a:r>
          </a:p>
          <a:p>
            <a:r>
              <a:rPr lang="en-US" dirty="0">
                <a:solidFill>
                  <a:srgbClr val="1F345E"/>
                </a:solidFill>
              </a:rPr>
              <a:t> With a more accurate </a:t>
            </a:r>
            <a:r>
              <a:rPr lang="en-US" dirty="0">
                <a:solidFill>
                  <a:srgbClr val="FF0000"/>
                </a:solidFill>
              </a:rPr>
              <a:t>(expensive) </a:t>
            </a:r>
            <a:r>
              <a:rPr lang="en-US" dirty="0">
                <a:solidFill>
                  <a:srgbClr val="1F345E"/>
                </a:solidFill>
              </a:rPr>
              <a:t>IMU and better signal processing </a:t>
            </a:r>
            <a:r>
              <a:rPr lang="en-US" strike="sngStrike" dirty="0">
                <a:solidFill>
                  <a:srgbClr val="1F345E"/>
                </a:solidFill>
              </a:rPr>
              <a:t>filtering</a:t>
            </a:r>
            <a:r>
              <a:rPr lang="en-US" dirty="0">
                <a:solidFill>
                  <a:srgbClr val="1F345E"/>
                </a:solidFill>
              </a:rPr>
              <a:t>, it is likely that we can </a:t>
            </a:r>
            <a:r>
              <a:rPr lang="en-US" strike="sngStrike" dirty="0">
                <a:solidFill>
                  <a:srgbClr val="1F345E"/>
                </a:solidFill>
              </a:rPr>
              <a:t>accurately</a:t>
            </a:r>
            <a:r>
              <a:rPr lang="en-US" dirty="0">
                <a:solidFill>
                  <a:srgbClr val="1F345E"/>
                </a:solidFill>
              </a:rPr>
              <a:t> determine current velocities </a:t>
            </a:r>
            <a:r>
              <a:rPr lang="en-US" dirty="0">
                <a:solidFill>
                  <a:srgbClr val="FF0000"/>
                </a:solidFill>
              </a:rPr>
              <a:t>adequate to navigate </a:t>
            </a:r>
            <a:r>
              <a:rPr lang="en-US" strike="sngStrike" dirty="0">
                <a:solidFill>
                  <a:srgbClr val="1F345E"/>
                </a:solidFill>
              </a:rPr>
              <a:t>to make</a:t>
            </a:r>
            <a:r>
              <a:rPr lang="en-US" dirty="0">
                <a:solidFill>
                  <a:srgbClr val="1F345E"/>
                </a:solidFill>
              </a:rPr>
              <a:t> the CPF for long term science experiments aimed at better understanding the “health of the ocean”. </a:t>
            </a:r>
            <a:r>
              <a:rPr lang="en-US" strike="sngStrike" dirty="0">
                <a:solidFill>
                  <a:srgbClr val="1F345E"/>
                </a:solidFill>
              </a:rPr>
              <a:t>a viable system for continuous coastal ocean observation</a:t>
            </a:r>
          </a:p>
          <a:p>
            <a:endParaRPr lang="en-US" dirty="0">
              <a:solidFill>
                <a:srgbClr val="1F345E"/>
              </a:solidFill>
            </a:endParaRPr>
          </a:p>
        </p:txBody>
      </p:sp>
      <p:pic>
        <p:nvPicPr>
          <p:cNvPr id="5" name="Picture 4">
            <a:extLst>
              <a:ext uri="{FF2B5EF4-FFF2-40B4-BE49-F238E27FC236}">
                <a16:creationId xmlns:a16="http://schemas.microsoft.com/office/drawing/2014/main" id="{2C409218-4258-4D3D-A923-27CDA7F30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4388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8FA0-B23E-493D-BA68-46149115F45A}"/>
              </a:ext>
            </a:extLst>
          </p:cNvPr>
          <p:cNvSpPr>
            <a:spLocks noGrp="1"/>
          </p:cNvSpPr>
          <p:nvPr>
            <p:ph type="title"/>
          </p:nvPr>
        </p:nvSpPr>
        <p:spPr>
          <a:xfrm>
            <a:off x="278364" y="-158928"/>
            <a:ext cx="10515600" cy="1325563"/>
          </a:xfrm>
        </p:spPr>
        <p:txBody>
          <a:bodyPr>
            <a:normAutofit/>
          </a:bodyPr>
          <a:lstStyle/>
          <a:p>
            <a:r>
              <a:rPr lang="en-US" sz="5400" dirty="0">
                <a:solidFill>
                  <a:srgbClr val="1F345E"/>
                </a:solidFill>
              </a:rPr>
              <a:t>Thank you to:</a:t>
            </a:r>
          </a:p>
        </p:txBody>
      </p:sp>
      <p:sp>
        <p:nvSpPr>
          <p:cNvPr id="3" name="Content Placeholder 2">
            <a:extLst>
              <a:ext uri="{FF2B5EF4-FFF2-40B4-BE49-F238E27FC236}">
                <a16:creationId xmlns:a16="http://schemas.microsoft.com/office/drawing/2014/main" id="{CC9610D3-BD25-4282-93EB-0AD0A0664DAF}"/>
              </a:ext>
            </a:extLst>
          </p:cNvPr>
          <p:cNvSpPr>
            <a:spLocks noGrp="1"/>
          </p:cNvSpPr>
          <p:nvPr>
            <p:ph idx="1"/>
          </p:nvPr>
        </p:nvSpPr>
        <p:spPr>
          <a:xfrm>
            <a:off x="278364" y="905071"/>
            <a:ext cx="10515600" cy="2640568"/>
          </a:xfrm>
        </p:spPr>
        <p:txBody>
          <a:bodyPr>
            <a:normAutofit fontScale="92500" lnSpcReduction="10000"/>
          </a:bodyPr>
          <a:lstStyle/>
          <a:p>
            <a:r>
              <a:rPr lang="en-US" sz="3600" dirty="0">
                <a:solidFill>
                  <a:srgbClr val="1F345E"/>
                </a:solidFill>
              </a:rPr>
              <a:t>Gene Massion</a:t>
            </a:r>
          </a:p>
          <a:p>
            <a:r>
              <a:rPr lang="en-US" sz="3600" dirty="0">
                <a:solidFill>
                  <a:srgbClr val="1F345E"/>
                </a:solidFill>
              </a:rPr>
              <a:t>George Matsumoto</a:t>
            </a:r>
          </a:p>
          <a:p>
            <a:r>
              <a:rPr lang="en-US" sz="3600" dirty="0">
                <a:solidFill>
                  <a:srgbClr val="1F345E"/>
                </a:solidFill>
              </a:rPr>
              <a:t>Megan Bassett</a:t>
            </a:r>
          </a:p>
          <a:p>
            <a:r>
              <a:rPr lang="en-US" sz="3600" dirty="0" err="1">
                <a:solidFill>
                  <a:srgbClr val="1F345E"/>
                </a:solidFill>
              </a:rPr>
              <a:t>VectorNav</a:t>
            </a:r>
            <a:r>
              <a:rPr lang="en-US" sz="3600" dirty="0">
                <a:solidFill>
                  <a:srgbClr val="1F345E"/>
                </a:solidFill>
              </a:rPr>
              <a:t> Support Team</a:t>
            </a:r>
          </a:p>
          <a:p>
            <a:r>
              <a:rPr lang="en-US" sz="3600" dirty="0">
                <a:solidFill>
                  <a:srgbClr val="1F345E"/>
                </a:solidFill>
              </a:rPr>
              <a:t>Zee </a:t>
            </a:r>
            <a:r>
              <a:rPr lang="en-US" sz="3600" dirty="0" err="1">
                <a:solidFill>
                  <a:srgbClr val="1F345E"/>
                </a:solidFill>
              </a:rPr>
              <a:t>Ziccarelli</a:t>
            </a:r>
            <a:endParaRPr lang="en-US" sz="3600" dirty="0">
              <a:solidFill>
                <a:srgbClr val="1F345E"/>
              </a:solidFill>
            </a:endParaRPr>
          </a:p>
          <a:p>
            <a:endParaRPr lang="en-US" dirty="0"/>
          </a:p>
        </p:txBody>
      </p:sp>
      <p:pic>
        <p:nvPicPr>
          <p:cNvPr id="6" name="Picture 5">
            <a:extLst>
              <a:ext uri="{FF2B5EF4-FFF2-40B4-BE49-F238E27FC236}">
                <a16:creationId xmlns:a16="http://schemas.microsoft.com/office/drawing/2014/main" id="{1A4F12A8-5C4E-4FAD-BB23-CAB26D3C0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755" y="233264"/>
            <a:ext cx="6596743" cy="5542385"/>
          </a:xfrm>
          <a:prstGeom prst="rect">
            <a:avLst/>
          </a:prstGeom>
          <a:ln w="127000" cap="sq">
            <a:solidFill>
              <a:srgbClr val="1F345E"/>
            </a:solidFill>
            <a:miter lim="800000"/>
          </a:ln>
          <a:effectLst/>
        </p:spPr>
      </p:pic>
      <p:pic>
        <p:nvPicPr>
          <p:cNvPr id="10" name="Picture 9">
            <a:extLst>
              <a:ext uri="{FF2B5EF4-FFF2-40B4-BE49-F238E27FC236}">
                <a16:creationId xmlns:a16="http://schemas.microsoft.com/office/drawing/2014/main" id="{7882AAE5-6522-4AEF-9B27-5E52310BB5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221" y="3545639"/>
            <a:ext cx="4285665" cy="3090372"/>
          </a:xfrm>
          <a:prstGeom prst="rect">
            <a:avLst/>
          </a:prstGeom>
          <a:ln w="127000" cap="sq">
            <a:solidFill>
              <a:srgbClr val="1F345E"/>
            </a:solidFill>
            <a:miter lim="800000"/>
          </a:ln>
          <a:effectLst/>
        </p:spPr>
      </p:pic>
      <p:pic>
        <p:nvPicPr>
          <p:cNvPr id="14" name="Picture 13">
            <a:extLst>
              <a:ext uri="{FF2B5EF4-FFF2-40B4-BE49-F238E27FC236}">
                <a16:creationId xmlns:a16="http://schemas.microsoft.com/office/drawing/2014/main" id="{3845C857-072D-47B3-9299-8F3D3E096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6164" y="6038155"/>
            <a:ext cx="4063263" cy="723430"/>
          </a:xfrm>
          <a:prstGeom prst="rect">
            <a:avLst/>
          </a:prstGeom>
        </p:spPr>
      </p:pic>
      <p:pic>
        <p:nvPicPr>
          <p:cNvPr id="5" name="Picture 4">
            <a:extLst>
              <a:ext uri="{FF2B5EF4-FFF2-40B4-BE49-F238E27FC236}">
                <a16:creationId xmlns:a16="http://schemas.microsoft.com/office/drawing/2014/main" id="{A22D83C4-D4FA-4FE6-AD1F-11AF7438D1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1913" y="5952929"/>
            <a:ext cx="2176585" cy="822960"/>
          </a:xfrm>
          <a:prstGeom prst="rect">
            <a:avLst/>
          </a:prstGeom>
        </p:spPr>
      </p:pic>
      <p:sp>
        <p:nvSpPr>
          <p:cNvPr id="4" name="TextBox 3">
            <a:extLst>
              <a:ext uri="{FF2B5EF4-FFF2-40B4-BE49-F238E27FC236}">
                <a16:creationId xmlns:a16="http://schemas.microsoft.com/office/drawing/2014/main" id="{EB93DA9D-1FC4-4215-9332-D490A862DDA9}"/>
              </a:ext>
            </a:extLst>
          </p:cNvPr>
          <p:cNvSpPr txBox="1"/>
          <p:nvPr/>
        </p:nvSpPr>
        <p:spPr>
          <a:xfrm rot="16200000">
            <a:off x="4255972" y="1677438"/>
            <a:ext cx="1837934" cy="230832"/>
          </a:xfrm>
          <a:prstGeom prst="rect">
            <a:avLst/>
          </a:prstGeom>
          <a:noFill/>
        </p:spPr>
        <p:txBody>
          <a:bodyPr wrap="square" rtlCol="0">
            <a:spAutoFit/>
          </a:bodyPr>
          <a:lstStyle/>
          <a:p>
            <a:r>
              <a:rPr lang="en-US" sz="900" dirty="0">
                <a:solidFill>
                  <a:srgbClr val="1F345E"/>
                </a:solidFill>
              </a:rPr>
              <a:t>Credit: Addie Norgaard</a:t>
            </a:r>
          </a:p>
        </p:txBody>
      </p:sp>
    </p:spTree>
    <p:extLst>
      <p:ext uri="{BB962C8B-B14F-4D97-AF65-F5344CB8AC3E}">
        <p14:creationId xmlns:p14="http://schemas.microsoft.com/office/powerpoint/2010/main" val="277617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BCD60-7B5E-4A8B-8D2D-D46888601C69}"/>
              </a:ext>
            </a:extLst>
          </p:cNvPr>
          <p:cNvSpPr>
            <a:spLocks noGrp="1"/>
          </p:cNvSpPr>
          <p:nvPr>
            <p:ph type="title"/>
          </p:nvPr>
        </p:nvSpPr>
        <p:spPr/>
        <p:txBody>
          <a:bodyPr>
            <a:normAutofit/>
          </a:bodyPr>
          <a:lstStyle/>
          <a:p>
            <a:r>
              <a:rPr lang="en-US" sz="5400" dirty="0">
                <a:solidFill>
                  <a:srgbClr val="1F345E"/>
                </a:solidFill>
              </a:rPr>
              <a:t>References</a:t>
            </a:r>
          </a:p>
        </p:txBody>
      </p:sp>
      <p:sp>
        <p:nvSpPr>
          <p:cNvPr id="3" name="Content Placeholder 2">
            <a:extLst>
              <a:ext uri="{FF2B5EF4-FFF2-40B4-BE49-F238E27FC236}">
                <a16:creationId xmlns:a16="http://schemas.microsoft.com/office/drawing/2014/main" id="{517698DE-3B86-40BE-A1C1-B7E7B5D32BF5}"/>
              </a:ext>
            </a:extLst>
          </p:cNvPr>
          <p:cNvSpPr>
            <a:spLocks noGrp="1"/>
          </p:cNvSpPr>
          <p:nvPr>
            <p:ph idx="1"/>
          </p:nvPr>
        </p:nvSpPr>
        <p:spPr>
          <a:xfrm>
            <a:off x="838200" y="1380931"/>
            <a:ext cx="10515600" cy="4796032"/>
          </a:xfrm>
        </p:spPr>
        <p:txBody>
          <a:bodyPr/>
          <a:lstStyle/>
          <a:p>
            <a:r>
              <a:rPr lang="en-US" sz="2000" dirty="0">
                <a:solidFill>
                  <a:srgbClr val="1F345E"/>
                </a:solidFill>
                <a:effectLst/>
                <a:ea typeface="Times New Roman" panose="02020603050405020304" pitchFamily="18" charset="0"/>
              </a:rPr>
              <a:t>Burke L., Yumiko K., Kassem K., </a:t>
            </a:r>
            <a:r>
              <a:rPr lang="en-US" sz="2000" dirty="0" err="1">
                <a:solidFill>
                  <a:srgbClr val="1F345E"/>
                </a:solidFill>
                <a:effectLst/>
                <a:ea typeface="Times New Roman" panose="02020603050405020304" pitchFamily="18" charset="0"/>
              </a:rPr>
              <a:t>Revenga</a:t>
            </a:r>
            <a:r>
              <a:rPr lang="en-US" sz="2000" dirty="0">
                <a:solidFill>
                  <a:srgbClr val="1F345E"/>
                </a:solidFill>
                <a:effectLst/>
                <a:ea typeface="Times New Roman" panose="02020603050405020304" pitchFamily="18" charset="0"/>
              </a:rPr>
              <a:t> C., Spalding M., McAllister D., (2001). Pilot Analysis of Global Ecosystems: Coastal Ecosystems. </a:t>
            </a:r>
            <a:r>
              <a:rPr lang="en-US" sz="2000" i="1" dirty="0">
                <a:solidFill>
                  <a:srgbClr val="1F345E"/>
                </a:solidFill>
                <a:effectLst/>
                <a:ea typeface="Times New Roman" panose="02020603050405020304" pitchFamily="18" charset="0"/>
              </a:rPr>
              <a:t>The World Resources Institute</a:t>
            </a:r>
            <a:r>
              <a:rPr lang="en-US" sz="2000" dirty="0">
                <a:solidFill>
                  <a:srgbClr val="1F345E"/>
                </a:solidFill>
                <a:effectLst/>
                <a:ea typeface="Times New Roman" panose="02020603050405020304" pitchFamily="18" charset="0"/>
              </a:rPr>
              <a:t>: 2-4. </a:t>
            </a:r>
            <a:r>
              <a:rPr lang="en-US" sz="2000" u="sng" dirty="0">
                <a:solidFill>
                  <a:srgbClr val="1F345E"/>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http://pdf.wri.org/page_coastal.pdf</a:t>
            </a:r>
            <a:endParaRPr lang="en-US" sz="2000" u="sng" dirty="0">
              <a:solidFill>
                <a:srgbClr val="1F345E"/>
              </a:solidFill>
              <a:ea typeface="Times New Roman" panose="02020603050405020304" pitchFamily="18" charset="0"/>
            </a:endParaRPr>
          </a:p>
          <a:p>
            <a:r>
              <a:rPr lang="fr-FR" sz="2000" dirty="0" err="1">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VectorNav</a:t>
            </a:r>
            <a:r>
              <a:rPr lang="fr-FR"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 Technologies (2017). VN-100 IMU/AHRS.</a:t>
            </a:r>
            <a:r>
              <a:rPr lang="en-US" sz="2000" dirty="0">
                <a:solidFill>
                  <a:srgbClr val="1F345E"/>
                </a:solidFill>
                <a:latin typeface="Calibri" panose="020F0502020204030204" pitchFamily="34" charset="0"/>
                <a:ea typeface="Times New Roman" panose="02020603050405020304" pitchFamily="18" charset="0"/>
                <a:cs typeface="Calibri" panose="020F0502020204030204" pitchFamily="34" charset="0"/>
              </a:rPr>
              <a:t> </a:t>
            </a:r>
            <a:r>
              <a:rPr lang="fr-FR" sz="2000" u="sng"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https://www.vectornav.com/docs/default-source/documentation/vn-100-documentation/vn-100-user-manual-(um001).pdf?sfvrsn=b49fe6b9_32</a:t>
            </a:r>
            <a:endParaRPr lang="en-US"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2000" dirty="0">
                <a:solidFill>
                  <a:srgbClr val="1F345E"/>
                </a:solidFill>
                <a:ea typeface="Times New Roman" panose="02020603050405020304" pitchFamily="18" charset="0"/>
              </a:rPr>
              <a:t>CH Robotics – Using Accelerometers to Determine Position and Velocity. </a:t>
            </a:r>
            <a:r>
              <a:rPr lang="en-US" sz="2000" dirty="0">
                <a:solidFill>
                  <a:srgbClr val="1F345E"/>
                </a:solidFill>
                <a:hlinkClick r:id="rId5">
                  <a:extLst>
                    <a:ext uri="{A12FA001-AC4F-418D-AE19-62706E023703}">
                      <ahyp:hlinkClr xmlns:ahyp="http://schemas.microsoft.com/office/drawing/2018/hyperlinkcolor" val="tx"/>
                    </a:ext>
                  </a:extLst>
                </a:hlinkClick>
              </a:rPr>
              <a:t>http://www.chrobotics.com/library/accel-position-velocity</a:t>
            </a:r>
            <a:endParaRPr lang="en-US" sz="2000" dirty="0">
              <a:solidFill>
                <a:srgbClr val="1F345E"/>
              </a:solidFill>
              <a:effectLst/>
              <a:ea typeface="Times New Roman" panose="02020603050405020304" pitchFamily="18" charset="0"/>
            </a:endParaRPr>
          </a:p>
          <a:p>
            <a:endParaRPr lang="en-US" sz="2000" dirty="0">
              <a:solidFill>
                <a:srgbClr val="1F345E"/>
              </a:solidFill>
              <a:effectLst/>
              <a:ea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A355BEF4-7F49-4FE2-945A-CD4A898C8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80184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DAA4BC-9BE4-43C5-9975-C120DD3AE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6" y="83975"/>
            <a:ext cx="12024048" cy="6708711"/>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
        <p:nvSpPr>
          <p:cNvPr id="2" name="Title 1">
            <a:extLst>
              <a:ext uri="{FF2B5EF4-FFF2-40B4-BE49-F238E27FC236}">
                <a16:creationId xmlns:a16="http://schemas.microsoft.com/office/drawing/2014/main" id="{1B6C285F-4C57-49B7-B8FA-2CEE120997E9}"/>
              </a:ext>
            </a:extLst>
          </p:cNvPr>
          <p:cNvSpPr>
            <a:spLocks noGrp="1"/>
          </p:cNvSpPr>
          <p:nvPr>
            <p:ph type="title"/>
          </p:nvPr>
        </p:nvSpPr>
        <p:spPr>
          <a:xfrm>
            <a:off x="828868" y="2654252"/>
            <a:ext cx="11279156" cy="1325563"/>
          </a:xfrm>
        </p:spPr>
        <p:txBody>
          <a:bodyPr>
            <a:noAutofit/>
          </a:bodyPr>
          <a:lstStyle/>
          <a:p>
            <a:pPr algn="ctr"/>
            <a:r>
              <a:rPr lang="en-US" sz="13800" dirty="0">
                <a:solidFill>
                  <a:schemeClr val="bg1"/>
                </a:solidFill>
                <a:latin typeface="Arial Black" panose="020B0A04020102020204" pitchFamily="34" charset="0"/>
              </a:rPr>
              <a:t>Questions?</a:t>
            </a:r>
          </a:p>
        </p:txBody>
      </p:sp>
    </p:spTree>
    <p:extLst>
      <p:ext uri="{BB962C8B-B14F-4D97-AF65-F5344CB8AC3E}">
        <p14:creationId xmlns:p14="http://schemas.microsoft.com/office/powerpoint/2010/main" val="123468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41041" y="131859"/>
            <a:ext cx="10515600" cy="1325563"/>
          </a:xfrm>
        </p:spPr>
        <p:txBody>
          <a:bodyPr>
            <a:normAutofit/>
          </a:bodyPr>
          <a:lstStyle/>
          <a:p>
            <a:r>
              <a:rPr lang="en-US" sz="5400" dirty="0">
                <a:solidFill>
                  <a:srgbClr val="1F345E"/>
                </a:solidFill>
              </a:rPr>
              <a:t>The Coastal Seas</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241041" y="1271993"/>
            <a:ext cx="7083490" cy="4055787"/>
          </a:xfrm>
        </p:spPr>
        <p:txBody>
          <a:bodyPr>
            <a:normAutofit fontScale="77500" lnSpcReduction="20000"/>
          </a:bodyPr>
          <a:lstStyle/>
          <a:p>
            <a:r>
              <a:rPr lang="en-US" dirty="0">
                <a:solidFill>
                  <a:srgbClr val="1F345E"/>
                </a:solidFill>
              </a:rPr>
              <a:t>Coastal seas account for the vast majority of marine and primary production and fishery contributions </a:t>
            </a:r>
            <a:r>
              <a:rPr lang="en-US" dirty="0">
                <a:solidFill>
                  <a:srgbClr val="1F345E"/>
                </a:solidFill>
                <a:effectLst/>
                <a:ea typeface="Times New Roman" panose="02020603050405020304" pitchFamily="18" charset="0"/>
              </a:rPr>
              <a:t>[Burke L. et al. (2001)]</a:t>
            </a:r>
            <a:endParaRPr lang="en-US" dirty="0">
              <a:solidFill>
                <a:srgbClr val="1F345E"/>
              </a:solidFill>
            </a:endParaRPr>
          </a:p>
          <a:p>
            <a:r>
              <a:rPr lang="en-US" dirty="0">
                <a:solidFill>
                  <a:srgbClr val="1F345E"/>
                </a:solidFill>
              </a:rPr>
              <a:t>If we want to know more about the impact of climate change on the oceans and our fisheries i.e. “the health of </a:t>
            </a:r>
            <a:r>
              <a:rPr lang="en-US">
                <a:solidFill>
                  <a:srgbClr val="1F345E"/>
                </a:solidFill>
              </a:rPr>
              <a:t>the ocean”, </a:t>
            </a:r>
            <a:r>
              <a:rPr lang="en-US" dirty="0">
                <a:solidFill>
                  <a:srgbClr val="1F345E"/>
                </a:solidFill>
              </a:rPr>
              <a:t>we must set up continuous coastal observation systems</a:t>
            </a:r>
          </a:p>
          <a:p>
            <a:r>
              <a:rPr lang="en-US" dirty="0">
                <a:solidFill>
                  <a:srgbClr val="FF0000"/>
                </a:solidFill>
              </a:rPr>
              <a:t>Long term, economically sustainable coastal observation systems are recommended to understand the impact of climate change on our oceans and fisheries [A Science Plan for Carbon Cycle Research in North American Coastal Waters 2016, Ocean Carbon and Bio. Program and NA Carbon Program; </a:t>
            </a:r>
            <a:r>
              <a:rPr lang="en-US" dirty="0">
                <a:solidFill>
                  <a:srgbClr val="FF0000"/>
                </a:solidFill>
                <a:hlinkClick r:id="rId3">
                  <a:extLst>
                    <a:ext uri="{A12FA001-AC4F-418D-AE19-62706E023703}">
                      <ahyp:hlinkClr xmlns:ahyp="http://schemas.microsoft.com/office/drawing/2018/hyperlinkcolor" val="tx"/>
                    </a:ext>
                  </a:extLst>
                </a:hlinkClick>
              </a:rPr>
              <a:t>https://www.nsf.gov/news/special_reports/big_ideas/</a:t>
            </a:r>
            <a:r>
              <a:rPr lang="en-US" dirty="0">
                <a:solidFill>
                  <a:srgbClr val="FF0000"/>
                </a:solidFill>
              </a:rPr>
              <a:t>]</a:t>
            </a:r>
          </a:p>
          <a:p>
            <a:endParaRPr lang="en-US" dirty="0">
              <a:solidFill>
                <a:srgbClr val="FF0000"/>
              </a:solidFill>
            </a:endParaRPr>
          </a:p>
        </p:txBody>
      </p:sp>
      <p:pic>
        <p:nvPicPr>
          <p:cNvPr id="5" name="Picture 4">
            <a:extLst>
              <a:ext uri="{FF2B5EF4-FFF2-40B4-BE49-F238E27FC236}">
                <a16:creationId xmlns:a16="http://schemas.microsoft.com/office/drawing/2014/main" id="{133D9DDC-75DC-48CB-BA28-731390F157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pic>
        <p:nvPicPr>
          <p:cNvPr id="8" name="Picture 7">
            <a:extLst>
              <a:ext uri="{FF2B5EF4-FFF2-40B4-BE49-F238E27FC236}">
                <a16:creationId xmlns:a16="http://schemas.microsoft.com/office/drawing/2014/main" id="{5A7E0785-12AF-43D5-BF4A-A914E32C7D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6910475" y="911087"/>
            <a:ext cx="5570163" cy="4177622"/>
          </a:xfrm>
          <a:prstGeom prst="rect">
            <a:avLst/>
          </a:prstGeom>
          <a:ln w="127000" cap="sq">
            <a:solidFill>
              <a:srgbClr val="1F345E"/>
            </a:solidFill>
            <a:miter lim="800000"/>
          </a:ln>
          <a:effectLst/>
        </p:spPr>
      </p:pic>
    </p:spTree>
    <p:extLst>
      <p:ext uri="{BB962C8B-B14F-4D97-AF65-F5344CB8AC3E}">
        <p14:creationId xmlns:p14="http://schemas.microsoft.com/office/powerpoint/2010/main" val="390907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21019" y="27376"/>
            <a:ext cx="10515600" cy="1325563"/>
          </a:xfrm>
        </p:spPr>
        <p:txBody>
          <a:bodyPr>
            <a:normAutofit/>
          </a:bodyPr>
          <a:lstStyle/>
          <a:p>
            <a:r>
              <a:rPr lang="en-US" sz="4800" dirty="0">
                <a:solidFill>
                  <a:srgbClr val="1F345E"/>
                </a:solidFill>
              </a:rPr>
              <a:t>The Coastal Profiling Float</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407632" y="1352939"/>
            <a:ext cx="6579637" cy="4861347"/>
          </a:xfrm>
        </p:spPr>
        <p:txBody>
          <a:bodyPr/>
          <a:lstStyle/>
          <a:p>
            <a:r>
              <a:rPr lang="en-US" dirty="0">
                <a:solidFill>
                  <a:srgbClr val="1F345E"/>
                </a:solidFill>
              </a:rPr>
              <a:t>Built to be autonomous,</a:t>
            </a:r>
            <a:r>
              <a:rPr lang="en-US" dirty="0">
                <a:solidFill>
                  <a:srgbClr val="FF0000"/>
                </a:solidFill>
              </a:rPr>
              <a:t> and </a:t>
            </a:r>
            <a:r>
              <a:rPr lang="en-US" strike="sngStrike" dirty="0">
                <a:solidFill>
                  <a:srgbClr val="1F345E"/>
                </a:solidFill>
              </a:rPr>
              <a:t>ideally it should</a:t>
            </a:r>
            <a:r>
              <a:rPr lang="en-US" dirty="0">
                <a:solidFill>
                  <a:srgbClr val="1F345E"/>
                </a:solidFill>
              </a:rPr>
              <a:t> take continuous biogeochemical measurements for years without any human interference</a:t>
            </a:r>
          </a:p>
          <a:p>
            <a:r>
              <a:rPr lang="en-US" dirty="0">
                <a:solidFill>
                  <a:srgbClr val="1F345E"/>
                </a:solidFill>
              </a:rPr>
              <a:t>Unlike the profiling floats used in the open ocean, CPFs must avoid drifting out to sea or onto the shore</a:t>
            </a:r>
          </a:p>
          <a:p>
            <a:r>
              <a:rPr lang="en-US" dirty="0">
                <a:solidFill>
                  <a:srgbClr val="1F345E"/>
                </a:solidFill>
              </a:rPr>
              <a:t>We intend to use the currents to keep the CPF in its assigned region</a:t>
            </a:r>
          </a:p>
        </p:txBody>
      </p:sp>
      <p:pic>
        <p:nvPicPr>
          <p:cNvPr id="5" name="Picture 4">
            <a:extLst>
              <a:ext uri="{FF2B5EF4-FFF2-40B4-BE49-F238E27FC236}">
                <a16:creationId xmlns:a16="http://schemas.microsoft.com/office/drawing/2014/main" id="{98ADA789-CC0D-4844-9FBB-60F54B019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19" y="6036907"/>
            <a:ext cx="861135" cy="705578"/>
          </a:xfrm>
          <a:prstGeom prst="rect">
            <a:avLst/>
          </a:prstGeom>
        </p:spPr>
      </p:pic>
      <p:pic>
        <p:nvPicPr>
          <p:cNvPr id="6" name="Picture 5">
            <a:extLst>
              <a:ext uri="{FF2B5EF4-FFF2-40B4-BE49-F238E27FC236}">
                <a16:creationId xmlns:a16="http://schemas.microsoft.com/office/drawing/2014/main" id="{981B3342-18B4-45AE-8262-47F77A6AF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939" y="214606"/>
            <a:ext cx="2972155" cy="6438121"/>
          </a:xfrm>
          <a:prstGeom prst="rect">
            <a:avLst/>
          </a:prstGeom>
          <a:ln w="127000" cap="sq">
            <a:solidFill>
              <a:srgbClr val="1F345E"/>
            </a:solidFill>
            <a:miter lim="800000"/>
          </a:ln>
          <a:effectLst/>
        </p:spPr>
      </p:pic>
      <p:sp>
        <p:nvSpPr>
          <p:cNvPr id="4" name="TextBox 3">
            <a:extLst>
              <a:ext uri="{FF2B5EF4-FFF2-40B4-BE49-F238E27FC236}">
                <a16:creationId xmlns:a16="http://schemas.microsoft.com/office/drawing/2014/main" id="{614546AA-F6FF-41D8-A135-4B258DF72236}"/>
              </a:ext>
            </a:extLst>
          </p:cNvPr>
          <p:cNvSpPr txBox="1"/>
          <p:nvPr/>
        </p:nvSpPr>
        <p:spPr>
          <a:xfrm rot="16200000">
            <a:off x="10241280" y="4945710"/>
            <a:ext cx="2306320" cy="230832"/>
          </a:xfrm>
          <a:prstGeom prst="rect">
            <a:avLst/>
          </a:prstGeom>
          <a:noFill/>
        </p:spPr>
        <p:txBody>
          <a:bodyPr wrap="square" rtlCol="0">
            <a:spAutoFit/>
          </a:bodyPr>
          <a:lstStyle/>
          <a:p>
            <a:r>
              <a:rPr lang="en-US" sz="900" dirty="0">
                <a:solidFill>
                  <a:srgbClr val="1F345E"/>
                </a:solidFill>
              </a:rPr>
              <a:t>Credit: Gene Massion</a:t>
            </a:r>
          </a:p>
        </p:txBody>
      </p:sp>
    </p:spTree>
    <p:extLst>
      <p:ext uri="{BB962C8B-B14F-4D97-AF65-F5344CB8AC3E}">
        <p14:creationId xmlns:p14="http://schemas.microsoft.com/office/powerpoint/2010/main" val="170263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96C3-5DE9-4614-AD21-97A4F9393C25}"/>
              </a:ext>
            </a:extLst>
          </p:cNvPr>
          <p:cNvSpPr>
            <a:spLocks noGrp="1"/>
          </p:cNvSpPr>
          <p:nvPr>
            <p:ph type="title"/>
          </p:nvPr>
        </p:nvSpPr>
        <p:spPr>
          <a:xfrm>
            <a:off x="838199" y="-264707"/>
            <a:ext cx="10515600" cy="1325563"/>
          </a:xfrm>
        </p:spPr>
        <p:txBody>
          <a:bodyPr>
            <a:normAutofit/>
          </a:bodyPr>
          <a:lstStyle/>
          <a:p>
            <a:pPr algn="ctr"/>
            <a:r>
              <a:rPr lang="en-US" sz="5400" dirty="0">
                <a:solidFill>
                  <a:srgbClr val="1F345E"/>
                </a:solidFill>
              </a:rPr>
              <a:t>A Typical CPF Mission Cycle</a:t>
            </a:r>
          </a:p>
        </p:txBody>
      </p:sp>
      <p:pic>
        <p:nvPicPr>
          <p:cNvPr id="4" name="Picture 3">
            <a:extLst>
              <a:ext uri="{FF2B5EF4-FFF2-40B4-BE49-F238E27FC236}">
                <a16:creationId xmlns:a16="http://schemas.microsoft.com/office/drawing/2014/main" id="{1B31F86B-3D84-4663-BEB7-33B42DD5FA32}"/>
              </a:ext>
            </a:extLst>
          </p:cNvPr>
          <p:cNvPicPr>
            <a:picLocks noChangeAspect="1"/>
          </p:cNvPicPr>
          <p:nvPr/>
        </p:nvPicPr>
        <p:blipFill>
          <a:blip r:embed="rId3"/>
          <a:stretch>
            <a:fillRect/>
          </a:stretch>
        </p:blipFill>
        <p:spPr>
          <a:xfrm>
            <a:off x="2075285" y="921957"/>
            <a:ext cx="7955124" cy="4960272"/>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78F356E3-4F68-473C-8AF7-020BC1C5FD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9134" y="6105768"/>
            <a:ext cx="861135" cy="655377"/>
          </a:xfrm>
          <a:prstGeom prst="rect">
            <a:avLst/>
          </a:prstGeom>
        </p:spPr>
      </p:pic>
      <p:sp>
        <p:nvSpPr>
          <p:cNvPr id="8" name="TextBox 7">
            <a:extLst>
              <a:ext uri="{FF2B5EF4-FFF2-40B4-BE49-F238E27FC236}">
                <a16:creationId xmlns:a16="http://schemas.microsoft.com/office/drawing/2014/main" id="{7CD57DEE-0138-41A8-87BB-929EAD1FC418}"/>
              </a:ext>
            </a:extLst>
          </p:cNvPr>
          <p:cNvSpPr txBox="1"/>
          <p:nvPr/>
        </p:nvSpPr>
        <p:spPr>
          <a:xfrm>
            <a:off x="312769" y="5986244"/>
            <a:ext cx="11294511" cy="1384995"/>
          </a:xfrm>
          <a:prstGeom prst="rect">
            <a:avLst/>
          </a:prstGeom>
          <a:noFill/>
        </p:spPr>
        <p:txBody>
          <a:bodyPr wrap="square" rtlCol="0">
            <a:spAutoFit/>
          </a:bodyPr>
          <a:lstStyle/>
          <a:p>
            <a:pPr algn="ctr"/>
            <a:r>
              <a:rPr lang="en-US" sz="2800" dirty="0">
                <a:solidFill>
                  <a:srgbClr val="1F345E"/>
                </a:solidFill>
              </a:rPr>
              <a:t>How can we measure </a:t>
            </a:r>
            <a:r>
              <a:rPr lang="en-US" sz="2800" dirty="0">
                <a:solidFill>
                  <a:srgbClr val="FF0000"/>
                </a:solidFill>
              </a:rPr>
              <a:t>the drifts of the CPF over the </a:t>
            </a:r>
            <a:r>
              <a:rPr lang="en-US" sz="2800" dirty="0" err="1">
                <a:solidFill>
                  <a:srgbClr val="FF0000"/>
                </a:solidFill>
              </a:rPr>
              <a:t>bottom</a:t>
            </a:r>
            <a:r>
              <a:rPr lang="en-US" sz="2800" strike="sngStrike" dirty="0" err="1">
                <a:solidFill>
                  <a:srgbClr val="1F345E"/>
                </a:solidFill>
              </a:rPr>
              <a:t>how</a:t>
            </a:r>
            <a:r>
              <a:rPr lang="en-US" sz="2800" strike="sngStrike" dirty="0">
                <a:solidFill>
                  <a:srgbClr val="1F345E"/>
                </a:solidFill>
              </a:rPr>
              <a:t> fast the currents are going </a:t>
            </a:r>
            <a:r>
              <a:rPr lang="en-US" sz="2800" dirty="0">
                <a:solidFill>
                  <a:srgbClr val="1F345E"/>
                </a:solidFill>
              </a:rPr>
              <a:t>when the CPF is moving at the same speed </a:t>
            </a:r>
            <a:r>
              <a:rPr lang="en-US" sz="2800" dirty="0">
                <a:solidFill>
                  <a:srgbClr val="FF0000"/>
                </a:solidFill>
              </a:rPr>
              <a:t>as the water around it</a:t>
            </a:r>
            <a:r>
              <a:rPr lang="en-US" sz="2800" dirty="0">
                <a:solidFill>
                  <a:srgbClr val="1F345E"/>
                </a:solidFill>
              </a:rPr>
              <a:t>?</a:t>
            </a:r>
          </a:p>
        </p:txBody>
      </p:sp>
      <p:sp>
        <p:nvSpPr>
          <p:cNvPr id="3" name="TextBox 2">
            <a:extLst>
              <a:ext uri="{FF2B5EF4-FFF2-40B4-BE49-F238E27FC236}">
                <a16:creationId xmlns:a16="http://schemas.microsoft.com/office/drawing/2014/main" id="{FE03A4FF-C94C-4EC2-A8F5-55547B15D87D}"/>
              </a:ext>
            </a:extLst>
          </p:cNvPr>
          <p:cNvSpPr txBox="1"/>
          <p:nvPr/>
        </p:nvSpPr>
        <p:spPr>
          <a:xfrm rot="16200000">
            <a:off x="9313164" y="3091751"/>
            <a:ext cx="1837934" cy="230832"/>
          </a:xfrm>
          <a:prstGeom prst="rect">
            <a:avLst/>
          </a:prstGeom>
          <a:noFill/>
        </p:spPr>
        <p:txBody>
          <a:bodyPr wrap="square" rtlCol="0">
            <a:spAutoFit/>
          </a:bodyPr>
          <a:lstStyle/>
          <a:p>
            <a:r>
              <a:rPr lang="en-US" sz="900" dirty="0">
                <a:solidFill>
                  <a:srgbClr val="1F345E"/>
                </a:solidFill>
              </a:rPr>
              <a:t>Credit: MBARI Website</a:t>
            </a:r>
          </a:p>
        </p:txBody>
      </p:sp>
    </p:spTree>
    <p:extLst>
      <p:ext uri="{BB962C8B-B14F-4D97-AF65-F5344CB8AC3E}">
        <p14:creationId xmlns:p14="http://schemas.microsoft.com/office/powerpoint/2010/main" val="235548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7CB959-978D-4541-8DE5-766AAFCFD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44" y="3712364"/>
            <a:ext cx="6648311" cy="3074516"/>
          </a:xfrm>
          <a:prstGeom prst="rect">
            <a:avLst/>
          </a:prstGeom>
        </p:spPr>
      </p:pic>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838200" y="185996"/>
            <a:ext cx="10515600" cy="1325563"/>
          </a:xfrm>
        </p:spPr>
        <p:txBody>
          <a:bodyPr/>
          <a:lstStyle/>
          <a:p>
            <a:r>
              <a:rPr lang="en-US" dirty="0">
                <a:solidFill>
                  <a:srgbClr val="1F345E"/>
                </a:solidFill>
              </a:rPr>
              <a:t>What is an Inertial Measurement Unit (IMU)?</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838200" y="1289350"/>
                <a:ext cx="10515600" cy="4991975"/>
              </a:xfrm>
            </p:spPr>
            <p:txBody>
              <a:bodyPr/>
              <a:lstStyle/>
              <a:p>
                <a:r>
                  <a:rPr lang="en-US" dirty="0">
                    <a:solidFill>
                      <a:srgbClr val="1F345E"/>
                    </a:solidFill>
                  </a:rPr>
                  <a:t>An Inertial Measurement Unit is a system that estimates an object’s attitude, angular rate, and orientation using an array of accelerometers, magnetometers, and gyroscopes</a:t>
                </a:r>
              </a:p>
              <a:p>
                <a:r>
                  <a:rPr lang="en-US" dirty="0">
                    <a:solidFill>
                      <a:srgbClr val="1F345E"/>
                    </a:solidFill>
                  </a:rPr>
                  <a:t>We can get velocity by integrating acceleration </a:t>
                </a:r>
                <a14:m>
                  <m:oMath xmlns:m="http://schemas.openxmlformats.org/officeDocument/2006/math">
                    <m:r>
                      <a:rPr lang="en-US" b="0" i="1" smtClean="0">
                        <a:solidFill>
                          <a:srgbClr val="1F345E"/>
                        </a:solidFill>
                        <a:latin typeface="Cambria Math" panose="02040503050406030204" pitchFamily="18" charset="0"/>
                      </a:rPr>
                      <m:t>𝑣</m:t>
                    </m:r>
                    <m:r>
                      <a:rPr lang="en-US" b="0" i="1" smtClean="0">
                        <a:solidFill>
                          <a:srgbClr val="1F345E"/>
                        </a:solidFill>
                        <a:latin typeface="Cambria Math" panose="02040503050406030204" pitchFamily="18" charset="0"/>
                      </a:rPr>
                      <m:t>=</m:t>
                    </m:r>
                    <m:nary>
                      <m:naryPr>
                        <m:ctrlPr>
                          <a:rPr lang="en-US" b="0" i="1" smtClean="0">
                            <a:solidFill>
                              <a:srgbClr val="1F345E"/>
                            </a:solidFill>
                            <a:latin typeface="Cambria Math" panose="02040503050406030204" pitchFamily="18" charset="0"/>
                          </a:rPr>
                        </m:ctrlPr>
                      </m:naryPr>
                      <m:sub>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𝑖</m:t>
                            </m:r>
                          </m:sub>
                        </m:sSub>
                      </m:sub>
                      <m:sup>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𝑓</m:t>
                            </m:r>
                          </m:sub>
                        </m:sSub>
                      </m:sup>
                      <m:e>
                        <m:r>
                          <a:rPr lang="en-US" b="0" i="1" smtClean="0">
                            <a:solidFill>
                              <a:srgbClr val="1F345E"/>
                            </a:solidFill>
                            <a:latin typeface="Cambria Math" panose="02040503050406030204" pitchFamily="18" charset="0"/>
                          </a:rPr>
                          <m:t>𝑎</m:t>
                        </m:r>
                        <m:d>
                          <m:dPr>
                            <m:ctrlPr>
                              <a:rPr lang="en-US" b="0" i="1" smtClean="0">
                                <a:solidFill>
                                  <a:srgbClr val="1F345E"/>
                                </a:solidFill>
                                <a:latin typeface="Cambria Math" panose="02040503050406030204" pitchFamily="18" charset="0"/>
                              </a:rPr>
                            </m:ctrlPr>
                          </m:dPr>
                          <m:e>
                            <m:r>
                              <a:rPr lang="en-US" b="0" i="1" smtClean="0">
                                <a:solidFill>
                                  <a:srgbClr val="1F345E"/>
                                </a:solidFill>
                                <a:latin typeface="Cambria Math" panose="02040503050406030204" pitchFamily="18" charset="0"/>
                              </a:rPr>
                              <m:t>𝑡</m:t>
                            </m:r>
                          </m:e>
                        </m:d>
                        <m:r>
                          <a:rPr lang="en-US" b="0" i="1" smtClean="0">
                            <a:solidFill>
                              <a:srgbClr val="1F345E"/>
                            </a:solidFill>
                            <a:latin typeface="Cambria Math" panose="02040503050406030204" pitchFamily="18" charset="0"/>
                          </a:rPr>
                          <m:t>𝑑𝑡</m:t>
                        </m:r>
                      </m:e>
                    </m:nary>
                  </m:oMath>
                </a14:m>
                <a:endParaRPr lang="en-US" dirty="0">
                  <a:solidFill>
                    <a:srgbClr val="1F345E"/>
                  </a:solidFill>
                </a:endParaRPr>
              </a:p>
              <a:p>
                <a:r>
                  <a:rPr lang="en-US" dirty="0">
                    <a:solidFill>
                      <a:srgbClr val="FF0000"/>
                    </a:solidFill>
                  </a:rPr>
                  <a:t>Very expensive, large and power hungry tactical grade</a:t>
                </a:r>
                <a:r>
                  <a:rPr lang="en-US" dirty="0">
                    <a:solidFill>
                      <a:srgbClr val="1F345E"/>
                    </a:solidFill>
                  </a:rPr>
                  <a:t> IMUs are often used in airplane, </a:t>
                </a:r>
                <a:r>
                  <a:rPr lang="en-US" dirty="0">
                    <a:solidFill>
                      <a:srgbClr val="FF0000"/>
                    </a:solidFill>
                  </a:rPr>
                  <a:t>land vehicle</a:t>
                </a:r>
                <a:r>
                  <a:rPr lang="en-US" dirty="0">
                    <a:solidFill>
                      <a:srgbClr val="1F345E"/>
                    </a:solidFill>
                  </a:rPr>
                  <a:t> and submarine navigation </a:t>
                </a:r>
              </a:p>
            </p:txBody>
          </p:sp>
        </mc:Choice>
        <mc:Fallback>
          <p:sp>
            <p:nvSpPr>
              <p:cNvPr id="3" name="Content Placeholder 2">
                <a:extLst>
                  <a:ext uri="{FF2B5EF4-FFF2-40B4-BE49-F238E27FC236}">
                    <a16:creationId xmlns:a16="http://schemas.microsoft.com/office/drawing/2014/main" id="{412A17B9-0A88-441D-8E2E-90395554E814}"/>
                  </a:ext>
                </a:extLst>
              </p:cNvPr>
              <p:cNvSpPr>
                <a:spLocks noGrp="1" noRot="1" noChangeAspect="1" noMove="1" noResize="1" noEditPoints="1" noAdjustHandles="1" noChangeArrowheads="1" noChangeShapeType="1" noTextEdit="1"/>
              </p:cNvSpPr>
              <p:nvPr>
                <p:ph idx="1"/>
              </p:nvPr>
            </p:nvSpPr>
            <p:spPr>
              <a:xfrm>
                <a:off x="838200" y="1289350"/>
                <a:ext cx="10515600" cy="4991975"/>
              </a:xfrm>
              <a:blipFill>
                <a:blip r:embed="rId4"/>
                <a:stretch>
                  <a:fillRect l="-1043" t="-2078" r="-1159"/>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D4877ED8-EC29-463E-A273-9042620E4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
        <p:nvSpPr>
          <p:cNvPr id="7" name="TextBox 6">
            <a:extLst>
              <a:ext uri="{FF2B5EF4-FFF2-40B4-BE49-F238E27FC236}">
                <a16:creationId xmlns:a16="http://schemas.microsoft.com/office/drawing/2014/main" id="{54CF4FF1-9AEB-4989-A977-5E647DC27A66}"/>
              </a:ext>
            </a:extLst>
          </p:cNvPr>
          <p:cNvSpPr txBox="1"/>
          <p:nvPr/>
        </p:nvSpPr>
        <p:spPr>
          <a:xfrm>
            <a:off x="4289424" y="6425783"/>
            <a:ext cx="6097554" cy="246221"/>
          </a:xfrm>
          <a:prstGeom prst="rect">
            <a:avLst/>
          </a:prstGeom>
          <a:noFill/>
        </p:spPr>
        <p:txBody>
          <a:bodyPr wrap="square">
            <a:spAutoFit/>
          </a:bodyPr>
          <a:lstStyle/>
          <a:p>
            <a:r>
              <a:rPr lang="en-US" sz="1000" dirty="0">
                <a:solidFill>
                  <a:srgbClr val="1F345E"/>
                </a:solidFill>
              </a:rPr>
              <a:t>Credit: </a:t>
            </a:r>
            <a:r>
              <a:rPr lang="en-US" sz="1000" dirty="0" err="1">
                <a:solidFill>
                  <a:srgbClr val="1F345E"/>
                </a:solidFill>
              </a:rPr>
              <a:t>VectorNav</a:t>
            </a:r>
            <a:r>
              <a:rPr lang="en-US" sz="1000" dirty="0">
                <a:solidFill>
                  <a:srgbClr val="1F345E"/>
                </a:solidFill>
              </a:rPr>
              <a:t> Technologies VN-100 User Manual</a:t>
            </a:r>
          </a:p>
        </p:txBody>
      </p:sp>
    </p:spTree>
    <p:extLst>
      <p:ext uri="{BB962C8B-B14F-4D97-AF65-F5344CB8AC3E}">
        <p14:creationId xmlns:p14="http://schemas.microsoft.com/office/powerpoint/2010/main" val="222861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p:txBody>
          <a:bodyPr/>
          <a:lstStyle/>
          <a:p>
            <a:r>
              <a:rPr lang="en-US" dirty="0">
                <a:solidFill>
                  <a:srgbClr val="1F345E"/>
                </a:solidFill>
              </a:rPr>
              <a:t>Purpose of Internship</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576944" y="1471062"/>
            <a:ext cx="10515600" cy="3530146"/>
          </a:xfrm>
        </p:spPr>
        <p:txBody>
          <a:bodyPr>
            <a:normAutofit fontScale="92500" lnSpcReduction="10000"/>
          </a:bodyPr>
          <a:lstStyle/>
          <a:p>
            <a:r>
              <a:rPr lang="en-US" dirty="0">
                <a:solidFill>
                  <a:srgbClr val="1F345E"/>
                </a:solidFill>
              </a:rPr>
              <a:t>Even with recent technological advances in low-cost MEMS-based systems, most “tactical-grade” IMUs cost thousands to tens of thousands of dollars </a:t>
            </a:r>
            <a:r>
              <a:rPr lang="en-US" dirty="0">
                <a:solidFill>
                  <a:srgbClr val="FF0000"/>
                </a:solidFill>
              </a:rPr>
              <a:t>and require a GPS and/or velocity sensor</a:t>
            </a:r>
          </a:p>
          <a:p>
            <a:r>
              <a:rPr lang="en-US" strike="sngStrike" dirty="0">
                <a:solidFill>
                  <a:srgbClr val="1F345E"/>
                </a:solidFill>
              </a:rPr>
              <a:t>Most uses of IMUs in navigation tolerate a certain degree of measurement error and are also usually corrected with a coupled GPS system [CH Robotics]</a:t>
            </a:r>
          </a:p>
          <a:p>
            <a:r>
              <a:rPr lang="en-US" dirty="0">
                <a:solidFill>
                  <a:srgbClr val="1F345E"/>
                </a:solidFill>
              </a:rPr>
              <a:t>This is a high-risk project. </a:t>
            </a:r>
            <a:r>
              <a:rPr lang="en-US" dirty="0">
                <a:solidFill>
                  <a:srgbClr val="FF0000"/>
                </a:solidFill>
              </a:rPr>
              <a:t>The vendor specs aren’t enough to evaluate the sensor for our purposes and </a:t>
            </a:r>
            <a:r>
              <a:rPr lang="en-US" dirty="0">
                <a:solidFill>
                  <a:srgbClr val="1F345E"/>
                </a:solidFill>
              </a:rPr>
              <a:t>we need to evaluate the performance of the low-cost VN-100 IMU to see if it is worth investing in a more accurate system. </a:t>
            </a:r>
          </a:p>
        </p:txBody>
      </p:sp>
      <p:pic>
        <p:nvPicPr>
          <p:cNvPr id="5" name="Picture 4">
            <a:extLst>
              <a:ext uri="{FF2B5EF4-FFF2-40B4-BE49-F238E27FC236}">
                <a16:creationId xmlns:a16="http://schemas.microsoft.com/office/drawing/2014/main" id="{2D59B9FB-5673-48A1-91CA-C203FE7FA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60913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8815-FC70-4D82-9F6E-82F8B50CD2E0}"/>
              </a:ext>
            </a:extLst>
          </p:cNvPr>
          <p:cNvSpPr>
            <a:spLocks noGrp="1"/>
          </p:cNvSpPr>
          <p:nvPr>
            <p:ph type="title"/>
          </p:nvPr>
        </p:nvSpPr>
        <p:spPr>
          <a:xfrm>
            <a:off x="217714" y="160258"/>
            <a:ext cx="5878286" cy="1325563"/>
          </a:xfrm>
        </p:spPr>
        <p:txBody>
          <a:bodyPr/>
          <a:lstStyle/>
          <a:p>
            <a:r>
              <a:rPr lang="en-US" dirty="0">
                <a:solidFill>
                  <a:srgbClr val="1F345E"/>
                </a:solidFill>
              </a:rPr>
              <a:t>Purpose of Internship</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0163D9C8-A8A9-45A7-951F-91E70C835475}"/>
                  </a:ext>
                </a:extLst>
              </p:cNvPr>
              <p:cNvSpPr>
                <a:spLocks noGrp="1"/>
              </p:cNvSpPr>
              <p:nvPr>
                <p:ph idx="1"/>
              </p:nvPr>
            </p:nvSpPr>
            <p:spPr>
              <a:xfrm>
                <a:off x="211689" y="1505258"/>
                <a:ext cx="6727372" cy="4167755"/>
              </a:xfrm>
            </p:spPr>
            <p:txBody>
              <a:bodyPr>
                <a:normAutofit lnSpcReduction="10000"/>
              </a:bodyPr>
              <a:lstStyle/>
              <a:p>
                <a:r>
                  <a:rPr lang="en-US" sz="3200" dirty="0">
                    <a:solidFill>
                      <a:srgbClr val="1F345E"/>
                    </a:solidFill>
                  </a:rPr>
                  <a:t>Past current measurements in the Monterey Bay indicate that the CPF would need to correctly measure accelerations </a:t>
                </a:r>
                <a:r>
                  <a:rPr lang="en-US" sz="3200" dirty="0">
                    <a:solidFill>
                      <a:srgbClr val="FF0000"/>
                    </a:solidFill>
                  </a:rPr>
                  <a:t>of order 0.01 - 0.1 m (double check you calcs) </a:t>
                </a:r>
                <a:r>
                  <a:rPr lang="en-US" sz="3200" dirty="0">
                    <a:solidFill>
                      <a:srgbClr val="1F345E"/>
                    </a:solidFill>
                  </a:rPr>
                  <a:t>/</a:t>
                </a:r>
                <a14:m>
                  <m:oMath xmlns:m="http://schemas.openxmlformats.org/officeDocument/2006/math">
                    <m:sSup>
                      <m:sSupPr>
                        <m:ctrlPr>
                          <a:rPr lang="en-US" sz="3200" i="1" smtClean="0">
                            <a:solidFill>
                              <a:srgbClr val="1F345E"/>
                            </a:solidFill>
                            <a:latin typeface="Cambria Math" panose="02040503050406030204" pitchFamily="18" charset="0"/>
                          </a:rPr>
                        </m:ctrlPr>
                      </m:sSupPr>
                      <m:e>
                        <m:r>
                          <m:rPr>
                            <m:sty m:val="p"/>
                          </m:rPr>
                          <a:rPr lang="en-US" sz="3200" b="0" i="0" smtClean="0">
                            <a:solidFill>
                              <a:srgbClr val="1F345E"/>
                            </a:solidFill>
                            <a:latin typeface="Cambria Math" panose="02040503050406030204" pitchFamily="18" charset="0"/>
                          </a:rPr>
                          <m:t>s</m:t>
                        </m:r>
                      </m:e>
                      <m:sup>
                        <m:r>
                          <a:rPr lang="en-US" sz="3200" i="0" smtClean="0">
                            <a:solidFill>
                              <a:srgbClr val="1F345E"/>
                            </a:solidFill>
                            <a:latin typeface="Cambria Math" panose="02040503050406030204" pitchFamily="18" charset="0"/>
                          </a:rPr>
                          <m:t>2</m:t>
                        </m:r>
                      </m:sup>
                    </m:sSup>
                  </m:oMath>
                </a14:m>
                <a:endParaRPr lang="en-US" sz="3200" dirty="0">
                  <a:solidFill>
                    <a:srgbClr val="1F345E"/>
                  </a:solidFill>
                </a:endParaRPr>
              </a:p>
              <a:p>
                <a:r>
                  <a:rPr lang="en-US" sz="3200" dirty="0">
                    <a:solidFill>
                      <a:srgbClr val="1F345E"/>
                    </a:solidFill>
                  </a:rPr>
                  <a:t>In order to quantify the performance of the VN-100, we need a reliable way to generate known</a:t>
                </a:r>
                <a:r>
                  <a:rPr lang="en-US" sz="3200" dirty="0">
                    <a:solidFill>
                      <a:srgbClr val="FF0000"/>
                    </a:solidFill>
                  </a:rPr>
                  <a:t>,</a:t>
                </a:r>
                <a:r>
                  <a:rPr lang="en-US" sz="3200" dirty="0">
                    <a:solidFill>
                      <a:srgbClr val="1F345E"/>
                    </a:solidFill>
                  </a:rPr>
                  <a:t> very low accelerations</a:t>
                </a:r>
                <a:endParaRPr lang="en-US" dirty="0">
                  <a:solidFill>
                    <a:srgbClr val="1F345E"/>
                  </a:solidFill>
                </a:endParaRPr>
              </a:p>
            </p:txBody>
          </p:sp>
        </mc:Choice>
        <mc:Fallback>
          <p:sp>
            <p:nvSpPr>
              <p:cNvPr id="3" name="Content Placeholder 2">
                <a:extLst>
                  <a:ext uri="{FF2B5EF4-FFF2-40B4-BE49-F238E27FC236}">
                    <a16:creationId xmlns:a16="http://schemas.microsoft.com/office/drawing/2014/main" id="{0163D9C8-A8A9-45A7-951F-91E70C835475}"/>
                  </a:ext>
                </a:extLst>
              </p:cNvPr>
              <p:cNvSpPr>
                <a:spLocks noGrp="1" noRot="1" noChangeAspect="1" noMove="1" noResize="1" noEditPoints="1" noAdjustHandles="1" noChangeArrowheads="1" noChangeShapeType="1" noTextEdit="1"/>
              </p:cNvSpPr>
              <p:nvPr>
                <p:ph idx="1"/>
              </p:nvPr>
            </p:nvSpPr>
            <p:spPr>
              <a:xfrm>
                <a:off x="211689" y="1505258"/>
                <a:ext cx="6727372" cy="4167755"/>
              </a:xfrm>
              <a:blipFill>
                <a:blip r:embed="rId3"/>
                <a:stretch>
                  <a:fillRect l="-2085" t="-3947" r="-308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EC55F96E-B984-4C18-AE8C-3F82A7A572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89" y="6042365"/>
            <a:ext cx="861135" cy="655377"/>
          </a:xfrm>
          <a:prstGeom prst="rect">
            <a:avLst/>
          </a:prstGeom>
        </p:spPr>
      </p:pic>
      <p:pic>
        <p:nvPicPr>
          <p:cNvPr id="7" name="Picture 6">
            <a:extLst>
              <a:ext uri="{FF2B5EF4-FFF2-40B4-BE49-F238E27FC236}">
                <a16:creationId xmlns:a16="http://schemas.microsoft.com/office/drawing/2014/main" id="{2069A597-A8E0-46CF-A420-617B290F3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009" y="3429000"/>
            <a:ext cx="4424739" cy="3268742"/>
          </a:xfrm>
          <a:prstGeom prst="rect">
            <a:avLst/>
          </a:prstGeom>
          <a:ln w="127000" cap="sq">
            <a:noFill/>
            <a:miter lim="800000"/>
          </a:ln>
          <a:effectLst/>
        </p:spPr>
      </p:pic>
      <p:pic>
        <p:nvPicPr>
          <p:cNvPr id="9" name="Picture 8">
            <a:extLst>
              <a:ext uri="{FF2B5EF4-FFF2-40B4-BE49-F238E27FC236}">
                <a16:creationId xmlns:a16="http://schemas.microsoft.com/office/drawing/2014/main" id="{1589F36A-3FB0-42FF-94BF-D0324EE2D9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7009" y="105501"/>
            <a:ext cx="4424739" cy="3323500"/>
          </a:xfrm>
          <a:prstGeom prst="rect">
            <a:avLst/>
          </a:prstGeom>
          <a:ln w="127000" cap="sq">
            <a:noFill/>
            <a:miter lim="800000"/>
          </a:ln>
          <a:effectLst/>
        </p:spPr>
      </p:pic>
    </p:spTree>
    <p:extLst>
      <p:ext uri="{BB962C8B-B14F-4D97-AF65-F5344CB8AC3E}">
        <p14:creationId xmlns:p14="http://schemas.microsoft.com/office/powerpoint/2010/main" val="229562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ar Video">
            <a:hlinkClick r:id="" action="ppaction://media"/>
            <a:extLst>
              <a:ext uri="{FF2B5EF4-FFF2-40B4-BE49-F238E27FC236}">
                <a16:creationId xmlns:a16="http://schemas.microsoft.com/office/drawing/2014/main" id="{873AE6DC-DD02-4492-99C9-939C4DAE495B}"/>
              </a:ext>
            </a:extLst>
          </p:cNvPr>
          <p:cNvPicPr>
            <a:picLocks noChangeAspect="1"/>
          </p:cNvPicPr>
          <p:nvPr>
            <a:videoFile r:link="rId1"/>
            <p:extLst>
              <p:ext uri="{DAA4B4D4-6D71-4841-9C94-3DE7FCFB9230}">
                <p14:media xmlns:p14="http://schemas.microsoft.com/office/powerpoint/2010/main" r:embed="rId2">
                  <p14:trim st="221" end="4232"/>
                </p14:media>
              </p:ext>
            </p:extLst>
          </p:nvPr>
        </p:nvPicPr>
        <p:blipFill>
          <a:blip r:embed="rId4"/>
          <a:stretch>
            <a:fillRect/>
          </a:stretch>
        </p:blipFill>
        <p:spPr>
          <a:xfrm>
            <a:off x="1699174" y="-5133929"/>
            <a:ext cx="9880116" cy="16302097"/>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56219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547397" y="0"/>
            <a:ext cx="11172091" cy="1325563"/>
          </a:xfrm>
        </p:spPr>
        <p:txBody>
          <a:bodyPr/>
          <a:lstStyle/>
          <a:p>
            <a:r>
              <a:rPr lang="en-US" dirty="0">
                <a:solidFill>
                  <a:srgbClr val="1F345E"/>
                </a:solidFill>
              </a:rPr>
              <a:t>The Experimental Method</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724438" y="1203650"/>
            <a:ext cx="6337041" cy="5439746"/>
          </a:xfrm>
        </p:spPr>
        <p:txBody>
          <a:bodyPr>
            <a:normAutofit/>
          </a:bodyPr>
          <a:lstStyle/>
          <a:p>
            <a:r>
              <a:rPr lang="en-US" dirty="0">
                <a:solidFill>
                  <a:srgbClr val="1F345E"/>
                </a:solidFill>
              </a:rPr>
              <a:t>The RC Crawler drives in a circle at a constant speed, resulting in a constant acceleration pointing towards the circle center.</a:t>
            </a:r>
          </a:p>
          <a:p>
            <a:r>
              <a:rPr lang="en-US" dirty="0">
                <a:solidFill>
                  <a:srgbClr val="1F345E"/>
                </a:solidFill>
              </a:rPr>
              <a:t>Acceleration is integrated to estimate the velocity of the RC Crawler which are compared to </a:t>
            </a:r>
            <a:r>
              <a:rPr lang="en-US" strike="sngStrike" dirty="0">
                <a:solidFill>
                  <a:srgbClr val="1F345E"/>
                </a:solidFill>
              </a:rPr>
              <a:t>the recorded </a:t>
            </a:r>
            <a:r>
              <a:rPr lang="en-US" dirty="0">
                <a:solidFill>
                  <a:srgbClr val="1F345E"/>
                </a:solidFill>
              </a:rPr>
              <a:t>speed </a:t>
            </a:r>
            <a:r>
              <a:rPr lang="en-US" dirty="0">
                <a:solidFill>
                  <a:srgbClr val="FF0000"/>
                </a:solidFill>
              </a:rPr>
              <a:t>measured with a stopwatch</a:t>
            </a:r>
          </a:p>
          <a:p>
            <a:r>
              <a:rPr lang="en-US" dirty="0">
                <a:solidFill>
                  <a:srgbClr val="1F345E"/>
                </a:solidFill>
              </a:rPr>
              <a:t>When deployed </a:t>
            </a:r>
            <a:r>
              <a:rPr lang="en-US" dirty="0">
                <a:solidFill>
                  <a:srgbClr val="FF0000"/>
                </a:solidFill>
              </a:rPr>
              <a:t>on the CPF</a:t>
            </a:r>
            <a:r>
              <a:rPr lang="en-US" dirty="0">
                <a:solidFill>
                  <a:srgbClr val="1F345E"/>
                </a:solidFill>
              </a:rPr>
              <a:t>, the acceleration data will be logged on a SD card </a:t>
            </a:r>
            <a:r>
              <a:rPr lang="en-US" dirty="0">
                <a:solidFill>
                  <a:srgbClr val="FF0000"/>
                </a:solidFill>
              </a:rPr>
              <a:t>and</a:t>
            </a:r>
            <a:r>
              <a:rPr lang="en-US" dirty="0">
                <a:solidFill>
                  <a:srgbClr val="1F345E"/>
                </a:solidFill>
              </a:rPr>
              <a:t> </a:t>
            </a:r>
            <a:r>
              <a:rPr lang="en-US" strike="sngStrike" dirty="0">
                <a:solidFill>
                  <a:srgbClr val="1F345E"/>
                </a:solidFill>
              </a:rPr>
              <a:t>on the CPF to be </a:t>
            </a:r>
            <a:r>
              <a:rPr lang="en-US" dirty="0">
                <a:solidFill>
                  <a:srgbClr val="1F345E"/>
                </a:solidFill>
              </a:rPr>
              <a:t>transmitted via satellite while at the surface</a:t>
            </a:r>
          </a:p>
        </p:txBody>
      </p:sp>
      <p:pic>
        <p:nvPicPr>
          <p:cNvPr id="4" name="Picture 3">
            <a:extLst>
              <a:ext uri="{FF2B5EF4-FFF2-40B4-BE49-F238E27FC236}">
                <a16:creationId xmlns:a16="http://schemas.microsoft.com/office/drawing/2014/main" id="{319C929A-04A4-4B86-8479-087B12FC8CB0}"/>
              </a:ext>
            </a:extLst>
          </p:cNvPr>
          <p:cNvPicPr/>
          <p:nvPr/>
        </p:nvPicPr>
        <p:blipFill>
          <a:blip r:embed="rId3"/>
          <a:stretch>
            <a:fillRect/>
          </a:stretch>
        </p:blipFill>
        <p:spPr>
          <a:xfrm>
            <a:off x="7315200" y="266744"/>
            <a:ext cx="4329403" cy="5518236"/>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664296F6-3B8A-4E69-BE46-6207E18A6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62282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2628</TotalTime>
  <Words>1273</Words>
  <Application>Microsoft Office PowerPoint</Application>
  <PresentationFormat>Widescreen</PresentationFormat>
  <Paragraphs>90</Paragraphs>
  <Slides>17</Slides>
  <Notes>14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Black</vt:lpstr>
      <vt:lpstr>Calibri</vt:lpstr>
      <vt:lpstr>Calibri Light</vt:lpstr>
      <vt:lpstr>Cambria Math</vt:lpstr>
      <vt:lpstr>Slack-Lato</vt:lpstr>
      <vt:lpstr>Times New Roman</vt:lpstr>
      <vt:lpstr>Office Theme</vt:lpstr>
      <vt:lpstr>Evaluating the VN-100 IMU/AHRS as an Inertial Current Meter in Coastal Profiling Floats</vt:lpstr>
      <vt:lpstr>The Coastal Seas</vt:lpstr>
      <vt:lpstr>The Coastal Profiling Float</vt:lpstr>
      <vt:lpstr>A Typical CPF Mission Cycle</vt:lpstr>
      <vt:lpstr>What is an Inertial Measurement Unit (IMU)?</vt:lpstr>
      <vt:lpstr>Purpose of Internship</vt:lpstr>
      <vt:lpstr>Purpose of Internship</vt:lpstr>
      <vt:lpstr>PowerPoint Presentation</vt:lpstr>
      <vt:lpstr>The Experimental Method</vt:lpstr>
      <vt:lpstr>Interpreting the data</vt:lpstr>
      <vt:lpstr>Results</vt:lpstr>
      <vt:lpstr>Results</vt:lpstr>
      <vt:lpstr>Conclusions</vt:lpstr>
      <vt:lpstr>The Path Forward</vt:lpstr>
      <vt:lpstr>Thank you to:</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VN-100 IMU as an Inertial Current Meter in Coastal Profiling Floats</dc:title>
  <dc:creator>Luke Dorrian</dc:creator>
  <cp:lastModifiedBy>Gene Massion</cp:lastModifiedBy>
  <cp:revision>13</cp:revision>
  <dcterms:created xsi:type="dcterms:W3CDTF">2020-08-04T03:06:15Z</dcterms:created>
  <dcterms:modified xsi:type="dcterms:W3CDTF">2020-08-10T20:11:16Z</dcterms:modified>
</cp:coreProperties>
</file>