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4" r:id="rId3"/>
    <p:sldId id="262" r:id="rId4"/>
    <p:sldId id="261" r:id="rId5"/>
    <p:sldId id="263" r:id="rId6"/>
    <p:sldId id="257" r:id="rId7"/>
    <p:sldId id="260" r:id="rId8"/>
    <p:sldId id="258" r:id="rId9"/>
    <p:sldId id="259" r:id="rId10"/>
    <p:sldId id="265" r:id="rId11"/>
    <p:sldId id="268" r:id="rId12"/>
    <p:sldId id="266" r:id="rId13"/>
    <p:sldId id="267" r:id="rId14"/>
    <p:sldId id="269" r:id="rId15"/>
    <p:sldId id="270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107" d="100"/>
          <a:sy n="107" d="100"/>
        </p:scale>
        <p:origin x="-90" y="-7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46FE08-C972-4F0E-85EF-B2782169E80C}" type="datetimeFigureOut">
              <a:rPr lang="en-US" smtClean="0"/>
              <a:t>8/4/2016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E8D5A8-8FA4-4235-88DA-1710FE0D1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60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E8D5A8-8FA4-4235-88DA-1710FE0D1F4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737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E29E6-7E99-49DC-BF5B-2DE9E23E04BE}" type="datetimeFigureOut">
              <a:rPr lang="en-US" smtClean="0"/>
              <a:t>8/4/2016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94DD6-C21C-4466-9626-871854EBC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217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E29E6-7E99-49DC-BF5B-2DE9E23E04BE}" type="datetimeFigureOut">
              <a:rPr lang="en-US" smtClean="0"/>
              <a:t>8/4/2016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94DD6-C21C-4466-9626-871854EBC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353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E29E6-7E99-49DC-BF5B-2DE9E23E04BE}" type="datetimeFigureOut">
              <a:rPr lang="en-US" smtClean="0"/>
              <a:t>8/4/2016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94DD6-C21C-4466-9626-871854EBC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054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E29E6-7E99-49DC-BF5B-2DE9E23E04BE}" type="datetimeFigureOut">
              <a:rPr lang="en-US" smtClean="0"/>
              <a:t>8/4/2016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94DD6-C21C-4466-9626-871854EBC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61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E29E6-7E99-49DC-BF5B-2DE9E23E04BE}" type="datetimeFigureOut">
              <a:rPr lang="en-US" smtClean="0"/>
              <a:t>8/4/2016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94DD6-C21C-4466-9626-871854EBC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724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E29E6-7E99-49DC-BF5B-2DE9E23E04BE}" type="datetimeFigureOut">
              <a:rPr lang="en-US" smtClean="0"/>
              <a:t>8/4/2016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94DD6-C21C-4466-9626-871854EBC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352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E29E6-7E99-49DC-BF5B-2DE9E23E04BE}" type="datetimeFigureOut">
              <a:rPr lang="en-US" smtClean="0"/>
              <a:t>8/4/2016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94DD6-C21C-4466-9626-871854EBC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028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E29E6-7E99-49DC-BF5B-2DE9E23E04BE}" type="datetimeFigureOut">
              <a:rPr lang="en-US" smtClean="0"/>
              <a:t>8/4/2016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94DD6-C21C-4466-9626-871854EBC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8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E29E6-7E99-49DC-BF5B-2DE9E23E04BE}" type="datetimeFigureOut">
              <a:rPr lang="en-US" smtClean="0"/>
              <a:t>8/4/2016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94DD6-C21C-4466-9626-871854EBC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182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E29E6-7E99-49DC-BF5B-2DE9E23E04BE}" type="datetimeFigureOut">
              <a:rPr lang="en-US" smtClean="0"/>
              <a:t>8/4/2016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94DD6-C21C-4466-9626-871854EBC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957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E29E6-7E99-49DC-BF5B-2DE9E23E04BE}" type="datetimeFigureOut">
              <a:rPr lang="en-US" smtClean="0"/>
              <a:t>8/4/2016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94DD6-C21C-4466-9626-871854EBC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514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E29E6-7E99-49DC-BF5B-2DE9E23E04BE}" type="datetimeFigureOut">
              <a:rPr lang="en-US" smtClean="0"/>
              <a:t>8/4/2016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94DD6-C21C-4466-9626-871854EBC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891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CPF – Velocity Estimation Program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Nick Raymond &amp; Gene Massion</a:t>
            </a:r>
          </a:p>
          <a:p>
            <a:r>
              <a:rPr lang="en-US" dirty="0" smtClean="0"/>
              <a:t>MBARI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44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 = 200 mm/sec, A = 150 mm/sec^2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50"/>
          <a:stretch/>
        </p:blipFill>
        <p:spPr bwMode="auto">
          <a:xfrm>
            <a:off x="685800" y="1200150"/>
            <a:ext cx="7855383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467600" y="2647950"/>
            <a:ext cx="136768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Mu = 0.0003</a:t>
            </a:r>
          </a:p>
          <a:p>
            <a:r>
              <a:rPr lang="en-US" dirty="0" smtClean="0"/>
              <a:t>N = 7000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6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33350"/>
            <a:ext cx="8933464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362200" y="438150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Mu = </a:t>
            </a:r>
            <a:r>
              <a:rPr lang="en-US" dirty="0">
                <a:solidFill>
                  <a:srgbClr val="FF0000"/>
                </a:solidFill>
              </a:rPr>
              <a:t>0.0011, -</a:t>
            </a:r>
            <a:r>
              <a:rPr lang="en-US" dirty="0" smtClean="0">
                <a:solidFill>
                  <a:srgbClr val="FF0000"/>
                </a:solidFill>
              </a:rPr>
              <a:t>0.0002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Rho = 1 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273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599"/>
            <a:ext cx="9144000" cy="493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62200" y="438150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Mu = </a:t>
            </a:r>
            <a:r>
              <a:rPr lang="en-US" dirty="0">
                <a:solidFill>
                  <a:srgbClr val="FF0000"/>
                </a:solidFill>
              </a:rPr>
              <a:t>0.0011, -</a:t>
            </a:r>
            <a:r>
              <a:rPr lang="en-US" dirty="0" smtClean="0">
                <a:solidFill>
                  <a:srgbClr val="FF0000"/>
                </a:solidFill>
              </a:rPr>
              <a:t>0.0002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Rho = 10 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67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272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362200" y="438150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Mu = </a:t>
            </a:r>
            <a:r>
              <a:rPr lang="en-US" dirty="0">
                <a:solidFill>
                  <a:srgbClr val="FF0000"/>
                </a:solidFill>
              </a:rPr>
              <a:t>0.0011, -</a:t>
            </a:r>
            <a:r>
              <a:rPr lang="en-US" dirty="0" smtClean="0">
                <a:solidFill>
                  <a:srgbClr val="FF0000"/>
                </a:solidFill>
              </a:rPr>
              <a:t>0.0002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Rho = 100 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83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Freq. Selective Filtering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04775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4775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400" y="4496910"/>
            <a:ext cx="3242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IIR filter – Butterworth bandpass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629400" y="4482854"/>
            <a:ext cx="2028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FIR filter –bandpass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388523" y="4285313"/>
            <a:ext cx="3242041" cy="7925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dirty="0"/>
              <a:t> </a:t>
            </a:r>
            <a:r>
              <a:rPr lang="en-US" sz="1050" dirty="0"/>
              <a:t>%Fstop1 = 0.01;        % First Stopband Frequency</a:t>
            </a:r>
          </a:p>
          <a:p>
            <a:r>
              <a:rPr lang="en-US" sz="1050" dirty="0"/>
              <a:t>    %Fpass1 = 0.05;        % First Passband Frequency</a:t>
            </a:r>
          </a:p>
          <a:p>
            <a:r>
              <a:rPr lang="en-US" sz="1050" dirty="0"/>
              <a:t>    %Fpass2 = 0.2;         % Second Passband Frequency</a:t>
            </a:r>
          </a:p>
          <a:p>
            <a:r>
              <a:rPr lang="en-US" sz="1050" dirty="0"/>
              <a:t>    %Fstop2 = 0.5;         % Second Stopband </a:t>
            </a:r>
            <a:r>
              <a:rPr lang="en-US" sz="1050" dirty="0" smtClean="0"/>
              <a:t>Frequency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21629903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Accel</a:t>
            </a:r>
            <a:r>
              <a:rPr lang="en-US" dirty="0" smtClean="0"/>
              <a:t> Profiles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83950"/>
            <a:ext cx="6760028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952750"/>
            <a:ext cx="6019800" cy="2035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86600" y="3562350"/>
            <a:ext cx="10021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Zoom in.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286719" y="1467420"/>
            <a:ext cx="1604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Ringing in filter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526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Test methodology for processing </a:t>
            </a:r>
            <a:r>
              <a:rPr lang="en-US" dirty="0" err="1" smtClean="0"/>
              <a:t>accel</a:t>
            </a:r>
            <a:r>
              <a:rPr lang="en-US" dirty="0" smtClean="0"/>
              <a:t> data</a:t>
            </a:r>
          </a:p>
          <a:p>
            <a:r>
              <a:rPr lang="en-US" dirty="0" smtClean="0"/>
              <a:t>Determine workflow to obtain vel. estimate</a:t>
            </a:r>
          </a:p>
          <a:p>
            <a:endParaRPr lang="en-US" dirty="0" smtClean="0"/>
          </a:p>
          <a:p>
            <a:r>
              <a:rPr lang="en-US" dirty="0" smtClean="0"/>
              <a:t>Next step:</a:t>
            </a:r>
          </a:p>
          <a:p>
            <a:pPr lvl="1"/>
            <a:r>
              <a:rPr lang="en-US" dirty="0" smtClean="0"/>
              <a:t>Once complete, perform sensitivity analysis over range of </a:t>
            </a:r>
            <a:r>
              <a:rPr lang="en-US" dirty="0" err="1" smtClean="0"/>
              <a:t>accel</a:t>
            </a:r>
            <a:r>
              <a:rPr lang="en-US" dirty="0" smtClean="0"/>
              <a:t>. and vel. </a:t>
            </a:r>
            <a:r>
              <a:rPr lang="en-US" dirty="0"/>
              <a:t>s</a:t>
            </a:r>
            <a:r>
              <a:rPr lang="en-US" dirty="0" smtClean="0"/>
              <a:t>ettings with linear stage.</a:t>
            </a:r>
          </a:p>
        </p:txBody>
      </p:sp>
    </p:spTree>
    <p:extLst>
      <p:ext uri="{BB962C8B-B14F-4D97-AF65-F5344CB8AC3E}">
        <p14:creationId xmlns:p14="http://schemas.microsoft.com/office/powerpoint/2010/main" val="407062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Arrow Connector 29"/>
          <p:cNvCxnSpPr/>
          <p:nvPr/>
        </p:nvCxnSpPr>
        <p:spPr>
          <a:xfrm flipH="1">
            <a:off x="4142013" y="3989987"/>
            <a:ext cx="582387" cy="0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66156" y="1248394"/>
            <a:ext cx="1600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Import:</a:t>
            </a:r>
          </a:p>
          <a:p>
            <a:pPr algn="ctr"/>
            <a:r>
              <a:rPr lang="en-US" dirty="0" smtClean="0"/>
              <a:t> raw accelerometer data (XYZ)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557153" y="1248394"/>
            <a:ext cx="1600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Detrend</a:t>
            </a:r>
            <a:r>
              <a:rPr lang="en-US" sz="2000" b="1" dirty="0" smtClean="0"/>
              <a:t>: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 smtClean="0"/>
              <a:t>remove trend in </a:t>
            </a:r>
            <a:r>
              <a:rPr lang="en-US" dirty="0" err="1" smtClean="0"/>
              <a:t>accel</a:t>
            </a:r>
            <a:r>
              <a:rPr lang="en-US" dirty="0" smtClean="0"/>
              <a:t>. data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744686" y="1277835"/>
            <a:ext cx="19050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Filter 01:</a:t>
            </a:r>
          </a:p>
          <a:p>
            <a:pPr algn="ctr"/>
            <a:r>
              <a:rPr lang="en-US" dirty="0" err="1" smtClean="0"/>
              <a:t>Denoise</a:t>
            </a:r>
            <a:r>
              <a:rPr lang="en-US" dirty="0" smtClean="0"/>
              <a:t> </a:t>
            </a:r>
          </a:p>
          <a:p>
            <a:pPr algn="ctr"/>
            <a:r>
              <a:rPr lang="en-US" dirty="0"/>
              <a:t>v</a:t>
            </a:r>
            <a:r>
              <a:rPr lang="en-US" dirty="0" smtClean="0"/>
              <a:t>s.</a:t>
            </a:r>
          </a:p>
          <a:p>
            <a:pPr algn="ctr"/>
            <a:r>
              <a:rPr lang="en-US" dirty="0" smtClean="0"/>
              <a:t>Moving Avg.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94616" y="2543794"/>
            <a:ext cx="1905000" cy="18567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Numerical integration</a:t>
            </a:r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endParaRPr lang="en-US" b="1" dirty="0" smtClean="0"/>
          </a:p>
        </p:txBody>
      </p:sp>
      <p:sp>
        <p:nvSpPr>
          <p:cNvPr id="9" name="Rectangle 8"/>
          <p:cNvSpPr/>
          <p:nvPr/>
        </p:nvSpPr>
        <p:spPr>
          <a:xfrm>
            <a:off x="4419600" y="3421578"/>
            <a:ext cx="19050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Filter 02:</a:t>
            </a:r>
          </a:p>
          <a:p>
            <a:pPr algn="ctr"/>
            <a:r>
              <a:rPr lang="en-US" dirty="0" smtClean="0"/>
              <a:t>Freq. selective filtering of velocity </a:t>
            </a:r>
            <a:r>
              <a:rPr lang="en-US" dirty="0" err="1" smtClean="0"/>
              <a:t>estiamte</a:t>
            </a:r>
            <a:endParaRPr lang="en-US" dirty="0" smtClean="0"/>
          </a:p>
        </p:txBody>
      </p:sp>
      <p:cxnSp>
        <p:nvCxnSpPr>
          <p:cNvPr id="11" name="Straight Arrow Connector 10"/>
          <p:cNvCxnSpPr>
            <a:stCxn id="5" idx="3"/>
            <a:endCxn id="6" idx="1"/>
          </p:cNvCxnSpPr>
          <p:nvPr/>
        </p:nvCxnSpPr>
        <p:spPr>
          <a:xfrm>
            <a:off x="1966356" y="1896094"/>
            <a:ext cx="590797" cy="0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124201" y="1913907"/>
            <a:ext cx="590797" cy="0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7" idx="3"/>
            <a:endCxn id="8" idx="0"/>
          </p:cNvCxnSpPr>
          <p:nvPr/>
        </p:nvCxnSpPr>
        <p:spPr>
          <a:xfrm>
            <a:off x="6649686" y="1925535"/>
            <a:ext cx="1197430" cy="618259"/>
          </a:xfrm>
          <a:prstGeom prst="bentConnector2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>
            <a:stCxn id="8" idx="2"/>
          </p:cNvCxnSpPr>
          <p:nvPr/>
        </p:nvCxnSpPr>
        <p:spPr>
          <a:xfrm rot="5400000" flipH="1">
            <a:off x="7009660" y="3563094"/>
            <a:ext cx="152398" cy="1522514"/>
          </a:xfrm>
          <a:prstGeom prst="bentConnector4">
            <a:avLst>
              <a:gd name="adj1" fmla="val -150002"/>
              <a:gd name="adj2" fmla="val 81281"/>
            </a:avLst>
          </a:pr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85038"/>
            <a:ext cx="2842587" cy="2131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157143" y="4705175"/>
            <a:ext cx="362483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dirty="0" smtClean="0"/>
              <a:t>imulation of desired velocity profile</a:t>
            </a:r>
            <a:endParaRPr 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266" y="3527838"/>
            <a:ext cx="14097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2700399" y="3146838"/>
            <a:ext cx="1456954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Velocity Estimate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8083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PSD of Acceleration Signal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86400" y="1595128"/>
            <a:ext cx="4800600" cy="360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1018804"/>
            <a:ext cx="4800600" cy="360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5797" y="4679764"/>
            <a:ext cx="359854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Simulation – 100 Hz signal, 10 mins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099854" y="4679764"/>
            <a:ext cx="356007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Experiment – 100 Hz signal, 10 mins</a:t>
            </a:r>
            <a:endParaRPr lang="en-US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052347"/>
            <a:ext cx="4800600" cy="360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018804"/>
            <a:ext cx="4800600" cy="360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05000" y="1455967"/>
            <a:ext cx="2057400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Does not have WGN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7829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PSD of Acceleration Signal - zoom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00600" y="1200150"/>
            <a:ext cx="4800600" cy="360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705" y="1123950"/>
            <a:ext cx="4800600" cy="360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3950"/>
            <a:ext cx="4800600" cy="360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95797" y="4679764"/>
            <a:ext cx="359854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Simulation – 100 Hz signal, 10 mins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099854" y="4679764"/>
            <a:ext cx="356007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Experiment – 100 Hz signal, 10 mins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981200" y="1578173"/>
            <a:ext cx="2057400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Does not have AWGN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0068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</a:t>
            </a:r>
            <a:r>
              <a:rPr lang="en-US" dirty="0" err="1" smtClean="0"/>
              <a:t>Accel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504" y="3022296"/>
            <a:ext cx="9144000" cy="2020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504" y="971550"/>
            <a:ext cx="9144000" cy="2021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583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</a:t>
            </a:r>
            <a:r>
              <a:rPr lang="en-US" dirty="0" err="1" smtClean="0"/>
              <a:t>Accel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8391" y="1504950"/>
            <a:ext cx="10001975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71800" y="4031218"/>
            <a:ext cx="42397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Programmed Acceleration = 150 mm/sec^2</a:t>
            </a:r>
          </a:p>
          <a:p>
            <a:r>
              <a:rPr lang="en-US" dirty="0" err="1" smtClean="0"/>
              <a:t>Denoise</a:t>
            </a:r>
            <a:r>
              <a:rPr lang="en-US" dirty="0" smtClean="0"/>
              <a:t> filter:  Mu = 0.005</a:t>
            </a:r>
          </a:p>
          <a:p>
            <a:r>
              <a:rPr lang="en-US" dirty="0" smtClean="0"/>
              <a:t>Moving Average filter: N = 100 samples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85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 Velocity Est.</a:t>
            </a: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5" y="1047750"/>
            <a:ext cx="9155607" cy="1907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7" y="3124320"/>
            <a:ext cx="9144000" cy="201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29200" y="1201714"/>
            <a:ext cx="3967881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 smtClean="0"/>
              <a:t>Oscillating signal with 600 second period, 0.0017 Hz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05329" y="4781550"/>
            <a:ext cx="4379340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200" dirty="0" smtClean="0"/>
              <a:t>Apply non-linear signal by subtracting 12th order polynomial curve.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2801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 Velocity Est.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1390" y="1505692"/>
            <a:ext cx="1069739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71800" y="4031218"/>
            <a:ext cx="3579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Programmed Velocity = 200 mm/sec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43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1756</TotalTime>
  <Words>296</Words>
  <Application>Microsoft Office PowerPoint</Application>
  <PresentationFormat>On-screen Show (16:9)</PresentationFormat>
  <Paragraphs>61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CPF – Velocity Estimation Program</vt:lpstr>
      <vt:lpstr>Objective</vt:lpstr>
      <vt:lpstr>Method</vt:lpstr>
      <vt:lpstr>PSD of Acceleration Signal</vt:lpstr>
      <vt:lpstr>PSD of Acceleration Signal - zoom</vt:lpstr>
      <vt:lpstr>Experimental Accel</vt:lpstr>
      <vt:lpstr>Experimental Accel</vt:lpstr>
      <vt:lpstr>Experiment Velocity Est.</vt:lpstr>
      <vt:lpstr>Experiment Velocity Est.</vt:lpstr>
      <vt:lpstr>V = 200 mm/sec, A = 150 mm/sec^2</vt:lpstr>
      <vt:lpstr>PowerPoint Presentation</vt:lpstr>
      <vt:lpstr>PowerPoint Presentation</vt:lpstr>
      <vt:lpstr>PowerPoint Presentation</vt:lpstr>
      <vt:lpstr>Freq. Selective Filtering</vt:lpstr>
      <vt:lpstr>Accel Profiles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CPF – Velocity Estimation</dc:title>
  <dc:creator>Nicholas Raymond</dc:creator>
  <cp:lastModifiedBy>Nicholas Raymond</cp:lastModifiedBy>
  <cp:revision>32</cp:revision>
  <dcterms:created xsi:type="dcterms:W3CDTF">2016-08-03T21:17:12Z</dcterms:created>
  <dcterms:modified xsi:type="dcterms:W3CDTF">2016-08-06T00:36:46Z</dcterms:modified>
</cp:coreProperties>
</file>