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170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0B89F-C323-46BB-A084-F9CECEDB5C23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37C3B-84A7-4E3F-B5DB-1835367C8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4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4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975D-6EFD-4479-B73C-58345EF5CBD8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C:\Users\nraymond\Downloads\MBARI_logo+type_blu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25" y="5410200"/>
            <a:ext cx="4152381" cy="7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0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950-3354-4372-8370-4346F61A92DF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7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6099-700F-43CB-BD47-E1ED6DADFCC7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2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0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2AC0-9038-40EC-813B-39AA0A906CDC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57A72-1D0E-4FF1-98B6-A4EF3E11B797}" type="datetime1">
              <a:rPr lang="en-US" smtClean="0"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2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D3B3-FA86-4F96-B00F-6108828115F1}" type="datetime1">
              <a:rPr lang="en-US" smtClean="0"/>
              <a:t>7/21/2016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9FCA-CE64-4261-86E3-755388A061D3}" type="datetime1">
              <a:rPr lang="en-US" smtClean="0"/>
              <a:t>7/21/2016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0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4FD5-3352-491F-815A-B12F1C1FFDF3}" type="datetime1">
              <a:rPr lang="en-US" smtClean="0"/>
              <a:t>7/21/2016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1592-3EF3-48FC-85A8-346667BCA64B}" type="datetime1">
              <a:rPr lang="en-US" smtClean="0"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89A81-0A2D-477A-B090-59A81872EBF8}" type="datetime1">
              <a:rPr lang="en-US" smtClean="0"/>
              <a:t>7/21/2016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7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62865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7A6A-E570-4FDA-8B53-6FB7BED7B502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MBARI Internship 2016 - Nick Raymond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8600"/>
            <a:ext cx="1297546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Coastal Profiling Float </a:t>
            </a:r>
            <a:br>
              <a:rPr lang="en-US" sz="4000" b="1" dirty="0" smtClean="0"/>
            </a:br>
            <a:r>
              <a:rPr lang="en-US" sz="4000" b="1" dirty="0" smtClean="0"/>
              <a:t>Linear Translation Stage Tests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Nick Raymond &amp; Gene Massion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Meeting with Andy Hamilton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59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Historic Ocean Current Data – M1 Buoy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10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7497348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6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Simulink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Acceleration profile for OceanCurrent05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11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78" y="2667000"/>
            <a:ext cx="736282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11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with and without Calibrating Accelerometer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12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6" y="1219201"/>
            <a:ext cx="9024284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81400"/>
            <a:ext cx="9024284" cy="234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4787" y="1524001"/>
            <a:ext cx="3124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19400" y="2209800"/>
            <a:ext cx="19900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Vfinal</a:t>
            </a:r>
            <a:r>
              <a:rPr lang="en-US" dirty="0" smtClean="0"/>
              <a:t> = 80 mm/sec</a:t>
            </a:r>
          </a:p>
          <a:p>
            <a:r>
              <a:rPr lang="en-US" dirty="0" smtClean="0"/>
              <a:t>Trim 100 pts</a:t>
            </a:r>
          </a:p>
          <a:p>
            <a:r>
              <a:rPr lang="en-US" dirty="0" smtClean="0"/>
              <a:t>MAV 100 pts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404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Run F – calibrated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13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278130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34250" y="5468034"/>
            <a:ext cx="2042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Vfinal</a:t>
            </a:r>
            <a:r>
              <a:rPr lang="en-US" dirty="0" smtClean="0"/>
              <a:t>  = 80 mm/sec</a:t>
            </a:r>
          </a:p>
          <a:p>
            <a:r>
              <a:rPr lang="en-US" dirty="0" smtClean="0"/>
              <a:t>A = 10 mm/sec^2</a:t>
            </a:r>
          </a:p>
          <a:p>
            <a:r>
              <a:rPr lang="en-US" dirty="0" smtClean="0"/>
              <a:t>Trim 100 pts</a:t>
            </a:r>
          </a:p>
          <a:p>
            <a:r>
              <a:rPr lang="en-US" dirty="0" smtClean="0"/>
              <a:t>MAV 100 pts</a:t>
            </a:r>
            <a:endParaRPr lang="en-US" dirty="0"/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3335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885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G - calibrated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14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279082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4250" y="5468034"/>
            <a:ext cx="19900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Vfinal</a:t>
            </a:r>
            <a:r>
              <a:rPr lang="en-US" dirty="0" smtClean="0"/>
              <a:t> = 55 mm/sec</a:t>
            </a:r>
          </a:p>
          <a:p>
            <a:r>
              <a:rPr lang="en-US" dirty="0"/>
              <a:t>A = 5</a:t>
            </a:r>
            <a:r>
              <a:rPr lang="en-US" dirty="0" smtClean="0"/>
              <a:t> </a:t>
            </a:r>
            <a:r>
              <a:rPr lang="en-US" dirty="0"/>
              <a:t>mm/sec^2</a:t>
            </a:r>
          </a:p>
          <a:p>
            <a:r>
              <a:rPr lang="en-US" dirty="0" smtClean="0"/>
              <a:t>Trim 100 pts</a:t>
            </a:r>
          </a:p>
          <a:p>
            <a:r>
              <a:rPr lang="en-US" dirty="0" smtClean="0"/>
              <a:t>MAV 100 pts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1296365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29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H - calibrated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15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31623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4250" y="5468034"/>
            <a:ext cx="19900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Vfinal</a:t>
            </a:r>
            <a:r>
              <a:rPr lang="en-US" dirty="0" smtClean="0"/>
              <a:t> = 25 mm/sec</a:t>
            </a:r>
          </a:p>
          <a:p>
            <a:r>
              <a:rPr lang="en-US" dirty="0"/>
              <a:t>A = </a:t>
            </a:r>
            <a:r>
              <a:rPr lang="en-US" dirty="0" smtClean="0"/>
              <a:t>1 </a:t>
            </a:r>
            <a:r>
              <a:rPr lang="en-US" dirty="0"/>
              <a:t>mm/sec^2</a:t>
            </a:r>
          </a:p>
          <a:p>
            <a:r>
              <a:rPr lang="en-US" dirty="0" smtClean="0"/>
              <a:t>Trim 100 pts</a:t>
            </a:r>
          </a:p>
          <a:p>
            <a:r>
              <a:rPr lang="en-US" dirty="0" smtClean="0"/>
              <a:t>MAV 100 pts</a:t>
            </a:r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954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000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I - calibrated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16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32099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4250" y="5468034"/>
            <a:ext cx="19900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Vfinal</a:t>
            </a:r>
            <a:r>
              <a:rPr lang="en-US" dirty="0" smtClean="0"/>
              <a:t> = 17 mm/sec</a:t>
            </a:r>
          </a:p>
          <a:p>
            <a:r>
              <a:rPr lang="en-US" dirty="0"/>
              <a:t>A = </a:t>
            </a:r>
            <a:r>
              <a:rPr lang="en-US" dirty="0" smtClean="0"/>
              <a:t>0.5 </a:t>
            </a:r>
            <a:r>
              <a:rPr lang="en-US" dirty="0"/>
              <a:t>mm/sec^2</a:t>
            </a:r>
          </a:p>
          <a:p>
            <a:r>
              <a:rPr lang="en-US" dirty="0" smtClean="0"/>
              <a:t>Trim 100 pts</a:t>
            </a:r>
          </a:p>
          <a:p>
            <a:r>
              <a:rPr lang="en-US" dirty="0" smtClean="0"/>
              <a:t>MAV 500 pts</a:t>
            </a:r>
            <a:endParaRPr 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12573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02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J - calibrated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17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329565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4250" y="5468034"/>
            <a:ext cx="19900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Vfinal</a:t>
            </a:r>
            <a:r>
              <a:rPr lang="en-US" dirty="0" smtClean="0"/>
              <a:t> = 11 mm/sec</a:t>
            </a:r>
          </a:p>
          <a:p>
            <a:r>
              <a:rPr lang="en-US" dirty="0"/>
              <a:t>A = </a:t>
            </a:r>
            <a:r>
              <a:rPr lang="en-US" dirty="0" smtClean="0"/>
              <a:t>0.2 </a:t>
            </a:r>
            <a:r>
              <a:rPr lang="en-US" dirty="0"/>
              <a:t>mm/sec^2</a:t>
            </a:r>
          </a:p>
          <a:p>
            <a:r>
              <a:rPr lang="en-US" dirty="0" smtClean="0"/>
              <a:t>Trim 100 pts</a:t>
            </a:r>
          </a:p>
          <a:p>
            <a:r>
              <a:rPr lang="en-US" dirty="0" smtClean="0"/>
              <a:t>MAV 500 pts</a:t>
            </a:r>
            <a:endParaRPr lang="en-US" dirty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28049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7391400" y="2286000"/>
            <a:ext cx="232882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56676" y="169272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Move backwards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43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029200" cy="4830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Research </a:t>
            </a:r>
            <a:r>
              <a:rPr lang="en-US" sz="2400" dirty="0" smtClean="0"/>
              <a:t>objective</a:t>
            </a:r>
            <a:endParaRPr lang="en-US" sz="2400" dirty="0" smtClean="0"/>
          </a:p>
          <a:p>
            <a:pPr lvl="1"/>
            <a:r>
              <a:rPr lang="en-US" sz="1800" dirty="0" smtClean="0"/>
              <a:t>Determine smallest </a:t>
            </a:r>
            <a:r>
              <a:rPr lang="en-US" sz="1800" dirty="0" smtClean="0"/>
              <a:t>detectable acceleration</a:t>
            </a:r>
            <a:r>
              <a:rPr lang="en-US" sz="1800" dirty="0" smtClean="0"/>
              <a:t> </a:t>
            </a:r>
            <a:endParaRPr lang="en-US" sz="1800" dirty="0" smtClean="0"/>
          </a:p>
          <a:p>
            <a:pPr lvl="1"/>
            <a:r>
              <a:rPr lang="en-US" sz="1800" dirty="0" smtClean="0"/>
              <a:t>Apply filtering to remove noise.</a:t>
            </a:r>
          </a:p>
          <a:p>
            <a:pPr lvl="1"/>
            <a:r>
              <a:rPr lang="en-US" sz="1800" dirty="0" smtClean="0"/>
              <a:t>Look at filter freq. response and output</a:t>
            </a:r>
          </a:p>
          <a:p>
            <a:pPr lvl="1"/>
            <a:r>
              <a:rPr lang="en-US" sz="1800" dirty="0" smtClean="0"/>
              <a:t>Evaluate velocity estimate.</a:t>
            </a:r>
            <a:endParaRPr lang="en-US" sz="1800" dirty="0" smtClean="0"/>
          </a:p>
          <a:p>
            <a:r>
              <a:rPr lang="en-US" sz="2400" dirty="0" smtClean="0"/>
              <a:t>Approach</a:t>
            </a:r>
            <a:endParaRPr lang="en-US" sz="1800" dirty="0" smtClean="0"/>
          </a:p>
          <a:p>
            <a:pPr lvl="1"/>
            <a:r>
              <a:rPr lang="en-US" sz="1800" dirty="0" smtClean="0"/>
              <a:t>Run the linear translation stage</a:t>
            </a:r>
          </a:p>
          <a:p>
            <a:pPr lvl="1"/>
            <a:r>
              <a:rPr lang="en-US" sz="1800" dirty="0" err="1" smtClean="0"/>
              <a:t>Detrend</a:t>
            </a:r>
            <a:r>
              <a:rPr lang="en-US" sz="1800" dirty="0" smtClean="0"/>
              <a:t> then filter signals before numerical integration with trapezoid rule.</a:t>
            </a:r>
          </a:p>
          <a:p>
            <a:pPr lvl="1"/>
            <a:r>
              <a:rPr lang="en-US" sz="1800" dirty="0" smtClean="0"/>
              <a:t>Calculate the percent difference of velocity from expected result.</a:t>
            </a:r>
            <a:r>
              <a:rPr lang="en-US" sz="1800" dirty="0" smtClean="0"/>
              <a:t> </a:t>
            </a:r>
            <a:endParaRPr lang="en-US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8A9D-D68C-48C7-9120-094A0CBF418F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 descr="C:\Users\nraymond\Downloads\IMG_73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4" b="9010"/>
          <a:stretch/>
        </p:blipFill>
        <p:spPr bwMode="auto">
          <a:xfrm rot="5400000">
            <a:off x="5021484" y="2141316"/>
            <a:ext cx="4724400" cy="303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8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Trials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416363"/>
              </p:ext>
            </p:extLst>
          </p:nvPr>
        </p:nvGraphicFramePr>
        <p:xfrm>
          <a:off x="1066800" y="2676525"/>
          <a:ext cx="7010400" cy="2200275"/>
        </p:xfrm>
        <a:graphic>
          <a:graphicData uri="http://schemas.openxmlformats.org/drawingml/2006/table">
            <a:tbl>
              <a:tblPr/>
              <a:tblGrid>
                <a:gridCol w="680294"/>
                <a:gridCol w="1505330"/>
                <a:gridCol w="1929910"/>
                <a:gridCol w="1582526"/>
                <a:gridCol w="131234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Run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Acceleration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Terminal Velocity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samples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Ramp time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mm/sec^2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mm/sec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samples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667000" y="4876800"/>
            <a:ext cx="35872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Limiting conditions: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Sample Rate: 100 Hz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Total length of table: 600 mm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Max velocity: 200 mm/sec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Max acceleration: 600 mm/sec^2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917" y="1066800"/>
            <a:ext cx="2297429" cy="141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8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4</a:t>
            </a:fld>
            <a:endParaRPr lang="en-US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819" y="1295400"/>
            <a:ext cx="5972361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64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5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385" y="1295400"/>
            <a:ext cx="5943229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945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6</a:t>
            </a:fld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292" y="1295400"/>
            <a:ext cx="5875415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45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7</a:t>
            </a:fld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19" y="1295400"/>
            <a:ext cx="5963161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552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19" y="1295400"/>
            <a:ext cx="5929761" cy="483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548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Detrend</a:t>
            </a:r>
            <a:r>
              <a:rPr lang="en-US" dirty="0" smtClean="0"/>
              <a:t> the data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9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2748"/>
            <a:ext cx="8229600" cy="209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559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390</Words>
  <Application>Microsoft Office PowerPoint</Application>
  <PresentationFormat>On-screen Show (4:3)</PresentationFormat>
  <Paragraphs>140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Coastal Profiling Float  Linear Translation Stage Tests</vt:lpstr>
      <vt:lpstr>Overview</vt:lpstr>
      <vt:lpstr>Experimental Trials</vt:lpstr>
      <vt:lpstr>Run A</vt:lpstr>
      <vt:lpstr>Run B</vt:lpstr>
      <vt:lpstr>Run C</vt:lpstr>
      <vt:lpstr>Run D</vt:lpstr>
      <vt:lpstr>Run E</vt:lpstr>
      <vt:lpstr>Detrend the data</vt:lpstr>
      <vt:lpstr>Historic Ocean Current Data – M1 Buoy</vt:lpstr>
      <vt:lpstr>Simulink Model</vt:lpstr>
      <vt:lpstr>Comparison with and without Calibrating Accelerometer</vt:lpstr>
      <vt:lpstr>Run F – calibrated</vt:lpstr>
      <vt:lpstr>Run G - calibrated</vt:lpstr>
      <vt:lpstr>Run H - calibrated</vt:lpstr>
      <vt:lpstr>Run I - calibrated</vt:lpstr>
      <vt:lpstr>Run J - calibrated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 Dynamic Simulation Review</dc:title>
  <dc:creator>Nicholas Raymond</dc:creator>
  <cp:lastModifiedBy>Nicholas Raymond</cp:lastModifiedBy>
  <cp:revision>78</cp:revision>
  <dcterms:created xsi:type="dcterms:W3CDTF">2016-06-27T17:16:19Z</dcterms:created>
  <dcterms:modified xsi:type="dcterms:W3CDTF">2016-07-22T00:24:00Z</dcterms:modified>
</cp:coreProperties>
</file>