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2370" y="-1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B89F-C323-46BB-A084-F9CECEDB5C23}" type="datetimeFigureOut">
              <a:rPr lang="en-US" smtClean="0"/>
              <a:t>6/28/2016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37C3B-84A7-4E3F-B5DB-1835367C8E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447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975D-6EFD-4479-B73C-58345EF5CBD8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C:\Users\nraymond\Downloads\MBARI_logo+type_blue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25" y="5410200"/>
            <a:ext cx="4152381" cy="7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0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950-3354-4372-8370-4346F61A92DF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7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6099-700F-43CB-BD47-E1ED6DADFCC7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3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2AC0-9038-40EC-813B-39AA0A906CDC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57A72-1D0E-4FF1-98B6-A4EF3E11B797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2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D3B3-FA86-4F96-B00F-6108828115F1}" type="datetime1">
              <a:rPr lang="en-US" smtClean="0"/>
              <a:t>6/28/2016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9FCA-CE64-4261-86E3-755388A061D3}" type="datetime1">
              <a:rPr lang="en-US" smtClean="0"/>
              <a:t>6/28/2016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0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4FD5-3352-491F-815A-B12F1C1FFDF3}" type="datetime1">
              <a:rPr lang="en-US" smtClean="0"/>
              <a:t>6/28/2016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9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1592-3EF3-48FC-85A8-346667BCA64B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89A81-0A2D-477A-B090-59A81872EBF8}" type="datetime1">
              <a:rPr lang="en-US" smtClean="0"/>
              <a:t>6/28/2016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8750" y="274638"/>
            <a:ext cx="62865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7A6A-E570-4FDA-8B53-6FB7BED7B502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MBARI Internship 2016 - Nick Raymond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99739-2213-4265-BEF7-6E9CD2EF56D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8600"/>
            <a:ext cx="1297546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Coastal Profiling Float </a:t>
            </a:r>
            <a:br>
              <a:rPr lang="en-US" sz="4000" b="1" dirty="0" smtClean="0"/>
            </a:br>
            <a:r>
              <a:rPr lang="en-US" sz="4000" b="1" dirty="0" smtClean="0"/>
              <a:t>Dynamic Simulation Review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Nick Raymond &amp; Gene Massion</a:t>
            </a:r>
          </a:p>
          <a:p>
            <a:r>
              <a:rPr lang="en-US" dirty="0" smtClean="0"/>
              <a:t>Meeting with Andy Hamilton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85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029200" cy="4830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Research goal</a:t>
            </a:r>
          </a:p>
          <a:p>
            <a:pPr lvl="1"/>
            <a:r>
              <a:rPr lang="en-US" sz="1800" dirty="0" smtClean="0"/>
              <a:t>Prevent float from beaching itself.</a:t>
            </a:r>
          </a:p>
          <a:p>
            <a:pPr lvl="1"/>
            <a:r>
              <a:rPr lang="en-US" sz="1800" dirty="0" smtClean="0"/>
              <a:t>If float is too close to shore, have it drift out to deeper water.</a:t>
            </a:r>
          </a:p>
          <a:p>
            <a:r>
              <a:rPr lang="en-US" sz="2400" dirty="0" smtClean="0"/>
              <a:t>Approach</a:t>
            </a:r>
            <a:endParaRPr lang="en-US" sz="1800" dirty="0" smtClean="0"/>
          </a:p>
          <a:p>
            <a:pPr lvl="1"/>
            <a:r>
              <a:rPr lang="en-US" sz="1800" dirty="0" smtClean="0"/>
              <a:t>Identify favorable underwater currents while float drifts up to surface. </a:t>
            </a:r>
          </a:p>
          <a:p>
            <a:r>
              <a:rPr lang="en-US" sz="2400" dirty="0" smtClean="0"/>
              <a:t>Internship Scope</a:t>
            </a:r>
          </a:p>
          <a:p>
            <a:pPr lvl="1"/>
            <a:r>
              <a:rPr lang="en-US" sz="1800" dirty="0" smtClean="0"/>
              <a:t>Estimate dynamics of float using current velocity profiles.</a:t>
            </a:r>
          </a:p>
          <a:p>
            <a:pPr lvl="1"/>
            <a:r>
              <a:rPr lang="en-US" sz="1800" dirty="0" smtClean="0"/>
              <a:t>Identify range of accelerations and determine feasibility of using IMU.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A9D-D68C-48C7-9120-094A0CBF418F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987398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19800" y="5936218"/>
            <a:ext cx="295850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Replace with updated image?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8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4876800" cy="48307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Shape</a:t>
            </a:r>
            <a:endParaRPr lang="en-US" sz="1800" dirty="0" smtClean="0"/>
          </a:p>
          <a:p>
            <a:pPr lvl="1"/>
            <a:r>
              <a:rPr lang="en-US" sz="1800" dirty="0" smtClean="0"/>
              <a:t>Model bluff body as a cylinder.</a:t>
            </a:r>
          </a:p>
          <a:p>
            <a:pPr lvl="1"/>
            <a:r>
              <a:rPr lang="en-US" sz="1800" dirty="0" smtClean="0"/>
              <a:t>Length = 1.6 meters</a:t>
            </a:r>
          </a:p>
          <a:p>
            <a:pPr lvl="1"/>
            <a:r>
              <a:rPr lang="en-US" sz="1800" dirty="0" smtClean="0"/>
              <a:t>Diameter = 0.2 meters</a:t>
            </a:r>
          </a:p>
          <a:p>
            <a:pPr lvl="1"/>
            <a:r>
              <a:rPr lang="en-US" sz="1800" dirty="0" smtClean="0"/>
              <a:t>L/D = 8 </a:t>
            </a:r>
          </a:p>
          <a:p>
            <a:pPr lvl="1"/>
            <a:r>
              <a:rPr lang="en-US" sz="1800" dirty="0" smtClean="0"/>
              <a:t>C</a:t>
            </a:r>
            <a:r>
              <a:rPr lang="en-US" sz="1800" baseline="-25000" dirty="0" smtClean="0"/>
              <a:t>D</a:t>
            </a:r>
            <a:r>
              <a:rPr lang="en-US" sz="1800" dirty="0" smtClean="0"/>
              <a:t> ≈ 0.788 flor normal to </a:t>
            </a:r>
            <a:r>
              <a:rPr lang="en-US" sz="1800" dirty="0" err="1" smtClean="0"/>
              <a:t>radisu</a:t>
            </a:r>
            <a:r>
              <a:rPr lang="en-US" sz="1800" dirty="0" smtClean="0"/>
              <a:t> </a:t>
            </a:r>
          </a:p>
          <a:p>
            <a:pPr lvl="1"/>
            <a:r>
              <a:rPr lang="en-US" sz="1800" dirty="0" smtClean="0"/>
              <a:t>C</a:t>
            </a:r>
            <a:r>
              <a:rPr lang="en-US" sz="1800" baseline="-25000" dirty="0" smtClean="0"/>
              <a:t>D</a:t>
            </a:r>
            <a:r>
              <a:rPr lang="en-US" sz="1800" dirty="0" smtClean="0"/>
              <a:t> ≈ 0.99 axially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/>
          </a:p>
          <a:p>
            <a:pPr lvl="1"/>
            <a:endParaRPr lang="en-US" sz="1800" dirty="0" smtClean="0"/>
          </a:p>
          <a:p>
            <a:r>
              <a:rPr lang="en-US" sz="2400" dirty="0" smtClean="0"/>
              <a:t>CPF Motion</a:t>
            </a:r>
            <a:endParaRPr lang="en-US" sz="1800" dirty="0" smtClean="0"/>
          </a:p>
          <a:p>
            <a:pPr lvl="1"/>
            <a:r>
              <a:rPr lang="en-US" sz="1800" dirty="0" smtClean="0"/>
              <a:t>Upward velocity constant at 0.1 m/s (+Z), controlled by closed-loop dive engine.</a:t>
            </a:r>
          </a:p>
          <a:p>
            <a:pPr lvl="1"/>
            <a:r>
              <a:rPr lang="en-US" sz="1800" dirty="0" smtClean="0"/>
              <a:t>North/South and East/West velocity independent of each other (XY).</a:t>
            </a:r>
          </a:p>
          <a:p>
            <a:pPr lvl="1"/>
            <a:r>
              <a:rPr lang="en-US" sz="1800" dirty="0" smtClean="0"/>
              <a:t>Current profiles obtained from MBARI M1 buoy Acoustic Doppler Current Profiler (mooring motion corrected).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4054" t="2837" r="13488" b="32306"/>
          <a:stretch/>
        </p:blipFill>
        <p:spPr bwMode="auto">
          <a:xfrm>
            <a:off x="5263343" y="3730823"/>
            <a:ext cx="3810000" cy="241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818409" y="1246087"/>
            <a:ext cx="2818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Table 7.3 Drag of 3D Bodies Re &gt; 10</a:t>
            </a:r>
            <a:r>
              <a:rPr lang="en-US" sz="1400" baseline="30000" dirty="0" smtClean="0"/>
              <a:t>4</a:t>
            </a:r>
            <a:endParaRPr lang="en-US" sz="1400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6295939" y="3276600"/>
            <a:ext cx="2727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Reference: White 7</a:t>
            </a:r>
            <a:r>
              <a:rPr lang="en-US" sz="1400" baseline="30000" dirty="0" smtClean="0"/>
              <a:t>th</a:t>
            </a:r>
            <a:r>
              <a:rPr lang="en-US" sz="1400" dirty="0" smtClean="0"/>
              <a:t> Ed, chapter 7.</a:t>
            </a:r>
            <a:endParaRPr lang="en-US" sz="140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6074625" y="6203090"/>
            <a:ext cx="2964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Reference: MBARI Live Access to DATA</a:t>
            </a:r>
            <a:endParaRPr lang="en-US" sz="1400" baseline="300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18932" y="1600199"/>
            <a:ext cx="4998068" cy="1752601"/>
            <a:chOff x="4018932" y="1600199"/>
            <a:chExt cx="4998068" cy="1752601"/>
          </a:xfrm>
        </p:grpSpPr>
        <p:pic>
          <p:nvPicPr>
            <p:cNvPr id="8" name="Picture 7"/>
            <p:cNvPicPr/>
            <p:nvPr/>
          </p:nvPicPr>
          <p:blipFill rotWithShape="1">
            <a:blip r:embed="rId3"/>
            <a:srcRect l="36818" t="24895" r="2649" b="55051"/>
            <a:stretch/>
          </p:blipFill>
          <p:spPr bwMode="auto">
            <a:xfrm>
              <a:off x="4936426" y="1600199"/>
              <a:ext cx="4046707" cy="914400"/>
            </a:xfrm>
            <a:prstGeom prst="rect">
              <a:avLst/>
            </a:prstGeom>
            <a:ln w="12700"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11"/>
            <p:cNvPicPr/>
            <p:nvPr/>
          </p:nvPicPr>
          <p:blipFill rotWithShape="1">
            <a:blip r:embed="rId4"/>
            <a:srcRect l="56679" t="14132" r="30410" b="63232"/>
            <a:stretch/>
          </p:blipFill>
          <p:spPr>
            <a:xfrm>
              <a:off x="4018932" y="2017969"/>
              <a:ext cx="942894" cy="688461"/>
            </a:xfrm>
            <a:prstGeom prst="rect">
              <a:avLst/>
            </a:prstGeom>
          </p:spPr>
        </p:pic>
        <p:pic>
          <p:nvPicPr>
            <p:cNvPr id="13" name="Picture 12"/>
            <p:cNvPicPr/>
            <p:nvPr/>
          </p:nvPicPr>
          <p:blipFill rotWithShape="1">
            <a:blip r:embed="rId5"/>
            <a:srcRect t="21930" b="32456"/>
            <a:stretch/>
          </p:blipFill>
          <p:spPr>
            <a:xfrm>
              <a:off x="6273800" y="2362200"/>
              <a:ext cx="2743200" cy="990600"/>
            </a:xfrm>
            <a:prstGeom prst="rect">
              <a:avLst/>
            </a:prstGeom>
          </p:spPr>
        </p:pic>
      </p:grpSp>
      <p:pic>
        <p:nvPicPr>
          <p:cNvPr id="14" name="Picture 13"/>
          <p:cNvPicPr/>
          <p:nvPr/>
        </p:nvPicPr>
        <p:blipFill rotWithShape="1">
          <a:blip r:embed="rId2"/>
          <a:srcRect l="5521" t="77908" r="12022" b="8974"/>
          <a:stretch/>
        </p:blipFill>
        <p:spPr bwMode="auto">
          <a:xfrm>
            <a:off x="5334000" y="5808133"/>
            <a:ext cx="3810000" cy="488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936426" y="1399975"/>
            <a:ext cx="77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Radial Flow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181600" y="2698076"/>
            <a:ext cx="77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19200" y="2971800"/>
            <a:ext cx="13716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Calculate drag force</a:t>
            </a:r>
          </a:p>
          <a:p>
            <a:pPr algn="ctr"/>
            <a:endParaRPr lang="en-US" dirty="0" smtClean="0"/>
          </a:p>
          <a:p>
            <a:pPr algn="ctr"/>
            <a:r>
              <a:rPr lang="en-US" b="0" dirty="0" smtClean="0"/>
              <a:t>F</a:t>
            </a:r>
            <a:r>
              <a:rPr lang="en-US" b="0" baseline="-25000" dirty="0" smtClean="0"/>
              <a:t>drag</a:t>
            </a:r>
            <a:endParaRPr lang="en-US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32285" y="2971800"/>
                <a:ext cx="1447800" cy="1600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smtClean="0">
                              <a:latin typeface="Cambria Math"/>
                            </a:rPr>
                            <m:t>𝐹𝑜𝑟𝑐𝑒𝑠</m:t>
                          </m:r>
                        </m:e>
                      </m:nary>
                    </m:oMath>
                  </m:oMathPara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F = m*a</a:t>
                </a:r>
              </a:p>
              <a:p>
                <a:pPr algn="ctr"/>
                <a:r>
                  <a:rPr lang="en-US" dirty="0" smtClean="0"/>
                  <a:t>a = F/m</a:t>
                </a:r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285" y="2971800"/>
                <a:ext cx="1447800" cy="16002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Elbow Connector 10"/>
          <p:cNvCxnSpPr>
            <a:stCxn id="7" idx="1"/>
            <a:endCxn id="8" idx="1"/>
          </p:cNvCxnSpPr>
          <p:nvPr/>
        </p:nvCxnSpPr>
        <p:spPr>
          <a:xfrm rot="10800000" flipH="1" flipV="1">
            <a:off x="457950" y="1656290"/>
            <a:ext cx="761249" cy="2115609"/>
          </a:xfrm>
          <a:prstGeom prst="bentConnector3">
            <a:avLst>
              <a:gd name="adj1" fmla="val -3003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800" y="3351688"/>
            <a:ext cx="68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[m/s]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24137" y="3198256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[N]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8" idx="3"/>
            <a:endCxn id="9" idx="1"/>
          </p:cNvCxnSpPr>
          <p:nvPr/>
        </p:nvCxnSpPr>
        <p:spPr>
          <a:xfrm>
            <a:off x="2590800" y="3771900"/>
            <a:ext cx="541485" cy="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486400" y="2971801"/>
                <a:ext cx="1447800" cy="1600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latin typeface="Cambria Math"/>
                            </a:rPr>
                            <m:t>𝑎𝑐𝑐𝑒𝑙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2971801"/>
                <a:ext cx="1447800" cy="1600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543800" y="3346966"/>
            <a:ext cx="1447800" cy="849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CPF Velocity</a:t>
            </a:r>
            <a:endParaRPr lang="en-US" dirty="0"/>
          </a:p>
        </p:txBody>
      </p:sp>
      <p:cxnSp>
        <p:nvCxnSpPr>
          <p:cNvPr id="20" name="Elbow Connector 19"/>
          <p:cNvCxnSpPr>
            <a:stCxn id="18" idx="2"/>
            <a:endCxn id="8" idx="2"/>
          </p:cNvCxnSpPr>
          <p:nvPr/>
        </p:nvCxnSpPr>
        <p:spPr>
          <a:xfrm rot="5400000">
            <a:off x="4898767" y="1203067"/>
            <a:ext cx="375166" cy="6362700"/>
          </a:xfrm>
          <a:prstGeom prst="bentConnector3">
            <a:avLst>
              <a:gd name="adj1" fmla="val 237099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51373" y="3198256"/>
            <a:ext cx="76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</a:t>
            </a:r>
            <a:r>
              <a:rPr lang="en-US" baseline="30000" dirty="0" smtClean="0"/>
              <a:t>2</a:t>
            </a:r>
            <a:r>
              <a:rPr lang="en-US" dirty="0" smtClean="0"/>
              <a:t>]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9" idx="3"/>
            <a:endCxn id="16" idx="1"/>
          </p:cNvCxnSpPr>
          <p:nvPr/>
        </p:nvCxnSpPr>
        <p:spPr>
          <a:xfrm>
            <a:off x="4580085" y="3771900"/>
            <a:ext cx="906315" cy="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6" idx="3"/>
            <a:endCxn id="18" idx="1"/>
          </p:cNvCxnSpPr>
          <p:nvPr/>
        </p:nvCxnSpPr>
        <p:spPr>
          <a:xfrm flipV="1">
            <a:off x="6934200" y="3771900"/>
            <a:ext cx="609600" cy="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34200" y="3198256"/>
            <a:ext cx="68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[m/s]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861542" y="5257800"/>
            <a:ext cx="4771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CPF Velocity – feed back to drag force calculation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808496" y="1246398"/>
                <a:ext cx="4165949" cy="7838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𝑑𝑟𝑎𝑔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𝜌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𝑈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𝐴𝑟𝑒𝑎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496" y="1246398"/>
                <a:ext cx="4165949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742964" y="1246398"/>
                <a:ext cx="2184059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 = CPF vel.</a:t>
                </a:r>
              </a:p>
              <a:p>
                <a:r>
                  <a:rPr lang="en-US" dirty="0" smtClean="0"/>
                  <a:t>U = current vel.</a:t>
                </a:r>
              </a:p>
              <a:p>
                <a:r>
                  <a:rPr lang="en-US" dirty="0" smtClean="0"/>
                  <a:t>A* = L x D</a:t>
                </a:r>
              </a:p>
              <a:p>
                <a:r>
                  <a:rPr lang="en-US" dirty="0" smtClean="0"/>
                  <a:t>C</a:t>
                </a:r>
                <a:r>
                  <a:rPr lang="en-US" baseline="-25000" dirty="0" smtClean="0"/>
                  <a:t>D</a:t>
                </a:r>
                <a:r>
                  <a:rPr lang="en-US" dirty="0" smtClean="0"/>
                  <a:t> = drag </a:t>
                </a:r>
                <a:r>
                  <a:rPr lang="en-US" dirty="0" err="1" smtClean="0"/>
                  <a:t>cof</a:t>
                </a:r>
                <a:r>
                  <a:rPr lang="en-US" dirty="0" smtClean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dirty="0" smtClean="0"/>
                  <a:t> = sea water density</a:t>
                </a:r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964" y="1246398"/>
                <a:ext cx="2184059" cy="1477328"/>
              </a:xfrm>
              <a:prstGeom prst="rect">
                <a:avLst/>
              </a:prstGeom>
              <a:blipFill rotWithShape="1">
                <a:blip r:embed="rId5"/>
                <a:stretch>
                  <a:fillRect l="-2235" t="-2058" r="-2235" b="-5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1256806" y="5844659"/>
            <a:ext cx="701089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Note: characteristic area (A*) is cross section of cylinder normal to flow. 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258549" y="70699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897222" y="2928461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57" name="Pentagon 56"/>
          <p:cNvSpPr/>
          <p:nvPr/>
        </p:nvSpPr>
        <p:spPr>
          <a:xfrm rot="10800000">
            <a:off x="457953" y="1083733"/>
            <a:ext cx="2034491" cy="11371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951" y="1084791"/>
            <a:ext cx="2286001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Current Velocity Profiles </a:t>
            </a:r>
          </a:p>
          <a:p>
            <a:pPr algn="ctr"/>
            <a:r>
              <a:rPr lang="en-US" dirty="0" smtClean="0"/>
              <a:t>N/S &amp; E/W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57200" y="3013590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[U]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3733800" y="480060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[V]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6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Reynolds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Drag coefficients only valid for Re ≥ 10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Simulation calculates Re at every step.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19600" y="2560340"/>
                <a:ext cx="1811201" cy="10191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𝑅𝑒</m:t>
                      </m:r>
                      <m:r>
                        <a:rPr lang="en-US" sz="24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𝜌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𝜇</m:t>
                          </m:r>
                          <m:f>
                            <m:fPr>
                              <m:type m:val="skw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𝑈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560340"/>
                <a:ext cx="1811201" cy="10191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 flipH="1">
            <a:off x="6368314" y="2516406"/>
            <a:ext cx="788020" cy="282059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39401" y="2331740"/>
            <a:ext cx="147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Inertial forces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56334" y="3372158"/>
            <a:ext cx="1508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Viscous forces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425338" y="3257808"/>
            <a:ext cx="730996" cy="22870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1800" y="2334478"/>
                <a:ext cx="3152775" cy="147732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dirty="0" smtClean="0"/>
                  <a:t> = density (kg/m</a:t>
                </a:r>
                <a:r>
                  <a:rPr lang="en-US" baseline="30000" dirty="0" smtClean="0"/>
                  <a:t>3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U = fluid velocity (m/s)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𝜇</m:t>
                    </m:r>
                  </m:oMath>
                </a14:m>
                <a:r>
                  <a:rPr lang="en-US" dirty="0" smtClean="0"/>
                  <a:t> = dynamic viscosity (Ns/m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)</a:t>
                </a:r>
              </a:p>
              <a:p>
                <a:r>
                  <a:rPr lang="el-GR" dirty="0" smtClean="0"/>
                  <a:t>ν</a:t>
                </a:r>
                <a:r>
                  <a:rPr lang="en-US" dirty="0" smtClean="0"/>
                  <a:t>  = kinematic viscosity (m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/s)</a:t>
                </a:r>
              </a:p>
              <a:p>
                <a:r>
                  <a:rPr lang="el-GR" dirty="0" smtClean="0"/>
                  <a:t>ν</a:t>
                </a:r>
                <a:r>
                  <a:rPr lang="en-US" dirty="0" smtClean="0"/>
                  <a:t> 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𝜇</m:t>
                    </m:r>
                  </m:oMath>
                </a14:m>
                <a:r>
                  <a:rPr lang="en-US" dirty="0" smtClean="0"/>
                  <a:t>/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800" y="2334478"/>
                <a:ext cx="3152775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1152" t="-1220"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99" y="3962400"/>
            <a:ext cx="6093571" cy="239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6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" y="1907326"/>
            <a:ext cx="8967110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Simulink Model – 1D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3934" y="1838901"/>
            <a:ext cx="160019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Input Current Velocity Profile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9600" y="2485232"/>
            <a:ext cx="334434" cy="63896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4800" y="4267200"/>
            <a:ext cx="160019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Drag Force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0"/>
          </p:cNvCxnSpPr>
          <p:nvPr/>
        </p:nvCxnSpPr>
        <p:spPr>
          <a:xfrm flipV="1">
            <a:off x="1104900" y="3657602"/>
            <a:ext cx="419100" cy="60959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68500" y="1202898"/>
            <a:ext cx="17018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dynamics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19" idx="2"/>
          </p:cNvCxnSpPr>
          <p:nvPr/>
        </p:nvCxnSpPr>
        <p:spPr>
          <a:xfrm>
            <a:off x="2819400" y="1849229"/>
            <a:ext cx="0" cy="536585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91000" y="1355298"/>
            <a:ext cx="21336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Output acceleration, velocity and positon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7" idx="2"/>
          </p:cNvCxnSpPr>
          <p:nvPr/>
        </p:nvCxnSpPr>
        <p:spPr>
          <a:xfrm flipH="1">
            <a:off x="4568944" y="2001629"/>
            <a:ext cx="688856" cy="536586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648200" y="2001629"/>
            <a:ext cx="609600" cy="89397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648200" y="2001629"/>
            <a:ext cx="609600" cy="135117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91400" y="2076550"/>
            <a:ext cx="15240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Save state variables to workspace</a:t>
            </a:r>
            <a:endParaRPr lang="en-US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8229600" y="2999880"/>
            <a:ext cx="76200" cy="35292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848100" y="5486400"/>
            <a:ext cx="160019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Re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0" idx="0"/>
          </p:cNvCxnSpPr>
          <p:nvPr/>
        </p:nvCxnSpPr>
        <p:spPr>
          <a:xfrm flipV="1">
            <a:off x="4648200" y="4876802"/>
            <a:ext cx="419100" cy="60959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Rectangle 4100"/>
          <p:cNvSpPr/>
          <p:nvPr/>
        </p:nvSpPr>
        <p:spPr>
          <a:xfrm>
            <a:off x="1104900" y="2162066"/>
            <a:ext cx="2247900" cy="3400534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2" name="TextBox 4101"/>
          <p:cNvSpPr txBox="1"/>
          <p:nvPr/>
        </p:nvSpPr>
        <p:spPr>
          <a:xfrm>
            <a:off x="1290009" y="5955268"/>
            <a:ext cx="739202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Note: this represents one axis, it is repeated three times for N/S, E/W, and +Z.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48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Drag Force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493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2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4000" cy="382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734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Simulation Output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6/28/2016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094" y="1066798"/>
            <a:ext cx="10965294" cy="556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9608" y="1593334"/>
            <a:ext cx="106433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Position [m]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8075" y="3244334"/>
            <a:ext cx="150284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Velocity [m/s]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99608" y="4920733"/>
            <a:ext cx="189596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[m/s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4920734"/>
            <a:ext cx="178395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[mg]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3050" y="3244333"/>
            <a:ext cx="178895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Current Velocity [m/s]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43050" y="1589445"/>
            <a:ext cx="148521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Reynolds Number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126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512</Words>
  <Application>Microsoft Office PowerPoint</Application>
  <PresentationFormat>On-screen Show (4:3)</PresentationFormat>
  <Paragraphs>112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Coastal Profiling Float  Dynamic Simulation Review</vt:lpstr>
      <vt:lpstr>Overview</vt:lpstr>
      <vt:lpstr>Assumptions</vt:lpstr>
      <vt:lpstr>Dynamic Model</vt:lpstr>
      <vt:lpstr>Reynolds Number</vt:lpstr>
      <vt:lpstr>Simulink Model – 1D</vt:lpstr>
      <vt:lpstr>Drag Force Block</vt:lpstr>
      <vt:lpstr>Dynamics Block</vt:lpstr>
      <vt:lpstr>Example: Simulation Output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 Dynamic Simulation Review</dc:title>
  <dc:creator>Nicholas Raymond</dc:creator>
  <cp:lastModifiedBy>Nicholas Raymond</cp:lastModifiedBy>
  <cp:revision>38</cp:revision>
  <dcterms:created xsi:type="dcterms:W3CDTF">2016-06-27T17:16:19Z</dcterms:created>
  <dcterms:modified xsi:type="dcterms:W3CDTF">2016-06-28T23:53:59Z</dcterms:modified>
</cp:coreProperties>
</file>