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64" r:id="rId11"/>
    <p:sldId id="265" r:id="rId12"/>
    <p:sldId id="266" r:id="rId13"/>
    <p:sldId id="267" r:id="rId14"/>
    <p:sldId id="268" r:id="rId15"/>
    <p:sldId id="271" r:id="rId16"/>
    <p:sldId id="270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804" y="-6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B0B89F-C323-46BB-A084-F9CECEDB5C23}" type="datetimeFigureOut">
              <a:rPr lang="en-US" smtClean="0"/>
              <a:t>8/1/2016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E37C3B-84A7-4E3F-B5DB-1835367C8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149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447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8975D-6EFD-4479-B73C-58345EF5CBD8}" type="datetime1">
              <a:rPr lang="en-US" smtClean="0"/>
              <a:t>8/1/2016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  <p:pic>
        <p:nvPicPr>
          <p:cNvPr id="1026" name="Picture 2" descr="C:\Users\nraymond\Downloads\MBARI_logo+type_blue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725" y="5410200"/>
            <a:ext cx="4152381" cy="749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40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5F950-3354-4372-8370-4346F61A92DF}" type="datetime1">
              <a:rPr lang="en-US" smtClean="0"/>
              <a:t>8/1/2016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079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6099-700F-43CB-BD47-E1ED6DADFCC7}" type="datetime1">
              <a:rPr lang="en-US" smtClean="0"/>
              <a:t>8/1/2016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422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8/1/2016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803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2AC0-9038-40EC-813B-39AA0A906CDC}" type="datetime1">
              <a:rPr lang="en-US" smtClean="0"/>
              <a:t>8/1/2016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646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57A72-1D0E-4FF1-98B6-A4EF3E11B797}" type="datetime1">
              <a:rPr lang="en-US" smtClean="0"/>
              <a:t>8/1/2016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820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D3B3-FA86-4F96-B00F-6108828115F1}" type="datetime1">
              <a:rPr lang="en-US" smtClean="0"/>
              <a:t>8/1/2016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9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9FCA-CE64-4261-86E3-755388A061D3}" type="datetime1">
              <a:rPr lang="en-US" smtClean="0"/>
              <a:t>8/1/2016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50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D4FD5-3352-491F-815A-B12F1C1FFDF3}" type="datetime1">
              <a:rPr lang="en-US" smtClean="0"/>
              <a:t>8/1/2016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598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1592-3EF3-48FC-85A8-346667BCA64B}" type="datetime1">
              <a:rPr lang="en-US" smtClean="0"/>
              <a:t>8/1/2016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651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89A81-0A2D-477A-B090-59A81872EBF8}" type="datetime1">
              <a:rPr lang="en-US" smtClean="0"/>
              <a:t>8/1/2016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979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62865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30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E7A6A-E570-4FDA-8B53-6FB7BED7B502}" type="datetime1">
              <a:rPr lang="en-US" smtClean="0"/>
              <a:t>8/1/2016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MBARI Internship 2016 - Nick Raymond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28600"/>
            <a:ext cx="1297546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89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Coastal Profiling Float </a:t>
            </a:r>
            <a:br>
              <a:rPr lang="en-US" sz="4000" b="1" dirty="0" smtClean="0"/>
            </a:br>
            <a:r>
              <a:rPr lang="en-US" sz="4000" b="1" dirty="0" smtClean="0"/>
              <a:t>BNO055 Noise Profile</a:t>
            </a:r>
            <a:endParaRPr lang="en-US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Nick Raymond</a:t>
            </a: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&amp; Gene Massion</a:t>
            </a:r>
          </a:p>
        </p:txBody>
      </p:sp>
    </p:spTree>
    <p:extLst>
      <p:ext uri="{BB962C8B-B14F-4D97-AF65-F5344CB8AC3E}">
        <p14:creationId xmlns:p14="http://schemas.microsoft.com/office/powerpoint/2010/main" val="4154859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Table Flatness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Objective</a:t>
            </a:r>
            <a:r>
              <a:rPr lang="en-US" dirty="0" smtClean="0"/>
              <a:t>: determine if the translation table is twisted or not flat over the 600 mm.</a:t>
            </a:r>
          </a:p>
          <a:p>
            <a:r>
              <a:rPr lang="en-US" b="1" dirty="0" smtClean="0"/>
              <a:t>Method</a:t>
            </a:r>
            <a:r>
              <a:rPr lang="en-US" dirty="0" smtClean="0"/>
              <a:t>: move </a:t>
            </a:r>
            <a:r>
              <a:rPr lang="en-US" dirty="0" err="1" smtClean="0"/>
              <a:t>accel</a:t>
            </a:r>
            <a:r>
              <a:rPr lang="en-US" dirty="0" smtClean="0"/>
              <a:t> at 50 mm intervals, stop for 20 sec and take </a:t>
            </a:r>
            <a:r>
              <a:rPr lang="en-US" dirty="0" err="1" smtClean="0"/>
              <a:t>accel</a:t>
            </a:r>
            <a:r>
              <a:rPr lang="en-US" dirty="0" smtClean="0"/>
              <a:t> reading, calculate average, RMS, </a:t>
            </a:r>
            <a:r>
              <a:rPr lang="en-US" dirty="0" err="1" smtClean="0"/>
              <a:t>Std</a:t>
            </a:r>
            <a:r>
              <a:rPr lang="en-US" dirty="0" smtClean="0"/>
              <a:t>, CI95%, and angle between.</a:t>
            </a:r>
          </a:p>
          <a:p>
            <a:r>
              <a:rPr lang="en-US" dirty="0" smtClean="0"/>
              <a:t>Want to determine variability in stage measurements to determine how small of </a:t>
            </a:r>
            <a:r>
              <a:rPr lang="en-US" dirty="0" err="1" smtClean="0"/>
              <a:t>accel</a:t>
            </a:r>
            <a:r>
              <a:rPr lang="en-US" dirty="0" smtClean="0"/>
              <a:t> we can reliably detect.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8/1/2016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10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38200" y="5715000"/>
            <a:ext cx="7431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Source file: </a:t>
            </a:r>
            <a:r>
              <a:rPr lang="en-US" dirty="0"/>
              <a:t>C:\</a:t>
            </a:r>
            <a:r>
              <a:rPr lang="en-US" dirty="0" smtClean="0"/>
              <a:t>Users\nraymond\Downloads\01-Jun-2011-01-00-30_accelZ.txt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38200" y="6031468"/>
            <a:ext cx="2792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Matlab</a:t>
            </a:r>
            <a:r>
              <a:rPr lang="en-US" dirty="0" smtClean="0"/>
              <a:t> file: </a:t>
            </a:r>
            <a:r>
              <a:rPr lang="en-US" dirty="0" err="1" smtClean="0"/>
              <a:t>TableTiltError.m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060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Stationary Measurements: X-axis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8/1/2016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11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620" y="838200"/>
            <a:ext cx="73152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038600" y="4899420"/>
            <a:ext cx="331635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Range: -28.16 to -28.00 mm/sec</a:t>
            </a:r>
            <a:r>
              <a:rPr lang="en-US" baseline="30000" dirty="0" smtClean="0"/>
              <a:t>2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18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8/1/2016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12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6286500" cy="715962"/>
          </a:xfrm>
        </p:spPr>
        <p:txBody>
          <a:bodyPr/>
          <a:lstStyle/>
          <a:p>
            <a:r>
              <a:rPr lang="en-US" dirty="0" smtClean="0"/>
              <a:t>Stationary Measurements: Y-axis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012" y="914400"/>
            <a:ext cx="73152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057400" y="5105400"/>
            <a:ext cx="340933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Range: 182.57 to 182.91 mm/sec</a:t>
            </a:r>
            <a:r>
              <a:rPr lang="en-US" baseline="30000" dirty="0" smtClean="0"/>
              <a:t>2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54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8/1/2016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13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6286500" cy="715962"/>
          </a:xfrm>
        </p:spPr>
        <p:txBody>
          <a:bodyPr/>
          <a:lstStyle/>
          <a:p>
            <a:r>
              <a:rPr lang="en-US" dirty="0" smtClean="0"/>
              <a:t>Stationary Measurements: Z-axis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914400"/>
            <a:ext cx="73152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962400" y="4975185"/>
            <a:ext cx="340933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Range: 983.74 to 984.24 mm/sec</a:t>
            </a:r>
            <a:r>
              <a:rPr lang="en-US" baseline="30000" dirty="0" smtClean="0"/>
              <a:t>2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38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Variability of Sensor Readings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8/1/2016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14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526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752600"/>
            <a:ext cx="4572000" cy="3432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990600" y="5486400"/>
            <a:ext cx="2976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Raw data output from sensor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730045" y="5347900"/>
            <a:ext cx="4255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Standard Deviation, each point represents</a:t>
            </a:r>
            <a:br>
              <a:rPr lang="en-US" dirty="0" smtClean="0"/>
            </a:br>
            <a:r>
              <a:rPr lang="en-US" dirty="0" smtClean="0"/>
              <a:t>20 seconds of data while sensor stationary.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04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Analyze Input </a:t>
            </a:r>
            <a:r>
              <a:rPr lang="en-US" dirty="0"/>
              <a:t>Acceleration Signal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8/2/2016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15</a:t>
            </a:fld>
            <a:endParaRPr lang="en-US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8288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8288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505200" y="5483467"/>
            <a:ext cx="22059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V_max</a:t>
            </a:r>
            <a:r>
              <a:rPr lang="en-US" dirty="0" smtClean="0"/>
              <a:t> = 200 mm/sec</a:t>
            </a:r>
          </a:p>
          <a:p>
            <a:r>
              <a:rPr lang="en-US" dirty="0" smtClean="0"/>
              <a:t>A = 150 mm/sec^2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6660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PSD of Simulated Acceleration Signal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8/2/2016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16</a:t>
            </a:fld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7" y="19050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143000" y="5486400"/>
            <a:ext cx="24045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Simulation Sample Rate</a:t>
            </a:r>
          </a:p>
          <a:p>
            <a:r>
              <a:rPr lang="en-US" dirty="0" smtClean="0"/>
              <a:t>Fs = 100 Hz</a:t>
            </a:r>
            <a:endParaRPr lang="en-US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00" y="-1211484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934665" y="5510421"/>
            <a:ext cx="23426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Simulated Sample Rate</a:t>
            </a:r>
          </a:p>
          <a:p>
            <a:r>
              <a:rPr lang="en-US" dirty="0" smtClean="0"/>
              <a:t>Fs = 1000 Hz</a:t>
            </a:r>
            <a:endParaRPr lang="en-US" dirty="0"/>
          </a:p>
        </p:txBody>
      </p:sp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9050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18998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PSD of Simulated Acceleration Signal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8/2/2016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586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Overview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5029200" cy="48307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Research objective</a:t>
            </a:r>
          </a:p>
          <a:p>
            <a:pPr lvl="1"/>
            <a:r>
              <a:rPr lang="en-US" sz="1800" dirty="0" smtClean="0"/>
              <a:t>Characterize the noise profile of sensor</a:t>
            </a:r>
          </a:p>
          <a:p>
            <a:r>
              <a:rPr lang="en-US" sz="2400" dirty="0" smtClean="0"/>
              <a:t>Approach</a:t>
            </a:r>
            <a:endParaRPr lang="en-US" sz="1800" dirty="0" smtClean="0"/>
          </a:p>
          <a:p>
            <a:pPr lvl="1"/>
            <a:r>
              <a:rPr lang="en-US" sz="1800" dirty="0" smtClean="0"/>
              <a:t>Obtain data while sensor is stationary</a:t>
            </a:r>
          </a:p>
          <a:p>
            <a:pPr lvl="1"/>
            <a:r>
              <a:rPr lang="en-US" sz="1800" dirty="0" smtClean="0"/>
              <a:t>Use Welch method to obtain PSD</a:t>
            </a:r>
          </a:p>
          <a:p>
            <a:pPr lvl="1"/>
            <a:r>
              <a:rPr lang="en-US" sz="1800" dirty="0" smtClean="0"/>
              <a:t>Quantify error over range or 10 min, 1 hour, 5 hours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98A9D-D68C-48C7-9120-094A0CBF418F}" type="datetime1">
              <a:rPr lang="en-US" smtClean="0"/>
              <a:t>8/1/2016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2</a:t>
            </a:fld>
            <a:endParaRPr lang="en-US"/>
          </a:p>
        </p:txBody>
      </p:sp>
      <p:pic>
        <p:nvPicPr>
          <p:cNvPr id="1026" name="Picture 2" descr="C:\Users\nraymond\Downloads\IMG_739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4" b="9010"/>
          <a:stretch/>
        </p:blipFill>
        <p:spPr bwMode="auto">
          <a:xfrm rot="5400000">
            <a:off x="5021484" y="2141316"/>
            <a:ext cx="4724400" cy="303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89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Noise Profile – 1 hour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8/1/2016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3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2854" y="1219200"/>
            <a:ext cx="9997854" cy="2367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380610" y="1002268"/>
            <a:ext cx="448116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Raw Accelerometer Data – linear </a:t>
            </a:r>
            <a:r>
              <a:rPr lang="en-US" dirty="0" err="1" smtClean="0"/>
              <a:t>accel</a:t>
            </a:r>
            <a:r>
              <a:rPr lang="en-US" dirty="0" smtClean="0"/>
              <a:t> output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2331" y="3810000"/>
            <a:ext cx="10694519" cy="2385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385433" y="3586223"/>
            <a:ext cx="396506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After removing linear offset and filtering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287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Noise Power Spectrum Density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8/1/2016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4</a:t>
            </a:fld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199909"/>
            <a:ext cx="6421968" cy="4816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864724" y="5831719"/>
            <a:ext cx="18576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Sampling at 45 Hz</a:t>
            </a:r>
          </a:p>
          <a:p>
            <a:r>
              <a:rPr lang="en-US" dirty="0" smtClean="0"/>
              <a:t>50% overlap</a:t>
            </a:r>
          </a:p>
        </p:txBody>
      </p:sp>
    </p:spTree>
    <p:extLst>
      <p:ext uri="{BB962C8B-B14F-4D97-AF65-F5344CB8AC3E}">
        <p14:creationId xmlns:p14="http://schemas.microsoft.com/office/powerpoint/2010/main" val="1075740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Moving Average Filter Freq. Response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8/1/2016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5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066800"/>
            <a:ext cx="68072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182316" y="5987534"/>
            <a:ext cx="1840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 = 5000 samples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404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Noise Profile – 1 hour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8/1/2016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6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3382" y="3964672"/>
            <a:ext cx="10618917" cy="2524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4504" y="1186934"/>
            <a:ext cx="10622456" cy="2759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740540" y="3767902"/>
            <a:ext cx="396506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After removing linear offset and filtering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380610" y="1002268"/>
            <a:ext cx="448116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Raw Accelerometer Data – linear </a:t>
            </a:r>
            <a:r>
              <a:rPr lang="en-US" dirty="0" err="1" smtClean="0"/>
              <a:t>accel</a:t>
            </a:r>
            <a:r>
              <a:rPr lang="en-US" dirty="0" smtClean="0"/>
              <a:t> output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400800" y="5562600"/>
            <a:ext cx="2212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Sample Rate = 100 Hz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976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Noise Power Spectrum Density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8/1/2016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864724" y="5831719"/>
            <a:ext cx="19747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Sampling at 100 Hz</a:t>
            </a:r>
          </a:p>
          <a:p>
            <a:r>
              <a:rPr lang="en-US" dirty="0" smtClean="0"/>
              <a:t>50% </a:t>
            </a:r>
            <a:r>
              <a:rPr lang="en-US" dirty="0" smtClean="0"/>
              <a:t>overlap</a:t>
            </a:r>
          </a:p>
          <a:p>
            <a:r>
              <a:rPr lang="en-US" dirty="0" err="1" smtClean="0"/>
              <a:t>Nfft</a:t>
            </a:r>
            <a:r>
              <a:rPr lang="en-US" dirty="0" smtClean="0"/>
              <a:t> = 8192</a:t>
            </a:r>
            <a:endParaRPr lang="en-US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152400" y="5240281"/>
            <a:ext cx="58835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Dominant freq.</a:t>
            </a:r>
          </a:p>
          <a:p>
            <a:pPr marL="342900" indent="-342900">
              <a:buAutoNum type="arabicPlain" startAt="10"/>
            </a:pPr>
            <a:r>
              <a:rPr lang="en-US" dirty="0" smtClean="0"/>
              <a:t>- 40 Hz</a:t>
            </a:r>
          </a:p>
          <a:p>
            <a:r>
              <a:rPr lang="en-US" dirty="0" smtClean="0"/>
              <a:t> but as low as 1 </a:t>
            </a:r>
            <a:r>
              <a:rPr lang="en-US" dirty="0" err="1" smtClean="0"/>
              <a:t>hz</a:t>
            </a:r>
            <a:r>
              <a:rPr lang="en-US" dirty="0" smtClean="0"/>
              <a:t> – so filter need to suppress these low </a:t>
            </a:r>
            <a:r>
              <a:rPr lang="en-US" dirty="0" err="1" smtClean="0"/>
              <a:t>freq</a:t>
            </a:r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066800"/>
            <a:ext cx="5922433" cy="444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8677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De-noise Filter </a:t>
            </a:r>
            <a:r>
              <a:rPr lang="en-US" dirty="0" smtClean="0"/>
              <a:t>Freq. </a:t>
            </a:r>
            <a:r>
              <a:rPr lang="en-US" dirty="0" smtClean="0"/>
              <a:t>Response  </a:t>
            </a:r>
            <a:br>
              <a:rPr lang="en-US" dirty="0" smtClean="0"/>
            </a:br>
            <a:r>
              <a:rPr lang="en-US" dirty="0" smtClean="0"/>
              <a:t>(mu = 0.05)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8/1/2016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185115" y="5411733"/>
            <a:ext cx="20152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 = </a:t>
            </a:r>
            <a:r>
              <a:rPr lang="en-US" dirty="0" smtClean="0"/>
              <a:t>10,000 samples</a:t>
            </a:r>
          </a:p>
          <a:p>
            <a:r>
              <a:rPr lang="en-US" dirty="0" err="1" smtClean="0"/>
              <a:t>Nfft</a:t>
            </a:r>
            <a:r>
              <a:rPr lang="en-US" dirty="0" smtClean="0"/>
              <a:t> = 8192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431925"/>
            <a:ext cx="53340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3732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Moving Averag</a:t>
            </a:r>
            <a:r>
              <a:rPr lang="en-US" dirty="0" smtClean="0"/>
              <a:t>e Filter Freq. Response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8/1/2016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864724" y="5831719"/>
            <a:ext cx="19747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Sampling at 100 Hz</a:t>
            </a:r>
          </a:p>
          <a:p>
            <a:r>
              <a:rPr lang="en-US" dirty="0" smtClean="0"/>
              <a:t>50% </a:t>
            </a:r>
            <a:r>
              <a:rPr lang="en-US" dirty="0" smtClean="0"/>
              <a:t>overlap</a:t>
            </a:r>
          </a:p>
          <a:p>
            <a:r>
              <a:rPr lang="en-US" dirty="0" err="1" smtClean="0"/>
              <a:t>Nfft</a:t>
            </a:r>
            <a:r>
              <a:rPr lang="en-US" dirty="0" smtClean="0"/>
              <a:t> = 8192</a:t>
            </a:r>
            <a:endParaRPr lang="en-US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152400" y="5240281"/>
            <a:ext cx="58835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Dominant freq.</a:t>
            </a:r>
          </a:p>
          <a:p>
            <a:pPr marL="342900" indent="-342900">
              <a:buAutoNum type="arabicPlain" startAt="10"/>
            </a:pPr>
            <a:r>
              <a:rPr lang="en-US" dirty="0" smtClean="0"/>
              <a:t>- 40 Hz</a:t>
            </a:r>
          </a:p>
          <a:p>
            <a:r>
              <a:rPr lang="en-US" dirty="0" smtClean="0"/>
              <a:t> but as low as 1 </a:t>
            </a:r>
            <a:r>
              <a:rPr lang="en-US" dirty="0" err="1" smtClean="0"/>
              <a:t>hz</a:t>
            </a:r>
            <a:r>
              <a:rPr lang="en-US" dirty="0" smtClean="0"/>
              <a:t> – so filter need to suppress these low </a:t>
            </a:r>
            <a:r>
              <a:rPr lang="en-US" dirty="0" err="1" smtClean="0"/>
              <a:t>freq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218561"/>
            <a:ext cx="53340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1233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3722</TotalTime>
  <Words>482</Words>
  <Application>Microsoft Office PowerPoint</Application>
  <PresentationFormat>On-screen Show (4:3)</PresentationFormat>
  <Paragraphs>111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Coastal Profiling Float  BNO055 Noise Profile</vt:lpstr>
      <vt:lpstr>Overview</vt:lpstr>
      <vt:lpstr>Noise Profile – 1 hour</vt:lpstr>
      <vt:lpstr>Noise Power Spectrum Density</vt:lpstr>
      <vt:lpstr>Moving Average Filter Freq. Response</vt:lpstr>
      <vt:lpstr>Noise Profile – 1 hour</vt:lpstr>
      <vt:lpstr>Noise Power Spectrum Density</vt:lpstr>
      <vt:lpstr>De-noise Filter Freq. Response   (mu = 0.05)</vt:lpstr>
      <vt:lpstr>Moving Average Filter Freq. Response</vt:lpstr>
      <vt:lpstr>Test Table Flatness</vt:lpstr>
      <vt:lpstr>Stationary Measurements: X-axis</vt:lpstr>
      <vt:lpstr>Stationary Measurements: Y-axis</vt:lpstr>
      <vt:lpstr>Stationary Measurements: Z-axis</vt:lpstr>
      <vt:lpstr>Variability of Sensor Readings</vt:lpstr>
      <vt:lpstr>Analyze Input Acceleration Signal</vt:lpstr>
      <vt:lpstr>PSD of Simulated Acceleration Signal</vt:lpstr>
      <vt:lpstr>PSD of Simulated Acceleration Signal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Coastal Profiling Float  Dynamic Simulation Review</dc:title>
  <dc:creator>Nicholas Raymond</dc:creator>
  <cp:lastModifiedBy>Nicholas Raymond</cp:lastModifiedBy>
  <cp:revision>105</cp:revision>
  <dcterms:created xsi:type="dcterms:W3CDTF">2016-06-27T17:16:19Z</dcterms:created>
  <dcterms:modified xsi:type="dcterms:W3CDTF">2016-08-03T01:40:45Z</dcterms:modified>
</cp:coreProperties>
</file>