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handoutMasterIdLst>
    <p:handoutMasterId r:id="rId30"/>
  </p:handoutMasterIdLst>
  <p:sldIdLst>
    <p:sldId id="280" r:id="rId2"/>
    <p:sldId id="258" r:id="rId3"/>
    <p:sldId id="259" r:id="rId4"/>
    <p:sldId id="261" r:id="rId5"/>
    <p:sldId id="260" r:id="rId6"/>
    <p:sldId id="262" r:id="rId7"/>
    <p:sldId id="264" r:id="rId8"/>
    <p:sldId id="265" r:id="rId9"/>
    <p:sldId id="272" r:id="rId10"/>
    <p:sldId id="271" r:id="rId11"/>
    <p:sldId id="270" r:id="rId12"/>
    <p:sldId id="275" r:id="rId13"/>
    <p:sldId id="273" r:id="rId14"/>
    <p:sldId id="277" r:id="rId15"/>
    <p:sldId id="278" r:id="rId16"/>
    <p:sldId id="279" r:id="rId17"/>
    <p:sldId id="284" r:id="rId18"/>
    <p:sldId id="285" r:id="rId19"/>
    <p:sldId id="286" r:id="rId20"/>
    <p:sldId id="283" r:id="rId21"/>
    <p:sldId id="257" r:id="rId22"/>
    <p:sldId id="282" r:id="rId23"/>
    <p:sldId id="266" r:id="rId24"/>
    <p:sldId id="267" r:id="rId25"/>
    <p:sldId id="268" r:id="rId26"/>
    <p:sldId id="269" r:id="rId27"/>
    <p:sldId id="281" r:id="rId2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03267C-0B0F-4D56-AAFF-EF691CFD4391}">
          <p14:sldIdLst>
            <p14:sldId id="280"/>
            <p14:sldId id="258"/>
            <p14:sldId id="259"/>
            <p14:sldId id="261"/>
            <p14:sldId id="260"/>
            <p14:sldId id="262"/>
            <p14:sldId id="264"/>
            <p14:sldId id="265"/>
            <p14:sldId id="272"/>
            <p14:sldId id="271"/>
            <p14:sldId id="270"/>
            <p14:sldId id="275"/>
            <p14:sldId id="273"/>
            <p14:sldId id="277"/>
            <p14:sldId id="278"/>
            <p14:sldId id="279"/>
            <p14:sldId id="284"/>
            <p14:sldId id="285"/>
            <p14:sldId id="286"/>
            <p14:sldId id="283"/>
            <p14:sldId id="257"/>
            <p14:sldId id="282"/>
          </p14:sldIdLst>
        </p14:section>
        <p14:section name="Appendix" id="{10E4AA6D-C77A-4F15-B500-C1F998A39695}">
          <p14:sldIdLst>
            <p14:sldId id="266"/>
            <p14:sldId id="267"/>
            <p14:sldId id="268"/>
            <p14:sldId id="269"/>
            <p14:sldId id="28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51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966" autoAdjust="0"/>
  </p:normalViewPr>
  <p:slideViewPr>
    <p:cSldViewPr>
      <p:cViewPr>
        <p:scale>
          <a:sx n="120" d="100"/>
          <a:sy n="120" d="100"/>
        </p:scale>
        <p:origin x="-1374" y="-132"/>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190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A9A5A7-1919-4C9C-83BF-A07796ED9978}" type="datetimeFigureOut">
              <a:rPr lang="en-US" smtClean="0"/>
              <a:t>8/8/2016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BB75A90-BAE1-4F2B-BE82-065394E6B42F}" type="slidenum">
              <a:rPr lang="en-US" smtClean="0"/>
              <a:t>‹#›</a:t>
            </a:fld>
            <a:endParaRPr lang="en-US"/>
          </a:p>
        </p:txBody>
      </p:sp>
    </p:spTree>
    <p:extLst>
      <p:ext uri="{BB962C8B-B14F-4D97-AF65-F5344CB8AC3E}">
        <p14:creationId xmlns:p14="http://schemas.microsoft.com/office/powerpoint/2010/main" val="2249664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2BD1EA-6201-430C-9841-767EB6EFF9A8}" type="datetimeFigureOut">
              <a:rPr lang="en-US" smtClean="0"/>
              <a:t>8/8/2016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B118FF-8CA8-4715-BFFA-63F3D8E8E57C}" type="slidenum">
              <a:rPr lang="en-US" smtClean="0"/>
              <a:t>‹#›</a:t>
            </a:fld>
            <a:endParaRPr lang="en-US"/>
          </a:p>
        </p:txBody>
      </p:sp>
    </p:spTree>
    <p:extLst>
      <p:ext uri="{BB962C8B-B14F-4D97-AF65-F5344CB8AC3E}">
        <p14:creationId xmlns:p14="http://schemas.microsoft.com/office/powerpoint/2010/main" val="78475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Argo is a global array of more than 3,000 free-drifting profiling floats that measures </a:t>
            </a:r>
            <a:r>
              <a:rPr lang="en-US" sz="1200" b="0" i="0" kern="1200" dirty="0" err="1" smtClean="0">
                <a:solidFill>
                  <a:schemeClr val="tx1"/>
                </a:solidFill>
                <a:effectLst/>
                <a:latin typeface="+mn-lt"/>
                <a:ea typeface="+mn-ea"/>
                <a:cs typeface="+mn-cs"/>
              </a:rPr>
              <a:t>thetemperature</a:t>
            </a:r>
            <a:r>
              <a:rPr lang="en-US" sz="1200" b="0" i="0" kern="1200" dirty="0" smtClean="0">
                <a:solidFill>
                  <a:schemeClr val="tx1"/>
                </a:solidFill>
                <a:effectLst/>
                <a:latin typeface="+mn-lt"/>
                <a:ea typeface="+mn-ea"/>
                <a:cs typeface="+mn-cs"/>
              </a:rPr>
              <a:t> and salinity of the upper 2000 m of the ocean. </a:t>
            </a:r>
          </a:p>
          <a:p>
            <a:r>
              <a:rPr lang="en-US" sz="1200" b="0" i="0" kern="1200" dirty="0" smtClean="0">
                <a:solidFill>
                  <a:schemeClr val="tx1"/>
                </a:solidFill>
                <a:effectLst/>
                <a:latin typeface="+mn-lt"/>
                <a:ea typeface="+mn-ea"/>
                <a:cs typeface="+mn-cs"/>
              </a:rPr>
              <a:t> This allows, for the first time, continuous monitoring of the temperature, salinity, and velocity of the upper ocean, with all data being relayed and made publicly available within hours after collection.</a:t>
            </a:r>
          </a:p>
          <a:p>
            <a:endParaRPr lang="en-US" dirty="0" smtClean="0"/>
          </a:p>
          <a:p>
            <a:r>
              <a:rPr lang="en-US" dirty="0" smtClean="0"/>
              <a:t>Argo float profiling for temperature/salinity has completely transformed ocean observing over the past 10 years. </a:t>
            </a:r>
          </a:p>
          <a:p>
            <a:endParaRPr lang="en-US" dirty="0" smtClean="0"/>
          </a:p>
          <a:p>
            <a:r>
              <a:rPr lang="en-US" dirty="0" smtClean="0"/>
              <a:t>SOCOM</a:t>
            </a:r>
            <a:r>
              <a:rPr lang="en-US" baseline="0" dirty="0" smtClean="0"/>
              <a:t> project wants to do </a:t>
            </a:r>
            <a:r>
              <a:rPr lang="en-US" dirty="0" smtClean="0"/>
              <a:t>the same for the carbon system, nitrate and oxygen, and net community production (including sea ice regions) by measuring biogeochemical parameters (pH, nitrate, oxygen, optics)</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2</a:t>
            </a:fld>
            <a:endParaRPr lang="en-US"/>
          </a:p>
        </p:txBody>
      </p:sp>
    </p:spTree>
    <p:extLst>
      <p:ext uri="{BB962C8B-B14F-4D97-AF65-F5344CB8AC3E}">
        <p14:creationId xmlns:p14="http://schemas.microsoft.com/office/powerpoint/2010/main" val="1828238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3</a:t>
            </a:fld>
            <a:endParaRPr lang="en-US"/>
          </a:p>
        </p:txBody>
      </p:sp>
    </p:spTree>
    <p:extLst>
      <p:ext uri="{BB962C8B-B14F-4D97-AF65-F5344CB8AC3E}">
        <p14:creationId xmlns:p14="http://schemas.microsoft.com/office/powerpoint/2010/main" val="2013003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create new plots, thicker lines and larger font. Update the units.</a:t>
            </a:r>
          </a:p>
          <a:p>
            <a:endParaRPr lang="en-US" dirty="0" smtClean="0"/>
          </a:p>
          <a:p>
            <a:r>
              <a:rPr lang="en-US" dirty="0" smtClean="0"/>
              <a:t>Line width 2pt,</a:t>
            </a:r>
            <a:r>
              <a:rPr lang="en-US" baseline="0" dirty="0" smtClean="0"/>
              <a:t> text size 18</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9</a:t>
            </a:fld>
            <a:endParaRPr lang="en-US"/>
          </a:p>
        </p:txBody>
      </p:sp>
    </p:spTree>
    <p:extLst>
      <p:ext uri="{BB962C8B-B14F-4D97-AF65-F5344CB8AC3E}">
        <p14:creationId xmlns:p14="http://schemas.microsoft.com/office/powerpoint/2010/main" val="3431227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these are notes – do you see me?</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16</a:t>
            </a:fld>
            <a:endParaRPr lang="en-US"/>
          </a:p>
        </p:txBody>
      </p:sp>
    </p:spTree>
    <p:extLst>
      <p:ext uri="{BB962C8B-B14F-4D97-AF65-F5344CB8AC3E}">
        <p14:creationId xmlns:p14="http://schemas.microsoft.com/office/powerpoint/2010/main" val="3165698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these are notes – do you see me?</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18</a:t>
            </a:fld>
            <a:endParaRPr lang="en-US"/>
          </a:p>
        </p:txBody>
      </p:sp>
    </p:spTree>
    <p:extLst>
      <p:ext uri="{BB962C8B-B14F-4D97-AF65-F5344CB8AC3E}">
        <p14:creationId xmlns:p14="http://schemas.microsoft.com/office/powerpoint/2010/main" val="3165698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6781800" y="133350"/>
            <a:ext cx="2209800" cy="4495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4800" y="133350"/>
            <a:ext cx="6324600" cy="4513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781800" y="1504950"/>
            <a:ext cx="2209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2EFAF6D-E8FD-4297-83DC-A83A2B6DEBDD}"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
        <p:nvSpPr>
          <p:cNvPr id="10" name="Title 9"/>
          <p:cNvSpPr>
            <a:spLocks noGrp="1"/>
          </p:cNvSpPr>
          <p:nvPr>
            <p:ph type="title" hasCustomPrompt="1"/>
          </p:nvPr>
        </p:nvSpPr>
        <p:spPr>
          <a:xfrm>
            <a:off x="457200" y="971550"/>
            <a:ext cx="6172200" cy="2305050"/>
          </a:xfrm>
          <a:prstGeom prst="rect">
            <a:avLst/>
          </a:prstGeom>
        </p:spPr>
        <p:txBody>
          <a:bodyPr/>
          <a:lstStyle>
            <a:lvl1pPr algn="r">
              <a:defRPr sz="40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1951218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B001F0-63C5-4081-95B4-C602EC2A4FF3}"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2584792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27B29-40AC-4C74-A215-45DAAF39A192}"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8482658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133350"/>
            <a:ext cx="7467600" cy="685800"/>
          </a:xfrm>
          <a:prstGeom prst="rect">
            <a:avLst/>
          </a:prstGeom>
        </p:spPr>
        <p:txBody>
          <a:bodyPr>
            <a:normAutofit/>
          </a:bodyPr>
          <a:lstStyle>
            <a:lvl1pPr algn="r">
              <a:defRPr sz="32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71551"/>
            <a:ext cx="8305800" cy="3623072"/>
          </a:xfrm>
        </p:spPr>
        <p:txBody>
          <a:bodyPr/>
          <a:lstStyle>
            <a:lvl1pPr marL="342900" indent="-3429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2745392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808049-9455-438E-A7F3-3D580128F4EC}"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633581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44FABA-DCF9-45C0-8EEE-195B49FCF0A9}" type="datetime1">
              <a:rPr lang="en-US" smtClean="0"/>
              <a:t>8/8/2016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2126319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959FBE-1D48-42CE-A8D5-E05C6C231116}" type="datetime1">
              <a:rPr lang="en-US" smtClean="0"/>
              <a:t>8/8/2016</a:t>
            </a:fld>
            <a:endParaRPr lang="en-US"/>
          </a:p>
        </p:txBody>
      </p:sp>
      <p:sp>
        <p:nvSpPr>
          <p:cNvPr id="8" name="Footer Placeholder 7"/>
          <p:cNvSpPr>
            <a:spLocks noGrp="1"/>
          </p:cNvSpPr>
          <p:nvPr>
            <p:ph type="ftr" sz="quarter" idx="11"/>
          </p:nvPr>
        </p:nvSpPr>
        <p:spPr/>
        <p:txBody>
          <a:bodyPr/>
          <a:lstStyle/>
          <a:p>
            <a:r>
              <a:rPr lang="en-US" smtClean="0"/>
              <a:t>MBARI Internship 2016 - Nick Raymond</a:t>
            </a:r>
            <a:endParaRPr lang="en-US"/>
          </a:p>
        </p:txBody>
      </p:sp>
      <p:sp>
        <p:nvSpPr>
          <p:cNvPr id="9" name="Slide Number Placeholder 8"/>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1144110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D1E0A3B-B10F-4651-BA39-C79C773561D9}" type="datetime1">
              <a:rPr lang="en-US" smtClean="0"/>
              <a:t>8/8/2016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a:p>
        </p:txBody>
      </p:sp>
      <p:sp>
        <p:nvSpPr>
          <p:cNvPr id="5" name="Slide Number Placeholder 4"/>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83520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E39429-6B12-469F-881E-C47DCD0C389C}" type="datetime1">
              <a:rPr lang="en-US" smtClean="0"/>
              <a:t>8/8/2016</a:t>
            </a:fld>
            <a:endParaRPr lang="en-US"/>
          </a:p>
        </p:txBody>
      </p:sp>
      <p:sp>
        <p:nvSpPr>
          <p:cNvPr id="3" name="Footer Placeholder 2"/>
          <p:cNvSpPr>
            <a:spLocks noGrp="1"/>
          </p:cNvSpPr>
          <p:nvPr>
            <p:ph type="ftr" sz="quarter" idx="11"/>
          </p:nvPr>
        </p:nvSpPr>
        <p:spPr/>
        <p:txBody>
          <a:bodyPr/>
          <a:lstStyle/>
          <a:p>
            <a:r>
              <a:rPr lang="en-US" smtClean="0"/>
              <a:t>MBARI Internship 2016 - Nick Raymond</a:t>
            </a:r>
            <a:endParaRPr lang="en-US"/>
          </a:p>
        </p:txBody>
      </p:sp>
      <p:sp>
        <p:nvSpPr>
          <p:cNvPr id="4" name="Slide Number Placeholder 3"/>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0795187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9C6CC-5E86-425F-9A6B-71DAEC37D96D}" type="datetime1">
              <a:rPr lang="en-US" smtClean="0"/>
              <a:t>8/8/2016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52147360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E05D37-C343-4D25-AC38-A97CBC142D13}" type="datetime1">
              <a:rPr lang="en-US" smtClean="0"/>
              <a:t>8/8/2016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170228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14401"/>
            <a:ext cx="8229600" cy="368022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Franklin Gothic Medium" panose="020B0603020102020204" pitchFamily="34" charset="0"/>
              </a:defRPr>
            </a:lvl1pPr>
          </a:lstStyle>
          <a:p>
            <a:fld id="{E5D099AC-A231-40AC-96F6-13A924E7AECD}" type="datetime1">
              <a:rPr lang="en-US" smtClean="0"/>
              <a:t>8/8/2016</a:t>
            </a:fld>
            <a:endParaRPr lang="en-US" dirty="0"/>
          </a:p>
        </p:txBody>
      </p:sp>
      <p:sp>
        <p:nvSpPr>
          <p:cNvPr id="5" name="Footer Placeholder 4"/>
          <p:cNvSpPr>
            <a:spLocks noGrp="1"/>
          </p:cNvSpPr>
          <p:nvPr>
            <p:ph type="ftr" sz="quarter" idx="3"/>
          </p:nvPr>
        </p:nvSpPr>
        <p:spPr>
          <a:xfrm>
            <a:off x="2819400" y="4767263"/>
            <a:ext cx="3429000" cy="273844"/>
          </a:xfrm>
          <a:prstGeom prst="rect">
            <a:avLst/>
          </a:prstGeom>
        </p:spPr>
        <p:txBody>
          <a:bodyPr vert="horz" lIns="91440" tIns="45720" rIns="91440" bIns="45720" rtlCol="0" anchor="ctr"/>
          <a:lstStyle>
            <a:lvl1pPr algn="ctr">
              <a:defRPr sz="1200">
                <a:solidFill>
                  <a:schemeClr val="tx1">
                    <a:tint val="75000"/>
                  </a:schemeClr>
                </a:solidFill>
                <a:latin typeface="Franklin Gothic Medium" panose="020B0603020102020204" pitchFamily="34" charset="0"/>
              </a:defRPr>
            </a:lvl1pPr>
          </a:lstStyle>
          <a:p>
            <a:r>
              <a:rPr lang="en-US" smtClean="0"/>
              <a:t>MBARI Internship 2016 - Nick Raymond</a:t>
            </a:r>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Franklin Gothic Medium" panose="020B0603020102020204" pitchFamily="34" charset="0"/>
              </a:defRPr>
            </a:lvl1pPr>
          </a:lstStyle>
          <a:p>
            <a:fld id="{3950CB4A-C0F1-4FFF-B6D5-34AEAC52C636}" type="slidenum">
              <a:rPr lang="en-US" smtClean="0"/>
              <a:pPr/>
              <a:t>‹#›</a:t>
            </a:fld>
            <a:endParaRPr lang="en-US"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2400" y="133350"/>
            <a:ext cx="1097924" cy="628650"/>
          </a:xfrm>
          <a:prstGeom prst="rect">
            <a:avLst/>
          </a:prstGeom>
        </p:spPr>
      </p:pic>
      <p:sp>
        <p:nvSpPr>
          <p:cNvPr id="2" name="Rectangle 1"/>
          <p:cNvSpPr/>
          <p:nvPr userDrawn="1"/>
        </p:nvSpPr>
        <p:spPr>
          <a:xfrm>
            <a:off x="152400" y="57150"/>
            <a:ext cx="8839200" cy="762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200232" y="120797"/>
            <a:ext cx="1047334" cy="634706"/>
            <a:chOff x="609600" y="126468"/>
            <a:chExt cx="1143000" cy="692682"/>
          </a:xfrm>
        </p:grpSpPr>
        <p:sp>
          <p:nvSpPr>
            <p:cNvPr id="10" name="Rectangle 9"/>
            <p:cNvSpPr/>
            <p:nvPr userDrawn="1"/>
          </p:nvSpPr>
          <p:spPr>
            <a:xfrm>
              <a:off x="609600" y="126468"/>
              <a:ext cx="1143000" cy="692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nraymond\Downloads\logo_blue_high.ti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66860" y="155043"/>
              <a:ext cx="1028481" cy="635532"/>
            </a:xfrm>
            <a:prstGeom prst="rect">
              <a:avLst/>
            </a:prstGeom>
            <a:noFill/>
            <a:ln w="19050">
              <a:noFill/>
            </a:ln>
            <a:extLst>
              <a:ext uri="{909E8E84-426E-40DD-AFC4-6F175D3DCCD1}">
                <a14:hiddenFill xmlns:a14="http://schemas.microsoft.com/office/drawing/2010/main">
                  <a:solidFill>
                    <a:srgbClr val="FFFFFF"/>
                  </a:solidFill>
                </a14:hiddenFill>
              </a:ext>
            </a:extLst>
          </p:spPr>
        </p:pic>
      </p:grpSp>
      <p:sp>
        <p:nvSpPr>
          <p:cNvPr id="12" name="Rectangle 11"/>
          <p:cNvSpPr/>
          <p:nvPr userDrawn="1"/>
        </p:nvSpPr>
        <p:spPr>
          <a:xfrm>
            <a:off x="152400" y="895350"/>
            <a:ext cx="8839200" cy="4191000"/>
          </a:xfrm>
          <a:prstGeom prst="rect">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4599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6781800" y="514350"/>
            <a:ext cx="2209800" cy="2305050"/>
          </a:xfrm>
        </p:spPr>
        <p:txBody>
          <a:bodyPr>
            <a:normAutofit/>
          </a:bodyPr>
          <a:lstStyle/>
          <a:p>
            <a:r>
              <a:rPr lang="en-US" dirty="0" smtClean="0"/>
              <a:t>August 10, 2016</a:t>
            </a:r>
          </a:p>
          <a:p>
            <a:r>
              <a:rPr lang="en-US" dirty="0" smtClean="0"/>
              <a:t>1330 - 1345</a:t>
            </a:r>
          </a:p>
          <a:p>
            <a:endParaRPr lang="en-US" dirty="0" smtClean="0"/>
          </a:p>
          <a:p>
            <a:r>
              <a:rPr lang="en-US" dirty="0" smtClean="0"/>
              <a:t>Nick Raymond</a:t>
            </a:r>
          </a:p>
          <a:p>
            <a:r>
              <a:rPr lang="en-US" dirty="0" smtClean="0"/>
              <a:t>~</a:t>
            </a:r>
          </a:p>
          <a:p>
            <a:r>
              <a:rPr lang="en-US" dirty="0" smtClean="0"/>
              <a:t>Gene Massion</a:t>
            </a:r>
            <a:endParaRPr lang="en-US" dirty="0"/>
          </a:p>
        </p:txBody>
      </p:sp>
      <p:sp>
        <p:nvSpPr>
          <p:cNvPr id="7" name="Title 6"/>
          <p:cNvSpPr>
            <a:spLocks noGrp="1"/>
          </p:cNvSpPr>
          <p:nvPr>
            <p:ph type="title"/>
          </p:nvPr>
        </p:nvSpPr>
        <p:spPr>
          <a:xfrm>
            <a:off x="457200" y="742950"/>
            <a:ext cx="6019800" cy="3276600"/>
          </a:xfrm>
        </p:spPr>
        <p:txBody>
          <a:bodyPr/>
          <a:lstStyle/>
          <a:p>
            <a:r>
              <a:rPr lang="en-US" sz="3200" b="1" dirty="0" smtClean="0"/>
              <a:t>EVALUATION OF </a:t>
            </a:r>
            <a:br>
              <a:rPr lang="en-US" sz="3200" b="1" dirty="0" smtClean="0"/>
            </a:br>
            <a:r>
              <a:rPr lang="en-US" sz="3200" b="1" dirty="0" smtClean="0"/>
              <a:t>INERTIAL MEASUREMENT UNIT PERFORMANCE FOR </a:t>
            </a:r>
            <a:br>
              <a:rPr lang="en-US" sz="3200" b="1" dirty="0" smtClean="0"/>
            </a:br>
            <a:r>
              <a:rPr lang="en-US" sz="3200" b="1" dirty="0" smtClean="0"/>
              <a:t>WATER COLUMN VELOCITY </a:t>
            </a:r>
            <a:br>
              <a:rPr lang="en-US" sz="3200" b="1" dirty="0" smtClean="0"/>
            </a:br>
            <a:r>
              <a:rPr lang="en-US" sz="3200" b="1" dirty="0" smtClean="0"/>
              <a:t>ESTIMATION OF </a:t>
            </a:r>
            <a:br>
              <a:rPr lang="en-US" sz="3200" b="1" dirty="0" smtClean="0"/>
            </a:br>
            <a:r>
              <a:rPr lang="en-US" sz="3200" b="1" dirty="0" smtClean="0"/>
              <a:t>COASTAL PROFILING FLOATS.</a:t>
            </a:r>
            <a:endParaRPr lang="en-US" sz="3200" dirty="0"/>
          </a:p>
        </p:txBody>
      </p:sp>
      <p:grpSp>
        <p:nvGrpSpPr>
          <p:cNvPr id="11" name="Group 10"/>
          <p:cNvGrpSpPr/>
          <p:nvPr/>
        </p:nvGrpSpPr>
        <p:grpSpPr>
          <a:xfrm>
            <a:off x="6907077" y="3117108"/>
            <a:ext cx="1932123" cy="1359642"/>
            <a:chOff x="6858000" y="3028950"/>
            <a:chExt cx="2057400" cy="1447800"/>
          </a:xfrm>
        </p:grpSpPr>
        <p:sp>
          <p:nvSpPr>
            <p:cNvPr id="10" name="Rectangle 9"/>
            <p:cNvSpPr/>
            <p:nvPr/>
          </p:nvSpPr>
          <p:spPr>
            <a:xfrm>
              <a:off x="6858000" y="3028950"/>
              <a:ext cx="2057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nraymond\Downloads\logo_blue_high.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3117108"/>
              <a:ext cx="2057400" cy="12714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5192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HARDWARE + SOFTWARE</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295C4093-ECB6-4202-BD85-E6448E51517A}"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10</a:t>
            </a:fld>
            <a:endParaRPr lang="en-US"/>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1974"/>
          <a:stretch/>
        </p:blipFill>
        <p:spPr bwMode="auto">
          <a:xfrm>
            <a:off x="4291332" y="953528"/>
            <a:ext cx="4487204" cy="351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C:\Users\nraymond\Downloads\IMG_746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58" b="13901"/>
          <a:stretch/>
        </p:blipFill>
        <p:spPr bwMode="auto">
          <a:xfrm>
            <a:off x="741285" y="1047750"/>
            <a:ext cx="3200400" cy="331741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07173" y="4394272"/>
            <a:ext cx="3868623" cy="369332"/>
          </a:xfrm>
          <a:prstGeom prst="rect">
            <a:avLst/>
          </a:prstGeom>
          <a:noFill/>
        </p:spPr>
        <p:txBody>
          <a:bodyPr wrap="none" rtlCol="0">
            <a:spAutoFit/>
          </a:bodyPr>
          <a:lstStyle/>
          <a:p>
            <a:pPr algn="ctr"/>
            <a:r>
              <a:rPr lang="en-US" dirty="0" smtClean="0"/>
              <a:t>GHI Raptor Dev. Board + SD Card + RTC.</a:t>
            </a:r>
            <a:endParaRPr lang="en-US" dirty="0"/>
          </a:p>
        </p:txBody>
      </p:sp>
      <p:sp>
        <p:nvSpPr>
          <p:cNvPr id="10" name="TextBox 9"/>
          <p:cNvSpPr txBox="1"/>
          <p:nvPr/>
        </p:nvSpPr>
        <p:spPr>
          <a:xfrm>
            <a:off x="5065954" y="4471903"/>
            <a:ext cx="3879460" cy="369332"/>
          </a:xfrm>
          <a:prstGeom prst="rect">
            <a:avLst/>
          </a:prstGeom>
          <a:noFill/>
        </p:spPr>
        <p:txBody>
          <a:bodyPr wrap="none" rtlCol="0">
            <a:spAutoFit/>
          </a:bodyPr>
          <a:lstStyle/>
          <a:p>
            <a:pPr algn="ctr"/>
            <a:r>
              <a:rPr lang="en-US" dirty="0" smtClean="0"/>
              <a:t>Firmware written in C# in Visual Studio.</a:t>
            </a:r>
            <a:endParaRPr lang="en-US" dirty="0"/>
          </a:p>
        </p:txBody>
      </p:sp>
      <p:sp>
        <p:nvSpPr>
          <p:cNvPr id="8" name="Rectangle 7"/>
          <p:cNvSpPr/>
          <p:nvPr/>
        </p:nvSpPr>
        <p:spPr>
          <a:xfrm>
            <a:off x="533400" y="1047750"/>
            <a:ext cx="3581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Update with block diagram of modules and connections.</a:t>
            </a:r>
            <a:endParaRPr lang="en-US" dirty="0"/>
          </a:p>
        </p:txBody>
      </p:sp>
      <p:sp>
        <p:nvSpPr>
          <p:cNvPr id="12" name="Rectangle 11"/>
          <p:cNvSpPr/>
          <p:nvPr/>
        </p:nvSpPr>
        <p:spPr>
          <a:xfrm>
            <a:off x="4800600" y="1047750"/>
            <a:ext cx="3581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Update to show block diagram of signal flow from Sensor to SD card.</a:t>
            </a:r>
            <a:endParaRPr lang="en-US" dirty="0"/>
          </a:p>
        </p:txBody>
      </p:sp>
    </p:spTree>
    <p:extLst>
      <p:ext uri="{BB962C8B-B14F-4D97-AF65-F5344CB8AC3E}">
        <p14:creationId xmlns:p14="http://schemas.microsoft.com/office/powerpoint/2010/main" val="3395032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TRANSLATION STAGE SETUP</a:t>
            </a:r>
            <a:endParaRPr lang="en-US" dirty="0"/>
          </a:p>
        </p:txBody>
      </p:sp>
      <p:sp>
        <p:nvSpPr>
          <p:cNvPr id="3" name="Content Placeholder 2"/>
          <p:cNvSpPr>
            <a:spLocks noGrp="1"/>
          </p:cNvSpPr>
          <p:nvPr>
            <p:ph idx="1"/>
          </p:nvPr>
        </p:nvSpPr>
        <p:spPr>
          <a:xfrm>
            <a:off x="457200" y="971551"/>
            <a:ext cx="2209800" cy="3623072"/>
          </a:xfrm>
        </p:spPr>
        <p:txBody>
          <a:bodyPr/>
          <a:lstStyle/>
          <a:p>
            <a:r>
              <a:rPr lang="en-US" dirty="0" smtClean="0"/>
              <a:t>Controller</a:t>
            </a:r>
          </a:p>
          <a:p>
            <a:r>
              <a:rPr lang="en-US" dirty="0" smtClean="0"/>
              <a:t>Table</a:t>
            </a:r>
          </a:p>
          <a:p>
            <a:r>
              <a:rPr lang="en-US" dirty="0" smtClean="0"/>
              <a:t>Sensor fixture</a:t>
            </a:r>
          </a:p>
          <a:p>
            <a:pPr marL="0" indent="0">
              <a:buNone/>
            </a:pPr>
            <a:endParaRPr lang="en-US" dirty="0"/>
          </a:p>
        </p:txBody>
      </p:sp>
      <p:sp>
        <p:nvSpPr>
          <p:cNvPr id="4" name="Date Placeholder 3"/>
          <p:cNvSpPr>
            <a:spLocks noGrp="1"/>
          </p:cNvSpPr>
          <p:nvPr>
            <p:ph type="dt" sz="half" idx="10"/>
          </p:nvPr>
        </p:nvSpPr>
        <p:spPr/>
        <p:txBody>
          <a:bodyPr/>
          <a:lstStyle/>
          <a:p>
            <a:fld id="{4515CA83-4E71-44B4-81AD-B94069B21BE9}"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11</a:t>
            </a:fld>
            <a:endParaRPr lang="en-US"/>
          </a:p>
        </p:txBody>
      </p:sp>
      <p:pic>
        <p:nvPicPr>
          <p:cNvPr id="2050" name="Picture 2" descr="C:\Users\nraymond\Downloads\IMG_730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7070" b="2640"/>
          <a:stretch/>
        </p:blipFill>
        <p:spPr bwMode="auto">
          <a:xfrm>
            <a:off x="3276600" y="1200151"/>
            <a:ext cx="5720124" cy="344450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nraymond\Downloads\IMG_746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084" b="13740"/>
          <a:stretch/>
        </p:blipFill>
        <p:spPr bwMode="auto">
          <a:xfrm>
            <a:off x="457199" y="2343150"/>
            <a:ext cx="2689697" cy="2301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4440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SETUP</a:t>
            </a:r>
            <a:endParaRPr lang="en-US" dirty="0"/>
          </a:p>
        </p:txBody>
      </p:sp>
      <p:sp>
        <p:nvSpPr>
          <p:cNvPr id="4" name="Date Placeholder 3"/>
          <p:cNvSpPr>
            <a:spLocks noGrp="1"/>
          </p:cNvSpPr>
          <p:nvPr>
            <p:ph type="dt" sz="half" idx="10"/>
          </p:nvPr>
        </p:nvSpPr>
        <p:spPr/>
        <p:txBody>
          <a:bodyPr/>
          <a:lstStyle/>
          <a:p>
            <a:fld id="{BA95C382-C49B-4B57-BC31-75244F378CEF}"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12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491572309"/>
              </p:ext>
            </p:extLst>
          </p:nvPr>
        </p:nvGraphicFramePr>
        <p:xfrm>
          <a:off x="399607" y="881340"/>
          <a:ext cx="5105400" cy="1688784"/>
        </p:xfrm>
        <a:graphic>
          <a:graphicData uri="http://schemas.openxmlformats.org/drawingml/2006/table">
            <a:tbl>
              <a:tblPr/>
              <a:tblGrid>
                <a:gridCol w="984173"/>
                <a:gridCol w="2029858"/>
                <a:gridCol w="2091369"/>
              </a:tblGrid>
              <a:tr h="281464">
                <a:tc>
                  <a:txBody>
                    <a:bodyPr/>
                    <a:lstStyle/>
                    <a:p>
                      <a:pPr algn="l" fontAlgn="b"/>
                      <a:r>
                        <a:rPr lang="en-US" sz="1800" b="1" i="0" u="none" strike="noStrike" dirty="0">
                          <a:solidFill>
                            <a:srgbClr val="FFFFFF"/>
                          </a:solidFill>
                          <a:effectLst/>
                          <a:latin typeface="Franklin Gothic Medium" panose="020B0603020102020204" pitchFamily="34" charset="0"/>
                        </a:rPr>
                        <a:t>Run</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800" b="1" i="0" u="none" strike="noStrike" dirty="0" err="1">
                          <a:solidFill>
                            <a:srgbClr val="FFFFFF"/>
                          </a:solidFill>
                          <a:effectLst/>
                          <a:latin typeface="Franklin Gothic Medium" panose="020B0603020102020204" pitchFamily="34" charset="0"/>
                        </a:rPr>
                        <a:t>Accel</a:t>
                      </a:r>
                      <a:r>
                        <a:rPr lang="en-US" sz="1800" b="1" i="0" u="none" strike="noStrike" dirty="0">
                          <a:solidFill>
                            <a:srgbClr val="FFFFFF"/>
                          </a:solidFill>
                          <a:effectLst/>
                          <a:latin typeface="Franklin Gothic Medium" panose="020B0603020102020204" pitchFamily="34" charset="0"/>
                        </a:rPr>
                        <a:t> (mm/sec^2)</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800" b="1" i="0" u="none" strike="noStrike" dirty="0">
                          <a:solidFill>
                            <a:srgbClr val="FFFFFF"/>
                          </a:solidFill>
                          <a:effectLst/>
                          <a:latin typeface="Franklin Gothic Medium" panose="020B0603020102020204" pitchFamily="34" charset="0"/>
                        </a:rPr>
                        <a:t>Velocity (mm/sec)</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281464">
                <a:tc>
                  <a:txBody>
                    <a:bodyPr/>
                    <a:lstStyle/>
                    <a:p>
                      <a:pPr algn="l" fontAlgn="b"/>
                      <a:r>
                        <a:rPr lang="en-US" sz="1800" b="0" i="0" u="none" strike="noStrike">
                          <a:solidFill>
                            <a:srgbClr val="000000"/>
                          </a:solidFill>
                          <a:effectLst/>
                          <a:latin typeface="Franklin Gothic Medium" panose="020B0603020102020204" pitchFamily="34" charset="0"/>
                        </a:rPr>
                        <a:t>A</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150</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Franklin Gothic Medium" panose="020B0603020102020204" pitchFamily="34" charset="0"/>
                        </a:rPr>
                        <a:t>200</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81464">
                <a:tc>
                  <a:txBody>
                    <a:bodyPr/>
                    <a:lstStyle/>
                    <a:p>
                      <a:pPr algn="l" fontAlgn="b"/>
                      <a:r>
                        <a:rPr lang="en-US" sz="1800" b="0" i="0" u="none" strike="noStrike">
                          <a:solidFill>
                            <a:srgbClr val="000000"/>
                          </a:solidFill>
                          <a:effectLst/>
                          <a:latin typeface="Franklin Gothic Medium" panose="020B0603020102020204" pitchFamily="34" charset="0"/>
                        </a:rPr>
                        <a:t>B</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40</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100</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81464">
                <a:tc>
                  <a:txBody>
                    <a:bodyPr/>
                    <a:lstStyle/>
                    <a:p>
                      <a:pPr algn="l" fontAlgn="b"/>
                      <a:r>
                        <a:rPr lang="en-US" sz="1800" b="0" i="0" u="none" strike="noStrike">
                          <a:solidFill>
                            <a:srgbClr val="000000"/>
                          </a:solidFill>
                          <a:effectLst/>
                          <a:latin typeface="Franklin Gothic Medium" panose="020B0603020102020204" pitchFamily="34" charset="0"/>
                        </a:rPr>
                        <a:t>C</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Franklin Gothic Medium" panose="020B0603020102020204" pitchFamily="34" charset="0"/>
                        </a:rPr>
                        <a:t>10</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50</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81464">
                <a:tc>
                  <a:txBody>
                    <a:bodyPr/>
                    <a:lstStyle/>
                    <a:p>
                      <a:pPr algn="l" fontAlgn="b"/>
                      <a:r>
                        <a:rPr lang="en-US" sz="1800" b="0" i="0" u="none" strike="noStrike">
                          <a:solidFill>
                            <a:srgbClr val="000000"/>
                          </a:solidFill>
                          <a:effectLst/>
                          <a:latin typeface="Franklin Gothic Medium" panose="020B0603020102020204" pitchFamily="34" charset="0"/>
                        </a:rPr>
                        <a:t>D</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Franklin Gothic Medium" panose="020B0603020102020204" pitchFamily="34" charset="0"/>
                        </a:rPr>
                        <a:t>5</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35</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81464">
                <a:tc>
                  <a:txBody>
                    <a:bodyPr/>
                    <a:lstStyle/>
                    <a:p>
                      <a:pPr algn="l" fontAlgn="b"/>
                      <a:r>
                        <a:rPr lang="en-US" sz="1800" b="0" i="0" u="none" strike="noStrike">
                          <a:solidFill>
                            <a:srgbClr val="000000"/>
                          </a:solidFill>
                          <a:effectLst/>
                          <a:latin typeface="Franklin Gothic Medium" panose="020B0603020102020204" pitchFamily="34" charset="0"/>
                        </a:rPr>
                        <a:t>E</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Franklin Gothic Medium" panose="020B0603020102020204" pitchFamily="34" charset="0"/>
                        </a:rPr>
                        <a:t>1</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800" b="0" i="0" u="none" strike="noStrike" dirty="0" smtClean="0">
                          <a:solidFill>
                            <a:srgbClr val="000000"/>
                          </a:solidFill>
                          <a:effectLst/>
                          <a:latin typeface="Franklin Gothic Medium" panose="020B0603020102020204" pitchFamily="34" charset="0"/>
                        </a:rPr>
                        <a:t>16</a:t>
                      </a:r>
                      <a:endParaRPr lang="en-US" sz="18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pic>
        <p:nvPicPr>
          <p:cNvPr id="8" name="Picture 2" descr="C:\Users\nraymond\Downloads\IMG_739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443" t="5404" b="9010"/>
          <a:stretch/>
        </p:blipFill>
        <p:spPr bwMode="auto">
          <a:xfrm rot="5400000">
            <a:off x="5467649" y="1273135"/>
            <a:ext cx="3733801" cy="31306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2571750"/>
            <a:ext cx="2743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107" y="2571750"/>
            <a:ext cx="2743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505200" y="5483467"/>
            <a:ext cx="2205925" cy="646331"/>
          </a:xfrm>
          <a:prstGeom prst="rect">
            <a:avLst/>
          </a:prstGeom>
          <a:noFill/>
        </p:spPr>
        <p:txBody>
          <a:bodyPr wrap="none" rtlCol="0">
            <a:spAutoFit/>
          </a:bodyPr>
          <a:lstStyle/>
          <a:p>
            <a:r>
              <a:rPr lang="en-US" dirty="0" err="1" smtClean="0"/>
              <a:t>V_max</a:t>
            </a:r>
            <a:r>
              <a:rPr lang="en-US" dirty="0" smtClean="0"/>
              <a:t> = 200 mm/sec</a:t>
            </a:r>
          </a:p>
          <a:p>
            <a:r>
              <a:rPr lang="en-US" dirty="0" smtClean="0"/>
              <a:t>A = 150 mm/sec^2</a:t>
            </a:r>
            <a:endParaRPr lang="en-US" dirty="0"/>
          </a:p>
        </p:txBody>
      </p:sp>
      <p:sp>
        <p:nvSpPr>
          <p:cNvPr id="3" name="TextBox 2"/>
          <p:cNvSpPr txBox="1"/>
          <p:nvPr/>
        </p:nvSpPr>
        <p:spPr>
          <a:xfrm>
            <a:off x="727264" y="4476750"/>
            <a:ext cx="2015936" cy="369332"/>
          </a:xfrm>
          <a:prstGeom prst="rect">
            <a:avLst/>
          </a:prstGeom>
          <a:noFill/>
        </p:spPr>
        <p:txBody>
          <a:bodyPr wrap="none" rtlCol="0">
            <a:spAutoFit/>
          </a:bodyPr>
          <a:lstStyle/>
          <a:p>
            <a:r>
              <a:rPr lang="en-US" dirty="0" smtClean="0"/>
              <a:t>Acceleration Profile</a:t>
            </a:r>
            <a:endParaRPr lang="en-US" dirty="0"/>
          </a:p>
        </p:txBody>
      </p:sp>
      <p:sp>
        <p:nvSpPr>
          <p:cNvPr id="14" name="TextBox 13"/>
          <p:cNvSpPr txBox="1"/>
          <p:nvPr/>
        </p:nvSpPr>
        <p:spPr>
          <a:xfrm>
            <a:off x="3364873" y="4488418"/>
            <a:ext cx="1588127" cy="369332"/>
          </a:xfrm>
          <a:prstGeom prst="rect">
            <a:avLst/>
          </a:prstGeom>
          <a:noFill/>
        </p:spPr>
        <p:txBody>
          <a:bodyPr wrap="none" rtlCol="0">
            <a:spAutoFit/>
          </a:bodyPr>
          <a:lstStyle/>
          <a:p>
            <a:r>
              <a:rPr lang="en-US" dirty="0" smtClean="0"/>
              <a:t>Velocity Profile</a:t>
            </a:r>
            <a:endParaRPr lang="en-US" dirty="0"/>
          </a:p>
        </p:txBody>
      </p:sp>
    </p:spTree>
    <p:extLst>
      <p:ext uri="{BB962C8B-B14F-4D97-AF65-F5344CB8AC3E}">
        <p14:creationId xmlns:p14="http://schemas.microsoft.com/office/powerpoint/2010/main" val="4215016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Arrow Connector 29"/>
          <p:cNvCxnSpPr/>
          <p:nvPr/>
        </p:nvCxnSpPr>
        <p:spPr>
          <a:xfrm flipH="1">
            <a:off x="4142013" y="3989987"/>
            <a:ext cx="582387" cy="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Signal Processing</a:t>
            </a:r>
            <a:endParaRPr lang="en-US" dirty="0"/>
          </a:p>
        </p:txBody>
      </p:sp>
      <p:sp>
        <p:nvSpPr>
          <p:cNvPr id="5" name="Rectangle 4"/>
          <p:cNvSpPr/>
          <p:nvPr/>
        </p:nvSpPr>
        <p:spPr>
          <a:xfrm>
            <a:off x="366156" y="1248394"/>
            <a:ext cx="1600200"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Import:</a:t>
            </a:r>
          </a:p>
          <a:p>
            <a:pPr algn="ctr"/>
            <a:r>
              <a:rPr lang="en-US" dirty="0" smtClean="0">
                <a:latin typeface="Franklin Gothic Medium" panose="020B0603020102020204" pitchFamily="34" charset="0"/>
              </a:rPr>
              <a:t> raw accelerometer data (XYZ)</a:t>
            </a:r>
            <a:endParaRPr lang="en-US" dirty="0">
              <a:latin typeface="Franklin Gothic Medium" panose="020B0603020102020204" pitchFamily="34" charset="0"/>
            </a:endParaRPr>
          </a:p>
        </p:txBody>
      </p:sp>
      <p:sp>
        <p:nvSpPr>
          <p:cNvPr id="6" name="Rectangle 5"/>
          <p:cNvSpPr/>
          <p:nvPr/>
        </p:nvSpPr>
        <p:spPr>
          <a:xfrm>
            <a:off x="2557153" y="1248394"/>
            <a:ext cx="1600200"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latin typeface="Franklin Gothic Medium" panose="020B0603020102020204" pitchFamily="34" charset="0"/>
              </a:rPr>
              <a:t>Detrend</a:t>
            </a:r>
            <a:r>
              <a:rPr lang="en-US" sz="2000" b="1" dirty="0" smtClean="0">
                <a:latin typeface="Franklin Gothic Medium" panose="020B0603020102020204" pitchFamily="34" charset="0"/>
              </a:rPr>
              <a:t>:</a:t>
            </a:r>
            <a:r>
              <a:rPr lang="en-US" b="1" dirty="0" smtClean="0">
                <a:latin typeface="Franklin Gothic Medium" panose="020B0603020102020204" pitchFamily="34" charset="0"/>
              </a:rPr>
              <a:t/>
            </a:r>
            <a:br>
              <a:rPr lang="en-US" b="1" dirty="0" smtClean="0">
                <a:latin typeface="Franklin Gothic Medium" panose="020B0603020102020204" pitchFamily="34" charset="0"/>
              </a:rPr>
            </a:br>
            <a:r>
              <a:rPr lang="en-US" dirty="0" smtClean="0">
                <a:latin typeface="Franklin Gothic Medium" panose="020B0603020102020204" pitchFamily="34" charset="0"/>
              </a:rPr>
              <a:t>remove trend in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data</a:t>
            </a:r>
            <a:endParaRPr lang="en-US" dirty="0">
              <a:latin typeface="Franklin Gothic Medium" panose="020B0603020102020204" pitchFamily="34" charset="0"/>
            </a:endParaRPr>
          </a:p>
        </p:txBody>
      </p:sp>
      <p:sp>
        <p:nvSpPr>
          <p:cNvPr id="7" name="Rectangle 6"/>
          <p:cNvSpPr/>
          <p:nvPr/>
        </p:nvSpPr>
        <p:spPr>
          <a:xfrm>
            <a:off x="4744686" y="1277835"/>
            <a:ext cx="1905000"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Filter 01:</a:t>
            </a:r>
          </a:p>
          <a:p>
            <a:pPr algn="ctr"/>
            <a:r>
              <a:rPr lang="en-US" dirty="0" err="1" smtClean="0">
                <a:latin typeface="Franklin Gothic Medium" panose="020B0603020102020204" pitchFamily="34" charset="0"/>
              </a:rPr>
              <a:t>Denoise</a:t>
            </a:r>
            <a:r>
              <a:rPr lang="en-US" dirty="0" smtClean="0">
                <a:latin typeface="Franklin Gothic Medium" panose="020B0603020102020204" pitchFamily="34" charset="0"/>
              </a:rPr>
              <a:t> </a:t>
            </a:r>
          </a:p>
          <a:p>
            <a:pPr algn="ctr"/>
            <a:r>
              <a:rPr lang="en-US" dirty="0">
                <a:latin typeface="Franklin Gothic Medium" panose="020B0603020102020204" pitchFamily="34" charset="0"/>
              </a:rPr>
              <a:t>v</a:t>
            </a:r>
            <a:r>
              <a:rPr lang="en-US" dirty="0" smtClean="0">
                <a:latin typeface="Franklin Gothic Medium" panose="020B0603020102020204" pitchFamily="34" charset="0"/>
              </a:rPr>
              <a:t>s.</a:t>
            </a:r>
          </a:p>
          <a:p>
            <a:pPr algn="ctr"/>
            <a:r>
              <a:rPr lang="en-US" dirty="0" smtClean="0">
                <a:latin typeface="Franklin Gothic Medium" panose="020B0603020102020204" pitchFamily="34" charset="0"/>
              </a:rPr>
              <a:t>Moving Avg.</a:t>
            </a:r>
          </a:p>
        </p:txBody>
      </p:sp>
      <p:sp>
        <p:nvSpPr>
          <p:cNvPr id="8" name="Rectangle 7"/>
          <p:cNvSpPr/>
          <p:nvPr/>
        </p:nvSpPr>
        <p:spPr>
          <a:xfrm>
            <a:off x="6894616" y="2543794"/>
            <a:ext cx="1905000" cy="185675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Numerical integration</a:t>
            </a:r>
          </a:p>
          <a:p>
            <a:pPr algn="ctr"/>
            <a:endParaRPr lang="en-US" b="1" dirty="0">
              <a:latin typeface="Franklin Gothic Medium" panose="020B0603020102020204" pitchFamily="34" charset="0"/>
            </a:endParaRPr>
          </a:p>
          <a:p>
            <a:pPr algn="ctr"/>
            <a:endParaRPr lang="en-US" b="1" dirty="0" smtClean="0">
              <a:latin typeface="Franklin Gothic Medium" panose="020B0603020102020204" pitchFamily="34" charset="0"/>
            </a:endParaRPr>
          </a:p>
          <a:p>
            <a:pPr algn="ctr"/>
            <a:endParaRPr lang="en-US" b="1" dirty="0" smtClean="0">
              <a:latin typeface="Franklin Gothic Medium" panose="020B0603020102020204" pitchFamily="34" charset="0"/>
            </a:endParaRPr>
          </a:p>
        </p:txBody>
      </p:sp>
      <p:sp>
        <p:nvSpPr>
          <p:cNvPr id="9" name="Rectangle 8"/>
          <p:cNvSpPr/>
          <p:nvPr/>
        </p:nvSpPr>
        <p:spPr>
          <a:xfrm>
            <a:off x="4419600" y="3421578"/>
            <a:ext cx="1905000"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Filter 02:</a:t>
            </a:r>
          </a:p>
          <a:p>
            <a:pPr algn="ctr"/>
            <a:r>
              <a:rPr lang="en-US" dirty="0" smtClean="0">
                <a:latin typeface="Franklin Gothic Medium" panose="020B0603020102020204" pitchFamily="34" charset="0"/>
              </a:rPr>
              <a:t>Freq. selective filtering of velocity </a:t>
            </a:r>
            <a:r>
              <a:rPr lang="en-US" dirty="0" smtClean="0">
                <a:latin typeface="Franklin Gothic Medium" panose="020B0603020102020204" pitchFamily="34" charset="0"/>
              </a:rPr>
              <a:t>estimate</a:t>
            </a:r>
            <a:endParaRPr lang="en-US" dirty="0" smtClean="0">
              <a:latin typeface="Franklin Gothic Medium" panose="020B0603020102020204" pitchFamily="34" charset="0"/>
            </a:endParaRPr>
          </a:p>
        </p:txBody>
      </p:sp>
      <p:cxnSp>
        <p:nvCxnSpPr>
          <p:cNvPr id="11" name="Straight Arrow Connector 10"/>
          <p:cNvCxnSpPr>
            <a:stCxn id="5" idx="3"/>
            <a:endCxn id="6" idx="1"/>
          </p:cNvCxnSpPr>
          <p:nvPr/>
        </p:nvCxnSpPr>
        <p:spPr>
          <a:xfrm>
            <a:off x="1966356" y="1896094"/>
            <a:ext cx="590797" cy="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124201" y="1913907"/>
            <a:ext cx="590797" cy="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7" idx="3"/>
            <a:endCxn id="8" idx="0"/>
          </p:cNvCxnSpPr>
          <p:nvPr/>
        </p:nvCxnSpPr>
        <p:spPr>
          <a:xfrm>
            <a:off x="6649686" y="1925535"/>
            <a:ext cx="1197430" cy="618259"/>
          </a:xfrm>
          <a:prstGeom prst="bentConnector2">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8" idx="2"/>
          </p:cNvCxnSpPr>
          <p:nvPr/>
        </p:nvCxnSpPr>
        <p:spPr>
          <a:xfrm rot="5400000" flipH="1">
            <a:off x="7009660" y="3563094"/>
            <a:ext cx="152398" cy="1522514"/>
          </a:xfrm>
          <a:prstGeom prst="bentConnector4">
            <a:avLst>
              <a:gd name="adj1" fmla="val -150002"/>
              <a:gd name="adj2" fmla="val 8128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585038"/>
            <a:ext cx="2842587" cy="2131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a:off x="197222" y="4691403"/>
            <a:ext cx="3231654" cy="338554"/>
          </a:xfrm>
          <a:prstGeom prst="rect">
            <a:avLst/>
          </a:prstGeom>
          <a:ln>
            <a:solidFill>
              <a:srgbClr val="22518A"/>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1600" dirty="0"/>
              <a:t>S</a:t>
            </a:r>
            <a:r>
              <a:rPr lang="en-US" sz="1600" dirty="0" smtClean="0"/>
              <a:t>imulation of desired velocity profile</a:t>
            </a:r>
            <a:endParaRPr lang="en-US" sz="1600" dirty="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2266" y="3527838"/>
            <a:ext cx="14097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9" name="Rectangle 28"/>
          <p:cNvSpPr/>
          <p:nvPr/>
        </p:nvSpPr>
        <p:spPr>
          <a:xfrm>
            <a:off x="2700399" y="3146838"/>
            <a:ext cx="1456954"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Franklin Gothic Medium" panose="020B0603020102020204" pitchFamily="34" charset="0"/>
              </a:rPr>
              <a:t>Velocity Estimate</a:t>
            </a:r>
            <a:endParaRPr lang="en-US" dirty="0" smtClean="0">
              <a:latin typeface="Franklin Gothic Medium" panose="020B0603020102020204" pitchFamily="34" charset="0"/>
            </a:endParaRPr>
          </a:p>
        </p:txBody>
      </p:sp>
      <p:sp>
        <p:nvSpPr>
          <p:cNvPr id="3" name="Date Placeholder 2"/>
          <p:cNvSpPr>
            <a:spLocks noGrp="1"/>
          </p:cNvSpPr>
          <p:nvPr>
            <p:ph type="dt" sz="half" idx="10"/>
          </p:nvPr>
        </p:nvSpPr>
        <p:spPr/>
        <p:txBody>
          <a:bodyPr/>
          <a:lstStyle/>
          <a:p>
            <a:fld id="{5F0B9DF3-2458-461A-9BEB-F2653ABCD521}" type="datetime1">
              <a:rPr lang="en-US" smtClean="0"/>
              <a:t>8/8/2016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dirty="0"/>
          </a:p>
        </p:txBody>
      </p:sp>
      <p:sp>
        <p:nvSpPr>
          <p:cNvPr id="10" name="Slide Number Placeholder 9"/>
          <p:cNvSpPr>
            <a:spLocks noGrp="1"/>
          </p:cNvSpPr>
          <p:nvPr>
            <p:ph type="sldNum" sz="quarter" idx="12"/>
          </p:nvPr>
        </p:nvSpPr>
        <p:spPr/>
        <p:txBody>
          <a:bodyPr/>
          <a:lstStyle/>
          <a:p>
            <a:fld id="{3950CB4A-C0F1-4FFF-B6D5-34AEAC52C636}" type="slidenum">
              <a:rPr lang="en-US" smtClean="0"/>
              <a:t>13</a:t>
            </a:fld>
            <a:endParaRPr lang="en-US"/>
          </a:p>
        </p:txBody>
      </p:sp>
    </p:spTree>
    <p:extLst>
      <p:ext uri="{BB962C8B-B14F-4D97-AF65-F5344CB8AC3E}">
        <p14:creationId xmlns:p14="http://schemas.microsoft.com/office/powerpoint/2010/main" val="7727719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EXPERIMENTAL ACCELEROMETER DATA</a:t>
            </a:r>
            <a:endParaRPr lang="en-US" dirty="0"/>
          </a:p>
        </p:txBody>
      </p:sp>
      <p:sp>
        <p:nvSpPr>
          <p:cNvPr id="3" name="Date Placeholder 2"/>
          <p:cNvSpPr>
            <a:spLocks noGrp="1"/>
          </p:cNvSpPr>
          <p:nvPr>
            <p:ph type="dt" sz="half" idx="10"/>
          </p:nvPr>
        </p:nvSpPr>
        <p:spPr/>
        <p:txBody>
          <a:bodyPr/>
          <a:lstStyle/>
          <a:p>
            <a:fld id="{DB30D7AC-F58F-48D7-947B-4E645B3845EA}"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14</a:t>
            </a:fld>
            <a:endParaRPr lang="en-US"/>
          </a:p>
        </p:txBody>
      </p:sp>
      <p:pic>
        <p:nvPicPr>
          <p:cNvPr id="10243" name="Picture 3" descr="C:\Users\nraymond\Downloads\CPF_acceleration profile (1).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882" r="8801"/>
          <a:stretch/>
        </p:blipFill>
        <p:spPr bwMode="auto">
          <a:xfrm>
            <a:off x="261730" y="1581150"/>
            <a:ext cx="8617889"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nraymond\Downloads\CPF_accel vs filter (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869" r="8957"/>
          <a:stretch/>
        </p:blipFill>
        <p:spPr bwMode="auto">
          <a:xfrm>
            <a:off x="281608" y="1418335"/>
            <a:ext cx="8580783" cy="336862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466327" y="1057451"/>
            <a:ext cx="4211346"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E:  A = 1mm/sec^2, V = 16 mm/sec</a:t>
            </a:r>
            <a:endParaRPr lang="en-US" dirty="0">
              <a:latin typeface="Franklin Gothic Medium" panose="020B0603020102020204" pitchFamily="34" charset="0"/>
            </a:endParaRPr>
          </a:p>
        </p:txBody>
      </p:sp>
    </p:spTree>
    <p:extLst>
      <p:ext uri="{BB962C8B-B14F-4D97-AF65-F5344CB8AC3E}">
        <p14:creationId xmlns:p14="http://schemas.microsoft.com/office/powerpoint/2010/main" val="68631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44"/>
                                        </p:tgtEl>
                                      </p:cBhvr>
                                    </p:animEffect>
                                    <p:set>
                                      <p:cBhvr>
                                        <p:cTn id="7" dur="1" fill="hold">
                                          <p:stCondLst>
                                            <p:cond delay="499"/>
                                          </p:stCondLst>
                                        </p:cTn>
                                        <p:tgtEl>
                                          <p:spTgt spid="102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ACCELERATION MEASUREMENTS</a:t>
            </a:r>
            <a:endParaRPr lang="en-US" dirty="0"/>
          </a:p>
        </p:txBody>
      </p:sp>
      <p:sp>
        <p:nvSpPr>
          <p:cNvPr id="3" name="Date Placeholder 2"/>
          <p:cNvSpPr>
            <a:spLocks noGrp="1"/>
          </p:cNvSpPr>
          <p:nvPr>
            <p:ph type="dt" sz="half" idx="10"/>
          </p:nvPr>
        </p:nvSpPr>
        <p:spPr/>
        <p:txBody>
          <a:bodyPr/>
          <a:lstStyle/>
          <a:p>
            <a:fld id="{E6B18EB4-103B-482E-BDA8-17D123F76AAB}" type="datetime1">
              <a:rPr lang="en-US" smtClean="0"/>
              <a:t>8/8/2016</a:t>
            </a:fld>
            <a:endParaRPr lang="en-US"/>
          </a:p>
        </p:txBody>
      </p:sp>
      <p:sp>
        <p:nvSpPr>
          <p:cNvPr id="7" name="Footer Placeholder 6"/>
          <p:cNvSpPr>
            <a:spLocks noGrp="1"/>
          </p:cNvSpPr>
          <p:nvPr>
            <p:ph type="ftr" sz="quarter" idx="11"/>
          </p:nvPr>
        </p:nvSpPr>
        <p:spPr/>
        <p:txBody>
          <a:bodyPr/>
          <a:lstStyle/>
          <a:p>
            <a:r>
              <a:rPr lang="en-US" smtClean="0"/>
              <a:t>MBARI Internship 2016 - Nick Raymond</a:t>
            </a:r>
            <a:endParaRPr lang="en-US" dirty="0"/>
          </a:p>
        </p:txBody>
      </p:sp>
      <p:sp>
        <p:nvSpPr>
          <p:cNvPr id="8" name="Slide Number Placeholder 7"/>
          <p:cNvSpPr>
            <a:spLocks noGrp="1"/>
          </p:cNvSpPr>
          <p:nvPr>
            <p:ph type="sldNum" sz="quarter" idx="12"/>
          </p:nvPr>
        </p:nvSpPr>
        <p:spPr/>
        <p:txBody>
          <a:bodyPr/>
          <a:lstStyle/>
          <a:p>
            <a:fld id="{3950CB4A-C0F1-4FFF-B6D5-34AEAC52C636}" type="slidenum">
              <a:rPr lang="en-US" smtClean="0"/>
              <a:t>15</a:t>
            </a:fld>
            <a:endParaRPr lang="en-US"/>
          </a:p>
        </p:txBody>
      </p:sp>
      <p:pic>
        <p:nvPicPr>
          <p:cNvPr id="11266" name="Picture 2" descr="C:\Users\nraymond\Downloads\CPF_velocity estimate (1).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174" r="8000"/>
          <a:stretch/>
        </p:blipFill>
        <p:spPr bwMode="auto">
          <a:xfrm>
            <a:off x="304800" y="1657350"/>
            <a:ext cx="8558151" cy="2350484"/>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a:off x="738146" y="2479647"/>
            <a:ext cx="79248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50790" y="2950100"/>
            <a:ext cx="79248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466327" y="1057451"/>
            <a:ext cx="4211346"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E:  A = 1mm/sec^2, V = 16 mm/sec</a:t>
            </a:r>
            <a:endParaRPr lang="en-US" dirty="0">
              <a:latin typeface="Franklin Gothic Medium" panose="020B0603020102020204" pitchFamily="34" charset="0"/>
            </a:endParaRPr>
          </a:p>
        </p:txBody>
      </p:sp>
    </p:spTree>
    <p:extLst>
      <p:ext uri="{BB962C8B-B14F-4D97-AF65-F5344CB8AC3E}">
        <p14:creationId xmlns:p14="http://schemas.microsoft.com/office/powerpoint/2010/main" val="34854432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r>
              <a:rPr lang="en-US" sz="2800" dirty="0" smtClean="0"/>
              <a:t>ERROR: LOW ACCELERATION MEASUREMENTS</a:t>
            </a:r>
            <a:endParaRPr lang="en-US" sz="2800" dirty="0">
              <a:solidFill>
                <a:schemeClr val="bg1"/>
              </a:solidFill>
            </a:endParaRPr>
          </a:p>
        </p:txBody>
      </p:sp>
      <p:sp>
        <p:nvSpPr>
          <p:cNvPr id="4" name="Date Placeholder 3"/>
          <p:cNvSpPr>
            <a:spLocks noGrp="1"/>
          </p:cNvSpPr>
          <p:nvPr>
            <p:ph type="dt" sz="half" idx="10"/>
          </p:nvPr>
        </p:nvSpPr>
        <p:spPr/>
        <p:txBody>
          <a:bodyPr/>
          <a:lstStyle/>
          <a:p>
            <a:fld id="{F9EC6928-633C-49E7-88C2-685C53DFFC8A}"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16</a:t>
            </a:fld>
            <a:endParaRPr lang="en-US"/>
          </a:p>
        </p:txBody>
      </p:sp>
      <p:pic>
        <p:nvPicPr>
          <p:cNvPr id="3076" name="Picture 4" descr="C:\Users\nraymond\Downloads\CPF_Velocity erro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4742" y="1231018"/>
            <a:ext cx="6662716" cy="358344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2498795" y="971550"/>
            <a:ext cx="4211346"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E:  A = 1mm/sec^2, V = 16 mm/sec</a:t>
            </a:r>
            <a:endParaRPr lang="en-US" dirty="0">
              <a:latin typeface="Franklin Gothic Medium" panose="020B0603020102020204" pitchFamily="34" charset="0"/>
            </a:endParaRPr>
          </a:p>
        </p:txBody>
      </p:sp>
      <p:cxnSp>
        <p:nvCxnSpPr>
          <p:cNvPr id="9" name="Straight Connector 8"/>
          <p:cNvCxnSpPr/>
          <p:nvPr/>
        </p:nvCxnSpPr>
        <p:spPr>
          <a:xfrm>
            <a:off x="2133600" y="3022741"/>
            <a:ext cx="51816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33600" y="3257550"/>
            <a:ext cx="51816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209800" y="3991886"/>
            <a:ext cx="3806555"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dirty="0" smtClean="0"/>
              <a:t>Update plot to show all five error plots</a:t>
            </a:r>
            <a:endParaRPr lang="en-US" dirty="0"/>
          </a:p>
        </p:txBody>
      </p:sp>
    </p:spTree>
    <p:extLst>
      <p:ext uri="{BB962C8B-B14F-4D97-AF65-F5344CB8AC3E}">
        <p14:creationId xmlns:p14="http://schemas.microsoft.com/office/powerpoint/2010/main" val="39207689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ACCELERATION </a:t>
            </a:r>
            <a:r>
              <a:rPr lang="en-US" dirty="0"/>
              <a:t>MEASUREMENTS</a:t>
            </a:r>
            <a:endParaRPr lang="en-US" dirty="0"/>
          </a:p>
        </p:txBody>
      </p:sp>
      <p:sp>
        <p:nvSpPr>
          <p:cNvPr id="3" name="Date Placeholder 2"/>
          <p:cNvSpPr>
            <a:spLocks noGrp="1"/>
          </p:cNvSpPr>
          <p:nvPr>
            <p:ph type="dt" sz="half" idx="10"/>
          </p:nvPr>
        </p:nvSpPr>
        <p:spPr/>
        <p:txBody>
          <a:bodyPr/>
          <a:lstStyle/>
          <a:p>
            <a:fld id="{DB30D7AC-F58F-48D7-947B-4E645B3845EA}"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17</a:t>
            </a:fld>
            <a:endParaRPr lang="en-US"/>
          </a:p>
        </p:txBody>
      </p:sp>
      <p:sp>
        <p:nvSpPr>
          <p:cNvPr id="11" name="TextBox 10"/>
          <p:cNvSpPr txBox="1"/>
          <p:nvPr/>
        </p:nvSpPr>
        <p:spPr>
          <a:xfrm>
            <a:off x="2225845" y="1057451"/>
            <a:ext cx="4692311"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A:  A = 150 mm/sec^2, V = 200 mm/sec</a:t>
            </a:r>
            <a:endParaRPr lang="en-US" dirty="0">
              <a:latin typeface="Franklin Gothic Medium" panose="020B0603020102020204" pitchFamily="34" charset="0"/>
            </a:endParaRPr>
          </a:p>
        </p:txBody>
      </p:sp>
      <p:pic>
        <p:nvPicPr>
          <p:cNvPr id="12290" name="Picture 2" descr="C:\Users\nraymond\Downloads\CPF_velocity estimate_RunA.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57" r="8869"/>
          <a:stretch/>
        </p:blipFill>
        <p:spPr bwMode="auto">
          <a:xfrm>
            <a:off x="228600" y="1733550"/>
            <a:ext cx="8636498" cy="23622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905000" y="4204216"/>
            <a:ext cx="6469848"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dirty="0" smtClean="0"/>
              <a:t>Update to show velocity estimate with good filter settings for Run A</a:t>
            </a:r>
            <a:endParaRPr lang="en-US" dirty="0"/>
          </a:p>
        </p:txBody>
      </p:sp>
    </p:spTree>
    <p:extLst>
      <p:ext uri="{BB962C8B-B14F-4D97-AF65-F5344CB8AC3E}">
        <p14:creationId xmlns:p14="http://schemas.microsoft.com/office/powerpoint/2010/main" val="6424476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C:\Users\nraymond\Downloads\CPF_Velocity error_Run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0758" y="1215447"/>
            <a:ext cx="6887420" cy="37043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noFill/>
        </p:spPr>
        <p:txBody>
          <a:bodyPr>
            <a:noAutofit/>
          </a:bodyPr>
          <a:lstStyle/>
          <a:p>
            <a:r>
              <a:rPr lang="en-US" sz="2800" dirty="0" smtClean="0"/>
              <a:t>ERROR: BIG ACCELERATION </a:t>
            </a:r>
            <a:r>
              <a:rPr lang="en-US" sz="2800" dirty="0"/>
              <a:t>MEASUREMENTS</a:t>
            </a:r>
            <a:endParaRPr lang="en-US" sz="2800" dirty="0">
              <a:solidFill>
                <a:schemeClr val="bg1"/>
              </a:solidFill>
            </a:endParaRPr>
          </a:p>
        </p:txBody>
      </p:sp>
      <p:sp>
        <p:nvSpPr>
          <p:cNvPr id="4" name="Date Placeholder 3"/>
          <p:cNvSpPr>
            <a:spLocks noGrp="1"/>
          </p:cNvSpPr>
          <p:nvPr>
            <p:ph type="dt" sz="half" idx="10"/>
          </p:nvPr>
        </p:nvSpPr>
        <p:spPr/>
        <p:txBody>
          <a:bodyPr/>
          <a:lstStyle/>
          <a:p>
            <a:fld id="{F9EC6928-633C-49E7-88C2-685C53DFFC8A}"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18</a:t>
            </a:fld>
            <a:endParaRPr lang="en-US"/>
          </a:p>
        </p:txBody>
      </p:sp>
      <p:sp>
        <p:nvSpPr>
          <p:cNvPr id="14" name="TextBox 13"/>
          <p:cNvSpPr txBox="1"/>
          <p:nvPr/>
        </p:nvSpPr>
        <p:spPr>
          <a:xfrm>
            <a:off x="2498795" y="971550"/>
            <a:ext cx="4211346" cy="369332"/>
          </a:xfrm>
          <a:prstGeom prst="rect">
            <a:avLst/>
          </a:prstGeom>
          <a:noFill/>
          <a:ln>
            <a:noFill/>
          </a:ln>
        </p:spPr>
        <p:txBody>
          <a:bodyPr wrap="none" rtlCol="0">
            <a:spAutoFit/>
          </a:bodyPr>
          <a:lstStyle/>
          <a:p>
            <a:pPr algn="ctr"/>
            <a:r>
              <a:rPr lang="en-US" dirty="0" smtClean="0">
                <a:latin typeface="Franklin Gothic Medium" panose="020B0603020102020204" pitchFamily="34" charset="0"/>
              </a:rPr>
              <a:t>Run E:  A = 1mm/sec^2, V = 16 mm/sec</a:t>
            </a:r>
            <a:endParaRPr lang="en-US" dirty="0">
              <a:latin typeface="Franklin Gothic Medium" panose="020B0603020102020204" pitchFamily="34" charset="0"/>
            </a:endParaRPr>
          </a:p>
        </p:txBody>
      </p:sp>
      <p:cxnSp>
        <p:nvCxnSpPr>
          <p:cNvPr id="9" name="Straight Connector 8"/>
          <p:cNvCxnSpPr/>
          <p:nvPr/>
        </p:nvCxnSpPr>
        <p:spPr>
          <a:xfrm>
            <a:off x="2062038" y="3102254"/>
            <a:ext cx="51816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069989" y="2915644"/>
            <a:ext cx="518160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09800" y="4019550"/>
            <a:ext cx="3806555"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dirty="0" smtClean="0"/>
              <a:t>Update plot to show all five error plots</a:t>
            </a:r>
            <a:endParaRPr lang="en-US" dirty="0"/>
          </a:p>
        </p:txBody>
      </p:sp>
    </p:spTree>
    <p:extLst>
      <p:ext uri="{BB962C8B-B14F-4D97-AF65-F5344CB8AC3E}">
        <p14:creationId xmlns:p14="http://schemas.microsoft.com/office/powerpoint/2010/main" val="42353817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Autofit/>
          </a:bodyPr>
          <a:lstStyle/>
          <a:p>
            <a:r>
              <a:rPr lang="en-US" sz="1800" dirty="0" smtClean="0"/>
              <a:t>Dynamic simulation modeling CPF motion drifting in underwater currents was created to determine maximum expected acceleration of 0.2 – 1 mm/sec^2.</a:t>
            </a:r>
          </a:p>
          <a:p>
            <a:r>
              <a:rPr lang="en-US" sz="1800" dirty="0" smtClean="0"/>
              <a:t>It was shown that it is possible to use $20 sensor to estimate velocity for slowly moving objects, near expected dynamic range of CPF.</a:t>
            </a:r>
          </a:p>
          <a:p>
            <a:r>
              <a:rPr lang="en-US" sz="1800" dirty="0" smtClean="0"/>
              <a:t>Three types of filtering methods were tested, with </a:t>
            </a:r>
            <a:r>
              <a:rPr lang="en-US" sz="1800" dirty="0" err="1" smtClean="0"/>
              <a:t>denoise</a:t>
            </a:r>
            <a:r>
              <a:rPr lang="en-US" sz="1800" dirty="0" smtClean="0"/>
              <a:t> and moving average filter having the best results (for the range of parameters tested). </a:t>
            </a:r>
          </a:p>
          <a:p>
            <a:r>
              <a:rPr lang="en-US" sz="1800" dirty="0" smtClean="0"/>
              <a:t>While possible, the high noise level and limited resolution of the inexpensive sensor requires signal processing before reliable velocity estimates can be made. </a:t>
            </a:r>
          </a:p>
          <a:p>
            <a:r>
              <a:rPr lang="en-US" sz="1800" dirty="0" smtClean="0"/>
              <a:t> Testing on the linear translation stage was completed, but more random profiles should be tested and filter settings need to be optimized in for further application.</a:t>
            </a:r>
          </a:p>
          <a:p>
            <a:r>
              <a:rPr lang="en-US" sz="1800" dirty="0" smtClean="0"/>
              <a:t>NEED TO SIMPLIFY TEXT AND ADD IMAGE!</a:t>
            </a:r>
            <a:endParaRPr lang="en-US" sz="1800" dirty="0"/>
          </a:p>
        </p:txBody>
      </p:sp>
      <p:sp>
        <p:nvSpPr>
          <p:cNvPr id="4" name="Date Placeholder 3"/>
          <p:cNvSpPr>
            <a:spLocks noGrp="1"/>
          </p:cNvSpPr>
          <p:nvPr>
            <p:ph type="dt" sz="half" idx="10"/>
          </p:nvPr>
        </p:nvSpPr>
        <p:spPr/>
        <p:txBody>
          <a:bodyPr/>
          <a:lstStyle/>
          <a:p>
            <a:fld id="{5558477F-E4C6-4558-BAB8-59C67E83AA77}"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19</a:t>
            </a:fld>
            <a:endParaRPr lang="en-US"/>
          </a:p>
        </p:txBody>
      </p:sp>
    </p:spTree>
    <p:extLst>
      <p:ext uri="{BB962C8B-B14F-4D97-AF65-F5344CB8AC3E}">
        <p14:creationId xmlns:p14="http://schemas.microsoft.com/office/powerpoint/2010/main" val="2839272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Floats</a:t>
            </a:r>
            <a:endParaRPr lang="en-US" dirty="0"/>
          </a:p>
        </p:txBody>
      </p:sp>
      <p:sp>
        <p:nvSpPr>
          <p:cNvPr id="4" name="Date Placeholder 3"/>
          <p:cNvSpPr>
            <a:spLocks noGrp="1"/>
          </p:cNvSpPr>
          <p:nvPr>
            <p:ph type="dt" sz="half" idx="10"/>
          </p:nvPr>
        </p:nvSpPr>
        <p:spPr/>
        <p:txBody>
          <a:bodyPr/>
          <a:lstStyle/>
          <a:p>
            <a:fld id="{232645DA-F1B5-4D66-9B65-75D35B77BA44}"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a:t>
            </a:fld>
            <a:endParaRPr lang="en-US"/>
          </a:p>
        </p:txBody>
      </p:sp>
      <p:sp>
        <p:nvSpPr>
          <p:cNvPr id="7" name="Content Placeholder 1"/>
          <p:cNvSpPr txBox="1">
            <a:spLocks/>
          </p:cNvSpPr>
          <p:nvPr/>
        </p:nvSpPr>
        <p:spPr>
          <a:xfrm>
            <a:off x="381000" y="1123950"/>
            <a:ext cx="8407893" cy="347090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anose="05000000000000000000" pitchFamily="2" charset="2"/>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t>High Spatial and Temporal Resolution</a:t>
            </a:r>
          </a:p>
          <a:p>
            <a:r>
              <a:rPr lang="en-US" dirty="0" smtClean="0"/>
              <a:t>Low Cost but Robust (+5 year deployment)</a:t>
            </a:r>
          </a:p>
          <a:p>
            <a:pPr marL="0" indent="0">
              <a:buNone/>
            </a:pPr>
            <a:endParaRPr lang="en-US" dirty="0"/>
          </a:p>
        </p:txBody>
      </p:sp>
      <p:pic>
        <p:nvPicPr>
          <p:cNvPr id="8" name="Picture 4" descr="APEXandISUSfig1.gif"/>
          <p:cNvPicPr>
            <a:picLocks noChangeAspect="1"/>
          </p:cNvPicPr>
          <p:nvPr/>
        </p:nvPicPr>
        <p:blipFill>
          <a:blip r:embed="rId3" cstate="print"/>
          <a:srcRect/>
          <a:stretch>
            <a:fillRect/>
          </a:stretch>
        </p:blipFill>
        <p:spPr bwMode="auto">
          <a:xfrm>
            <a:off x="9715987" y="-6159"/>
            <a:ext cx="2968713" cy="3841990"/>
          </a:xfrm>
          <a:prstGeom prst="rect">
            <a:avLst/>
          </a:prstGeom>
          <a:noFill/>
          <a:ln w="9525">
            <a:noFill/>
            <a:miter lim="800000"/>
            <a:headEnd/>
            <a:tailEnd/>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2743988"/>
            <a:ext cx="4392228" cy="2028825"/>
          </a:xfrm>
          <a:prstGeom prst="rect">
            <a:avLst/>
          </a:prstGeom>
        </p:spPr>
      </p:pic>
      <p:sp>
        <p:nvSpPr>
          <p:cNvPr id="10" name="TextBox 9"/>
          <p:cNvSpPr txBox="1"/>
          <p:nvPr/>
        </p:nvSpPr>
        <p:spPr>
          <a:xfrm>
            <a:off x="-3124200" y="-400050"/>
            <a:ext cx="2618281"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Update with </a:t>
            </a:r>
            <a:r>
              <a:rPr lang="en-US" dirty="0"/>
              <a:t>b</a:t>
            </a:r>
            <a:r>
              <a:rPr lang="en-US" dirty="0" smtClean="0"/>
              <a:t>etter image</a:t>
            </a:r>
            <a:br>
              <a:rPr lang="en-US" dirty="0" smtClean="0"/>
            </a:br>
            <a:r>
              <a:rPr lang="en-US" dirty="0" smtClean="0"/>
              <a:t> from Johnson publication</a:t>
            </a:r>
            <a:endParaRPr lang="en-US" dirty="0"/>
          </a:p>
        </p:txBody>
      </p:sp>
      <p:pic>
        <p:nvPicPr>
          <p:cNvPr id="717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800" y="438150"/>
            <a:ext cx="3101163" cy="260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5262" y="1047750"/>
            <a:ext cx="3425387" cy="3631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11430000" y="2743988"/>
            <a:ext cx="1754006" cy="230832"/>
          </a:xfrm>
          <a:prstGeom prst="rect">
            <a:avLst/>
          </a:prstGeom>
        </p:spPr>
        <p:txBody>
          <a:bodyPr wrap="none">
            <a:spAutoFit/>
          </a:bodyPr>
          <a:lstStyle/>
          <a:p>
            <a:r>
              <a:rPr lang="en-US" sz="900" dirty="0" smtClean="0">
                <a:solidFill>
                  <a:schemeClr val="bg1"/>
                </a:solidFill>
              </a:rPr>
              <a:t>Image</a:t>
            </a:r>
            <a:r>
              <a:rPr lang="en-US" sz="900" dirty="0">
                <a:solidFill>
                  <a:schemeClr val="bg1"/>
                </a:solidFill>
              </a:rPr>
              <a:t>: </a:t>
            </a:r>
            <a:r>
              <a:rPr lang="en-US" sz="900" dirty="0" err="1">
                <a:solidFill>
                  <a:schemeClr val="bg1"/>
                </a:solidFill>
              </a:rPr>
              <a:t>soccom</a:t>
            </a:r>
            <a:r>
              <a:rPr lang="en-US" sz="900" dirty="0">
                <a:solidFill>
                  <a:schemeClr val="bg1"/>
                </a:solidFill>
              </a:rPr>
              <a:t>-float-visualization</a:t>
            </a:r>
            <a:endParaRPr lang="en-US" sz="900" dirty="0">
              <a:solidFill>
                <a:schemeClr val="bg1"/>
              </a:solidFill>
            </a:endParaRPr>
          </a:p>
        </p:txBody>
      </p:sp>
      <p:sp>
        <p:nvSpPr>
          <p:cNvPr id="11" name="Rectangle 10"/>
          <p:cNvSpPr/>
          <p:nvPr/>
        </p:nvSpPr>
        <p:spPr>
          <a:xfrm>
            <a:off x="5562600" y="4401011"/>
            <a:ext cx="1872629" cy="230832"/>
          </a:xfrm>
          <a:prstGeom prst="rect">
            <a:avLst/>
          </a:prstGeom>
        </p:spPr>
        <p:txBody>
          <a:bodyPr wrap="none">
            <a:spAutoFit/>
          </a:bodyPr>
          <a:lstStyle/>
          <a:p>
            <a:r>
              <a:rPr lang="en-US" sz="900" dirty="0" smtClean="0">
                <a:solidFill>
                  <a:schemeClr val="bg1"/>
                </a:solidFill>
                <a:latin typeface="Franklin Gothic Book" panose="020B0503020102020204" pitchFamily="34" charset="0"/>
              </a:rPr>
              <a:t>Image</a:t>
            </a:r>
            <a:r>
              <a:rPr lang="en-US" sz="900" dirty="0">
                <a:solidFill>
                  <a:schemeClr val="bg1"/>
                </a:solidFill>
                <a:latin typeface="Franklin Gothic Book" panose="020B0503020102020204" pitchFamily="34" charset="0"/>
              </a:rPr>
              <a:t>: http://www.argo.ucsd.edu/</a:t>
            </a:r>
            <a:endParaRPr lang="en-US" sz="900" dirty="0">
              <a:solidFill>
                <a:schemeClr val="bg1"/>
              </a:solidFill>
              <a:latin typeface="Franklin Gothic Book" panose="020B0503020102020204" pitchFamily="34" charset="0"/>
            </a:endParaRPr>
          </a:p>
        </p:txBody>
      </p:sp>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8370" y="2114550"/>
            <a:ext cx="4999430" cy="2286000"/>
          </a:xfrm>
          <a:prstGeom prst="rect">
            <a:avLst/>
          </a:prstGeom>
        </p:spPr>
      </p:pic>
      <p:sp>
        <p:nvSpPr>
          <p:cNvPr id="17" name="Rectangle 16"/>
          <p:cNvSpPr/>
          <p:nvPr/>
        </p:nvSpPr>
        <p:spPr>
          <a:xfrm>
            <a:off x="533400" y="4516427"/>
            <a:ext cx="1872629" cy="230832"/>
          </a:xfrm>
          <a:prstGeom prst="rect">
            <a:avLst/>
          </a:prstGeom>
        </p:spPr>
        <p:txBody>
          <a:bodyPr wrap="none">
            <a:spAutoFit/>
          </a:bodyPr>
          <a:lstStyle/>
          <a:p>
            <a:r>
              <a:rPr lang="en-US" sz="900" dirty="0" smtClean="0">
                <a:latin typeface="Franklin Gothic Book" panose="020B0503020102020204" pitchFamily="34" charset="0"/>
              </a:rPr>
              <a:t>Image</a:t>
            </a:r>
            <a:r>
              <a:rPr lang="en-US" sz="900" dirty="0">
                <a:latin typeface="Franklin Gothic Book" panose="020B0503020102020204" pitchFamily="34" charset="0"/>
              </a:rPr>
              <a:t>: http://www.argo.ucsd.edu/</a:t>
            </a:r>
            <a:endParaRPr lang="en-US" sz="900" dirty="0">
              <a:latin typeface="Franklin Gothic Book" panose="020B0503020102020204" pitchFamily="34" charset="0"/>
            </a:endParaRPr>
          </a:p>
        </p:txBody>
      </p:sp>
    </p:spTree>
    <p:extLst>
      <p:ext uri="{BB962C8B-B14F-4D97-AF65-F5344CB8AC3E}">
        <p14:creationId xmlns:p14="http://schemas.microsoft.com/office/powerpoint/2010/main" val="30963605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lstStyle/>
          <a:p>
            <a:r>
              <a:rPr lang="en-US" dirty="0" smtClean="0"/>
              <a:t>Develop new motion paths for linear table to simulate vertical profiling motion given historic current velocity data.</a:t>
            </a:r>
          </a:p>
          <a:p>
            <a:r>
              <a:rPr lang="en-US" dirty="0" smtClean="0"/>
              <a:t>Optimize band-pass filter (either IIR or FIR) to filter raw accelerometer data, as this avoids the need for the </a:t>
            </a:r>
            <a:r>
              <a:rPr lang="en-US" dirty="0" err="1" smtClean="0"/>
              <a:t>detrend</a:t>
            </a:r>
            <a:r>
              <a:rPr lang="en-US" dirty="0" smtClean="0"/>
              <a:t>() function.</a:t>
            </a:r>
          </a:p>
          <a:p>
            <a:r>
              <a:rPr lang="en-US" dirty="0" smtClean="0"/>
              <a:t>Configure linear translation stage, determine minimum acceleration and rerun experiments over range of smaller accelerations.</a:t>
            </a:r>
          </a:p>
          <a:p>
            <a:r>
              <a:rPr lang="en-US" dirty="0" smtClean="0"/>
              <a:t>Run experiments with sensor fusion data, and determine how to store onboard calibration offsets on the controller.</a:t>
            </a:r>
          </a:p>
          <a:p>
            <a:r>
              <a:rPr lang="en-US" dirty="0" smtClean="0"/>
              <a:t>Design circuit board to integrate IMU into the Lemur board and mount to CPF float. </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20</a:t>
            </a:fld>
            <a:endParaRPr lang="en-US"/>
          </a:p>
        </p:txBody>
      </p:sp>
    </p:spTree>
    <p:extLst>
      <p:ext uri="{BB962C8B-B14F-4D97-AF65-F5344CB8AC3E}">
        <p14:creationId xmlns:p14="http://schemas.microsoft.com/office/powerpoint/2010/main" val="24139705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Gene</a:t>
            </a:r>
          </a:p>
          <a:p>
            <a:r>
              <a:rPr lang="en-US" dirty="0" smtClean="0"/>
              <a:t>Mike</a:t>
            </a:r>
          </a:p>
          <a:p>
            <a:r>
              <a:rPr lang="en-US" dirty="0" smtClean="0"/>
              <a:t>Jim</a:t>
            </a:r>
          </a:p>
          <a:p>
            <a:r>
              <a:rPr lang="en-US" dirty="0" smtClean="0"/>
              <a:t>Jose</a:t>
            </a:r>
          </a:p>
          <a:p>
            <a:r>
              <a:rPr lang="en-US" dirty="0" smtClean="0"/>
              <a:t>Denis</a:t>
            </a:r>
          </a:p>
          <a:p>
            <a:r>
              <a:rPr lang="en-US" dirty="0" smtClean="0"/>
              <a:t>Ken + </a:t>
            </a:r>
            <a:r>
              <a:rPr lang="en-US" dirty="0" err="1" smtClean="0"/>
              <a:t>Chem</a:t>
            </a:r>
            <a:r>
              <a:rPr lang="en-US" dirty="0" smtClean="0"/>
              <a:t> lab</a:t>
            </a:r>
            <a:endParaRPr lang="en-US" dirty="0"/>
          </a:p>
          <a:p>
            <a:endParaRPr lang="en-US" dirty="0" smtClean="0"/>
          </a:p>
          <a:p>
            <a:r>
              <a:rPr lang="en-US" dirty="0" smtClean="0"/>
              <a:t>George</a:t>
            </a:r>
          </a:p>
          <a:p>
            <a:r>
              <a:rPr lang="en-US" dirty="0" smtClean="0"/>
              <a:t>Linda</a:t>
            </a:r>
          </a:p>
          <a:p>
            <a:endParaRPr lang="en-US" dirty="0"/>
          </a:p>
        </p:txBody>
      </p:sp>
      <p:sp>
        <p:nvSpPr>
          <p:cNvPr id="4" name="Date Placeholder 3"/>
          <p:cNvSpPr>
            <a:spLocks noGrp="1"/>
          </p:cNvSpPr>
          <p:nvPr>
            <p:ph type="dt" sz="half" idx="10"/>
          </p:nvPr>
        </p:nvSpPr>
        <p:spPr/>
        <p:txBody>
          <a:bodyPr/>
          <a:lstStyle/>
          <a:p>
            <a:fld id="{549A9273-51E9-4026-B2C5-58E3D697B3B2}"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21</a:t>
            </a:fld>
            <a:endParaRPr lang="en-US"/>
          </a:p>
        </p:txBody>
      </p:sp>
    </p:spTree>
    <p:extLst>
      <p:ext uri="{BB962C8B-B14F-4D97-AF65-F5344CB8AC3E}">
        <p14:creationId xmlns:p14="http://schemas.microsoft.com/office/powerpoint/2010/main" val="4251221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5558477F-E4C6-4558-BAB8-59C67E83AA77}"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22</a:t>
            </a:fld>
            <a:endParaRPr lang="en-US"/>
          </a:p>
        </p:txBody>
      </p:sp>
    </p:spTree>
    <p:extLst>
      <p:ext uri="{BB962C8B-B14F-4D97-AF65-F5344CB8AC3E}">
        <p14:creationId xmlns:p14="http://schemas.microsoft.com/office/powerpoint/2010/main" val="12684103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7" y="1430495"/>
            <a:ext cx="8967110" cy="2932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SIMULINK MODEL – 1D</a:t>
            </a:r>
            <a:endParaRPr lang="en-US" dirty="0"/>
          </a:p>
        </p:txBody>
      </p:sp>
      <p:sp>
        <p:nvSpPr>
          <p:cNvPr id="4" name="Date Placeholder 3"/>
          <p:cNvSpPr>
            <a:spLocks noGrp="1"/>
          </p:cNvSpPr>
          <p:nvPr>
            <p:ph type="dt" sz="half" idx="10"/>
          </p:nvPr>
        </p:nvSpPr>
        <p:spPr/>
        <p:txBody>
          <a:bodyPr/>
          <a:lstStyle/>
          <a:p>
            <a:fld id="{E3EBB57C-9F8D-49A8-8E9C-7102DB4955DE}"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23</a:t>
            </a:fld>
            <a:endParaRPr lang="en-US"/>
          </a:p>
        </p:txBody>
      </p:sp>
      <p:sp>
        <p:nvSpPr>
          <p:cNvPr id="8" name="TextBox 7"/>
          <p:cNvSpPr txBox="1"/>
          <p:nvPr/>
        </p:nvSpPr>
        <p:spPr>
          <a:xfrm>
            <a:off x="143934" y="1379176"/>
            <a:ext cx="160019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Input Current Velocity Profile</a:t>
            </a:r>
            <a:endParaRPr lang="en-US" dirty="0"/>
          </a:p>
        </p:txBody>
      </p:sp>
      <p:cxnSp>
        <p:nvCxnSpPr>
          <p:cNvPr id="10" name="Straight Arrow Connector 9"/>
          <p:cNvCxnSpPr/>
          <p:nvPr/>
        </p:nvCxnSpPr>
        <p:spPr>
          <a:xfrm flipH="1">
            <a:off x="609600" y="1863924"/>
            <a:ext cx="334434" cy="479226"/>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4801" y="3200401"/>
            <a:ext cx="160019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Calculate Drag Force</a:t>
            </a:r>
            <a:endParaRPr lang="en-US" dirty="0"/>
          </a:p>
        </p:txBody>
      </p:sp>
      <p:cxnSp>
        <p:nvCxnSpPr>
          <p:cNvPr id="15" name="Straight Arrow Connector 14"/>
          <p:cNvCxnSpPr>
            <a:stCxn id="13" idx="0"/>
          </p:cNvCxnSpPr>
          <p:nvPr/>
        </p:nvCxnSpPr>
        <p:spPr>
          <a:xfrm flipV="1">
            <a:off x="1104901" y="2743202"/>
            <a:ext cx="419099" cy="457199"/>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68500" y="902174"/>
            <a:ext cx="17018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Calculate dynamics</a:t>
            </a:r>
            <a:endParaRPr lang="en-US" dirty="0"/>
          </a:p>
        </p:txBody>
      </p:sp>
      <p:cxnSp>
        <p:nvCxnSpPr>
          <p:cNvPr id="24" name="Straight Arrow Connector 23"/>
          <p:cNvCxnSpPr>
            <a:stCxn id="19" idx="2"/>
          </p:cNvCxnSpPr>
          <p:nvPr/>
        </p:nvCxnSpPr>
        <p:spPr>
          <a:xfrm>
            <a:off x="2819400" y="1548505"/>
            <a:ext cx="0" cy="240856"/>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191000" y="1016474"/>
            <a:ext cx="21336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Output acceleration, velocity and positon</a:t>
            </a:r>
            <a:endParaRPr lang="en-US" dirty="0"/>
          </a:p>
        </p:txBody>
      </p:sp>
      <p:cxnSp>
        <p:nvCxnSpPr>
          <p:cNvPr id="28" name="Straight Arrow Connector 27"/>
          <p:cNvCxnSpPr>
            <a:stCxn id="27" idx="2"/>
          </p:cNvCxnSpPr>
          <p:nvPr/>
        </p:nvCxnSpPr>
        <p:spPr>
          <a:xfrm flipH="1">
            <a:off x="4568944" y="1662805"/>
            <a:ext cx="688856" cy="240857"/>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4648200" y="1501222"/>
            <a:ext cx="609600" cy="67047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4648200" y="1501222"/>
            <a:ext cx="609600" cy="101337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7391400" y="1557412"/>
            <a:ext cx="1524000"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Save state variables to workspace</a:t>
            </a:r>
            <a:endParaRPr lang="en-US" dirty="0"/>
          </a:p>
        </p:txBody>
      </p:sp>
      <p:cxnSp>
        <p:nvCxnSpPr>
          <p:cNvPr id="38" name="Straight Arrow Connector 37"/>
          <p:cNvCxnSpPr/>
          <p:nvPr/>
        </p:nvCxnSpPr>
        <p:spPr>
          <a:xfrm>
            <a:off x="8229600" y="2249910"/>
            <a:ext cx="76200" cy="264690"/>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848100" y="4114800"/>
            <a:ext cx="160019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Calculate Re</a:t>
            </a:r>
            <a:endParaRPr lang="en-US" dirty="0"/>
          </a:p>
        </p:txBody>
      </p:sp>
      <p:cxnSp>
        <p:nvCxnSpPr>
          <p:cNvPr id="41" name="Straight Arrow Connector 40"/>
          <p:cNvCxnSpPr>
            <a:stCxn id="40" idx="0"/>
          </p:cNvCxnSpPr>
          <p:nvPr/>
        </p:nvCxnSpPr>
        <p:spPr>
          <a:xfrm flipV="1">
            <a:off x="4648200" y="3657602"/>
            <a:ext cx="419100" cy="45719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01" name="Rectangle 4100"/>
          <p:cNvSpPr/>
          <p:nvPr/>
        </p:nvSpPr>
        <p:spPr>
          <a:xfrm>
            <a:off x="1104900" y="1621549"/>
            <a:ext cx="2247900" cy="2550401"/>
          </a:xfrm>
          <a:prstGeom prst="rect">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2" name="TextBox 4101"/>
          <p:cNvSpPr txBox="1"/>
          <p:nvPr/>
        </p:nvSpPr>
        <p:spPr>
          <a:xfrm>
            <a:off x="1290009" y="4466451"/>
            <a:ext cx="744973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Note: this represents one axis, it is repeated three times for N/S, E/W, and +Z.</a:t>
            </a:r>
            <a:endParaRPr lang="en-US" dirty="0"/>
          </a:p>
        </p:txBody>
      </p:sp>
    </p:spTree>
    <p:extLst>
      <p:ext uri="{BB962C8B-B14F-4D97-AF65-F5344CB8AC3E}">
        <p14:creationId xmlns:p14="http://schemas.microsoft.com/office/powerpoint/2010/main" val="12462326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DRAG FORCE BLOCK</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46DD377A-489D-4E5F-9B96-E9AF8C7C3415}"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24</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914400"/>
            <a:ext cx="8534400" cy="3703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9852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DYNAMICS BLOCK</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24477364-BBD1-45D3-90BF-1B40F58DDC53}"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25</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751"/>
            <a:ext cx="9144000" cy="2872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34108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OUTPUTS</a:t>
            </a:r>
            <a:endParaRPr lang="en-US" dirty="0"/>
          </a:p>
        </p:txBody>
      </p:sp>
      <p:sp>
        <p:nvSpPr>
          <p:cNvPr id="4" name="Date Placeholder 3"/>
          <p:cNvSpPr>
            <a:spLocks noGrp="1"/>
          </p:cNvSpPr>
          <p:nvPr>
            <p:ph type="dt" sz="half" idx="10"/>
          </p:nvPr>
        </p:nvSpPr>
        <p:spPr/>
        <p:txBody>
          <a:bodyPr/>
          <a:lstStyle/>
          <a:p>
            <a:fld id="{9340D93B-BCDC-4A6A-9673-8077363F7E50}"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26</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094" y="800098"/>
            <a:ext cx="10965294" cy="417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99608" y="1195001"/>
            <a:ext cx="1064330"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Position [m]</a:t>
            </a:r>
            <a:endParaRPr lang="en-US" sz="1400" dirty="0"/>
          </a:p>
        </p:txBody>
      </p:sp>
      <p:sp>
        <p:nvSpPr>
          <p:cNvPr id="9" name="TextBox 8"/>
          <p:cNvSpPr txBox="1"/>
          <p:nvPr/>
        </p:nvSpPr>
        <p:spPr>
          <a:xfrm>
            <a:off x="508076" y="2433251"/>
            <a:ext cx="1502847"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CPF Velocity [m/s]</a:t>
            </a:r>
            <a:endParaRPr lang="en-US" sz="1400" dirty="0"/>
          </a:p>
        </p:txBody>
      </p:sp>
      <p:sp>
        <p:nvSpPr>
          <p:cNvPr id="10" name="TextBox 9"/>
          <p:cNvSpPr txBox="1"/>
          <p:nvPr/>
        </p:nvSpPr>
        <p:spPr>
          <a:xfrm>
            <a:off x="499608" y="3690550"/>
            <a:ext cx="1895968"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CPF Acceleration [m/s</a:t>
            </a:r>
            <a:r>
              <a:rPr lang="en-US" sz="1400" baseline="30000" dirty="0" smtClean="0"/>
              <a:t>2</a:t>
            </a:r>
            <a:r>
              <a:rPr lang="en-US" sz="1400" dirty="0" smtClean="0"/>
              <a:t>]</a:t>
            </a:r>
            <a:endParaRPr lang="en-US" sz="1400" dirty="0"/>
          </a:p>
        </p:txBody>
      </p:sp>
      <p:sp>
        <p:nvSpPr>
          <p:cNvPr id="11" name="TextBox 10"/>
          <p:cNvSpPr txBox="1"/>
          <p:nvPr/>
        </p:nvSpPr>
        <p:spPr>
          <a:xfrm>
            <a:off x="5334000" y="3690551"/>
            <a:ext cx="1783950"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CPF Acceleration [mg]</a:t>
            </a:r>
            <a:endParaRPr lang="en-US" sz="1400" dirty="0"/>
          </a:p>
        </p:txBody>
      </p:sp>
      <p:sp>
        <p:nvSpPr>
          <p:cNvPr id="12" name="TextBox 11"/>
          <p:cNvSpPr txBox="1"/>
          <p:nvPr/>
        </p:nvSpPr>
        <p:spPr>
          <a:xfrm>
            <a:off x="5343051" y="2433250"/>
            <a:ext cx="1788951"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Current Velocity [m/s]</a:t>
            </a:r>
            <a:endParaRPr lang="en-US" sz="1400" dirty="0"/>
          </a:p>
        </p:txBody>
      </p:sp>
      <p:sp>
        <p:nvSpPr>
          <p:cNvPr id="17" name="TextBox 16"/>
          <p:cNvSpPr txBox="1"/>
          <p:nvPr/>
        </p:nvSpPr>
        <p:spPr>
          <a:xfrm>
            <a:off x="5343051" y="1192084"/>
            <a:ext cx="1485215" cy="30777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400" dirty="0" smtClean="0"/>
              <a:t>Reynolds Number</a:t>
            </a:r>
            <a:endParaRPr lang="en-US" sz="1400" dirty="0"/>
          </a:p>
        </p:txBody>
      </p:sp>
    </p:spTree>
    <p:extLst>
      <p:ext uri="{BB962C8B-B14F-4D97-AF65-F5344CB8AC3E}">
        <p14:creationId xmlns:p14="http://schemas.microsoft.com/office/powerpoint/2010/main" val="38913369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VERIFY FLATNESS OF LINEAR TABLE</a:t>
            </a:r>
            <a:endParaRPr lang="en-US" dirty="0"/>
          </a:p>
        </p:txBody>
      </p:sp>
      <p:sp>
        <p:nvSpPr>
          <p:cNvPr id="3" name="Content Placeholder 2"/>
          <p:cNvSpPr>
            <a:spLocks noGrp="1"/>
          </p:cNvSpPr>
          <p:nvPr>
            <p:ph idx="1"/>
          </p:nvPr>
        </p:nvSpPr>
        <p:spPr>
          <a:xfrm>
            <a:off x="457200" y="971551"/>
            <a:ext cx="4038600" cy="3623072"/>
          </a:xfrm>
        </p:spPr>
        <p:txBody>
          <a:bodyPr/>
          <a:lstStyle/>
          <a:p>
            <a:r>
              <a:rPr lang="en-US" dirty="0" smtClean="0"/>
              <a:t>Check flatness of linear table</a:t>
            </a:r>
          </a:p>
          <a:p>
            <a:r>
              <a:rPr lang="en-US" dirty="0" smtClean="0"/>
              <a:t>Determine variability of static acceleration measurements</a:t>
            </a:r>
          </a:p>
          <a:p>
            <a:r>
              <a:rPr lang="en-US" dirty="0" smtClean="0"/>
              <a:t>Movement interval of 50 mm</a:t>
            </a:r>
          </a:p>
          <a:p>
            <a:r>
              <a:rPr lang="en-US" dirty="0" smtClean="0"/>
              <a:t>Velocity 25 mm/sec</a:t>
            </a:r>
          </a:p>
          <a:p>
            <a:r>
              <a:rPr lang="en-US" dirty="0" smtClean="0"/>
              <a:t>Stationary for 20 seconds, then calculate average and Std.</a:t>
            </a:r>
          </a:p>
          <a:p>
            <a:r>
              <a:rPr lang="en-US" dirty="0" smtClean="0"/>
              <a:t>Approximately 1 degree of sensor pitch, variable of 0.1 degree over 600 mm travel</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27</a:t>
            </a:fld>
            <a:endParaRPr lang="en-US"/>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047750"/>
            <a:ext cx="4960471" cy="3720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0024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Coastal Profiling Floats</a:t>
            </a:r>
            <a:endParaRPr lang="en-US" dirty="0"/>
          </a:p>
        </p:txBody>
      </p:sp>
      <p:sp>
        <p:nvSpPr>
          <p:cNvPr id="3" name="Content Placeholder 2"/>
          <p:cNvSpPr>
            <a:spLocks noGrp="1"/>
          </p:cNvSpPr>
          <p:nvPr>
            <p:ph idx="1"/>
          </p:nvPr>
        </p:nvSpPr>
        <p:spPr/>
        <p:txBody>
          <a:bodyPr>
            <a:normAutofit/>
          </a:bodyPr>
          <a:lstStyle/>
          <a:p>
            <a:r>
              <a:rPr lang="en-US" dirty="0"/>
              <a:t>Coastal environments are highly variable</a:t>
            </a:r>
          </a:p>
          <a:p>
            <a:r>
              <a:rPr lang="en-US" dirty="0"/>
              <a:t>Critical for understanding</a:t>
            </a:r>
          </a:p>
          <a:p>
            <a:pPr lvl="1"/>
            <a:r>
              <a:rPr lang="en-US" dirty="0"/>
              <a:t>Hypoxia</a:t>
            </a:r>
          </a:p>
          <a:p>
            <a:pPr lvl="1"/>
            <a:r>
              <a:rPr lang="en-US" dirty="0"/>
              <a:t>Acidification </a:t>
            </a:r>
          </a:p>
          <a:p>
            <a:pPr lvl="1"/>
            <a:r>
              <a:rPr lang="en-US" dirty="0"/>
              <a:t>Anthropogenic Waste</a:t>
            </a:r>
          </a:p>
          <a:p>
            <a:r>
              <a:rPr lang="en-US" dirty="0" err="1"/>
              <a:t>Chem</a:t>
            </a:r>
            <a:r>
              <a:rPr lang="en-US" dirty="0"/>
              <a:t> Sensor Lab’s Mission</a:t>
            </a:r>
            <a:r>
              <a:rPr lang="en-US" dirty="0" smtClean="0"/>
              <a:t>:</a:t>
            </a:r>
          </a:p>
          <a:p>
            <a:pPr lvl="1"/>
            <a:r>
              <a:rPr lang="en-US" dirty="0"/>
              <a:t>Measure biogeochemical parameters </a:t>
            </a:r>
          </a:p>
          <a:p>
            <a:pPr lvl="1"/>
            <a:r>
              <a:rPr lang="en-US" dirty="0" smtClean="0"/>
              <a:t>pH</a:t>
            </a:r>
            <a:r>
              <a:rPr lang="en-US" dirty="0"/>
              <a:t>, nitrate, oxygen, </a:t>
            </a:r>
            <a:r>
              <a:rPr lang="en-US" dirty="0" smtClean="0"/>
              <a:t>optics</a:t>
            </a:r>
            <a:endParaRPr lang="en-US" dirty="0"/>
          </a:p>
          <a:p>
            <a:pPr lvl="1"/>
            <a:r>
              <a:rPr lang="en-US" dirty="0" smtClean="0"/>
              <a:t>“</a:t>
            </a:r>
            <a:r>
              <a:rPr lang="en-US" dirty="0"/>
              <a:t>Is net production changing on the </a:t>
            </a:r>
          </a:p>
          <a:p>
            <a:pPr marL="365760" lvl="1" indent="0">
              <a:buNone/>
            </a:pPr>
            <a:r>
              <a:rPr lang="en-US" dirty="0"/>
              <a:t>    West Coast of the </a:t>
            </a:r>
            <a:r>
              <a:rPr lang="en-US" dirty="0" smtClean="0"/>
              <a:t>US?”</a:t>
            </a:r>
          </a:p>
          <a:p>
            <a:endParaRPr lang="en-US" dirty="0"/>
          </a:p>
        </p:txBody>
      </p:sp>
      <p:sp>
        <p:nvSpPr>
          <p:cNvPr id="4" name="Date Placeholder 3"/>
          <p:cNvSpPr>
            <a:spLocks noGrp="1"/>
          </p:cNvSpPr>
          <p:nvPr>
            <p:ph type="dt" sz="half" idx="10"/>
          </p:nvPr>
        </p:nvSpPr>
        <p:spPr/>
        <p:txBody>
          <a:bodyPr/>
          <a:lstStyle/>
          <a:p>
            <a:fld id="{09329463-179A-4A5A-92B7-8330E64A55F0}"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a:t>
            </a:fld>
            <a:endParaRPr lang="en-US"/>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48800" y="1075182"/>
            <a:ext cx="2720228" cy="3699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oup 8"/>
          <p:cNvGrpSpPr/>
          <p:nvPr/>
        </p:nvGrpSpPr>
        <p:grpSpPr>
          <a:xfrm>
            <a:off x="5835972" y="893743"/>
            <a:ext cx="1542892" cy="3921244"/>
            <a:chOff x="5587364" y="1450655"/>
            <a:chExt cx="1295628" cy="3292827"/>
          </a:xfrm>
        </p:grpSpPr>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26858" t="4074" r="27661" b="20247"/>
            <a:stretch/>
          </p:blipFill>
          <p:spPr>
            <a:xfrm>
              <a:off x="5592697" y="1948602"/>
              <a:ext cx="1290295" cy="2794880"/>
            </a:xfrm>
            <a:prstGeom prst="rect">
              <a:avLst/>
            </a:prstGeom>
            <a:ln>
              <a:noFill/>
            </a:ln>
          </p:spPr>
        </p:pic>
        <p:sp>
          <p:nvSpPr>
            <p:cNvPr id="11" name="TextBox 10"/>
            <p:cNvSpPr txBox="1"/>
            <p:nvPr/>
          </p:nvSpPr>
          <p:spPr>
            <a:xfrm>
              <a:off x="5587364" y="1450655"/>
              <a:ext cx="1290294" cy="542750"/>
            </a:xfrm>
            <a:prstGeom prst="rect">
              <a:avLst/>
            </a:prstGeom>
            <a:noFill/>
            <a:ln>
              <a:noFill/>
            </a:ln>
          </p:spPr>
          <p:txBody>
            <a:bodyPr wrap="square" rtlCol="0">
              <a:spAutoFit/>
            </a:bodyPr>
            <a:lstStyle/>
            <a:p>
              <a:pPr algn="ctr"/>
              <a:r>
                <a:rPr lang="en-US" dirty="0" smtClean="0">
                  <a:latin typeface="Franklin Gothic Medium" panose="020B0603020102020204" pitchFamily="34" charset="0"/>
                </a:rPr>
                <a:t>Tank Prototype</a:t>
              </a:r>
              <a:endParaRPr lang="en-US" dirty="0">
                <a:latin typeface="Franklin Gothic Medium" panose="020B0603020102020204" pitchFamily="34" charset="0"/>
              </a:endParaRPr>
            </a:p>
          </p:txBody>
        </p:sp>
      </p:grpSp>
      <p:sp>
        <p:nvSpPr>
          <p:cNvPr id="14" name="TextBox 13"/>
          <p:cNvSpPr txBox="1"/>
          <p:nvPr/>
        </p:nvSpPr>
        <p:spPr>
          <a:xfrm>
            <a:off x="7518715" y="893742"/>
            <a:ext cx="1333482" cy="646331"/>
          </a:xfrm>
          <a:prstGeom prst="rect">
            <a:avLst/>
          </a:prstGeom>
          <a:noFill/>
        </p:spPr>
        <p:txBody>
          <a:bodyPr wrap="square" rtlCol="0">
            <a:spAutoFit/>
          </a:bodyPr>
          <a:lstStyle/>
          <a:p>
            <a:pPr algn="ctr"/>
            <a:r>
              <a:rPr lang="en-US" dirty="0" smtClean="0">
                <a:latin typeface="Franklin Gothic Medium" panose="020B0603020102020204" pitchFamily="34" charset="0"/>
              </a:rPr>
              <a:t>Sea</a:t>
            </a:r>
          </a:p>
          <a:p>
            <a:pPr algn="ctr"/>
            <a:r>
              <a:rPr lang="en-US" dirty="0" smtClean="0">
                <a:latin typeface="Franklin Gothic Medium" panose="020B0603020102020204" pitchFamily="34" charset="0"/>
              </a:rPr>
              <a:t>Prototype</a:t>
            </a:r>
          </a:p>
        </p:txBody>
      </p:sp>
      <p:sp>
        <p:nvSpPr>
          <p:cNvPr id="15" name="TextBox 14"/>
          <p:cNvSpPr txBox="1"/>
          <p:nvPr/>
        </p:nvSpPr>
        <p:spPr>
          <a:xfrm>
            <a:off x="5835970" y="4594598"/>
            <a:ext cx="1023037" cy="230832"/>
          </a:xfrm>
          <a:prstGeom prst="rect">
            <a:avLst/>
          </a:prstGeom>
          <a:noFill/>
        </p:spPr>
        <p:txBody>
          <a:bodyPr wrap="none" rtlCol="0">
            <a:spAutoFit/>
          </a:bodyPr>
          <a:lstStyle/>
          <a:p>
            <a:r>
              <a:rPr lang="en-US" sz="900" dirty="0" smtClean="0">
                <a:solidFill>
                  <a:schemeClr val="bg1"/>
                </a:solidFill>
                <a:latin typeface="Franklin Gothic Book" panose="020B0503020102020204" pitchFamily="34" charset="0"/>
              </a:rPr>
              <a:t>Photo:</a:t>
            </a:r>
            <a:r>
              <a:rPr lang="en-US" sz="800" dirty="0" smtClean="0">
                <a:solidFill>
                  <a:schemeClr val="bg1"/>
                </a:solidFill>
                <a:latin typeface="Franklin Gothic Book" panose="020B0503020102020204" pitchFamily="34" charset="0"/>
              </a:rPr>
              <a:t> </a:t>
            </a:r>
            <a:r>
              <a:rPr lang="en-US" sz="800" dirty="0" smtClean="0">
                <a:solidFill>
                  <a:schemeClr val="bg1"/>
                </a:solidFill>
                <a:latin typeface="Franklin Gothic Book" panose="020B0503020102020204" pitchFamily="34" charset="0"/>
              </a:rPr>
              <a:t>Todd Walsh</a:t>
            </a:r>
            <a:endParaRPr lang="en-US" sz="800" dirty="0">
              <a:solidFill>
                <a:schemeClr val="bg1"/>
              </a:solidFill>
              <a:latin typeface="Franklin Gothic Book" panose="020B0503020102020204" pitchFamily="34" charset="0"/>
            </a:endParaRPr>
          </a:p>
        </p:txBody>
      </p:sp>
      <p:pic>
        <p:nvPicPr>
          <p:cNvPr id="8195" name="Picture 3" descr="C:\Users\nraymond\Downloads\DSCN102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815" t="18674" r="41853" b="23833"/>
          <a:stretch/>
        </p:blipFill>
        <p:spPr bwMode="auto">
          <a:xfrm>
            <a:off x="7461840" y="1486720"/>
            <a:ext cx="1447231" cy="332826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7461840" y="4584155"/>
            <a:ext cx="1023037" cy="230832"/>
          </a:xfrm>
          <a:prstGeom prst="rect">
            <a:avLst/>
          </a:prstGeom>
          <a:noFill/>
        </p:spPr>
        <p:txBody>
          <a:bodyPr wrap="none" rtlCol="0">
            <a:spAutoFit/>
          </a:bodyPr>
          <a:lstStyle/>
          <a:p>
            <a:r>
              <a:rPr lang="en-US" sz="900" dirty="0" smtClean="0">
                <a:solidFill>
                  <a:schemeClr val="bg1"/>
                </a:solidFill>
                <a:latin typeface="Franklin Gothic Book" panose="020B0503020102020204" pitchFamily="34" charset="0"/>
              </a:rPr>
              <a:t>Photo:</a:t>
            </a:r>
            <a:r>
              <a:rPr lang="en-US" sz="800" dirty="0" smtClean="0">
                <a:solidFill>
                  <a:schemeClr val="bg1"/>
                </a:solidFill>
                <a:latin typeface="Franklin Gothic Book" panose="020B0503020102020204" pitchFamily="34" charset="0"/>
              </a:rPr>
              <a:t> </a:t>
            </a:r>
            <a:r>
              <a:rPr lang="en-US" sz="800" dirty="0" smtClean="0">
                <a:solidFill>
                  <a:schemeClr val="bg1"/>
                </a:solidFill>
                <a:latin typeface="Franklin Gothic Book" panose="020B0503020102020204" pitchFamily="34" charset="0"/>
              </a:rPr>
              <a:t>Todd Walsh</a:t>
            </a:r>
            <a:endParaRPr lang="en-US" sz="8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3419395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Overview</a:t>
            </a:r>
            <a:endParaRPr lang="en-US" b="1" dirty="0"/>
          </a:p>
        </p:txBody>
      </p:sp>
      <p:sp>
        <p:nvSpPr>
          <p:cNvPr id="3" name="Content Placeholder 2"/>
          <p:cNvSpPr>
            <a:spLocks noGrp="1"/>
          </p:cNvSpPr>
          <p:nvPr>
            <p:ph idx="1"/>
          </p:nvPr>
        </p:nvSpPr>
        <p:spPr>
          <a:xfrm>
            <a:off x="457200" y="971551"/>
            <a:ext cx="6324600" cy="3623072"/>
          </a:xfrm>
        </p:spPr>
        <p:txBody>
          <a:bodyPr>
            <a:noAutofit/>
          </a:bodyPr>
          <a:lstStyle/>
          <a:p>
            <a:r>
              <a:rPr lang="en-US" dirty="0" smtClean="0"/>
              <a:t>Engineering Challenge</a:t>
            </a:r>
            <a:endParaRPr lang="en-US" dirty="0" smtClean="0"/>
          </a:p>
          <a:p>
            <a:pPr lvl="1"/>
            <a:r>
              <a:rPr lang="en-US" sz="1800" dirty="0" smtClean="0"/>
              <a:t>Prevent float from </a:t>
            </a:r>
            <a:r>
              <a:rPr lang="en-US" sz="1800" dirty="0" smtClean="0"/>
              <a:t>drifting onshore.</a:t>
            </a:r>
            <a:endParaRPr lang="en-US" sz="1800" dirty="0" smtClean="0"/>
          </a:p>
          <a:p>
            <a:pPr lvl="1"/>
            <a:r>
              <a:rPr lang="en-US" sz="1800" dirty="0" smtClean="0"/>
              <a:t>If </a:t>
            </a:r>
            <a:r>
              <a:rPr lang="en-US" sz="1800" dirty="0" smtClean="0"/>
              <a:t>too </a:t>
            </a:r>
            <a:r>
              <a:rPr lang="en-US" sz="1800" dirty="0" smtClean="0"/>
              <a:t>close to shore, have </a:t>
            </a:r>
            <a:r>
              <a:rPr lang="en-US" sz="1800" dirty="0" smtClean="0"/>
              <a:t>CPF drift </a:t>
            </a:r>
            <a:r>
              <a:rPr lang="en-US" sz="1800" dirty="0" smtClean="0"/>
              <a:t>out to deeper water.</a:t>
            </a:r>
          </a:p>
          <a:p>
            <a:r>
              <a:rPr lang="en-US" dirty="0" smtClean="0"/>
              <a:t>Proposed Approach</a:t>
            </a:r>
            <a:endParaRPr lang="en-US" dirty="0" smtClean="0"/>
          </a:p>
          <a:p>
            <a:pPr lvl="1"/>
            <a:r>
              <a:rPr lang="en-US" sz="1800" dirty="0" smtClean="0"/>
              <a:t>Identify favorable underwater currents while float </a:t>
            </a:r>
            <a:r>
              <a:rPr lang="en-US" sz="1800" dirty="0" smtClean="0"/>
              <a:t>moves up the water column. </a:t>
            </a:r>
            <a:endParaRPr lang="en-US" sz="1800" dirty="0" smtClean="0"/>
          </a:p>
          <a:p>
            <a:r>
              <a:rPr lang="en-US" dirty="0" smtClean="0"/>
              <a:t>Internship Scope</a:t>
            </a:r>
          </a:p>
          <a:p>
            <a:pPr lvl="1"/>
            <a:r>
              <a:rPr lang="en-US" sz="1800" dirty="0" smtClean="0"/>
              <a:t>Model dynamics </a:t>
            </a:r>
            <a:r>
              <a:rPr lang="en-US" sz="1800" dirty="0" smtClean="0"/>
              <a:t>of float </a:t>
            </a:r>
            <a:r>
              <a:rPr lang="en-US" dirty="0" smtClean="0"/>
              <a:t>drifting in underwater</a:t>
            </a:r>
            <a:r>
              <a:rPr lang="en-US" dirty="0"/>
              <a:t> </a:t>
            </a:r>
            <a:r>
              <a:rPr lang="en-US" dirty="0" smtClean="0"/>
              <a:t>currents</a:t>
            </a:r>
            <a:endParaRPr lang="en-US" sz="1800" dirty="0" smtClean="0"/>
          </a:p>
          <a:p>
            <a:pPr lvl="1"/>
            <a:r>
              <a:rPr lang="en-US" dirty="0"/>
              <a:t>D</a:t>
            </a:r>
            <a:r>
              <a:rPr lang="en-US" sz="1800" dirty="0" smtClean="0"/>
              <a:t>etermine </a:t>
            </a:r>
            <a:r>
              <a:rPr lang="en-US" sz="1800" dirty="0" smtClean="0"/>
              <a:t>feasibility of using </a:t>
            </a:r>
            <a:r>
              <a:rPr lang="en-US" sz="1800" dirty="0" smtClean="0"/>
              <a:t>inexpensive IMU to estimate float velocit</a:t>
            </a:r>
            <a:r>
              <a:rPr lang="en-US" dirty="0" smtClean="0"/>
              <a:t>y</a:t>
            </a:r>
            <a:r>
              <a:rPr lang="en-US" sz="1800" dirty="0" smtClean="0"/>
              <a:t>.</a:t>
            </a:r>
            <a:endParaRPr lang="en-US" sz="1800" dirty="0" smtClean="0"/>
          </a:p>
        </p:txBody>
      </p:sp>
      <p:sp>
        <p:nvSpPr>
          <p:cNvPr id="4" name="Date Placeholder 3"/>
          <p:cNvSpPr>
            <a:spLocks noGrp="1"/>
          </p:cNvSpPr>
          <p:nvPr>
            <p:ph type="dt" sz="half" idx="10"/>
          </p:nvPr>
        </p:nvSpPr>
        <p:spPr/>
        <p:txBody>
          <a:bodyPr/>
          <a:lstStyle/>
          <a:p>
            <a:fld id="{7BEC3F7D-0D90-417D-A572-EF7EFD56DA5E}"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4</a:t>
            </a:fld>
            <a:endParaRPr lang="en-US"/>
          </a:p>
        </p:txBody>
      </p:sp>
      <p:pic>
        <p:nvPicPr>
          <p:cNvPr id="6147" name="Picture 3" descr="C:\Users\nraymond\Downloads\CPF_parag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810" y="949941"/>
            <a:ext cx="1818390" cy="372722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7125938" y="4677163"/>
            <a:ext cx="1608133" cy="230832"/>
          </a:xfrm>
          <a:prstGeom prst="rect">
            <a:avLst/>
          </a:prstGeom>
        </p:spPr>
        <p:txBody>
          <a:bodyPr wrap="none">
            <a:spAutoFit/>
          </a:bodyPr>
          <a:lstStyle/>
          <a:p>
            <a:r>
              <a:rPr lang="en-US" sz="900" dirty="0"/>
              <a:t>Photo: </a:t>
            </a:r>
            <a:r>
              <a:rPr lang="en-US" sz="900" dirty="0" smtClean="0"/>
              <a:t>Gene Massion, MBARI.</a:t>
            </a:r>
            <a:endParaRPr lang="en-US" sz="900" dirty="0"/>
          </a:p>
        </p:txBody>
      </p:sp>
    </p:spTree>
    <p:extLst>
      <p:ext uri="{BB962C8B-B14F-4D97-AF65-F5344CB8AC3E}">
        <p14:creationId xmlns:p14="http://schemas.microsoft.com/office/powerpoint/2010/main" val="1301813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(Optional )   Project Goals</a:t>
            </a:r>
            <a:endParaRPr lang="en-US" dirty="0"/>
          </a:p>
        </p:txBody>
      </p:sp>
      <p:sp>
        <p:nvSpPr>
          <p:cNvPr id="3" name="Content Placeholder 2"/>
          <p:cNvSpPr>
            <a:spLocks noGrp="1"/>
          </p:cNvSpPr>
          <p:nvPr>
            <p:ph idx="1"/>
          </p:nvPr>
        </p:nvSpPr>
        <p:spPr>
          <a:xfrm>
            <a:off x="457200" y="971551"/>
            <a:ext cx="6096000" cy="3623072"/>
          </a:xfrm>
        </p:spPr>
        <p:txBody>
          <a:bodyPr>
            <a:normAutofit/>
          </a:bodyPr>
          <a:lstStyle/>
          <a:p>
            <a:r>
              <a:rPr lang="en-US" dirty="0" smtClean="0"/>
              <a:t>Model Motion of CPF Drifting in Currents </a:t>
            </a:r>
          </a:p>
          <a:p>
            <a:pPr lvl="1"/>
            <a:r>
              <a:rPr lang="en-US" dirty="0"/>
              <a:t>Estimate acceleration + velocity </a:t>
            </a:r>
            <a:r>
              <a:rPr lang="en-US" dirty="0" smtClean="0"/>
              <a:t>while drifting  </a:t>
            </a:r>
          </a:p>
          <a:p>
            <a:pPr lvl="1"/>
            <a:r>
              <a:rPr lang="en-US" dirty="0" smtClean="0"/>
              <a:t>Determine min/max acceleration values</a:t>
            </a:r>
          </a:p>
          <a:p>
            <a:pPr lvl="1"/>
            <a:r>
              <a:rPr lang="en-US" dirty="0"/>
              <a:t>Use historic </a:t>
            </a:r>
            <a:r>
              <a:rPr lang="en-US" dirty="0" smtClean="0"/>
              <a:t>current velocity data (input to model)</a:t>
            </a:r>
          </a:p>
          <a:p>
            <a:r>
              <a:rPr lang="en-US" dirty="0" smtClean="0"/>
              <a:t>Estimate Velocity of Benchtop Prototype</a:t>
            </a:r>
          </a:p>
          <a:p>
            <a:pPr lvl="1"/>
            <a:r>
              <a:rPr lang="en-US" dirty="0" smtClean="0"/>
              <a:t>Build and program data logger</a:t>
            </a:r>
          </a:p>
          <a:p>
            <a:pPr lvl="1"/>
            <a:r>
              <a:rPr lang="en-US" dirty="0" smtClean="0"/>
              <a:t>Characterize sensor noise</a:t>
            </a:r>
          </a:p>
          <a:p>
            <a:pPr lvl="1"/>
            <a:r>
              <a:rPr lang="en-US" dirty="0" smtClean="0"/>
              <a:t>Signal processing/ filtering + evaluate performance</a:t>
            </a:r>
          </a:p>
          <a:p>
            <a:pPr lvl="1"/>
            <a:r>
              <a:rPr lang="en-US" dirty="0" smtClean="0"/>
              <a:t>Compare different filters/ filter parameters</a:t>
            </a:r>
            <a:endParaRPr lang="en-US" dirty="0"/>
          </a:p>
        </p:txBody>
      </p:sp>
      <p:sp>
        <p:nvSpPr>
          <p:cNvPr id="4" name="Date Placeholder 3"/>
          <p:cNvSpPr>
            <a:spLocks noGrp="1"/>
          </p:cNvSpPr>
          <p:nvPr>
            <p:ph type="dt" sz="half" idx="10"/>
          </p:nvPr>
        </p:nvSpPr>
        <p:spPr/>
        <p:txBody>
          <a:bodyPr/>
          <a:lstStyle/>
          <a:p>
            <a:fld id="{C521DBC5-FBA8-4E55-B64B-32E36F96BC9F}"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5</a:t>
            </a:fld>
            <a:endParaRPr lang="en-US"/>
          </a:p>
        </p:txBody>
      </p:sp>
      <p:pic>
        <p:nvPicPr>
          <p:cNvPr id="8" name="Picture 3" descr="C:\Users\nraymond\Downloads\CPF_parag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810" y="949941"/>
            <a:ext cx="1818390" cy="372722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7010400" y="4626918"/>
            <a:ext cx="1819729" cy="230832"/>
          </a:xfrm>
          <a:prstGeom prst="rect">
            <a:avLst/>
          </a:prstGeom>
        </p:spPr>
        <p:txBody>
          <a:bodyPr wrap="none">
            <a:spAutoFit/>
          </a:bodyPr>
          <a:lstStyle/>
          <a:p>
            <a:r>
              <a:rPr lang="en-US" sz="900" dirty="0"/>
              <a:t>Photo: </a:t>
            </a:r>
            <a:r>
              <a:rPr lang="en-US" sz="900" dirty="0" smtClean="0"/>
              <a:t>Gene Massion, </a:t>
            </a:r>
            <a:r>
              <a:rPr lang="en-US" sz="900" dirty="0"/>
              <a:t>MBARI </a:t>
            </a:r>
            <a:r>
              <a:rPr lang="en-US" sz="900" dirty="0" smtClean="0"/>
              <a:t>2016</a:t>
            </a:r>
            <a:endParaRPr lang="en-US" sz="900" dirty="0"/>
          </a:p>
        </p:txBody>
      </p:sp>
    </p:spTree>
    <p:extLst>
      <p:ext uri="{BB962C8B-B14F-4D97-AF65-F5344CB8AC3E}">
        <p14:creationId xmlns:p14="http://schemas.microsoft.com/office/powerpoint/2010/main" val="17215594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OVERVIEW</a:t>
            </a:r>
            <a:endParaRPr lang="en-US" dirty="0"/>
          </a:p>
        </p:txBody>
      </p:sp>
      <p:sp>
        <p:nvSpPr>
          <p:cNvPr id="3" name="Content Placeholder 2"/>
          <p:cNvSpPr>
            <a:spLocks noGrp="1"/>
          </p:cNvSpPr>
          <p:nvPr>
            <p:ph idx="1"/>
          </p:nvPr>
        </p:nvSpPr>
        <p:spPr/>
        <p:txBody>
          <a:bodyPr>
            <a:noAutofit/>
          </a:bodyPr>
          <a:lstStyle/>
          <a:p>
            <a:r>
              <a:rPr lang="en-US" dirty="0" smtClean="0"/>
              <a:t>How CPF floats work</a:t>
            </a:r>
          </a:p>
          <a:p>
            <a:pPr lvl="1"/>
            <a:r>
              <a:rPr lang="en-US" dirty="0" smtClean="0"/>
              <a:t>Hydraulic ballast</a:t>
            </a:r>
          </a:p>
          <a:p>
            <a:pPr lvl="1"/>
            <a:r>
              <a:rPr lang="en-US" dirty="0" smtClean="0"/>
              <a:t>Sensors</a:t>
            </a:r>
          </a:p>
          <a:p>
            <a:pPr lvl="1"/>
            <a:r>
              <a:rPr lang="en-US" dirty="0" smtClean="0"/>
              <a:t>Data collection</a:t>
            </a:r>
          </a:p>
          <a:p>
            <a:pPr lvl="0"/>
            <a:r>
              <a:rPr lang="en-US" dirty="0" smtClean="0">
                <a:solidFill>
                  <a:prstClr val="black"/>
                </a:solidFill>
              </a:rPr>
              <a:t>Inertial measurement units</a:t>
            </a:r>
          </a:p>
          <a:p>
            <a:pPr lvl="1"/>
            <a:r>
              <a:rPr lang="en-US" dirty="0" smtClean="0">
                <a:solidFill>
                  <a:prstClr val="black"/>
                </a:solidFill>
              </a:rPr>
              <a:t>Accelerometer</a:t>
            </a:r>
          </a:p>
          <a:p>
            <a:pPr lvl="1"/>
            <a:r>
              <a:rPr lang="en-US" dirty="0" smtClean="0">
                <a:solidFill>
                  <a:prstClr val="black"/>
                </a:solidFill>
              </a:rPr>
              <a:t>Gyroscope</a:t>
            </a:r>
          </a:p>
          <a:p>
            <a:pPr lvl="1"/>
            <a:r>
              <a:rPr lang="en-US" dirty="0" smtClean="0">
                <a:solidFill>
                  <a:prstClr val="black"/>
                </a:solidFill>
              </a:rPr>
              <a:t>Magnetometer</a:t>
            </a:r>
          </a:p>
          <a:p>
            <a:r>
              <a:rPr lang="en-US" dirty="0" smtClean="0">
                <a:solidFill>
                  <a:prstClr val="black"/>
                </a:solidFill>
              </a:rPr>
              <a:t>NOT used for position estimation.</a:t>
            </a:r>
            <a:endParaRPr lang="en-US" dirty="0">
              <a:solidFill>
                <a:prstClr val="black"/>
              </a:solidFill>
            </a:endParaRPr>
          </a:p>
          <a:p>
            <a:pPr lvl="0"/>
            <a:endParaRPr lang="en-US" dirty="0" smtClean="0">
              <a:solidFill>
                <a:prstClr val="black"/>
              </a:solidFill>
            </a:endParaRPr>
          </a:p>
          <a:p>
            <a:pPr lvl="1"/>
            <a:endParaRPr lang="en-US" dirty="0" smtClean="0"/>
          </a:p>
          <a:p>
            <a:pPr marL="914400" lvl="2" indent="0">
              <a:buNone/>
            </a:pPr>
            <a:endParaRPr lang="en-US" dirty="0"/>
          </a:p>
        </p:txBody>
      </p:sp>
      <p:sp>
        <p:nvSpPr>
          <p:cNvPr id="4" name="Date Placeholder 3"/>
          <p:cNvSpPr>
            <a:spLocks noGrp="1"/>
          </p:cNvSpPr>
          <p:nvPr>
            <p:ph type="dt" sz="half" idx="10"/>
          </p:nvPr>
        </p:nvSpPr>
        <p:spPr/>
        <p:txBody>
          <a:bodyPr/>
          <a:lstStyle/>
          <a:p>
            <a:fld id="{EC8BAFDB-1852-47AB-A864-AB730E2DB657}"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6</a:t>
            </a:fld>
            <a:endParaRPr lang="en-US" dirty="0"/>
          </a:p>
        </p:txBody>
      </p:sp>
      <p:pic>
        <p:nvPicPr>
          <p:cNvPr id="9218" name="Picture 2" descr="\\atlas.shore.mbari.org\projectlibrary\CPF\Interns\NichRaymond\CPF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292" t="7075" r="39286" b="10079"/>
          <a:stretch/>
        </p:blipFill>
        <p:spPr bwMode="auto">
          <a:xfrm>
            <a:off x="9448800" y="742950"/>
            <a:ext cx="2412008"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atlas.shore.mbari.org\projectlibrary\CPF\Interns\NichRaymond\CPF.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733" t="5957" r="34948" b="10982"/>
          <a:stretch/>
        </p:blipFill>
        <p:spPr bwMode="auto">
          <a:xfrm>
            <a:off x="6324600" y="1123948"/>
            <a:ext cx="2525582" cy="34290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406332" y="4552950"/>
            <a:ext cx="1600118" cy="230832"/>
          </a:xfrm>
          <a:prstGeom prst="rect">
            <a:avLst/>
          </a:prstGeom>
        </p:spPr>
        <p:txBody>
          <a:bodyPr wrap="none">
            <a:spAutoFit/>
          </a:bodyPr>
          <a:lstStyle/>
          <a:p>
            <a:r>
              <a:rPr lang="en-US" sz="900" dirty="0" smtClean="0"/>
              <a:t>Image: Gene Massion, MBARI.</a:t>
            </a:r>
            <a:endParaRPr lang="en-US" sz="900" dirty="0"/>
          </a:p>
        </p:txBody>
      </p:sp>
      <p:grpSp>
        <p:nvGrpSpPr>
          <p:cNvPr id="24" name="Group 23"/>
          <p:cNvGrpSpPr/>
          <p:nvPr/>
        </p:nvGrpSpPr>
        <p:grpSpPr>
          <a:xfrm>
            <a:off x="4612523" y="1276350"/>
            <a:ext cx="2743200" cy="609600"/>
            <a:chOff x="4191000" y="1200150"/>
            <a:chExt cx="2743200" cy="609600"/>
          </a:xfrm>
        </p:grpSpPr>
        <p:sp>
          <p:nvSpPr>
            <p:cNvPr id="9" name="Rectangle 8"/>
            <p:cNvSpPr/>
            <p:nvPr/>
          </p:nvSpPr>
          <p:spPr>
            <a:xfrm>
              <a:off x="4191000" y="1200150"/>
              <a:ext cx="1676400" cy="45720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Biogeochemical sensors</a:t>
              </a:r>
              <a:endParaRPr lang="en-US" sz="1600" dirty="0">
                <a:solidFill>
                  <a:schemeClr val="tx1"/>
                </a:solidFill>
              </a:endParaRPr>
            </a:p>
          </p:txBody>
        </p:sp>
        <p:cxnSp>
          <p:nvCxnSpPr>
            <p:cNvPr id="12" name="Straight Arrow Connector 11"/>
            <p:cNvCxnSpPr/>
            <p:nvPr/>
          </p:nvCxnSpPr>
          <p:spPr>
            <a:xfrm>
              <a:off x="5867400" y="1466850"/>
              <a:ext cx="1066800" cy="34290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460123" y="1860790"/>
            <a:ext cx="2895600" cy="609600"/>
            <a:chOff x="4114800" y="1809750"/>
            <a:chExt cx="2895600" cy="609600"/>
          </a:xfrm>
        </p:grpSpPr>
        <p:sp>
          <p:nvSpPr>
            <p:cNvPr id="15" name="Rectangle 14"/>
            <p:cNvSpPr/>
            <p:nvPr/>
          </p:nvSpPr>
          <p:spPr>
            <a:xfrm>
              <a:off x="4114800" y="1809750"/>
              <a:ext cx="1828800" cy="33032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Microcontroller  </a:t>
              </a:r>
              <a:endParaRPr lang="en-US" dirty="0">
                <a:solidFill>
                  <a:schemeClr val="tx1"/>
                </a:solidFill>
              </a:endParaRPr>
            </a:p>
          </p:txBody>
        </p:sp>
        <p:cxnSp>
          <p:nvCxnSpPr>
            <p:cNvPr id="16" name="Straight Arrow Connector 15"/>
            <p:cNvCxnSpPr/>
            <p:nvPr/>
          </p:nvCxnSpPr>
          <p:spPr>
            <a:xfrm>
              <a:off x="5943600" y="2025770"/>
              <a:ext cx="1066800" cy="39358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4790139" y="3131133"/>
            <a:ext cx="2286000" cy="647699"/>
            <a:chOff x="4419600" y="2343150"/>
            <a:chExt cx="2286000" cy="647699"/>
          </a:xfrm>
        </p:grpSpPr>
        <p:sp>
          <p:nvSpPr>
            <p:cNvPr id="17" name="Rectangle 16"/>
            <p:cNvSpPr/>
            <p:nvPr/>
          </p:nvSpPr>
          <p:spPr>
            <a:xfrm>
              <a:off x="4419600" y="2343150"/>
              <a:ext cx="1295400" cy="49529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Fluid reservoirs</a:t>
              </a:r>
              <a:endParaRPr lang="en-US" dirty="0">
                <a:solidFill>
                  <a:schemeClr val="tx1"/>
                </a:solidFill>
              </a:endParaRPr>
            </a:p>
          </p:txBody>
        </p:sp>
        <p:cxnSp>
          <p:nvCxnSpPr>
            <p:cNvPr id="18" name="Straight Arrow Connector 17"/>
            <p:cNvCxnSpPr/>
            <p:nvPr/>
          </p:nvCxnSpPr>
          <p:spPr>
            <a:xfrm>
              <a:off x="5715000" y="2724149"/>
              <a:ext cx="990600" cy="26670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4724400" y="2396765"/>
            <a:ext cx="2775134" cy="704850"/>
            <a:chOff x="4229100" y="2815865"/>
            <a:chExt cx="2775134" cy="704850"/>
          </a:xfrm>
        </p:grpSpPr>
        <p:sp>
          <p:nvSpPr>
            <p:cNvPr id="19" name="Rectangle 18"/>
            <p:cNvSpPr/>
            <p:nvPr/>
          </p:nvSpPr>
          <p:spPr>
            <a:xfrm>
              <a:off x="4229100" y="2815865"/>
              <a:ext cx="1784534" cy="562634"/>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Hydraulic bellows/bladder</a:t>
              </a:r>
              <a:endParaRPr lang="en-US" dirty="0">
                <a:solidFill>
                  <a:schemeClr val="tx1"/>
                </a:solidFill>
              </a:endParaRPr>
            </a:p>
          </p:txBody>
        </p:sp>
        <p:cxnSp>
          <p:nvCxnSpPr>
            <p:cNvPr id="20" name="Straight Arrow Connector 19"/>
            <p:cNvCxnSpPr>
              <a:stCxn id="19" idx="3"/>
            </p:cNvCxnSpPr>
            <p:nvPr/>
          </p:nvCxnSpPr>
          <p:spPr>
            <a:xfrm>
              <a:off x="6013634" y="3097182"/>
              <a:ext cx="990600" cy="423533"/>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1" name="Rectangle 20"/>
          <p:cNvSpPr/>
          <p:nvPr/>
        </p:nvSpPr>
        <p:spPr>
          <a:xfrm>
            <a:off x="4986930" y="3778832"/>
            <a:ext cx="1337670" cy="568862"/>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Hydraulic pump</a:t>
            </a:r>
            <a:endParaRPr lang="en-US" dirty="0">
              <a:solidFill>
                <a:schemeClr val="tx1"/>
              </a:solidFill>
            </a:endParaRPr>
          </a:p>
        </p:txBody>
      </p:sp>
      <p:cxnSp>
        <p:nvCxnSpPr>
          <p:cNvPr id="22" name="Straight Arrow Connector 21"/>
          <p:cNvCxnSpPr>
            <a:stCxn id="21" idx="3"/>
          </p:cNvCxnSpPr>
          <p:nvPr/>
        </p:nvCxnSpPr>
        <p:spPr>
          <a:xfrm>
            <a:off x="6324600" y="4063263"/>
            <a:ext cx="1262791" cy="32487"/>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085539" y="3493082"/>
            <a:ext cx="1839261" cy="26670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9223" idx="2"/>
          </p:cNvCxnSpPr>
          <p:nvPr/>
        </p:nvCxnSpPr>
        <p:spPr>
          <a:xfrm flipH="1">
            <a:off x="7696201" y="2019410"/>
            <a:ext cx="764724" cy="476140"/>
          </a:xfrm>
          <a:prstGeom prst="straightConnector1">
            <a:avLst/>
          </a:prstGeom>
          <a:ln>
            <a:headEnd type="none" w="med" len="med"/>
            <a:tailEnd type="triangle" w="med" len="med"/>
          </a:ln>
        </p:spPr>
        <p:style>
          <a:lnRef idx="2">
            <a:schemeClr val="accent3"/>
          </a:lnRef>
          <a:fillRef idx="0">
            <a:schemeClr val="accent3"/>
          </a:fillRef>
          <a:effectRef idx="1">
            <a:schemeClr val="accent3"/>
          </a:effectRef>
          <a:fontRef idx="minor">
            <a:schemeClr val="tx1"/>
          </a:fontRef>
        </p:style>
      </p:cxnSp>
      <p:sp>
        <p:nvSpPr>
          <p:cNvPr id="9223" name="Rectangle 9222"/>
          <p:cNvSpPr/>
          <p:nvPr/>
        </p:nvSpPr>
        <p:spPr>
          <a:xfrm>
            <a:off x="8006450" y="1428750"/>
            <a:ext cx="908950" cy="590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Add IMU</a:t>
            </a:r>
            <a:endParaRPr lang="en-US" dirty="0"/>
          </a:p>
        </p:txBody>
      </p:sp>
    </p:spTree>
    <p:extLst>
      <p:ext uri="{BB962C8B-B14F-4D97-AF65-F5344CB8AC3E}">
        <p14:creationId xmlns:p14="http://schemas.microsoft.com/office/powerpoint/2010/main" val="2663847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MOTION OF CPF</a:t>
            </a:r>
            <a:endParaRPr lang="en-US" dirty="0"/>
          </a:p>
        </p:txBody>
      </p:sp>
      <p:sp>
        <p:nvSpPr>
          <p:cNvPr id="3" name="Content Placeholder 2"/>
          <p:cNvSpPr>
            <a:spLocks noGrp="1"/>
          </p:cNvSpPr>
          <p:nvPr>
            <p:ph idx="1"/>
          </p:nvPr>
        </p:nvSpPr>
        <p:spPr>
          <a:xfrm>
            <a:off x="228600" y="1010496"/>
            <a:ext cx="4876800" cy="3623072"/>
          </a:xfrm>
        </p:spPr>
        <p:txBody>
          <a:bodyPr>
            <a:noAutofit/>
          </a:bodyPr>
          <a:lstStyle/>
          <a:p>
            <a:pPr marL="457200" lvl="1" indent="0">
              <a:buNone/>
            </a:pPr>
            <a:endParaRPr lang="en-US" sz="1800" dirty="0" smtClean="0"/>
          </a:p>
          <a:p>
            <a:r>
              <a:rPr lang="en-US" dirty="0" smtClean="0"/>
              <a:t>Modeling Assumptions</a:t>
            </a:r>
          </a:p>
          <a:p>
            <a:pPr lvl="1"/>
            <a:r>
              <a:rPr lang="en-US" dirty="0"/>
              <a:t>Model bluff body as a cylinder</a:t>
            </a:r>
            <a:r>
              <a:rPr lang="en-US" dirty="0" smtClean="0"/>
              <a:t>.</a:t>
            </a:r>
          </a:p>
          <a:p>
            <a:pPr lvl="1"/>
            <a:r>
              <a:rPr lang="en-US" sz="1800" dirty="0" smtClean="0"/>
              <a:t>Drag force is proportional to velocity.</a:t>
            </a:r>
          </a:p>
          <a:p>
            <a:pPr lvl="1"/>
            <a:r>
              <a:rPr lang="en-US" sz="1800" dirty="0" smtClean="0"/>
              <a:t>Upward </a:t>
            </a:r>
            <a:r>
              <a:rPr lang="en-US" sz="1800" dirty="0" smtClean="0"/>
              <a:t>velocity constant at 0.1 m/s (+Z), controlled by closed-loop dive engine.</a:t>
            </a:r>
          </a:p>
          <a:p>
            <a:pPr lvl="1"/>
            <a:r>
              <a:rPr lang="en-US" sz="1800" dirty="0" smtClean="0"/>
              <a:t>North/South and East/West velocity independent of each </a:t>
            </a:r>
            <a:r>
              <a:rPr lang="en-US" sz="1800" dirty="0" smtClean="0"/>
              <a:t>other</a:t>
            </a:r>
          </a:p>
          <a:p>
            <a:pPr lvl="1"/>
            <a:r>
              <a:rPr lang="en-US" sz="1800" dirty="0" smtClean="0"/>
              <a:t>Current </a:t>
            </a:r>
            <a:r>
              <a:rPr lang="en-US" sz="1800" dirty="0" smtClean="0"/>
              <a:t>profiles obtained from </a:t>
            </a:r>
            <a:r>
              <a:rPr lang="en-US" sz="1800" dirty="0" smtClean="0"/>
              <a:t>Acoustic </a:t>
            </a:r>
            <a:r>
              <a:rPr lang="en-US" sz="1800" dirty="0" smtClean="0"/>
              <a:t>Doppler Current Profiler (mooring motion corrected).</a:t>
            </a:r>
          </a:p>
          <a:p>
            <a:pPr lvl="1"/>
            <a:endParaRPr lang="en-US" dirty="0" smtClean="0"/>
          </a:p>
          <a:p>
            <a:pPr lvl="1"/>
            <a:endParaRPr lang="en-US" dirty="0" smtClean="0"/>
          </a:p>
          <a:p>
            <a:pPr lvl="1"/>
            <a:endParaRPr lang="en-US" dirty="0"/>
          </a:p>
        </p:txBody>
      </p:sp>
      <p:sp>
        <p:nvSpPr>
          <p:cNvPr id="4" name="Date Placeholder 3"/>
          <p:cNvSpPr>
            <a:spLocks noGrp="1"/>
          </p:cNvSpPr>
          <p:nvPr>
            <p:ph type="dt" sz="half" idx="10"/>
          </p:nvPr>
        </p:nvSpPr>
        <p:spPr/>
        <p:txBody>
          <a:bodyPr/>
          <a:lstStyle/>
          <a:p>
            <a:fld id="{A5EE8421-E82A-4CA8-9EBA-EB0C1BDAF774}" type="datetime1">
              <a:rPr lang="en-US" smtClean="0"/>
              <a:t>8/8/2016</a:t>
            </a:fld>
            <a:endParaRPr lang="en-US"/>
          </a:p>
        </p:txBody>
      </p:sp>
      <p:sp>
        <p:nvSpPr>
          <p:cNvPr id="5" name="Footer Placeholder 4"/>
          <p:cNvSpPr>
            <a:spLocks noGrp="1"/>
          </p:cNvSpPr>
          <p:nvPr>
            <p:ph type="ftr" sz="quarter" idx="11"/>
          </p:nvPr>
        </p:nvSpPr>
        <p:spPr/>
        <p:txBody>
          <a:bodyPr/>
          <a:lstStyle/>
          <a:p>
            <a:r>
              <a:rPr lang="en-US" dirty="0" smtClean="0"/>
              <a:t>MBARI Internship 2016 - Nick Raymond</a:t>
            </a:r>
            <a:endParaRPr lang="en-US" dirty="0"/>
          </a:p>
        </p:txBody>
      </p:sp>
      <p:sp>
        <p:nvSpPr>
          <p:cNvPr id="6" name="Slide Number Placeholder 5"/>
          <p:cNvSpPr>
            <a:spLocks noGrp="1"/>
          </p:cNvSpPr>
          <p:nvPr>
            <p:ph type="sldNum" sz="quarter" idx="12"/>
          </p:nvPr>
        </p:nvSpPr>
        <p:spPr/>
        <p:txBody>
          <a:bodyPr/>
          <a:lstStyle/>
          <a:p>
            <a:fld id="{38799739-2213-4265-BEF7-6E9CD2EF56DB}" type="slidenum">
              <a:rPr lang="en-US" smtClean="0"/>
              <a:t>7</a:t>
            </a:fld>
            <a:endParaRPr lang="en-US"/>
          </a:p>
        </p:txBody>
      </p:sp>
      <p:sp>
        <p:nvSpPr>
          <p:cNvPr id="9" name="TextBox 8"/>
          <p:cNvSpPr txBox="1"/>
          <p:nvPr/>
        </p:nvSpPr>
        <p:spPr>
          <a:xfrm>
            <a:off x="10737818" y="719121"/>
            <a:ext cx="3575466" cy="369332"/>
          </a:xfrm>
          <a:prstGeom prst="rect">
            <a:avLst/>
          </a:prstGeom>
          <a:noFill/>
        </p:spPr>
        <p:txBody>
          <a:bodyPr wrap="none" rtlCol="0">
            <a:spAutoFit/>
          </a:bodyPr>
          <a:lstStyle/>
          <a:p>
            <a:r>
              <a:rPr lang="en-US" dirty="0" smtClean="0"/>
              <a:t>Table 7.3 Drag of 3D Bodies Re &gt; 10</a:t>
            </a:r>
            <a:r>
              <a:rPr lang="en-US" baseline="30000" dirty="0" smtClean="0"/>
              <a:t>4</a:t>
            </a:r>
            <a:endParaRPr lang="en-US" baseline="30000" dirty="0"/>
          </a:p>
        </p:txBody>
      </p:sp>
      <p:sp>
        <p:nvSpPr>
          <p:cNvPr id="10" name="TextBox 9"/>
          <p:cNvSpPr txBox="1"/>
          <p:nvPr/>
        </p:nvSpPr>
        <p:spPr>
          <a:xfrm>
            <a:off x="9372418" y="2061611"/>
            <a:ext cx="2105063" cy="253916"/>
          </a:xfrm>
          <a:prstGeom prst="rect">
            <a:avLst/>
          </a:prstGeom>
          <a:noFill/>
        </p:spPr>
        <p:txBody>
          <a:bodyPr wrap="none" rtlCol="0">
            <a:spAutoFit/>
          </a:bodyPr>
          <a:lstStyle/>
          <a:p>
            <a:r>
              <a:rPr lang="en-US" sz="1050" dirty="0" smtClean="0"/>
              <a:t>Reference: White 7</a:t>
            </a:r>
            <a:r>
              <a:rPr lang="en-US" sz="1050" baseline="30000" dirty="0" smtClean="0"/>
              <a:t>th</a:t>
            </a:r>
            <a:r>
              <a:rPr lang="en-US" sz="1050" dirty="0" smtClean="0"/>
              <a:t> Ed, chapter 7.</a:t>
            </a:r>
            <a:endParaRPr lang="en-US" sz="1050" baseline="30000" dirty="0"/>
          </a:p>
        </p:txBody>
      </p:sp>
      <p:sp>
        <p:nvSpPr>
          <p:cNvPr id="11" name="TextBox 10"/>
          <p:cNvSpPr txBox="1"/>
          <p:nvPr/>
        </p:nvSpPr>
        <p:spPr>
          <a:xfrm>
            <a:off x="6172200" y="4692344"/>
            <a:ext cx="1904689" cy="230832"/>
          </a:xfrm>
          <a:prstGeom prst="rect">
            <a:avLst/>
          </a:prstGeom>
          <a:noFill/>
        </p:spPr>
        <p:txBody>
          <a:bodyPr wrap="none" rtlCol="0">
            <a:spAutoFit/>
          </a:bodyPr>
          <a:lstStyle/>
          <a:p>
            <a:r>
              <a:rPr lang="en-US" sz="900" dirty="0" smtClean="0">
                <a:latin typeface="Franklin Gothic Book" panose="020B0503020102020204" pitchFamily="34" charset="0"/>
              </a:rPr>
              <a:t>Source: </a:t>
            </a:r>
            <a:r>
              <a:rPr lang="en-US" sz="900" dirty="0" smtClean="0">
                <a:latin typeface="Franklin Gothic Book" panose="020B0503020102020204" pitchFamily="34" charset="0"/>
              </a:rPr>
              <a:t>MBARI Live Access to DATA</a:t>
            </a:r>
            <a:endParaRPr lang="en-US" sz="900" baseline="30000" dirty="0">
              <a:latin typeface="Franklin Gothic Book" panose="020B0503020102020204" pitchFamily="34" charset="0"/>
            </a:endParaRPr>
          </a:p>
        </p:txBody>
      </p:sp>
      <p:grpSp>
        <p:nvGrpSpPr>
          <p:cNvPr id="19" name="Group 18"/>
          <p:cNvGrpSpPr/>
          <p:nvPr/>
        </p:nvGrpSpPr>
        <p:grpSpPr>
          <a:xfrm>
            <a:off x="4953000" y="1753694"/>
            <a:ext cx="3958270" cy="3027856"/>
            <a:chOff x="4953000" y="1088453"/>
            <a:chExt cx="3958270" cy="3027856"/>
          </a:xfrm>
        </p:grpSpPr>
        <p:pic>
          <p:nvPicPr>
            <p:cNvPr id="7" name="Picture 6"/>
            <p:cNvPicPr/>
            <p:nvPr/>
          </p:nvPicPr>
          <p:blipFill rotWithShape="1">
            <a:blip r:embed="rId2"/>
            <a:srcRect l="4054" t="2837" r="17977" b="32306"/>
            <a:stretch/>
          </p:blipFill>
          <p:spPr bwMode="auto">
            <a:xfrm>
              <a:off x="4953000" y="1088453"/>
              <a:ext cx="3941064" cy="2661788"/>
            </a:xfrm>
            <a:prstGeom prst="rect">
              <a:avLst/>
            </a:prstGeom>
            <a:ln>
              <a:noFill/>
            </a:ln>
            <a:extLst>
              <a:ext uri="{53640926-AAD7-44D8-BBD7-CCE9431645EC}">
                <a14:shadowObscured xmlns:a14="http://schemas.microsoft.com/office/drawing/2010/main"/>
              </a:ext>
            </a:extLst>
          </p:spPr>
        </p:pic>
        <p:pic>
          <p:nvPicPr>
            <p:cNvPr id="14" name="Picture 13"/>
            <p:cNvPicPr/>
            <p:nvPr/>
          </p:nvPicPr>
          <p:blipFill rotWithShape="1">
            <a:blip r:embed="rId2"/>
            <a:srcRect l="5521" t="77908" r="17223" b="8974"/>
            <a:stretch/>
          </p:blipFill>
          <p:spPr bwMode="auto">
            <a:xfrm>
              <a:off x="5198806" y="3750241"/>
              <a:ext cx="3712464" cy="366068"/>
            </a:xfrm>
            <a:prstGeom prst="rect">
              <a:avLst/>
            </a:prstGeom>
            <a:ln>
              <a:noFill/>
            </a:ln>
            <a:extLst>
              <a:ext uri="{53640926-AAD7-44D8-BBD7-CCE9431645EC}">
                <a14:shadowObscured xmlns:a14="http://schemas.microsoft.com/office/drawing/2010/main"/>
              </a:ext>
            </a:extLst>
          </p:spPr>
        </p:pic>
      </p:grpSp>
      <p:sp>
        <p:nvSpPr>
          <p:cNvPr id="16" name="TextBox 15"/>
          <p:cNvSpPr txBox="1"/>
          <p:nvPr/>
        </p:nvSpPr>
        <p:spPr>
          <a:xfrm>
            <a:off x="4438503" y="1094276"/>
            <a:ext cx="2120904" cy="646331"/>
          </a:xfrm>
          <a:prstGeom prst="rect">
            <a:avLst/>
          </a:prstGeom>
          <a:noFill/>
        </p:spPr>
        <p:txBody>
          <a:bodyPr wrap="square" rtlCol="0">
            <a:spAutoFit/>
          </a:bodyPr>
          <a:lstStyle/>
          <a:p>
            <a:r>
              <a:rPr lang="en-US" dirty="0" smtClean="0">
                <a:latin typeface="Franklin Gothic Medium" panose="020B0603020102020204" pitchFamily="34" charset="0"/>
              </a:rPr>
              <a:t>Drag coefficient: </a:t>
            </a:r>
            <a:r>
              <a:rPr lang="en-US" dirty="0" smtClean="0">
                <a:latin typeface="Franklin Gothic Medium" panose="020B0603020102020204" pitchFamily="34" charset="0"/>
              </a:rPr>
              <a:t>Radial </a:t>
            </a:r>
            <a:r>
              <a:rPr lang="en-US" dirty="0" smtClean="0">
                <a:latin typeface="Franklin Gothic Medium" panose="020B0603020102020204" pitchFamily="34" charset="0"/>
              </a:rPr>
              <a:t>Flow</a:t>
            </a:r>
            <a:endParaRPr lang="en-US" dirty="0">
              <a:latin typeface="Franklin Gothic Medium" panose="020B0603020102020204" pitchFamily="34" charset="0"/>
            </a:endParaRPr>
          </a:p>
        </p:txBody>
      </p:sp>
      <p:sp>
        <p:nvSpPr>
          <p:cNvPr id="17" name="TextBox 16"/>
          <p:cNvSpPr txBox="1"/>
          <p:nvPr/>
        </p:nvSpPr>
        <p:spPr>
          <a:xfrm>
            <a:off x="10854623" y="1672088"/>
            <a:ext cx="778574" cy="646331"/>
          </a:xfrm>
          <a:prstGeom prst="rect">
            <a:avLst/>
          </a:prstGeom>
          <a:noFill/>
        </p:spPr>
        <p:txBody>
          <a:bodyPr wrap="square" rtlCol="0">
            <a:spAutoFit/>
          </a:bodyPr>
          <a:lstStyle/>
          <a:p>
            <a:r>
              <a:rPr lang="en-US" dirty="0" smtClean="0"/>
              <a:t>Axial Flow</a:t>
            </a:r>
            <a:endParaRPr lang="en-US" dirty="0"/>
          </a:p>
        </p:txBody>
      </p:sp>
      <p:sp>
        <p:nvSpPr>
          <p:cNvPr id="18" name="Rectangle 17"/>
          <p:cNvSpPr/>
          <p:nvPr/>
        </p:nvSpPr>
        <p:spPr>
          <a:xfrm>
            <a:off x="1752600" y="-857250"/>
            <a:ext cx="1905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521638" y="978514"/>
            <a:ext cx="7720989" cy="1364636"/>
            <a:chOff x="1320370" y="1549465"/>
            <a:chExt cx="7720989" cy="1819513"/>
          </a:xfrm>
        </p:grpSpPr>
        <p:pic>
          <p:nvPicPr>
            <p:cNvPr id="12" name="Picture 11"/>
            <p:cNvPicPr/>
            <p:nvPr/>
          </p:nvPicPr>
          <p:blipFill rotWithShape="1">
            <a:blip r:embed="rId3"/>
            <a:srcRect l="56679" t="14132" r="30410" b="63232"/>
            <a:stretch/>
          </p:blipFill>
          <p:spPr>
            <a:xfrm>
              <a:off x="1320370" y="1600200"/>
              <a:ext cx="1066800" cy="1034012"/>
            </a:xfrm>
            <a:prstGeom prst="rect">
              <a:avLst/>
            </a:prstGeom>
          </p:spPr>
        </p:pic>
        <p:pic>
          <p:nvPicPr>
            <p:cNvPr id="13" name="Picture 12"/>
            <p:cNvPicPr/>
            <p:nvPr/>
          </p:nvPicPr>
          <p:blipFill rotWithShape="1">
            <a:blip r:embed="rId4"/>
            <a:srcRect t="21930" b="32456"/>
            <a:stretch/>
          </p:blipFill>
          <p:spPr>
            <a:xfrm>
              <a:off x="6298159" y="2378378"/>
              <a:ext cx="2743200" cy="990600"/>
            </a:xfrm>
            <a:prstGeom prst="rect">
              <a:avLst/>
            </a:prstGeom>
          </p:spPr>
        </p:pic>
        <p:pic>
          <p:nvPicPr>
            <p:cNvPr id="8" name="Picture 7"/>
            <p:cNvPicPr/>
            <p:nvPr/>
          </p:nvPicPr>
          <p:blipFill rotWithShape="1">
            <a:blip r:embed="rId5"/>
            <a:srcRect l="36818" t="24895" r="44816" b="55051"/>
            <a:stretch/>
          </p:blipFill>
          <p:spPr bwMode="auto">
            <a:xfrm>
              <a:off x="2399627" y="1549465"/>
              <a:ext cx="1310375" cy="1259800"/>
            </a:xfrm>
            <a:prstGeom prst="rect">
              <a:avLst/>
            </a:prstGeom>
            <a:ln w="12700">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1442594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a:t>
            </a:r>
            <a:endParaRPr lang="en-US" dirty="0"/>
          </a:p>
        </p:txBody>
      </p:sp>
      <p:sp>
        <p:nvSpPr>
          <p:cNvPr id="4" name="Date Placeholder 3"/>
          <p:cNvSpPr>
            <a:spLocks noGrp="1"/>
          </p:cNvSpPr>
          <p:nvPr>
            <p:ph type="dt" sz="half" idx="10"/>
          </p:nvPr>
        </p:nvSpPr>
        <p:spPr/>
        <p:txBody>
          <a:bodyPr/>
          <a:lstStyle/>
          <a:p>
            <a:fld id="{ADC964A3-C1DE-47B2-9E5A-BB711C7E4390}"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8</a:t>
            </a:fld>
            <a:endParaRPr lang="en-US"/>
          </a:p>
        </p:txBody>
      </p:sp>
      <p:sp>
        <p:nvSpPr>
          <p:cNvPr id="8" name="Rectangle 7"/>
          <p:cNvSpPr/>
          <p:nvPr/>
        </p:nvSpPr>
        <p:spPr>
          <a:xfrm>
            <a:off x="1219200" y="2228850"/>
            <a:ext cx="1371600" cy="1200150"/>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Calculate drag force</a:t>
            </a:r>
          </a:p>
          <a:p>
            <a:pPr algn="ctr"/>
            <a:endParaRPr lang="en-US" dirty="0" smtClean="0"/>
          </a:p>
          <a:p>
            <a:pPr algn="ctr"/>
            <a:r>
              <a:rPr lang="en-US" b="0" dirty="0" smtClean="0"/>
              <a:t>F</a:t>
            </a:r>
            <a:r>
              <a:rPr lang="en-US" b="0" baseline="-25000" dirty="0" smtClean="0"/>
              <a:t>drag</a:t>
            </a:r>
            <a:endParaRPr lang="en-US" baseline="-25000" dirty="0" smtClean="0"/>
          </a:p>
        </p:txBody>
      </p:sp>
      <mc:AlternateContent xmlns:mc="http://schemas.openxmlformats.org/markup-compatibility/2006">
        <mc:Choice xmlns:a14="http://schemas.microsoft.com/office/drawing/2010/main" Requires="a14">
          <p:sp>
            <p:nvSpPr>
              <p:cNvPr id="9" name="Rectangle 8"/>
              <p:cNvSpPr/>
              <p:nvPr/>
            </p:nvSpPr>
            <p:spPr>
              <a:xfrm>
                <a:off x="3132285" y="2105026"/>
                <a:ext cx="1447800" cy="1447800"/>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chr m:val="∑"/>
                          <m:subHide m:val="on"/>
                          <m:supHide m:val="on"/>
                          <m:ctrlPr>
                            <a:rPr lang="en-US" i="1" smtClean="0">
                              <a:latin typeface="Cambria Math"/>
                            </a:rPr>
                          </m:ctrlPr>
                        </m:naryPr>
                        <m:sub/>
                        <m:sup/>
                        <m:e>
                          <m:r>
                            <a:rPr lang="en-US" b="0" i="1" smtClean="0">
                              <a:latin typeface="Cambria Math"/>
                            </a:rPr>
                            <m:t>𝐹𝑜𝑟𝑐𝑒𝑠</m:t>
                          </m:r>
                        </m:e>
                      </m:nary>
                    </m:oMath>
                  </m:oMathPara>
                </a14:m>
                <a:r>
                  <a:rPr lang="en-US" dirty="0" smtClean="0"/>
                  <a:t/>
                </a:r>
                <a:br>
                  <a:rPr lang="en-US" dirty="0" smtClean="0"/>
                </a:br>
                <a:r>
                  <a:rPr lang="en-US" dirty="0" smtClean="0"/>
                  <a:t>F</a:t>
                </a:r>
                <a:r>
                  <a:rPr lang="en-US" baseline="-25000" dirty="0" smtClean="0"/>
                  <a:t>total</a:t>
                </a:r>
                <a:r>
                  <a:rPr lang="en-US" dirty="0" smtClean="0"/>
                  <a:t> </a:t>
                </a:r>
                <a:r>
                  <a:rPr lang="en-US" dirty="0" smtClean="0"/>
                  <a:t>= m*a</a:t>
                </a:r>
              </a:p>
              <a:p>
                <a:pPr algn="ctr"/>
                <a:r>
                  <a:rPr lang="en-US" dirty="0" smtClean="0"/>
                  <a:t>a = </a:t>
                </a:r>
                <a:r>
                  <a:rPr lang="en-US" dirty="0"/>
                  <a:t>F</a:t>
                </a:r>
                <a:r>
                  <a:rPr lang="en-US" baseline="-25000" dirty="0"/>
                  <a:t>total </a:t>
                </a:r>
                <a:r>
                  <a:rPr lang="en-US" dirty="0" smtClean="0"/>
                  <a:t>/</a:t>
                </a:r>
                <a:r>
                  <a:rPr lang="en-US" dirty="0" smtClean="0"/>
                  <a:t>m</a:t>
                </a:r>
                <a:endParaRPr lang="en-US" dirty="0"/>
              </a:p>
            </p:txBody>
          </p:sp>
        </mc:Choice>
        <mc:Fallback>
          <p:sp>
            <p:nvSpPr>
              <p:cNvPr id="9" name="Rectangle 8"/>
              <p:cNvSpPr>
                <a:spLocks noRot="1" noChangeAspect="1" noMove="1" noResize="1" noEditPoints="1" noAdjustHandles="1" noChangeArrowheads="1" noChangeShapeType="1" noTextEdit="1"/>
              </p:cNvSpPr>
              <p:nvPr/>
            </p:nvSpPr>
            <p:spPr>
              <a:xfrm>
                <a:off x="3132285" y="2105026"/>
                <a:ext cx="1447800" cy="1447800"/>
              </a:xfrm>
              <a:prstGeom prst="rect">
                <a:avLst/>
              </a:prstGeom>
              <a:blipFill rotWithShape="1">
                <a:blip r:embed="rId2"/>
                <a:stretch>
                  <a:fillRect b="-1681"/>
                </a:stretch>
              </a:blipFill>
              <a:ln>
                <a:noFill/>
              </a:ln>
            </p:spPr>
            <p:txBody>
              <a:bodyPr/>
              <a:lstStyle/>
              <a:p>
                <a:r>
                  <a:rPr lang="en-US">
                    <a:noFill/>
                  </a:rPr>
                  <a:t> </a:t>
                </a:r>
              </a:p>
            </p:txBody>
          </p:sp>
        </mc:Fallback>
      </mc:AlternateContent>
      <p:cxnSp>
        <p:nvCxnSpPr>
          <p:cNvPr id="11" name="Elbow Connector 10"/>
          <p:cNvCxnSpPr>
            <a:stCxn id="7" idx="1"/>
            <a:endCxn id="8" idx="1"/>
          </p:cNvCxnSpPr>
          <p:nvPr/>
        </p:nvCxnSpPr>
        <p:spPr>
          <a:xfrm rot="10800000" flipH="1" flipV="1">
            <a:off x="457952" y="1609725"/>
            <a:ext cx="761248" cy="1219200"/>
          </a:xfrm>
          <a:prstGeom prst="bentConnector3">
            <a:avLst>
              <a:gd name="adj1" fmla="val -30030"/>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4800" y="2513766"/>
            <a:ext cx="685188" cy="369332"/>
          </a:xfrm>
          <a:prstGeom prst="rect">
            <a:avLst/>
          </a:prstGeom>
          <a:noFill/>
        </p:spPr>
        <p:txBody>
          <a:bodyPr wrap="none" rtlCol="0">
            <a:spAutoFit/>
          </a:bodyPr>
          <a:lstStyle/>
          <a:p>
            <a:r>
              <a:rPr lang="en-US" dirty="0" smtClean="0"/>
              <a:t>[m/s]</a:t>
            </a:r>
            <a:endParaRPr lang="en-US" dirty="0"/>
          </a:p>
        </p:txBody>
      </p:sp>
      <p:sp>
        <p:nvSpPr>
          <p:cNvPr id="13" name="TextBox 12"/>
          <p:cNvSpPr txBox="1"/>
          <p:nvPr/>
        </p:nvSpPr>
        <p:spPr>
          <a:xfrm>
            <a:off x="2624137" y="2398692"/>
            <a:ext cx="474810" cy="369332"/>
          </a:xfrm>
          <a:prstGeom prst="rect">
            <a:avLst/>
          </a:prstGeom>
          <a:noFill/>
        </p:spPr>
        <p:txBody>
          <a:bodyPr wrap="none" rtlCol="0">
            <a:spAutoFit/>
          </a:bodyPr>
          <a:lstStyle/>
          <a:p>
            <a:r>
              <a:rPr lang="en-US" dirty="0" smtClean="0"/>
              <a:t>[N]</a:t>
            </a:r>
            <a:endParaRPr lang="en-US" dirty="0"/>
          </a:p>
        </p:txBody>
      </p:sp>
      <p:cxnSp>
        <p:nvCxnSpPr>
          <p:cNvPr id="15" name="Straight Arrow Connector 14"/>
          <p:cNvCxnSpPr>
            <a:stCxn id="8" idx="3"/>
            <a:endCxn id="9" idx="1"/>
          </p:cNvCxnSpPr>
          <p:nvPr/>
        </p:nvCxnSpPr>
        <p:spPr>
          <a:xfrm>
            <a:off x="2590800" y="2828925"/>
            <a:ext cx="541485"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6" name="Rectangle 15"/>
              <p:cNvSpPr/>
              <p:nvPr/>
            </p:nvSpPr>
            <p:spPr>
              <a:xfrm>
                <a:off x="5486400" y="2228851"/>
                <a:ext cx="1447800" cy="1200150"/>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limLoc m:val="undOvr"/>
                          <m:subHide m:val="on"/>
                          <m:supHide m:val="on"/>
                          <m:ctrlPr>
                            <a:rPr lang="en-US" i="1" dirty="0" smtClean="0">
                              <a:latin typeface="Cambria Math"/>
                            </a:rPr>
                          </m:ctrlPr>
                        </m:naryPr>
                        <m:sub/>
                        <m:sup/>
                        <m:e>
                          <m:r>
                            <a:rPr lang="en-US" b="0" i="1" dirty="0" smtClean="0">
                              <a:latin typeface="Cambria Math"/>
                            </a:rPr>
                            <m:t>𝑎𝑐𝑐𝑒𝑙</m:t>
                          </m:r>
                        </m:e>
                      </m:nary>
                    </m:oMath>
                  </m:oMathPara>
                </a14:m>
                <a:endParaRPr lang="en-US" dirty="0"/>
              </a:p>
            </p:txBody>
          </p:sp>
        </mc:Choice>
        <mc:Fallback>
          <p:sp>
            <p:nvSpPr>
              <p:cNvPr id="16" name="Rectangle 15"/>
              <p:cNvSpPr>
                <a:spLocks noRot="1" noChangeAspect="1" noMove="1" noResize="1" noEditPoints="1" noAdjustHandles="1" noChangeArrowheads="1" noChangeShapeType="1" noTextEdit="1"/>
              </p:cNvSpPr>
              <p:nvPr/>
            </p:nvSpPr>
            <p:spPr>
              <a:xfrm>
                <a:off x="5486400" y="2228851"/>
                <a:ext cx="1447800" cy="1200150"/>
              </a:xfrm>
              <a:prstGeom prst="rect">
                <a:avLst/>
              </a:prstGeom>
              <a:blipFill rotWithShape="1">
                <a:blip r:embed="rId3"/>
                <a:stretch>
                  <a:fillRect/>
                </a:stretch>
              </a:blipFill>
              <a:ln>
                <a:noFill/>
              </a:ln>
            </p:spPr>
            <p:txBody>
              <a:bodyPr/>
              <a:lstStyle/>
              <a:p>
                <a:r>
                  <a:rPr lang="en-US">
                    <a:noFill/>
                  </a:rPr>
                  <a:t> </a:t>
                </a:r>
              </a:p>
            </p:txBody>
          </p:sp>
        </mc:Fallback>
      </mc:AlternateContent>
      <p:sp>
        <p:nvSpPr>
          <p:cNvPr id="18" name="Rectangle 17"/>
          <p:cNvSpPr/>
          <p:nvPr/>
        </p:nvSpPr>
        <p:spPr>
          <a:xfrm>
            <a:off x="7543800" y="2510225"/>
            <a:ext cx="1447800" cy="6374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CPF Velocity</a:t>
            </a:r>
            <a:endParaRPr lang="en-US" dirty="0"/>
          </a:p>
        </p:txBody>
      </p:sp>
      <p:cxnSp>
        <p:nvCxnSpPr>
          <p:cNvPr id="20" name="Elbow Connector 19"/>
          <p:cNvCxnSpPr>
            <a:stCxn id="18" idx="2"/>
            <a:endCxn id="8" idx="2"/>
          </p:cNvCxnSpPr>
          <p:nvPr/>
        </p:nvCxnSpPr>
        <p:spPr>
          <a:xfrm rot="5400000">
            <a:off x="4945663" y="106963"/>
            <a:ext cx="281375" cy="6362700"/>
          </a:xfrm>
          <a:prstGeom prst="bentConnector3">
            <a:avLst>
              <a:gd name="adj1" fmla="val 237099"/>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651374" y="2398692"/>
            <a:ext cx="763735" cy="369332"/>
          </a:xfrm>
          <a:prstGeom prst="rect">
            <a:avLst/>
          </a:prstGeom>
          <a:noFill/>
        </p:spPr>
        <p:txBody>
          <a:bodyPr wrap="none" rtlCol="0">
            <a:spAutoFit/>
          </a:bodyPr>
          <a:lstStyle/>
          <a:p>
            <a:r>
              <a:rPr lang="en-US" dirty="0" smtClean="0"/>
              <a:t>[m/s</a:t>
            </a:r>
            <a:r>
              <a:rPr lang="en-US" baseline="30000" dirty="0" smtClean="0"/>
              <a:t>2</a:t>
            </a:r>
            <a:r>
              <a:rPr lang="en-US" dirty="0" smtClean="0"/>
              <a:t>]</a:t>
            </a:r>
            <a:endParaRPr lang="en-US" dirty="0"/>
          </a:p>
        </p:txBody>
      </p:sp>
      <p:cxnSp>
        <p:nvCxnSpPr>
          <p:cNvPr id="23" name="Straight Arrow Connector 22"/>
          <p:cNvCxnSpPr>
            <a:stCxn id="9" idx="3"/>
            <a:endCxn id="16" idx="1"/>
          </p:cNvCxnSpPr>
          <p:nvPr/>
        </p:nvCxnSpPr>
        <p:spPr>
          <a:xfrm>
            <a:off x="4580085" y="2828926"/>
            <a:ext cx="906315" cy="0"/>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6" idx="3"/>
            <a:endCxn id="18" idx="1"/>
          </p:cNvCxnSpPr>
          <p:nvPr/>
        </p:nvCxnSpPr>
        <p:spPr>
          <a:xfrm flipV="1">
            <a:off x="6934200" y="2828925"/>
            <a:ext cx="609600"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934200" y="2398692"/>
            <a:ext cx="685188" cy="369332"/>
          </a:xfrm>
          <a:prstGeom prst="rect">
            <a:avLst/>
          </a:prstGeom>
          <a:noFill/>
        </p:spPr>
        <p:txBody>
          <a:bodyPr wrap="none" rtlCol="0">
            <a:spAutoFit/>
          </a:bodyPr>
          <a:lstStyle/>
          <a:p>
            <a:r>
              <a:rPr lang="en-US" dirty="0" smtClean="0"/>
              <a:t>[m/s]</a:t>
            </a:r>
            <a:endParaRPr lang="en-US" dirty="0"/>
          </a:p>
        </p:txBody>
      </p:sp>
      <p:sp>
        <p:nvSpPr>
          <p:cNvPr id="46" name="TextBox 45"/>
          <p:cNvSpPr txBox="1"/>
          <p:nvPr/>
        </p:nvSpPr>
        <p:spPr>
          <a:xfrm>
            <a:off x="2861543" y="3943350"/>
            <a:ext cx="4769575" cy="369332"/>
          </a:xfrm>
          <a:prstGeom prst="rect">
            <a:avLst/>
          </a:prstGeom>
          <a:noFill/>
        </p:spPr>
        <p:txBody>
          <a:bodyPr wrap="none" rtlCol="0">
            <a:spAutoFit/>
          </a:bodyPr>
          <a:lstStyle/>
          <a:p>
            <a:r>
              <a:rPr lang="en-US" dirty="0" smtClean="0"/>
              <a:t>CPF Velocity – feed back to drag force calculation</a:t>
            </a:r>
            <a:endParaRPr lang="en-US" dirty="0"/>
          </a:p>
        </p:txBody>
      </p:sp>
      <mc:AlternateContent xmlns:mc="http://schemas.openxmlformats.org/markup-compatibility/2006">
        <mc:Choice xmlns:a14="http://schemas.microsoft.com/office/drawing/2010/main" Requires="a14">
          <p:sp>
            <p:nvSpPr>
              <p:cNvPr id="52" name="TextBox 51"/>
              <p:cNvSpPr txBox="1"/>
              <p:nvPr/>
            </p:nvSpPr>
            <p:spPr>
              <a:xfrm>
                <a:off x="2808497" y="934799"/>
                <a:ext cx="4165949" cy="783804"/>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a:rPr>
                          </m:ctrlPr>
                        </m:sSubPr>
                        <m:e>
                          <m:r>
                            <a:rPr lang="en-US" sz="2400" b="0" i="1" smtClean="0">
                              <a:latin typeface="Cambria Math"/>
                            </a:rPr>
                            <m:t>𝐹</m:t>
                          </m:r>
                        </m:e>
                        <m:sub>
                          <m:r>
                            <a:rPr lang="en-US" sz="2400" b="0" i="1" smtClean="0">
                              <a:latin typeface="Cambria Math"/>
                            </a:rPr>
                            <m:t>𝑑𝑟𝑎𝑔</m:t>
                          </m:r>
                        </m:sub>
                      </m:sSub>
                      <m:r>
                        <a:rPr lang="en-US" sz="2400" b="0" i="1" smtClean="0">
                          <a:latin typeface="Cambria Math"/>
                        </a:rPr>
                        <m:t>= </m:t>
                      </m:r>
                      <m:f>
                        <m:fPr>
                          <m:ctrlPr>
                            <a:rPr lang="en-US" sz="2400" b="0" i="1" smtClean="0">
                              <a:latin typeface="Cambria Math"/>
                            </a:rPr>
                          </m:ctrlPr>
                        </m:fPr>
                        <m:num>
                          <m:r>
                            <a:rPr lang="en-US" sz="2400" b="0" i="1" smtClean="0">
                              <a:latin typeface="Cambria Math"/>
                            </a:rPr>
                            <m:t>1</m:t>
                          </m:r>
                        </m:num>
                        <m:den>
                          <m:r>
                            <a:rPr lang="en-US" sz="2400" b="0" i="1" smtClean="0">
                              <a:latin typeface="Cambria Math"/>
                            </a:rPr>
                            <m:t>2</m:t>
                          </m:r>
                        </m:den>
                      </m:f>
                      <m:sSub>
                        <m:sSubPr>
                          <m:ctrlPr>
                            <a:rPr lang="en-US" sz="2400" b="0" i="1" smtClean="0">
                              <a:latin typeface="Cambria Math"/>
                            </a:rPr>
                          </m:ctrlPr>
                        </m:sSubPr>
                        <m:e>
                          <m:r>
                            <a:rPr lang="en-US" sz="2400" b="0" i="1" smtClean="0">
                              <a:latin typeface="Cambria Math"/>
                            </a:rPr>
                            <m:t>𝐶</m:t>
                          </m:r>
                        </m:e>
                        <m:sub>
                          <m:r>
                            <a:rPr lang="en-US" sz="2400" b="0" i="1" smtClean="0">
                              <a:latin typeface="Cambria Math"/>
                            </a:rPr>
                            <m:t>𝐷</m:t>
                          </m:r>
                        </m:sub>
                      </m:sSub>
                      <m:r>
                        <a:rPr lang="en-US" sz="2400" b="0" i="1" smtClean="0">
                          <a:latin typeface="Cambria Math"/>
                        </a:rPr>
                        <m:t>𝜌</m:t>
                      </m:r>
                      <m:sSup>
                        <m:sSupPr>
                          <m:ctrlPr>
                            <a:rPr lang="en-US" sz="2400" b="0" i="1" smtClean="0">
                              <a:latin typeface="Cambria Math"/>
                            </a:rPr>
                          </m:ctrlPr>
                        </m:sSupPr>
                        <m:e>
                          <m:d>
                            <m:dPr>
                              <m:ctrlPr>
                                <a:rPr lang="en-US" sz="2400" b="0" i="1" smtClean="0">
                                  <a:latin typeface="Cambria Math"/>
                                </a:rPr>
                              </m:ctrlPr>
                            </m:dPr>
                            <m:e>
                              <m:r>
                                <a:rPr lang="en-US" sz="2400" b="0" i="1" smtClean="0">
                                  <a:latin typeface="Cambria Math"/>
                                </a:rPr>
                                <m:t>𝑈</m:t>
                              </m:r>
                              <m:r>
                                <a:rPr lang="en-US" sz="2400" b="0" i="1" smtClean="0">
                                  <a:latin typeface="Cambria Math"/>
                                </a:rPr>
                                <m:t>−</m:t>
                              </m:r>
                              <m:r>
                                <a:rPr lang="en-US" sz="2400" b="0" i="1" smtClean="0">
                                  <a:latin typeface="Cambria Math"/>
                                </a:rPr>
                                <m:t>𝑉</m:t>
                              </m:r>
                            </m:e>
                          </m:d>
                        </m:e>
                        <m:sup>
                          <m:r>
                            <a:rPr lang="en-US" sz="2400" b="0" i="1" smtClean="0">
                              <a:latin typeface="Cambria Math"/>
                            </a:rPr>
                            <m:t>2</m:t>
                          </m:r>
                        </m:sup>
                      </m:sSup>
                      <m:sSup>
                        <m:sSupPr>
                          <m:ctrlPr>
                            <a:rPr lang="en-US" sz="2400" b="0" i="1" smtClean="0">
                              <a:latin typeface="Cambria Math"/>
                            </a:rPr>
                          </m:ctrlPr>
                        </m:sSupPr>
                        <m:e>
                          <m:r>
                            <a:rPr lang="en-US" sz="2400" b="0" i="1" smtClean="0">
                              <a:latin typeface="Cambria Math"/>
                            </a:rPr>
                            <m:t>𝐴𝑟𝑒𝑎</m:t>
                          </m:r>
                        </m:e>
                        <m:sup>
                          <m:r>
                            <a:rPr lang="en-US" sz="2400" b="0" i="1" smtClean="0">
                              <a:latin typeface="Cambria Math"/>
                            </a:rPr>
                            <m:t>∗</m:t>
                          </m:r>
                        </m:sup>
                      </m:sSup>
                    </m:oMath>
                  </m:oMathPara>
                </a14:m>
                <a:endParaRPr lang="en-US" sz="2400" dirty="0"/>
              </a:p>
            </p:txBody>
          </p:sp>
        </mc:Choice>
        <mc:Fallback>
          <p:sp>
            <p:nvSpPr>
              <p:cNvPr id="52" name="TextBox 51"/>
              <p:cNvSpPr txBox="1">
                <a:spLocks noRot="1" noChangeAspect="1" noMove="1" noResize="1" noEditPoints="1" noAdjustHandles="1" noChangeArrowheads="1" noChangeShapeType="1" noTextEdit="1"/>
              </p:cNvSpPr>
              <p:nvPr/>
            </p:nvSpPr>
            <p:spPr>
              <a:xfrm>
                <a:off x="2808497" y="934799"/>
                <a:ext cx="4165949" cy="783804"/>
              </a:xfrm>
              <a:prstGeom prst="rect">
                <a:avLst/>
              </a:prstGeom>
              <a:blipFill rotWithShape="1">
                <a:blip r:embed="rId4"/>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3" name="TextBox 52"/>
              <p:cNvSpPr txBox="1"/>
              <p:nvPr/>
            </p:nvSpPr>
            <p:spPr>
              <a:xfrm>
                <a:off x="6974446" y="872907"/>
                <a:ext cx="1960088" cy="1323439"/>
              </a:xfrm>
              <a:prstGeom prst="rect">
                <a:avLst/>
              </a:prstGeom>
              <a:noFill/>
            </p:spPr>
            <p:txBody>
              <a:bodyPr wrap="none" rtlCol="0">
                <a:spAutoFit/>
              </a:bodyPr>
              <a:lstStyle/>
              <a:p>
                <a:r>
                  <a:rPr lang="en-US" sz="1600" dirty="0" smtClean="0"/>
                  <a:t>V = CPF vel.</a:t>
                </a:r>
              </a:p>
              <a:p>
                <a:r>
                  <a:rPr lang="en-US" sz="1600" dirty="0" smtClean="0"/>
                  <a:t>U = current vel.</a:t>
                </a:r>
              </a:p>
              <a:p>
                <a:r>
                  <a:rPr lang="en-US" sz="1600" dirty="0" smtClean="0"/>
                  <a:t>A* = L x D</a:t>
                </a:r>
              </a:p>
              <a:p>
                <a:r>
                  <a:rPr lang="en-US" sz="1600" dirty="0" smtClean="0"/>
                  <a:t>C</a:t>
                </a:r>
                <a:r>
                  <a:rPr lang="en-US" sz="1600" baseline="-25000" dirty="0" smtClean="0"/>
                  <a:t>D</a:t>
                </a:r>
                <a:r>
                  <a:rPr lang="en-US" sz="1600" dirty="0" smtClean="0"/>
                  <a:t> = drag </a:t>
                </a:r>
                <a:r>
                  <a:rPr lang="en-US" sz="1600" dirty="0" err="1" smtClean="0"/>
                  <a:t>coeff</a:t>
                </a:r>
                <a:r>
                  <a:rPr lang="en-US" sz="1600" dirty="0" smtClean="0"/>
                  <a:t>.</a:t>
                </a:r>
                <a:endParaRPr lang="en-US" sz="1600" dirty="0" smtClean="0"/>
              </a:p>
              <a:p>
                <a14:m>
                  <m:oMath xmlns:m="http://schemas.openxmlformats.org/officeDocument/2006/math">
                    <m:r>
                      <a:rPr lang="en-US" sz="1600" b="0" i="1" smtClean="0">
                        <a:latin typeface="Cambria Math"/>
                      </a:rPr>
                      <m:t>𝜌</m:t>
                    </m:r>
                  </m:oMath>
                </a14:m>
                <a:r>
                  <a:rPr lang="en-US" sz="1600" dirty="0" smtClean="0"/>
                  <a:t> = sea water density</a:t>
                </a:r>
                <a:endParaRPr lang="en-US" sz="1600" dirty="0"/>
              </a:p>
            </p:txBody>
          </p:sp>
        </mc:Choice>
        <mc:Fallback>
          <p:sp>
            <p:nvSpPr>
              <p:cNvPr id="53" name="TextBox 52"/>
              <p:cNvSpPr txBox="1">
                <a:spLocks noRot="1" noChangeAspect="1" noMove="1" noResize="1" noEditPoints="1" noAdjustHandles="1" noChangeArrowheads="1" noChangeShapeType="1" noTextEdit="1"/>
              </p:cNvSpPr>
              <p:nvPr/>
            </p:nvSpPr>
            <p:spPr>
              <a:xfrm>
                <a:off x="6974446" y="872907"/>
                <a:ext cx="1960088" cy="1323439"/>
              </a:xfrm>
              <a:prstGeom prst="rect">
                <a:avLst/>
              </a:prstGeom>
              <a:blipFill rotWithShape="1">
                <a:blip r:embed="rId5"/>
                <a:stretch>
                  <a:fillRect l="-1553" t="-1382" r="-311" b="-5069"/>
                </a:stretch>
              </a:blipFill>
            </p:spPr>
            <p:txBody>
              <a:bodyPr/>
              <a:lstStyle/>
              <a:p>
                <a:r>
                  <a:rPr lang="en-US">
                    <a:noFill/>
                  </a:rPr>
                  <a:t> </a:t>
                </a:r>
              </a:p>
            </p:txBody>
          </p:sp>
        </mc:Fallback>
      </mc:AlternateContent>
      <p:sp>
        <p:nvSpPr>
          <p:cNvPr id="54" name="TextBox 53"/>
          <p:cNvSpPr txBox="1"/>
          <p:nvPr/>
        </p:nvSpPr>
        <p:spPr>
          <a:xfrm>
            <a:off x="1256806" y="4383494"/>
            <a:ext cx="6952481" cy="369332"/>
          </a:xfrm>
          <a:prstGeom prst="rect">
            <a:avLst/>
          </a:prstGeom>
          <a:ln>
            <a:solidFill>
              <a:srgbClr val="22518A"/>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Note: characteristic area (A*) is cross section of cylinder normal to flow. </a:t>
            </a:r>
            <a:endParaRPr lang="en-US" dirty="0"/>
          </a:p>
        </p:txBody>
      </p:sp>
      <p:sp>
        <p:nvSpPr>
          <p:cNvPr id="55" name="TextBox 54"/>
          <p:cNvSpPr txBox="1"/>
          <p:nvPr/>
        </p:nvSpPr>
        <p:spPr>
          <a:xfrm>
            <a:off x="1258550" y="819150"/>
            <a:ext cx="684803" cy="369332"/>
          </a:xfrm>
          <a:prstGeom prst="rect">
            <a:avLst/>
          </a:prstGeom>
          <a:noFill/>
        </p:spPr>
        <p:txBody>
          <a:bodyPr wrap="none" rtlCol="0">
            <a:spAutoFit/>
          </a:bodyPr>
          <a:lstStyle/>
          <a:p>
            <a:r>
              <a:rPr lang="en-US" dirty="0" smtClean="0"/>
              <a:t>Input</a:t>
            </a:r>
            <a:endParaRPr lang="en-US" dirty="0"/>
          </a:p>
        </p:txBody>
      </p:sp>
      <p:sp>
        <p:nvSpPr>
          <p:cNvPr id="56" name="TextBox 55"/>
          <p:cNvSpPr txBox="1"/>
          <p:nvPr/>
        </p:nvSpPr>
        <p:spPr>
          <a:xfrm>
            <a:off x="7897223" y="2196346"/>
            <a:ext cx="856325" cy="369332"/>
          </a:xfrm>
          <a:prstGeom prst="rect">
            <a:avLst/>
          </a:prstGeom>
          <a:noFill/>
        </p:spPr>
        <p:txBody>
          <a:bodyPr wrap="none" rtlCol="0">
            <a:spAutoFit/>
          </a:bodyPr>
          <a:lstStyle/>
          <a:p>
            <a:r>
              <a:rPr lang="en-US" dirty="0" smtClean="0"/>
              <a:t>Output</a:t>
            </a:r>
            <a:endParaRPr lang="en-US" dirty="0"/>
          </a:p>
        </p:txBody>
      </p:sp>
      <p:sp>
        <p:nvSpPr>
          <p:cNvPr id="57" name="Pentagon 56"/>
          <p:cNvSpPr/>
          <p:nvPr/>
        </p:nvSpPr>
        <p:spPr>
          <a:xfrm rot="10800000">
            <a:off x="457954" y="1185474"/>
            <a:ext cx="2034491" cy="852875"/>
          </a:xfrm>
          <a:prstGeom prst="homePlat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7952" y="1181100"/>
            <a:ext cx="2286001" cy="8572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Current Velocity Profiles </a:t>
            </a:r>
          </a:p>
          <a:p>
            <a:pPr algn="ctr"/>
            <a:r>
              <a:rPr lang="en-US" dirty="0" smtClean="0"/>
              <a:t>N/S &amp; E/W</a:t>
            </a:r>
            <a:endParaRPr lang="en-US" dirty="0"/>
          </a:p>
        </p:txBody>
      </p:sp>
      <p:sp>
        <p:nvSpPr>
          <p:cNvPr id="62" name="TextBox 61"/>
          <p:cNvSpPr txBox="1"/>
          <p:nvPr/>
        </p:nvSpPr>
        <p:spPr>
          <a:xfrm>
            <a:off x="457200" y="2260193"/>
            <a:ext cx="473206" cy="369332"/>
          </a:xfrm>
          <a:prstGeom prst="rect">
            <a:avLst/>
          </a:prstGeom>
          <a:noFill/>
        </p:spPr>
        <p:txBody>
          <a:bodyPr wrap="none" rtlCol="0">
            <a:spAutoFit/>
          </a:bodyPr>
          <a:lstStyle/>
          <a:p>
            <a:r>
              <a:rPr lang="en-US" dirty="0" smtClean="0"/>
              <a:t>[U]</a:t>
            </a:r>
            <a:endParaRPr lang="en-US" dirty="0"/>
          </a:p>
        </p:txBody>
      </p:sp>
      <p:sp>
        <p:nvSpPr>
          <p:cNvPr id="63" name="TextBox 62"/>
          <p:cNvSpPr txBox="1"/>
          <p:nvPr/>
        </p:nvSpPr>
        <p:spPr>
          <a:xfrm>
            <a:off x="4804655" y="3429001"/>
            <a:ext cx="457176" cy="369332"/>
          </a:xfrm>
          <a:prstGeom prst="rect">
            <a:avLst/>
          </a:prstGeom>
          <a:noFill/>
        </p:spPr>
        <p:txBody>
          <a:bodyPr wrap="none" rtlCol="0">
            <a:spAutoFit/>
          </a:bodyPr>
          <a:lstStyle/>
          <a:p>
            <a:r>
              <a:rPr lang="en-US" dirty="0" smtClean="0"/>
              <a:t>[V]</a:t>
            </a:r>
            <a:endParaRPr lang="en-US" dirty="0"/>
          </a:p>
        </p:txBody>
      </p:sp>
    </p:spTree>
    <p:extLst>
      <p:ext uri="{BB962C8B-B14F-4D97-AF65-F5344CB8AC3E}">
        <p14:creationId xmlns:p14="http://schemas.microsoft.com/office/powerpoint/2010/main" val="32068132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SIMULATION RESULTS</a:t>
            </a:r>
            <a:endParaRPr lang="en-US" dirty="0"/>
          </a:p>
        </p:txBody>
      </p:sp>
      <p:sp>
        <p:nvSpPr>
          <p:cNvPr id="4" name="Date Placeholder 3"/>
          <p:cNvSpPr>
            <a:spLocks noGrp="1"/>
          </p:cNvSpPr>
          <p:nvPr>
            <p:ph type="dt" sz="half" idx="10"/>
          </p:nvPr>
        </p:nvSpPr>
        <p:spPr/>
        <p:txBody>
          <a:bodyPr/>
          <a:lstStyle/>
          <a:p>
            <a:fld id="{F5D5FA04-AB88-498B-9FF9-73057BA7F1E1}" type="datetime1">
              <a:rPr lang="en-US" smtClean="0"/>
              <a:t>8/8/2016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8799739-2213-4265-BEF7-6E9CD2EF56DB}" type="slidenum">
              <a:rPr lang="en-US" smtClean="0"/>
              <a:t>9</a:t>
            </a:fld>
            <a:endParaRPr lang="en-US"/>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472" t="34568" r="51586"/>
          <a:stretch/>
        </p:blipFill>
        <p:spPr bwMode="auto">
          <a:xfrm>
            <a:off x="3505200" y="1298448"/>
            <a:ext cx="5588282" cy="3483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781800" y="1456514"/>
            <a:ext cx="1665873"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smtClean="0"/>
              <a:t>CPF Velocity [m/s]</a:t>
            </a:r>
            <a:endParaRPr lang="en-US" sz="1400" dirty="0"/>
          </a:p>
        </p:txBody>
      </p:sp>
      <p:sp>
        <p:nvSpPr>
          <p:cNvPr id="10" name="TextBox 9"/>
          <p:cNvSpPr txBox="1"/>
          <p:nvPr/>
        </p:nvSpPr>
        <p:spPr>
          <a:xfrm>
            <a:off x="6388741" y="3049490"/>
            <a:ext cx="2101639"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dirty="0" smtClean="0"/>
              <a:t>CPF Acceleration [m/s</a:t>
            </a:r>
            <a:r>
              <a:rPr lang="en-US" sz="1400" baseline="30000" dirty="0" smtClean="0"/>
              <a:t>2</a:t>
            </a:r>
            <a:r>
              <a:rPr lang="en-US" sz="1400" dirty="0" smtClean="0"/>
              <a:t>]</a:t>
            </a:r>
            <a:endParaRPr lang="en-US" sz="1400" dirty="0"/>
          </a:p>
        </p:txBody>
      </p:sp>
      <p:sp>
        <p:nvSpPr>
          <p:cNvPr id="13" name="Content Placeholder 2"/>
          <p:cNvSpPr>
            <a:spLocks noGrp="1"/>
          </p:cNvSpPr>
          <p:nvPr>
            <p:ph idx="1"/>
          </p:nvPr>
        </p:nvSpPr>
        <p:spPr>
          <a:xfrm>
            <a:off x="228600" y="1456513"/>
            <a:ext cx="3505200" cy="3296723"/>
          </a:xfrm>
        </p:spPr>
        <p:txBody>
          <a:bodyPr>
            <a:noAutofit/>
          </a:bodyPr>
          <a:lstStyle/>
          <a:p>
            <a:r>
              <a:rPr lang="en-US" dirty="0" smtClean="0"/>
              <a:t>Accelerations range:</a:t>
            </a:r>
          </a:p>
          <a:p>
            <a:pPr lvl="1"/>
            <a:r>
              <a:rPr lang="en-US" dirty="0" smtClean="0"/>
              <a:t>0.2 – 1 mm/sec^2</a:t>
            </a:r>
          </a:p>
          <a:p>
            <a:r>
              <a:rPr lang="en-US" dirty="0" smtClean="0"/>
              <a:t>Velocity range</a:t>
            </a:r>
          </a:p>
          <a:p>
            <a:r>
              <a:rPr lang="en-US" dirty="0" smtClean="0"/>
              <a:t>0 – 250 mm/sec^2</a:t>
            </a:r>
            <a:endParaRPr lang="en-US" dirty="0"/>
          </a:p>
          <a:p>
            <a:r>
              <a:rPr lang="en-US" sz="1800" dirty="0" smtClean="0"/>
              <a:t>Based on results, project much more difficult than expected</a:t>
            </a:r>
            <a:r>
              <a:rPr lang="en-US" dirty="0" smtClean="0"/>
              <a:t>.</a:t>
            </a:r>
          </a:p>
          <a:p>
            <a:r>
              <a:rPr lang="en-US" sz="1800" dirty="0" smtClean="0"/>
              <a:t>Requires more signal processing to reduce noise.</a:t>
            </a:r>
            <a:endParaRPr lang="en-US" sz="1800" dirty="0" smtClean="0"/>
          </a:p>
          <a:p>
            <a:pPr lvl="1"/>
            <a:endParaRPr lang="en-US" dirty="0" smtClean="0"/>
          </a:p>
          <a:p>
            <a:pPr lvl="1"/>
            <a:endParaRPr lang="en-US" dirty="0" smtClean="0"/>
          </a:p>
          <a:p>
            <a:pPr lvl="1"/>
            <a:endParaRPr lang="en-US" dirty="0"/>
          </a:p>
        </p:txBody>
      </p:sp>
      <p:sp>
        <p:nvSpPr>
          <p:cNvPr id="3" name="Rectangle 2"/>
          <p:cNvSpPr/>
          <p:nvPr/>
        </p:nvSpPr>
        <p:spPr>
          <a:xfrm>
            <a:off x="76200" y="57150"/>
            <a:ext cx="25908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Units?</a:t>
            </a:r>
          </a:p>
          <a:p>
            <a:pPr algn="ctr"/>
            <a:r>
              <a:rPr lang="en-US" dirty="0" smtClean="0"/>
              <a:t>Mm/sec^2, meter/sec^2, mg?</a:t>
            </a:r>
            <a:endParaRPr lang="en-US" dirty="0"/>
          </a:p>
        </p:txBody>
      </p:sp>
    </p:spTree>
    <p:extLst>
      <p:ext uri="{BB962C8B-B14F-4D97-AF65-F5344CB8AC3E}">
        <p14:creationId xmlns:p14="http://schemas.microsoft.com/office/powerpoint/2010/main" val="1012533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516</TotalTime>
  <Words>1431</Words>
  <Application>Microsoft Office PowerPoint</Application>
  <PresentationFormat>On-screen Show (16:9)</PresentationFormat>
  <Paragraphs>323</Paragraphs>
  <Slides>27</Slides>
  <Notes>5</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EVALUATION OF  INERTIAL MEASUREMENT UNIT PERFORMANCE FOR  WATER COLUMN VELOCITY  ESTIMATION OF  COASTAL PROFILING FLOATS.</vt:lpstr>
      <vt:lpstr>Profiling Floats</vt:lpstr>
      <vt:lpstr>Coastal Profiling Floats</vt:lpstr>
      <vt:lpstr>Overview</vt:lpstr>
      <vt:lpstr>(Optional )   Project Goals</vt:lpstr>
      <vt:lpstr>SYSTEM OVERVIEW</vt:lpstr>
      <vt:lpstr>MODELING MOTION OF CPF</vt:lpstr>
      <vt:lpstr>DYNAMIC MODEL</vt:lpstr>
      <vt:lpstr>DYNAMIC SIMULATION RESULTS</vt:lpstr>
      <vt:lpstr>HARDWARE + SOFTWARE</vt:lpstr>
      <vt:lpstr>LINEAR TRANSLATION STAGE SETUP</vt:lpstr>
      <vt:lpstr>EXPERIMENT SETUP</vt:lpstr>
      <vt:lpstr>Signal Processing</vt:lpstr>
      <vt:lpstr>EXPERIMENTAL ACCELEROMETER DATA</vt:lpstr>
      <vt:lpstr>SMALL ACCELERATION MEASUREMENTS</vt:lpstr>
      <vt:lpstr>ERROR: LOW ACCELERATION MEASUREMENTS</vt:lpstr>
      <vt:lpstr>BIG ACCELERATION MEASUREMENTS</vt:lpstr>
      <vt:lpstr>ERROR: BIG ACCELERATION MEASUREMENTS</vt:lpstr>
      <vt:lpstr>CONCLUSION</vt:lpstr>
      <vt:lpstr>FUTURE WORK</vt:lpstr>
      <vt:lpstr>ACKNOWLEDGEMENTS</vt:lpstr>
      <vt:lpstr>SOURCES</vt:lpstr>
      <vt:lpstr>SIMULINK MODEL – 1D</vt:lpstr>
      <vt:lpstr>DRAG FORCE BLOCK</vt:lpstr>
      <vt:lpstr>DYNAMICS BLOCK</vt:lpstr>
      <vt:lpstr>SIMULATION OUTPUTS</vt:lpstr>
      <vt:lpstr>VERIFY FLATNESS OF LINEAR TABLE</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Profiling Float  Dynamic Simulation Review</dc:title>
  <dc:creator>Nicholas Raymond</dc:creator>
  <cp:lastModifiedBy>Nicholas Raymond</cp:lastModifiedBy>
  <cp:revision>89</cp:revision>
  <dcterms:created xsi:type="dcterms:W3CDTF">2016-06-27T16:59:52Z</dcterms:created>
  <dcterms:modified xsi:type="dcterms:W3CDTF">2016-08-09T01:08:13Z</dcterms:modified>
</cp:coreProperties>
</file>