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280" r:id="rId2"/>
    <p:sldId id="289" r:id="rId3"/>
    <p:sldId id="292" r:id="rId4"/>
    <p:sldId id="262" r:id="rId5"/>
    <p:sldId id="288" r:id="rId6"/>
    <p:sldId id="290" r:id="rId7"/>
    <p:sldId id="291" r:id="rId8"/>
    <p:sldId id="293" r:id="rId9"/>
    <p:sldId id="294" r:id="rId10"/>
    <p:sldId id="298" r:id="rId11"/>
    <p:sldId id="299" r:id="rId12"/>
    <p:sldId id="295" r:id="rId13"/>
    <p:sldId id="296" r:id="rId14"/>
    <p:sldId id="297" r:id="rId15"/>
    <p:sldId id="286" r:id="rId16"/>
    <p:sldId id="283" r:id="rId17"/>
    <p:sldId id="257"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03267C-0B0F-4D56-AAFF-EF691CFD4391}">
          <p14:sldIdLst>
            <p14:sldId id="280"/>
            <p14:sldId id="289"/>
            <p14:sldId id="292"/>
            <p14:sldId id="262"/>
            <p14:sldId id="288"/>
            <p14:sldId id="290"/>
            <p14:sldId id="291"/>
            <p14:sldId id="293"/>
            <p14:sldId id="294"/>
            <p14:sldId id="298"/>
            <p14:sldId id="299"/>
            <p14:sldId id="295"/>
            <p14:sldId id="296"/>
            <p14:sldId id="297"/>
            <p14:sldId id="286"/>
            <p14:sldId id="283"/>
            <p14:sldId id="257"/>
          </p14:sldIdLst>
        </p14:section>
        <p14:section name="Appendix" id="{10E4AA6D-C77A-4F15-B500-C1F998A3969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490B"/>
    <a:srgbClr val="22518A"/>
    <a:srgbClr val="FF48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650" autoAdjust="0"/>
  </p:normalViewPr>
  <p:slideViewPr>
    <p:cSldViewPr>
      <p:cViewPr varScale="1">
        <p:scale>
          <a:sx n="132" d="100"/>
          <a:sy n="132" d="100"/>
        </p:scale>
        <p:origin x="-426" y="-84"/>
      </p:cViewPr>
      <p:guideLst>
        <p:guide orient="horz" pos="1620"/>
        <p:guide pos="2880"/>
      </p:guideLst>
    </p:cSldViewPr>
  </p:slideViewPr>
  <p:notesTextViewPr>
    <p:cViewPr>
      <p:scale>
        <a:sx n="1" d="1"/>
        <a:sy n="1" d="1"/>
      </p:scale>
      <p:origin x="0" y="0"/>
    </p:cViewPr>
  </p:notesTextViewPr>
  <p:sorterViewPr>
    <p:cViewPr>
      <p:scale>
        <a:sx n="130" d="100"/>
        <a:sy n="130" d="100"/>
      </p:scale>
      <p:origin x="0" y="240"/>
    </p:cViewPr>
  </p:sorterViewPr>
  <p:notesViewPr>
    <p:cSldViewPr>
      <p:cViewPr varScale="1">
        <p:scale>
          <a:sx n="87" d="100"/>
          <a:sy n="87" d="100"/>
        </p:scale>
        <p:origin x="-190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3ADA7B-8C07-4C53-BBB7-E2459480A90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A31D20D2-A536-44B9-B2FD-60814CACC0E6}">
      <dgm:prSet phldrT="[Text]" custT="1"/>
      <dgm:spPr/>
      <dgm:t>
        <a:bodyPr/>
        <a:lstStyle/>
        <a:p>
          <a:r>
            <a:rPr lang="en-US" sz="1800" dirty="0" smtClean="0">
              <a:latin typeface="Franklin Gothic Medium" panose="020B0603020102020204" pitchFamily="34" charset="0"/>
            </a:rPr>
            <a:t>Model System</a:t>
          </a:r>
          <a:endParaRPr lang="en-US" sz="1800" dirty="0">
            <a:latin typeface="Franklin Gothic Medium" panose="020B0603020102020204" pitchFamily="34" charset="0"/>
          </a:endParaRPr>
        </a:p>
      </dgm:t>
    </dgm:pt>
    <dgm:pt modelId="{2D43A41E-792F-4E9B-B65A-4088C40B82E6}" type="parTrans" cxnId="{4CA7735B-51B3-41CE-952F-9482ED6B7CB3}">
      <dgm:prSet/>
      <dgm:spPr/>
      <dgm:t>
        <a:bodyPr/>
        <a:lstStyle/>
        <a:p>
          <a:endParaRPr lang="en-US"/>
        </a:p>
      </dgm:t>
    </dgm:pt>
    <dgm:pt modelId="{D54CE1A5-2A2A-4FAC-9815-FD37D350C78A}" type="sibTrans" cxnId="{4CA7735B-51B3-41CE-952F-9482ED6B7CB3}">
      <dgm:prSet/>
      <dgm:spPr/>
      <dgm:t>
        <a:bodyPr/>
        <a:lstStyle/>
        <a:p>
          <a:endParaRPr lang="en-US"/>
        </a:p>
      </dgm:t>
    </dgm:pt>
    <dgm:pt modelId="{8375F52F-AC0E-4E0C-BACA-50BD66106ACD}">
      <dgm:prSet phldrT="[Text]" custT="1"/>
      <dgm:spPr/>
      <dgm:t>
        <a:bodyPr/>
        <a:lstStyle/>
        <a:p>
          <a:r>
            <a:rPr lang="en-US" sz="1800" dirty="0" smtClean="0">
              <a:latin typeface="Franklin Gothic Medium" panose="020B0603020102020204" pitchFamily="34" charset="0"/>
            </a:rPr>
            <a:t>Evaluate Sensor</a:t>
          </a:r>
          <a:endParaRPr lang="en-US" sz="1800" dirty="0">
            <a:latin typeface="Franklin Gothic Medium" panose="020B0603020102020204" pitchFamily="34" charset="0"/>
          </a:endParaRPr>
        </a:p>
      </dgm:t>
    </dgm:pt>
    <dgm:pt modelId="{0E06D7DB-1F50-406B-BE9F-897E0ACBFA9A}" type="parTrans" cxnId="{DC1FBE3F-0CCC-42FD-A924-2086C6364B3C}">
      <dgm:prSet/>
      <dgm:spPr/>
      <dgm:t>
        <a:bodyPr/>
        <a:lstStyle/>
        <a:p>
          <a:endParaRPr lang="en-US"/>
        </a:p>
      </dgm:t>
    </dgm:pt>
    <dgm:pt modelId="{32B4ED80-EED8-42CB-A0CA-316C6B6BC8C4}" type="sibTrans" cxnId="{DC1FBE3F-0CCC-42FD-A924-2086C6364B3C}">
      <dgm:prSet/>
      <dgm:spPr/>
      <dgm:t>
        <a:bodyPr/>
        <a:lstStyle/>
        <a:p>
          <a:endParaRPr lang="en-US"/>
        </a:p>
      </dgm:t>
    </dgm:pt>
    <dgm:pt modelId="{778FB012-3154-4425-B70E-54EAF5B6FBEA}">
      <dgm:prSet phldrT="[Text]" custT="1"/>
      <dgm:spPr/>
      <dgm:t>
        <a:bodyPr/>
        <a:lstStyle/>
        <a:p>
          <a:r>
            <a:rPr lang="en-US" sz="1800" dirty="0" smtClean="0">
              <a:latin typeface="Franklin Gothic Medium" panose="020B0603020102020204" pitchFamily="34" charset="0"/>
            </a:rPr>
            <a:t>Build &amp; Program Data Logger</a:t>
          </a:r>
          <a:endParaRPr lang="en-US" sz="1800" dirty="0">
            <a:latin typeface="Franklin Gothic Medium" panose="020B0603020102020204" pitchFamily="34" charset="0"/>
          </a:endParaRPr>
        </a:p>
      </dgm:t>
    </dgm:pt>
    <dgm:pt modelId="{3D079043-D0BE-448B-927F-666B9B2DE42B}" type="parTrans" cxnId="{700E18C5-1020-4EB0-BBA6-5F95036A0E26}">
      <dgm:prSet/>
      <dgm:spPr/>
      <dgm:t>
        <a:bodyPr/>
        <a:lstStyle/>
        <a:p>
          <a:endParaRPr lang="en-US"/>
        </a:p>
      </dgm:t>
    </dgm:pt>
    <dgm:pt modelId="{8BC52ACF-D418-493C-AA17-E91B6345FF3B}" type="sibTrans" cxnId="{700E18C5-1020-4EB0-BBA6-5F95036A0E26}">
      <dgm:prSet/>
      <dgm:spPr/>
      <dgm:t>
        <a:bodyPr/>
        <a:lstStyle/>
        <a:p>
          <a:endParaRPr lang="en-US"/>
        </a:p>
      </dgm:t>
    </dgm:pt>
    <dgm:pt modelId="{2231AD61-8FBA-4EB3-BFCD-9F9A1B213B28}">
      <dgm:prSet phldrT="[Text]" custT="1"/>
      <dgm:spPr/>
      <dgm:t>
        <a:bodyPr/>
        <a:lstStyle/>
        <a:p>
          <a:r>
            <a:rPr lang="en-US" sz="1800" dirty="0" smtClean="0">
              <a:latin typeface="Franklin Gothic Medium" panose="020B0603020102020204" pitchFamily="34" charset="0"/>
            </a:rPr>
            <a:t>Run Tests</a:t>
          </a:r>
          <a:endParaRPr lang="en-US" sz="1800" dirty="0">
            <a:latin typeface="Franklin Gothic Medium" panose="020B0603020102020204" pitchFamily="34" charset="0"/>
          </a:endParaRPr>
        </a:p>
      </dgm:t>
    </dgm:pt>
    <dgm:pt modelId="{3B0C20B8-7A1C-4850-97C0-CE1611F0AEB8}" type="parTrans" cxnId="{09BE27BB-18D6-4A00-A7F2-AE666282F2AE}">
      <dgm:prSet/>
      <dgm:spPr/>
      <dgm:t>
        <a:bodyPr/>
        <a:lstStyle/>
        <a:p>
          <a:endParaRPr lang="en-US"/>
        </a:p>
      </dgm:t>
    </dgm:pt>
    <dgm:pt modelId="{75F8BF41-E682-4F83-BD0A-E110779508B1}" type="sibTrans" cxnId="{09BE27BB-18D6-4A00-A7F2-AE666282F2AE}">
      <dgm:prSet/>
      <dgm:spPr/>
      <dgm:t>
        <a:bodyPr/>
        <a:lstStyle/>
        <a:p>
          <a:endParaRPr lang="en-US"/>
        </a:p>
      </dgm:t>
    </dgm:pt>
    <dgm:pt modelId="{87AE4687-53D8-41CD-B9F2-4496E04F4DED}">
      <dgm:prSet phldrT="[Text]" custT="1"/>
      <dgm:spPr/>
      <dgm:t>
        <a:bodyPr/>
        <a:lstStyle/>
        <a:p>
          <a:r>
            <a:rPr lang="en-US" sz="1800" dirty="0" smtClean="0">
              <a:latin typeface="Franklin Gothic Medium" panose="020B0603020102020204" pitchFamily="34" charset="0"/>
            </a:rPr>
            <a:t>Signal Processing</a:t>
          </a:r>
          <a:endParaRPr lang="en-US" sz="1800" dirty="0">
            <a:latin typeface="Franklin Gothic Medium" panose="020B0603020102020204" pitchFamily="34" charset="0"/>
          </a:endParaRPr>
        </a:p>
      </dgm:t>
    </dgm:pt>
    <dgm:pt modelId="{C5CCD21D-5FD5-4EBB-9AB4-3E4DD233AD0B}" type="parTrans" cxnId="{434875BD-64BE-4DD6-8595-BFCAFE929079}">
      <dgm:prSet/>
      <dgm:spPr/>
      <dgm:t>
        <a:bodyPr/>
        <a:lstStyle/>
        <a:p>
          <a:endParaRPr lang="en-US"/>
        </a:p>
      </dgm:t>
    </dgm:pt>
    <dgm:pt modelId="{6AEBA0D5-87C7-4BA3-9F3E-E9B8EFD37CF7}" type="sibTrans" cxnId="{434875BD-64BE-4DD6-8595-BFCAFE929079}">
      <dgm:prSet/>
      <dgm:spPr/>
      <dgm:t>
        <a:bodyPr/>
        <a:lstStyle/>
        <a:p>
          <a:endParaRPr lang="en-US"/>
        </a:p>
      </dgm:t>
    </dgm:pt>
    <dgm:pt modelId="{46E0CDAF-CB52-4D20-BCC1-6760AB6ABDEA}">
      <dgm:prSet phldrT="[Text]" custT="1"/>
      <dgm:spPr/>
      <dgm:t>
        <a:bodyPr/>
        <a:lstStyle/>
        <a:p>
          <a:r>
            <a:rPr lang="en-US" sz="1800" dirty="0" smtClean="0">
              <a:latin typeface="Franklin Gothic Medium" panose="020B0603020102020204" pitchFamily="34" charset="0"/>
            </a:rPr>
            <a:t>Evaluate Performance</a:t>
          </a:r>
          <a:endParaRPr lang="en-US" sz="1800" dirty="0">
            <a:latin typeface="Franklin Gothic Medium" panose="020B0603020102020204" pitchFamily="34" charset="0"/>
          </a:endParaRPr>
        </a:p>
      </dgm:t>
    </dgm:pt>
    <dgm:pt modelId="{D733DA7F-EC99-41A7-B153-88FA2A4DD45D}" type="parTrans" cxnId="{D1499CA4-7467-4586-963A-CB0973E42189}">
      <dgm:prSet/>
      <dgm:spPr/>
      <dgm:t>
        <a:bodyPr/>
        <a:lstStyle/>
        <a:p>
          <a:endParaRPr lang="en-US"/>
        </a:p>
      </dgm:t>
    </dgm:pt>
    <dgm:pt modelId="{5267380A-CE86-47DC-A448-84A3292BAB10}" type="sibTrans" cxnId="{D1499CA4-7467-4586-963A-CB0973E42189}">
      <dgm:prSet/>
      <dgm:spPr/>
      <dgm:t>
        <a:bodyPr/>
        <a:lstStyle/>
        <a:p>
          <a:endParaRPr lang="en-US"/>
        </a:p>
      </dgm:t>
    </dgm:pt>
    <dgm:pt modelId="{55428DA9-EEEC-4515-B4DF-F8B46860ED70}" type="pres">
      <dgm:prSet presAssocID="{603ADA7B-8C07-4C53-BBB7-E2459480A908}" presName="cycle" presStyleCnt="0">
        <dgm:presLayoutVars>
          <dgm:dir/>
          <dgm:resizeHandles val="exact"/>
        </dgm:presLayoutVars>
      </dgm:prSet>
      <dgm:spPr/>
    </dgm:pt>
    <dgm:pt modelId="{FF762B2D-EC3C-4302-A483-BAC9D4474F02}" type="pres">
      <dgm:prSet presAssocID="{A31D20D2-A536-44B9-B2FD-60814CACC0E6}" presName="dummy" presStyleCnt="0"/>
      <dgm:spPr/>
    </dgm:pt>
    <dgm:pt modelId="{FBFA8A96-93F2-4831-8AAE-7597B0F14815}" type="pres">
      <dgm:prSet presAssocID="{A31D20D2-A536-44B9-B2FD-60814CACC0E6}" presName="node" presStyleLbl="revTx" presStyleIdx="0" presStyleCnt="6">
        <dgm:presLayoutVars>
          <dgm:bulletEnabled val="1"/>
        </dgm:presLayoutVars>
      </dgm:prSet>
      <dgm:spPr/>
    </dgm:pt>
    <dgm:pt modelId="{B97858AA-EECF-410A-A9D7-52B5461A6690}" type="pres">
      <dgm:prSet presAssocID="{D54CE1A5-2A2A-4FAC-9815-FD37D350C78A}" presName="sibTrans" presStyleLbl="node1" presStyleIdx="0" presStyleCnt="6"/>
      <dgm:spPr/>
    </dgm:pt>
    <dgm:pt modelId="{A383855B-8CD8-424D-919E-ECCC74DB7054}" type="pres">
      <dgm:prSet presAssocID="{8375F52F-AC0E-4E0C-BACA-50BD66106ACD}" presName="dummy" presStyleCnt="0"/>
      <dgm:spPr/>
    </dgm:pt>
    <dgm:pt modelId="{4AADE958-A3DB-4C77-B27B-7BBB5C3C8B36}" type="pres">
      <dgm:prSet presAssocID="{8375F52F-AC0E-4E0C-BACA-50BD66106ACD}" presName="node" presStyleLbl="revTx" presStyleIdx="1" presStyleCnt="6" custScaleX="140882">
        <dgm:presLayoutVars>
          <dgm:bulletEnabled val="1"/>
        </dgm:presLayoutVars>
      </dgm:prSet>
      <dgm:spPr/>
      <dgm:t>
        <a:bodyPr/>
        <a:lstStyle/>
        <a:p>
          <a:endParaRPr lang="en-US"/>
        </a:p>
      </dgm:t>
    </dgm:pt>
    <dgm:pt modelId="{ED98A922-EB12-468E-8C5C-C62FC8CF0E03}" type="pres">
      <dgm:prSet presAssocID="{32B4ED80-EED8-42CB-A0CA-316C6B6BC8C4}" presName="sibTrans" presStyleLbl="node1" presStyleIdx="1" presStyleCnt="6"/>
      <dgm:spPr/>
    </dgm:pt>
    <dgm:pt modelId="{FEDEAE73-927C-4243-BE18-FAA9466C2400}" type="pres">
      <dgm:prSet presAssocID="{778FB012-3154-4425-B70E-54EAF5B6FBEA}" presName="dummy" presStyleCnt="0"/>
      <dgm:spPr/>
    </dgm:pt>
    <dgm:pt modelId="{4B44BC84-48D9-4F58-969B-64E8865E58EC}" type="pres">
      <dgm:prSet presAssocID="{778FB012-3154-4425-B70E-54EAF5B6FBEA}" presName="node" presStyleLbl="revTx" presStyleIdx="2" presStyleCnt="6" custScaleX="213404" custRadScaleRad="97713" custRadScaleInc="-3886">
        <dgm:presLayoutVars>
          <dgm:bulletEnabled val="1"/>
        </dgm:presLayoutVars>
      </dgm:prSet>
      <dgm:spPr/>
      <dgm:t>
        <a:bodyPr/>
        <a:lstStyle/>
        <a:p>
          <a:endParaRPr lang="en-US"/>
        </a:p>
      </dgm:t>
    </dgm:pt>
    <dgm:pt modelId="{E6B17054-2435-4556-AD9A-C8C126036A1D}" type="pres">
      <dgm:prSet presAssocID="{8BC52ACF-D418-493C-AA17-E91B6345FF3B}" presName="sibTrans" presStyleLbl="node1" presStyleIdx="2" presStyleCnt="6"/>
      <dgm:spPr/>
    </dgm:pt>
    <dgm:pt modelId="{C858C407-1169-422E-AEB9-CA10D6933DBF}" type="pres">
      <dgm:prSet presAssocID="{2231AD61-8FBA-4EB3-BFCD-9F9A1B213B28}" presName="dummy" presStyleCnt="0"/>
      <dgm:spPr/>
    </dgm:pt>
    <dgm:pt modelId="{2E6B0B5F-71ED-4B5C-84E7-E5440B9A6D08}" type="pres">
      <dgm:prSet presAssocID="{2231AD61-8FBA-4EB3-BFCD-9F9A1B213B28}" presName="node" presStyleLbl="revTx" presStyleIdx="3" presStyleCnt="6">
        <dgm:presLayoutVars>
          <dgm:bulletEnabled val="1"/>
        </dgm:presLayoutVars>
      </dgm:prSet>
      <dgm:spPr/>
    </dgm:pt>
    <dgm:pt modelId="{CE097849-DC3F-4748-B05D-3765714BABFD}" type="pres">
      <dgm:prSet presAssocID="{75F8BF41-E682-4F83-BD0A-E110779508B1}" presName="sibTrans" presStyleLbl="node1" presStyleIdx="3" presStyleCnt="6"/>
      <dgm:spPr/>
    </dgm:pt>
    <dgm:pt modelId="{88797966-A1A5-4603-8EE4-188B70E4D8EA}" type="pres">
      <dgm:prSet presAssocID="{87AE4687-53D8-41CD-B9F2-4496E04F4DED}" presName="dummy" presStyleCnt="0"/>
      <dgm:spPr/>
    </dgm:pt>
    <dgm:pt modelId="{D18CCE98-0B96-4789-8188-FC86CF815C89}" type="pres">
      <dgm:prSet presAssocID="{87AE4687-53D8-41CD-B9F2-4496E04F4DED}" presName="node" presStyleLbl="revTx" presStyleIdx="4" presStyleCnt="6" custScaleX="134742">
        <dgm:presLayoutVars>
          <dgm:bulletEnabled val="1"/>
        </dgm:presLayoutVars>
      </dgm:prSet>
      <dgm:spPr/>
      <dgm:t>
        <a:bodyPr/>
        <a:lstStyle/>
        <a:p>
          <a:endParaRPr lang="en-US"/>
        </a:p>
      </dgm:t>
    </dgm:pt>
    <dgm:pt modelId="{F254F55C-F619-4FCB-9F94-FEB699CB9D5D}" type="pres">
      <dgm:prSet presAssocID="{6AEBA0D5-87C7-4BA3-9F3E-E9B8EFD37CF7}" presName="sibTrans" presStyleLbl="node1" presStyleIdx="4" presStyleCnt="6"/>
      <dgm:spPr/>
    </dgm:pt>
    <dgm:pt modelId="{2010FFA2-9F08-4CE8-B929-764D500E4E08}" type="pres">
      <dgm:prSet presAssocID="{46E0CDAF-CB52-4D20-BCC1-6760AB6ABDEA}" presName="dummy" presStyleCnt="0"/>
      <dgm:spPr/>
    </dgm:pt>
    <dgm:pt modelId="{7D7021A7-7DB3-4F76-A35C-BCE1A3B49EF0}" type="pres">
      <dgm:prSet presAssocID="{46E0CDAF-CB52-4D20-BCC1-6760AB6ABDEA}" presName="node" presStyleLbl="revTx" presStyleIdx="5" presStyleCnt="6" custScaleX="184414">
        <dgm:presLayoutVars>
          <dgm:bulletEnabled val="1"/>
        </dgm:presLayoutVars>
      </dgm:prSet>
      <dgm:spPr/>
      <dgm:t>
        <a:bodyPr/>
        <a:lstStyle/>
        <a:p>
          <a:endParaRPr lang="en-US"/>
        </a:p>
      </dgm:t>
    </dgm:pt>
    <dgm:pt modelId="{18762364-F62B-4E4B-A1C9-8605396B32D1}" type="pres">
      <dgm:prSet presAssocID="{5267380A-CE86-47DC-A448-84A3292BAB10}" presName="sibTrans" presStyleLbl="node1" presStyleIdx="5" presStyleCnt="6"/>
      <dgm:spPr/>
    </dgm:pt>
  </dgm:ptLst>
  <dgm:cxnLst>
    <dgm:cxn modelId="{246621A3-1AC3-46BE-A044-FDFB3A3D1C69}" type="presOf" srcId="{5267380A-CE86-47DC-A448-84A3292BAB10}" destId="{18762364-F62B-4E4B-A1C9-8605396B32D1}" srcOrd="0" destOrd="0" presId="urn:microsoft.com/office/officeart/2005/8/layout/cycle1"/>
    <dgm:cxn modelId="{BE85AF8A-1DBF-4A13-9342-625FE5FF8C0E}" type="presOf" srcId="{603ADA7B-8C07-4C53-BBB7-E2459480A908}" destId="{55428DA9-EEEC-4515-B4DF-F8B46860ED70}" srcOrd="0" destOrd="0" presId="urn:microsoft.com/office/officeart/2005/8/layout/cycle1"/>
    <dgm:cxn modelId="{4CA7735B-51B3-41CE-952F-9482ED6B7CB3}" srcId="{603ADA7B-8C07-4C53-BBB7-E2459480A908}" destId="{A31D20D2-A536-44B9-B2FD-60814CACC0E6}" srcOrd="0" destOrd="0" parTransId="{2D43A41E-792F-4E9B-B65A-4088C40B82E6}" sibTransId="{D54CE1A5-2A2A-4FAC-9815-FD37D350C78A}"/>
    <dgm:cxn modelId="{434875BD-64BE-4DD6-8595-BFCAFE929079}" srcId="{603ADA7B-8C07-4C53-BBB7-E2459480A908}" destId="{87AE4687-53D8-41CD-B9F2-4496E04F4DED}" srcOrd="4" destOrd="0" parTransId="{C5CCD21D-5FD5-4EBB-9AB4-3E4DD233AD0B}" sibTransId="{6AEBA0D5-87C7-4BA3-9F3E-E9B8EFD37CF7}"/>
    <dgm:cxn modelId="{64735868-2676-49E6-9039-D9CB56C3678A}" type="presOf" srcId="{32B4ED80-EED8-42CB-A0CA-316C6B6BC8C4}" destId="{ED98A922-EB12-468E-8C5C-C62FC8CF0E03}" srcOrd="0" destOrd="0" presId="urn:microsoft.com/office/officeart/2005/8/layout/cycle1"/>
    <dgm:cxn modelId="{A70B6A3D-08EA-4C75-A191-001AA774A3D3}" type="presOf" srcId="{75F8BF41-E682-4F83-BD0A-E110779508B1}" destId="{CE097849-DC3F-4748-B05D-3765714BABFD}" srcOrd="0" destOrd="0" presId="urn:microsoft.com/office/officeart/2005/8/layout/cycle1"/>
    <dgm:cxn modelId="{D1499CA4-7467-4586-963A-CB0973E42189}" srcId="{603ADA7B-8C07-4C53-BBB7-E2459480A908}" destId="{46E0CDAF-CB52-4D20-BCC1-6760AB6ABDEA}" srcOrd="5" destOrd="0" parTransId="{D733DA7F-EC99-41A7-B153-88FA2A4DD45D}" sibTransId="{5267380A-CE86-47DC-A448-84A3292BAB10}"/>
    <dgm:cxn modelId="{09BE27BB-18D6-4A00-A7F2-AE666282F2AE}" srcId="{603ADA7B-8C07-4C53-BBB7-E2459480A908}" destId="{2231AD61-8FBA-4EB3-BFCD-9F9A1B213B28}" srcOrd="3" destOrd="0" parTransId="{3B0C20B8-7A1C-4850-97C0-CE1611F0AEB8}" sibTransId="{75F8BF41-E682-4F83-BD0A-E110779508B1}"/>
    <dgm:cxn modelId="{9CD15860-CC36-4E6C-AF27-5A936AFB0241}" type="presOf" srcId="{87AE4687-53D8-41CD-B9F2-4496E04F4DED}" destId="{D18CCE98-0B96-4789-8188-FC86CF815C89}" srcOrd="0" destOrd="0" presId="urn:microsoft.com/office/officeart/2005/8/layout/cycle1"/>
    <dgm:cxn modelId="{DC1FBE3F-0CCC-42FD-A924-2086C6364B3C}" srcId="{603ADA7B-8C07-4C53-BBB7-E2459480A908}" destId="{8375F52F-AC0E-4E0C-BACA-50BD66106ACD}" srcOrd="1" destOrd="0" parTransId="{0E06D7DB-1F50-406B-BE9F-897E0ACBFA9A}" sibTransId="{32B4ED80-EED8-42CB-A0CA-316C6B6BC8C4}"/>
    <dgm:cxn modelId="{C5509A2F-A52A-4645-8DC3-2D82259534AC}" type="presOf" srcId="{778FB012-3154-4425-B70E-54EAF5B6FBEA}" destId="{4B44BC84-48D9-4F58-969B-64E8865E58EC}" srcOrd="0" destOrd="0" presId="urn:microsoft.com/office/officeart/2005/8/layout/cycle1"/>
    <dgm:cxn modelId="{6ED1B12B-B8DA-4095-9DBE-65D3A9A0DE28}" type="presOf" srcId="{D54CE1A5-2A2A-4FAC-9815-FD37D350C78A}" destId="{B97858AA-EECF-410A-A9D7-52B5461A6690}" srcOrd="0" destOrd="0" presId="urn:microsoft.com/office/officeart/2005/8/layout/cycle1"/>
    <dgm:cxn modelId="{B14AB0D7-0024-4A40-BB33-00E6654A43DD}" type="presOf" srcId="{46E0CDAF-CB52-4D20-BCC1-6760AB6ABDEA}" destId="{7D7021A7-7DB3-4F76-A35C-BCE1A3B49EF0}" srcOrd="0" destOrd="0" presId="urn:microsoft.com/office/officeart/2005/8/layout/cycle1"/>
    <dgm:cxn modelId="{1218F9EC-A4BE-4B14-94FE-FCF8794930FE}" type="presOf" srcId="{8375F52F-AC0E-4E0C-BACA-50BD66106ACD}" destId="{4AADE958-A3DB-4C77-B27B-7BBB5C3C8B36}" srcOrd="0" destOrd="0" presId="urn:microsoft.com/office/officeart/2005/8/layout/cycle1"/>
    <dgm:cxn modelId="{A69830CD-0E92-4715-99DB-846E1E5182F7}" type="presOf" srcId="{6AEBA0D5-87C7-4BA3-9F3E-E9B8EFD37CF7}" destId="{F254F55C-F619-4FCB-9F94-FEB699CB9D5D}" srcOrd="0" destOrd="0" presId="urn:microsoft.com/office/officeart/2005/8/layout/cycle1"/>
    <dgm:cxn modelId="{9F770BCF-032B-46AF-8E93-306F1AB3ACA8}" type="presOf" srcId="{8BC52ACF-D418-493C-AA17-E91B6345FF3B}" destId="{E6B17054-2435-4556-AD9A-C8C126036A1D}" srcOrd="0" destOrd="0" presId="urn:microsoft.com/office/officeart/2005/8/layout/cycle1"/>
    <dgm:cxn modelId="{860C0BB2-A674-459B-9D58-3CCA92D9C789}" type="presOf" srcId="{A31D20D2-A536-44B9-B2FD-60814CACC0E6}" destId="{FBFA8A96-93F2-4831-8AAE-7597B0F14815}" srcOrd="0" destOrd="0" presId="urn:microsoft.com/office/officeart/2005/8/layout/cycle1"/>
    <dgm:cxn modelId="{8B67D079-06E5-4196-942E-12773AA06E53}" type="presOf" srcId="{2231AD61-8FBA-4EB3-BFCD-9F9A1B213B28}" destId="{2E6B0B5F-71ED-4B5C-84E7-E5440B9A6D08}" srcOrd="0" destOrd="0" presId="urn:microsoft.com/office/officeart/2005/8/layout/cycle1"/>
    <dgm:cxn modelId="{700E18C5-1020-4EB0-BBA6-5F95036A0E26}" srcId="{603ADA7B-8C07-4C53-BBB7-E2459480A908}" destId="{778FB012-3154-4425-B70E-54EAF5B6FBEA}" srcOrd="2" destOrd="0" parTransId="{3D079043-D0BE-448B-927F-666B9B2DE42B}" sibTransId="{8BC52ACF-D418-493C-AA17-E91B6345FF3B}"/>
    <dgm:cxn modelId="{6A6ADF62-0B53-4DEB-8E68-09B58C159CA2}" type="presParOf" srcId="{55428DA9-EEEC-4515-B4DF-F8B46860ED70}" destId="{FF762B2D-EC3C-4302-A483-BAC9D4474F02}" srcOrd="0" destOrd="0" presId="urn:microsoft.com/office/officeart/2005/8/layout/cycle1"/>
    <dgm:cxn modelId="{ABE8A8DB-E831-4666-A798-342B030322EA}" type="presParOf" srcId="{55428DA9-EEEC-4515-B4DF-F8B46860ED70}" destId="{FBFA8A96-93F2-4831-8AAE-7597B0F14815}" srcOrd="1" destOrd="0" presId="urn:microsoft.com/office/officeart/2005/8/layout/cycle1"/>
    <dgm:cxn modelId="{8904CBA0-5B89-4650-B77B-791AC0DE213E}" type="presParOf" srcId="{55428DA9-EEEC-4515-B4DF-F8B46860ED70}" destId="{B97858AA-EECF-410A-A9D7-52B5461A6690}" srcOrd="2" destOrd="0" presId="urn:microsoft.com/office/officeart/2005/8/layout/cycle1"/>
    <dgm:cxn modelId="{EC7FDC2D-05F7-4645-9F46-1F544558DFAD}" type="presParOf" srcId="{55428DA9-EEEC-4515-B4DF-F8B46860ED70}" destId="{A383855B-8CD8-424D-919E-ECCC74DB7054}" srcOrd="3" destOrd="0" presId="urn:microsoft.com/office/officeart/2005/8/layout/cycle1"/>
    <dgm:cxn modelId="{BB2ED426-60E2-46A7-A075-EEA502712F05}" type="presParOf" srcId="{55428DA9-EEEC-4515-B4DF-F8B46860ED70}" destId="{4AADE958-A3DB-4C77-B27B-7BBB5C3C8B36}" srcOrd="4" destOrd="0" presId="urn:microsoft.com/office/officeart/2005/8/layout/cycle1"/>
    <dgm:cxn modelId="{B11BB7DE-D053-4C06-9515-36981D07A375}" type="presParOf" srcId="{55428DA9-EEEC-4515-B4DF-F8B46860ED70}" destId="{ED98A922-EB12-468E-8C5C-C62FC8CF0E03}" srcOrd="5" destOrd="0" presId="urn:microsoft.com/office/officeart/2005/8/layout/cycle1"/>
    <dgm:cxn modelId="{5B0AF459-A788-455C-8807-F37722426B4E}" type="presParOf" srcId="{55428DA9-EEEC-4515-B4DF-F8B46860ED70}" destId="{FEDEAE73-927C-4243-BE18-FAA9466C2400}" srcOrd="6" destOrd="0" presId="urn:microsoft.com/office/officeart/2005/8/layout/cycle1"/>
    <dgm:cxn modelId="{00BC3AE9-1B6F-492A-905A-36DF2968D146}" type="presParOf" srcId="{55428DA9-EEEC-4515-B4DF-F8B46860ED70}" destId="{4B44BC84-48D9-4F58-969B-64E8865E58EC}" srcOrd="7" destOrd="0" presId="urn:microsoft.com/office/officeart/2005/8/layout/cycle1"/>
    <dgm:cxn modelId="{687CF6A8-F534-4DD8-A46A-0A622092B0E2}" type="presParOf" srcId="{55428DA9-EEEC-4515-B4DF-F8B46860ED70}" destId="{E6B17054-2435-4556-AD9A-C8C126036A1D}" srcOrd="8" destOrd="0" presId="urn:microsoft.com/office/officeart/2005/8/layout/cycle1"/>
    <dgm:cxn modelId="{34B39EAC-CEA8-49CF-BA64-E265E43DB642}" type="presParOf" srcId="{55428DA9-EEEC-4515-B4DF-F8B46860ED70}" destId="{C858C407-1169-422E-AEB9-CA10D6933DBF}" srcOrd="9" destOrd="0" presId="urn:microsoft.com/office/officeart/2005/8/layout/cycle1"/>
    <dgm:cxn modelId="{7C8B8D18-8519-4307-BD40-E19F9855D8EC}" type="presParOf" srcId="{55428DA9-EEEC-4515-B4DF-F8B46860ED70}" destId="{2E6B0B5F-71ED-4B5C-84E7-E5440B9A6D08}" srcOrd="10" destOrd="0" presId="urn:microsoft.com/office/officeart/2005/8/layout/cycle1"/>
    <dgm:cxn modelId="{64B7E723-FC44-4CA0-9724-0B8D8F71B80E}" type="presParOf" srcId="{55428DA9-EEEC-4515-B4DF-F8B46860ED70}" destId="{CE097849-DC3F-4748-B05D-3765714BABFD}" srcOrd="11" destOrd="0" presId="urn:microsoft.com/office/officeart/2005/8/layout/cycle1"/>
    <dgm:cxn modelId="{3A3D0801-0D46-48B0-A8C3-388F37A4F113}" type="presParOf" srcId="{55428DA9-EEEC-4515-B4DF-F8B46860ED70}" destId="{88797966-A1A5-4603-8EE4-188B70E4D8EA}" srcOrd="12" destOrd="0" presId="urn:microsoft.com/office/officeart/2005/8/layout/cycle1"/>
    <dgm:cxn modelId="{D2C7FF41-9565-4FCD-BDEC-A15C623C1A06}" type="presParOf" srcId="{55428DA9-EEEC-4515-B4DF-F8B46860ED70}" destId="{D18CCE98-0B96-4789-8188-FC86CF815C89}" srcOrd="13" destOrd="0" presId="urn:microsoft.com/office/officeart/2005/8/layout/cycle1"/>
    <dgm:cxn modelId="{60A566D2-D05D-4036-ABC6-10796261C852}" type="presParOf" srcId="{55428DA9-EEEC-4515-B4DF-F8B46860ED70}" destId="{F254F55C-F619-4FCB-9F94-FEB699CB9D5D}" srcOrd="14" destOrd="0" presId="urn:microsoft.com/office/officeart/2005/8/layout/cycle1"/>
    <dgm:cxn modelId="{4D163BB2-A57E-461A-87D8-153E95F48EC5}" type="presParOf" srcId="{55428DA9-EEEC-4515-B4DF-F8B46860ED70}" destId="{2010FFA2-9F08-4CE8-B929-764D500E4E08}" srcOrd="15" destOrd="0" presId="urn:microsoft.com/office/officeart/2005/8/layout/cycle1"/>
    <dgm:cxn modelId="{33B67839-ED70-41F1-AB7E-1E76AA11D292}" type="presParOf" srcId="{55428DA9-EEEC-4515-B4DF-F8B46860ED70}" destId="{7D7021A7-7DB3-4F76-A35C-BCE1A3B49EF0}" srcOrd="16" destOrd="0" presId="urn:microsoft.com/office/officeart/2005/8/layout/cycle1"/>
    <dgm:cxn modelId="{72BA26E3-54A2-4503-9D5F-DBD42492FB82}" type="presParOf" srcId="{55428DA9-EEEC-4515-B4DF-F8B46860ED70}" destId="{18762364-F62B-4E4B-A1C9-8605396B32D1}"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A8A96-93F2-4831-8AAE-7597B0F14815}">
      <dsp:nvSpPr>
        <dsp:cNvPr id="0" name=""/>
        <dsp:cNvSpPr/>
      </dsp:nvSpPr>
      <dsp:spPr>
        <a:xfrm>
          <a:off x="4801388" y="9524"/>
          <a:ext cx="826163"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Model System</a:t>
          </a:r>
          <a:endParaRPr lang="en-US" sz="1800" kern="1200" dirty="0">
            <a:latin typeface="Franklin Gothic Medium" panose="020B0603020102020204" pitchFamily="34" charset="0"/>
          </a:endParaRPr>
        </a:p>
      </dsp:txBody>
      <dsp:txXfrm>
        <a:off x="4801388" y="9524"/>
        <a:ext cx="826163" cy="826163"/>
      </dsp:txXfrm>
    </dsp:sp>
    <dsp:sp modelId="{B97858AA-EECF-410A-A9D7-52B5461A6690}">
      <dsp:nvSpPr>
        <dsp:cNvPr id="0" name=""/>
        <dsp:cNvSpPr/>
      </dsp:nvSpPr>
      <dsp:spPr>
        <a:xfrm>
          <a:off x="2274387" y="1069"/>
          <a:ext cx="4036460" cy="4036460"/>
        </a:xfrm>
        <a:prstGeom prst="circularArrow">
          <a:avLst>
            <a:gd name="adj1" fmla="val 3991"/>
            <a:gd name="adj2" fmla="val 250379"/>
            <a:gd name="adj3" fmla="val 20572800"/>
            <a:gd name="adj4" fmla="val 1898339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ADE958-A3DB-4C77-B27B-7BBB5C3C8B36}">
      <dsp:nvSpPr>
        <dsp:cNvPr id="0" name=""/>
        <dsp:cNvSpPr/>
      </dsp:nvSpPr>
      <dsp:spPr>
        <a:xfrm>
          <a:off x="5554363" y="1606218"/>
          <a:ext cx="1163915"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Sensor</a:t>
          </a:r>
          <a:endParaRPr lang="en-US" sz="1800" kern="1200" dirty="0">
            <a:latin typeface="Franklin Gothic Medium" panose="020B0603020102020204" pitchFamily="34" charset="0"/>
          </a:endParaRPr>
        </a:p>
      </dsp:txBody>
      <dsp:txXfrm>
        <a:off x="5554363" y="1606218"/>
        <a:ext cx="1163915" cy="826163"/>
      </dsp:txXfrm>
    </dsp:sp>
    <dsp:sp modelId="{ED98A922-EB12-468E-8C5C-C62FC8CF0E03}">
      <dsp:nvSpPr>
        <dsp:cNvPr id="0" name=""/>
        <dsp:cNvSpPr/>
      </dsp:nvSpPr>
      <dsp:spPr>
        <a:xfrm>
          <a:off x="2298408" y="-92190"/>
          <a:ext cx="4036460" cy="4036460"/>
        </a:xfrm>
        <a:prstGeom prst="circularArrow">
          <a:avLst>
            <a:gd name="adj1" fmla="val 3991"/>
            <a:gd name="adj2" fmla="val 250379"/>
            <a:gd name="adj3" fmla="val 2255386"/>
            <a:gd name="adj4" fmla="val 956409"/>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44BC84-48D9-4F58-969B-64E8865E58EC}">
      <dsp:nvSpPr>
        <dsp:cNvPr id="0" name=""/>
        <dsp:cNvSpPr/>
      </dsp:nvSpPr>
      <dsp:spPr>
        <a:xfrm>
          <a:off x="4332934" y="3154034"/>
          <a:ext cx="1763066"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Build &amp; Program Data Logger</a:t>
          </a:r>
          <a:endParaRPr lang="en-US" sz="1800" kern="1200" dirty="0">
            <a:latin typeface="Franklin Gothic Medium" panose="020B0603020102020204" pitchFamily="34" charset="0"/>
          </a:endParaRPr>
        </a:p>
      </dsp:txBody>
      <dsp:txXfrm>
        <a:off x="4332934" y="3154034"/>
        <a:ext cx="1763066" cy="826163"/>
      </dsp:txXfrm>
    </dsp:sp>
    <dsp:sp modelId="{E6B17054-2435-4556-AD9A-C8C126036A1D}">
      <dsp:nvSpPr>
        <dsp:cNvPr id="0" name=""/>
        <dsp:cNvSpPr/>
      </dsp:nvSpPr>
      <dsp:spPr>
        <a:xfrm>
          <a:off x="2136216" y="-32887"/>
          <a:ext cx="4036460" cy="4036460"/>
        </a:xfrm>
        <a:prstGeom prst="circularArrow">
          <a:avLst>
            <a:gd name="adj1" fmla="val 3991"/>
            <a:gd name="adj2" fmla="val 250379"/>
            <a:gd name="adj3" fmla="val 5845374"/>
            <a:gd name="adj4" fmla="val 506667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6B0B5F-71ED-4B5C-84E7-E5440B9A6D08}">
      <dsp:nvSpPr>
        <dsp:cNvPr id="0" name=""/>
        <dsp:cNvSpPr/>
      </dsp:nvSpPr>
      <dsp:spPr>
        <a:xfrm>
          <a:off x="2957684" y="3202912"/>
          <a:ext cx="826163"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Run Tests</a:t>
          </a:r>
          <a:endParaRPr lang="en-US" sz="1800" kern="1200" dirty="0">
            <a:latin typeface="Franklin Gothic Medium" panose="020B0603020102020204" pitchFamily="34" charset="0"/>
          </a:endParaRPr>
        </a:p>
      </dsp:txBody>
      <dsp:txXfrm>
        <a:off x="2957684" y="3202912"/>
        <a:ext cx="826163" cy="826163"/>
      </dsp:txXfrm>
    </dsp:sp>
    <dsp:sp modelId="{CE097849-DC3F-4748-B05D-3765714BABFD}">
      <dsp:nvSpPr>
        <dsp:cNvPr id="0" name=""/>
        <dsp:cNvSpPr/>
      </dsp:nvSpPr>
      <dsp:spPr>
        <a:xfrm>
          <a:off x="2274387" y="1069"/>
          <a:ext cx="4036460" cy="4036460"/>
        </a:xfrm>
        <a:prstGeom prst="circularArrow">
          <a:avLst>
            <a:gd name="adj1" fmla="val 3991"/>
            <a:gd name="adj2" fmla="val 250379"/>
            <a:gd name="adj3" fmla="val 9772800"/>
            <a:gd name="adj4" fmla="val 818339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8CCE98-0B96-4789-8188-FC86CF815C89}">
      <dsp:nvSpPr>
        <dsp:cNvPr id="0" name=""/>
        <dsp:cNvSpPr/>
      </dsp:nvSpPr>
      <dsp:spPr>
        <a:xfrm>
          <a:off x="1892320" y="1606218"/>
          <a:ext cx="1113189"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Signal Processing</a:t>
          </a:r>
          <a:endParaRPr lang="en-US" sz="1800" kern="1200" dirty="0">
            <a:latin typeface="Franklin Gothic Medium" panose="020B0603020102020204" pitchFamily="34" charset="0"/>
          </a:endParaRPr>
        </a:p>
      </dsp:txBody>
      <dsp:txXfrm>
        <a:off x="1892320" y="1606218"/>
        <a:ext cx="1113189" cy="826163"/>
      </dsp:txXfrm>
    </dsp:sp>
    <dsp:sp modelId="{F254F55C-F619-4FCB-9F94-FEB699CB9D5D}">
      <dsp:nvSpPr>
        <dsp:cNvPr id="0" name=""/>
        <dsp:cNvSpPr/>
      </dsp:nvSpPr>
      <dsp:spPr>
        <a:xfrm>
          <a:off x="2274387" y="1069"/>
          <a:ext cx="4036460" cy="4036460"/>
        </a:xfrm>
        <a:prstGeom prst="circularArrow">
          <a:avLst>
            <a:gd name="adj1" fmla="val 3991"/>
            <a:gd name="adj2" fmla="val 250379"/>
            <a:gd name="adj3" fmla="val 12945978"/>
            <a:gd name="adj4" fmla="val 11576821"/>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7021A7-7DB3-4F76-A35C-BCE1A3B49EF0}">
      <dsp:nvSpPr>
        <dsp:cNvPr id="0" name=""/>
        <dsp:cNvSpPr/>
      </dsp:nvSpPr>
      <dsp:spPr>
        <a:xfrm>
          <a:off x="2608986" y="9524"/>
          <a:ext cx="1523561"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Performance</a:t>
          </a:r>
          <a:endParaRPr lang="en-US" sz="1800" kern="1200" dirty="0">
            <a:latin typeface="Franklin Gothic Medium" panose="020B0603020102020204" pitchFamily="34" charset="0"/>
          </a:endParaRPr>
        </a:p>
      </dsp:txBody>
      <dsp:txXfrm>
        <a:off x="2608986" y="9524"/>
        <a:ext cx="1523561" cy="826163"/>
      </dsp:txXfrm>
    </dsp:sp>
    <dsp:sp modelId="{18762364-F62B-4E4B-A1C9-8605396B32D1}">
      <dsp:nvSpPr>
        <dsp:cNvPr id="0" name=""/>
        <dsp:cNvSpPr/>
      </dsp:nvSpPr>
      <dsp:spPr>
        <a:xfrm>
          <a:off x="2274387" y="1069"/>
          <a:ext cx="4036460" cy="4036460"/>
        </a:xfrm>
        <a:prstGeom prst="circularArrow">
          <a:avLst>
            <a:gd name="adj1" fmla="val 3991"/>
            <a:gd name="adj2" fmla="val 250379"/>
            <a:gd name="adj3" fmla="val 16910739"/>
            <a:gd name="adj4" fmla="val 15901157"/>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A9A5A7-1919-4C9C-83BF-A07796ED9978}" type="datetimeFigureOut">
              <a:rPr lang="en-US" smtClean="0"/>
              <a:t>8/9/2016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BB75A90-BAE1-4F2B-BE82-065394E6B42F}" type="slidenum">
              <a:rPr lang="en-US" smtClean="0"/>
              <a:t>‹#›</a:t>
            </a:fld>
            <a:endParaRPr lang="en-US"/>
          </a:p>
        </p:txBody>
      </p:sp>
    </p:spTree>
    <p:extLst>
      <p:ext uri="{BB962C8B-B14F-4D97-AF65-F5344CB8AC3E}">
        <p14:creationId xmlns:p14="http://schemas.microsoft.com/office/powerpoint/2010/main" val="2249664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2BD1EA-6201-430C-9841-767EB6EFF9A8}" type="datetimeFigureOut">
              <a:rPr lang="en-US" smtClean="0"/>
              <a:t>8/9/2016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B118FF-8CA8-4715-BFFA-63F3D8E8E57C}" type="slidenum">
              <a:rPr lang="en-US" smtClean="0"/>
              <a:t>‹#›</a:t>
            </a:fld>
            <a:endParaRPr lang="en-US"/>
          </a:p>
        </p:txBody>
      </p:sp>
    </p:spTree>
    <p:extLst>
      <p:ext uri="{BB962C8B-B14F-4D97-AF65-F5344CB8AC3E}">
        <p14:creationId xmlns:p14="http://schemas.microsoft.com/office/powerpoint/2010/main" val="784755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50000"/>
              </a:spcBef>
            </a:pPr>
            <a:r>
              <a:rPr lang="en-US" altLang="en-US" dirty="0" smtClean="0"/>
              <a:t>Understanding complex coastal environments will require dense sensor networks.</a:t>
            </a:r>
            <a:endParaRPr lang="en-US" alt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3</a:t>
            </a:fld>
            <a:endParaRPr lang="en-US"/>
          </a:p>
        </p:txBody>
      </p:sp>
    </p:spTree>
    <p:extLst>
      <p:ext uri="{BB962C8B-B14F-4D97-AF65-F5344CB8AC3E}">
        <p14:creationId xmlns:p14="http://schemas.microsoft.com/office/powerpoint/2010/main" val="3136371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Argo is a global array of more than 3,000 free-drifting profiling floats that measures </a:t>
            </a:r>
            <a:r>
              <a:rPr lang="en-US" sz="1200" b="0" i="0" kern="1200" dirty="0" err="1" smtClean="0">
                <a:solidFill>
                  <a:schemeClr val="tx1"/>
                </a:solidFill>
                <a:effectLst/>
                <a:latin typeface="+mn-lt"/>
                <a:ea typeface="+mn-ea"/>
                <a:cs typeface="+mn-cs"/>
              </a:rPr>
              <a:t>thetemperature</a:t>
            </a:r>
            <a:r>
              <a:rPr lang="en-US" sz="1200" b="0" i="0" kern="1200" dirty="0" smtClean="0">
                <a:solidFill>
                  <a:schemeClr val="tx1"/>
                </a:solidFill>
                <a:effectLst/>
                <a:latin typeface="+mn-lt"/>
                <a:ea typeface="+mn-ea"/>
                <a:cs typeface="+mn-cs"/>
              </a:rPr>
              <a:t> and salinity of the upper 2000 m of the ocean. </a:t>
            </a:r>
          </a:p>
          <a:p>
            <a:r>
              <a:rPr lang="en-US" sz="1200" b="0" i="0" kern="1200" dirty="0" smtClean="0">
                <a:solidFill>
                  <a:schemeClr val="tx1"/>
                </a:solidFill>
                <a:effectLst/>
                <a:latin typeface="+mn-lt"/>
                <a:ea typeface="+mn-ea"/>
                <a:cs typeface="+mn-cs"/>
              </a:rPr>
              <a:t> This allows, for the first time, continuous monitoring of the temperature, salinity, and velocity of the upper ocean, with all data being relayed and made publicly available within hours after collection.</a:t>
            </a:r>
          </a:p>
          <a:p>
            <a:endParaRPr lang="en-US" dirty="0" smtClean="0"/>
          </a:p>
          <a:p>
            <a:r>
              <a:rPr lang="en-US" dirty="0" smtClean="0"/>
              <a:t>Argo float profiling for temperature/salinity has completely transformed ocean observing over the past 10 years. </a:t>
            </a:r>
          </a:p>
          <a:p>
            <a:endParaRPr lang="en-US" dirty="0" smtClean="0"/>
          </a:p>
          <a:p>
            <a:r>
              <a:rPr lang="en-US" dirty="0" smtClean="0"/>
              <a:t>SOCOM</a:t>
            </a:r>
            <a:r>
              <a:rPr lang="en-US" baseline="0" dirty="0" smtClean="0"/>
              <a:t> project wants to do </a:t>
            </a:r>
            <a:r>
              <a:rPr lang="en-US" dirty="0" smtClean="0"/>
              <a:t>the same for the carbon system, nitrate and oxygen, and net community production (including sea ice regions) by measuring biogeochemical parameters (pH, nitrate, oxygen, optics)</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5</a:t>
            </a:fld>
            <a:endParaRPr lang="en-US"/>
          </a:p>
        </p:txBody>
      </p:sp>
    </p:spTree>
    <p:extLst>
      <p:ext uri="{BB962C8B-B14F-4D97-AF65-F5344CB8AC3E}">
        <p14:creationId xmlns:p14="http://schemas.microsoft.com/office/powerpoint/2010/main" val="1828238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Daily Average East-West </a:t>
            </a:r>
            <a:r>
              <a:rPr lang="en-US" dirty="0" err="1" smtClean="0"/>
              <a:t>velocioty</a:t>
            </a:r>
            <a:r>
              <a:rPr lang="en-US" dirty="0" smtClean="0"/>
              <a:t> (+E,/-W) True mooring motion </a:t>
            </a:r>
            <a:r>
              <a:rPr lang="en-US" dirty="0" err="1" smtClean="0"/>
              <a:t>correcter</a:t>
            </a:r>
            <a:r>
              <a:rPr lang="en-US" dirty="0" smtClean="0"/>
              <a:t> M1 buoy</a:t>
            </a:r>
          </a:p>
          <a:p>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8</a:t>
            </a:fld>
            <a:endParaRPr lang="en-US"/>
          </a:p>
        </p:txBody>
      </p:sp>
    </p:spTree>
    <p:extLst>
      <p:ext uri="{BB962C8B-B14F-4D97-AF65-F5344CB8AC3E}">
        <p14:creationId xmlns:p14="http://schemas.microsoft.com/office/powerpoint/2010/main" val="3539448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6781800" y="133350"/>
            <a:ext cx="2209800" cy="4495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4800" y="133350"/>
            <a:ext cx="6324600" cy="4513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781800" y="1504950"/>
            <a:ext cx="2209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C2EFAF6D-E8FD-4297-83DC-A83A2B6DEBDD}"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
        <p:nvSpPr>
          <p:cNvPr id="10" name="Title 9"/>
          <p:cNvSpPr>
            <a:spLocks noGrp="1"/>
          </p:cNvSpPr>
          <p:nvPr>
            <p:ph type="title" hasCustomPrompt="1"/>
          </p:nvPr>
        </p:nvSpPr>
        <p:spPr>
          <a:xfrm>
            <a:off x="457200" y="971550"/>
            <a:ext cx="6172200" cy="2305050"/>
          </a:xfrm>
          <a:prstGeom prst="rect">
            <a:avLst/>
          </a:prstGeom>
        </p:spPr>
        <p:txBody>
          <a:bodyPr/>
          <a:lstStyle>
            <a:lvl1pPr algn="r">
              <a:defRPr sz="40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1951218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B001F0-63C5-4081-95B4-C602EC2A4FF3}"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2584792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727B29-40AC-4C74-A215-45DAAF39A192}"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8482658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133350"/>
            <a:ext cx="7467600" cy="685800"/>
          </a:xfrm>
          <a:prstGeom prst="rect">
            <a:avLst/>
          </a:prstGeom>
        </p:spPr>
        <p:txBody>
          <a:bodyPr>
            <a:normAutofit/>
          </a:bodyPr>
          <a:lstStyle>
            <a:lvl1pPr algn="r">
              <a:defRPr sz="32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71551"/>
            <a:ext cx="8305800" cy="3623072"/>
          </a:xfrm>
        </p:spPr>
        <p:txBody>
          <a:bodyPr/>
          <a:lstStyle>
            <a:lvl1pPr marL="342900" indent="-342900">
              <a:buFont typeface="Wingdings" panose="05000000000000000000"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2745392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808049-9455-438E-A7F3-3D580128F4EC}"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633581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44FABA-DCF9-45C0-8EEE-195B49FCF0A9}"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2126319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959FBE-1D48-42CE-A8D5-E05C6C231116}" type="datetime1">
              <a:rPr lang="en-US" smtClean="0"/>
              <a:t>8/9/2016</a:t>
            </a:fld>
            <a:endParaRPr lang="en-US"/>
          </a:p>
        </p:txBody>
      </p:sp>
      <p:sp>
        <p:nvSpPr>
          <p:cNvPr id="8" name="Footer Placeholder 7"/>
          <p:cNvSpPr>
            <a:spLocks noGrp="1"/>
          </p:cNvSpPr>
          <p:nvPr>
            <p:ph type="ftr" sz="quarter" idx="11"/>
          </p:nvPr>
        </p:nvSpPr>
        <p:spPr/>
        <p:txBody>
          <a:bodyPr/>
          <a:lstStyle/>
          <a:p>
            <a:r>
              <a:rPr lang="en-US" smtClean="0"/>
              <a:t>MBARI Internship 2016 - Nick Raymond</a:t>
            </a:r>
            <a:endParaRPr lang="en-US"/>
          </a:p>
        </p:txBody>
      </p:sp>
      <p:sp>
        <p:nvSpPr>
          <p:cNvPr id="9" name="Slide Number Placeholder 8"/>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1144110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D1E0A3B-B10F-4651-BA39-C79C773561D9}" type="datetime1">
              <a:rPr lang="en-US" smtClean="0"/>
              <a:t>8/9/2016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a:p>
        </p:txBody>
      </p:sp>
      <p:sp>
        <p:nvSpPr>
          <p:cNvPr id="5" name="Slide Number Placeholder 4"/>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83520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E39429-6B12-469F-881E-C47DCD0C389C}" type="datetime1">
              <a:rPr lang="en-US" smtClean="0"/>
              <a:t>8/9/2016</a:t>
            </a:fld>
            <a:endParaRPr lang="en-US"/>
          </a:p>
        </p:txBody>
      </p:sp>
      <p:sp>
        <p:nvSpPr>
          <p:cNvPr id="3" name="Footer Placeholder 2"/>
          <p:cNvSpPr>
            <a:spLocks noGrp="1"/>
          </p:cNvSpPr>
          <p:nvPr>
            <p:ph type="ftr" sz="quarter" idx="11"/>
          </p:nvPr>
        </p:nvSpPr>
        <p:spPr/>
        <p:txBody>
          <a:bodyPr/>
          <a:lstStyle/>
          <a:p>
            <a:r>
              <a:rPr lang="en-US" smtClean="0"/>
              <a:t>MBARI Internship 2016 - Nick Raymond</a:t>
            </a:r>
            <a:endParaRPr lang="en-US"/>
          </a:p>
        </p:txBody>
      </p:sp>
      <p:sp>
        <p:nvSpPr>
          <p:cNvPr id="4" name="Slide Number Placeholder 3"/>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0795187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9C6CC-5E86-425F-9A6B-71DAEC37D96D}"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52147360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E05D37-C343-4D25-AC38-A97CBC142D13}"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170228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14401"/>
            <a:ext cx="8229600" cy="368022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Franklin Gothic Medium" panose="020B0603020102020204" pitchFamily="34" charset="0"/>
              </a:defRPr>
            </a:lvl1pPr>
          </a:lstStyle>
          <a:p>
            <a:fld id="{E5D099AC-A231-40AC-96F6-13A924E7AECD}" type="datetime1">
              <a:rPr lang="en-US" smtClean="0"/>
              <a:t>8/9/2016</a:t>
            </a:fld>
            <a:endParaRPr lang="en-US" dirty="0"/>
          </a:p>
        </p:txBody>
      </p:sp>
      <p:sp>
        <p:nvSpPr>
          <p:cNvPr id="5" name="Footer Placeholder 4"/>
          <p:cNvSpPr>
            <a:spLocks noGrp="1"/>
          </p:cNvSpPr>
          <p:nvPr>
            <p:ph type="ftr" sz="quarter" idx="3"/>
          </p:nvPr>
        </p:nvSpPr>
        <p:spPr>
          <a:xfrm>
            <a:off x="2819400" y="4767263"/>
            <a:ext cx="3429000" cy="273844"/>
          </a:xfrm>
          <a:prstGeom prst="rect">
            <a:avLst/>
          </a:prstGeom>
        </p:spPr>
        <p:txBody>
          <a:bodyPr vert="horz" lIns="91440" tIns="45720" rIns="91440" bIns="45720" rtlCol="0" anchor="ctr"/>
          <a:lstStyle>
            <a:lvl1pPr algn="ctr">
              <a:defRPr sz="1200">
                <a:solidFill>
                  <a:schemeClr val="tx1">
                    <a:tint val="75000"/>
                  </a:schemeClr>
                </a:solidFill>
                <a:latin typeface="Franklin Gothic Medium" panose="020B0603020102020204" pitchFamily="34" charset="0"/>
              </a:defRPr>
            </a:lvl1pPr>
          </a:lstStyle>
          <a:p>
            <a:r>
              <a:rPr lang="en-US" smtClean="0"/>
              <a:t>MBARI Internship 2016 - Nick Raymond</a:t>
            </a:r>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Franklin Gothic Medium" panose="020B0603020102020204" pitchFamily="34" charset="0"/>
              </a:defRPr>
            </a:lvl1pPr>
          </a:lstStyle>
          <a:p>
            <a:fld id="{3950CB4A-C0F1-4FFF-B6D5-34AEAC52C636}" type="slidenum">
              <a:rPr lang="en-US" smtClean="0"/>
              <a:pPr/>
              <a:t>‹#›</a:t>
            </a:fld>
            <a:endParaRPr lang="en-US"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2400" y="133350"/>
            <a:ext cx="1097924" cy="628650"/>
          </a:xfrm>
          <a:prstGeom prst="rect">
            <a:avLst/>
          </a:prstGeom>
        </p:spPr>
      </p:pic>
      <p:sp>
        <p:nvSpPr>
          <p:cNvPr id="2" name="Rectangle 1"/>
          <p:cNvSpPr/>
          <p:nvPr userDrawn="1"/>
        </p:nvSpPr>
        <p:spPr>
          <a:xfrm>
            <a:off x="152400" y="57150"/>
            <a:ext cx="8839200" cy="762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200232" y="120797"/>
            <a:ext cx="1047334" cy="634706"/>
            <a:chOff x="609600" y="126468"/>
            <a:chExt cx="1143000" cy="692682"/>
          </a:xfrm>
        </p:grpSpPr>
        <p:sp>
          <p:nvSpPr>
            <p:cNvPr id="10" name="Rectangle 9"/>
            <p:cNvSpPr/>
            <p:nvPr userDrawn="1"/>
          </p:nvSpPr>
          <p:spPr>
            <a:xfrm>
              <a:off x="609600" y="126468"/>
              <a:ext cx="1143000" cy="692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nraymond\Downloads\logo_blue_high.tif"/>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66860" y="155043"/>
              <a:ext cx="1028481" cy="635532"/>
            </a:xfrm>
            <a:prstGeom prst="rect">
              <a:avLst/>
            </a:prstGeom>
            <a:noFill/>
            <a:ln w="19050">
              <a:noFill/>
            </a:ln>
            <a:extLst>
              <a:ext uri="{909E8E84-426E-40DD-AFC4-6F175D3DCCD1}">
                <a14:hiddenFill xmlns:a14="http://schemas.microsoft.com/office/drawing/2010/main">
                  <a:solidFill>
                    <a:srgbClr val="FFFFFF"/>
                  </a:solidFill>
                </a14:hiddenFill>
              </a:ext>
            </a:extLst>
          </p:spPr>
        </p:pic>
      </p:grpSp>
      <p:sp>
        <p:nvSpPr>
          <p:cNvPr id="12" name="Rectangle 11"/>
          <p:cNvSpPr/>
          <p:nvPr userDrawn="1"/>
        </p:nvSpPr>
        <p:spPr>
          <a:xfrm>
            <a:off x="152400" y="895350"/>
            <a:ext cx="8839200" cy="4191000"/>
          </a:xfrm>
          <a:prstGeom prst="rect">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4599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emf"/></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emf"/><Relationship Id="rId7" Type="http://schemas.openxmlformats.org/officeDocument/2006/relationships/image" Target="../media/image44.png"/><Relationship Id="rId2" Type="http://schemas.openxmlformats.org/officeDocument/2006/relationships/image" Target="../media/image39.emf"/><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emf"/><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diagramLayout" Target="../diagrams/layout1.xml"/><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18.png"/><Relationship Id="rId5" Type="http://schemas.openxmlformats.org/officeDocument/2006/relationships/diagramColors" Target="../diagrams/colors1.xml"/><Relationship Id="rId10" Type="http://schemas.openxmlformats.org/officeDocument/2006/relationships/image" Target="../media/image17.png"/><Relationship Id="rId4" Type="http://schemas.openxmlformats.org/officeDocument/2006/relationships/diagramQuickStyle" Target="../diagrams/quickStyle1.xml"/><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1.png"/><Relationship Id="rId7"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emf"/><Relationship Id="rId2" Type="http://schemas.openxmlformats.org/officeDocument/2006/relationships/image" Target="../media/image26.emf"/><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image" Target="../media/image29.png"/><Relationship Id="rId4" Type="http://schemas.openxmlformats.org/officeDocument/2006/relationships/image" Target="../media/image2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6781800" y="514350"/>
            <a:ext cx="2209800" cy="2305050"/>
          </a:xfrm>
        </p:spPr>
        <p:txBody>
          <a:bodyPr>
            <a:normAutofit/>
          </a:bodyPr>
          <a:lstStyle/>
          <a:p>
            <a:r>
              <a:rPr lang="en-US" dirty="0" smtClean="0"/>
              <a:t>August 10, 2016</a:t>
            </a:r>
          </a:p>
          <a:p>
            <a:r>
              <a:rPr lang="en-US" dirty="0" smtClean="0"/>
              <a:t>1330 - 1345</a:t>
            </a:r>
          </a:p>
          <a:p>
            <a:endParaRPr lang="en-US" dirty="0" smtClean="0"/>
          </a:p>
          <a:p>
            <a:r>
              <a:rPr lang="en-US" dirty="0" smtClean="0"/>
              <a:t>Nick Raymond</a:t>
            </a:r>
          </a:p>
          <a:p>
            <a:r>
              <a:rPr lang="en-US" dirty="0" smtClean="0"/>
              <a:t>~</a:t>
            </a:r>
          </a:p>
          <a:p>
            <a:r>
              <a:rPr lang="en-US" dirty="0" smtClean="0"/>
              <a:t>Gene Massion</a:t>
            </a:r>
            <a:endParaRPr lang="en-US" dirty="0"/>
          </a:p>
        </p:txBody>
      </p:sp>
      <p:sp>
        <p:nvSpPr>
          <p:cNvPr id="7" name="Title 6"/>
          <p:cNvSpPr>
            <a:spLocks noGrp="1"/>
          </p:cNvSpPr>
          <p:nvPr>
            <p:ph type="title"/>
          </p:nvPr>
        </p:nvSpPr>
        <p:spPr>
          <a:xfrm>
            <a:off x="457200" y="742950"/>
            <a:ext cx="6019800" cy="3276600"/>
          </a:xfrm>
        </p:spPr>
        <p:txBody>
          <a:bodyPr/>
          <a:lstStyle/>
          <a:p>
            <a:r>
              <a:rPr lang="en-US" sz="3200" b="1" dirty="0" smtClean="0"/>
              <a:t>EVALUATION OF </a:t>
            </a:r>
            <a:br>
              <a:rPr lang="en-US" sz="3200" b="1" dirty="0" smtClean="0"/>
            </a:br>
            <a:r>
              <a:rPr lang="en-US" sz="3200" b="1" dirty="0" smtClean="0"/>
              <a:t>INERTIAL MEASUREMENT UNIT PERFORMANCE FOR </a:t>
            </a:r>
            <a:br>
              <a:rPr lang="en-US" sz="3200" b="1" dirty="0" smtClean="0"/>
            </a:br>
            <a:r>
              <a:rPr lang="en-US" sz="3200" b="1" dirty="0" smtClean="0"/>
              <a:t>WATER COLUMN VELOCITY </a:t>
            </a:r>
            <a:br>
              <a:rPr lang="en-US" sz="3200" b="1" dirty="0" smtClean="0"/>
            </a:br>
            <a:r>
              <a:rPr lang="en-US" sz="3200" b="1" dirty="0" smtClean="0"/>
              <a:t>ESTIMATION OF </a:t>
            </a:r>
            <a:br>
              <a:rPr lang="en-US" sz="3200" b="1" dirty="0" smtClean="0"/>
            </a:br>
            <a:r>
              <a:rPr lang="en-US" sz="3200" b="1" dirty="0" smtClean="0"/>
              <a:t>COASTAL PROFILING FLOATS.</a:t>
            </a:r>
            <a:endParaRPr lang="en-US" sz="3200" dirty="0"/>
          </a:p>
        </p:txBody>
      </p:sp>
      <p:grpSp>
        <p:nvGrpSpPr>
          <p:cNvPr id="11" name="Group 10"/>
          <p:cNvGrpSpPr/>
          <p:nvPr/>
        </p:nvGrpSpPr>
        <p:grpSpPr>
          <a:xfrm>
            <a:off x="6907077" y="3117108"/>
            <a:ext cx="1932123" cy="1359642"/>
            <a:chOff x="6858000" y="3028950"/>
            <a:chExt cx="2057400" cy="1447800"/>
          </a:xfrm>
        </p:grpSpPr>
        <p:sp>
          <p:nvSpPr>
            <p:cNvPr id="10" name="Rectangle 9"/>
            <p:cNvSpPr/>
            <p:nvPr/>
          </p:nvSpPr>
          <p:spPr>
            <a:xfrm>
              <a:off x="6858000" y="3028950"/>
              <a:ext cx="2057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nraymond\Downloads\logo_blue_high.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3117108"/>
              <a:ext cx="2057400" cy="127148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45192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Simulation vs Experimental Data</a:t>
            </a:r>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10</a:t>
            </a:fld>
            <a:endParaRPr lang="en-US"/>
          </a:p>
        </p:txBody>
      </p:sp>
      <p:sp>
        <p:nvSpPr>
          <p:cNvPr id="18" name="Rectangle 17"/>
          <p:cNvSpPr/>
          <p:nvPr/>
        </p:nvSpPr>
        <p:spPr>
          <a:xfrm>
            <a:off x="685800" y="2695353"/>
            <a:ext cx="228600" cy="210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p:cNvGrpSpPr/>
          <p:nvPr/>
        </p:nvGrpSpPr>
        <p:grpSpPr>
          <a:xfrm>
            <a:off x="-9296400" y="1297308"/>
            <a:ext cx="8251100" cy="3649600"/>
            <a:chOff x="384018" y="1060235"/>
            <a:chExt cx="8251100" cy="3649600"/>
          </a:xfrm>
        </p:grpSpPr>
        <p:grpSp>
          <p:nvGrpSpPr>
            <p:cNvPr id="36" name="Group 35"/>
            <p:cNvGrpSpPr/>
            <p:nvPr/>
          </p:nvGrpSpPr>
          <p:grpSpPr>
            <a:xfrm>
              <a:off x="384018" y="1123950"/>
              <a:ext cx="8251100" cy="3585885"/>
              <a:chOff x="384018" y="1123950"/>
              <a:chExt cx="8251100" cy="3585885"/>
            </a:xfrm>
          </p:grpSpPr>
          <p:grpSp>
            <p:nvGrpSpPr>
              <p:cNvPr id="21" name="Group 20"/>
              <p:cNvGrpSpPr/>
              <p:nvPr/>
            </p:nvGrpSpPr>
            <p:grpSpPr>
              <a:xfrm>
                <a:off x="384018" y="1123950"/>
                <a:ext cx="8251100" cy="3585885"/>
                <a:chOff x="384018" y="1421606"/>
                <a:chExt cx="8251100" cy="3585885"/>
              </a:xfrm>
            </p:grpSpPr>
            <p:pic>
              <p:nvPicPr>
                <p:cNvPr id="7"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10892" t="17579" r="8571" b="32672"/>
                <a:stretch/>
              </p:blipFill>
              <p:spPr bwMode="auto">
                <a:xfrm>
                  <a:off x="567350" y="1421606"/>
                  <a:ext cx="8067768" cy="1273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9158" t="9157" r="8571"/>
                <a:stretch/>
              </p:blipFill>
              <p:spPr bwMode="auto">
                <a:xfrm>
                  <a:off x="384018" y="2681619"/>
                  <a:ext cx="8241448" cy="2325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5" name="Group 34"/>
              <p:cNvGrpSpPr/>
              <p:nvPr/>
            </p:nvGrpSpPr>
            <p:grpSpPr>
              <a:xfrm>
                <a:off x="400878" y="2360941"/>
                <a:ext cx="781616" cy="210809"/>
                <a:chOff x="-612618" y="1966360"/>
                <a:chExt cx="781616" cy="210809"/>
              </a:xfrm>
            </p:grpSpPr>
            <p:sp>
              <p:nvSpPr>
                <p:cNvPr id="31" name="Rectangle 30"/>
                <p:cNvSpPr/>
                <p:nvPr/>
              </p:nvSpPr>
              <p:spPr>
                <a:xfrm>
                  <a:off x="-372701" y="1966360"/>
                  <a:ext cx="304800" cy="210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flipH="1">
                  <a:off x="-612618" y="1966360"/>
                  <a:ext cx="372701" cy="7199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09600" y="2038350"/>
                  <a:ext cx="778598" cy="3621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35390" y="2074564"/>
                  <a:ext cx="403635" cy="10260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30"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27954" t="-2031" r="24267" b="91335"/>
            <a:stretch/>
          </p:blipFill>
          <p:spPr bwMode="auto">
            <a:xfrm>
              <a:off x="2416968" y="1060235"/>
              <a:ext cx="4786313" cy="27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838450"/>
            <a:ext cx="10114641"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065" y="1809750"/>
            <a:ext cx="10113963" cy="256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37"/>
          <p:cNvSpPr/>
          <p:nvPr/>
        </p:nvSpPr>
        <p:spPr>
          <a:xfrm>
            <a:off x="1371600" y="2906163"/>
            <a:ext cx="2286000" cy="351387"/>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p:cNvGrpSpPr/>
          <p:nvPr/>
        </p:nvGrpSpPr>
        <p:grpSpPr>
          <a:xfrm>
            <a:off x="2895599" y="1657349"/>
            <a:ext cx="5943601" cy="2713037"/>
            <a:chOff x="4100747" y="824185"/>
            <a:chExt cx="5943601" cy="2713037"/>
          </a:xfrm>
        </p:grpSpPr>
        <p:sp>
          <p:nvSpPr>
            <p:cNvPr id="45" name="Rectangle 44"/>
            <p:cNvSpPr/>
            <p:nvPr/>
          </p:nvSpPr>
          <p:spPr>
            <a:xfrm>
              <a:off x="4904920" y="824185"/>
              <a:ext cx="5139428" cy="2713037"/>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1" t="9808" r="41903"/>
            <a:stretch/>
          </p:blipFill>
          <p:spPr bwMode="auto">
            <a:xfrm>
              <a:off x="4100747" y="976586"/>
              <a:ext cx="5819775" cy="230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TextBox 45"/>
            <p:cNvSpPr txBox="1"/>
            <p:nvPr/>
          </p:nvSpPr>
          <p:spPr>
            <a:xfrm>
              <a:off x="7148748" y="1144865"/>
              <a:ext cx="1125629" cy="369332"/>
            </a:xfrm>
            <a:prstGeom prst="rect">
              <a:avLst/>
            </a:prstGeom>
            <a:noFill/>
          </p:spPr>
          <p:txBody>
            <a:bodyPr wrap="none" rtlCol="0">
              <a:spAutoFit/>
            </a:bodyPr>
            <a:lstStyle/>
            <a:p>
              <a:r>
                <a:rPr lang="en-US" dirty="0" smtClean="0">
                  <a:latin typeface="Franklin Gothic Medium" panose="020B0603020102020204" pitchFamily="34" charset="0"/>
                </a:rPr>
                <a:t>(Zoom in)</a:t>
              </a:r>
              <a:endParaRPr lang="en-US" dirty="0">
                <a:latin typeface="Franklin Gothic Medium" panose="020B0603020102020204" pitchFamily="34" charset="0"/>
              </a:endParaRPr>
            </a:p>
          </p:txBody>
        </p:sp>
      </p:grpSp>
    </p:spTree>
    <p:extLst>
      <p:ext uri="{BB962C8B-B14F-4D97-AF65-F5344CB8AC3E}">
        <p14:creationId xmlns:p14="http://schemas.microsoft.com/office/powerpoint/2010/main" val="411661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500" fill="hold"/>
                                        <p:tgtEl>
                                          <p:spTgt spid="47"/>
                                        </p:tgtEl>
                                        <p:attrNameLst>
                                          <p:attrName>ppt_w</p:attrName>
                                        </p:attrNameLst>
                                      </p:cBhvr>
                                      <p:tavLst>
                                        <p:tav tm="0">
                                          <p:val>
                                            <p:fltVal val="0"/>
                                          </p:val>
                                        </p:tav>
                                        <p:tav tm="100000">
                                          <p:val>
                                            <p:strVal val="#ppt_w"/>
                                          </p:val>
                                        </p:tav>
                                      </p:tavLst>
                                    </p:anim>
                                    <p:anim calcmode="lin" valueType="num">
                                      <p:cBhvr>
                                        <p:cTn id="13" dur="500" fill="hold"/>
                                        <p:tgtEl>
                                          <p:spTgt spid="47"/>
                                        </p:tgtEl>
                                        <p:attrNameLst>
                                          <p:attrName>ppt_h</p:attrName>
                                        </p:attrNameLst>
                                      </p:cBhvr>
                                      <p:tavLst>
                                        <p:tav tm="0">
                                          <p:val>
                                            <p:fltVal val="0"/>
                                          </p:val>
                                        </p:tav>
                                        <p:tav tm="100000">
                                          <p:val>
                                            <p:strVal val="#ppt_h"/>
                                          </p:val>
                                        </p:tav>
                                      </p:tavLst>
                                    </p:anim>
                                    <p:animEffect transition="in" filter="fade">
                                      <p:cBhvr>
                                        <p:cTn id="1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Arrow Connector 34"/>
          <p:cNvCxnSpPr>
            <a:stCxn id="7" idx="3"/>
          </p:cNvCxnSpPr>
          <p:nvPr/>
        </p:nvCxnSpPr>
        <p:spPr>
          <a:xfrm>
            <a:off x="3157847" y="1956506"/>
            <a:ext cx="32285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419848" y="1953816"/>
            <a:ext cx="29539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9" idx="3"/>
          </p:cNvCxnSpPr>
          <p:nvPr/>
        </p:nvCxnSpPr>
        <p:spPr>
          <a:xfrm>
            <a:off x="6858000" y="1889819"/>
            <a:ext cx="457200" cy="915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Signal Processing</a:t>
            </a:r>
            <a:endParaRPr lang="en-US" dirty="0"/>
          </a:p>
        </p:txBody>
      </p:sp>
      <p:sp>
        <p:nvSpPr>
          <p:cNvPr id="5" name="Rectangle 4"/>
          <p:cNvSpPr/>
          <p:nvPr/>
        </p:nvSpPr>
        <p:spPr>
          <a:xfrm>
            <a:off x="304800" y="1378589"/>
            <a:ext cx="1143000" cy="1150453"/>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Import:</a:t>
            </a:r>
          </a:p>
          <a:p>
            <a:pPr algn="ctr"/>
            <a:r>
              <a:rPr lang="en-US" dirty="0" err="1">
                <a:latin typeface="Franklin Gothic Medium" panose="020B0603020102020204" pitchFamily="34" charset="0"/>
              </a:rPr>
              <a:t>a</a:t>
            </a:r>
            <a:r>
              <a:rPr lang="en-US" dirty="0" err="1" smtClean="0">
                <a:latin typeface="Franklin Gothic Medium" panose="020B0603020102020204" pitchFamily="34" charset="0"/>
              </a:rPr>
              <a:t>ccel</a:t>
            </a:r>
            <a:r>
              <a:rPr lang="en-US" dirty="0" smtClean="0">
                <a:latin typeface="Franklin Gothic Medium" panose="020B0603020102020204" pitchFamily="34" charset="0"/>
              </a:rPr>
              <a:t>. data</a:t>
            </a:r>
            <a:endParaRPr lang="en-US" dirty="0">
              <a:latin typeface="Franklin Gothic Medium" panose="020B0603020102020204" pitchFamily="34" charset="0"/>
            </a:endParaRPr>
          </a:p>
        </p:txBody>
      </p:sp>
      <p:sp>
        <p:nvSpPr>
          <p:cNvPr id="7" name="Rectangle 6"/>
          <p:cNvSpPr/>
          <p:nvPr/>
        </p:nvSpPr>
        <p:spPr>
          <a:xfrm>
            <a:off x="1981200" y="1331119"/>
            <a:ext cx="1176647" cy="125077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Franklin Gothic Medium" panose="020B0603020102020204" pitchFamily="34" charset="0"/>
              </a:rPr>
              <a:t>Detrend</a:t>
            </a:r>
            <a:r>
              <a:rPr lang="en-US" b="1" dirty="0" smtClean="0">
                <a:latin typeface="Franklin Gothic Medium" panose="020B0603020102020204" pitchFamily="34" charset="0"/>
              </a:rPr>
              <a:t> </a:t>
            </a:r>
            <a:br>
              <a:rPr lang="en-US" b="1" dirty="0" smtClean="0">
                <a:latin typeface="Franklin Gothic Medium" panose="020B0603020102020204" pitchFamily="34" charset="0"/>
              </a:rPr>
            </a:br>
            <a:r>
              <a:rPr lang="en-US" b="1" dirty="0" smtClean="0">
                <a:latin typeface="Franklin Gothic Medium" panose="020B0603020102020204" pitchFamily="34" charset="0"/>
              </a:rPr>
              <a:t>+</a:t>
            </a:r>
          </a:p>
          <a:p>
            <a:pPr algn="ctr"/>
            <a:r>
              <a:rPr lang="en-US" b="1" dirty="0" smtClean="0">
                <a:latin typeface="Franklin Gothic Medium" panose="020B0603020102020204" pitchFamily="34" charset="0"/>
              </a:rPr>
              <a:t>Filter </a:t>
            </a:r>
            <a:endParaRPr lang="en-US" b="1" dirty="0" smtClean="0">
              <a:latin typeface="Franklin Gothic Medium" panose="020B0603020102020204" pitchFamily="34" charset="0"/>
            </a:endParaRPr>
          </a:p>
        </p:txBody>
      </p:sp>
      <p:sp>
        <p:nvSpPr>
          <p:cNvPr id="9" name="Rectangle 8"/>
          <p:cNvSpPr/>
          <p:nvPr/>
        </p:nvSpPr>
        <p:spPr>
          <a:xfrm>
            <a:off x="5715000" y="1369438"/>
            <a:ext cx="1143000" cy="1040761"/>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Filter</a:t>
            </a:r>
            <a:endParaRPr lang="en-US" dirty="0" smtClean="0">
              <a:latin typeface="Franklin Gothic Medium" panose="020B0603020102020204" pitchFamily="34" charset="0"/>
            </a:endParaRPr>
          </a:p>
        </p:txBody>
      </p:sp>
      <p:cxnSp>
        <p:nvCxnSpPr>
          <p:cNvPr id="11" name="Straight Arrow Connector 10"/>
          <p:cNvCxnSpPr>
            <a:stCxn id="5" idx="3"/>
            <a:endCxn id="7" idx="1"/>
          </p:cNvCxnSpPr>
          <p:nvPr/>
        </p:nvCxnSpPr>
        <p:spPr>
          <a:xfrm>
            <a:off x="1447800" y="1953816"/>
            <a:ext cx="533400"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7177" name="Group 7176"/>
          <p:cNvGrpSpPr/>
          <p:nvPr/>
        </p:nvGrpSpPr>
        <p:grpSpPr>
          <a:xfrm>
            <a:off x="3480706" y="1122495"/>
            <a:ext cx="1905000" cy="1856756"/>
            <a:chOff x="3480706" y="1122495"/>
            <a:chExt cx="1905000" cy="1856756"/>
          </a:xfrm>
        </p:grpSpPr>
        <p:sp>
          <p:nvSpPr>
            <p:cNvPr id="8" name="Rectangle 7"/>
            <p:cNvSpPr/>
            <p:nvPr/>
          </p:nvSpPr>
          <p:spPr>
            <a:xfrm>
              <a:off x="3480706" y="1122495"/>
              <a:ext cx="1905000" cy="185675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Numerical integration</a:t>
              </a:r>
            </a:p>
            <a:p>
              <a:pPr algn="ctr"/>
              <a:endParaRPr lang="en-US" b="1" dirty="0">
                <a:latin typeface="Franklin Gothic Medium" panose="020B0603020102020204" pitchFamily="34" charset="0"/>
              </a:endParaRPr>
            </a:p>
            <a:p>
              <a:pPr algn="ctr"/>
              <a:endParaRPr lang="en-US" b="1" dirty="0" smtClean="0">
                <a:latin typeface="Franklin Gothic Medium" panose="020B0603020102020204" pitchFamily="34" charset="0"/>
              </a:endParaRPr>
            </a:p>
            <a:p>
              <a:pPr algn="ctr"/>
              <a:endParaRPr lang="en-US" b="1" dirty="0" smtClean="0">
                <a:latin typeface="Franklin Gothic Medium" panose="020B0603020102020204" pitchFamily="34" charset="0"/>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0" y="2190750"/>
              <a:ext cx="1409700" cy="533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29" name="Rectangle 28"/>
          <p:cNvSpPr/>
          <p:nvPr/>
        </p:nvSpPr>
        <p:spPr>
          <a:xfrm>
            <a:off x="7315200" y="1251269"/>
            <a:ext cx="1456954"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Velocity Estimate</a:t>
            </a:r>
            <a:endParaRPr lang="en-US" dirty="0" smtClean="0">
              <a:latin typeface="Franklin Gothic Medium" panose="020B0603020102020204" pitchFamily="34" charset="0"/>
            </a:endParaRPr>
          </a:p>
        </p:txBody>
      </p:sp>
      <p:sp>
        <p:nvSpPr>
          <p:cNvPr id="3" name="Date Placeholder 2"/>
          <p:cNvSpPr>
            <a:spLocks noGrp="1"/>
          </p:cNvSpPr>
          <p:nvPr>
            <p:ph type="dt" sz="half" idx="10"/>
          </p:nvPr>
        </p:nvSpPr>
        <p:spPr/>
        <p:txBody>
          <a:bodyPr/>
          <a:lstStyle/>
          <a:p>
            <a:fld id="{5F0B9DF3-2458-461A-9BEB-F2653ABCD521}" type="datetime1">
              <a:rPr lang="en-US" smtClean="0"/>
              <a:t>8/9/2016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dirty="0"/>
          </a:p>
        </p:txBody>
      </p:sp>
      <p:sp>
        <p:nvSpPr>
          <p:cNvPr id="10" name="Slide Number Placeholder 9"/>
          <p:cNvSpPr>
            <a:spLocks noGrp="1"/>
          </p:cNvSpPr>
          <p:nvPr>
            <p:ph type="sldNum" sz="quarter" idx="12"/>
          </p:nvPr>
        </p:nvSpPr>
        <p:spPr/>
        <p:txBody>
          <a:bodyPr/>
          <a:lstStyle/>
          <a:p>
            <a:fld id="{3950CB4A-C0F1-4FFF-B6D5-34AEAC52C636}" type="slidenum">
              <a:rPr lang="en-US" smtClean="0"/>
              <a:t>11</a:t>
            </a:fld>
            <a:endParaRPr lang="en-US"/>
          </a:p>
        </p:txBody>
      </p:sp>
      <p:sp>
        <p:nvSpPr>
          <p:cNvPr id="38" name="Content Placeholder 2"/>
          <p:cNvSpPr>
            <a:spLocks noGrp="1"/>
          </p:cNvSpPr>
          <p:nvPr>
            <p:ph idx="1"/>
          </p:nvPr>
        </p:nvSpPr>
        <p:spPr>
          <a:xfrm>
            <a:off x="457200" y="3105149"/>
            <a:ext cx="8305800" cy="1489473"/>
          </a:xfrm>
        </p:spPr>
        <p:txBody>
          <a:bodyPr>
            <a:normAutofit lnSpcReduction="10000"/>
          </a:bodyPr>
          <a:lstStyle/>
          <a:p>
            <a:r>
              <a:rPr lang="en-US" sz="1800" dirty="0" smtClean="0"/>
              <a:t>Filtering</a:t>
            </a:r>
            <a:endParaRPr lang="en-US" dirty="0" smtClean="0"/>
          </a:p>
          <a:p>
            <a:pPr lvl="1"/>
            <a:r>
              <a:rPr lang="en-US" sz="1600" dirty="0" smtClean="0"/>
              <a:t>Results obtained with “</a:t>
            </a:r>
            <a:r>
              <a:rPr lang="en-US" sz="1600" dirty="0" err="1" smtClean="0"/>
              <a:t>denoise</a:t>
            </a:r>
            <a:r>
              <a:rPr lang="en-US" sz="1600" dirty="0" smtClean="0"/>
              <a:t>” filter, referenced from image processing literature</a:t>
            </a:r>
          </a:p>
          <a:p>
            <a:pPr lvl="1"/>
            <a:r>
              <a:rPr lang="en-US" sz="1600" dirty="0" smtClean="0"/>
              <a:t>Also tested: </a:t>
            </a:r>
          </a:p>
          <a:p>
            <a:pPr lvl="2"/>
            <a:r>
              <a:rPr lang="en-US" sz="1600" dirty="0"/>
              <a:t>M</a:t>
            </a:r>
            <a:r>
              <a:rPr lang="en-US" sz="1600" dirty="0" smtClean="0"/>
              <a:t>oving average filter</a:t>
            </a:r>
          </a:p>
          <a:p>
            <a:pPr lvl="2"/>
            <a:r>
              <a:rPr lang="en-US" sz="1600" dirty="0"/>
              <a:t> </a:t>
            </a:r>
            <a:r>
              <a:rPr lang="en-US" sz="1600" dirty="0" smtClean="0"/>
              <a:t>Frequencies selective filters (low-pass and band-pass)</a:t>
            </a:r>
            <a:endParaRPr lang="en-US" sz="1600" dirty="0"/>
          </a:p>
        </p:txBody>
      </p:sp>
    </p:spTree>
    <p:extLst>
      <p:ext uri="{BB962C8B-B14F-4D97-AF65-F5344CB8AC3E}">
        <p14:creationId xmlns:p14="http://schemas.microsoft.com/office/powerpoint/2010/main" val="61692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177"/>
                                        </p:tgtEl>
                                        <p:attrNameLst>
                                          <p:attrName>style.visibility</p:attrName>
                                        </p:attrNameLst>
                                      </p:cBhvr>
                                      <p:to>
                                        <p:strVal val="visible"/>
                                      </p:to>
                                    </p:set>
                                    <p:animEffect transition="in" filter="fade">
                                      <p:cBhvr>
                                        <p:cTn id="20" dur="500"/>
                                        <p:tgtEl>
                                          <p:spTgt spid="7177"/>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8">
                                            <p:txEl>
                                              <p:pRg st="0" end="0"/>
                                            </p:txEl>
                                          </p:spTgt>
                                        </p:tgtEl>
                                        <p:attrNameLst>
                                          <p:attrName>style.visibility</p:attrName>
                                        </p:attrNameLst>
                                      </p:cBhvr>
                                      <p:to>
                                        <p:strVal val="visible"/>
                                      </p:to>
                                    </p:set>
                                    <p:animEffect transition="in" filter="fade">
                                      <p:cBhvr>
                                        <p:cTn id="44" dur="500"/>
                                        <p:tgtEl>
                                          <p:spTgt spid="38">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8">
                                            <p:txEl>
                                              <p:pRg st="1" end="1"/>
                                            </p:txEl>
                                          </p:spTgt>
                                        </p:tgtEl>
                                        <p:attrNameLst>
                                          <p:attrName>style.visibility</p:attrName>
                                        </p:attrNameLst>
                                      </p:cBhvr>
                                      <p:to>
                                        <p:strVal val="visible"/>
                                      </p:to>
                                    </p:set>
                                    <p:animEffect transition="in" filter="fade">
                                      <p:cBhvr>
                                        <p:cTn id="47" dur="500"/>
                                        <p:tgtEl>
                                          <p:spTgt spid="38">
                                            <p:txEl>
                                              <p:pRg st="1" end="1"/>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8">
                                            <p:txEl>
                                              <p:pRg st="2" end="2"/>
                                            </p:txEl>
                                          </p:spTgt>
                                        </p:tgtEl>
                                        <p:attrNameLst>
                                          <p:attrName>style.visibility</p:attrName>
                                        </p:attrNameLst>
                                      </p:cBhvr>
                                      <p:to>
                                        <p:strVal val="visible"/>
                                      </p:to>
                                    </p:set>
                                    <p:animEffect transition="in" filter="fade">
                                      <p:cBhvr>
                                        <p:cTn id="50" dur="500"/>
                                        <p:tgtEl>
                                          <p:spTgt spid="38">
                                            <p:txEl>
                                              <p:pRg st="2" end="2"/>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8">
                                            <p:txEl>
                                              <p:pRg st="3" end="3"/>
                                            </p:txEl>
                                          </p:spTgt>
                                        </p:tgtEl>
                                        <p:attrNameLst>
                                          <p:attrName>style.visibility</p:attrName>
                                        </p:attrNameLst>
                                      </p:cBhvr>
                                      <p:to>
                                        <p:strVal val="visible"/>
                                      </p:to>
                                    </p:set>
                                    <p:animEffect transition="in" filter="fade">
                                      <p:cBhvr>
                                        <p:cTn id="53" dur="500"/>
                                        <p:tgtEl>
                                          <p:spTgt spid="38">
                                            <p:txEl>
                                              <p:pRg st="3" end="3"/>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8">
                                            <p:txEl>
                                              <p:pRg st="4" end="4"/>
                                            </p:txEl>
                                          </p:spTgt>
                                        </p:tgtEl>
                                        <p:attrNameLst>
                                          <p:attrName>style.visibility</p:attrName>
                                        </p:attrNameLst>
                                      </p:cBhvr>
                                      <p:to>
                                        <p:strVal val="visible"/>
                                      </p:to>
                                    </p:set>
                                    <p:animEffect transition="in" filter="fade">
                                      <p:cBhvr>
                                        <p:cTn id="56" dur="500"/>
                                        <p:tgtEl>
                                          <p:spTgt spid="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29" grpId="0" animBg="1"/>
      <p:bldP spid="3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Estimate - Large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12</a:t>
            </a:fld>
            <a:endParaRPr lang="en-US"/>
          </a:p>
        </p:txBody>
      </p:sp>
      <p:sp>
        <p:nvSpPr>
          <p:cNvPr id="8" name="TextBox 7"/>
          <p:cNvSpPr txBox="1"/>
          <p:nvPr/>
        </p:nvSpPr>
        <p:spPr>
          <a:xfrm>
            <a:off x="2173381" y="1059418"/>
            <a:ext cx="5906682"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200 </a:t>
            </a:r>
            <a:r>
              <a:rPr lang="en-US" dirty="0" smtClean="0">
                <a:latin typeface="Franklin Gothic Medium" panose="020B0603020102020204" pitchFamily="34" charset="0"/>
              </a:rPr>
              <a:t>mm/sec^2;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150 mm/sec^2; </a:t>
            </a:r>
            <a:endParaRPr lang="en-US" dirty="0">
              <a:latin typeface="Franklin Gothic Medium" panose="020B0603020102020204" pitchFamily="34" charset="0"/>
            </a:endParaRPr>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294" r="7856"/>
          <a:stretch/>
        </p:blipFill>
        <p:spPr bwMode="auto">
          <a:xfrm>
            <a:off x="-9525000" y="895350"/>
            <a:ext cx="8540839"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450" y="1611312"/>
            <a:ext cx="8547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1526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Estimate - Small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13</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1" y="5467350"/>
            <a:ext cx="1006584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1581150"/>
            <a:ext cx="10071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2173381" y="1059418"/>
            <a:ext cx="5768759"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a:t>
            </a:r>
            <a:r>
              <a:rPr lang="en-US" dirty="0" smtClean="0">
                <a:latin typeface="Franklin Gothic Medium" panose="020B0603020102020204" pitchFamily="34" charset="0"/>
              </a:rPr>
              <a:t>16 mm/sec^2;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  mm/sec^2; </a:t>
            </a:r>
            <a:endParaRPr lang="en-US" dirty="0">
              <a:latin typeface="Franklin Gothic Medium" panose="020B0603020102020204" pitchFamily="34" charset="0"/>
            </a:endParaRPr>
          </a:p>
        </p:txBody>
      </p:sp>
    </p:spTree>
    <p:extLst>
      <p:ext uri="{BB962C8B-B14F-4D97-AF65-F5344CB8AC3E}">
        <p14:creationId xmlns:p14="http://schemas.microsoft.com/office/powerpoint/2010/main" val="12379471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Metric</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14</a:t>
            </a:fld>
            <a:endParaRPr lang="en-US"/>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6000750"/>
            <a:ext cx="10065841"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371850"/>
            <a:ext cx="1134094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616" y="2983230"/>
            <a:ext cx="8908511"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9988" y="-2990850"/>
            <a:ext cx="10065838"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1"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971550"/>
            <a:ext cx="7907037"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4545642" y="174767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953000" y="174767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532768" y="2215361"/>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5943600" y="2215361"/>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4591362" y="1200150"/>
            <a:ext cx="420247" cy="0"/>
          </a:xfrm>
          <a:prstGeom prst="straightConnector1">
            <a:avLst/>
          </a:prstGeom>
          <a:ln w="12700">
            <a:solidFill>
              <a:schemeClr val="accent3">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591362" y="1123950"/>
            <a:ext cx="0" cy="6096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5011609" y="1123950"/>
            <a:ext cx="0" cy="6096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5578488" y="2571750"/>
            <a:ext cx="420247" cy="0"/>
          </a:xfrm>
          <a:prstGeom prst="straightConnector1">
            <a:avLst/>
          </a:prstGeom>
          <a:ln w="12700">
            <a:solidFill>
              <a:schemeClr val="accent3">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5578488" y="2305727"/>
            <a:ext cx="0" cy="3048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5994263" y="2306801"/>
            <a:ext cx="0" cy="342223"/>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017640" y="3126204"/>
            <a:ext cx="2895729" cy="338554"/>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600" dirty="0" smtClean="0">
                <a:latin typeface="Franklin Gothic Medium" panose="020B0603020102020204" pitchFamily="34" charset="0"/>
              </a:rPr>
              <a:t>Error bars = standard deviation</a:t>
            </a:r>
            <a:endParaRPr lang="en-US" sz="1600" dirty="0">
              <a:latin typeface="Franklin Gothic Medium" panose="020B0603020102020204" pitchFamily="34" charset="0"/>
            </a:endParaRPr>
          </a:p>
        </p:txBody>
      </p:sp>
      <p:pic>
        <p:nvPicPr>
          <p:cNvPr id="717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654" y="1017270"/>
            <a:ext cx="7907036"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7" name="Straight Connector 26"/>
          <p:cNvCxnSpPr/>
          <p:nvPr/>
        </p:nvCxnSpPr>
        <p:spPr>
          <a:xfrm>
            <a:off x="1600200" y="4035407"/>
            <a:ext cx="685800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7186" name="Group 7185"/>
          <p:cNvGrpSpPr/>
          <p:nvPr/>
        </p:nvGrpSpPr>
        <p:grpSpPr>
          <a:xfrm>
            <a:off x="6646138" y="4400550"/>
            <a:ext cx="1751715" cy="261610"/>
            <a:chOff x="6646138" y="4400550"/>
            <a:chExt cx="1751715" cy="261610"/>
          </a:xfrm>
        </p:grpSpPr>
        <p:sp>
          <p:nvSpPr>
            <p:cNvPr id="7168" name="TextBox 7167"/>
            <p:cNvSpPr txBox="1"/>
            <p:nvPr/>
          </p:nvSpPr>
          <p:spPr>
            <a:xfrm>
              <a:off x="6646138" y="4400550"/>
              <a:ext cx="1751715" cy="26161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r"/>
              <a:r>
                <a:rPr lang="en-US" sz="1100" b="1" dirty="0" smtClean="0"/>
                <a:t>Velocity simulated</a:t>
              </a:r>
              <a:endParaRPr lang="en-US" sz="1100" b="1" dirty="0"/>
            </a:p>
          </p:txBody>
        </p:sp>
        <p:cxnSp>
          <p:nvCxnSpPr>
            <p:cNvPr id="50" name="Straight Connector 49"/>
            <p:cNvCxnSpPr/>
            <p:nvPr/>
          </p:nvCxnSpPr>
          <p:spPr>
            <a:xfrm>
              <a:off x="6669217" y="4536640"/>
              <a:ext cx="54864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
        <p:nvSpPr>
          <p:cNvPr id="7187" name="Down Arrow 7186"/>
          <p:cNvSpPr/>
          <p:nvPr/>
        </p:nvSpPr>
        <p:spPr>
          <a:xfrm>
            <a:off x="2969290" y="2023110"/>
            <a:ext cx="114300" cy="1702590"/>
          </a:xfrm>
          <a:prstGeom prst="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8" name="Down Arrow 57"/>
          <p:cNvSpPr/>
          <p:nvPr/>
        </p:nvSpPr>
        <p:spPr>
          <a:xfrm>
            <a:off x="3460090" y="2240310"/>
            <a:ext cx="114300" cy="170259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540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par>
                                <p:cTn id="38" presetID="10"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175"/>
                                        </p:tgtEl>
                                        <p:attrNameLst>
                                          <p:attrName>style.visibility</p:attrName>
                                        </p:attrNameLst>
                                      </p:cBhvr>
                                      <p:to>
                                        <p:strVal val="visible"/>
                                      </p:to>
                                    </p:set>
                                    <p:animEffect transition="in" filter="fade">
                                      <p:cBhvr>
                                        <p:cTn id="45" dur="500"/>
                                        <p:tgtEl>
                                          <p:spTgt spid="717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7186"/>
                                        </p:tgtEl>
                                        <p:attrNameLst>
                                          <p:attrName>style.visibility</p:attrName>
                                        </p:attrNameLst>
                                      </p:cBhvr>
                                      <p:to>
                                        <p:strVal val="visible"/>
                                      </p:to>
                                    </p:set>
                                    <p:animEffect transition="in" filter="fade">
                                      <p:cBhvr>
                                        <p:cTn id="60" dur="500"/>
                                        <p:tgtEl>
                                          <p:spTgt spid="7186"/>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7"/>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29"/>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30"/>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32"/>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14"/>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10"/>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37"/>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41"/>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40"/>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42"/>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7181"/>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717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7187"/>
                                        </p:tgtEl>
                                        <p:attrNameLst>
                                          <p:attrName>style.visibility</p:attrName>
                                        </p:attrNameLst>
                                      </p:cBhvr>
                                      <p:to>
                                        <p:strVal val="visible"/>
                                      </p:to>
                                    </p:set>
                                    <p:animEffect transition="in" filter="fade">
                                      <p:cBhvr>
                                        <p:cTn id="93" dur="500"/>
                                        <p:tgtEl>
                                          <p:spTgt spid="718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58"/>
                                        </p:tgtEl>
                                        <p:attrNameLst>
                                          <p:attrName>style.visibility</p:attrName>
                                        </p:attrNameLst>
                                      </p:cBhvr>
                                      <p:to>
                                        <p:strVal val="visible"/>
                                      </p:to>
                                    </p:set>
                                    <p:animEffect transition="in" filter="fade">
                                      <p:cBhvr>
                                        <p:cTn id="98" dur="500"/>
                                        <p:tgtEl>
                                          <p:spTgt spid="58"/>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grpId="1" nodeType="clickEffect">
                                  <p:stCondLst>
                                    <p:cond delay="0"/>
                                  </p:stCondLst>
                                  <p:childTnLst>
                                    <p:set>
                                      <p:cBhvr>
                                        <p:cTn id="102" dur="1" fill="hold">
                                          <p:stCondLst>
                                            <p:cond delay="0"/>
                                          </p:stCondLst>
                                        </p:cTn>
                                        <p:tgtEl>
                                          <p:spTgt spid="7187"/>
                                        </p:tgtEl>
                                        <p:attrNameLst>
                                          <p:attrName>style.visibility</p:attrName>
                                        </p:attrNameLst>
                                      </p:cBhvr>
                                      <p:to>
                                        <p:strVal val="hidden"/>
                                      </p:to>
                                    </p:set>
                                  </p:childTnLst>
                                </p:cTn>
                              </p:par>
                              <p:par>
                                <p:cTn id="103" presetID="1" presetClass="exit" presetSubtype="0" fill="hold" grpId="1" nodeType="withEffect">
                                  <p:stCondLst>
                                    <p:cond delay="0"/>
                                  </p:stCondLst>
                                  <p:childTnLst>
                                    <p:set>
                                      <p:cBhvr>
                                        <p:cTn id="104" dur="1" fill="hold">
                                          <p:stCondLst>
                                            <p:cond delay="0"/>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9" grpId="0" animBg="1"/>
      <p:bldP spid="29" grpId="1" animBg="1"/>
      <p:bldP spid="30" grpId="0" animBg="1"/>
      <p:bldP spid="30" grpId="1" animBg="1"/>
      <p:bldP spid="32" grpId="0" animBg="1"/>
      <p:bldP spid="32" grpId="1" animBg="1"/>
      <p:bldP spid="22" grpId="0" animBg="1"/>
      <p:bldP spid="7187" grpId="0" animBg="1"/>
      <p:bldP spid="7187" grpId="1" animBg="1"/>
      <p:bldP spid="58" grpId="0" animBg="1"/>
      <p:bldP spid="5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Autofit/>
          </a:bodyPr>
          <a:lstStyle/>
          <a:p>
            <a:r>
              <a:rPr lang="en-US" sz="1800" dirty="0" smtClean="0"/>
              <a:t>Created CPF simulation</a:t>
            </a:r>
          </a:p>
          <a:p>
            <a:pPr lvl="1"/>
            <a:r>
              <a:rPr lang="en-US" sz="1600" dirty="0" smtClean="0"/>
              <a:t>Determined range of accelerations and velocities</a:t>
            </a:r>
          </a:p>
          <a:p>
            <a:pPr lvl="1"/>
            <a:r>
              <a:rPr lang="en-US" sz="1600" dirty="0" smtClean="0"/>
              <a:t>Calculations based on measured underwater current profiles</a:t>
            </a:r>
            <a:endParaRPr lang="en-US" sz="1600" dirty="0" smtClean="0"/>
          </a:p>
          <a:p>
            <a:r>
              <a:rPr lang="en-US" sz="1800" dirty="0" smtClean="0"/>
              <a:t>Developed workflow to systematically evaluate IMU sensor</a:t>
            </a:r>
          </a:p>
          <a:p>
            <a:pPr lvl="1"/>
            <a:r>
              <a:rPr lang="en-US" sz="1600" dirty="0" smtClean="0"/>
              <a:t>Generated path trajectories from CPF simulation results</a:t>
            </a:r>
          </a:p>
          <a:p>
            <a:pPr lvl="1"/>
            <a:r>
              <a:rPr lang="en-US" sz="1600" dirty="0" smtClean="0"/>
              <a:t>Programmed linear table to emulate “ideal” motion profiles</a:t>
            </a:r>
          </a:p>
          <a:p>
            <a:pPr lvl="1"/>
            <a:r>
              <a:rPr lang="en-US" sz="1600" dirty="0" smtClean="0"/>
              <a:t>Investigated signal processing schemes</a:t>
            </a:r>
          </a:p>
          <a:p>
            <a:pPr lvl="1"/>
            <a:r>
              <a:rPr lang="en-US" sz="1600" dirty="0" smtClean="0"/>
              <a:t>Established metric fo</a:t>
            </a:r>
            <a:r>
              <a:rPr lang="en-US" sz="1600" dirty="0" smtClean="0"/>
              <a:t>r evaluating a range of signal processing  approaches</a:t>
            </a:r>
            <a:r>
              <a:rPr lang="en-US" sz="1600" dirty="0" smtClean="0"/>
              <a:t> </a:t>
            </a:r>
          </a:p>
          <a:p>
            <a:r>
              <a:rPr lang="en-US" sz="1800" dirty="0" smtClean="0"/>
              <a:t>Internship Outcomes</a:t>
            </a:r>
            <a:endParaRPr lang="en-US" sz="1800" dirty="0"/>
          </a:p>
          <a:p>
            <a:pPr lvl="1"/>
            <a:r>
              <a:rPr lang="en-US" sz="1600" dirty="0"/>
              <a:t>Introduction to signal processing and filtering</a:t>
            </a:r>
          </a:p>
          <a:p>
            <a:pPr lvl="1"/>
            <a:r>
              <a:rPr lang="en-US" sz="1600" dirty="0"/>
              <a:t>Gained experience programming in C</a:t>
            </a:r>
            <a:r>
              <a:rPr lang="en-US" sz="1600" dirty="0" smtClean="0"/>
              <a:t>#</a:t>
            </a:r>
          </a:p>
          <a:p>
            <a:pPr lvl="1"/>
            <a:r>
              <a:rPr lang="en-US" sz="1600" dirty="0" smtClean="0"/>
              <a:t>More complete understanding of “Systems Engineering” </a:t>
            </a:r>
            <a:endParaRPr lang="en-US" sz="1600" dirty="0"/>
          </a:p>
          <a:p>
            <a:pPr lvl="1"/>
            <a:endParaRPr lang="en-US" sz="1600" dirty="0" smtClean="0"/>
          </a:p>
          <a:p>
            <a:pPr lvl="1"/>
            <a:endParaRPr lang="en-US" sz="1600" dirty="0" smtClean="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15</a:t>
            </a:fld>
            <a:endParaRPr lang="en-US"/>
          </a:p>
        </p:txBody>
      </p:sp>
    </p:spTree>
    <p:extLst>
      <p:ext uri="{BB962C8B-B14F-4D97-AF65-F5344CB8AC3E}">
        <p14:creationId xmlns:p14="http://schemas.microsoft.com/office/powerpoint/2010/main" val="2839272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normAutofit/>
          </a:bodyPr>
          <a:lstStyle/>
          <a:p>
            <a:r>
              <a:rPr lang="en-US" dirty="0" smtClean="0"/>
              <a:t>Develop translation stage that better simulates the dynamic model result</a:t>
            </a:r>
          </a:p>
          <a:p>
            <a:pPr lvl="1"/>
            <a:r>
              <a:rPr lang="en-US" dirty="0" smtClean="0"/>
              <a:t>Lower velocity and </a:t>
            </a:r>
            <a:r>
              <a:rPr lang="en-US" dirty="0" err="1" smtClean="0"/>
              <a:t>accel</a:t>
            </a:r>
            <a:endParaRPr lang="en-US" dirty="0" smtClean="0"/>
          </a:p>
          <a:p>
            <a:pPr lvl="1"/>
            <a:r>
              <a:rPr lang="en-US" dirty="0" smtClean="0"/>
              <a:t>Motion paths more representative of ocean current profiles</a:t>
            </a:r>
          </a:p>
          <a:p>
            <a:r>
              <a:rPr lang="en-US" dirty="0" smtClean="0"/>
              <a:t>Optimize signal processing workflow</a:t>
            </a:r>
          </a:p>
          <a:p>
            <a:pPr lvl="1"/>
            <a:r>
              <a:rPr lang="en-US" dirty="0" smtClean="0"/>
              <a:t>Better filtering and </a:t>
            </a:r>
            <a:r>
              <a:rPr lang="en-US" dirty="0" err="1" smtClean="0"/>
              <a:t>detrending</a:t>
            </a:r>
            <a:r>
              <a:rPr lang="en-US" dirty="0" smtClean="0"/>
              <a:t> techniques</a:t>
            </a:r>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16</a:t>
            </a:fld>
            <a:endParaRPr lang="en-US"/>
          </a:p>
        </p:txBody>
      </p:sp>
    </p:spTree>
    <p:extLst>
      <p:ext uri="{BB962C8B-B14F-4D97-AF65-F5344CB8AC3E}">
        <p14:creationId xmlns:p14="http://schemas.microsoft.com/office/powerpoint/2010/main" val="24139705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r>
              <a:rPr lang="en-US" dirty="0" smtClean="0"/>
              <a:t>Gene</a:t>
            </a:r>
          </a:p>
          <a:p>
            <a:r>
              <a:rPr lang="en-US" dirty="0" smtClean="0"/>
              <a:t>Mike</a:t>
            </a:r>
          </a:p>
          <a:p>
            <a:r>
              <a:rPr lang="en-US" dirty="0" smtClean="0"/>
              <a:t>Jim</a:t>
            </a:r>
          </a:p>
          <a:p>
            <a:r>
              <a:rPr lang="en-US" dirty="0" smtClean="0"/>
              <a:t>Jose</a:t>
            </a:r>
          </a:p>
          <a:p>
            <a:r>
              <a:rPr lang="en-US" dirty="0" smtClean="0"/>
              <a:t>Denis</a:t>
            </a:r>
          </a:p>
          <a:p>
            <a:r>
              <a:rPr lang="en-US" dirty="0" smtClean="0"/>
              <a:t>Ken + </a:t>
            </a:r>
            <a:r>
              <a:rPr lang="en-US" dirty="0" err="1" smtClean="0"/>
              <a:t>Chem</a:t>
            </a:r>
            <a:r>
              <a:rPr lang="en-US" dirty="0" smtClean="0"/>
              <a:t> lab</a:t>
            </a:r>
            <a:endParaRPr lang="en-US" dirty="0"/>
          </a:p>
          <a:p>
            <a:endParaRPr lang="en-US" dirty="0" smtClean="0"/>
          </a:p>
          <a:p>
            <a:r>
              <a:rPr lang="en-US" dirty="0" smtClean="0"/>
              <a:t>George</a:t>
            </a:r>
          </a:p>
          <a:p>
            <a:r>
              <a:rPr lang="en-US" dirty="0" smtClean="0"/>
              <a:t>Linda</a:t>
            </a:r>
          </a:p>
          <a:p>
            <a:endParaRPr lang="en-US" dirty="0"/>
          </a:p>
        </p:txBody>
      </p:sp>
      <p:sp>
        <p:nvSpPr>
          <p:cNvPr id="4" name="Date Placeholder 3"/>
          <p:cNvSpPr>
            <a:spLocks noGrp="1"/>
          </p:cNvSpPr>
          <p:nvPr>
            <p:ph type="dt" sz="half" idx="10"/>
          </p:nvPr>
        </p:nvSpPr>
        <p:spPr/>
        <p:txBody>
          <a:bodyPr/>
          <a:lstStyle/>
          <a:p>
            <a:fld id="{549A9273-51E9-4026-B2C5-58E3D697B3B2}"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17</a:t>
            </a:fld>
            <a:endParaRPr lang="en-US"/>
          </a:p>
        </p:txBody>
      </p:sp>
      <p:sp>
        <p:nvSpPr>
          <p:cNvPr id="7" name="TextBox 6"/>
          <p:cNvSpPr txBox="1"/>
          <p:nvPr/>
        </p:nvSpPr>
        <p:spPr>
          <a:xfrm>
            <a:off x="3276600" y="1733550"/>
            <a:ext cx="5334000" cy="369332"/>
          </a:xfrm>
          <a:prstGeom prst="rect">
            <a:avLst/>
          </a:prstGeom>
          <a:noFill/>
        </p:spPr>
        <p:txBody>
          <a:bodyPr wrap="square" rtlCol="0">
            <a:spAutoFit/>
          </a:bodyPr>
          <a:lstStyle/>
          <a:p>
            <a:r>
              <a:rPr lang="en-US" dirty="0" smtClean="0"/>
              <a:t>Need to work on this!</a:t>
            </a:r>
            <a:endParaRPr lang="en-US" dirty="0"/>
          </a:p>
        </p:txBody>
      </p:sp>
    </p:spTree>
    <p:extLst>
      <p:ext uri="{BB962C8B-B14F-4D97-AF65-F5344CB8AC3E}">
        <p14:creationId xmlns:p14="http://schemas.microsoft.com/office/powerpoint/2010/main" val="425122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Outline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Project Overview </a:t>
            </a:r>
            <a:r>
              <a:rPr lang="en-US" dirty="0" smtClean="0">
                <a:solidFill>
                  <a:schemeClr val="bg1">
                    <a:lumMod val="50000"/>
                  </a:schemeClr>
                </a:solidFill>
              </a:rPr>
              <a:t>– Science &gt; Engineering &gt; Internship</a:t>
            </a:r>
            <a:endParaRPr lang="en-US" dirty="0" smtClean="0">
              <a:solidFill>
                <a:schemeClr val="bg1">
                  <a:lumMod val="50000"/>
                </a:schemeClr>
              </a:solidFill>
            </a:endParaRPr>
          </a:p>
          <a:p>
            <a:r>
              <a:rPr lang="en-US" dirty="0" smtClean="0"/>
              <a:t>Profiling Floats </a:t>
            </a:r>
            <a:r>
              <a:rPr lang="en-US" dirty="0" smtClean="0">
                <a:solidFill>
                  <a:schemeClr val="bg1">
                    <a:lumMod val="50000"/>
                  </a:schemeClr>
                </a:solidFill>
              </a:rPr>
              <a:t>– How they work</a:t>
            </a:r>
          </a:p>
          <a:p>
            <a:r>
              <a:rPr lang="en-US" dirty="0" smtClean="0"/>
              <a:t>Float Mission Cycle</a:t>
            </a:r>
          </a:p>
          <a:p>
            <a:r>
              <a:rPr lang="en-US" dirty="0" smtClean="0"/>
              <a:t>Estimating float velocity</a:t>
            </a:r>
            <a:endParaRPr lang="en-US" dirty="0" smtClean="0"/>
          </a:p>
          <a:p>
            <a:r>
              <a:rPr lang="en-US" dirty="0" smtClean="0"/>
              <a:t>Internship </a:t>
            </a:r>
            <a:r>
              <a:rPr lang="en-US" dirty="0" smtClean="0"/>
              <a:t>Workflow  </a:t>
            </a:r>
            <a:r>
              <a:rPr lang="en-US" dirty="0" smtClean="0">
                <a:solidFill>
                  <a:schemeClr val="bg1">
                    <a:lumMod val="50000"/>
                  </a:schemeClr>
                </a:solidFill>
              </a:rPr>
              <a:t>-  my methodology</a:t>
            </a:r>
          </a:p>
          <a:p>
            <a:r>
              <a:rPr lang="en-US" dirty="0" smtClean="0"/>
              <a:t>Float </a:t>
            </a:r>
            <a:r>
              <a:rPr lang="en-US" dirty="0" smtClean="0"/>
              <a:t>Dynamics &amp; Benchtop </a:t>
            </a:r>
            <a:r>
              <a:rPr lang="en-US" dirty="0" smtClean="0"/>
              <a:t>Simulator </a:t>
            </a:r>
            <a:r>
              <a:rPr lang="en-US" dirty="0" smtClean="0">
                <a:solidFill>
                  <a:schemeClr val="bg1">
                    <a:lumMod val="50000"/>
                  </a:schemeClr>
                </a:solidFill>
              </a:rPr>
              <a:t>– the MATH</a:t>
            </a:r>
            <a:endParaRPr lang="en-US" dirty="0" smtClean="0">
              <a:solidFill>
                <a:schemeClr val="bg1">
                  <a:lumMod val="50000"/>
                </a:schemeClr>
              </a:solidFill>
            </a:endParaRPr>
          </a:p>
          <a:p>
            <a:pPr lvl="1"/>
            <a:r>
              <a:rPr lang="en-US" dirty="0" smtClean="0"/>
              <a:t>FBD</a:t>
            </a:r>
          </a:p>
          <a:p>
            <a:pPr lvl="1"/>
            <a:r>
              <a:rPr lang="en-US" dirty="0" smtClean="0"/>
              <a:t>Translation stage</a:t>
            </a:r>
          </a:p>
          <a:p>
            <a:r>
              <a:rPr lang="en-US" dirty="0" smtClean="0"/>
              <a:t>Simulation </a:t>
            </a:r>
            <a:r>
              <a:rPr lang="en-US" dirty="0" smtClean="0"/>
              <a:t>vs </a:t>
            </a:r>
            <a:r>
              <a:rPr lang="en-US" dirty="0" smtClean="0"/>
              <a:t>Experimental Data </a:t>
            </a:r>
            <a:r>
              <a:rPr lang="en-US" dirty="0" smtClean="0">
                <a:solidFill>
                  <a:schemeClr val="bg1">
                    <a:lumMod val="50000"/>
                  </a:schemeClr>
                </a:solidFill>
              </a:rPr>
              <a:t>– what to expect, and what we measured</a:t>
            </a:r>
            <a:endParaRPr lang="en-US" dirty="0" smtClean="0">
              <a:solidFill>
                <a:schemeClr val="bg1">
                  <a:lumMod val="50000"/>
                </a:schemeClr>
              </a:solidFill>
            </a:endParaRPr>
          </a:p>
          <a:p>
            <a:r>
              <a:rPr lang="en-US" dirty="0" smtClean="0"/>
              <a:t>High End </a:t>
            </a:r>
            <a:r>
              <a:rPr lang="en-US" dirty="0" smtClean="0"/>
              <a:t>Accelerations </a:t>
            </a:r>
            <a:r>
              <a:rPr lang="en-US" dirty="0" smtClean="0">
                <a:solidFill>
                  <a:schemeClr val="bg1">
                    <a:lumMod val="50000"/>
                  </a:schemeClr>
                </a:solidFill>
              </a:rPr>
              <a:t>– LOOK IT WORKS! “I am a stud”</a:t>
            </a:r>
            <a:endParaRPr lang="en-US" dirty="0" smtClean="0">
              <a:solidFill>
                <a:schemeClr val="bg1">
                  <a:lumMod val="50000"/>
                </a:schemeClr>
              </a:solidFill>
            </a:endParaRPr>
          </a:p>
          <a:p>
            <a:r>
              <a:rPr lang="en-US" dirty="0" smtClean="0"/>
              <a:t>Low End </a:t>
            </a:r>
            <a:r>
              <a:rPr lang="en-US" dirty="0" smtClean="0"/>
              <a:t>Accelerations </a:t>
            </a:r>
            <a:r>
              <a:rPr lang="en-US" dirty="0" smtClean="0">
                <a:solidFill>
                  <a:schemeClr val="bg1">
                    <a:lumMod val="50000"/>
                  </a:schemeClr>
                </a:solidFill>
              </a:rPr>
              <a:t>– LOOK, it </a:t>
            </a:r>
            <a:r>
              <a:rPr lang="en-US" dirty="0" err="1" smtClean="0">
                <a:solidFill>
                  <a:schemeClr val="bg1">
                    <a:lumMod val="50000"/>
                  </a:schemeClr>
                </a:solidFill>
              </a:rPr>
              <a:t>kinda</a:t>
            </a:r>
            <a:r>
              <a:rPr lang="en-US" dirty="0" smtClean="0">
                <a:solidFill>
                  <a:schemeClr val="bg1">
                    <a:lumMod val="50000"/>
                  </a:schemeClr>
                </a:solidFill>
              </a:rPr>
              <a:t> works….?</a:t>
            </a:r>
            <a:endParaRPr lang="en-US" dirty="0" smtClean="0">
              <a:solidFill>
                <a:schemeClr val="bg1">
                  <a:lumMod val="50000"/>
                </a:schemeClr>
              </a:solidFill>
            </a:endParaRPr>
          </a:p>
          <a:p>
            <a:r>
              <a:rPr lang="en-US" dirty="0" smtClean="0"/>
              <a:t>Performance Metric </a:t>
            </a:r>
            <a:r>
              <a:rPr lang="en-US" dirty="0" smtClean="0">
                <a:solidFill>
                  <a:schemeClr val="bg1">
                    <a:lumMod val="50000"/>
                  </a:schemeClr>
                </a:solidFill>
              </a:rPr>
              <a:t>– how we can compare performance of filter</a:t>
            </a:r>
            <a:endParaRPr lang="en-US" dirty="0" smtClean="0">
              <a:solidFill>
                <a:schemeClr val="bg1">
                  <a:lumMod val="50000"/>
                </a:schemeClr>
              </a:solidFill>
            </a:endParaRPr>
          </a:p>
          <a:p>
            <a:r>
              <a:rPr lang="en-US" dirty="0" smtClean="0"/>
              <a:t>Conclusions </a:t>
            </a:r>
            <a:r>
              <a:rPr lang="en-US" dirty="0" smtClean="0">
                <a:solidFill>
                  <a:schemeClr val="bg1">
                    <a:lumMod val="50000"/>
                  </a:schemeClr>
                </a:solidFill>
              </a:rPr>
              <a:t>– what I learned and accomplished</a:t>
            </a:r>
            <a:endParaRPr lang="en-US" dirty="0" smtClean="0">
              <a:solidFill>
                <a:schemeClr val="bg1">
                  <a:lumMod val="50000"/>
                </a:schemeClr>
              </a:solidFill>
            </a:endParaRPr>
          </a:p>
          <a:p>
            <a:r>
              <a:rPr lang="en-US" dirty="0" smtClean="0"/>
              <a:t>Future </a:t>
            </a:r>
            <a:r>
              <a:rPr lang="en-US" dirty="0" smtClean="0"/>
              <a:t>work </a:t>
            </a:r>
            <a:r>
              <a:rPr lang="en-US" dirty="0" smtClean="0">
                <a:solidFill>
                  <a:schemeClr val="bg1">
                    <a:lumMod val="50000"/>
                  </a:schemeClr>
                </a:solidFill>
              </a:rPr>
              <a:t>– everything I still want to work on!</a:t>
            </a:r>
            <a:endParaRPr lang="en-US" dirty="0" smtClean="0">
              <a:solidFill>
                <a:schemeClr val="bg1">
                  <a:lumMod val="50000"/>
                </a:schemeClr>
              </a:solidFill>
            </a:endParaRPr>
          </a:p>
          <a:p>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a:t>
            </a:fld>
            <a:endParaRPr lang="en-US"/>
          </a:p>
        </p:txBody>
      </p:sp>
      <p:pic>
        <p:nvPicPr>
          <p:cNvPr id="7" name="Picture 2" descr="\\atlas.shore.mbari.org\projectlibrary\CPF\Interns\NichRaymond\CPF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292" t="7075" r="39286" b="10079"/>
          <a:stretch/>
        </p:blipFill>
        <p:spPr bwMode="auto">
          <a:xfrm>
            <a:off x="6400800" y="971550"/>
            <a:ext cx="2412008"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126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Overview</a:t>
            </a:r>
            <a:endParaRPr lang="en-US" dirty="0"/>
          </a:p>
        </p:txBody>
      </p:sp>
      <p:sp>
        <p:nvSpPr>
          <p:cNvPr id="3" name="Content Placeholder 2"/>
          <p:cNvSpPr>
            <a:spLocks noGrp="1"/>
          </p:cNvSpPr>
          <p:nvPr>
            <p:ph idx="1"/>
          </p:nvPr>
        </p:nvSpPr>
        <p:spPr>
          <a:xfrm>
            <a:off x="457200" y="971551"/>
            <a:ext cx="4953000" cy="3623072"/>
          </a:xfrm>
        </p:spPr>
        <p:txBody>
          <a:bodyPr>
            <a:noAutofit/>
          </a:bodyPr>
          <a:lstStyle/>
          <a:p>
            <a:r>
              <a:rPr lang="en-US" dirty="0" smtClean="0"/>
              <a:t>Monitor the health of the ocean</a:t>
            </a:r>
          </a:p>
          <a:p>
            <a:pPr lvl="1"/>
            <a:r>
              <a:rPr lang="en-US" dirty="0" smtClean="0"/>
              <a:t>How </a:t>
            </a:r>
            <a:r>
              <a:rPr lang="en-US" dirty="0"/>
              <a:t>is net production changing on </a:t>
            </a:r>
            <a:r>
              <a:rPr lang="en-US" dirty="0" smtClean="0"/>
              <a:t>the West </a:t>
            </a:r>
            <a:r>
              <a:rPr lang="en-US" dirty="0"/>
              <a:t>Coast of the US</a:t>
            </a:r>
            <a:r>
              <a:rPr lang="en-US" dirty="0" smtClean="0"/>
              <a:t>?</a:t>
            </a:r>
            <a:endParaRPr lang="en-US" altLang="en-US" dirty="0" smtClean="0"/>
          </a:p>
          <a:p>
            <a:r>
              <a:rPr lang="en-US" dirty="0" smtClean="0"/>
              <a:t>Biogeochemical measurements:</a:t>
            </a:r>
          </a:p>
          <a:p>
            <a:pPr lvl="1"/>
            <a:r>
              <a:rPr lang="en-US" dirty="0" smtClean="0"/>
              <a:t>CTD – standard measurements </a:t>
            </a:r>
          </a:p>
          <a:p>
            <a:pPr lvl="1"/>
            <a:r>
              <a:rPr lang="en-US" dirty="0" smtClean="0"/>
              <a:t>O</a:t>
            </a:r>
            <a:r>
              <a:rPr lang="en-US" baseline="-25000" dirty="0" smtClean="0"/>
              <a:t>2</a:t>
            </a:r>
            <a:r>
              <a:rPr lang="en-US" dirty="0" smtClean="0"/>
              <a:t> –oxygen for supporting aerobic life</a:t>
            </a:r>
          </a:p>
          <a:p>
            <a:pPr lvl="1"/>
            <a:r>
              <a:rPr lang="en-US" dirty="0" smtClean="0"/>
              <a:t>Nitrate - nutrients for primary producers</a:t>
            </a:r>
          </a:p>
          <a:p>
            <a:pPr lvl="1"/>
            <a:r>
              <a:rPr lang="en-US" dirty="0" smtClean="0"/>
              <a:t>Fluorescence – proxy for chlorophyll</a:t>
            </a:r>
          </a:p>
          <a:p>
            <a:pPr lvl="1"/>
            <a:r>
              <a:rPr lang="en-US" dirty="0" smtClean="0"/>
              <a:t>Backscatter – turbidity of ocean water</a:t>
            </a:r>
          </a:p>
          <a:p>
            <a:pPr lvl="1"/>
            <a:r>
              <a:rPr lang="en-US" dirty="0" smtClean="0"/>
              <a:t>Radiation – nasty stuff in the water?</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a:t>
            </a:fld>
            <a:endParaRPr lang="en-US"/>
          </a:p>
        </p:txBody>
      </p:sp>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2521" r="21523" b="-12521"/>
          <a:stretch/>
        </p:blipFill>
        <p:spPr bwMode="auto">
          <a:xfrm>
            <a:off x="5633806" y="971550"/>
            <a:ext cx="327183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5633806" y="4380696"/>
            <a:ext cx="3274746" cy="4770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1000" dirty="0"/>
              <a:t>MODIS Chlorophyll June 28, 2011</a:t>
            </a:r>
          </a:p>
          <a:p>
            <a:pPr algn="ctr" eaLnBrk="1" hangingPunct="1">
              <a:spcBef>
                <a:spcPct val="50000"/>
              </a:spcBef>
            </a:pPr>
            <a:r>
              <a:rPr lang="en-US" altLang="en-US" sz="1000" dirty="0"/>
              <a:t>http://podaac-tools.jpl.nasa.gov/soto/</a:t>
            </a:r>
          </a:p>
        </p:txBody>
      </p:sp>
    </p:spTree>
    <p:extLst>
      <p:ext uri="{BB962C8B-B14F-4D97-AF65-F5344CB8AC3E}">
        <p14:creationId xmlns:p14="http://schemas.microsoft.com/office/powerpoint/2010/main" val="17817145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a:t>
            </a:r>
            <a:r>
              <a:rPr lang="en-US" dirty="0" smtClean="0"/>
              <a:t>Float</a:t>
            </a:r>
            <a:endParaRPr lang="en-US" dirty="0"/>
          </a:p>
        </p:txBody>
      </p:sp>
      <p:sp>
        <p:nvSpPr>
          <p:cNvPr id="3" name="Content Placeholder 2"/>
          <p:cNvSpPr>
            <a:spLocks noGrp="1"/>
          </p:cNvSpPr>
          <p:nvPr>
            <p:ph idx="1"/>
          </p:nvPr>
        </p:nvSpPr>
        <p:spPr>
          <a:xfrm>
            <a:off x="457200" y="971551"/>
            <a:ext cx="4038600" cy="3623072"/>
          </a:xfrm>
        </p:spPr>
        <p:txBody>
          <a:bodyPr>
            <a:noAutofit/>
          </a:bodyPr>
          <a:lstStyle/>
          <a:p>
            <a:r>
              <a:rPr lang="en-US" sz="1800" dirty="0" smtClean="0"/>
              <a:t>How CPF floats profile</a:t>
            </a:r>
          </a:p>
          <a:p>
            <a:pPr lvl="1"/>
            <a:r>
              <a:rPr lang="en-US" sz="1600" dirty="0" smtClean="0"/>
              <a:t>Float starts neutral</a:t>
            </a:r>
          </a:p>
          <a:p>
            <a:pPr lvl="1"/>
            <a:r>
              <a:rPr lang="en-US" sz="1600" dirty="0" smtClean="0"/>
              <a:t>Pump oil into outer bladder, float volume increases, buoyancy increases, float rises</a:t>
            </a:r>
          </a:p>
          <a:p>
            <a:pPr lvl="1"/>
            <a:r>
              <a:rPr lang="en-US" sz="1600" dirty="0"/>
              <a:t>Pump oil into </a:t>
            </a:r>
            <a:r>
              <a:rPr lang="en-US" sz="1600" dirty="0" smtClean="0"/>
              <a:t>inner bladder</a:t>
            </a:r>
            <a:r>
              <a:rPr lang="en-US" sz="1600" dirty="0"/>
              <a:t>, float volume </a:t>
            </a:r>
            <a:r>
              <a:rPr lang="en-US" sz="1600" dirty="0" smtClean="0"/>
              <a:t>decreases</a:t>
            </a:r>
            <a:r>
              <a:rPr lang="en-US" sz="1600" dirty="0"/>
              <a:t>, buoyancy </a:t>
            </a:r>
            <a:r>
              <a:rPr lang="en-US" sz="1600" dirty="0" smtClean="0"/>
              <a:t>decreases</a:t>
            </a:r>
            <a:r>
              <a:rPr lang="en-US" sz="1600" dirty="0"/>
              <a:t>, float </a:t>
            </a:r>
            <a:r>
              <a:rPr lang="en-US" sz="1600" dirty="0" smtClean="0"/>
              <a:t>sinks</a:t>
            </a:r>
          </a:p>
          <a:p>
            <a:r>
              <a:rPr lang="en-US" sz="1800" dirty="0" smtClean="0"/>
              <a:t>Inertial Measurement Unit (IMU)</a:t>
            </a:r>
          </a:p>
          <a:p>
            <a:pPr lvl="1"/>
            <a:r>
              <a:rPr lang="en-US" sz="1600" dirty="0" smtClean="0"/>
              <a:t>Includes accelerometer, gyroscopes, magnetometers in XYZ axes </a:t>
            </a:r>
          </a:p>
          <a:p>
            <a:pPr lvl="1"/>
            <a:r>
              <a:rPr lang="en-US" sz="1600" dirty="0" smtClean="0"/>
              <a:t>Can </a:t>
            </a:r>
            <a:r>
              <a:rPr lang="en-US" sz="1600" dirty="0" smtClean="0"/>
              <a:t>estimate orientation </a:t>
            </a:r>
            <a:r>
              <a:rPr lang="en-US" sz="1600" dirty="0" smtClean="0"/>
              <a:t>and </a:t>
            </a:r>
            <a:r>
              <a:rPr lang="en-US" sz="1600" dirty="0" smtClean="0"/>
              <a:t>velocity</a:t>
            </a:r>
            <a:endParaRPr lang="en-US" sz="1600" dirty="0"/>
          </a:p>
          <a:p>
            <a:pPr lvl="1"/>
            <a:endParaRPr lang="en-US" dirty="0" smtClean="0"/>
          </a:p>
          <a:p>
            <a:pPr lvl="1"/>
            <a:endParaRPr lang="en-US" dirty="0" smtClean="0"/>
          </a:p>
          <a:p>
            <a:pPr marL="914400" lvl="2" indent="0">
              <a:buNone/>
            </a:pPr>
            <a:endParaRPr lang="en-US" dirty="0"/>
          </a:p>
        </p:txBody>
      </p:sp>
      <p:sp>
        <p:nvSpPr>
          <p:cNvPr id="4" name="Date Placeholder 3"/>
          <p:cNvSpPr>
            <a:spLocks noGrp="1"/>
          </p:cNvSpPr>
          <p:nvPr>
            <p:ph type="dt" sz="half" idx="10"/>
          </p:nvPr>
        </p:nvSpPr>
        <p:spPr/>
        <p:txBody>
          <a:bodyPr/>
          <a:lstStyle/>
          <a:p>
            <a:fld id="{EC8BAFDB-1852-47AB-A864-AB730E2DB657}" type="datetime1">
              <a:rPr lang="en-US" smtClean="0"/>
              <a:t>8/9/2016</a:t>
            </a:fld>
            <a:endParaRPr lang="en-US" dirty="0"/>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4</a:t>
            </a:fld>
            <a:endParaRPr lang="en-US" dirty="0"/>
          </a:p>
        </p:txBody>
      </p:sp>
      <p:pic>
        <p:nvPicPr>
          <p:cNvPr id="9218" name="Picture 2" descr="\\atlas.shore.mbari.org\projectlibrary\CPF\Interns\NichRaymond\CPF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292" t="7075" r="39286" b="10079"/>
          <a:stretch/>
        </p:blipFill>
        <p:spPr bwMode="auto">
          <a:xfrm>
            <a:off x="9448800" y="742950"/>
            <a:ext cx="2412008"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atlas.shore.mbari.org\projectlibrary\CPF\Interns\NichRaymond\CPF.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733" t="5957" r="34948" b="10982"/>
          <a:stretch/>
        </p:blipFill>
        <p:spPr bwMode="auto">
          <a:xfrm>
            <a:off x="6324600" y="1123948"/>
            <a:ext cx="2525582" cy="34290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406332" y="4552950"/>
            <a:ext cx="1600118" cy="230832"/>
          </a:xfrm>
          <a:prstGeom prst="rect">
            <a:avLst/>
          </a:prstGeom>
        </p:spPr>
        <p:txBody>
          <a:bodyPr wrap="none">
            <a:spAutoFit/>
          </a:bodyPr>
          <a:lstStyle/>
          <a:p>
            <a:r>
              <a:rPr lang="en-US" sz="900" dirty="0" smtClean="0"/>
              <a:t>Image: Gene Massion, MBARI.</a:t>
            </a:r>
            <a:endParaRPr lang="en-US" sz="900" dirty="0"/>
          </a:p>
        </p:txBody>
      </p:sp>
      <p:grpSp>
        <p:nvGrpSpPr>
          <p:cNvPr id="24" name="Group 23"/>
          <p:cNvGrpSpPr/>
          <p:nvPr/>
        </p:nvGrpSpPr>
        <p:grpSpPr>
          <a:xfrm>
            <a:off x="4386676" y="1276350"/>
            <a:ext cx="2969047" cy="609600"/>
            <a:chOff x="4191000" y="1200150"/>
            <a:chExt cx="2743200" cy="609600"/>
          </a:xfrm>
        </p:grpSpPr>
        <p:cxnSp>
          <p:nvCxnSpPr>
            <p:cNvPr id="12" name="Straight Arrow Connector 11"/>
            <p:cNvCxnSpPr/>
            <p:nvPr/>
          </p:nvCxnSpPr>
          <p:spPr>
            <a:xfrm>
              <a:off x="6400800" y="1466850"/>
              <a:ext cx="533400" cy="34290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191000" y="1200150"/>
              <a:ext cx="2209800" cy="45720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Biogeochemical sensors</a:t>
              </a:r>
              <a:endParaRPr lang="en-US" sz="1600" dirty="0">
                <a:solidFill>
                  <a:schemeClr val="tx1"/>
                </a:solidFill>
                <a:latin typeface="Franklin Gothic Medium" panose="020B0603020102020204" pitchFamily="34" charset="0"/>
              </a:endParaRPr>
            </a:p>
          </p:txBody>
        </p:sp>
      </p:grpSp>
      <p:grpSp>
        <p:nvGrpSpPr>
          <p:cNvPr id="25" name="Group 24"/>
          <p:cNvGrpSpPr/>
          <p:nvPr/>
        </p:nvGrpSpPr>
        <p:grpSpPr>
          <a:xfrm>
            <a:off x="4221729" y="1860790"/>
            <a:ext cx="3133994" cy="609600"/>
            <a:chOff x="4114800" y="1809750"/>
            <a:chExt cx="2895600" cy="609600"/>
          </a:xfrm>
        </p:grpSpPr>
        <p:sp>
          <p:nvSpPr>
            <p:cNvPr id="15" name="Rectangle 14"/>
            <p:cNvSpPr/>
            <p:nvPr/>
          </p:nvSpPr>
          <p:spPr>
            <a:xfrm>
              <a:off x="4114800" y="1809750"/>
              <a:ext cx="1828800" cy="33032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Microcontroller  </a:t>
              </a:r>
              <a:endParaRPr lang="en-US" sz="1600" dirty="0">
                <a:solidFill>
                  <a:schemeClr val="tx1"/>
                </a:solidFill>
                <a:latin typeface="Franklin Gothic Medium" panose="020B0603020102020204" pitchFamily="34" charset="0"/>
              </a:endParaRPr>
            </a:p>
          </p:txBody>
        </p:sp>
        <p:cxnSp>
          <p:nvCxnSpPr>
            <p:cNvPr id="16" name="Straight Arrow Connector 15"/>
            <p:cNvCxnSpPr/>
            <p:nvPr/>
          </p:nvCxnSpPr>
          <p:spPr>
            <a:xfrm>
              <a:off x="5943600" y="2025770"/>
              <a:ext cx="1066800" cy="39358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4495924" y="2495549"/>
            <a:ext cx="3003610" cy="606066"/>
            <a:chOff x="4229100" y="2914649"/>
            <a:chExt cx="2775134" cy="606066"/>
          </a:xfrm>
        </p:grpSpPr>
        <p:sp>
          <p:nvSpPr>
            <p:cNvPr id="19" name="Rectangle 18"/>
            <p:cNvSpPr/>
            <p:nvPr/>
          </p:nvSpPr>
          <p:spPr>
            <a:xfrm>
              <a:off x="4229100" y="2914649"/>
              <a:ext cx="1784534" cy="46384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Inner oil bladder</a:t>
              </a:r>
              <a:endParaRPr lang="en-US" sz="1600" dirty="0">
                <a:solidFill>
                  <a:schemeClr val="tx1"/>
                </a:solidFill>
                <a:latin typeface="Franklin Gothic Medium" panose="020B0603020102020204" pitchFamily="34" charset="0"/>
              </a:endParaRPr>
            </a:p>
          </p:txBody>
        </p:sp>
        <p:cxnSp>
          <p:nvCxnSpPr>
            <p:cNvPr id="20" name="Straight Arrow Connector 19"/>
            <p:cNvCxnSpPr>
              <a:stCxn id="19" idx="3"/>
            </p:cNvCxnSpPr>
            <p:nvPr/>
          </p:nvCxnSpPr>
          <p:spPr>
            <a:xfrm>
              <a:off x="6013634" y="3146574"/>
              <a:ext cx="990600" cy="374141"/>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4" name="Group 9223"/>
          <p:cNvGrpSpPr/>
          <p:nvPr/>
        </p:nvGrpSpPr>
        <p:grpSpPr>
          <a:xfrm>
            <a:off x="4876800" y="3745605"/>
            <a:ext cx="2710591" cy="404344"/>
            <a:chOff x="4876800" y="3745605"/>
            <a:chExt cx="2710591" cy="404344"/>
          </a:xfrm>
        </p:grpSpPr>
        <p:sp>
          <p:nvSpPr>
            <p:cNvPr id="21" name="Rectangle 20"/>
            <p:cNvSpPr/>
            <p:nvPr/>
          </p:nvSpPr>
          <p:spPr>
            <a:xfrm>
              <a:off x="4876800" y="3745605"/>
              <a:ext cx="1752600" cy="404344"/>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Hydraulic pump</a:t>
              </a:r>
              <a:endParaRPr lang="en-US" sz="1600" dirty="0">
                <a:solidFill>
                  <a:schemeClr val="tx1"/>
                </a:solidFill>
                <a:latin typeface="Franklin Gothic Medium" panose="020B0603020102020204" pitchFamily="34" charset="0"/>
              </a:endParaRPr>
            </a:p>
          </p:txBody>
        </p:sp>
        <p:cxnSp>
          <p:nvCxnSpPr>
            <p:cNvPr id="22" name="Straight Arrow Connector 21"/>
            <p:cNvCxnSpPr>
              <a:stCxn id="21" idx="3"/>
            </p:cNvCxnSpPr>
            <p:nvPr/>
          </p:nvCxnSpPr>
          <p:spPr>
            <a:xfrm>
              <a:off x="6629400" y="3947777"/>
              <a:ext cx="957991" cy="147973"/>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6" name="Group 9225"/>
          <p:cNvGrpSpPr/>
          <p:nvPr/>
        </p:nvGrpSpPr>
        <p:grpSpPr>
          <a:xfrm>
            <a:off x="4601932" y="3131133"/>
            <a:ext cx="3322868" cy="647699"/>
            <a:chOff x="4601932" y="3131133"/>
            <a:chExt cx="3322868" cy="647699"/>
          </a:xfrm>
        </p:grpSpPr>
        <p:grpSp>
          <p:nvGrpSpPr>
            <p:cNvPr id="26" name="Group 25"/>
            <p:cNvGrpSpPr/>
            <p:nvPr/>
          </p:nvGrpSpPr>
          <p:grpSpPr>
            <a:xfrm>
              <a:off x="4601932" y="3131133"/>
              <a:ext cx="2474207" cy="647699"/>
              <a:chOff x="4419599" y="2343150"/>
              <a:chExt cx="2286001" cy="647699"/>
            </a:xfrm>
          </p:grpSpPr>
          <p:sp>
            <p:nvSpPr>
              <p:cNvPr id="17" name="Rectangle 16"/>
              <p:cNvSpPr/>
              <p:nvPr/>
            </p:nvSpPr>
            <p:spPr>
              <a:xfrm>
                <a:off x="4419599" y="2343150"/>
                <a:ext cx="1686589" cy="49529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Outer oil bladder</a:t>
                </a:r>
                <a:endParaRPr lang="en-US" sz="1600" dirty="0">
                  <a:solidFill>
                    <a:schemeClr val="tx1"/>
                  </a:solidFill>
                  <a:latin typeface="Franklin Gothic Medium" panose="020B0603020102020204" pitchFamily="34" charset="0"/>
                </a:endParaRPr>
              </a:p>
            </p:txBody>
          </p:sp>
          <p:cxnSp>
            <p:nvCxnSpPr>
              <p:cNvPr id="18" name="Straight Arrow Connector 17"/>
              <p:cNvCxnSpPr>
                <a:stCxn id="17" idx="3"/>
              </p:cNvCxnSpPr>
              <p:nvPr/>
            </p:nvCxnSpPr>
            <p:spPr>
              <a:xfrm>
                <a:off x="6106188" y="2590800"/>
                <a:ext cx="599412" cy="40004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1" name="Straight Arrow Connector 30"/>
            <p:cNvCxnSpPr>
              <a:stCxn id="17" idx="3"/>
            </p:cNvCxnSpPr>
            <p:nvPr/>
          </p:nvCxnSpPr>
          <p:spPr>
            <a:xfrm>
              <a:off x="6427378" y="3378783"/>
              <a:ext cx="1497422" cy="38099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40" name="Straight Arrow Connector 39"/>
          <p:cNvCxnSpPr>
            <a:stCxn id="9223" idx="2"/>
          </p:cNvCxnSpPr>
          <p:nvPr/>
        </p:nvCxnSpPr>
        <p:spPr>
          <a:xfrm flipH="1">
            <a:off x="7696201" y="2019410"/>
            <a:ext cx="764724" cy="476140"/>
          </a:xfrm>
          <a:prstGeom prst="straightConnector1">
            <a:avLst/>
          </a:prstGeom>
          <a:ln>
            <a:headEnd type="none" w="med" len="med"/>
            <a:tailEnd type="triangle" w="med" len="med"/>
          </a:ln>
        </p:spPr>
        <p:style>
          <a:lnRef idx="2">
            <a:schemeClr val="accent3"/>
          </a:lnRef>
          <a:fillRef idx="0">
            <a:schemeClr val="accent3"/>
          </a:fillRef>
          <a:effectRef idx="1">
            <a:schemeClr val="accent3"/>
          </a:effectRef>
          <a:fontRef idx="minor">
            <a:schemeClr val="tx1"/>
          </a:fontRef>
        </p:style>
      </p:cxnSp>
      <p:sp>
        <p:nvSpPr>
          <p:cNvPr id="9223" name="Rectangle 9222"/>
          <p:cNvSpPr/>
          <p:nvPr/>
        </p:nvSpPr>
        <p:spPr>
          <a:xfrm>
            <a:off x="8006450" y="1428750"/>
            <a:ext cx="908950" cy="5906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Add IMU</a:t>
            </a:r>
            <a:endParaRPr lang="en-US" dirty="0"/>
          </a:p>
        </p:txBody>
      </p:sp>
      <p:grpSp>
        <p:nvGrpSpPr>
          <p:cNvPr id="28" name="Group 27"/>
          <p:cNvGrpSpPr/>
          <p:nvPr/>
        </p:nvGrpSpPr>
        <p:grpSpPr>
          <a:xfrm>
            <a:off x="-5517828" y="632738"/>
            <a:ext cx="1542892" cy="3921244"/>
            <a:chOff x="5587364" y="1450655"/>
            <a:chExt cx="1295628" cy="3292827"/>
          </a:xfrm>
        </p:grpSpPr>
        <p:pic>
          <p:nvPicPr>
            <p:cNvPr id="29" name="Picture 28"/>
            <p:cNvPicPr>
              <a:picLocks noChangeAspect="1"/>
            </p:cNvPicPr>
            <p:nvPr/>
          </p:nvPicPr>
          <p:blipFill rotWithShape="1">
            <a:blip r:embed="rId4" cstate="print">
              <a:extLst>
                <a:ext uri="{28A0092B-C50C-407E-A947-70E740481C1C}">
                  <a14:useLocalDpi xmlns:a14="http://schemas.microsoft.com/office/drawing/2010/main" val="0"/>
                </a:ext>
              </a:extLst>
            </a:blip>
            <a:srcRect l="26858" t="4074" r="27661" b="20247"/>
            <a:stretch/>
          </p:blipFill>
          <p:spPr>
            <a:xfrm>
              <a:off x="5592697" y="1948602"/>
              <a:ext cx="1290295" cy="2794880"/>
            </a:xfrm>
            <a:prstGeom prst="rect">
              <a:avLst/>
            </a:prstGeom>
            <a:ln>
              <a:noFill/>
            </a:ln>
          </p:spPr>
        </p:pic>
        <p:sp>
          <p:nvSpPr>
            <p:cNvPr id="30" name="TextBox 29"/>
            <p:cNvSpPr txBox="1"/>
            <p:nvPr/>
          </p:nvSpPr>
          <p:spPr>
            <a:xfrm>
              <a:off x="5587364" y="1450655"/>
              <a:ext cx="1290294" cy="542750"/>
            </a:xfrm>
            <a:prstGeom prst="rect">
              <a:avLst/>
            </a:prstGeom>
            <a:noFill/>
            <a:ln>
              <a:noFill/>
            </a:ln>
          </p:spPr>
          <p:txBody>
            <a:bodyPr wrap="square" rtlCol="0">
              <a:spAutoFit/>
            </a:bodyPr>
            <a:lstStyle/>
            <a:p>
              <a:pPr algn="ctr"/>
              <a:r>
                <a:rPr lang="en-US" dirty="0" smtClean="0">
                  <a:latin typeface="Franklin Gothic Medium" panose="020B0603020102020204" pitchFamily="34" charset="0"/>
                </a:rPr>
                <a:t>Tank Prototype</a:t>
              </a:r>
              <a:endParaRPr lang="en-US" dirty="0">
                <a:latin typeface="Franklin Gothic Medium" panose="020B0603020102020204" pitchFamily="34" charset="0"/>
              </a:endParaRPr>
            </a:p>
          </p:txBody>
        </p:sp>
      </p:grpSp>
      <p:pic>
        <p:nvPicPr>
          <p:cNvPr id="32" name="Picture 3" descr="C:\Users\nraymond\Downloads\DSCN1028.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815" t="18674" r="41853" b="23833"/>
          <a:stretch/>
        </p:blipFill>
        <p:spPr bwMode="auto">
          <a:xfrm>
            <a:off x="-3891960" y="1225715"/>
            <a:ext cx="1447231" cy="332826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 descr="C:\Users\nraymond\Downloads\CPF_parago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1026237"/>
            <a:ext cx="1818390" cy="3727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84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24"/>
                                        </p:tgtEl>
                                        <p:attrNameLst>
                                          <p:attrName>style.opacity</p:attrName>
                                        </p:attrNameLst>
                                      </p:cBhvr>
                                      <p:to>
                                        <p:strVal val="0.5"/>
                                      </p:to>
                                    </p:set>
                                    <p:animEffect filter="image" prLst="opacity: 0.5">
                                      <p:cBhvr rctx="IE">
                                        <p:cTn id="12" dur="indefinite"/>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rctx="PPT">
                                        <p:cTn id="21" dur="indefinite"/>
                                        <p:tgtEl>
                                          <p:spTgt spid="25"/>
                                        </p:tgtEl>
                                        <p:attrNameLst>
                                          <p:attrName>style.opacity</p:attrName>
                                        </p:attrNameLst>
                                      </p:cBhvr>
                                      <p:to>
                                        <p:strVal val="0.5"/>
                                      </p:to>
                                    </p:set>
                                    <p:animEffect filter="image" prLst="opacity: 0.5">
                                      <p:cBhvr rctx="IE">
                                        <p:cTn id="22" dur="indefinite"/>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27"/>
                                        </p:tgtEl>
                                        <p:attrNameLst>
                                          <p:attrName>style.opacity</p:attrName>
                                        </p:attrNameLst>
                                      </p:cBhvr>
                                      <p:to>
                                        <p:strVal val="0.5"/>
                                      </p:to>
                                    </p:set>
                                    <p:animEffect filter="image" prLst="opacity: 0.5">
                                      <p:cBhvr rctx="IE">
                                        <p:cTn id="32" dur="indefinite"/>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226"/>
                                        </p:tgtEl>
                                        <p:attrNameLst>
                                          <p:attrName>style.visibility</p:attrName>
                                        </p:attrNameLst>
                                      </p:cBhvr>
                                      <p:to>
                                        <p:strVal val="visible"/>
                                      </p:to>
                                    </p:set>
                                    <p:animEffect transition="in" filter="fade">
                                      <p:cBhvr>
                                        <p:cTn id="37" dur="500"/>
                                        <p:tgtEl>
                                          <p:spTgt spid="922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nodeType="clickEffect">
                                  <p:stCondLst>
                                    <p:cond delay="0"/>
                                  </p:stCondLst>
                                  <p:childTnLst>
                                    <p:set>
                                      <p:cBhvr rctx="PPT">
                                        <p:cTn id="41" dur="indefinite"/>
                                        <p:tgtEl>
                                          <p:spTgt spid="9226"/>
                                        </p:tgtEl>
                                        <p:attrNameLst>
                                          <p:attrName>style.opacity</p:attrName>
                                        </p:attrNameLst>
                                      </p:cBhvr>
                                      <p:to>
                                        <p:strVal val="0.5"/>
                                      </p:to>
                                    </p:set>
                                    <p:animEffect filter="image" prLst="opacity: 0.5">
                                      <p:cBhvr rctx="IE">
                                        <p:cTn id="42" dur="indefinite"/>
                                        <p:tgtEl>
                                          <p:spTgt spid="92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224"/>
                                        </p:tgtEl>
                                        <p:attrNameLst>
                                          <p:attrName>style.visibility</p:attrName>
                                        </p:attrNameLst>
                                      </p:cBhvr>
                                      <p:to>
                                        <p:strVal val="visible"/>
                                      </p:to>
                                    </p:set>
                                    <p:animEffect transition="in" filter="fade">
                                      <p:cBhvr>
                                        <p:cTn id="47" dur="500"/>
                                        <p:tgtEl>
                                          <p:spTgt spid="9224"/>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nodeType="clickEffect">
                                  <p:stCondLst>
                                    <p:cond delay="0"/>
                                  </p:stCondLst>
                                  <p:childTnLst>
                                    <p:set>
                                      <p:cBhvr rctx="PPT">
                                        <p:cTn id="51" dur="indefinite"/>
                                        <p:tgtEl>
                                          <p:spTgt spid="9224"/>
                                        </p:tgtEl>
                                        <p:attrNameLst>
                                          <p:attrName>style.opacity</p:attrName>
                                        </p:attrNameLst>
                                      </p:cBhvr>
                                      <p:to>
                                        <p:strVal val="0.5"/>
                                      </p:to>
                                    </p:set>
                                    <p:animEffect filter="image" prLst="opacity: 0.5">
                                      <p:cBhvr rctx="IE">
                                        <p:cTn id="52" dur="indefinite"/>
                                        <p:tgtEl>
                                          <p:spTgt spid="92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Effect transition="in" filter="fade">
                                      <p:cBhvr>
                                        <p:cTn id="57" dur="500"/>
                                        <p:tgtEl>
                                          <p:spTgt spid="3">
                                            <p:txEl>
                                              <p:pRg st="4" end="4"/>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Effect transition="in" filter="fade">
                                      <p:cBhvr>
                                        <p:cTn id="60" dur="500"/>
                                        <p:tgtEl>
                                          <p:spTgt spid="3">
                                            <p:txEl>
                                              <p:pRg st="5" end="5"/>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animEffect transition="in" filter="fade">
                                      <p:cBhvr>
                                        <p:cTn id="63" dur="500"/>
                                        <p:tgtEl>
                                          <p:spTgt spid="3">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9223"/>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0" name="Curved Connector 79"/>
          <p:cNvCxnSpPr/>
          <p:nvPr/>
        </p:nvCxnSpPr>
        <p:spPr>
          <a:xfrm rot="5400000" flipH="1" flipV="1">
            <a:off x="6362700" y="2990850"/>
            <a:ext cx="838200" cy="4572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179" name="Curved Connector 7178"/>
          <p:cNvCxnSpPr/>
          <p:nvPr/>
        </p:nvCxnSpPr>
        <p:spPr>
          <a:xfrm rot="5400000" flipH="1" flipV="1">
            <a:off x="5867400" y="3714750"/>
            <a:ext cx="685800" cy="5334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4800600" y="3638550"/>
            <a:ext cx="685800" cy="8382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8" name="Freeform 7"/>
          <p:cNvSpPr/>
          <p:nvPr/>
        </p:nvSpPr>
        <p:spPr>
          <a:xfrm>
            <a:off x="133723" y="1167384"/>
            <a:ext cx="8850702" cy="4123426"/>
          </a:xfrm>
          <a:custGeom>
            <a:avLst/>
            <a:gdLst>
              <a:gd name="connsiteX0" fmla="*/ 8850702 w 8850702"/>
              <a:gd name="connsiteY0" fmla="*/ 0 h 4123426"/>
              <a:gd name="connsiteX1" fmla="*/ 8255479 w 8850702"/>
              <a:gd name="connsiteY1" fmla="*/ 181154 h 4123426"/>
              <a:gd name="connsiteX2" fmla="*/ 8229600 w 8850702"/>
              <a:gd name="connsiteY2" fmla="*/ 1000664 h 4123426"/>
              <a:gd name="connsiteX3" fmla="*/ 8091577 w 8850702"/>
              <a:gd name="connsiteY3" fmla="*/ 1069675 h 4123426"/>
              <a:gd name="connsiteX4" fmla="*/ 8013940 w 8850702"/>
              <a:gd name="connsiteY4" fmla="*/ 1414732 h 4123426"/>
              <a:gd name="connsiteX5" fmla="*/ 7781026 w 8850702"/>
              <a:gd name="connsiteY5" fmla="*/ 1570007 h 4123426"/>
              <a:gd name="connsiteX6" fmla="*/ 7901796 w 8850702"/>
              <a:gd name="connsiteY6" fmla="*/ 2260120 h 4123426"/>
              <a:gd name="connsiteX7" fmla="*/ 7755147 w 8850702"/>
              <a:gd name="connsiteY7" fmla="*/ 2536166 h 4123426"/>
              <a:gd name="connsiteX8" fmla="*/ 7832785 w 8850702"/>
              <a:gd name="connsiteY8" fmla="*/ 2812211 h 4123426"/>
              <a:gd name="connsiteX9" fmla="*/ 7737894 w 8850702"/>
              <a:gd name="connsiteY9" fmla="*/ 2950234 h 4123426"/>
              <a:gd name="connsiteX10" fmla="*/ 7599872 w 8850702"/>
              <a:gd name="connsiteY10" fmla="*/ 3536830 h 4123426"/>
              <a:gd name="connsiteX11" fmla="*/ 7177177 w 8850702"/>
              <a:gd name="connsiteY11" fmla="*/ 3692105 h 4123426"/>
              <a:gd name="connsiteX12" fmla="*/ 6590581 w 8850702"/>
              <a:gd name="connsiteY12" fmla="*/ 3631720 h 4123426"/>
              <a:gd name="connsiteX13" fmla="*/ 6107502 w 8850702"/>
              <a:gd name="connsiteY13" fmla="*/ 3795622 h 4123426"/>
              <a:gd name="connsiteX14" fmla="*/ 4873925 w 8850702"/>
              <a:gd name="connsiteY14" fmla="*/ 3735237 h 4123426"/>
              <a:gd name="connsiteX15" fmla="*/ 4063042 w 8850702"/>
              <a:gd name="connsiteY15" fmla="*/ 3830128 h 4123426"/>
              <a:gd name="connsiteX16" fmla="*/ 3355676 w 8850702"/>
              <a:gd name="connsiteY16" fmla="*/ 3735237 h 4123426"/>
              <a:gd name="connsiteX17" fmla="*/ 2018581 w 8850702"/>
              <a:gd name="connsiteY17" fmla="*/ 3804249 h 4123426"/>
              <a:gd name="connsiteX18" fmla="*/ 698740 w 8850702"/>
              <a:gd name="connsiteY18" fmla="*/ 3795622 h 4123426"/>
              <a:gd name="connsiteX19" fmla="*/ 0 w 8850702"/>
              <a:gd name="connsiteY19" fmla="*/ 3881886 h 4123426"/>
              <a:gd name="connsiteX20" fmla="*/ 17253 w 8850702"/>
              <a:gd name="connsiteY20" fmla="*/ 4123426 h 4123426"/>
              <a:gd name="connsiteX21" fmla="*/ 8816196 w 8850702"/>
              <a:gd name="connsiteY21" fmla="*/ 4114800 h 4123426"/>
              <a:gd name="connsiteX22" fmla="*/ 8850702 w 8850702"/>
              <a:gd name="connsiteY22" fmla="*/ 0 h 412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850702" h="4123426">
                <a:moveTo>
                  <a:pt x="8850702" y="0"/>
                </a:moveTo>
                <a:lnTo>
                  <a:pt x="8255479" y="181154"/>
                </a:lnTo>
                <a:lnTo>
                  <a:pt x="8229600" y="1000664"/>
                </a:lnTo>
                <a:lnTo>
                  <a:pt x="8091577" y="1069675"/>
                </a:lnTo>
                <a:lnTo>
                  <a:pt x="8013940" y="1414732"/>
                </a:lnTo>
                <a:lnTo>
                  <a:pt x="7781026" y="1570007"/>
                </a:lnTo>
                <a:lnTo>
                  <a:pt x="7901796" y="2260120"/>
                </a:lnTo>
                <a:lnTo>
                  <a:pt x="7755147" y="2536166"/>
                </a:lnTo>
                <a:lnTo>
                  <a:pt x="7832785" y="2812211"/>
                </a:lnTo>
                <a:lnTo>
                  <a:pt x="7737894" y="2950234"/>
                </a:lnTo>
                <a:lnTo>
                  <a:pt x="7599872" y="3536830"/>
                </a:lnTo>
                <a:lnTo>
                  <a:pt x="7177177" y="3692105"/>
                </a:lnTo>
                <a:lnTo>
                  <a:pt x="6590581" y="3631720"/>
                </a:lnTo>
                <a:lnTo>
                  <a:pt x="6107502" y="3795622"/>
                </a:lnTo>
                <a:lnTo>
                  <a:pt x="4873925" y="3735237"/>
                </a:lnTo>
                <a:lnTo>
                  <a:pt x="4063042" y="3830128"/>
                </a:lnTo>
                <a:lnTo>
                  <a:pt x="3355676" y="3735237"/>
                </a:lnTo>
                <a:lnTo>
                  <a:pt x="2018581" y="3804249"/>
                </a:lnTo>
                <a:lnTo>
                  <a:pt x="698740" y="3795622"/>
                </a:lnTo>
                <a:lnTo>
                  <a:pt x="0" y="3881886"/>
                </a:lnTo>
                <a:lnTo>
                  <a:pt x="17253" y="4123426"/>
                </a:lnTo>
                <a:lnTo>
                  <a:pt x="8816196" y="4114800"/>
                </a:lnTo>
                <a:lnTo>
                  <a:pt x="8850702" y="0"/>
                </a:lnTo>
                <a:close/>
              </a:path>
            </a:pathLst>
          </a:custGeom>
          <a:solidFill>
            <a:srgbClr val="6F490B"/>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Arrow Connector 69"/>
          <p:cNvCxnSpPr/>
          <p:nvPr/>
        </p:nvCxnSpPr>
        <p:spPr>
          <a:xfrm flipV="1">
            <a:off x="1905000" y="3619824"/>
            <a:ext cx="2515121" cy="18726"/>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7173" name="Straight Arrow Connector 7172"/>
          <p:cNvCxnSpPr>
            <a:stCxn id="14" idx="2"/>
          </p:cNvCxnSpPr>
          <p:nvPr/>
        </p:nvCxnSpPr>
        <p:spPr>
          <a:xfrm>
            <a:off x="1714500" y="2762250"/>
            <a:ext cx="21209" cy="4191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t>Float Mission Cycle</a:t>
            </a:r>
            <a:endParaRPr lang="en-US" dirty="0"/>
          </a:p>
        </p:txBody>
      </p:sp>
      <p:sp>
        <p:nvSpPr>
          <p:cNvPr id="4" name="Date Placeholder 3"/>
          <p:cNvSpPr>
            <a:spLocks noGrp="1"/>
          </p:cNvSpPr>
          <p:nvPr>
            <p:ph type="dt" sz="half" idx="10"/>
          </p:nvPr>
        </p:nvSpPr>
        <p:spPr/>
        <p:txBody>
          <a:bodyPr/>
          <a:lstStyle/>
          <a:p>
            <a:fld id="{232645DA-F1B5-4D66-9B65-75D35B77BA44}"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5</a:t>
            </a:fld>
            <a:endParaRPr lang="en-US"/>
          </a:p>
        </p:txBody>
      </p:sp>
      <p:sp>
        <p:nvSpPr>
          <p:cNvPr id="7" name="Content Placeholder 1"/>
          <p:cNvSpPr txBox="1">
            <a:spLocks/>
          </p:cNvSpPr>
          <p:nvPr/>
        </p:nvSpPr>
        <p:spPr>
          <a:xfrm>
            <a:off x="381000" y="-1238250"/>
            <a:ext cx="8407893" cy="362330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High Spatial and Temporal Resolution</a:t>
            </a:r>
          </a:p>
          <a:p>
            <a:r>
              <a:rPr lang="en-US" dirty="0" smtClean="0"/>
              <a:t>Low Cost but Robust (+5 year deployment)</a:t>
            </a:r>
          </a:p>
          <a:p>
            <a:pPr marL="0" indent="0">
              <a:buNone/>
            </a:pPr>
            <a:endParaRPr lang="en-US" dirty="0"/>
          </a:p>
        </p:txBody>
      </p:sp>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4895850"/>
            <a:ext cx="3886200" cy="4119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11430000" y="2743988"/>
            <a:ext cx="1754006" cy="230832"/>
          </a:xfrm>
          <a:prstGeom prst="rect">
            <a:avLst/>
          </a:prstGeom>
        </p:spPr>
        <p:txBody>
          <a:bodyPr wrap="none">
            <a:spAutoFit/>
          </a:bodyPr>
          <a:lstStyle/>
          <a:p>
            <a:r>
              <a:rPr lang="en-US" sz="900" dirty="0" smtClean="0">
                <a:solidFill>
                  <a:schemeClr val="bg1"/>
                </a:solidFill>
              </a:rPr>
              <a:t>Image</a:t>
            </a:r>
            <a:r>
              <a:rPr lang="en-US" sz="900" dirty="0">
                <a:solidFill>
                  <a:schemeClr val="bg1"/>
                </a:solidFill>
              </a:rPr>
              <a:t>: </a:t>
            </a:r>
            <a:r>
              <a:rPr lang="en-US" sz="900" dirty="0" err="1">
                <a:solidFill>
                  <a:schemeClr val="bg1"/>
                </a:solidFill>
              </a:rPr>
              <a:t>soccom</a:t>
            </a:r>
            <a:r>
              <a:rPr lang="en-US" sz="900" dirty="0">
                <a:solidFill>
                  <a:schemeClr val="bg1"/>
                </a:solidFill>
              </a:rPr>
              <a:t>-float-visualization</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0800" y="438150"/>
            <a:ext cx="4999430" cy="2286000"/>
          </a:xfrm>
          <a:prstGeom prst="rect">
            <a:avLst/>
          </a:prstGeom>
        </p:spPr>
      </p:pic>
      <p:sp>
        <p:nvSpPr>
          <p:cNvPr id="17" name="Rectangle 16"/>
          <p:cNvSpPr/>
          <p:nvPr/>
        </p:nvSpPr>
        <p:spPr>
          <a:xfrm>
            <a:off x="-2337685" y="4516427"/>
            <a:ext cx="1872629" cy="230832"/>
          </a:xfrm>
          <a:prstGeom prst="rect">
            <a:avLst/>
          </a:prstGeom>
        </p:spPr>
        <p:txBody>
          <a:bodyPr wrap="none">
            <a:spAutoFit/>
          </a:bodyPr>
          <a:lstStyle/>
          <a:p>
            <a:r>
              <a:rPr lang="en-US" sz="900" dirty="0" smtClean="0">
                <a:latin typeface="Franklin Gothic Book" panose="020B0503020102020204" pitchFamily="34" charset="0"/>
              </a:rPr>
              <a:t>Image</a:t>
            </a:r>
            <a:r>
              <a:rPr lang="en-US" sz="900" dirty="0">
                <a:latin typeface="Franklin Gothic Book" panose="020B0503020102020204" pitchFamily="34" charset="0"/>
              </a:rPr>
              <a:t>: http://www.argo.ucsd.edu/</a:t>
            </a:r>
          </a:p>
        </p:txBody>
      </p:sp>
      <p:grpSp>
        <p:nvGrpSpPr>
          <p:cNvPr id="24" name="Group 23"/>
          <p:cNvGrpSpPr/>
          <p:nvPr/>
        </p:nvGrpSpPr>
        <p:grpSpPr>
          <a:xfrm>
            <a:off x="1600200" y="1733550"/>
            <a:ext cx="228600" cy="1028700"/>
            <a:chOff x="5565775" y="2873375"/>
            <a:chExt cx="228600" cy="1028700"/>
          </a:xfrm>
        </p:grpSpPr>
        <p:sp>
          <p:nvSpPr>
            <p:cNvPr id="19" name="Rectangle 18"/>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21"/>
            <p:cNvGrpSpPr/>
            <p:nvPr/>
          </p:nvGrpSpPr>
          <p:grpSpPr>
            <a:xfrm>
              <a:off x="5687568" y="2873375"/>
              <a:ext cx="27432" cy="306070"/>
              <a:chOff x="5838825" y="3105150"/>
              <a:chExt cx="27432" cy="306070"/>
            </a:xfrm>
            <a:solidFill>
              <a:srgbClr val="595959"/>
            </a:solidFill>
          </p:grpSpPr>
          <p:sp>
            <p:nvSpPr>
              <p:cNvPr id="21" name="Rectangle 20"/>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5565775" y="3105150"/>
              <a:ext cx="228600" cy="796925"/>
              <a:chOff x="5565775" y="3105150"/>
              <a:chExt cx="228600" cy="796925"/>
            </a:xfrm>
          </p:grpSpPr>
          <p:sp>
            <p:nvSpPr>
              <p:cNvPr id="3" name="Rounded Rectangle 2"/>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7195" name="Rectangle 7194"/>
          <p:cNvSpPr/>
          <p:nvPr/>
        </p:nvSpPr>
        <p:spPr>
          <a:xfrm>
            <a:off x="168933" y="2190819"/>
            <a:ext cx="8832025" cy="3124200"/>
          </a:xfrm>
          <a:prstGeom prst="rect">
            <a:avLst/>
          </a:prstGeom>
          <a:gradFill flip="none" rotWithShape="1">
            <a:gsLst>
              <a:gs pos="0">
                <a:schemeClr val="accent1">
                  <a:shade val="51000"/>
                  <a:satMod val="130000"/>
                  <a:alpha val="43000"/>
                </a:schemeClr>
              </a:gs>
              <a:gs pos="80000">
                <a:schemeClr val="accent1">
                  <a:shade val="93000"/>
                  <a:satMod val="130000"/>
                  <a:alpha val="43000"/>
                </a:schemeClr>
              </a:gs>
              <a:gs pos="100000">
                <a:schemeClr val="accent1">
                  <a:shade val="94000"/>
                  <a:satMod val="135000"/>
                  <a:alpha val="43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184" name="TextBox 7183"/>
          <p:cNvSpPr txBox="1"/>
          <p:nvPr/>
        </p:nvSpPr>
        <p:spPr>
          <a:xfrm>
            <a:off x="1981200" y="2200930"/>
            <a:ext cx="2209800" cy="523220"/>
          </a:xfrm>
          <a:prstGeom prst="rect">
            <a:avLst/>
          </a:prstGeom>
          <a:noFill/>
        </p:spPr>
        <p:txBody>
          <a:bodyPr wrap="square" rtlCol="0">
            <a:spAutoFit/>
          </a:bodyPr>
          <a:lstStyle/>
          <a:p>
            <a:r>
              <a:rPr lang="en-US" sz="1400" dirty="0" smtClean="0"/>
              <a:t>6-12 hours at surface to transmit data to </a:t>
            </a:r>
            <a:r>
              <a:rPr lang="en-US" sz="1400" dirty="0" smtClean="0"/>
              <a:t>satellite</a:t>
            </a:r>
            <a:endParaRPr lang="en-US" sz="1400" dirty="0"/>
          </a:p>
        </p:txBody>
      </p:sp>
      <p:sp>
        <p:nvSpPr>
          <p:cNvPr id="84" name="TextBox 83"/>
          <p:cNvSpPr txBox="1"/>
          <p:nvPr/>
        </p:nvSpPr>
        <p:spPr>
          <a:xfrm>
            <a:off x="1905000" y="2949773"/>
            <a:ext cx="2209800" cy="307777"/>
          </a:xfrm>
          <a:prstGeom prst="rect">
            <a:avLst/>
          </a:prstGeom>
          <a:noFill/>
        </p:spPr>
        <p:txBody>
          <a:bodyPr wrap="square" rtlCol="0">
            <a:spAutoFit/>
          </a:bodyPr>
          <a:lstStyle/>
          <a:p>
            <a:r>
              <a:rPr lang="en-US" sz="1400" dirty="0" smtClean="0"/>
              <a:t>Descends </a:t>
            </a:r>
            <a:r>
              <a:rPr lang="en-US" sz="1400" dirty="0" smtClean="0"/>
              <a:t>to depth </a:t>
            </a:r>
            <a:endParaRPr lang="en-US" sz="1400" dirty="0"/>
          </a:p>
        </p:txBody>
      </p:sp>
      <p:sp>
        <p:nvSpPr>
          <p:cNvPr id="85" name="TextBox 84"/>
          <p:cNvSpPr txBox="1"/>
          <p:nvPr/>
        </p:nvSpPr>
        <p:spPr>
          <a:xfrm>
            <a:off x="1783481" y="4208650"/>
            <a:ext cx="2743200" cy="307777"/>
          </a:xfrm>
          <a:prstGeom prst="rect">
            <a:avLst/>
          </a:prstGeom>
          <a:noFill/>
        </p:spPr>
        <p:txBody>
          <a:bodyPr wrap="square" rtlCol="0">
            <a:spAutoFit/>
          </a:bodyPr>
          <a:lstStyle/>
          <a:p>
            <a:r>
              <a:rPr lang="en-US" sz="1400" dirty="0" smtClean="0"/>
              <a:t>500  to 1000 </a:t>
            </a:r>
            <a:r>
              <a:rPr lang="en-US" sz="1400" dirty="0" smtClean="0"/>
              <a:t>m – drift </a:t>
            </a:r>
            <a:r>
              <a:rPr lang="en-US" sz="1400" dirty="0"/>
              <a:t>1</a:t>
            </a:r>
            <a:r>
              <a:rPr lang="en-US" sz="1400" dirty="0" smtClean="0"/>
              <a:t> </a:t>
            </a:r>
            <a:r>
              <a:rPr lang="en-US" sz="1400" dirty="0" smtClean="0"/>
              <a:t> to </a:t>
            </a:r>
            <a:r>
              <a:rPr lang="en-US" sz="1400" dirty="0" smtClean="0"/>
              <a:t>9 days</a:t>
            </a:r>
            <a:endParaRPr lang="en-US" sz="1400" dirty="0"/>
          </a:p>
        </p:txBody>
      </p:sp>
      <p:sp>
        <p:nvSpPr>
          <p:cNvPr id="86" name="TextBox 85"/>
          <p:cNvSpPr txBox="1"/>
          <p:nvPr/>
        </p:nvSpPr>
        <p:spPr>
          <a:xfrm>
            <a:off x="6185131" y="4132010"/>
            <a:ext cx="1968269" cy="523220"/>
          </a:xfrm>
          <a:prstGeom prst="rect">
            <a:avLst/>
          </a:prstGeom>
          <a:noFill/>
        </p:spPr>
        <p:txBody>
          <a:bodyPr wrap="square" rtlCol="0">
            <a:spAutoFit/>
          </a:bodyPr>
          <a:lstStyle/>
          <a:p>
            <a:r>
              <a:rPr lang="en-US" sz="1400" dirty="0" smtClean="0"/>
              <a:t>Float descends and “parks” in the mud. </a:t>
            </a:r>
            <a:endParaRPr lang="en-US" sz="1400" dirty="0"/>
          </a:p>
        </p:txBody>
      </p:sp>
      <p:sp>
        <p:nvSpPr>
          <p:cNvPr id="87" name="TextBox 86"/>
          <p:cNvSpPr txBox="1"/>
          <p:nvPr/>
        </p:nvSpPr>
        <p:spPr>
          <a:xfrm>
            <a:off x="6663380" y="3393346"/>
            <a:ext cx="1423359" cy="738664"/>
          </a:xfrm>
          <a:prstGeom prst="rect">
            <a:avLst/>
          </a:prstGeom>
          <a:noFill/>
        </p:spPr>
        <p:txBody>
          <a:bodyPr wrap="square" rtlCol="0">
            <a:spAutoFit/>
          </a:bodyPr>
          <a:lstStyle/>
          <a:p>
            <a:r>
              <a:rPr lang="en-US" sz="1400" dirty="0" smtClean="0"/>
              <a:t>Sensor readings recorded during ascent.</a:t>
            </a:r>
            <a:endParaRPr lang="en-US" sz="1400" dirty="0"/>
          </a:p>
        </p:txBody>
      </p:sp>
      <p:sp>
        <p:nvSpPr>
          <p:cNvPr id="88" name="TextBox 87"/>
          <p:cNvSpPr txBox="1"/>
          <p:nvPr/>
        </p:nvSpPr>
        <p:spPr>
          <a:xfrm>
            <a:off x="5181600" y="2266950"/>
            <a:ext cx="1981200" cy="523220"/>
          </a:xfrm>
          <a:prstGeom prst="rect">
            <a:avLst/>
          </a:prstGeom>
          <a:noFill/>
        </p:spPr>
        <p:txBody>
          <a:bodyPr wrap="square" rtlCol="0">
            <a:spAutoFit/>
          </a:bodyPr>
          <a:lstStyle/>
          <a:p>
            <a:r>
              <a:rPr lang="en-US" sz="1400" dirty="0" smtClean="0"/>
              <a:t>Obtain GPS location, send data to satellite.</a:t>
            </a:r>
            <a:endParaRPr lang="en-US" sz="1400" dirty="0"/>
          </a:p>
        </p:txBody>
      </p:sp>
      <p:grpSp>
        <p:nvGrpSpPr>
          <p:cNvPr id="7193" name="Group 7192"/>
          <p:cNvGrpSpPr/>
          <p:nvPr/>
        </p:nvGrpSpPr>
        <p:grpSpPr>
          <a:xfrm rot="1537330">
            <a:off x="3956814" y="867818"/>
            <a:ext cx="1515113" cy="1023547"/>
            <a:chOff x="6969743" y="893540"/>
            <a:chExt cx="1515113" cy="1023547"/>
          </a:xfrm>
        </p:grpSpPr>
        <p:sp>
          <p:nvSpPr>
            <p:cNvPr id="7188" name="Diagonal Stripe 7187"/>
            <p:cNvSpPr/>
            <p:nvPr/>
          </p:nvSpPr>
          <p:spPr>
            <a:xfrm rot="5241440">
              <a:off x="7529540" y="1574187"/>
              <a:ext cx="304800" cy="381000"/>
            </a:xfrm>
            <a:prstGeom prst="diagStrip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189" name="Rectangle 7188"/>
            <p:cNvSpPr/>
            <p:nvPr/>
          </p:nvSpPr>
          <p:spPr>
            <a:xfrm>
              <a:off x="7696200" y="1352550"/>
              <a:ext cx="76200" cy="381000"/>
            </a:xfrm>
            <a:prstGeom prst="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187" name="Group 7186"/>
            <p:cNvGrpSpPr/>
            <p:nvPr/>
          </p:nvGrpSpPr>
          <p:grpSpPr>
            <a:xfrm rot="347208">
              <a:off x="6969743" y="893540"/>
              <a:ext cx="1515113" cy="781612"/>
              <a:chOff x="6074487" y="739811"/>
              <a:chExt cx="1515113" cy="781612"/>
            </a:xfrm>
            <a:solidFill>
              <a:schemeClr val="bg1">
                <a:lumMod val="75000"/>
              </a:schemeClr>
            </a:solidFill>
          </p:grpSpPr>
          <p:sp>
            <p:nvSpPr>
              <p:cNvPr id="7186" name="Trapezoid 7185"/>
              <p:cNvSpPr/>
              <p:nvPr/>
            </p:nvSpPr>
            <p:spPr>
              <a:xfrm rot="4205447">
                <a:off x="6150687" y="1064223"/>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Trapezoid 90"/>
              <p:cNvSpPr/>
              <p:nvPr/>
            </p:nvSpPr>
            <p:spPr>
              <a:xfrm rot="4320533" flipV="1">
                <a:off x="7132400" y="663611"/>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85" name="Rectangle 7184"/>
              <p:cNvSpPr/>
              <p:nvPr/>
            </p:nvSpPr>
            <p:spPr>
              <a:xfrm rot="20384055">
                <a:off x="6524116" y="912933"/>
                <a:ext cx="609600" cy="381000"/>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190" name="Oval 7189"/>
            <p:cNvSpPr/>
            <p:nvPr/>
          </p:nvSpPr>
          <p:spPr>
            <a:xfrm>
              <a:off x="7467600" y="1809750"/>
              <a:ext cx="76200" cy="76200"/>
            </a:xfrm>
            <a:prstGeom prst="ellips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7192" name="Straight Connector 7191"/>
          <p:cNvCxnSpPr>
            <a:stCxn id="7190" idx="7"/>
            <a:endCxn id="7188" idx="0"/>
          </p:cNvCxnSpPr>
          <p:nvPr/>
        </p:nvCxnSpPr>
        <p:spPr>
          <a:xfrm>
            <a:off x="4359136" y="1670142"/>
            <a:ext cx="158930" cy="13869"/>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7196" name="Isosceles Triangle 7195"/>
          <p:cNvSpPr/>
          <p:nvPr/>
        </p:nvSpPr>
        <p:spPr>
          <a:xfrm rot="15153040">
            <a:off x="2647730" y="459599"/>
            <a:ext cx="381000" cy="2156239"/>
          </a:xfrm>
          <a:prstGeom prst="triangle">
            <a:avLst>
              <a:gd name="adj" fmla="val 50693"/>
            </a:avLst>
          </a:prstGeom>
          <a:solidFill>
            <a:schemeClr val="accent6">
              <a:alpha val="46000"/>
            </a:schemeClr>
          </a:solidFill>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02" name="Isosceles Triangle 101"/>
          <p:cNvSpPr/>
          <p:nvPr/>
        </p:nvSpPr>
        <p:spPr>
          <a:xfrm rot="6583689">
            <a:off x="6303306" y="850780"/>
            <a:ext cx="489419" cy="1778340"/>
          </a:xfrm>
          <a:prstGeom prst="triangle">
            <a:avLst>
              <a:gd name="adj" fmla="val 50693"/>
            </a:avLst>
          </a:prstGeom>
          <a:solidFill>
            <a:schemeClr val="accent6">
              <a:alpha val="55000"/>
            </a:schemeClr>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nvGrpSpPr>
          <p:cNvPr id="65" name="Group 64"/>
          <p:cNvGrpSpPr/>
          <p:nvPr/>
        </p:nvGrpSpPr>
        <p:grpSpPr>
          <a:xfrm>
            <a:off x="228600" y="3257550"/>
            <a:ext cx="1295400" cy="762000"/>
            <a:chOff x="4419600" y="2724150"/>
            <a:chExt cx="1371600" cy="762000"/>
          </a:xfrm>
        </p:grpSpPr>
        <p:cxnSp>
          <p:nvCxnSpPr>
            <p:cNvPr id="108" name="Curved Connector 107"/>
            <p:cNvCxnSpPr/>
            <p:nvPr/>
          </p:nvCxnSpPr>
          <p:spPr>
            <a:xfrm>
              <a:off x="4419600" y="33337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0" name="Curved Connector 109"/>
            <p:cNvCxnSpPr/>
            <p:nvPr/>
          </p:nvCxnSpPr>
          <p:spPr>
            <a:xfrm>
              <a:off x="4495800" y="30289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1" name="Curved Connector 110"/>
            <p:cNvCxnSpPr/>
            <p:nvPr/>
          </p:nvCxnSpPr>
          <p:spPr>
            <a:xfrm>
              <a:off x="4572000" y="27241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92" name="Group 91"/>
          <p:cNvGrpSpPr/>
          <p:nvPr/>
        </p:nvGrpSpPr>
        <p:grpSpPr>
          <a:xfrm>
            <a:off x="5638800" y="3486136"/>
            <a:ext cx="635000" cy="365774"/>
            <a:chOff x="4876800" y="2996293"/>
            <a:chExt cx="1905000" cy="261268"/>
          </a:xfrm>
        </p:grpSpPr>
        <p:cxnSp>
          <p:nvCxnSpPr>
            <p:cNvPr id="93" name="Curved Connector 92"/>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5" name="Curved Connector 94"/>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7000653" y="1275222"/>
            <a:ext cx="1060431" cy="686928"/>
            <a:chOff x="7000653" y="1275222"/>
            <a:chExt cx="1060431" cy="686928"/>
          </a:xfrm>
        </p:grpSpPr>
        <p:sp>
          <p:nvSpPr>
            <p:cNvPr id="26" name="Freeform 25"/>
            <p:cNvSpPr/>
            <p:nvPr/>
          </p:nvSpPr>
          <p:spPr>
            <a:xfrm>
              <a:off x="7062888" y="1426122"/>
              <a:ext cx="938112" cy="536028"/>
            </a:xfrm>
            <a:custGeom>
              <a:avLst/>
              <a:gdLst>
                <a:gd name="connsiteX0" fmla="*/ 192244 w 938112"/>
                <a:gd name="connsiteY0" fmla="*/ 454417 h 536028"/>
                <a:gd name="connsiteX1" fmla="*/ 192244 w 938112"/>
                <a:gd name="connsiteY1" fmla="*/ 454417 h 536028"/>
                <a:gd name="connsiteX2" fmla="*/ 133988 w 938112"/>
                <a:gd name="connsiteY2" fmla="*/ 378681 h 536028"/>
                <a:gd name="connsiteX3" fmla="*/ 104860 w 938112"/>
                <a:gd name="connsiteY3" fmla="*/ 349551 h 536028"/>
                <a:gd name="connsiteX4" fmla="*/ 87384 w 938112"/>
                <a:gd name="connsiteY4" fmla="*/ 320422 h 536028"/>
                <a:gd name="connsiteX5" fmla="*/ 69907 w 938112"/>
                <a:gd name="connsiteY5" fmla="*/ 302945 h 536028"/>
                <a:gd name="connsiteX6" fmla="*/ 52430 w 938112"/>
                <a:gd name="connsiteY6" fmla="*/ 279641 h 536028"/>
                <a:gd name="connsiteX7" fmla="*/ 34953 w 938112"/>
                <a:gd name="connsiteY7" fmla="*/ 262164 h 536028"/>
                <a:gd name="connsiteX8" fmla="*/ 23302 w 938112"/>
                <a:gd name="connsiteY8" fmla="*/ 244686 h 536028"/>
                <a:gd name="connsiteX9" fmla="*/ 0 w 938112"/>
                <a:gd name="connsiteY9" fmla="*/ 221383 h 536028"/>
                <a:gd name="connsiteX10" fmla="*/ 0 w 938112"/>
                <a:gd name="connsiteY10" fmla="*/ 221383 h 536028"/>
                <a:gd name="connsiteX11" fmla="*/ 122337 w 938112"/>
                <a:gd name="connsiteY11" fmla="*/ 233034 h 536028"/>
                <a:gd name="connsiteX12" fmla="*/ 151465 w 938112"/>
                <a:gd name="connsiteY12" fmla="*/ 238860 h 536028"/>
                <a:gd name="connsiteX13" fmla="*/ 186419 w 938112"/>
                <a:gd name="connsiteY13" fmla="*/ 250512 h 536028"/>
                <a:gd name="connsiteX14" fmla="*/ 215547 w 938112"/>
                <a:gd name="connsiteY14" fmla="*/ 163124 h 536028"/>
                <a:gd name="connsiteX15" fmla="*/ 227198 w 938112"/>
                <a:gd name="connsiteY15" fmla="*/ 128169 h 536028"/>
                <a:gd name="connsiteX16" fmla="*/ 238849 w 938112"/>
                <a:gd name="connsiteY16" fmla="*/ 64085 h 536028"/>
                <a:gd name="connsiteX17" fmla="*/ 233024 w 938112"/>
                <a:gd name="connsiteY17" fmla="*/ 17478 h 536028"/>
                <a:gd name="connsiteX18" fmla="*/ 238849 w 938112"/>
                <a:gd name="connsiteY18" fmla="*/ 40781 h 536028"/>
                <a:gd name="connsiteX19" fmla="*/ 262152 w 938112"/>
                <a:gd name="connsiteY19" fmla="*/ 58259 h 536028"/>
                <a:gd name="connsiteX20" fmla="*/ 320407 w 938112"/>
                <a:gd name="connsiteY20" fmla="*/ 87388 h 536028"/>
                <a:gd name="connsiteX21" fmla="*/ 337884 w 938112"/>
                <a:gd name="connsiteY21" fmla="*/ 99040 h 536028"/>
                <a:gd name="connsiteX22" fmla="*/ 349535 w 938112"/>
                <a:gd name="connsiteY22" fmla="*/ 81562 h 536028"/>
                <a:gd name="connsiteX23" fmla="*/ 367012 w 938112"/>
                <a:gd name="connsiteY23" fmla="*/ 64085 h 536028"/>
                <a:gd name="connsiteX24" fmla="*/ 378663 w 938112"/>
                <a:gd name="connsiteY24" fmla="*/ 40781 h 536028"/>
                <a:gd name="connsiteX25" fmla="*/ 407791 w 938112"/>
                <a:gd name="connsiteY25" fmla="*/ 0 h 536028"/>
                <a:gd name="connsiteX26" fmla="*/ 413617 w 938112"/>
                <a:gd name="connsiteY26" fmla="*/ 29130 h 536028"/>
                <a:gd name="connsiteX27" fmla="*/ 419443 w 938112"/>
                <a:gd name="connsiteY27" fmla="*/ 122343 h 536028"/>
                <a:gd name="connsiteX28" fmla="*/ 442745 w 938112"/>
                <a:gd name="connsiteY28" fmla="*/ 128169 h 536028"/>
                <a:gd name="connsiteX29" fmla="*/ 506827 w 938112"/>
                <a:gd name="connsiteY29" fmla="*/ 116517 h 536028"/>
                <a:gd name="connsiteX30" fmla="*/ 547606 w 938112"/>
                <a:gd name="connsiteY30" fmla="*/ 99040 h 536028"/>
                <a:gd name="connsiteX31" fmla="*/ 570908 w 938112"/>
                <a:gd name="connsiteY31" fmla="*/ 81562 h 536028"/>
                <a:gd name="connsiteX32" fmla="*/ 588385 w 938112"/>
                <a:gd name="connsiteY32" fmla="*/ 69911 h 536028"/>
                <a:gd name="connsiteX33" fmla="*/ 600036 w 938112"/>
                <a:gd name="connsiteY33" fmla="*/ 87388 h 536028"/>
                <a:gd name="connsiteX34" fmla="*/ 582559 w 938112"/>
                <a:gd name="connsiteY34" fmla="*/ 133995 h 536028"/>
                <a:gd name="connsiteX35" fmla="*/ 565082 w 938112"/>
                <a:gd name="connsiteY35" fmla="*/ 168950 h 536028"/>
                <a:gd name="connsiteX36" fmla="*/ 559257 w 938112"/>
                <a:gd name="connsiteY36" fmla="*/ 192253 h 536028"/>
                <a:gd name="connsiteX37" fmla="*/ 582559 w 938112"/>
                <a:gd name="connsiteY37" fmla="*/ 198079 h 536028"/>
                <a:gd name="connsiteX38" fmla="*/ 722374 w 938112"/>
                <a:gd name="connsiteY38" fmla="*/ 192253 h 536028"/>
                <a:gd name="connsiteX39" fmla="*/ 780629 w 938112"/>
                <a:gd name="connsiteY39" fmla="*/ 198079 h 536028"/>
                <a:gd name="connsiteX40" fmla="*/ 763153 w 938112"/>
                <a:gd name="connsiteY40" fmla="*/ 227209 h 536028"/>
                <a:gd name="connsiteX41" fmla="*/ 739850 w 938112"/>
                <a:gd name="connsiteY41" fmla="*/ 267990 h 536028"/>
                <a:gd name="connsiteX42" fmla="*/ 722374 w 938112"/>
                <a:gd name="connsiteY42" fmla="*/ 302945 h 536028"/>
                <a:gd name="connsiteX43" fmla="*/ 716548 w 938112"/>
                <a:gd name="connsiteY43" fmla="*/ 326248 h 536028"/>
                <a:gd name="connsiteX44" fmla="*/ 768978 w 938112"/>
                <a:gd name="connsiteY44" fmla="*/ 314596 h 536028"/>
                <a:gd name="connsiteX45" fmla="*/ 798106 w 938112"/>
                <a:gd name="connsiteY45" fmla="*/ 302945 h 536028"/>
                <a:gd name="connsiteX46" fmla="*/ 833060 w 938112"/>
                <a:gd name="connsiteY46" fmla="*/ 297119 h 536028"/>
                <a:gd name="connsiteX47" fmla="*/ 897141 w 938112"/>
                <a:gd name="connsiteY47" fmla="*/ 285467 h 536028"/>
                <a:gd name="connsiteX48" fmla="*/ 937921 w 938112"/>
                <a:gd name="connsiteY48" fmla="*/ 285467 h 536028"/>
                <a:gd name="connsiteX49" fmla="*/ 920444 w 938112"/>
                <a:gd name="connsiteY49" fmla="*/ 302945 h 536028"/>
                <a:gd name="connsiteX50" fmla="*/ 908793 w 938112"/>
                <a:gd name="connsiteY50" fmla="*/ 320422 h 536028"/>
                <a:gd name="connsiteX51" fmla="*/ 885490 w 938112"/>
                <a:gd name="connsiteY51" fmla="*/ 349551 h 536028"/>
                <a:gd name="connsiteX52" fmla="*/ 862188 w 938112"/>
                <a:gd name="connsiteY52" fmla="*/ 384507 h 536028"/>
                <a:gd name="connsiteX53" fmla="*/ 850537 w 938112"/>
                <a:gd name="connsiteY53" fmla="*/ 401984 h 536028"/>
                <a:gd name="connsiteX54" fmla="*/ 838885 w 938112"/>
                <a:gd name="connsiteY54" fmla="*/ 413636 h 536028"/>
                <a:gd name="connsiteX55" fmla="*/ 827234 w 938112"/>
                <a:gd name="connsiteY55" fmla="*/ 431113 h 536028"/>
                <a:gd name="connsiteX56" fmla="*/ 792281 w 938112"/>
                <a:gd name="connsiteY56" fmla="*/ 460243 h 536028"/>
                <a:gd name="connsiteX57" fmla="*/ 774804 w 938112"/>
                <a:gd name="connsiteY57" fmla="*/ 477720 h 536028"/>
                <a:gd name="connsiteX58" fmla="*/ 751502 w 938112"/>
                <a:gd name="connsiteY58" fmla="*/ 495198 h 536028"/>
                <a:gd name="connsiteX59" fmla="*/ 745676 w 938112"/>
                <a:gd name="connsiteY59" fmla="*/ 477720 h 536028"/>
                <a:gd name="connsiteX60" fmla="*/ 792281 w 938112"/>
                <a:gd name="connsiteY60" fmla="*/ 419462 h 536028"/>
                <a:gd name="connsiteX61" fmla="*/ 774804 w 938112"/>
                <a:gd name="connsiteY61" fmla="*/ 407810 h 536028"/>
                <a:gd name="connsiteX62" fmla="*/ 728199 w 938112"/>
                <a:gd name="connsiteY62" fmla="*/ 413636 h 536028"/>
                <a:gd name="connsiteX63" fmla="*/ 681594 w 938112"/>
                <a:gd name="connsiteY63" fmla="*/ 425288 h 536028"/>
                <a:gd name="connsiteX64" fmla="*/ 658292 w 938112"/>
                <a:gd name="connsiteY64" fmla="*/ 413636 h 536028"/>
                <a:gd name="connsiteX65" fmla="*/ 640815 w 938112"/>
                <a:gd name="connsiteY65" fmla="*/ 337900 h 536028"/>
                <a:gd name="connsiteX66" fmla="*/ 634990 w 938112"/>
                <a:gd name="connsiteY66" fmla="*/ 314596 h 536028"/>
                <a:gd name="connsiteX67" fmla="*/ 617513 w 938112"/>
                <a:gd name="connsiteY67" fmla="*/ 308771 h 536028"/>
                <a:gd name="connsiteX68" fmla="*/ 600036 w 938112"/>
                <a:gd name="connsiteY68" fmla="*/ 332074 h 536028"/>
                <a:gd name="connsiteX69" fmla="*/ 565082 w 938112"/>
                <a:gd name="connsiteY69" fmla="*/ 367029 h 536028"/>
                <a:gd name="connsiteX70" fmla="*/ 530129 w 938112"/>
                <a:gd name="connsiteY70" fmla="*/ 308771 h 536028"/>
                <a:gd name="connsiteX71" fmla="*/ 524303 w 938112"/>
                <a:gd name="connsiteY71" fmla="*/ 291293 h 536028"/>
                <a:gd name="connsiteX72" fmla="*/ 495175 w 938112"/>
                <a:gd name="connsiteY72" fmla="*/ 227209 h 536028"/>
                <a:gd name="connsiteX73" fmla="*/ 489350 w 938112"/>
                <a:gd name="connsiteY73" fmla="*/ 256338 h 536028"/>
                <a:gd name="connsiteX74" fmla="*/ 483524 w 938112"/>
                <a:gd name="connsiteY74" fmla="*/ 291293 h 536028"/>
                <a:gd name="connsiteX75" fmla="*/ 471873 w 938112"/>
                <a:gd name="connsiteY75" fmla="*/ 326248 h 536028"/>
                <a:gd name="connsiteX76" fmla="*/ 454396 w 938112"/>
                <a:gd name="connsiteY76" fmla="*/ 332074 h 536028"/>
                <a:gd name="connsiteX77" fmla="*/ 442745 w 938112"/>
                <a:gd name="connsiteY77" fmla="*/ 314596 h 536028"/>
                <a:gd name="connsiteX78" fmla="*/ 407791 w 938112"/>
                <a:gd name="connsiteY78" fmla="*/ 285467 h 536028"/>
                <a:gd name="connsiteX79" fmla="*/ 390315 w 938112"/>
                <a:gd name="connsiteY79" fmla="*/ 262164 h 536028"/>
                <a:gd name="connsiteX80" fmla="*/ 378663 w 938112"/>
                <a:gd name="connsiteY80" fmla="*/ 244686 h 536028"/>
                <a:gd name="connsiteX81" fmla="*/ 361187 w 938112"/>
                <a:gd name="connsiteY81" fmla="*/ 238860 h 536028"/>
                <a:gd name="connsiteX82" fmla="*/ 337884 w 938112"/>
                <a:gd name="connsiteY82" fmla="*/ 238860 h 536028"/>
                <a:gd name="connsiteX83" fmla="*/ 361187 w 938112"/>
                <a:gd name="connsiteY83" fmla="*/ 297119 h 536028"/>
                <a:gd name="connsiteX84" fmla="*/ 367012 w 938112"/>
                <a:gd name="connsiteY84" fmla="*/ 314596 h 536028"/>
                <a:gd name="connsiteX85" fmla="*/ 349535 w 938112"/>
                <a:gd name="connsiteY85" fmla="*/ 320422 h 536028"/>
                <a:gd name="connsiteX86" fmla="*/ 291279 w 938112"/>
                <a:gd name="connsiteY86" fmla="*/ 332074 h 536028"/>
                <a:gd name="connsiteX87" fmla="*/ 337884 w 938112"/>
                <a:gd name="connsiteY87" fmla="*/ 372855 h 536028"/>
                <a:gd name="connsiteX88" fmla="*/ 349535 w 938112"/>
                <a:gd name="connsiteY88" fmla="*/ 390332 h 536028"/>
                <a:gd name="connsiteX89" fmla="*/ 332059 w 938112"/>
                <a:gd name="connsiteY89" fmla="*/ 401984 h 536028"/>
                <a:gd name="connsiteX90" fmla="*/ 227198 w 938112"/>
                <a:gd name="connsiteY90" fmla="*/ 396158 h 536028"/>
                <a:gd name="connsiteX91" fmla="*/ 250500 w 938112"/>
                <a:gd name="connsiteY91" fmla="*/ 413636 h 536028"/>
                <a:gd name="connsiteX92" fmla="*/ 262152 w 938112"/>
                <a:gd name="connsiteY92" fmla="*/ 448591 h 536028"/>
                <a:gd name="connsiteX93" fmla="*/ 273803 w 938112"/>
                <a:gd name="connsiteY93" fmla="*/ 471894 h 536028"/>
                <a:gd name="connsiteX94" fmla="*/ 291279 w 938112"/>
                <a:gd name="connsiteY94" fmla="*/ 512675 h 536028"/>
                <a:gd name="connsiteX95" fmla="*/ 302931 w 938112"/>
                <a:gd name="connsiteY95" fmla="*/ 524327 h 536028"/>
                <a:gd name="connsiteX96" fmla="*/ 291279 w 938112"/>
                <a:gd name="connsiteY96" fmla="*/ 535979 h 536028"/>
                <a:gd name="connsiteX97" fmla="*/ 262152 w 938112"/>
                <a:gd name="connsiteY97" fmla="*/ 518501 h 536028"/>
                <a:gd name="connsiteX98" fmla="*/ 244675 w 938112"/>
                <a:gd name="connsiteY98" fmla="*/ 512675 h 536028"/>
                <a:gd name="connsiteX99" fmla="*/ 198070 w 938112"/>
                <a:gd name="connsiteY99" fmla="*/ 477720 h 536028"/>
                <a:gd name="connsiteX100" fmla="*/ 192244 w 938112"/>
                <a:gd name="connsiteY100" fmla="*/ 460243 h 536028"/>
                <a:gd name="connsiteX101" fmla="*/ 157291 w 938112"/>
                <a:gd name="connsiteY101" fmla="*/ 471894 h 536028"/>
                <a:gd name="connsiteX102" fmla="*/ 133988 w 938112"/>
                <a:gd name="connsiteY102" fmla="*/ 483546 h 536028"/>
                <a:gd name="connsiteX103" fmla="*/ 93209 w 938112"/>
                <a:gd name="connsiteY103" fmla="*/ 495198 h 536028"/>
                <a:gd name="connsiteX104" fmla="*/ 87384 w 938112"/>
                <a:gd name="connsiteY104" fmla="*/ 477720 h 536028"/>
                <a:gd name="connsiteX105" fmla="*/ 139814 w 938112"/>
                <a:gd name="connsiteY105" fmla="*/ 448591 h 536028"/>
                <a:gd name="connsiteX106" fmla="*/ 139814 w 938112"/>
                <a:gd name="connsiteY106" fmla="*/ 413636 h 536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938112" h="536028">
                  <a:moveTo>
                    <a:pt x="192244" y="454417"/>
                  </a:moveTo>
                  <a:lnTo>
                    <a:pt x="192244" y="454417"/>
                  </a:lnTo>
                  <a:cubicBezTo>
                    <a:pt x="172825" y="429172"/>
                    <a:pt x="154377" y="403149"/>
                    <a:pt x="133988" y="378681"/>
                  </a:cubicBezTo>
                  <a:cubicBezTo>
                    <a:pt x="125198" y="368132"/>
                    <a:pt x="113438" y="360274"/>
                    <a:pt x="104860" y="349551"/>
                  </a:cubicBezTo>
                  <a:cubicBezTo>
                    <a:pt x="97787" y="340709"/>
                    <a:pt x="94178" y="329481"/>
                    <a:pt x="87384" y="320422"/>
                  </a:cubicBezTo>
                  <a:cubicBezTo>
                    <a:pt x="82441" y="313831"/>
                    <a:pt x="75269" y="309200"/>
                    <a:pt x="69907" y="302945"/>
                  </a:cubicBezTo>
                  <a:cubicBezTo>
                    <a:pt x="63588" y="295573"/>
                    <a:pt x="58749" y="287013"/>
                    <a:pt x="52430" y="279641"/>
                  </a:cubicBezTo>
                  <a:cubicBezTo>
                    <a:pt x="47068" y="273386"/>
                    <a:pt x="40227" y="268493"/>
                    <a:pt x="34953" y="262164"/>
                  </a:cubicBezTo>
                  <a:cubicBezTo>
                    <a:pt x="30471" y="256785"/>
                    <a:pt x="27784" y="250065"/>
                    <a:pt x="23302" y="244686"/>
                  </a:cubicBezTo>
                  <a:cubicBezTo>
                    <a:pt x="16270" y="236247"/>
                    <a:pt x="7767" y="229151"/>
                    <a:pt x="0" y="221383"/>
                  </a:cubicBezTo>
                  <a:lnTo>
                    <a:pt x="0" y="221383"/>
                  </a:lnTo>
                  <a:cubicBezTo>
                    <a:pt x="40779" y="225267"/>
                    <a:pt x="81643" y="228339"/>
                    <a:pt x="122337" y="233034"/>
                  </a:cubicBezTo>
                  <a:cubicBezTo>
                    <a:pt x="132173" y="234169"/>
                    <a:pt x="141912" y="236255"/>
                    <a:pt x="151465" y="238860"/>
                  </a:cubicBezTo>
                  <a:cubicBezTo>
                    <a:pt x="163314" y="242092"/>
                    <a:pt x="186419" y="250512"/>
                    <a:pt x="186419" y="250512"/>
                  </a:cubicBezTo>
                  <a:cubicBezTo>
                    <a:pt x="226642" y="223695"/>
                    <a:pt x="197382" y="249414"/>
                    <a:pt x="215547" y="163124"/>
                  </a:cubicBezTo>
                  <a:cubicBezTo>
                    <a:pt x="218077" y="151106"/>
                    <a:pt x="223967" y="140018"/>
                    <a:pt x="227198" y="128169"/>
                  </a:cubicBezTo>
                  <a:cubicBezTo>
                    <a:pt x="230690" y="115364"/>
                    <a:pt x="236944" y="75516"/>
                    <a:pt x="238849" y="64085"/>
                  </a:cubicBezTo>
                  <a:cubicBezTo>
                    <a:pt x="236907" y="48549"/>
                    <a:pt x="233024" y="33135"/>
                    <a:pt x="233024" y="17478"/>
                  </a:cubicBezTo>
                  <a:cubicBezTo>
                    <a:pt x="233024" y="9471"/>
                    <a:pt x="234195" y="34266"/>
                    <a:pt x="238849" y="40781"/>
                  </a:cubicBezTo>
                  <a:cubicBezTo>
                    <a:pt x="244493" y="48682"/>
                    <a:pt x="254073" y="52873"/>
                    <a:pt x="262152" y="58259"/>
                  </a:cubicBezTo>
                  <a:cubicBezTo>
                    <a:pt x="310761" y="90667"/>
                    <a:pt x="271055" y="62710"/>
                    <a:pt x="320407" y="87388"/>
                  </a:cubicBezTo>
                  <a:cubicBezTo>
                    <a:pt x="326669" y="90519"/>
                    <a:pt x="332058" y="95156"/>
                    <a:pt x="337884" y="99040"/>
                  </a:cubicBezTo>
                  <a:cubicBezTo>
                    <a:pt x="341768" y="93214"/>
                    <a:pt x="345053" y="86941"/>
                    <a:pt x="349535" y="81562"/>
                  </a:cubicBezTo>
                  <a:cubicBezTo>
                    <a:pt x="354809" y="75233"/>
                    <a:pt x="362223" y="70789"/>
                    <a:pt x="367012" y="64085"/>
                  </a:cubicBezTo>
                  <a:cubicBezTo>
                    <a:pt x="372060" y="57018"/>
                    <a:pt x="374354" y="48321"/>
                    <a:pt x="378663" y="40781"/>
                  </a:cubicBezTo>
                  <a:cubicBezTo>
                    <a:pt x="385470" y="28868"/>
                    <a:pt x="400302" y="9987"/>
                    <a:pt x="407791" y="0"/>
                  </a:cubicBezTo>
                  <a:cubicBezTo>
                    <a:pt x="409733" y="9710"/>
                    <a:pt x="412678" y="19272"/>
                    <a:pt x="413617" y="29130"/>
                  </a:cubicBezTo>
                  <a:cubicBezTo>
                    <a:pt x="416569" y="60121"/>
                    <a:pt x="410659" y="92476"/>
                    <a:pt x="419443" y="122343"/>
                  </a:cubicBezTo>
                  <a:cubicBezTo>
                    <a:pt x="421702" y="130024"/>
                    <a:pt x="434978" y="126227"/>
                    <a:pt x="442745" y="128169"/>
                  </a:cubicBezTo>
                  <a:cubicBezTo>
                    <a:pt x="452196" y="126819"/>
                    <a:pt x="493093" y="122403"/>
                    <a:pt x="506827" y="116517"/>
                  </a:cubicBezTo>
                  <a:cubicBezTo>
                    <a:pt x="563151" y="92378"/>
                    <a:pt x="480702" y="115767"/>
                    <a:pt x="547606" y="99040"/>
                  </a:cubicBezTo>
                  <a:cubicBezTo>
                    <a:pt x="555373" y="93214"/>
                    <a:pt x="563007" y="87206"/>
                    <a:pt x="570908" y="81562"/>
                  </a:cubicBezTo>
                  <a:cubicBezTo>
                    <a:pt x="576605" y="77492"/>
                    <a:pt x="581519" y="68538"/>
                    <a:pt x="588385" y="69911"/>
                  </a:cubicBezTo>
                  <a:cubicBezTo>
                    <a:pt x="595251" y="71284"/>
                    <a:pt x="596152" y="81562"/>
                    <a:pt x="600036" y="87388"/>
                  </a:cubicBezTo>
                  <a:cubicBezTo>
                    <a:pt x="585080" y="147213"/>
                    <a:pt x="605409" y="73058"/>
                    <a:pt x="582559" y="133995"/>
                  </a:cubicBezTo>
                  <a:cubicBezTo>
                    <a:pt x="569676" y="168353"/>
                    <a:pt x="586324" y="147708"/>
                    <a:pt x="565082" y="168950"/>
                  </a:cubicBezTo>
                  <a:cubicBezTo>
                    <a:pt x="563140" y="176718"/>
                    <a:pt x="555138" y="185387"/>
                    <a:pt x="559257" y="192253"/>
                  </a:cubicBezTo>
                  <a:cubicBezTo>
                    <a:pt x="563376" y="199118"/>
                    <a:pt x="574553" y="198079"/>
                    <a:pt x="582559" y="198079"/>
                  </a:cubicBezTo>
                  <a:cubicBezTo>
                    <a:pt x="629204" y="198079"/>
                    <a:pt x="675769" y="194195"/>
                    <a:pt x="722374" y="192253"/>
                  </a:cubicBezTo>
                  <a:cubicBezTo>
                    <a:pt x="741792" y="194195"/>
                    <a:pt x="765812" y="185378"/>
                    <a:pt x="780629" y="198079"/>
                  </a:cubicBezTo>
                  <a:cubicBezTo>
                    <a:pt x="789226" y="205448"/>
                    <a:pt x="768652" y="217310"/>
                    <a:pt x="763153" y="227209"/>
                  </a:cubicBezTo>
                  <a:cubicBezTo>
                    <a:pt x="738524" y="271545"/>
                    <a:pt x="764258" y="231378"/>
                    <a:pt x="739850" y="267990"/>
                  </a:cubicBezTo>
                  <a:cubicBezTo>
                    <a:pt x="715312" y="341612"/>
                    <a:pt x="756244" y="223913"/>
                    <a:pt x="722374" y="302945"/>
                  </a:cubicBezTo>
                  <a:cubicBezTo>
                    <a:pt x="719220" y="310304"/>
                    <a:pt x="710143" y="321444"/>
                    <a:pt x="716548" y="326248"/>
                  </a:cubicBezTo>
                  <a:cubicBezTo>
                    <a:pt x="717969" y="327314"/>
                    <a:pt x="764822" y="315981"/>
                    <a:pt x="768978" y="314596"/>
                  </a:cubicBezTo>
                  <a:cubicBezTo>
                    <a:pt x="778899" y="311289"/>
                    <a:pt x="788017" y="305696"/>
                    <a:pt x="798106" y="302945"/>
                  </a:cubicBezTo>
                  <a:cubicBezTo>
                    <a:pt x="809502" y="299837"/>
                    <a:pt x="821477" y="299436"/>
                    <a:pt x="833060" y="297119"/>
                  </a:cubicBezTo>
                  <a:cubicBezTo>
                    <a:pt x="901731" y="283384"/>
                    <a:pt x="793473" y="300278"/>
                    <a:pt x="897141" y="285467"/>
                  </a:cubicBezTo>
                  <a:cubicBezTo>
                    <a:pt x="902793" y="283583"/>
                    <a:pt x="933982" y="269711"/>
                    <a:pt x="937921" y="285467"/>
                  </a:cubicBezTo>
                  <a:cubicBezTo>
                    <a:pt x="939919" y="293460"/>
                    <a:pt x="925718" y="296616"/>
                    <a:pt x="920444" y="302945"/>
                  </a:cubicBezTo>
                  <a:cubicBezTo>
                    <a:pt x="915962" y="308324"/>
                    <a:pt x="912994" y="314821"/>
                    <a:pt x="908793" y="320422"/>
                  </a:cubicBezTo>
                  <a:cubicBezTo>
                    <a:pt x="901332" y="330370"/>
                    <a:pt x="892803" y="339495"/>
                    <a:pt x="885490" y="349551"/>
                  </a:cubicBezTo>
                  <a:cubicBezTo>
                    <a:pt x="877254" y="360876"/>
                    <a:pt x="869955" y="372855"/>
                    <a:pt x="862188" y="384507"/>
                  </a:cubicBezTo>
                  <a:cubicBezTo>
                    <a:pt x="858304" y="390333"/>
                    <a:pt x="855488" y="397033"/>
                    <a:pt x="850537" y="401984"/>
                  </a:cubicBezTo>
                  <a:cubicBezTo>
                    <a:pt x="846653" y="405868"/>
                    <a:pt x="842316" y="409347"/>
                    <a:pt x="838885" y="413636"/>
                  </a:cubicBezTo>
                  <a:cubicBezTo>
                    <a:pt x="834511" y="419103"/>
                    <a:pt x="831716" y="425734"/>
                    <a:pt x="827234" y="431113"/>
                  </a:cubicBezTo>
                  <a:cubicBezTo>
                    <a:pt x="804027" y="458962"/>
                    <a:pt x="817274" y="439414"/>
                    <a:pt x="792281" y="460243"/>
                  </a:cubicBezTo>
                  <a:cubicBezTo>
                    <a:pt x="785952" y="465517"/>
                    <a:pt x="781059" y="472358"/>
                    <a:pt x="774804" y="477720"/>
                  </a:cubicBezTo>
                  <a:cubicBezTo>
                    <a:pt x="767432" y="484039"/>
                    <a:pt x="759269" y="489372"/>
                    <a:pt x="751502" y="495198"/>
                  </a:cubicBezTo>
                  <a:cubicBezTo>
                    <a:pt x="749560" y="489372"/>
                    <a:pt x="742765" y="483127"/>
                    <a:pt x="745676" y="477720"/>
                  </a:cubicBezTo>
                  <a:cubicBezTo>
                    <a:pt x="757466" y="455824"/>
                    <a:pt x="792281" y="419462"/>
                    <a:pt x="792281" y="419462"/>
                  </a:cubicBezTo>
                  <a:cubicBezTo>
                    <a:pt x="786455" y="415578"/>
                    <a:pt x="781777" y="408444"/>
                    <a:pt x="774804" y="407810"/>
                  </a:cubicBezTo>
                  <a:cubicBezTo>
                    <a:pt x="759212" y="406392"/>
                    <a:pt x="743673" y="411255"/>
                    <a:pt x="728199" y="413636"/>
                  </a:cubicBezTo>
                  <a:cubicBezTo>
                    <a:pt x="702088" y="417653"/>
                    <a:pt x="702859" y="418199"/>
                    <a:pt x="681594" y="425288"/>
                  </a:cubicBezTo>
                  <a:cubicBezTo>
                    <a:pt x="673827" y="421404"/>
                    <a:pt x="663943" y="420230"/>
                    <a:pt x="658292" y="413636"/>
                  </a:cubicBezTo>
                  <a:cubicBezTo>
                    <a:pt x="643676" y="396583"/>
                    <a:pt x="643671" y="355040"/>
                    <a:pt x="640815" y="337900"/>
                  </a:cubicBezTo>
                  <a:cubicBezTo>
                    <a:pt x="639499" y="330002"/>
                    <a:pt x="639992" y="320849"/>
                    <a:pt x="634990" y="314596"/>
                  </a:cubicBezTo>
                  <a:cubicBezTo>
                    <a:pt x="631154" y="309801"/>
                    <a:pt x="623339" y="310713"/>
                    <a:pt x="617513" y="308771"/>
                  </a:cubicBezTo>
                  <a:cubicBezTo>
                    <a:pt x="611687" y="316539"/>
                    <a:pt x="606531" y="324857"/>
                    <a:pt x="600036" y="332074"/>
                  </a:cubicBezTo>
                  <a:cubicBezTo>
                    <a:pt x="589013" y="344322"/>
                    <a:pt x="565082" y="367029"/>
                    <a:pt x="565082" y="367029"/>
                  </a:cubicBezTo>
                  <a:cubicBezTo>
                    <a:pt x="548516" y="342179"/>
                    <a:pt x="540877" y="333851"/>
                    <a:pt x="530129" y="308771"/>
                  </a:cubicBezTo>
                  <a:cubicBezTo>
                    <a:pt x="527710" y="303126"/>
                    <a:pt x="526844" y="296884"/>
                    <a:pt x="524303" y="291293"/>
                  </a:cubicBezTo>
                  <a:cubicBezTo>
                    <a:pt x="491741" y="219653"/>
                    <a:pt x="508797" y="268072"/>
                    <a:pt x="495175" y="227209"/>
                  </a:cubicBezTo>
                  <a:cubicBezTo>
                    <a:pt x="493233" y="236919"/>
                    <a:pt x="491121" y="246596"/>
                    <a:pt x="489350" y="256338"/>
                  </a:cubicBezTo>
                  <a:cubicBezTo>
                    <a:pt x="487237" y="267960"/>
                    <a:pt x="486389" y="279833"/>
                    <a:pt x="483524" y="291293"/>
                  </a:cubicBezTo>
                  <a:cubicBezTo>
                    <a:pt x="480545" y="303208"/>
                    <a:pt x="483525" y="322364"/>
                    <a:pt x="471873" y="326248"/>
                  </a:cubicBezTo>
                  <a:lnTo>
                    <a:pt x="454396" y="332074"/>
                  </a:lnTo>
                  <a:cubicBezTo>
                    <a:pt x="450512" y="326248"/>
                    <a:pt x="447696" y="319547"/>
                    <a:pt x="442745" y="314596"/>
                  </a:cubicBezTo>
                  <a:cubicBezTo>
                    <a:pt x="388808" y="260657"/>
                    <a:pt x="465056" y="352280"/>
                    <a:pt x="407791" y="285467"/>
                  </a:cubicBezTo>
                  <a:cubicBezTo>
                    <a:pt x="401472" y="278095"/>
                    <a:pt x="395958" y="270065"/>
                    <a:pt x="390315" y="262164"/>
                  </a:cubicBezTo>
                  <a:cubicBezTo>
                    <a:pt x="386245" y="256466"/>
                    <a:pt x="384130" y="249060"/>
                    <a:pt x="378663" y="244686"/>
                  </a:cubicBezTo>
                  <a:cubicBezTo>
                    <a:pt x="373868" y="240850"/>
                    <a:pt x="367012" y="240802"/>
                    <a:pt x="361187" y="238860"/>
                  </a:cubicBezTo>
                  <a:cubicBezTo>
                    <a:pt x="354931" y="230518"/>
                    <a:pt x="332850" y="188518"/>
                    <a:pt x="337884" y="238860"/>
                  </a:cubicBezTo>
                  <a:cubicBezTo>
                    <a:pt x="340190" y="261924"/>
                    <a:pt x="352592" y="277064"/>
                    <a:pt x="361187" y="297119"/>
                  </a:cubicBezTo>
                  <a:cubicBezTo>
                    <a:pt x="363606" y="302763"/>
                    <a:pt x="365070" y="308770"/>
                    <a:pt x="367012" y="314596"/>
                  </a:cubicBezTo>
                  <a:cubicBezTo>
                    <a:pt x="361186" y="316538"/>
                    <a:pt x="355645" y="319811"/>
                    <a:pt x="349535" y="320422"/>
                  </a:cubicBezTo>
                  <a:cubicBezTo>
                    <a:pt x="255908" y="329785"/>
                    <a:pt x="209826" y="320437"/>
                    <a:pt x="291279" y="332074"/>
                  </a:cubicBezTo>
                  <a:cubicBezTo>
                    <a:pt x="325358" y="366154"/>
                    <a:pt x="308982" y="353586"/>
                    <a:pt x="337884" y="372855"/>
                  </a:cubicBezTo>
                  <a:cubicBezTo>
                    <a:pt x="341768" y="378681"/>
                    <a:pt x="350908" y="383466"/>
                    <a:pt x="349535" y="390332"/>
                  </a:cubicBezTo>
                  <a:cubicBezTo>
                    <a:pt x="348162" y="397197"/>
                    <a:pt x="339053" y="401651"/>
                    <a:pt x="332059" y="401984"/>
                  </a:cubicBezTo>
                  <a:lnTo>
                    <a:pt x="227198" y="396158"/>
                  </a:lnTo>
                  <a:cubicBezTo>
                    <a:pt x="234965" y="401984"/>
                    <a:pt x="245114" y="405557"/>
                    <a:pt x="250500" y="413636"/>
                  </a:cubicBezTo>
                  <a:cubicBezTo>
                    <a:pt x="257313" y="423855"/>
                    <a:pt x="256660" y="437606"/>
                    <a:pt x="262152" y="448591"/>
                  </a:cubicBezTo>
                  <a:cubicBezTo>
                    <a:pt x="266036" y="456359"/>
                    <a:pt x="270382" y="463912"/>
                    <a:pt x="273803" y="471894"/>
                  </a:cubicBezTo>
                  <a:cubicBezTo>
                    <a:pt x="283124" y="493646"/>
                    <a:pt x="275821" y="489487"/>
                    <a:pt x="291279" y="512675"/>
                  </a:cubicBezTo>
                  <a:cubicBezTo>
                    <a:pt x="294326" y="517245"/>
                    <a:pt x="299047" y="520443"/>
                    <a:pt x="302931" y="524327"/>
                  </a:cubicBezTo>
                  <a:cubicBezTo>
                    <a:pt x="299047" y="528211"/>
                    <a:pt x="296717" y="536756"/>
                    <a:pt x="291279" y="535979"/>
                  </a:cubicBezTo>
                  <a:cubicBezTo>
                    <a:pt x="280070" y="534378"/>
                    <a:pt x="272279" y="523565"/>
                    <a:pt x="262152" y="518501"/>
                  </a:cubicBezTo>
                  <a:cubicBezTo>
                    <a:pt x="256660" y="515755"/>
                    <a:pt x="250167" y="515421"/>
                    <a:pt x="244675" y="512675"/>
                  </a:cubicBezTo>
                  <a:cubicBezTo>
                    <a:pt x="215720" y="498197"/>
                    <a:pt x="218287" y="497938"/>
                    <a:pt x="198070" y="477720"/>
                  </a:cubicBezTo>
                  <a:cubicBezTo>
                    <a:pt x="196128" y="471894"/>
                    <a:pt x="198323" y="461112"/>
                    <a:pt x="192244" y="460243"/>
                  </a:cubicBezTo>
                  <a:cubicBezTo>
                    <a:pt x="180086" y="458506"/>
                    <a:pt x="168276" y="466401"/>
                    <a:pt x="157291" y="471894"/>
                  </a:cubicBezTo>
                  <a:cubicBezTo>
                    <a:pt x="149523" y="475778"/>
                    <a:pt x="141970" y="480125"/>
                    <a:pt x="133988" y="483546"/>
                  </a:cubicBezTo>
                  <a:cubicBezTo>
                    <a:pt x="122285" y="488562"/>
                    <a:pt x="105037" y="492241"/>
                    <a:pt x="93209" y="495198"/>
                  </a:cubicBezTo>
                  <a:cubicBezTo>
                    <a:pt x="91267" y="489372"/>
                    <a:pt x="84638" y="483213"/>
                    <a:pt x="87384" y="477720"/>
                  </a:cubicBezTo>
                  <a:cubicBezTo>
                    <a:pt x="100576" y="451333"/>
                    <a:pt x="139814" y="512090"/>
                    <a:pt x="139814" y="448591"/>
                  </a:cubicBezTo>
                  <a:lnTo>
                    <a:pt x="139814" y="413636"/>
                  </a:lnTo>
                </a:path>
              </a:pathLst>
            </a:custGeom>
            <a:solidFill>
              <a:srgbClr val="FF0000"/>
            </a:solidFill>
            <a:ln>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TextBox 26"/>
            <p:cNvSpPr txBox="1"/>
            <p:nvPr/>
          </p:nvSpPr>
          <p:spPr>
            <a:xfrm rot="19126209">
              <a:off x="7000653" y="1275222"/>
              <a:ext cx="1060431" cy="369332"/>
            </a:xfrm>
            <a:prstGeom prst="rect">
              <a:avLst/>
            </a:prstGeom>
            <a:noFill/>
          </p:spPr>
          <p:txBody>
            <a:bodyPr wrap="none" rtlCol="0">
              <a:spAutoFit/>
            </a:bodyPr>
            <a:lstStyle/>
            <a:p>
              <a:r>
                <a:rPr lang="en-US" dirty="0" smtClean="0"/>
                <a:t>Warning!</a:t>
              </a:r>
              <a:endParaRPr lang="en-US" dirty="0"/>
            </a:p>
          </p:txBody>
        </p:sp>
      </p:grpSp>
      <p:cxnSp>
        <p:nvCxnSpPr>
          <p:cNvPr id="30" name="Straight Arrow Connector 29"/>
          <p:cNvCxnSpPr/>
          <p:nvPr/>
        </p:nvCxnSpPr>
        <p:spPr>
          <a:xfrm flipH="1">
            <a:off x="6781800" y="2495550"/>
            <a:ext cx="609600" cy="7620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4" name="Group 63"/>
          <p:cNvGrpSpPr/>
          <p:nvPr/>
        </p:nvGrpSpPr>
        <p:grpSpPr>
          <a:xfrm rot="1163224" flipH="1">
            <a:off x="6960690" y="3232708"/>
            <a:ext cx="635000" cy="365774"/>
            <a:chOff x="4876800" y="2996293"/>
            <a:chExt cx="1905000" cy="261268"/>
          </a:xfrm>
        </p:grpSpPr>
        <p:cxnSp>
          <p:nvCxnSpPr>
            <p:cNvPr id="66" name="Curved Connector 65"/>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7" name="Curved Connector 66"/>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7168" name="TextBox 7167"/>
          <p:cNvSpPr txBox="1"/>
          <p:nvPr/>
        </p:nvSpPr>
        <p:spPr>
          <a:xfrm>
            <a:off x="3657600" y="2800350"/>
            <a:ext cx="2209800" cy="523220"/>
          </a:xfrm>
          <a:prstGeom prst="rect">
            <a:avLst/>
          </a:prstGeom>
          <a:noFill/>
        </p:spPr>
        <p:txBody>
          <a:bodyPr wrap="square" rtlCol="0">
            <a:spAutoFit/>
          </a:bodyPr>
          <a:lstStyle/>
          <a:p>
            <a:r>
              <a:rPr lang="en-US" sz="1400" dirty="0" smtClean="0"/>
              <a:t>Dive down, ride strong current back to open water</a:t>
            </a:r>
            <a:endParaRPr lang="en-US" sz="1400" dirty="0"/>
          </a:p>
        </p:txBody>
      </p:sp>
      <p:cxnSp>
        <p:nvCxnSpPr>
          <p:cNvPr id="68" name="Straight Arrow Connector 67"/>
          <p:cNvCxnSpPr/>
          <p:nvPr/>
        </p:nvCxnSpPr>
        <p:spPr>
          <a:xfrm flipH="1" flipV="1">
            <a:off x="457200" y="3257550"/>
            <a:ext cx="6019800" cy="1524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1" name="Group 60"/>
          <p:cNvGrpSpPr/>
          <p:nvPr/>
        </p:nvGrpSpPr>
        <p:grpSpPr>
          <a:xfrm rot="755135" flipH="1">
            <a:off x="6659690" y="3470751"/>
            <a:ext cx="635000" cy="365774"/>
            <a:chOff x="4876800" y="2996293"/>
            <a:chExt cx="1905000" cy="261268"/>
          </a:xfrm>
        </p:grpSpPr>
        <p:cxnSp>
          <p:nvCxnSpPr>
            <p:cNvPr id="62" name="Curved Connector 61"/>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3" name="Curved Connector 62"/>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9" name="TextBox 8"/>
          <p:cNvSpPr txBox="1"/>
          <p:nvPr/>
        </p:nvSpPr>
        <p:spPr>
          <a:xfrm>
            <a:off x="2667000" y="2679700"/>
            <a:ext cx="3606800" cy="369332"/>
          </a:xfrm>
          <a:prstGeom prst="rect">
            <a:avLst/>
          </a:prstGeom>
          <a:noFill/>
        </p:spPr>
        <p:txBody>
          <a:bodyPr wrap="square" rtlCol="0">
            <a:spAutoFit/>
          </a:bodyPr>
          <a:lstStyle/>
          <a:p>
            <a:pPr algn="ctr"/>
            <a:r>
              <a:rPr lang="en-US" dirty="0" smtClean="0">
                <a:latin typeface="Franklin Gothic Medium" panose="020B0603020102020204" pitchFamily="34" charset="0"/>
              </a:rPr>
              <a:t>Profiling floats &gt;&gt;&gt; Open Ocean</a:t>
            </a:r>
            <a:endParaRPr lang="en-US" dirty="0">
              <a:latin typeface="Franklin Gothic Medium" panose="020B0603020102020204" pitchFamily="34" charset="0"/>
            </a:endParaRPr>
          </a:p>
        </p:txBody>
      </p:sp>
      <p:sp>
        <p:nvSpPr>
          <p:cNvPr id="11" name="TextBox 10"/>
          <p:cNvSpPr txBox="1"/>
          <p:nvPr/>
        </p:nvSpPr>
        <p:spPr>
          <a:xfrm>
            <a:off x="2492124" y="2670860"/>
            <a:ext cx="4005135" cy="369332"/>
          </a:xfrm>
          <a:prstGeom prst="rect">
            <a:avLst/>
          </a:prstGeom>
          <a:noFill/>
        </p:spPr>
        <p:txBody>
          <a:bodyPr wrap="none" rtlCol="0">
            <a:spAutoFit/>
          </a:bodyPr>
          <a:lstStyle/>
          <a:p>
            <a:r>
              <a:rPr lang="en-US" b="1" dirty="0" smtClean="0">
                <a:latin typeface="Franklin Gothic Medium" panose="020B0603020102020204" pitchFamily="34" charset="0"/>
              </a:rPr>
              <a:t>Coastal Profiling Floats &gt;&gt;&gt; Near Land</a:t>
            </a:r>
            <a:endParaRPr lang="en-US" b="1" dirty="0">
              <a:latin typeface="Franklin Gothic Medium" panose="020B0603020102020204" pitchFamily="34" charset="0"/>
            </a:endParaRPr>
          </a:p>
        </p:txBody>
      </p:sp>
      <p:sp>
        <p:nvSpPr>
          <p:cNvPr id="29" name="Right Arrow 28"/>
          <p:cNvSpPr/>
          <p:nvPr/>
        </p:nvSpPr>
        <p:spPr>
          <a:xfrm rot="8911027">
            <a:off x="3374640" y="1903621"/>
            <a:ext cx="920788" cy="9454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9" name="Right Arrow 68"/>
          <p:cNvSpPr/>
          <p:nvPr/>
        </p:nvSpPr>
        <p:spPr>
          <a:xfrm rot="13492285" flipV="1">
            <a:off x="1845507" y="1515995"/>
            <a:ext cx="1745877" cy="10608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1" name="TextBox 30"/>
          <p:cNvSpPr txBox="1"/>
          <p:nvPr/>
        </p:nvSpPr>
        <p:spPr>
          <a:xfrm>
            <a:off x="1634345" y="1558028"/>
            <a:ext cx="1032655" cy="307777"/>
          </a:xfrm>
          <a:prstGeom prst="rect">
            <a:avLst/>
          </a:prstGeom>
          <a:noFill/>
        </p:spPr>
        <p:txBody>
          <a:bodyPr wrap="none" rtlCol="0">
            <a:spAutoFit/>
          </a:bodyPr>
          <a:lstStyle/>
          <a:p>
            <a:r>
              <a:rPr lang="en-US" sz="1400" dirty="0" smtClean="0">
                <a:latin typeface="Franklin Gothic Medium" panose="020B0603020102020204" pitchFamily="34" charset="0"/>
              </a:rPr>
              <a:t>GPS Signal</a:t>
            </a:r>
            <a:endParaRPr lang="en-US" sz="1400" dirty="0">
              <a:latin typeface="Franklin Gothic Medium" panose="020B0603020102020204" pitchFamily="34" charset="0"/>
            </a:endParaRPr>
          </a:p>
        </p:txBody>
      </p:sp>
      <p:grpSp>
        <p:nvGrpSpPr>
          <p:cNvPr id="7172" name="Group 7171"/>
          <p:cNvGrpSpPr/>
          <p:nvPr/>
        </p:nvGrpSpPr>
        <p:grpSpPr>
          <a:xfrm>
            <a:off x="5410200" y="4714289"/>
            <a:ext cx="658720" cy="219661"/>
            <a:chOff x="5241600" y="4629344"/>
            <a:chExt cx="763200" cy="237856"/>
          </a:xfrm>
        </p:grpSpPr>
        <p:sp>
          <p:nvSpPr>
            <p:cNvPr id="7169" name="Freeform 7168"/>
            <p:cNvSpPr/>
            <p:nvPr/>
          </p:nvSpPr>
          <p:spPr>
            <a:xfrm>
              <a:off x="5817600" y="4629344"/>
              <a:ext cx="187200" cy="187456"/>
            </a:xfrm>
            <a:custGeom>
              <a:avLst/>
              <a:gdLst>
                <a:gd name="connsiteX0" fmla="*/ 7200 w 187200"/>
                <a:gd name="connsiteY0" fmla="*/ 65056 h 187456"/>
                <a:gd name="connsiteX1" fmla="*/ 7200 w 187200"/>
                <a:gd name="connsiteY1" fmla="*/ 65056 h 187456"/>
                <a:gd name="connsiteX2" fmla="*/ 50400 w 187200"/>
                <a:gd name="connsiteY2" fmla="*/ 14656 h 187456"/>
                <a:gd name="connsiteX3" fmla="*/ 72000 w 187200"/>
                <a:gd name="connsiteY3" fmla="*/ 256 h 187456"/>
                <a:gd name="connsiteX4" fmla="*/ 115200 w 187200"/>
                <a:gd name="connsiteY4" fmla="*/ 7456 h 187456"/>
                <a:gd name="connsiteX5" fmla="*/ 165600 w 187200"/>
                <a:gd name="connsiteY5" fmla="*/ 36256 h 187456"/>
                <a:gd name="connsiteX6" fmla="*/ 187200 w 187200"/>
                <a:gd name="connsiteY6" fmla="*/ 65056 h 187456"/>
                <a:gd name="connsiteX7" fmla="*/ 180000 w 187200"/>
                <a:gd name="connsiteY7" fmla="*/ 144256 h 187456"/>
                <a:gd name="connsiteX8" fmla="*/ 165600 w 187200"/>
                <a:gd name="connsiteY8" fmla="*/ 187456 h 187456"/>
                <a:gd name="connsiteX9" fmla="*/ 93600 w 187200"/>
                <a:gd name="connsiteY9" fmla="*/ 180256 h 187456"/>
                <a:gd name="connsiteX10" fmla="*/ 72000 w 187200"/>
                <a:gd name="connsiteY10" fmla="*/ 158656 h 187456"/>
                <a:gd name="connsiteX11" fmla="*/ 50400 w 187200"/>
                <a:gd name="connsiteY11" fmla="*/ 144256 h 187456"/>
                <a:gd name="connsiteX12" fmla="*/ 0 w 187200"/>
                <a:gd name="connsiteY12" fmla="*/ 137056 h 187456"/>
                <a:gd name="connsiteX13" fmla="*/ 28800 w 187200"/>
                <a:gd name="connsiteY13" fmla="*/ 72256 h 187456"/>
                <a:gd name="connsiteX14" fmla="*/ 7200 w 187200"/>
                <a:gd name="connsiteY14" fmla="*/ 65056 h 18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200" h="187456">
                  <a:moveTo>
                    <a:pt x="7200" y="65056"/>
                  </a:moveTo>
                  <a:lnTo>
                    <a:pt x="7200" y="65056"/>
                  </a:lnTo>
                  <a:cubicBezTo>
                    <a:pt x="21600" y="48256"/>
                    <a:pt x="34754" y="30302"/>
                    <a:pt x="50400" y="14656"/>
                  </a:cubicBezTo>
                  <a:cubicBezTo>
                    <a:pt x="56519" y="8537"/>
                    <a:pt x="63400" y="1212"/>
                    <a:pt x="72000" y="256"/>
                  </a:cubicBezTo>
                  <a:cubicBezTo>
                    <a:pt x="86509" y="-1356"/>
                    <a:pt x="100800" y="5056"/>
                    <a:pt x="115200" y="7456"/>
                  </a:cubicBezTo>
                  <a:cubicBezTo>
                    <a:pt x="131209" y="55482"/>
                    <a:pt x="106850" y="3617"/>
                    <a:pt x="165600" y="36256"/>
                  </a:cubicBezTo>
                  <a:cubicBezTo>
                    <a:pt x="176090" y="42084"/>
                    <a:pt x="180000" y="55456"/>
                    <a:pt x="187200" y="65056"/>
                  </a:cubicBezTo>
                  <a:cubicBezTo>
                    <a:pt x="184800" y="91456"/>
                    <a:pt x="184607" y="118151"/>
                    <a:pt x="180000" y="144256"/>
                  </a:cubicBezTo>
                  <a:cubicBezTo>
                    <a:pt x="177362" y="159204"/>
                    <a:pt x="165600" y="187456"/>
                    <a:pt x="165600" y="187456"/>
                  </a:cubicBezTo>
                  <a:cubicBezTo>
                    <a:pt x="141600" y="185056"/>
                    <a:pt x="116653" y="187349"/>
                    <a:pt x="93600" y="180256"/>
                  </a:cubicBezTo>
                  <a:cubicBezTo>
                    <a:pt x="83868" y="177262"/>
                    <a:pt x="79822" y="165175"/>
                    <a:pt x="72000" y="158656"/>
                  </a:cubicBezTo>
                  <a:cubicBezTo>
                    <a:pt x="65352" y="153116"/>
                    <a:pt x="58688" y="146743"/>
                    <a:pt x="50400" y="144256"/>
                  </a:cubicBezTo>
                  <a:cubicBezTo>
                    <a:pt x="34145" y="139380"/>
                    <a:pt x="16800" y="139456"/>
                    <a:pt x="0" y="137056"/>
                  </a:cubicBezTo>
                  <a:cubicBezTo>
                    <a:pt x="5593" y="97903"/>
                    <a:pt x="-5477" y="85967"/>
                    <a:pt x="28800" y="72256"/>
                  </a:cubicBezTo>
                  <a:cubicBezTo>
                    <a:pt x="33257" y="70473"/>
                    <a:pt x="10800" y="66256"/>
                    <a:pt x="7200" y="65056"/>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Freeform 7169"/>
            <p:cNvSpPr/>
            <p:nvPr/>
          </p:nvSpPr>
          <p:spPr>
            <a:xfrm>
              <a:off x="5241600" y="4723200"/>
              <a:ext cx="208960" cy="144000"/>
            </a:xfrm>
            <a:custGeom>
              <a:avLst/>
              <a:gdLst>
                <a:gd name="connsiteX0" fmla="*/ 36000 w 208960"/>
                <a:gd name="connsiteY0" fmla="*/ 0 h 144000"/>
                <a:gd name="connsiteX1" fmla="*/ 36000 w 208960"/>
                <a:gd name="connsiteY1" fmla="*/ 0 h 144000"/>
                <a:gd name="connsiteX2" fmla="*/ 93600 w 208960"/>
                <a:gd name="connsiteY2" fmla="*/ 28800 h 144000"/>
                <a:gd name="connsiteX3" fmla="*/ 115200 w 208960"/>
                <a:gd name="connsiteY3" fmla="*/ 43200 h 144000"/>
                <a:gd name="connsiteX4" fmla="*/ 187200 w 208960"/>
                <a:gd name="connsiteY4" fmla="*/ 50400 h 144000"/>
                <a:gd name="connsiteX5" fmla="*/ 194400 w 208960"/>
                <a:gd name="connsiteY5" fmla="*/ 100800 h 144000"/>
                <a:gd name="connsiteX6" fmla="*/ 208800 w 208960"/>
                <a:gd name="connsiteY6" fmla="*/ 129600 h 144000"/>
                <a:gd name="connsiteX7" fmla="*/ 187200 w 208960"/>
                <a:gd name="connsiteY7" fmla="*/ 144000 h 144000"/>
                <a:gd name="connsiteX8" fmla="*/ 93600 w 208960"/>
                <a:gd name="connsiteY8" fmla="*/ 136800 h 144000"/>
                <a:gd name="connsiteX9" fmla="*/ 72000 w 208960"/>
                <a:gd name="connsiteY9" fmla="*/ 86400 h 144000"/>
                <a:gd name="connsiteX10" fmla="*/ 50400 w 208960"/>
                <a:gd name="connsiteY10" fmla="*/ 79200 h 144000"/>
                <a:gd name="connsiteX11" fmla="*/ 0 w 208960"/>
                <a:gd name="connsiteY11" fmla="*/ 72000 h 144000"/>
                <a:gd name="connsiteX12" fmla="*/ 28800 w 208960"/>
                <a:gd name="connsiteY12" fmla="*/ 28800 h 144000"/>
                <a:gd name="connsiteX13" fmla="*/ 36000 w 208960"/>
                <a:gd name="connsiteY13" fmla="*/ 0 h 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8960" h="144000">
                  <a:moveTo>
                    <a:pt x="36000" y="0"/>
                  </a:moveTo>
                  <a:lnTo>
                    <a:pt x="36000" y="0"/>
                  </a:lnTo>
                  <a:cubicBezTo>
                    <a:pt x="55200" y="9600"/>
                    <a:pt x="74755" y="18521"/>
                    <a:pt x="93600" y="28800"/>
                  </a:cubicBezTo>
                  <a:cubicBezTo>
                    <a:pt x="101197" y="32944"/>
                    <a:pt x="106768" y="41254"/>
                    <a:pt x="115200" y="43200"/>
                  </a:cubicBezTo>
                  <a:cubicBezTo>
                    <a:pt x="138702" y="48624"/>
                    <a:pt x="163200" y="48000"/>
                    <a:pt x="187200" y="50400"/>
                  </a:cubicBezTo>
                  <a:cubicBezTo>
                    <a:pt x="189600" y="67200"/>
                    <a:pt x="189935" y="84427"/>
                    <a:pt x="194400" y="100800"/>
                  </a:cubicBezTo>
                  <a:cubicBezTo>
                    <a:pt x="197224" y="111155"/>
                    <a:pt x="210565" y="119013"/>
                    <a:pt x="208800" y="129600"/>
                  </a:cubicBezTo>
                  <a:cubicBezTo>
                    <a:pt x="207377" y="138136"/>
                    <a:pt x="194400" y="139200"/>
                    <a:pt x="187200" y="144000"/>
                  </a:cubicBezTo>
                  <a:cubicBezTo>
                    <a:pt x="156000" y="141600"/>
                    <a:pt x="123836" y="144863"/>
                    <a:pt x="93600" y="136800"/>
                  </a:cubicBezTo>
                  <a:cubicBezTo>
                    <a:pt x="75916" y="132084"/>
                    <a:pt x="78777" y="94872"/>
                    <a:pt x="72000" y="86400"/>
                  </a:cubicBezTo>
                  <a:cubicBezTo>
                    <a:pt x="67259" y="80474"/>
                    <a:pt x="57842" y="80688"/>
                    <a:pt x="50400" y="79200"/>
                  </a:cubicBezTo>
                  <a:cubicBezTo>
                    <a:pt x="33759" y="75872"/>
                    <a:pt x="16800" y="74400"/>
                    <a:pt x="0" y="72000"/>
                  </a:cubicBezTo>
                  <a:cubicBezTo>
                    <a:pt x="7674" y="41303"/>
                    <a:pt x="387" y="43006"/>
                    <a:pt x="28800" y="28800"/>
                  </a:cubicBezTo>
                  <a:cubicBezTo>
                    <a:pt x="35588" y="25406"/>
                    <a:pt x="34800" y="4800"/>
                    <a:pt x="36000" y="0"/>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1" name="Freeform 7170"/>
            <p:cNvSpPr/>
            <p:nvPr/>
          </p:nvSpPr>
          <p:spPr>
            <a:xfrm>
              <a:off x="5565600" y="4780800"/>
              <a:ext cx="144000" cy="65945"/>
            </a:xfrm>
            <a:custGeom>
              <a:avLst/>
              <a:gdLst>
                <a:gd name="connsiteX0" fmla="*/ 0 w 144000"/>
                <a:gd name="connsiteY0" fmla="*/ 7200 h 65945"/>
                <a:gd name="connsiteX1" fmla="*/ 0 w 144000"/>
                <a:gd name="connsiteY1" fmla="*/ 7200 h 65945"/>
                <a:gd name="connsiteX2" fmla="*/ 64800 w 144000"/>
                <a:gd name="connsiteY2" fmla="*/ 0 h 65945"/>
                <a:gd name="connsiteX3" fmla="*/ 86400 w 144000"/>
                <a:gd name="connsiteY3" fmla="*/ 7200 h 65945"/>
                <a:gd name="connsiteX4" fmla="*/ 122400 w 144000"/>
                <a:gd name="connsiteY4" fmla="*/ 14400 h 65945"/>
                <a:gd name="connsiteX5" fmla="*/ 136800 w 144000"/>
                <a:gd name="connsiteY5" fmla="*/ 36000 h 65945"/>
                <a:gd name="connsiteX6" fmla="*/ 43200 w 144000"/>
                <a:gd name="connsiteY6" fmla="*/ 50400 h 65945"/>
                <a:gd name="connsiteX7" fmla="*/ 21600 w 144000"/>
                <a:gd name="connsiteY7" fmla="*/ 43200 h 65945"/>
                <a:gd name="connsiteX8" fmla="*/ 0 w 144000"/>
                <a:gd name="connsiteY8" fmla="*/ 7200 h 65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000" h="65945">
                  <a:moveTo>
                    <a:pt x="0" y="7200"/>
                  </a:moveTo>
                  <a:lnTo>
                    <a:pt x="0" y="7200"/>
                  </a:lnTo>
                  <a:cubicBezTo>
                    <a:pt x="21600" y="4800"/>
                    <a:pt x="43067" y="0"/>
                    <a:pt x="64800" y="0"/>
                  </a:cubicBezTo>
                  <a:cubicBezTo>
                    <a:pt x="72389" y="0"/>
                    <a:pt x="79037" y="5359"/>
                    <a:pt x="86400" y="7200"/>
                  </a:cubicBezTo>
                  <a:cubicBezTo>
                    <a:pt x="98272" y="10168"/>
                    <a:pt x="110400" y="12000"/>
                    <a:pt x="122400" y="14400"/>
                  </a:cubicBezTo>
                  <a:cubicBezTo>
                    <a:pt x="127200" y="21600"/>
                    <a:pt x="132930" y="28260"/>
                    <a:pt x="136800" y="36000"/>
                  </a:cubicBezTo>
                  <a:cubicBezTo>
                    <a:pt x="163909" y="90218"/>
                    <a:pt x="110484" y="55206"/>
                    <a:pt x="43200" y="50400"/>
                  </a:cubicBezTo>
                  <a:cubicBezTo>
                    <a:pt x="36000" y="48000"/>
                    <a:pt x="26967" y="48567"/>
                    <a:pt x="21600" y="43200"/>
                  </a:cubicBezTo>
                  <a:cubicBezTo>
                    <a:pt x="11364" y="32964"/>
                    <a:pt x="3600" y="13200"/>
                    <a:pt x="0" y="7200"/>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581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8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19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7196"/>
                                        </p:tgtEl>
                                        <p:attrNameLst>
                                          <p:attrName>style.visibility</p:attrName>
                                        </p:attrNameLst>
                                      </p:cBhvr>
                                      <p:to>
                                        <p:strVal val="hidden"/>
                                      </p:to>
                                    </p:set>
                                  </p:childTnLst>
                                </p:cTn>
                              </p:par>
                            </p:childTnLst>
                          </p:cTn>
                        </p:par>
                        <p:par>
                          <p:cTn id="14" fill="hold">
                            <p:stCondLst>
                              <p:cond delay="0"/>
                            </p:stCondLst>
                            <p:childTnLst>
                              <p:par>
                                <p:cTn id="15" presetID="1" presetClass="exit" presetSubtype="0" fill="hold" grpId="1" nodeType="afterEffect">
                                  <p:stCondLst>
                                    <p:cond delay="0"/>
                                  </p:stCondLst>
                                  <p:childTnLst>
                                    <p:set>
                                      <p:cBhvr>
                                        <p:cTn id="16" dur="1" fill="hold">
                                          <p:stCondLst>
                                            <p:cond delay="0"/>
                                          </p:stCondLst>
                                        </p:cTn>
                                        <p:tgtEl>
                                          <p:spTgt spid="718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8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0" presetClass="path" presetSubtype="0" accel="50000" decel="50000" fill="hold" nodeType="clickEffect">
                                  <p:stCondLst>
                                    <p:cond delay="0"/>
                                  </p:stCondLst>
                                  <p:childTnLst>
                                    <p:animMotion origin="layout" path="M -1.88607E-6 -2.02594E-6 L 0.00364 0.28783 " pathEditMode="relative" ptsTypes="AA">
                                      <p:cBhvr>
                                        <p:cTn id="27" dur="3000" fill="hold"/>
                                        <p:tgtEl>
                                          <p:spTgt spid="24"/>
                                        </p:tgtEl>
                                        <p:attrNameLst>
                                          <p:attrName>ppt_x</p:attrName>
                                          <p:attrName>ppt_y</p:attrName>
                                        </p:attrNameLst>
                                      </p:cBhvr>
                                    </p:animMotion>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7173"/>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8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cTn>
                              </p:par>
                            </p:childTnLst>
                          </p:cTn>
                        </p:par>
                        <p:par>
                          <p:cTn id="43" fill="hold">
                            <p:stCondLst>
                              <p:cond delay="1000"/>
                            </p:stCondLst>
                            <p:childTnLst>
                              <p:par>
                                <p:cTn id="44" presetID="10" presetClass="entr" presetSubtype="0" fill="hold" grpId="0" nodeType="afterEffect">
                                  <p:stCondLst>
                                    <p:cond delay="0"/>
                                  </p:stCondLst>
                                  <p:childTnLst>
                                    <p:set>
                                      <p:cBhvr>
                                        <p:cTn id="45" dur="1" fill="hold">
                                          <p:stCondLst>
                                            <p:cond delay="0"/>
                                          </p:stCondLst>
                                        </p:cTn>
                                        <p:tgtEl>
                                          <p:spTgt spid="69"/>
                                        </p:tgtEl>
                                        <p:attrNameLst>
                                          <p:attrName>style.visibility</p:attrName>
                                        </p:attrNameLst>
                                      </p:cBhvr>
                                      <p:to>
                                        <p:strVal val="visible"/>
                                      </p:to>
                                    </p:set>
                                    <p:animEffect transition="in" filter="fade">
                                      <p:cBhvr>
                                        <p:cTn id="46" dur="500"/>
                                        <p:tgtEl>
                                          <p:spTgt spid="69"/>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31"/>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29"/>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69"/>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5"/>
                                        </p:tgtEl>
                                        <p:attrNameLst>
                                          <p:attrName>style.visibility</p:attrName>
                                        </p:attrNameLst>
                                      </p:cBhvr>
                                      <p:to>
                                        <p:strVal val="visible"/>
                                      </p:to>
                                    </p:set>
                                    <p:animEffect transition="in" filter="fade">
                                      <p:cBhvr>
                                        <p:cTn id="59" dur="500"/>
                                        <p:tgtEl>
                                          <p:spTgt spid="65"/>
                                        </p:tgtEl>
                                      </p:cBhvr>
                                    </p:animEffect>
                                  </p:childTnLst>
                                </p:cTn>
                              </p:par>
                            </p:childTnLst>
                          </p:cTn>
                        </p:par>
                        <p:par>
                          <p:cTn id="60" fill="hold">
                            <p:stCondLst>
                              <p:cond delay="500"/>
                            </p:stCondLst>
                            <p:childTnLst>
                              <p:par>
                                <p:cTn id="61" presetID="1" presetClass="entr" presetSubtype="0" fill="hold" nodeType="afterEffect">
                                  <p:stCondLst>
                                    <p:cond delay="0"/>
                                  </p:stCondLst>
                                  <p:childTnLst>
                                    <p:set>
                                      <p:cBhvr>
                                        <p:cTn id="62" dur="1" fill="hold">
                                          <p:stCondLst>
                                            <p:cond delay="0"/>
                                          </p:stCondLst>
                                        </p:cTn>
                                        <p:tgtEl>
                                          <p:spTgt spid="70"/>
                                        </p:tgtEl>
                                        <p:attrNameLst>
                                          <p:attrName>style.visibility</p:attrName>
                                        </p:attrNameLst>
                                      </p:cBhvr>
                                      <p:to>
                                        <p:strVal val="visible"/>
                                      </p:to>
                                    </p:set>
                                  </p:childTnLst>
                                </p:cTn>
                              </p:par>
                            </p:childTnLst>
                          </p:cTn>
                        </p:par>
                        <p:par>
                          <p:cTn id="63" fill="hold">
                            <p:stCondLst>
                              <p:cond delay="500"/>
                            </p:stCondLst>
                            <p:childTnLst>
                              <p:par>
                                <p:cTn id="64" presetID="1" presetClass="entr" presetSubtype="0" fill="hold" grpId="0" nodeType="afterEffect">
                                  <p:stCondLst>
                                    <p:cond delay="0"/>
                                  </p:stCondLst>
                                  <p:childTnLst>
                                    <p:set>
                                      <p:cBhvr>
                                        <p:cTn id="65" dur="1" fill="hold">
                                          <p:stCondLst>
                                            <p:cond delay="0"/>
                                          </p:stCondLst>
                                        </p:cTn>
                                        <p:tgtEl>
                                          <p:spTgt spid="8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0" presetClass="path" presetSubtype="0" accel="50000" decel="50000" fill="hold" nodeType="clickEffect">
                                  <p:stCondLst>
                                    <p:cond delay="0"/>
                                  </p:stCondLst>
                                  <p:childTnLst>
                                    <p:animMotion origin="layout" path="M 0.00364 0.28783 L 0.30757 0.2869 " pathEditMode="relative" rAng="0" ptsTypes="AA">
                                      <p:cBhvr>
                                        <p:cTn id="69" dur="3000" fill="hold"/>
                                        <p:tgtEl>
                                          <p:spTgt spid="24"/>
                                        </p:tgtEl>
                                        <p:attrNameLst>
                                          <p:attrName>ppt_x</p:attrName>
                                          <p:attrName>ppt_y</p:attrName>
                                        </p:attrNameLst>
                                      </p:cBhvr>
                                      <p:rCtr x="15196" y="-62"/>
                                    </p:animMotion>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70"/>
                                        </p:tgtEl>
                                        <p:attrNameLst>
                                          <p:attrName>style.visibility</p:attrName>
                                        </p:attrNameLst>
                                      </p:cBhvr>
                                      <p:to>
                                        <p:strVal val="hidden"/>
                                      </p:to>
                                    </p:set>
                                  </p:childTnLst>
                                </p:cTn>
                              </p:par>
                            </p:childTnLst>
                          </p:cTn>
                        </p:par>
                        <p:par>
                          <p:cTn id="74" fill="hold">
                            <p:stCondLst>
                              <p:cond delay="0"/>
                            </p:stCondLst>
                            <p:childTnLst>
                              <p:par>
                                <p:cTn id="75" presetID="1" presetClass="exit" presetSubtype="0" fill="hold" grpId="1" nodeType="afterEffect">
                                  <p:stCondLst>
                                    <p:cond delay="0"/>
                                  </p:stCondLst>
                                  <p:childTnLst>
                                    <p:set>
                                      <p:cBhvr>
                                        <p:cTn id="76" dur="1" fill="hold">
                                          <p:stCondLst>
                                            <p:cond delay="0"/>
                                          </p:stCondLst>
                                        </p:cTn>
                                        <p:tgtEl>
                                          <p:spTgt spid="85"/>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65"/>
                                        </p:tgtEl>
                                        <p:attrNameLst>
                                          <p:attrName>style.visibility</p:attrName>
                                        </p:attrNameLst>
                                      </p:cBhvr>
                                      <p:to>
                                        <p:strVal val="hidden"/>
                                      </p:to>
                                    </p:set>
                                  </p:childTnLst>
                                </p:cTn>
                              </p:par>
                            </p:childTnLst>
                          </p:cTn>
                        </p:par>
                        <p:par>
                          <p:cTn id="79" fill="hold">
                            <p:stCondLst>
                              <p:cond delay="0"/>
                            </p:stCondLst>
                            <p:childTnLst>
                              <p:par>
                                <p:cTn id="80" presetID="1" presetClass="exit" presetSubtype="0" fill="hold" nodeType="afterEffect">
                                  <p:stCondLst>
                                    <p:cond delay="0"/>
                                  </p:stCondLst>
                                  <p:childTnLst>
                                    <p:set>
                                      <p:cBhvr>
                                        <p:cTn id="81" dur="1" fill="hold">
                                          <p:stCondLst>
                                            <p:cond delay="0"/>
                                          </p:stCondLst>
                                        </p:cTn>
                                        <p:tgtEl>
                                          <p:spTgt spid="70"/>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9"/>
                                        </p:tgtEl>
                                        <p:attrNameLst>
                                          <p:attrName>style.visibility</p:attrName>
                                        </p:attrNameLst>
                                      </p:cBhvr>
                                      <p:to>
                                        <p:strVal val="visible"/>
                                      </p:to>
                                    </p:set>
                                    <p:animEffect transition="in" filter="fade">
                                      <p:cBhvr>
                                        <p:cTn id="86" dur="500"/>
                                        <p:tgtEl>
                                          <p:spTgt spid="9"/>
                                        </p:tgtEl>
                                      </p:cBhvr>
                                    </p:animEffec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9"/>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8"/>
                                        </p:tgtEl>
                                        <p:attrNameLst>
                                          <p:attrName>style.visibility</p:attrName>
                                        </p:attrNameLst>
                                      </p:cBhvr>
                                      <p:to>
                                        <p:strVal val="visible"/>
                                      </p:to>
                                    </p:set>
                                    <p:animEffect transition="in" filter="fade">
                                      <p:cBhvr>
                                        <p:cTn id="95" dur="500"/>
                                        <p:tgtEl>
                                          <p:spTgt spid="8"/>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11"/>
                                        </p:tgtEl>
                                        <p:attrNameLst>
                                          <p:attrName>style.visibility</p:attrName>
                                        </p:attrNameLst>
                                      </p:cBhvr>
                                      <p:to>
                                        <p:strVal val="visible"/>
                                      </p:to>
                                    </p:set>
                                    <p:animEffect transition="in" filter="fade">
                                      <p:cBhvr>
                                        <p:cTn id="100" dur="500"/>
                                        <p:tgtEl>
                                          <p:spTgt spid="11"/>
                                        </p:tgtEl>
                                      </p:cBhvr>
                                    </p:animEffect>
                                  </p:childTnLst>
                                </p:cTn>
                              </p:par>
                            </p:childTnLst>
                          </p:cTn>
                        </p:par>
                      </p:childTnLst>
                    </p:cTn>
                  </p:par>
                  <p:par>
                    <p:cTn id="101" fill="hold">
                      <p:stCondLst>
                        <p:cond delay="indefinite"/>
                      </p:stCondLst>
                      <p:childTnLst>
                        <p:par>
                          <p:cTn id="102" fill="hold">
                            <p:stCondLst>
                              <p:cond delay="0"/>
                            </p:stCondLst>
                            <p:childTnLst>
                              <p:par>
                                <p:cTn id="103" presetID="1" presetClass="exit" presetSubtype="0" fill="hold" grpId="1" nodeType="clickEffect">
                                  <p:stCondLst>
                                    <p:cond delay="0"/>
                                  </p:stCondLst>
                                  <p:childTnLst>
                                    <p:set>
                                      <p:cBhvr>
                                        <p:cTn id="104" dur="1" fill="hold">
                                          <p:stCondLst>
                                            <p:cond delay="0"/>
                                          </p:stCondLst>
                                        </p:cTn>
                                        <p:tgtEl>
                                          <p:spTgt spid="11"/>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nodeType="clickEffect">
                                  <p:stCondLst>
                                    <p:cond delay="0"/>
                                  </p:stCondLst>
                                  <p:childTnLst>
                                    <p:set>
                                      <p:cBhvr>
                                        <p:cTn id="108" dur="1" fill="hold">
                                          <p:stCondLst>
                                            <p:cond delay="0"/>
                                          </p:stCondLst>
                                        </p:cTn>
                                        <p:tgtEl>
                                          <p:spTgt spid="72"/>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86"/>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0" presetClass="path" presetSubtype="0" accel="50000" decel="50000" fill="hold" nodeType="clickEffect">
                                  <p:stCondLst>
                                    <p:cond delay="0"/>
                                  </p:stCondLst>
                                  <p:childTnLst>
                                    <p:animMotion origin="layout" path="M 0.30757 0.2869 L 0.44286 0.43144 " pathEditMode="relative" rAng="0" ptsTypes="AA">
                                      <p:cBhvr>
                                        <p:cTn id="114" dur="2000" fill="hold"/>
                                        <p:tgtEl>
                                          <p:spTgt spid="24"/>
                                        </p:tgtEl>
                                        <p:attrNameLst>
                                          <p:attrName>ppt_x</p:attrName>
                                          <p:attrName>ppt_y</p:attrName>
                                        </p:attrNameLst>
                                      </p:cBhvr>
                                      <p:rCtr x="6756" y="7227"/>
                                    </p:animMotion>
                                  </p:childTnLst>
                                </p:cTn>
                              </p:par>
                            </p:childTnLst>
                          </p:cTn>
                        </p:par>
                        <p:par>
                          <p:cTn id="115" fill="hold">
                            <p:stCondLst>
                              <p:cond delay="2000"/>
                            </p:stCondLst>
                            <p:childTnLst>
                              <p:par>
                                <p:cTn id="116" presetID="10" presetClass="entr" presetSubtype="0" fill="hold" nodeType="afterEffect">
                                  <p:stCondLst>
                                    <p:cond delay="0"/>
                                  </p:stCondLst>
                                  <p:childTnLst>
                                    <p:set>
                                      <p:cBhvr>
                                        <p:cTn id="117" dur="1" fill="hold">
                                          <p:stCondLst>
                                            <p:cond delay="0"/>
                                          </p:stCondLst>
                                        </p:cTn>
                                        <p:tgtEl>
                                          <p:spTgt spid="7172"/>
                                        </p:tgtEl>
                                        <p:attrNameLst>
                                          <p:attrName>style.visibility</p:attrName>
                                        </p:attrNameLst>
                                      </p:cBhvr>
                                      <p:to>
                                        <p:strVal val="visible"/>
                                      </p:to>
                                    </p:set>
                                    <p:animEffect transition="in" filter="fade">
                                      <p:cBhvr>
                                        <p:cTn id="118" dur="2000"/>
                                        <p:tgtEl>
                                          <p:spTgt spid="7172"/>
                                        </p:tgtEl>
                                      </p:cBhvr>
                                    </p:animEffect>
                                  </p:childTnLst>
                                </p:cTn>
                              </p:par>
                            </p:childTnLst>
                          </p:cTn>
                        </p:par>
                        <p:par>
                          <p:cTn id="119" fill="hold">
                            <p:stCondLst>
                              <p:cond delay="4000"/>
                            </p:stCondLst>
                            <p:childTnLst>
                              <p:par>
                                <p:cTn id="120" presetID="10" presetClass="exit" presetSubtype="0" fill="hold" nodeType="afterEffect">
                                  <p:stCondLst>
                                    <p:cond delay="0"/>
                                  </p:stCondLst>
                                  <p:childTnLst>
                                    <p:animEffect transition="out" filter="fade">
                                      <p:cBhvr>
                                        <p:cTn id="121" dur="2000"/>
                                        <p:tgtEl>
                                          <p:spTgt spid="7172"/>
                                        </p:tgtEl>
                                      </p:cBhvr>
                                    </p:animEffect>
                                    <p:set>
                                      <p:cBhvr>
                                        <p:cTn id="122" dur="1" fill="hold">
                                          <p:stCondLst>
                                            <p:cond delay="1999"/>
                                          </p:stCondLst>
                                        </p:cTn>
                                        <p:tgtEl>
                                          <p:spTgt spid="7172"/>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 presetClass="exit" presetSubtype="0" fill="hold" nodeType="clickEffect">
                                  <p:stCondLst>
                                    <p:cond delay="0"/>
                                  </p:stCondLst>
                                  <p:childTnLst>
                                    <p:set>
                                      <p:cBhvr>
                                        <p:cTn id="126" dur="1" fill="hold">
                                          <p:stCondLst>
                                            <p:cond delay="0"/>
                                          </p:stCondLst>
                                        </p:cTn>
                                        <p:tgtEl>
                                          <p:spTgt spid="72"/>
                                        </p:tgtEl>
                                        <p:attrNameLst>
                                          <p:attrName>style.visibility</p:attrName>
                                        </p:attrNameLst>
                                      </p:cBhvr>
                                      <p:to>
                                        <p:strVal val="hidden"/>
                                      </p:to>
                                    </p:set>
                                  </p:childTnLst>
                                </p:cTn>
                              </p:par>
                              <p:par>
                                <p:cTn id="127" presetID="1" presetClass="exit" presetSubtype="0" fill="hold" grpId="1" nodeType="withEffect">
                                  <p:stCondLst>
                                    <p:cond delay="0"/>
                                  </p:stCondLst>
                                  <p:childTnLst>
                                    <p:set>
                                      <p:cBhvr>
                                        <p:cTn id="128" dur="1" fill="hold">
                                          <p:stCondLst>
                                            <p:cond delay="0"/>
                                          </p:stCondLst>
                                        </p:cTn>
                                        <p:tgtEl>
                                          <p:spTgt spid="86"/>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nodeType="clickEffect">
                                  <p:stCondLst>
                                    <p:cond delay="0"/>
                                  </p:stCondLst>
                                  <p:childTnLst>
                                    <p:set>
                                      <p:cBhvr>
                                        <p:cTn id="132" dur="1" fill="hold">
                                          <p:stCondLst>
                                            <p:cond delay="0"/>
                                          </p:stCondLst>
                                        </p:cTn>
                                        <p:tgtEl>
                                          <p:spTgt spid="7179"/>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80"/>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92"/>
                                        </p:tgtEl>
                                        <p:attrNameLst>
                                          <p:attrName>style.visibility</p:attrName>
                                        </p:attrNameLst>
                                      </p:cBhvr>
                                      <p:to>
                                        <p:strVal val="visible"/>
                                      </p:to>
                                    </p:set>
                                  </p:childTnLst>
                                </p:cTn>
                              </p:par>
                            </p:childTnLst>
                          </p:cTn>
                        </p:par>
                        <p:par>
                          <p:cTn id="137" fill="hold">
                            <p:stCondLst>
                              <p:cond delay="0"/>
                            </p:stCondLst>
                            <p:childTnLst>
                              <p:par>
                                <p:cTn id="138" presetID="1" presetClass="entr" presetSubtype="0" fill="hold" grpId="0" nodeType="afterEffect">
                                  <p:stCondLst>
                                    <p:cond delay="0"/>
                                  </p:stCondLst>
                                  <p:childTnLst>
                                    <p:set>
                                      <p:cBhvr>
                                        <p:cTn id="139" dur="1" fill="hold">
                                          <p:stCondLst>
                                            <p:cond delay="0"/>
                                          </p:stCondLst>
                                        </p:cTn>
                                        <p:tgtEl>
                                          <p:spTgt spid="87"/>
                                        </p:tgtEl>
                                        <p:attrNameLst>
                                          <p:attrName>style.visibility</p:attrName>
                                        </p:attrNameLst>
                                      </p:cBhvr>
                                      <p:to>
                                        <p:strVal val="visible"/>
                                      </p:to>
                                    </p:set>
                                  </p:childTnLst>
                                </p:cTn>
                              </p:par>
                            </p:childTnLst>
                          </p:cTn>
                        </p:par>
                      </p:childTnLst>
                    </p:cTn>
                  </p:par>
                  <p:par>
                    <p:cTn id="140" fill="hold">
                      <p:stCondLst>
                        <p:cond delay="indefinite"/>
                      </p:stCondLst>
                      <p:childTnLst>
                        <p:par>
                          <p:cTn id="141" fill="hold">
                            <p:stCondLst>
                              <p:cond delay="0"/>
                            </p:stCondLst>
                            <p:childTnLst>
                              <p:par>
                                <p:cTn id="142" presetID="0" presetClass="path" presetSubtype="0" accel="50000" decel="50000" fill="hold" nodeType="clickEffect">
                                  <p:stCondLst>
                                    <p:cond delay="0"/>
                                  </p:stCondLst>
                                  <p:childTnLst>
                                    <p:animMotion origin="layout" path="M 0.44286 0.43144 C 0.45536 0.42711 0.46439 0.41599 0.47516 0.40549 C 0.47638 0.39407 0.47794 0.37863 0.48159 0.36843 C 0.48628 0.35515 0.49409 0.35237 0.50069 0.34311 C 0.50729 0.33323 0.51684 0.32211 0.52639 0.31779 C 0.53351 0.30173 0.54133 0.28628 0.54914 0.27084 C 0.55001 0.26528 0.55244 0.26034 0.55314 0.25509 C 0.5547 0.23749 0.55192 0.21927 0.55592 0.20259 C 0.55679 0.19703 0.55956 0.19209 0.56252 0.189 C 0.56495 0.18591 0.57068 0.18097 0.57068 0.18128 C 0.57745 0.16522 0.60211 0.15102 0.61531 0.14607 C 0.62139 0.1399 0.61774 0.14546 0.62052 0.1365 C 0.62226 0.13063 0.62591 0.12075 0.62591 0.12106 C 0.6273 0.10778 0.63042 0.09574 0.63268 0.08369 C 0.63355 0.07813 0.63563 0.06763 0.63563 0.06825 C 0.6339 0.042 0.63268 0.02717 0.63268 0.00216 " pathEditMode="relative" rAng="0" ptsTypes="fffffffffffffffA">
                                      <p:cBhvr>
                                        <p:cTn id="143" dur="5000" fill="hold"/>
                                        <p:tgtEl>
                                          <p:spTgt spid="24"/>
                                        </p:tgtEl>
                                        <p:attrNameLst>
                                          <p:attrName>ppt_x</p:attrName>
                                          <p:attrName>ppt_y</p:attrName>
                                        </p:attrNameLst>
                                      </p:cBhvr>
                                      <p:rCtr x="9639" y="-21464"/>
                                    </p:animMotion>
                                  </p:childTnLst>
                                </p:cTn>
                              </p:par>
                            </p:childTnLst>
                          </p:cTn>
                        </p:par>
                      </p:childTnLst>
                    </p:cTn>
                  </p:par>
                  <p:par>
                    <p:cTn id="144" fill="hold">
                      <p:stCondLst>
                        <p:cond delay="indefinite"/>
                      </p:stCondLst>
                      <p:childTnLst>
                        <p:par>
                          <p:cTn id="145" fill="hold">
                            <p:stCondLst>
                              <p:cond delay="0"/>
                            </p:stCondLst>
                            <p:childTnLst>
                              <p:par>
                                <p:cTn id="146" presetID="1" presetClass="exit" presetSubtype="0" fill="hold" grpId="1" nodeType="clickEffect">
                                  <p:stCondLst>
                                    <p:cond delay="0"/>
                                  </p:stCondLst>
                                  <p:childTnLst>
                                    <p:set>
                                      <p:cBhvr>
                                        <p:cTn id="147" dur="1" fill="hold">
                                          <p:stCondLst>
                                            <p:cond delay="0"/>
                                          </p:stCondLst>
                                        </p:cTn>
                                        <p:tgtEl>
                                          <p:spTgt spid="87"/>
                                        </p:tgtEl>
                                        <p:attrNameLst>
                                          <p:attrName>style.visibility</p:attrName>
                                        </p:attrNameLst>
                                      </p:cBhvr>
                                      <p:to>
                                        <p:strVal val="hidden"/>
                                      </p:to>
                                    </p:set>
                                  </p:childTnLst>
                                </p:cTn>
                              </p:par>
                            </p:childTnLst>
                          </p:cTn>
                        </p:par>
                        <p:par>
                          <p:cTn id="148" fill="hold">
                            <p:stCondLst>
                              <p:cond delay="0"/>
                            </p:stCondLst>
                            <p:childTnLst>
                              <p:par>
                                <p:cTn id="149" presetID="1" presetClass="exit" presetSubtype="0" fill="hold" nodeType="afterEffect">
                                  <p:stCondLst>
                                    <p:cond delay="0"/>
                                  </p:stCondLst>
                                  <p:childTnLst>
                                    <p:set>
                                      <p:cBhvr>
                                        <p:cTn id="150" dur="1" fill="hold">
                                          <p:stCondLst>
                                            <p:cond delay="0"/>
                                          </p:stCondLst>
                                        </p:cTn>
                                        <p:tgtEl>
                                          <p:spTgt spid="80"/>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7179"/>
                                        </p:tgtEl>
                                        <p:attrNameLst>
                                          <p:attrName>style.visibility</p:attrName>
                                        </p:attrNameLst>
                                      </p:cBhvr>
                                      <p:to>
                                        <p:strVal val="hidden"/>
                                      </p:to>
                                    </p:set>
                                  </p:childTnLst>
                                </p:cTn>
                              </p:par>
                              <p:par>
                                <p:cTn id="153" presetID="1" presetClass="exit" presetSubtype="0" fill="hold" nodeType="withEffect">
                                  <p:stCondLst>
                                    <p:cond delay="0"/>
                                  </p:stCondLst>
                                  <p:childTnLst>
                                    <p:set>
                                      <p:cBhvr>
                                        <p:cTn id="154" dur="1" fill="hold">
                                          <p:stCondLst>
                                            <p:cond delay="0"/>
                                          </p:stCondLst>
                                        </p:cTn>
                                        <p:tgtEl>
                                          <p:spTgt spid="92"/>
                                        </p:tgtEl>
                                        <p:attrNameLst>
                                          <p:attrName>style.visibility</p:attrName>
                                        </p:attrNameLst>
                                      </p:cBhvr>
                                      <p:to>
                                        <p:strVal val="hidden"/>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88"/>
                                        </p:tgtEl>
                                        <p:attrNameLst>
                                          <p:attrName>style.visibility</p:attrName>
                                        </p:attrNameLst>
                                      </p:cBhvr>
                                      <p:to>
                                        <p:strVal val="visible"/>
                                      </p:to>
                                    </p:set>
                                  </p:childTnLst>
                                </p:cTn>
                              </p:par>
                            </p:childTnLst>
                          </p:cTn>
                        </p:par>
                        <p:par>
                          <p:cTn id="159" fill="hold">
                            <p:stCondLst>
                              <p:cond delay="0"/>
                            </p:stCondLst>
                            <p:childTnLst>
                              <p:par>
                                <p:cTn id="160" presetID="1" presetClass="entr" presetSubtype="0" fill="hold" grpId="0" nodeType="afterEffect">
                                  <p:stCondLst>
                                    <p:cond delay="0"/>
                                  </p:stCondLst>
                                  <p:childTnLst>
                                    <p:set>
                                      <p:cBhvr>
                                        <p:cTn id="161" dur="1" fill="hold">
                                          <p:stCondLst>
                                            <p:cond delay="0"/>
                                          </p:stCondLst>
                                        </p:cTn>
                                        <p:tgtEl>
                                          <p:spTgt spid="102"/>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nodeType="clickEffect">
                                  <p:stCondLst>
                                    <p:cond delay="0"/>
                                  </p:stCondLst>
                                  <p:childTnLst>
                                    <p:set>
                                      <p:cBhvr>
                                        <p:cTn id="165" dur="1" fill="hold">
                                          <p:stCondLst>
                                            <p:cond delay="0"/>
                                          </p:stCondLst>
                                        </p:cTn>
                                        <p:tgtEl>
                                          <p:spTgt spid="92"/>
                                        </p:tgtEl>
                                        <p:attrNameLst>
                                          <p:attrName>style.visibility</p:attrName>
                                        </p:attrNameLst>
                                      </p:cBhvr>
                                      <p:to>
                                        <p:strVal val="visible"/>
                                      </p:to>
                                    </p:set>
                                    <p:animEffect transition="in" filter="fade">
                                      <p:cBhvr>
                                        <p:cTn id="166" dur="500"/>
                                        <p:tgtEl>
                                          <p:spTgt spid="92"/>
                                        </p:tgtEl>
                                      </p:cBhvr>
                                    </p:animEffect>
                                  </p:childTnLst>
                                </p:cTn>
                              </p:par>
                              <p:par>
                                <p:cTn id="167" presetID="1" presetClass="exit" presetSubtype="0" fill="hold" nodeType="withEffect">
                                  <p:stCondLst>
                                    <p:cond delay="0"/>
                                  </p:stCondLst>
                                  <p:childTnLst>
                                    <p:set>
                                      <p:cBhvr>
                                        <p:cTn id="168" dur="1" fill="hold">
                                          <p:stCondLst>
                                            <p:cond delay="0"/>
                                          </p:stCondLst>
                                        </p:cTn>
                                        <p:tgtEl>
                                          <p:spTgt spid="92"/>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grpId="1" nodeType="clickEffect">
                                  <p:stCondLst>
                                    <p:cond delay="0"/>
                                  </p:stCondLst>
                                  <p:childTnLst>
                                    <p:set>
                                      <p:cBhvr>
                                        <p:cTn id="172" dur="1" fill="hold">
                                          <p:stCondLst>
                                            <p:cond delay="0"/>
                                          </p:stCondLst>
                                        </p:cTn>
                                        <p:tgtEl>
                                          <p:spTgt spid="102"/>
                                        </p:tgtEl>
                                        <p:attrNameLst>
                                          <p:attrName>style.visibility</p:attrName>
                                        </p:attrNameLst>
                                      </p:cBhvr>
                                      <p:to>
                                        <p:strVal val="hidden"/>
                                      </p:to>
                                    </p:set>
                                  </p:childTnLst>
                                </p:cTn>
                              </p:par>
                              <p:par>
                                <p:cTn id="173" presetID="1" presetClass="exit" presetSubtype="0" fill="hold" grpId="1" nodeType="withEffect">
                                  <p:stCondLst>
                                    <p:cond delay="0"/>
                                  </p:stCondLst>
                                  <p:childTnLst>
                                    <p:set>
                                      <p:cBhvr>
                                        <p:cTn id="174" dur="1" fill="hold">
                                          <p:stCondLst>
                                            <p:cond delay="0"/>
                                          </p:stCondLst>
                                        </p:cTn>
                                        <p:tgtEl>
                                          <p:spTgt spid="88"/>
                                        </p:tgtEl>
                                        <p:attrNameLst>
                                          <p:attrName>style.visibility</p:attrName>
                                        </p:attrNameLst>
                                      </p:cBhvr>
                                      <p:to>
                                        <p:strVal val="hidden"/>
                                      </p:to>
                                    </p:se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nodeType="clickEffect">
                                  <p:stCondLst>
                                    <p:cond delay="0"/>
                                  </p:stCondLst>
                                  <p:childTnLst>
                                    <p:set>
                                      <p:cBhvr>
                                        <p:cTn id="178" dur="1" fill="hold">
                                          <p:stCondLst>
                                            <p:cond delay="0"/>
                                          </p:stCondLst>
                                        </p:cTn>
                                        <p:tgtEl>
                                          <p:spTgt spid="28"/>
                                        </p:tgtEl>
                                        <p:attrNameLst>
                                          <p:attrName>style.visibility</p:attrName>
                                        </p:attrNameLst>
                                      </p:cBhvr>
                                      <p:to>
                                        <p:strVal val="visible"/>
                                      </p:to>
                                    </p:set>
                                    <p:animEffect transition="in" filter="fade">
                                      <p:cBhvr>
                                        <p:cTn id="179" dur="500"/>
                                        <p:tgtEl>
                                          <p:spTgt spid="28"/>
                                        </p:tgtEl>
                                      </p:cBhvr>
                                    </p:animEffect>
                                  </p:childTnLst>
                                </p:cTn>
                              </p:par>
                              <p:par>
                                <p:cTn id="180" presetID="1" presetClass="entr" presetSubtype="0" fill="hold" nodeType="withEffect">
                                  <p:stCondLst>
                                    <p:cond delay="0"/>
                                  </p:stCondLst>
                                  <p:childTnLst>
                                    <p:set>
                                      <p:cBhvr>
                                        <p:cTn id="181" dur="1" fill="hold">
                                          <p:stCondLst>
                                            <p:cond delay="0"/>
                                          </p:stCondLst>
                                        </p:cTn>
                                        <p:tgtEl>
                                          <p:spTgt spid="64"/>
                                        </p:tgtEl>
                                        <p:attrNameLst>
                                          <p:attrName>style.visibility</p:attrName>
                                        </p:attrNameLst>
                                      </p:cBhvr>
                                      <p:to>
                                        <p:strVal val="visible"/>
                                      </p:to>
                                    </p:set>
                                  </p:childTnLst>
                                </p:cTn>
                              </p:par>
                              <p:par>
                                <p:cTn id="182" presetID="1" presetClass="exit" presetSubtype="0" fill="hold" nodeType="withEffect">
                                  <p:stCondLst>
                                    <p:cond delay="0"/>
                                  </p:stCondLst>
                                  <p:childTnLst>
                                    <p:set>
                                      <p:cBhvr>
                                        <p:cTn id="183" dur="1" fill="hold">
                                          <p:stCondLst>
                                            <p:cond delay="0"/>
                                          </p:stCondLst>
                                        </p:cTn>
                                        <p:tgtEl>
                                          <p:spTgt spid="64"/>
                                        </p:tgtEl>
                                        <p:attrNameLst>
                                          <p:attrName>style.visibility</p:attrName>
                                        </p:attrNameLst>
                                      </p:cBhvr>
                                      <p:to>
                                        <p:strVal val="hidden"/>
                                      </p:to>
                                    </p:set>
                                  </p:childTnLst>
                                </p:cTn>
                              </p:par>
                            </p:childTnLst>
                          </p:cTn>
                        </p:par>
                      </p:childTnLst>
                    </p:cTn>
                  </p:par>
                  <p:par>
                    <p:cTn id="184" fill="hold">
                      <p:stCondLst>
                        <p:cond delay="indefinite"/>
                      </p:stCondLst>
                      <p:childTnLst>
                        <p:par>
                          <p:cTn id="185" fill="hold">
                            <p:stCondLst>
                              <p:cond delay="0"/>
                            </p:stCondLst>
                            <p:childTnLst>
                              <p:par>
                                <p:cTn id="186" presetID="1" presetClass="entr" presetSubtype="0" fill="hold" grpId="1" nodeType="clickEffect">
                                  <p:stCondLst>
                                    <p:cond delay="0"/>
                                  </p:stCondLst>
                                  <p:childTnLst>
                                    <p:set>
                                      <p:cBhvr>
                                        <p:cTn id="187" dur="1" fill="hold">
                                          <p:stCondLst>
                                            <p:cond delay="0"/>
                                          </p:stCondLst>
                                        </p:cTn>
                                        <p:tgtEl>
                                          <p:spTgt spid="7168"/>
                                        </p:tgtEl>
                                        <p:attrNameLst>
                                          <p:attrName>style.visibility</p:attrName>
                                        </p:attrNameLst>
                                      </p:cBhvr>
                                      <p:to>
                                        <p:strVal val="visible"/>
                                      </p:to>
                                    </p:se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nodeType="clickEffect">
                                  <p:stCondLst>
                                    <p:cond delay="0"/>
                                  </p:stCondLst>
                                  <p:childTnLst>
                                    <p:set>
                                      <p:cBhvr>
                                        <p:cTn id="191" dur="1" fill="hold">
                                          <p:stCondLst>
                                            <p:cond delay="0"/>
                                          </p:stCondLst>
                                        </p:cTn>
                                        <p:tgtEl>
                                          <p:spTgt spid="64"/>
                                        </p:tgtEl>
                                        <p:attrNameLst>
                                          <p:attrName>style.visibility</p:attrName>
                                        </p:attrNameLst>
                                      </p:cBhvr>
                                      <p:to>
                                        <p:strVal val="visible"/>
                                      </p:to>
                                    </p:set>
                                    <p:animEffect transition="in" filter="fade">
                                      <p:cBhvr>
                                        <p:cTn id="192" dur="500"/>
                                        <p:tgtEl>
                                          <p:spTgt spid="64"/>
                                        </p:tgtEl>
                                      </p:cBhvr>
                                    </p:animEffect>
                                  </p:childTnLst>
                                </p:cTn>
                              </p:par>
                              <p:par>
                                <p:cTn id="193" presetID="1" presetClass="exit" presetSubtype="0" fill="hold" nodeType="withEffect">
                                  <p:stCondLst>
                                    <p:cond delay="0"/>
                                  </p:stCondLst>
                                  <p:childTnLst>
                                    <p:set>
                                      <p:cBhvr>
                                        <p:cTn id="194" dur="1" fill="hold">
                                          <p:stCondLst>
                                            <p:cond delay="0"/>
                                          </p:stCondLst>
                                        </p:cTn>
                                        <p:tgtEl>
                                          <p:spTgt spid="64"/>
                                        </p:tgtEl>
                                        <p:attrNameLst>
                                          <p:attrName>style.visibility</p:attrName>
                                        </p:attrNameLst>
                                      </p:cBhvr>
                                      <p:to>
                                        <p:strVal val="hidden"/>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nodeType="clickEffect">
                                  <p:stCondLst>
                                    <p:cond delay="0"/>
                                  </p:stCondLst>
                                  <p:childTnLst>
                                    <p:set>
                                      <p:cBhvr>
                                        <p:cTn id="198" dur="1" fill="hold">
                                          <p:stCondLst>
                                            <p:cond delay="0"/>
                                          </p:stCondLst>
                                        </p:cTn>
                                        <p:tgtEl>
                                          <p:spTgt spid="30"/>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nodeType="clickEffect">
                                  <p:stCondLst>
                                    <p:cond delay="0"/>
                                  </p:stCondLst>
                                  <p:childTnLst>
                                    <p:set>
                                      <p:cBhvr>
                                        <p:cTn id="202" dur="1" fill="hold">
                                          <p:stCondLst>
                                            <p:cond delay="0"/>
                                          </p:stCondLst>
                                        </p:cTn>
                                        <p:tgtEl>
                                          <p:spTgt spid="61"/>
                                        </p:tgtEl>
                                        <p:attrNameLst>
                                          <p:attrName>style.visibility</p:attrName>
                                        </p:attrNameLst>
                                      </p:cBhvr>
                                      <p:to>
                                        <p:strVal val="visible"/>
                                      </p:to>
                                    </p:set>
                                  </p:childTnLst>
                                </p:cTn>
                              </p:par>
                            </p:childTnLst>
                          </p:cTn>
                        </p:par>
                      </p:childTnLst>
                    </p:cTn>
                  </p:par>
                  <p:par>
                    <p:cTn id="203" fill="hold">
                      <p:stCondLst>
                        <p:cond delay="indefinite"/>
                      </p:stCondLst>
                      <p:childTnLst>
                        <p:par>
                          <p:cTn id="204" fill="hold">
                            <p:stCondLst>
                              <p:cond delay="0"/>
                            </p:stCondLst>
                            <p:childTnLst>
                              <p:par>
                                <p:cTn id="205" presetID="1" presetClass="entr" presetSubtype="0" fill="hold" nodeType="clickEffect">
                                  <p:stCondLst>
                                    <p:cond delay="0"/>
                                  </p:stCondLst>
                                  <p:childTnLst>
                                    <p:set>
                                      <p:cBhvr>
                                        <p:cTn id="206" dur="1" fill="hold">
                                          <p:stCondLst>
                                            <p:cond delay="0"/>
                                          </p:stCondLst>
                                        </p:cTn>
                                        <p:tgtEl>
                                          <p:spTgt spid="64"/>
                                        </p:tgtEl>
                                        <p:attrNameLst>
                                          <p:attrName>style.visibility</p:attrName>
                                        </p:attrNameLst>
                                      </p:cBhvr>
                                      <p:to>
                                        <p:strVal val="visible"/>
                                      </p:to>
                                    </p:set>
                                  </p:childTnLst>
                                </p:cTn>
                              </p:par>
                            </p:childTnLst>
                          </p:cTn>
                        </p:par>
                      </p:childTnLst>
                    </p:cTn>
                  </p:par>
                  <p:par>
                    <p:cTn id="207" fill="hold">
                      <p:stCondLst>
                        <p:cond delay="indefinite"/>
                      </p:stCondLst>
                      <p:childTnLst>
                        <p:par>
                          <p:cTn id="208" fill="hold">
                            <p:stCondLst>
                              <p:cond delay="0"/>
                            </p:stCondLst>
                            <p:childTnLst>
                              <p:par>
                                <p:cTn id="209" presetID="1" presetClass="entr" presetSubtype="0" fill="hold" nodeType="clickEffect">
                                  <p:stCondLst>
                                    <p:cond delay="0"/>
                                  </p:stCondLst>
                                  <p:childTnLst>
                                    <p:set>
                                      <p:cBhvr>
                                        <p:cTn id="210" dur="1" fill="hold">
                                          <p:stCondLst>
                                            <p:cond delay="0"/>
                                          </p:stCondLst>
                                        </p:cTn>
                                        <p:tgtEl>
                                          <p:spTgt spid="64"/>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0" presetClass="path" presetSubtype="0" accel="50000" decel="50000" fill="hold" nodeType="clickEffect">
                                  <p:stCondLst>
                                    <p:cond delay="0"/>
                                  </p:stCondLst>
                                  <p:childTnLst>
                                    <p:animMotion origin="layout" path="M 0.63299 0.00216 L 0.54132 0.20956 " pathEditMode="relative" ptsTypes="AA">
                                      <p:cBhvr>
                                        <p:cTn id="214" dur="2000" fill="hold"/>
                                        <p:tgtEl>
                                          <p:spTgt spid="24"/>
                                        </p:tgtEl>
                                        <p:attrNameLst>
                                          <p:attrName>ppt_x</p:attrName>
                                          <p:attrName>ppt_y</p:attrName>
                                        </p:attrNameLst>
                                      </p:cBhvr>
                                    </p:animMotion>
                                  </p:childTnLst>
                                </p:cTn>
                              </p:par>
                            </p:childTnLst>
                          </p:cTn>
                        </p:par>
                      </p:childTnLst>
                    </p:cTn>
                  </p:par>
                  <p:par>
                    <p:cTn id="215" fill="hold">
                      <p:stCondLst>
                        <p:cond delay="indefinite"/>
                      </p:stCondLst>
                      <p:childTnLst>
                        <p:par>
                          <p:cTn id="216" fill="hold">
                            <p:stCondLst>
                              <p:cond delay="0"/>
                            </p:stCondLst>
                            <p:childTnLst>
                              <p:par>
                                <p:cTn id="217" presetID="1" presetClass="exit" presetSubtype="0" fill="hold" grpId="0" nodeType="clickEffect">
                                  <p:stCondLst>
                                    <p:cond delay="0"/>
                                  </p:stCondLst>
                                  <p:childTnLst>
                                    <p:set>
                                      <p:cBhvr>
                                        <p:cTn id="218" dur="1" fill="hold">
                                          <p:stCondLst>
                                            <p:cond delay="0"/>
                                          </p:stCondLst>
                                        </p:cTn>
                                        <p:tgtEl>
                                          <p:spTgt spid="7168"/>
                                        </p:tgtEl>
                                        <p:attrNameLst>
                                          <p:attrName>style.visibility</p:attrName>
                                        </p:attrNameLst>
                                      </p:cBhvr>
                                      <p:to>
                                        <p:strVal val="hidden"/>
                                      </p:to>
                                    </p:set>
                                  </p:childTnLst>
                                </p:cTn>
                              </p:par>
                            </p:childTnLst>
                          </p:cTn>
                        </p:par>
                      </p:childTnLst>
                    </p:cTn>
                  </p:par>
                  <p:par>
                    <p:cTn id="219" fill="hold">
                      <p:stCondLst>
                        <p:cond delay="indefinite"/>
                      </p:stCondLst>
                      <p:childTnLst>
                        <p:par>
                          <p:cTn id="220" fill="hold">
                            <p:stCondLst>
                              <p:cond delay="0"/>
                            </p:stCondLst>
                            <p:childTnLst>
                              <p:par>
                                <p:cTn id="221" presetID="1" presetClass="entr" presetSubtype="0" fill="hold" nodeType="clickEffect">
                                  <p:stCondLst>
                                    <p:cond delay="0"/>
                                  </p:stCondLst>
                                  <p:childTnLst>
                                    <p:set>
                                      <p:cBhvr>
                                        <p:cTn id="222" dur="1" fill="hold">
                                          <p:stCondLst>
                                            <p:cond delay="0"/>
                                          </p:stCondLst>
                                        </p:cTn>
                                        <p:tgtEl>
                                          <p:spTgt spid="68"/>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0" presetClass="path" presetSubtype="0" accel="50000" decel="50000" fill="hold" nodeType="clickEffect">
                                  <p:stCondLst>
                                    <p:cond delay="0"/>
                                  </p:stCondLst>
                                  <p:childTnLst>
                                    <p:animMotion origin="layout" path="M 0.54132 0.20957 C 0.52934 0.2108 0.5184 0.21142 0.50747 0.21852 C 0.47726 0.21728 0.45174 0.21821 0.42326 0.20771 C 0.40208 0.18889 0.35816 0.19599 0.33872 0.19537 C 0.29028 0.20061 0.30417 0.20061 0.27344 0.20771 C 0.25625 0.2071 0.23889 0.20771 0.2217 0.20617 C 0.22031 0.20586 0.2191 0.20308 0.21788 0.20247 C 0.20625 0.19722 0.19774 0.19352 0.18715 0.18673 C 0.17118 0.17654 0.15451 0.17592 0.13837 0.17068 C 0.11615 0.17284 0.09392 0.17315 0.07187 0.17778 C 0.06389 0.17932 0.05434 0.19043 0.04618 0.19382 C 0.04497 0.19506 0.03819 0.20278 0.03542 0.20247 C 0.02743 0.20123 0.02205 0.19012 0.01562 0.18487 C 0.01042 0.18055 0.00469 0.17963 -0.00052 0.17592 C -0.00781 0.17006 -0.01354 0.16543 -0.02118 0.16358 C -0.03038 0.15833 -0.03889 0.15247 -0.04809 0.14969 C -0.04861 0.14722 -0.04896 0.14382 -0.05 0.14259 C -0.05208 0.14043 -0.06354 0.13673 -0.06684 0.13364 C -0.0717 0.12932 -0.07465 0.12345 -0.07969 0.12129 C -0.08976 0.12253 -0.09983 0.12284 -0.10938 0.125 C -0.11858 0.12685 -0.12743 0.13395 -0.13628 0.13734 C -0.14184 0.14506 -0.14549 0.15339 -0.15017 0.16203 C -0.15122 0.16944 -0.14983 0.16913 -0.15208 0.16913 " pathEditMode="relative" ptsTypes="ffffffffffffffffffffffA">
                                      <p:cBhvr>
                                        <p:cTn id="226" dur="5000" fill="hold"/>
                                        <p:tgtEl>
                                          <p:spTgt spid="24"/>
                                        </p:tgtEl>
                                        <p:attrNameLst>
                                          <p:attrName>ppt_x</p:attrName>
                                          <p:attrName>ppt_y</p:attrName>
                                        </p:attrNameLst>
                                      </p:cBhvr>
                                    </p:animMotion>
                                  </p:childTnLst>
                                </p:cTn>
                              </p:par>
                              <p:par>
                                <p:cTn id="227" presetID="1" presetClass="entr" presetSubtype="0" fill="hold" nodeType="withEffect">
                                  <p:stCondLst>
                                    <p:cond delay="0"/>
                                  </p:stCondLst>
                                  <p:childTnLst>
                                    <p:set>
                                      <p:cBhvr>
                                        <p:cTn id="228" dur="1" fill="hold">
                                          <p:stCondLst>
                                            <p:cond delay="0"/>
                                          </p:stCondLst>
                                        </p:cTn>
                                        <p:tgtEl>
                                          <p:spTgt spid="61"/>
                                        </p:tgtEl>
                                        <p:attrNameLst>
                                          <p:attrName>style.visibility</p:attrName>
                                        </p:attrNameLst>
                                      </p:cBhvr>
                                      <p:to>
                                        <p:strVal val="visible"/>
                                      </p:to>
                                    </p:set>
                                  </p:childTnLst>
                                </p:cTn>
                              </p:par>
                              <p:par>
                                <p:cTn id="229" presetID="1" presetClass="exit" presetSubtype="0" fill="hold" nodeType="withEffect">
                                  <p:stCondLst>
                                    <p:cond delay="0"/>
                                  </p:stCondLst>
                                  <p:childTnLst>
                                    <p:set>
                                      <p:cBhvr>
                                        <p:cTn id="230" dur="1" fill="hold">
                                          <p:stCondLst>
                                            <p:cond delay="0"/>
                                          </p:stCondLst>
                                        </p:cTn>
                                        <p:tgtEl>
                                          <p:spTgt spid="61"/>
                                        </p:tgtEl>
                                        <p:attrNameLst>
                                          <p:attrName>style.visibility</p:attrName>
                                        </p:attrNameLst>
                                      </p:cBhvr>
                                      <p:to>
                                        <p:strVal val="hidden"/>
                                      </p:to>
                                    </p:set>
                                  </p:childTnLst>
                                </p:cTn>
                              </p:par>
                            </p:childTnLst>
                          </p:cTn>
                        </p:par>
                      </p:childTnLst>
                    </p:cTn>
                  </p:par>
                  <p:par>
                    <p:cTn id="231" fill="hold">
                      <p:stCondLst>
                        <p:cond delay="indefinite"/>
                      </p:stCondLst>
                      <p:childTnLst>
                        <p:par>
                          <p:cTn id="232" fill="hold">
                            <p:stCondLst>
                              <p:cond delay="0"/>
                            </p:stCondLst>
                            <p:childTnLst>
                              <p:par>
                                <p:cTn id="233" presetID="10" presetClass="entr" presetSubtype="0" fill="hold" nodeType="clickEffect">
                                  <p:stCondLst>
                                    <p:cond delay="0"/>
                                  </p:stCondLst>
                                  <p:childTnLst>
                                    <p:set>
                                      <p:cBhvr>
                                        <p:cTn id="234" dur="1" fill="hold">
                                          <p:stCondLst>
                                            <p:cond delay="0"/>
                                          </p:stCondLst>
                                        </p:cTn>
                                        <p:tgtEl>
                                          <p:spTgt spid="61"/>
                                        </p:tgtEl>
                                        <p:attrNameLst>
                                          <p:attrName>style.visibility</p:attrName>
                                        </p:attrNameLst>
                                      </p:cBhvr>
                                      <p:to>
                                        <p:strVal val="visible"/>
                                      </p:to>
                                    </p:set>
                                    <p:animEffect transition="in" filter="fade">
                                      <p:cBhvr>
                                        <p:cTn id="235" dur="500"/>
                                        <p:tgtEl>
                                          <p:spTgt spid="61"/>
                                        </p:tgtEl>
                                      </p:cBhvr>
                                    </p:animEffect>
                                  </p:childTnLst>
                                </p:cTn>
                              </p:par>
                              <p:par>
                                <p:cTn id="236" presetID="1" presetClass="exit" presetSubtype="0" fill="hold" nodeType="withEffect">
                                  <p:stCondLst>
                                    <p:cond delay="0"/>
                                  </p:stCondLst>
                                  <p:childTnLst>
                                    <p:set>
                                      <p:cBhvr>
                                        <p:cTn id="237" dur="1" fill="hold">
                                          <p:stCondLst>
                                            <p:cond delay="0"/>
                                          </p:stCondLst>
                                        </p:cTn>
                                        <p:tgtEl>
                                          <p:spTgt spid="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184" grpId="0"/>
      <p:bldP spid="7184" grpId="1"/>
      <p:bldP spid="84" grpId="0"/>
      <p:bldP spid="84" grpId="1"/>
      <p:bldP spid="85" grpId="0"/>
      <p:bldP spid="85" grpId="1"/>
      <p:bldP spid="86" grpId="0"/>
      <p:bldP spid="86" grpId="1"/>
      <p:bldP spid="87" grpId="0"/>
      <p:bldP spid="87" grpId="1"/>
      <p:bldP spid="88" grpId="0"/>
      <p:bldP spid="88" grpId="1"/>
      <p:bldP spid="7196" grpId="0" animBg="1"/>
      <p:bldP spid="7196" grpId="1" animBg="1"/>
      <p:bldP spid="102" grpId="0" animBg="1"/>
      <p:bldP spid="102" grpId="1" animBg="1"/>
      <p:bldP spid="7168" grpId="0"/>
      <p:bldP spid="7168" grpId="1"/>
      <p:bldP spid="9" grpId="0"/>
      <p:bldP spid="9" grpId="1"/>
      <p:bldP spid="11" grpId="0"/>
      <p:bldP spid="11" grpId="1"/>
      <p:bldP spid="29" grpId="0" animBg="1"/>
      <p:bldP spid="29" grpId="1" animBg="1"/>
      <p:bldP spid="69" grpId="0" animBg="1"/>
      <p:bldP spid="69" grpId="1" animBg="1"/>
      <p:bldP spid="31" grpId="0"/>
      <p:bldP spid="31"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Estimating Float Velocity</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6</a:t>
            </a:fld>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1950080"/>
            <a:ext cx="5562824" cy="1371600"/>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035" y="3409950"/>
            <a:ext cx="5574891" cy="1371600"/>
          </a:xfrm>
          <a:prstGeom prst="rect">
            <a:avLst/>
          </a:prstGeom>
        </p:spPr>
      </p:pic>
      <p:grpSp>
        <p:nvGrpSpPr>
          <p:cNvPr id="11" name="Group 10"/>
          <p:cNvGrpSpPr/>
          <p:nvPr/>
        </p:nvGrpSpPr>
        <p:grpSpPr>
          <a:xfrm>
            <a:off x="1721455" y="887606"/>
            <a:ext cx="228600" cy="1028700"/>
            <a:chOff x="5565775" y="2873375"/>
            <a:chExt cx="228600" cy="1028700"/>
          </a:xfrm>
        </p:grpSpPr>
        <p:sp>
          <p:nvSpPr>
            <p:cNvPr id="12" name="Rectangle 11"/>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12"/>
            <p:cNvGrpSpPr/>
            <p:nvPr/>
          </p:nvGrpSpPr>
          <p:grpSpPr>
            <a:xfrm>
              <a:off x="5687568" y="2873375"/>
              <a:ext cx="27432" cy="306070"/>
              <a:chOff x="5838825" y="3105150"/>
              <a:chExt cx="27432" cy="306070"/>
            </a:xfrm>
            <a:solidFill>
              <a:srgbClr val="595959"/>
            </a:solidFill>
          </p:grpSpPr>
          <p:sp>
            <p:nvSpPr>
              <p:cNvPr id="18" name="Rectangle 17"/>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5565775" y="3105150"/>
              <a:ext cx="228600" cy="796925"/>
              <a:chOff x="5565775" y="3105150"/>
              <a:chExt cx="228600" cy="796925"/>
            </a:xfrm>
          </p:grpSpPr>
          <p:sp>
            <p:nvSpPr>
              <p:cNvPr id="15" name="Rounded Rectangle 14"/>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ounded Rectangle 15"/>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21" name="TextBox 20"/>
          <p:cNvSpPr txBox="1"/>
          <p:nvPr/>
        </p:nvSpPr>
        <p:spPr>
          <a:xfrm>
            <a:off x="6624304" y="2174215"/>
            <a:ext cx="1746440" cy="92333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can measure</a:t>
            </a:r>
          </a:p>
          <a:p>
            <a:pPr algn="ctr"/>
            <a:r>
              <a:rPr lang="en-US" dirty="0" smtClean="0">
                <a:latin typeface="Franklin Gothic Medium" panose="020B0603020102020204" pitchFamily="34" charset="0"/>
              </a:rPr>
              <a:t>(accelerometer)</a:t>
            </a:r>
            <a:endParaRPr lang="en-US" dirty="0">
              <a:latin typeface="Franklin Gothic Medium" panose="020B0603020102020204" pitchFamily="34" charset="0"/>
            </a:endParaRPr>
          </a:p>
        </p:txBody>
      </p:sp>
      <p:sp>
        <p:nvSpPr>
          <p:cNvPr id="22" name="TextBox 21"/>
          <p:cNvSpPr txBox="1"/>
          <p:nvPr/>
        </p:nvSpPr>
        <p:spPr>
          <a:xfrm>
            <a:off x="6373306" y="3630954"/>
            <a:ext cx="2248436" cy="92333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want to know</a:t>
            </a:r>
          </a:p>
          <a:p>
            <a:pPr algn="ctr"/>
            <a:r>
              <a:rPr lang="en-US" dirty="0" smtClean="0">
                <a:latin typeface="Franklin Gothic Medium" panose="020B0603020102020204" pitchFamily="34" charset="0"/>
              </a:rPr>
              <a:t>(underwater velocity)</a:t>
            </a:r>
            <a:endParaRPr lang="en-US" dirty="0">
              <a:latin typeface="Franklin Gothic Medium" panose="020B0603020102020204" pitchFamily="34" charset="0"/>
            </a:endParaRPr>
          </a:p>
        </p:txBody>
      </p:sp>
      <p:sp>
        <p:nvSpPr>
          <p:cNvPr id="23" name="TextBox 22"/>
          <p:cNvSpPr txBox="1"/>
          <p:nvPr/>
        </p:nvSpPr>
        <p:spPr>
          <a:xfrm>
            <a:off x="6633937" y="1220821"/>
            <a:ext cx="16002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latin typeface="Franklin Gothic Medium" panose="020B0603020102020204" pitchFamily="34" charset="0"/>
              </a:rPr>
              <a:t>Float Motion Underwater</a:t>
            </a:r>
            <a:endParaRPr lang="en-US" dirty="0">
              <a:latin typeface="Franklin Gothic Medium" panose="020B0603020102020204" pitchFamily="34" charset="0"/>
            </a:endParaRPr>
          </a:p>
        </p:txBody>
      </p:sp>
      <p:grpSp>
        <p:nvGrpSpPr>
          <p:cNvPr id="29" name="Group 28"/>
          <p:cNvGrpSpPr/>
          <p:nvPr/>
        </p:nvGrpSpPr>
        <p:grpSpPr>
          <a:xfrm>
            <a:off x="2268601" y="2721173"/>
            <a:ext cx="574388" cy="307777"/>
            <a:chOff x="2872966" y="2721173"/>
            <a:chExt cx="574388" cy="307777"/>
          </a:xfrm>
        </p:grpSpPr>
        <p:cxnSp>
          <p:nvCxnSpPr>
            <p:cNvPr id="26" name="Straight Arrow Connector 25"/>
            <p:cNvCxnSpPr/>
            <p:nvPr/>
          </p:nvCxnSpPr>
          <p:spPr>
            <a:xfrm>
              <a:off x="2872966" y="2732449"/>
              <a:ext cx="533400"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895600" y="2721173"/>
              <a:ext cx="551754" cy="307777"/>
            </a:xfrm>
            <a:prstGeom prst="rect">
              <a:avLst/>
            </a:prstGeom>
            <a:noFill/>
          </p:spPr>
          <p:txBody>
            <a:bodyPr wrap="none" rtlCol="0">
              <a:spAutoFit/>
            </a:bodyPr>
            <a:lstStyle/>
            <a:p>
              <a:r>
                <a:rPr lang="en-US" sz="1400" dirty="0" smtClean="0"/>
                <a:t>5 sec</a:t>
              </a:r>
              <a:endParaRPr lang="en-US" sz="1400" dirty="0"/>
            </a:p>
          </p:txBody>
        </p:sp>
      </p:grpSp>
      <p:sp>
        <p:nvSpPr>
          <p:cNvPr id="30" name="Oval 29"/>
          <p:cNvSpPr/>
          <p:nvPr/>
        </p:nvSpPr>
        <p:spPr>
          <a:xfrm>
            <a:off x="2756271" y="3638550"/>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268601" y="4022706"/>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3397109" y="3630954"/>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891435" y="4019549"/>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592144" y="4413171"/>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424835" y="4016626"/>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919433" y="4427077"/>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6075523" y="4032638"/>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91235" y="2274103"/>
            <a:ext cx="503136" cy="336695"/>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449815" y="2603830"/>
            <a:ext cx="503136" cy="31913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4438432" y="2599865"/>
            <a:ext cx="503136" cy="31913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607210" y="2279769"/>
            <a:ext cx="503136" cy="31913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3490428" y="2607158"/>
            <a:ext cx="421910" cy="307777"/>
          </a:xfrm>
          <a:prstGeom prst="rect">
            <a:avLst/>
          </a:prstGeom>
          <a:noFill/>
        </p:spPr>
        <p:txBody>
          <a:bodyPr wrap="none" rtlCol="0">
            <a:spAutoFit/>
          </a:bodyPr>
          <a:lstStyle/>
          <a:p>
            <a:r>
              <a:rPr lang="en-US" sz="1400" dirty="0" smtClean="0"/>
              <a:t>-50</a:t>
            </a:r>
            <a:endParaRPr lang="en-US" sz="1400" dirty="0"/>
          </a:p>
        </p:txBody>
      </p:sp>
      <p:sp>
        <p:nvSpPr>
          <p:cNvPr id="43" name="TextBox 42"/>
          <p:cNvSpPr txBox="1"/>
          <p:nvPr/>
        </p:nvSpPr>
        <p:spPr>
          <a:xfrm>
            <a:off x="4497523" y="2613191"/>
            <a:ext cx="421910" cy="307777"/>
          </a:xfrm>
          <a:prstGeom prst="rect">
            <a:avLst/>
          </a:prstGeom>
          <a:noFill/>
        </p:spPr>
        <p:txBody>
          <a:bodyPr wrap="none" rtlCol="0">
            <a:spAutoFit/>
          </a:bodyPr>
          <a:lstStyle/>
          <a:p>
            <a:r>
              <a:rPr lang="en-US" sz="1400" dirty="0" smtClean="0"/>
              <a:t>-50</a:t>
            </a:r>
            <a:endParaRPr lang="en-US" sz="1400" dirty="0"/>
          </a:p>
        </p:txBody>
      </p:sp>
      <p:sp>
        <p:nvSpPr>
          <p:cNvPr id="44" name="TextBox 43"/>
          <p:cNvSpPr txBox="1"/>
          <p:nvPr/>
        </p:nvSpPr>
        <p:spPr>
          <a:xfrm>
            <a:off x="5607210" y="2295935"/>
            <a:ext cx="457176" cy="307777"/>
          </a:xfrm>
          <a:prstGeom prst="rect">
            <a:avLst/>
          </a:prstGeom>
          <a:noFill/>
        </p:spPr>
        <p:txBody>
          <a:bodyPr wrap="none" rtlCol="0">
            <a:spAutoFit/>
          </a:bodyPr>
          <a:lstStyle/>
          <a:p>
            <a:r>
              <a:rPr lang="en-US" sz="1400" dirty="0"/>
              <a:t>+</a:t>
            </a:r>
            <a:r>
              <a:rPr lang="en-US" sz="1400" dirty="0" smtClean="0"/>
              <a:t>50</a:t>
            </a:r>
            <a:endParaRPr lang="en-US" sz="1400" dirty="0"/>
          </a:p>
        </p:txBody>
      </p:sp>
      <p:sp>
        <p:nvSpPr>
          <p:cNvPr id="45" name="TextBox 44"/>
          <p:cNvSpPr txBox="1"/>
          <p:nvPr/>
        </p:nvSpPr>
        <p:spPr>
          <a:xfrm>
            <a:off x="2314215" y="2295382"/>
            <a:ext cx="457176" cy="307777"/>
          </a:xfrm>
          <a:prstGeom prst="rect">
            <a:avLst/>
          </a:prstGeom>
          <a:noFill/>
        </p:spPr>
        <p:txBody>
          <a:bodyPr wrap="none" rtlCol="0">
            <a:spAutoFit/>
          </a:bodyPr>
          <a:lstStyle/>
          <a:p>
            <a:r>
              <a:rPr lang="en-US" sz="1400" dirty="0"/>
              <a:t>+</a:t>
            </a:r>
            <a:r>
              <a:rPr lang="en-US" sz="1400" dirty="0" smtClean="0"/>
              <a:t>50</a:t>
            </a:r>
            <a:endParaRPr lang="en-US" sz="1400" dirty="0"/>
          </a:p>
        </p:txBody>
      </p:sp>
    </p:spTree>
    <p:extLst>
      <p:ext uri="{BB962C8B-B14F-4D97-AF65-F5344CB8AC3E}">
        <p14:creationId xmlns:p14="http://schemas.microsoft.com/office/powerpoint/2010/main" val="301181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7 3.22431E-6 L 0.45903 -0.00247 " pathEditMode="relative" rAng="0" ptsTypes="AA">
                                      <p:cBhvr>
                                        <p:cTn id="6" dur="5000" fill="hold"/>
                                        <p:tgtEl>
                                          <p:spTgt spid="11"/>
                                        </p:tgtEl>
                                        <p:attrNameLst>
                                          <p:attrName>ppt_x</p:attrName>
                                          <p:attrName>ppt_y</p:attrName>
                                        </p:attrNameLst>
                                      </p:cBhvr>
                                      <p:rCtr x="22951" y="-123"/>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1966473629"/>
              </p:ext>
            </p:extLst>
          </p:nvPr>
        </p:nvGraphicFramePr>
        <p:xfrm>
          <a:off x="457200" y="971550"/>
          <a:ext cx="86106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smtClean="0"/>
              <a:t>Workflow Overview</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7</a:t>
            </a:fld>
            <a:endParaRPr lang="en-US"/>
          </a:p>
        </p:txBody>
      </p:sp>
      <p:pic>
        <p:nvPicPr>
          <p:cNvPr id="11" name="Picture 3" descr="C:\Users\nraymond\Downloads\IMG_746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536" t="20119" r="3860" b="15106"/>
          <a:stretch/>
        </p:blipFill>
        <p:spPr bwMode="auto">
          <a:xfrm>
            <a:off x="6684014" y="3535853"/>
            <a:ext cx="1545586" cy="14572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nraymond\Downloads\IMG_7395.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986" t="5404" r="26581" b="9010"/>
          <a:stretch/>
        </p:blipFill>
        <p:spPr bwMode="auto">
          <a:xfrm rot="5400000">
            <a:off x="1439017" y="3555819"/>
            <a:ext cx="1292418" cy="15821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68509" y="2435209"/>
            <a:ext cx="769136" cy="896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4433" b="8972"/>
          <a:stretch/>
        </p:blipFill>
        <p:spPr bwMode="auto">
          <a:xfrm>
            <a:off x="1676400" y="982311"/>
            <a:ext cx="1389783" cy="104520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193505">
            <a:off x="4141703" y="1710263"/>
            <a:ext cx="577999" cy="847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5601054">
            <a:off x="3721705" y="2566238"/>
            <a:ext cx="577999" cy="753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7" name="Group 36"/>
          <p:cNvGrpSpPr/>
          <p:nvPr/>
        </p:nvGrpSpPr>
        <p:grpSpPr>
          <a:xfrm>
            <a:off x="995692" y="2294176"/>
            <a:ext cx="1295400" cy="1255728"/>
            <a:chOff x="1219200" y="2382822"/>
            <a:chExt cx="1295400" cy="1255728"/>
          </a:xfrm>
        </p:grpSpPr>
        <p:sp>
          <p:nvSpPr>
            <p:cNvPr id="34" name="Freeform 33"/>
            <p:cNvSpPr/>
            <p:nvPr/>
          </p:nvSpPr>
          <p:spPr>
            <a:xfrm>
              <a:off x="1248229" y="2523855"/>
              <a:ext cx="1244646" cy="1036570"/>
            </a:xfrm>
            <a:custGeom>
              <a:avLst/>
              <a:gdLst>
                <a:gd name="connsiteX0" fmla="*/ 0 w 1244646"/>
                <a:gd name="connsiteY0" fmla="*/ 789031 h 1036570"/>
                <a:gd name="connsiteX1" fmla="*/ 3628 w 1244646"/>
                <a:gd name="connsiteY1" fmla="*/ 770888 h 1036570"/>
                <a:gd name="connsiteX2" fmla="*/ 10885 w 1244646"/>
                <a:gd name="connsiteY2" fmla="*/ 756374 h 1036570"/>
                <a:gd name="connsiteX3" fmla="*/ 14514 w 1244646"/>
                <a:gd name="connsiteY3" fmla="*/ 716459 h 1036570"/>
                <a:gd name="connsiteX4" fmla="*/ 21771 w 1244646"/>
                <a:gd name="connsiteY4" fmla="*/ 669288 h 1036570"/>
                <a:gd name="connsiteX5" fmla="*/ 25400 w 1244646"/>
                <a:gd name="connsiteY5" fmla="*/ 745488 h 1036570"/>
                <a:gd name="connsiteX6" fmla="*/ 29028 w 1244646"/>
                <a:gd name="connsiteY6" fmla="*/ 778145 h 1036570"/>
                <a:gd name="connsiteX7" fmla="*/ 36285 w 1244646"/>
                <a:gd name="connsiteY7" fmla="*/ 789031 h 1036570"/>
                <a:gd name="connsiteX8" fmla="*/ 39914 w 1244646"/>
                <a:gd name="connsiteY8" fmla="*/ 799916 h 1036570"/>
                <a:gd name="connsiteX9" fmla="*/ 50800 w 1244646"/>
                <a:gd name="connsiteY9" fmla="*/ 847088 h 1036570"/>
                <a:gd name="connsiteX10" fmla="*/ 54428 w 1244646"/>
                <a:gd name="connsiteY10" fmla="*/ 818059 h 1036570"/>
                <a:gd name="connsiteX11" fmla="*/ 61685 w 1244646"/>
                <a:gd name="connsiteY11" fmla="*/ 803545 h 1036570"/>
                <a:gd name="connsiteX12" fmla="*/ 65314 w 1244646"/>
                <a:gd name="connsiteY12" fmla="*/ 785402 h 1036570"/>
                <a:gd name="connsiteX13" fmla="*/ 72571 w 1244646"/>
                <a:gd name="connsiteY13" fmla="*/ 770888 h 1036570"/>
                <a:gd name="connsiteX14" fmla="*/ 76200 w 1244646"/>
                <a:gd name="connsiteY14" fmla="*/ 760002 h 1036570"/>
                <a:gd name="connsiteX15" fmla="*/ 83457 w 1244646"/>
                <a:gd name="connsiteY15" fmla="*/ 741859 h 1036570"/>
                <a:gd name="connsiteX16" fmla="*/ 97971 w 1244646"/>
                <a:gd name="connsiteY16" fmla="*/ 770888 h 1036570"/>
                <a:gd name="connsiteX17" fmla="*/ 101600 w 1244646"/>
                <a:gd name="connsiteY17" fmla="*/ 687431 h 1036570"/>
                <a:gd name="connsiteX18" fmla="*/ 112485 w 1244646"/>
                <a:gd name="connsiteY18" fmla="*/ 647516 h 1036570"/>
                <a:gd name="connsiteX19" fmla="*/ 116114 w 1244646"/>
                <a:gd name="connsiteY19" fmla="*/ 633002 h 1036570"/>
                <a:gd name="connsiteX20" fmla="*/ 123371 w 1244646"/>
                <a:gd name="connsiteY20" fmla="*/ 643888 h 1036570"/>
                <a:gd name="connsiteX21" fmla="*/ 127000 w 1244646"/>
                <a:gd name="connsiteY21" fmla="*/ 658402 h 1036570"/>
                <a:gd name="connsiteX22" fmla="*/ 130628 w 1244646"/>
                <a:gd name="connsiteY22" fmla="*/ 763631 h 1036570"/>
                <a:gd name="connsiteX23" fmla="*/ 137885 w 1244646"/>
                <a:gd name="connsiteY23" fmla="*/ 792659 h 1036570"/>
                <a:gd name="connsiteX24" fmla="*/ 141514 w 1244646"/>
                <a:gd name="connsiteY24" fmla="*/ 810802 h 1036570"/>
                <a:gd name="connsiteX25" fmla="*/ 145142 w 1244646"/>
                <a:gd name="connsiteY25" fmla="*/ 756374 h 1036570"/>
                <a:gd name="connsiteX26" fmla="*/ 156028 w 1244646"/>
                <a:gd name="connsiteY26" fmla="*/ 723716 h 1036570"/>
                <a:gd name="connsiteX27" fmla="*/ 166914 w 1244646"/>
                <a:gd name="connsiteY27" fmla="*/ 691059 h 1036570"/>
                <a:gd name="connsiteX28" fmla="*/ 170542 w 1244646"/>
                <a:gd name="connsiteY28" fmla="*/ 778145 h 1036570"/>
                <a:gd name="connsiteX29" fmla="*/ 174171 w 1244646"/>
                <a:gd name="connsiteY29" fmla="*/ 789031 h 1036570"/>
                <a:gd name="connsiteX30" fmla="*/ 177800 w 1244646"/>
                <a:gd name="connsiteY30" fmla="*/ 778145 h 1036570"/>
                <a:gd name="connsiteX31" fmla="*/ 181428 w 1244646"/>
                <a:gd name="connsiteY31" fmla="*/ 694688 h 1036570"/>
                <a:gd name="connsiteX32" fmla="*/ 185057 w 1244646"/>
                <a:gd name="connsiteY32" fmla="*/ 680174 h 1036570"/>
                <a:gd name="connsiteX33" fmla="*/ 192314 w 1244646"/>
                <a:gd name="connsiteY33" fmla="*/ 636631 h 1036570"/>
                <a:gd name="connsiteX34" fmla="*/ 206828 w 1244646"/>
                <a:gd name="connsiteY34" fmla="*/ 651145 h 1036570"/>
                <a:gd name="connsiteX35" fmla="*/ 210457 w 1244646"/>
                <a:gd name="connsiteY35" fmla="*/ 665659 h 1036570"/>
                <a:gd name="connsiteX36" fmla="*/ 217714 w 1244646"/>
                <a:gd name="connsiteY36" fmla="*/ 683802 h 1036570"/>
                <a:gd name="connsiteX37" fmla="*/ 221342 w 1244646"/>
                <a:gd name="connsiteY37" fmla="*/ 705574 h 1036570"/>
                <a:gd name="connsiteX38" fmla="*/ 224971 w 1244646"/>
                <a:gd name="connsiteY38" fmla="*/ 716459 h 1036570"/>
                <a:gd name="connsiteX39" fmla="*/ 232228 w 1244646"/>
                <a:gd name="connsiteY39" fmla="*/ 698316 h 1036570"/>
                <a:gd name="connsiteX40" fmla="*/ 235857 w 1244646"/>
                <a:gd name="connsiteY40" fmla="*/ 633002 h 1036570"/>
                <a:gd name="connsiteX41" fmla="*/ 243114 w 1244646"/>
                <a:gd name="connsiteY41" fmla="*/ 618488 h 1036570"/>
                <a:gd name="connsiteX42" fmla="*/ 246742 w 1244646"/>
                <a:gd name="connsiteY42" fmla="*/ 607602 h 1036570"/>
                <a:gd name="connsiteX43" fmla="*/ 254000 w 1244646"/>
                <a:gd name="connsiteY43" fmla="*/ 574945 h 1036570"/>
                <a:gd name="connsiteX44" fmla="*/ 261257 w 1244646"/>
                <a:gd name="connsiteY44" fmla="*/ 596716 h 1036570"/>
                <a:gd name="connsiteX45" fmla="*/ 268514 w 1244646"/>
                <a:gd name="connsiteY45" fmla="*/ 643888 h 1036570"/>
                <a:gd name="connsiteX46" fmla="*/ 272142 w 1244646"/>
                <a:gd name="connsiteY46" fmla="*/ 560431 h 1036570"/>
                <a:gd name="connsiteX47" fmla="*/ 275771 w 1244646"/>
                <a:gd name="connsiteY47" fmla="*/ 545916 h 1036570"/>
                <a:gd name="connsiteX48" fmla="*/ 268514 w 1244646"/>
                <a:gd name="connsiteY48" fmla="*/ 611231 h 1036570"/>
                <a:gd name="connsiteX49" fmla="*/ 264885 w 1244646"/>
                <a:gd name="connsiteY49" fmla="*/ 564059 h 1036570"/>
                <a:gd name="connsiteX50" fmla="*/ 272142 w 1244646"/>
                <a:gd name="connsiteY50" fmla="*/ 382631 h 1036570"/>
                <a:gd name="connsiteX51" fmla="*/ 290285 w 1244646"/>
                <a:gd name="connsiteY51" fmla="*/ 426174 h 1036570"/>
                <a:gd name="connsiteX52" fmla="*/ 301171 w 1244646"/>
                <a:gd name="connsiteY52" fmla="*/ 455202 h 1036570"/>
                <a:gd name="connsiteX53" fmla="*/ 308428 w 1244646"/>
                <a:gd name="connsiteY53" fmla="*/ 487859 h 1036570"/>
                <a:gd name="connsiteX54" fmla="*/ 319314 w 1244646"/>
                <a:gd name="connsiteY54" fmla="*/ 524145 h 1036570"/>
                <a:gd name="connsiteX55" fmla="*/ 322942 w 1244646"/>
                <a:gd name="connsiteY55" fmla="*/ 538659 h 1036570"/>
                <a:gd name="connsiteX56" fmla="*/ 326571 w 1244646"/>
                <a:gd name="connsiteY56" fmla="*/ 560431 h 1036570"/>
                <a:gd name="connsiteX57" fmla="*/ 337457 w 1244646"/>
                <a:gd name="connsiteY57" fmla="*/ 578574 h 1036570"/>
                <a:gd name="connsiteX58" fmla="*/ 341085 w 1244646"/>
                <a:gd name="connsiteY58" fmla="*/ 593088 h 1036570"/>
                <a:gd name="connsiteX59" fmla="*/ 344714 w 1244646"/>
                <a:gd name="connsiteY59" fmla="*/ 603974 h 1036570"/>
                <a:gd name="connsiteX60" fmla="*/ 351971 w 1244646"/>
                <a:gd name="connsiteY60" fmla="*/ 320945 h 1036570"/>
                <a:gd name="connsiteX61" fmla="*/ 355600 w 1244646"/>
                <a:gd name="connsiteY61" fmla="*/ 310059 h 1036570"/>
                <a:gd name="connsiteX62" fmla="*/ 359228 w 1244646"/>
                <a:gd name="connsiteY62" fmla="*/ 291916 h 1036570"/>
                <a:gd name="connsiteX63" fmla="*/ 362857 w 1244646"/>
                <a:gd name="connsiteY63" fmla="*/ 277402 h 1036570"/>
                <a:gd name="connsiteX64" fmla="*/ 370114 w 1244646"/>
                <a:gd name="connsiteY64" fmla="*/ 244745 h 1036570"/>
                <a:gd name="connsiteX65" fmla="*/ 377371 w 1244646"/>
                <a:gd name="connsiteY65" fmla="*/ 226602 h 1036570"/>
                <a:gd name="connsiteX66" fmla="*/ 381000 w 1244646"/>
                <a:gd name="connsiteY66" fmla="*/ 183059 h 1036570"/>
                <a:gd name="connsiteX67" fmla="*/ 384628 w 1244646"/>
                <a:gd name="connsiteY67" fmla="*/ 168545 h 1036570"/>
                <a:gd name="connsiteX68" fmla="*/ 388257 w 1244646"/>
                <a:gd name="connsiteY68" fmla="*/ 143145 h 1036570"/>
                <a:gd name="connsiteX69" fmla="*/ 395514 w 1244646"/>
                <a:gd name="connsiteY69" fmla="*/ 226602 h 1036570"/>
                <a:gd name="connsiteX70" fmla="*/ 399142 w 1244646"/>
                <a:gd name="connsiteY70" fmla="*/ 252002 h 1036570"/>
                <a:gd name="connsiteX71" fmla="*/ 410028 w 1244646"/>
                <a:gd name="connsiteY71" fmla="*/ 313688 h 1036570"/>
                <a:gd name="connsiteX72" fmla="*/ 417285 w 1244646"/>
                <a:gd name="connsiteY72" fmla="*/ 386259 h 1036570"/>
                <a:gd name="connsiteX73" fmla="*/ 428171 w 1244646"/>
                <a:gd name="connsiteY73" fmla="*/ 429802 h 1036570"/>
                <a:gd name="connsiteX74" fmla="*/ 431800 w 1244646"/>
                <a:gd name="connsiteY74" fmla="*/ 480602 h 1036570"/>
                <a:gd name="connsiteX75" fmla="*/ 435428 w 1244646"/>
                <a:gd name="connsiteY75" fmla="*/ 502374 h 1036570"/>
                <a:gd name="connsiteX76" fmla="*/ 442685 w 1244646"/>
                <a:gd name="connsiteY76" fmla="*/ 34288 h 1036570"/>
                <a:gd name="connsiteX77" fmla="*/ 449942 w 1244646"/>
                <a:gd name="connsiteY77" fmla="*/ 114116 h 1036570"/>
                <a:gd name="connsiteX78" fmla="*/ 464457 w 1244646"/>
                <a:gd name="connsiteY78" fmla="*/ 175802 h 1036570"/>
                <a:gd name="connsiteX79" fmla="*/ 468085 w 1244646"/>
                <a:gd name="connsiteY79" fmla="*/ 208459 h 1036570"/>
                <a:gd name="connsiteX80" fmla="*/ 486228 w 1244646"/>
                <a:gd name="connsiteY80" fmla="*/ 255631 h 1036570"/>
                <a:gd name="connsiteX81" fmla="*/ 500742 w 1244646"/>
                <a:gd name="connsiteY81" fmla="*/ 295545 h 1036570"/>
                <a:gd name="connsiteX82" fmla="*/ 508000 w 1244646"/>
                <a:gd name="connsiteY82" fmla="*/ 328202 h 1036570"/>
                <a:gd name="connsiteX83" fmla="*/ 522514 w 1244646"/>
                <a:gd name="connsiteY83" fmla="*/ 353602 h 1036570"/>
                <a:gd name="connsiteX84" fmla="*/ 533400 w 1244646"/>
                <a:gd name="connsiteY84" fmla="*/ 400774 h 1036570"/>
                <a:gd name="connsiteX85" fmla="*/ 540657 w 1244646"/>
                <a:gd name="connsiteY85" fmla="*/ 422545 h 1036570"/>
                <a:gd name="connsiteX86" fmla="*/ 551542 w 1244646"/>
                <a:gd name="connsiteY86" fmla="*/ 476974 h 1036570"/>
                <a:gd name="connsiteX87" fmla="*/ 558800 w 1244646"/>
                <a:gd name="connsiteY87" fmla="*/ 491488 h 1036570"/>
                <a:gd name="connsiteX88" fmla="*/ 566057 w 1244646"/>
                <a:gd name="connsiteY88" fmla="*/ 513259 h 1036570"/>
                <a:gd name="connsiteX89" fmla="*/ 562428 w 1244646"/>
                <a:gd name="connsiteY89" fmla="*/ 1631 h 1036570"/>
                <a:gd name="connsiteX90" fmla="*/ 555171 w 1244646"/>
                <a:gd name="connsiteY90" fmla="*/ 30659 h 1036570"/>
                <a:gd name="connsiteX91" fmla="*/ 558800 w 1244646"/>
                <a:gd name="connsiteY91" fmla="*/ 233859 h 1036570"/>
                <a:gd name="connsiteX92" fmla="*/ 569685 w 1244646"/>
                <a:gd name="connsiteY92" fmla="*/ 284659 h 1036570"/>
                <a:gd name="connsiteX93" fmla="*/ 584200 w 1244646"/>
                <a:gd name="connsiteY93" fmla="*/ 360859 h 1036570"/>
                <a:gd name="connsiteX94" fmla="*/ 598714 w 1244646"/>
                <a:gd name="connsiteY94" fmla="*/ 408031 h 1036570"/>
                <a:gd name="connsiteX95" fmla="*/ 602342 w 1244646"/>
                <a:gd name="connsiteY95" fmla="*/ 429802 h 1036570"/>
                <a:gd name="connsiteX96" fmla="*/ 605971 w 1244646"/>
                <a:gd name="connsiteY96" fmla="*/ 444316 h 1036570"/>
                <a:gd name="connsiteX97" fmla="*/ 609600 w 1244646"/>
                <a:gd name="connsiteY97" fmla="*/ 476974 h 1036570"/>
                <a:gd name="connsiteX98" fmla="*/ 616857 w 1244646"/>
                <a:gd name="connsiteY98" fmla="*/ 495116 h 1036570"/>
                <a:gd name="connsiteX99" fmla="*/ 624114 w 1244646"/>
                <a:gd name="connsiteY99" fmla="*/ 516888 h 1036570"/>
                <a:gd name="connsiteX100" fmla="*/ 635000 w 1244646"/>
                <a:gd name="connsiteY100" fmla="*/ 553174 h 1036570"/>
                <a:gd name="connsiteX101" fmla="*/ 638628 w 1244646"/>
                <a:gd name="connsiteY101" fmla="*/ 574945 h 1036570"/>
                <a:gd name="connsiteX102" fmla="*/ 635000 w 1244646"/>
                <a:gd name="connsiteY102" fmla="*/ 560431 h 1036570"/>
                <a:gd name="connsiteX103" fmla="*/ 631371 w 1244646"/>
                <a:gd name="connsiteY103" fmla="*/ 549545 h 1036570"/>
                <a:gd name="connsiteX104" fmla="*/ 635000 w 1244646"/>
                <a:gd name="connsiteY104" fmla="*/ 295545 h 1036570"/>
                <a:gd name="connsiteX105" fmla="*/ 642257 w 1244646"/>
                <a:gd name="connsiteY105" fmla="*/ 248374 h 1036570"/>
                <a:gd name="connsiteX106" fmla="*/ 653142 w 1244646"/>
                <a:gd name="connsiteY106" fmla="*/ 197574 h 1036570"/>
                <a:gd name="connsiteX107" fmla="*/ 660400 w 1244646"/>
                <a:gd name="connsiteY107" fmla="*/ 143145 h 1036570"/>
                <a:gd name="connsiteX108" fmla="*/ 671285 w 1244646"/>
                <a:gd name="connsiteY108" fmla="*/ 85088 h 1036570"/>
                <a:gd name="connsiteX109" fmla="*/ 674914 w 1244646"/>
                <a:gd name="connsiteY109" fmla="*/ 37916 h 1036570"/>
                <a:gd name="connsiteX110" fmla="*/ 682171 w 1244646"/>
                <a:gd name="connsiteY110" fmla="*/ 328202 h 1036570"/>
                <a:gd name="connsiteX111" fmla="*/ 689428 w 1244646"/>
                <a:gd name="connsiteY111" fmla="*/ 302802 h 1036570"/>
                <a:gd name="connsiteX112" fmla="*/ 693057 w 1244646"/>
                <a:gd name="connsiteY112" fmla="*/ 284659 h 1036570"/>
                <a:gd name="connsiteX113" fmla="*/ 707571 w 1244646"/>
                <a:gd name="connsiteY113" fmla="*/ 244745 h 1036570"/>
                <a:gd name="connsiteX114" fmla="*/ 718457 w 1244646"/>
                <a:gd name="connsiteY114" fmla="*/ 212088 h 1036570"/>
                <a:gd name="connsiteX115" fmla="*/ 725714 w 1244646"/>
                <a:gd name="connsiteY115" fmla="*/ 179431 h 1036570"/>
                <a:gd name="connsiteX116" fmla="*/ 729342 w 1244646"/>
                <a:gd name="connsiteY116" fmla="*/ 161288 h 1036570"/>
                <a:gd name="connsiteX117" fmla="*/ 736600 w 1244646"/>
                <a:gd name="connsiteY117" fmla="*/ 146774 h 1036570"/>
                <a:gd name="connsiteX118" fmla="*/ 740228 w 1244646"/>
                <a:gd name="connsiteY118" fmla="*/ 128631 h 1036570"/>
                <a:gd name="connsiteX119" fmla="*/ 751114 w 1244646"/>
                <a:gd name="connsiteY119" fmla="*/ 143145 h 1036570"/>
                <a:gd name="connsiteX120" fmla="*/ 754742 w 1244646"/>
                <a:gd name="connsiteY120" fmla="*/ 386259 h 1036570"/>
                <a:gd name="connsiteX121" fmla="*/ 765628 w 1244646"/>
                <a:gd name="connsiteY121" fmla="*/ 349974 h 1036570"/>
                <a:gd name="connsiteX122" fmla="*/ 776514 w 1244646"/>
                <a:gd name="connsiteY122" fmla="*/ 281031 h 1036570"/>
                <a:gd name="connsiteX123" fmla="*/ 783771 w 1244646"/>
                <a:gd name="connsiteY123" fmla="*/ 266516 h 1036570"/>
                <a:gd name="connsiteX124" fmla="*/ 791028 w 1244646"/>
                <a:gd name="connsiteY124" fmla="*/ 233859 h 1036570"/>
                <a:gd name="connsiteX125" fmla="*/ 798285 w 1244646"/>
                <a:gd name="connsiteY125" fmla="*/ 222974 h 1036570"/>
                <a:gd name="connsiteX126" fmla="*/ 809171 w 1244646"/>
                <a:gd name="connsiteY126" fmla="*/ 197574 h 1036570"/>
                <a:gd name="connsiteX127" fmla="*/ 812800 w 1244646"/>
                <a:gd name="connsiteY127" fmla="*/ 208459 h 1036570"/>
                <a:gd name="connsiteX128" fmla="*/ 816428 w 1244646"/>
                <a:gd name="connsiteY128" fmla="*/ 226602 h 1036570"/>
                <a:gd name="connsiteX129" fmla="*/ 820057 w 1244646"/>
                <a:gd name="connsiteY129" fmla="*/ 444316 h 1036570"/>
                <a:gd name="connsiteX130" fmla="*/ 841828 w 1244646"/>
                <a:gd name="connsiteY130" fmla="*/ 495116 h 1036570"/>
                <a:gd name="connsiteX131" fmla="*/ 852714 w 1244646"/>
                <a:gd name="connsiteY131" fmla="*/ 524145 h 1036570"/>
                <a:gd name="connsiteX132" fmla="*/ 859971 w 1244646"/>
                <a:gd name="connsiteY132" fmla="*/ 545916 h 1036570"/>
                <a:gd name="connsiteX133" fmla="*/ 867228 w 1244646"/>
                <a:gd name="connsiteY133" fmla="*/ 567688 h 1036570"/>
                <a:gd name="connsiteX134" fmla="*/ 874485 w 1244646"/>
                <a:gd name="connsiteY134" fmla="*/ 611231 h 1036570"/>
                <a:gd name="connsiteX135" fmla="*/ 881742 w 1244646"/>
                <a:gd name="connsiteY135" fmla="*/ 622116 h 1036570"/>
                <a:gd name="connsiteX136" fmla="*/ 878114 w 1244646"/>
                <a:gd name="connsiteY136" fmla="*/ 535031 h 1036570"/>
                <a:gd name="connsiteX137" fmla="*/ 874485 w 1244646"/>
                <a:gd name="connsiteY137" fmla="*/ 520516 h 1036570"/>
                <a:gd name="connsiteX138" fmla="*/ 870857 w 1244646"/>
                <a:gd name="connsiteY138" fmla="*/ 542288 h 1036570"/>
                <a:gd name="connsiteX139" fmla="*/ 878114 w 1244646"/>
                <a:gd name="connsiteY139" fmla="*/ 651145 h 1036570"/>
                <a:gd name="connsiteX140" fmla="*/ 892628 w 1244646"/>
                <a:gd name="connsiteY140" fmla="*/ 705574 h 1036570"/>
                <a:gd name="connsiteX141" fmla="*/ 907142 w 1244646"/>
                <a:gd name="connsiteY141" fmla="*/ 763631 h 1036570"/>
                <a:gd name="connsiteX142" fmla="*/ 925285 w 1244646"/>
                <a:gd name="connsiteY142" fmla="*/ 803545 h 1036570"/>
                <a:gd name="connsiteX143" fmla="*/ 928914 w 1244646"/>
                <a:gd name="connsiteY143" fmla="*/ 814431 h 1036570"/>
                <a:gd name="connsiteX144" fmla="*/ 932542 w 1244646"/>
                <a:gd name="connsiteY144" fmla="*/ 832574 h 1036570"/>
                <a:gd name="connsiteX145" fmla="*/ 939800 w 1244646"/>
                <a:gd name="connsiteY145" fmla="*/ 839831 h 1036570"/>
                <a:gd name="connsiteX146" fmla="*/ 947057 w 1244646"/>
                <a:gd name="connsiteY146" fmla="*/ 850716 h 1036570"/>
                <a:gd name="connsiteX147" fmla="*/ 950685 w 1244646"/>
                <a:gd name="connsiteY147" fmla="*/ 861602 h 1036570"/>
                <a:gd name="connsiteX148" fmla="*/ 947057 w 1244646"/>
                <a:gd name="connsiteY148" fmla="*/ 847088 h 1036570"/>
                <a:gd name="connsiteX149" fmla="*/ 950685 w 1244646"/>
                <a:gd name="connsiteY149" fmla="*/ 618488 h 1036570"/>
                <a:gd name="connsiteX150" fmla="*/ 957942 w 1244646"/>
                <a:gd name="connsiteY150" fmla="*/ 542288 h 1036570"/>
                <a:gd name="connsiteX151" fmla="*/ 965200 w 1244646"/>
                <a:gd name="connsiteY151" fmla="*/ 527774 h 1036570"/>
                <a:gd name="connsiteX152" fmla="*/ 972457 w 1244646"/>
                <a:gd name="connsiteY152" fmla="*/ 760002 h 1036570"/>
                <a:gd name="connsiteX153" fmla="*/ 983342 w 1244646"/>
                <a:gd name="connsiteY153" fmla="*/ 796288 h 1036570"/>
                <a:gd name="connsiteX154" fmla="*/ 986971 w 1244646"/>
                <a:gd name="connsiteY154" fmla="*/ 814431 h 1036570"/>
                <a:gd name="connsiteX155" fmla="*/ 994228 w 1244646"/>
                <a:gd name="connsiteY155" fmla="*/ 832574 h 1036570"/>
                <a:gd name="connsiteX156" fmla="*/ 997857 w 1244646"/>
                <a:gd name="connsiteY156" fmla="*/ 843459 h 1036570"/>
                <a:gd name="connsiteX157" fmla="*/ 990600 w 1244646"/>
                <a:gd name="connsiteY157" fmla="*/ 763631 h 1036570"/>
                <a:gd name="connsiteX158" fmla="*/ 994228 w 1244646"/>
                <a:gd name="connsiteY158" fmla="*/ 462459 h 1036570"/>
                <a:gd name="connsiteX159" fmla="*/ 1001485 w 1244646"/>
                <a:gd name="connsiteY159" fmla="*/ 589459 h 1036570"/>
                <a:gd name="connsiteX160" fmla="*/ 1008742 w 1244646"/>
                <a:gd name="connsiteY160" fmla="*/ 669288 h 1036570"/>
                <a:gd name="connsiteX161" fmla="*/ 1016000 w 1244646"/>
                <a:gd name="connsiteY161" fmla="*/ 752745 h 1036570"/>
                <a:gd name="connsiteX162" fmla="*/ 1023257 w 1244646"/>
                <a:gd name="connsiteY162" fmla="*/ 781774 h 1036570"/>
                <a:gd name="connsiteX163" fmla="*/ 1026885 w 1244646"/>
                <a:gd name="connsiteY163" fmla="*/ 807174 h 1036570"/>
                <a:gd name="connsiteX164" fmla="*/ 1045028 w 1244646"/>
                <a:gd name="connsiteY164" fmla="*/ 861602 h 1036570"/>
                <a:gd name="connsiteX165" fmla="*/ 1052285 w 1244646"/>
                <a:gd name="connsiteY165" fmla="*/ 897888 h 1036570"/>
                <a:gd name="connsiteX166" fmla="*/ 1074057 w 1244646"/>
                <a:gd name="connsiteY166" fmla="*/ 945059 h 1036570"/>
                <a:gd name="connsiteX167" fmla="*/ 1092200 w 1244646"/>
                <a:gd name="connsiteY167" fmla="*/ 992231 h 1036570"/>
                <a:gd name="connsiteX168" fmla="*/ 1103085 w 1244646"/>
                <a:gd name="connsiteY168" fmla="*/ 1006745 h 1036570"/>
                <a:gd name="connsiteX169" fmla="*/ 1106714 w 1244646"/>
                <a:gd name="connsiteY169" fmla="*/ 1024888 h 1036570"/>
                <a:gd name="connsiteX170" fmla="*/ 1110342 w 1244646"/>
                <a:gd name="connsiteY170" fmla="*/ 1035774 h 1036570"/>
                <a:gd name="connsiteX171" fmla="*/ 1106714 w 1244646"/>
                <a:gd name="connsiteY171" fmla="*/ 988602 h 1036570"/>
                <a:gd name="connsiteX172" fmla="*/ 1095828 w 1244646"/>
                <a:gd name="connsiteY172" fmla="*/ 887002 h 1036570"/>
                <a:gd name="connsiteX173" fmla="*/ 1103085 w 1244646"/>
                <a:gd name="connsiteY173" fmla="*/ 633002 h 1036570"/>
                <a:gd name="connsiteX174" fmla="*/ 1113971 w 1244646"/>
                <a:gd name="connsiteY174" fmla="*/ 542288 h 1036570"/>
                <a:gd name="connsiteX175" fmla="*/ 1117600 w 1244646"/>
                <a:gd name="connsiteY175" fmla="*/ 752745 h 1036570"/>
                <a:gd name="connsiteX176" fmla="*/ 1128485 w 1244646"/>
                <a:gd name="connsiteY176" fmla="*/ 774516 h 1036570"/>
                <a:gd name="connsiteX177" fmla="*/ 1139371 w 1244646"/>
                <a:gd name="connsiteY177" fmla="*/ 807174 h 1036570"/>
                <a:gd name="connsiteX178" fmla="*/ 1143000 w 1244646"/>
                <a:gd name="connsiteY178" fmla="*/ 789031 h 1036570"/>
                <a:gd name="connsiteX179" fmla="*/ 1150257 w 1244646"/>
                <a:gd name="connsiteY179" fmla="*/ 633002 h 1036570"/>
                <a:gd name="connsiteX180" fmla="*/ 1157514 w 1244646"/>
                <a:gd name="connsiteY180" fmla="*/ 658402 h 1036570"/>
                <a:gd name="connsiteX181" fmla="*/ 1164771 w 1244646"/>
                <a:gd name="connsiteY181" fmla="*/ 749116 h 1036570"/>
                <a:gd name="connsiteX182" fmla="*/ 1168400 w 1244646"/>
                <a:gd name="connsiteY182" fmla="*/ 781774 h 1036570"/>
                <a:gd name="connsiteX183" fmla="*/ 1172028 w 1244646"/>
                <a:gd name="connsiteY183" fmla="*/ 741859 h 1036570"/>
                <a:gd name="connsiteX184" fmla="*/ 1179285 w 1244646"/>
                <a:gd name="connsiteY184" fmla="*/ 698316 h 1036570"/>
                <a:gd name="connsiteX185" fmla="*/ 1182914 w 1244646"/>
                <a:gd name="connsiteY185" fmla="*/ 683802 h 1036570"/>
                <a:gd name="connsiteX186" fmla="*/ 1190171 w 1244646"/>
                <a:gd name="connsiteY186" fmla="*/ 669288 h 1036570"/>
                <a:gd name="connsiteX187" fmla="*/ 1201057 w 1244646"/>
                <a:gd name="connsiteY187" fmla="*/ 691059 h 1036570"/>
                <a:gd name="connsiteX188" fmla="*/ 1208314 w 1244646"/>
                <a:gd name="connsiteY188" fmla="*/ 705574 h 1036570"/>
                <a:gd name="connsiteX189" fmla="*/ 1211942 w 1244646"/>
                <a:gd name="connsiteY189" fmla="*/ 716459 h 1036570"/>
                <a:gd name="connsiteX190" fmla="*/ 1222828 w 1244646"/>
                <a:gd name="connsiteY190" fmla="*/ 763631 h 1036570"/>
                <a:gd name="connsiteX191" fmla="*/ 1230085 w 1244646"/>
                <a:gd name="connsiteY191" fmla="*/ 796288 h 1036570"/>
                <a:gd name="connsiteX192" fmla="*/ 1237342 w 1244646"/>
                <a:gd name="connsiteY192" fmla="*/ 760002 h 1036570"/>
                <a:gd name="connsiteX193" fmla="*/ 1240971 w 1244646"/>
                <a:gd name="connsiteY193" fmla="*/ 749116 h 1036570"/>
                <a:gd name="connsiteX194" fmla="*/ 1244600 w 1244646"/>
                <a:gd name="connsiteY194" fmla="*/ 767259 h 103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244646" h="1036570">
                  <a:moveTo>
                    <a:pt x="0" y="789031"/>
                  </a:moveTo>
                  <a:cubicBezTo>
                    <a:pt x="1209" y="782983"/>
                    <a:pt x="1678" y="776739"/>
                    <a:pt x="3628" y="770888"/>
                  </a:cubicBezTo>
                  <a:cubicBezTo>
                    <a:pt x="5338" y="765756"/>
                    <a:pt x="9824" y="761678"/>
                    <a:pt x="10885" y="756374"/>
                  </a:cubicBezTo>
                  <a:cubicBezTo>
                    <a:pt x="13505" y="743274"/>
                    <a:pt x="13039" y="729737"/>
                    <a:pt x="14514" y="716459"/>
                  </a:cubicBezTo>
                  <a:cubicBezTo>
                    <a:pt x="16073" y="702432"/>
                    <a:pt x="19411" y="683447"/>
                    <a:pt x="21771" y="669288"/>
                  </a:cubicBezTo>
                  <a:cubicBezTo>
                    <a:pt x="22981" y="694688"/>
                    <a:pt x="23709" y="720116"/>
                    <a:pt x="25400" y="745488"/>
                  </a:cubicBezTo>
                  <a:cubicBezTo>
                    <a:pt x="26129" y="756416"/>
                    <a:pt x="26372" y="767519"/>
                    <a:pt x="29028" y="778145"/>
                  </a:cubicBezTo>
                  <a:cubicBezTo>
                    <a:pt x="30086" y="782376"/>
                    <a:pt x="34335" y="785130"/>
                    <a:pt x="36285" y="789031"/>
                  </a:cubicBezTo>
                  <a:cubicBezTo>
                    <a:pt x="37996" y="792452"/>
                    <a:pt x="39054" y="796189"/>
                    <a:pt x="39914" y="799916"/>
                  </a:cubicBezTo>
                  <a:cubicBezTo>
                    <a:pt x="51926" y="851966"/>
                    <a:pt x="42028" y="820775"/>
                    <a:pt x="50800" y="847088"/>
                  </a:cubicBezTo>
                  <a:cubicBezTo>
                    <a:pt x="52009" y="837412"/>
                    <a:pt x="52063" y="827519"/>
                    <a:pt x="54428" y="818059"/>
                  </a:cubicBezTo>
                  <a:cubicBezTo>
                    <a:pt x="55740" y="812811"/>
                    <a:pt x="59974" y="808676"/>
                    <a:pt x="61685" y="803545"/>
                  </a:cubicBezTo>
                  <a:cubicBezTo>
                    <a:pt x="63635" y="797694"/>
                    <a:pt x="63364" y="791253"/>
                    <a:pt x="65314" y="785402"/>
                  </a:cubicBezTo>
                  <a:cubicBezTo>
                    <a:pt x="67025" y="780271"/>
                    <a:pt x="70440" y="775860"/>
                    <a:pt x="72571" y="770888"/>
                  </a:cubicBezTo>
                  <a:cubicBezTo>
                    <a:pt x="74078" y="767372"/>
                    <a:pt x="74857" y="763583"/>
                    <a:pt x="76200" y="760002"/>
                  </a:cubicBezTo>
                  <a:cubicBezTo>
                    <a:pt x="78487" y="753903"/>
                    <a:pt x="81038" y="747907"/>
                    <a:pt x="83457" y="741859"/>
                  </a:cubicBezTo>
                  <a:cubicBezTo>
                    <a:pt x="93798" y="591920"/>
                    <a:pt x="88816" y="601523"/>
                    <a:pt x="97971" y="770888"/>
                  </a:cubicBezTo>
                  <a:cubicBezTo>
                    <a:pt x="99181" y="743069"/>
                    <a:pt x="99616" y="715206"/>
                    <a:pt x="101600" y="687431"/>
                  </a:cubicBezTo>
                  <a:cubicBezTo>
                    <a:pt x="102855" y="669858"/>
                    <a:pt x="108082" y="665127"/>
                    <a:pt x="112485" y="647516"/>
                  </a:cubicBezTo>
                  <a:lnTo>
                    <a:pt x="116114" y="633002"/>
                  </a:lnTo>
                  <a:cubicBezTo>
                    <a:pt x="118533" y="636631"/>
                    <a:pt x="121653" y="639880"/>
                    <a:pt x="123371" y="643888"/>
                  </a:cubicBezTo>
                  <a:cubicBezTo>
                    <a:pt x="125335" y="648472"/>
                    <a:pt x="126698" y="653424"/>
                    <a:pt x="127000" y="658402"/>
                  </a:cubicBezTo>
                  <a:cubicBezTo>
                    <a:pt x="129123" y="693435"/>
                    <a:pt x="127792" y="728649"/>
                    <a:pt x="130628" y="763631"/>
                  </a:cubicBezTo>
                  <a:cubicBezTo>
                    <a:pt x="131434" y="773572"/>
                    <a:pt x="135642" y="782941"/>
                    <a:pt x="137885" y="792659"/>
                  </a:cubicBezTo>
                  <a:cubicBezTo>
                    <a:pt x="139272" y="798669"/>
                    <a:pt x="140304" y="804754"/>
                    <a:pt x="141514" y="810802"/>
                  </a:cubicBezTo>
                  <a:cubicBezTo>
                    <a:pt x="142723" y="792659"/>
                    <a:pt x="142153" y="774310"/>
                    <a:pt x="145142" y="756374"/>
                  </a:cubicBezTo>
                  <a:cubicBezTo>
                    <a:pt x="147028" y="745055"/>
                    <a:pt x="154141" y="735035"/>
                    <a:pt x="156028" y="723716"/>
                  </a:cubicBezTo>
                  <a:cubicBezTo>
                    <a:pt x="160374" y="697643"/>
                    <a:pt x="155576" y="708067"/>
                    <a:pt x="166914" y="691059"/>
                  </a:cubicBezTo>
                  <a:cubicBezTo>
                    <a:pt x="168123" y="720088"/>
                    <a:pt x="168396" y="749171"/>
                    <a:pt x="170542" y="778145"/>
                  </a:cubicBezTo>
                  <a:cubicBezTo>
                    <a:pt x="170825" y="781960"/>
                    <a:pt x="170346" y="789031"/>
                    <a:pt x="174171" y="789031"/>
                  </a:cubicBezTo>
                  <a:cubicBezTo>
                    <a:pt x="177996" y="789031"/>
                    <a:pt x="176590" y="781774"/>
                    <a:pt x="177800" y="778145"/>
                  </a:cubicBezTo>
                  <a:cubicBezTo>
                    <a:pt x="179009" y="750326"/>
                    <a:pt x="179371" y="722457"/>
                    <a:pt x="181428" y="694688"/>
                  </a:cubicBezTo>
                  <a:cubicBezTo>
                    <a:pt x="181796" y="689715"/>
                    <a:pt x="184165" y="685080"/>
                    <a:pt x="185057" y="680174"/>
                  </a:cubicBezTo>
                  <a:cubicBezTo>
                    <a:pt x="203050" y="581212"/>
                    <a:pt x="177278" y="711805"/>
                    <a:pt x="192314" y="636631"/>
                  </a:cubicBezTo>
                  <a:cubicBezTo>
                    <a:pt x="197152" y="641469"/>
                    <a:pt x="203202" y="645343"/>
                    <a:pt x="206828" y="651145"/>
                  </a:cubicBezTo>
                  <a:cubicBezTo>
                    <a:pt x="209471" y="655374"/>
                    <a:pt x="208880" y="660928"/>
                    <a:pt x="210457" y="665659"/>
                  </a:cubicBezTo>
                  <a:cubicBezTo>
                    <a:pt x="212517" y="671838"/>
                    <a:pt x="215295" y="677754"/>
                    <a:pt x="217714" y="683802"/>
                  </a:cubicBezTo>
                  <a:cubicBezTo>
                    <a:pt x="218923" y="691059"/>
                    <a:pt x="219746" y="698392"/>
                    <a:pt x="221342" y="705574"/>
                  </a:cubicBezTo>
                  <a:cubicBezTo>
                    <a:pt x="222172" y="709308"/>
                    <a:pt x="221789" y="718581"/>
                    <a:pt x="224971" y="716459"/>
                  </a:cubicBezTo>
                  <a:cubicBezTo>
                    <a:pt x="230390" y="712846"/>
                    <a:pt x="229809" y="704364"/>
                    <a:pt x="232228" y="698316"/>
                  </a:cubicBezTo>
                  <a:cubicBezTo>
                    <a:pt x="233438" y="676545"/>
                    <a:pt x="232911" y="654607"/>
                    <a:pt x="235857" y="633002"/>
                  </a:cubicBezTo>
                  <a:cubicBezTo>
                    <a:pt x="236588" y="627643"/>
                    <a:pt x="240983" y="623460"/>
                    <a:pt x="243114" y="618488"/>
                  </a:cubicBezTo>
                  <a:cubicBezTo>
                    <a:pt x="244621" y="614972"/>
                    <a:pt x="245912" y="611336"/>
                    <a:pt x="246742" y="607602"/>
                  </a:cubicBezTo>
                  <a:cubicBezTo>
                    <a:pt x="255254" y="569296"/>
                    <a:pt x="245832" y="599446"/>
                    <a:pt x="254000" y="574945"/>
                  </a:cubicBezTo>
                  <a:cubicBezTo>
                    <a:pt x="256419" y="582202"/>
                    <a:pt x="259681" y="589231"/>
                    <a:pt x="261257" y="596716"/>
                  </a:cubicBezTo>
                  <a:cubicBezTo>
                    <a:pt x="264534" y="612284"/>
                    <a:pt x="263943" y="659126"/>
                    <a:pt x="268514" y="643888"/>
                  </a:cubicBezTo>
                  <a:cubicBezTo>
                    <a:pt x="276515" y="617217"/>
                    <a:pt x="270085" y="588200"/>
                    <a:pt x="272142" y="560431"/>
                  </a:cubicBezTo>
                  <a:cubicBezTo>
                    <a:pt x="272510" y="555457"/>
                    <a:pt x="274561" y="550754"/>
                    <a:pt x="275771" y="545916"/>
                  </a:cubicBezTo>
                  <a:cubicBezTo>
                    <a:pt x="273352" y="567688"/>
                    <a:pt x="279785" y="592447"/>
                    <a:pt x="268514" y="611231"/>
                  </a:cubicBezTo>
                  <a:cubicBezTo>
                    <a:pt x="260400" y="624754"/>
                    <a:pt x="264885" y="579829"/>
                    <a:pt x="264885" y="564059"/>
                  </a:cubicBezTo>
                  <a:cubicBezTo>
                    <a:pt x="264885" y="413441"/>
                    <a:pt x="258265" y="452025"/>
                    <a:pt x="272142" y="382631"/>
                  </a:cubicBezTo>
                  <a:cubicBezTo>
                    <a:pt x="292679" y="403166"/>
                    <a:pt x="278078" y="384670"/>
                    <a:pt x="290285" y="426174"/>
                  </a:cubicBezTo>
                  <a:cubicBezTo>
                    <a:pt x="293201" y="436088"/>
                    <a:pt x="298255" y="445288"/>
                    <a:pt x="301171" y="455202"/>
                  </a:cubicBezTo>
                  <a:cubicBezTo>
                    <a:pt x="304318" y="465900"/>
                    <a:pt x="305590" y="477075"/>
                    <a:pt x="308428" y="487859"/>
                  </a:cubicBezTo>
                  <a:cubicBezTo>
                    <a:pt x="311642" y="500071"/>
                    <a:pt x="315845" y="512003"/>
                    <a:pt x="319314" y="524145"/>
                  </a:cubicBezTo>
                  <a:cubicBezTo>
                    <a:pt x="320684" y="528940"/>
                    <a:pt x="321964" y="533769"/>
                    <a:pt x="322942" y="538659"/>
                  </a:cubicBezTo>
                  <a:cubicBezTo>
                    <a:pt x="324385" y="545874"/>
                    <a:pt x="324057" y="553517"/>
                    <a:pt x="326571" y="560431"/>
                  </a:cubicBezTo>
                  <a:cubicBezTo>
                    <a:pt x="328981" y="567059"/>
                    <a:pt x="333828" y="572526"/>
                    <a:pt x="337457" y="578574"/>
                  </a:cubicBezTo>
                  <a:cubicBezTo>
                    <a:pt x="338666" y="583412"/>
                    <a:pt x="339715" y="588293"/>
                    <a:pt x="341085" y="593088"/>
                  </a:cubicBezTo>
                  <a:cubicBezTo>
                    <a:pt x="342136" y="596766"/>
                    <a:pt x="344561" y="607796"/>
                    <a:pt x="344714" y="603974"/>
                  </a:cubicBezTo>
                  <a:cubicBezTo>
                    <a:pt x="348486" y="509675"/>
                    <a:pt x="348478" y="415254"/>
                    <a:pt x="351971" y="320945"/>
                  </a:cubicBezTo>
                  <a:cubicBezTo>
                    <a:pt x="352113" y="317123"/>
                    <a:pt x="354672" y="313770"/>
                    <a:pt x="355600" y="310059"/>
                  </a:cubicBezTo>
                  <a:cubicBezTo>
                    <a:pt x="357096" y="304076"/>
                    <a:pt x="357890" y="297937"/>
                    <a:pt x="359228" y="291916"/>
                  </a:cubicBezTo>
                  <a:cubicBezTo>
                    <a:pt x="360310" y="287048"/>
                    <a:pt x="361775" y="282270"/>
                    <a:pt x="362857" y="277402"/>
                  </a:cubicBezTo>
                  <a:cubicBezTo>
                    <a:pt x="364777" y="268761"/>
                    <a:pt x="367161" y="253605"/>
                    <a:pt x="370114" y="244745"/>
                  </a:cubicBezTo>
                  <a:cubicBezTo>
                    <a:pt x="372174" y="238566"/>
                    <a:pt x="374952" y="232650"/>
                    <a:pt x="377371" y="226602"/>
                  </a:cubicBezTo>
                  <a:cubicBezTo>
                    <a:pt x="378581" y="212088"/>
                    <a:pt x="379194" y="197511"/>
                    <a:pt x="381000" y="183059"/>
                  </a:cubicBezTo>
                  <a:cubicBezTo>
                    <a:pt x="381619" y="178111"/>
                    <a:pt x="383736" y="173451"/>
                    <a:pt x="384628" y="168545"/>
                  </a:cubicBezTo>
                  <a:cubicBezTo>
                    <a:pt x="386158" y="160130"/>
                    <a:pt x="387047" y="151612"/>
                    <a:pt x="388257" y="143145"/>
                  </a:cubicBezTo>
                  <a:cubicBezTo>
                    <a:pt x="398028" y="182233"/>
                    <a:pt x="389030" y="142305"/>
                    <a:pt x="395514" y="226602"/>
                  </a:cubicBezTo>
                  <a:cubicBezTo>
                    <a:pt x="396170" y="235129"/>
                    <a:pt x="398291" y="243492"/>
                    <a:pt x="399142" y="252002"/>
                  </a:cubicBezTo>
                  <a:cubicBezTo>
                    <a:pt x="404701" y="307598"/>
                    <a:pt x="395198" y="284029"/>
                    <a:pt x="410028" y="313688"/>
                  </a:cubicBezTo>
                  <a:cubicBezTo>
                    <a:pt x="410986" y="325187"/>
                    <a:pt x="414181" y="370739"/>
                    <a:pt x="417285" y="386259"/>
                  </a:cubicBezTo>
                  <a:cubicBezTo>
                    <a:pt x="420219" y="400930"/>
                    <a:pt x="424542" y="415288"/>
                    <a:pt x="428171" y="429802"/>
                  </a:cubicBezTo>
                  <a:cubicBezTo>
                    <a:pt x="429381" y="446735"/>
                    <a:pt x="430111" y="463710"/>
                    <a:pt x="431800" y="480602"/>
                  </a:cubicBezTo>
                  <a:cubicBezTo>
                    <a:pt x="432532" y="487923"/>
                    <a:pt x="435249" y="509729"/>
                    <a:pt x="435428" y="502374"/>
                  </a:cubicBezTo>
                  <a:cubicBezTo>
                    <a:pt x="439233" y="346373"/>
                    <a:pt x="440266" y="190317"/>
                    <a:pt x="442685" y="34288"/>
                  </a:cubicBezTo>
                  <a:cubicBezTo>
                    <a:pt x="445104" y="60897"/>
                    <a:pt x="443461" y="88195"/>
                    <a:pt x="449942" y="114116"/>
                  </a:cubicBezTo>
                  <a:cubicBezTo>
                    <a:pt x="459905" y="153963"/>
                    <a:pt x="455036" y="133408"/>
                    <a:pt x="464457" y="175802"/>
                  </a:cubicBezTo>
                  <a:cubicBezTo>
                    <a:pt x="465666" y="186688"/>
                    <a:pt x="465937" y="197719"/>
                    <a:pt x="468085" y="208459"/>
                  </a:cubicBezTo>
                  <a:cubicBezTo>
                    <a:pt x="471012" y="223094"/>
                    <a:pt x="481050" y="242317"/>
                    <a:pt x="486228" y="255631"/>
                  </a:cubicBezTo>
                  <a:cubicBezTo>
                    <a:pt x="491359" y="268825"/>
                    <a:pt x="496674" y="281985"/>
                    <a:pt x="500742" y="295545"/>
                  </a:cubicBezTo>
                  <a:cubicBezTo>
                    <a:pt x="503946" y="306226"/>
                    <a:pt x="504084" y="317761"/>
                    <a:pt x="508000" y="328202"/>
                  </a:cubicBezTo>
                  <a:cubicBezTo>
                    <a:pt x="511424" y="337333"/>
                    <a:pt x="518673" y="344639"/>
                    <a:pt x="522514" y="353602"/>
                  </a:cubicBezTo>
                  <a:cubicBezTo>
                    <a:pt x="532587" y="377106"/>
                    <a:pt x="527659" y="377812"/>
                    <a:pt x="533400" y="400774"/>
                  </a:cubicBezTo>
                  <a:cubicBezTo>
                    <a:pt x="535255" y="408195"/>
                    <a:pt x="538885" y="415103"/>
                    <a:pt x="540657" y="422545"/>
                  </a:cubicBezTo>
                  <a:cubicBezTo>
                    <a:pt x="544942" y="440544"/>
                    <a:pt x="543267" y="460426"/>
                    <a:pt x="551542" y="476974"/>
                  </a:cubicBezTo>
                  <a:cubicBezTo>
                    <a:pt x="553961" y="481812"/>
                    <a:pt x="556791" y="486466"/>
                    <a:pt x="558800" y="491488"/>
                  </a:cubicBezTo>
                  <a:cubicBezTo>
                    <a:pt x="561641" y="498590"/>
                    <a:pt x="566057" y="513259"/>
                    <a:pt x="566057" y="513259"/>
                  </a:cubicBezTo>
                  <a:cubicBezTo>
                    <a:pt x="564847" y="342716"/>
                    <a:pt x="566274" y="172135"/>
                    <a:pt x="562428" y="1631"/>
                  </a:cubicBezTo>
                  <a:cubicBezTo>
                    <a:pt x="562203" y="-8340"/>
                    <a:pt x="555171" y="30659"/>
                    <a:pt x="555171" y="30659"/>
                  </a:cubicBezTo>
                  <a:cubicBezTo>
                    <a:pt x="556381" y="98392"/>
                    <a:pt x="554935" y="166225"/>
                    <a:pt x="558800" y="233859"/>
                  </a:cubicBezTo>
                  <a:cubicBezTo>
                    <a:pt x="559788" y="251148"/>
                    <a:pt x="566949" y="267559"/>
                    <a:pt x="569685" y="284659"/>
                  </a:cubicBezTo>
                  <a:cubicBezTo>
                    <a:pt x="582227" y="363046"/>
                    <a:pt x="562132" y="287301"/>
                    <a:pt x="584200" y="360859"/>
                  </a:cubicBezTo>
                  <a:cubicBezTo>
                    <a:pt x="592851" y="421426"/>
                    <a:pt x="580326" y="352866"/>
                    <a:pt x="598714" y="408031"/>
                  </a:cubicBezTo>
                  <a:cubicBezTo>
                    <a:pt x="601040" y="415011"/>
                    <a:pt x="600899" y="422588"/>
                    <a:pt x="602342" y="429802"/>
                  </a:cubicBezTo>
                  <a:cubicBezTo>
                    <a:pt x="603320" y="434692"/>
                    <a:pt x="604761" y="439478"/>
                    <a:pt x="605971" y="444316"/>
                  </a:cubicBezTo>
                  <a:cubicBezTo>
                    <a:pt x="607181" y="455202"/>
                    <a:pt x="607305" y="466264"/>
                    <a:pt x="609600" y="476974"/>
                  </a:cubicBezTo>
                  <a:cubicBezTo>
                    <a:pt x="610965" y="483343"/>
                    <a:pt x="614631" y="488995"/>
                    <a:pt x="616857" y="495116"/>
                  </a:cubicBezTo>
                  <a:cubicBezTo>
                    <a:pt x="619471" y="502305"/>
                    <a:pt x="622101" y="509508"/>
                    <a:pt x="624114" y="516888"/>
                  </a:cubicBezTo>
                  <a:cubicBezTo>
                    <a:pt x="634625" y="555430"/>
                    <a:pt x="619531" y="514506"/>
                    <a:pt x="635000" y="553174"/>
                  </a:cubicBezTo>
                  <a:cubicBezTo>
                    <a:pt x="636209" y="560431"/>
                    <a:pt x="638628" y="567588"/>
                    <a:pt x="638628" y="574945"/>
                  </a:cubicBezTo>
                  <a:cubicBezTo>
                    <a:pt x="638628" y="579932"/>
                    <a:pt x="636370" y="565226"/>
                    <a:pt x="635000" y="560431"/>
                  </a:cubicBezTo>
                  <a:cubicBezTo>
                    <a:pt x="633949" y="556753"/>
                    <a:pt x="632581" y="553174"/>
                    <a:pt x="631371" y="549545"/>
                  </a:cubicBezTo>
                  <a:cubicBezTo>
                    <a:pt x="632581" y="464878"/>
                    <a:pt x="632830" y="380192"/>
                    <a:pt x="635000" y="295545"/>
                  </a:cubicBezTo>
                  <a:cubicBezTo>
                    <a:pt x="635685" y="268815"/>
                    <a:pt x="639060" y="270754"/>
                    <a:pt x="642257" y="248374"/>
                  </a:cubicBezTo>
                  <a:cubicBezTo>
                    <a:pt x="648538" y="204409"/>
                    <a:pt x="640667" y="228760"/>
                    <a:pt x="653142" y="197574"/>
                  </a:cubicBezTo>
                  <a:cubicBezTo>
                    <a:pt x="655561" y="179431"/>
                    <a:pt x="657391" y="161200"/>
                    <a:pt x="660400" y="143145"/>
                  </a:cubicBezTo>
                  <a:cubicBezTo>
                    <a:pt x="667841" y="98503"/>
                    <a:pt x="667362" y="124316"/>
                    <a:pt x="671285" y="85088"/>
                  </a:cubicBezTo>
                  <a:cubicBezTo>
                    <a:pt x="672854" y="69396"/>
                    <a:pt x="673704" y="53640"/>
                    <a:pt x="674914" y="37916"/>
                  </a:cubicBezTo>
                  <a:cubicBezTo>
                    <a:pt x="677333" y="134678"/>
                    <a:pt x="676875" y="231555"/>
                    <a:pt x="682171" y="328202"/>
                  </a:cubicBezTo>
                  <a:cubicBezTo>
                    <a:pt x="682653" y="336994"/>
                    <a:pt x="687292" y="311345"/>
                    <a:pt x="689428" y="302802"/>
                  </a:cubicBezTo>
                  <a:cubicBezTo>
                    <a:pt x="690924" y="296819"/>
                    <a:pt x="691285" y="290566"/>
                    <a:pt x="693057" y="284659"/>
                  </a:cubicBezTo>
                  <a:cubicBezTo>
                    <a:pt x="712534" y="219736"/>
                    <a:pt x="687239" y="319293"/>
                    <a:pt x="707571" y="244745"/>
                  </a:cubicBezTo>
                  <a:cubicBezTo>
                    <a:pt x="716012" y="213796"/>
                    <a:pt x="705152" y="238698"/>
                    <a:pt x="718457" y="212088"/>
                  </a:cubicBezTo>
                  <a:cubicBezTo>
                    <a:pt x="729399" y="157368"/>
                    <a:pt x="715465" y="225550"/>
                    <a:pt x="725714" y="179431"/>
                  </a:cubicBezTo>
                  <a:cubicBezTo>
                    <a:pt x="727052" y="173410"/>
                    <a:pt x="727392" y="167139"/>
                    <a:pt x="729342" y="161288"/>
                  </a:cubicBezTo>
                  <a:cubicBezTo>
                    <a:pt x="731053" y="156156"/>
                    <a:pt x="734181" y="151612"/>
                    <a:pt x="736600" y="146774"/>
                  </a:cubicBezTo>
                  <a:cubicBezTo>
                    <a:pt x="737809" y="140726"/>
                    <a:pt x="734245" y="130127"/>
                    <a:pt x="740228" y="128631"/>
                  </a:cubicBezTo>
                  <a:cubicBezTo>
                    <a:pt x="746095" y="127164"/>
                    <a:pt x="750774" y="137107"/>
                    <a:pt x="751114" y="143145"/>
                  </a:cubicBezTo>
                  <a:cubicBezTo>
                    <a:pt x="755673" y="224064"/>
                    <a:pt x="753533" y="305221"/>
                    <a:pt x="754742" y="386259"/>
                  </a:cubicBezTo>
                  <a:cubicBezTo>
                    <a:pt x="758204" y="375874"/>
                    <a:pt x="764116" y="358668"/>
                    <a:pt x="765628" y="349974"/>
                  </a:cubicBezTo>
                  <a:cubicBezTo>
                    <a:pt x="768710" y="332252"/>
                    <a:pt x="767628" y="301764"/>
                    <a:pt x="776514" y="281031"/>
                  </a:cubicBezTo>
                  <a:cubicBezTo>
                    <a:pt x="778645" y="276059"/>
                    <a:pt x="781352" y="271354"/>
                    <a:pt x="783771" y="266516"/>
                  </a:cubicBezTo>
                  <a:cubicBezTo>
                    <a:pt x="784415" y="263295"/>
                    <a:pt x="789109" y="238337"/>
                    <a:pt x="791028" y="233859"/>
                  </a:cubicBezTo>
                  <a:cubicBezTo>
                    <a:pt x="792746" y="229851"/>
                    <a:pt x="795866" y="226602"/>
                    <a:pt x="798285" y="222974"/>
                  </a:cubicBezTo>
                  <a:cubicBezTo>
                    <a:pt x="798673" y="221423"/>
                    <a:pt x="802906" y="197574"/>
                    <a:pt x="809171" y="197574"/>
                  </a:cubicBezTo>
                  <a:cubicBezTo>
                    <a:pt x="812996" y="197574"/>
                    <a:pt x="811872" y="204749"/>
                    <a:pt x="812800" y="208459"/>
                  </a:cubicBezTo>
                  <a:cubicBezTo>
                    <a:pt x="814296" y="214442"/>
                    <a:pt x="815219" y="220554"/>
                    <a:pt x="816428" y="226602"/>
                  </a:cubicBezTo>
                  <a:cubicBezTo>
                    <a:pt x="817638" y="299173"/>
                    <a:pt x="816810" y="371807"/>
                    <a:pt x="820057" y="444316"/>
                  </a:cubicBezTo>
                  <a:cubicBezTo>
                    <a:pt x="821057" y="466641"/>
                    <a:pt x="832842" y="475859"/>
                    <a:pt x="841828" y="495116"/>
                  </a:cubicBezTo>
                  <a:cubicBezTo>
                    <a:pt x="846198" y="504481"/>
                    <a:pt x="849238" y="514413"/>
                    <a:pt x="852714" y="524145"/>
                  </a:cubicBezTo>
                  <a:cubicBezTo>
                    <a:pt x="855287" y="531349"/>
                    <a:pt x="857552" y="538659"/>
                    <a:pt x="859971" y="545916"/>
                  </a:cubicBezTo>
                  <a:lnTo>
                    <a:pt x="867228" y="567688"/>
                  </a:lnTo>
                  <a:cubicBezTo>
                    <a:pt x="867766" y="571453"/>
                    <a:pt x="872038" y="604705"/>
                    <a:pt x="874485" y="611231"/>
                  </a:cubicBezTo>
                  <a:cubicBezTo>
                    <a:pt x="876016" y="615314"/>
                    <a:pt x="879323" y="618488"/>
                    <a:pt x="881742" y="622116"/>
                  </a:cubicBezTo>
                  <a:cubicBezTo>
                    <a:pt x="880533" y="593088"/>
                    <a:pt x="880184" y="564011"/>
                    <a:pt x="878114" y="535031"/>
                  </a:cubicBezTo>
                  <a:cubicBezTo>
                    <a:pt x="877759" y="530056"/>
                    <a:pt x="878012" y="516989"/>
                    <a:pt x="874485" y="520516"/>
                  </a:cubicBezTo>
                  <a:cubicBezTo>
                    <a:pt x="869283" y="525718"/>
                    <a:pt x="872066" y="535031"/>
                    <a:pt x="870857" y="542288"/>
                  </a:cubicBezTo>
                  <a:cubicBezTo>
                    <a:pt x="873276" y="578574"/>
                    <a:pt x="874307" y="614979"/>
                    <a:pt x="878114" y="651145"/>
                  </a:cubicBezTo>
                  <a:cubicBezTo>
                    <a:pt x="879056" y="660098"/>
                    <a:pt x="890091" y="695849"/>
                    <a:pt x="892628" y="705574"/>
                  </a:cubicBezTo>
                  <a:cubicBezTo>
                    <a:pt x="897663" y="724876"/>
                    <a:pt x="899733" y="745110"/>
                    <a:pt x="907142" y="763631"/>
                  </a:cubicBezTo>
                  <a:cubicBezTo>
                    <a:pt x="928502" y="817025"/>
                    <a:pt x="897675" y="741422"/>
                    <a:pt x="925285" y="803545"/>
                  </a:cubicBezTo>
                  <a:cubicBezTo>
                    <a:pt x="926838" y="807040"/>
                    <a:pt x="927986" y="810720"/>
                    <a:pt x="928914" y="814431"/>
                  </a:cubicBezTo>
                  <a:cubicBezTo>
                    <a:pt x="930410" y="820414"/>
                    <a:pt x="930112" y="826905"/>
                    <a:pt x="932542" y="832574"/>
                  </a:cubicBezTo>
                  <a:cubicBezTo>
                    <a:pt x="933890" y="835719"/>
                    <a:pt x="937663" y="837160"/>
                    <a:pt x="939800" y="839831"/>
                  </a:cubicBezTo>
                  <a:cubicBezTo>
                    <a:pt x="942524" y="843236"/>
                    <a:pt x="944638" y="847088"/>
                    <a:pt x="947057" y="850716"/>
                  </a:cubicBezTo>
                  <a:cubicBezTo>
                    <a:pt x="948266" y="854345"/>
                    <a:pt x="950685" y="865427"/>
                    <a:pt x="950685" y="861602"/>
                  </a:cubicBezTo>
                  <a:cubicBezTo>
                    <a:pt x="950685" y="856615"/>
                    <a:pt x="947057" y="852075"/>
                    <a:pt x="947057" y="847088"/>
                  </a:cubicBezTo>
                  <a:cubicBezTo>
                    <a:pt x="947057" y="770878"/>
                    <a:pt x="948680" y="694671"/>
                    <a:pt x="950685" y="618488"/>
                  </a:cubicBezTo>
                  <a:cubicBezTo>
                    <a:pt x="950781" y="614852"/>
                    <a:pt x="955005" y="554034"/>
                    <a:pt x="957942" y="542288"/>
                  </a:cubicBezTo>
                  <a:cubicBezTo>
                    <a:pt x="959254" y="537040"/>
                    <a:pt x="962781" y="532612"/>
                    <a:pt x="965200" y="527774"/>
                  </a:cubicBezTo>
                  <a:cubicBezTo>
                    <a:pt x="967619" y="605183"/>
                    <a:pt x="968101" y="682677"/>
                    <a:pt x="972457" y="760002"/>
                  </a:cubicBezTo>
                  <a:cubicBezTo>
                    <a:pt x="973228" y="773687"/>
                    <a:pt x="980204" y="783734"/>
                    <a:pt x="983342" y="796288"/>
                  </a:cubicBezTo>
                  <a:cubicBezTo>
                    <a:pt x="984838" y="802271"/>
                    <a:pt x="985199" y="808524"/>
                    <a:pt x="986971" y="814431"/>
                  </a:cubicBezTo>
                  <a:cubicBezTo>
                    <a:pt x="988843" y="820670"/>
                    <a:pt x="991941" y="826475"/>
                    <a:pt x="994228" y="832574"/>
                  </a:cubicBezTo>
                  <a:cubicBezTo>
                    <a:pt x="995571" y="836155"/>
                    <a:pt x="996647" y="839831"/>
                    <a:pt x="997857" y="843459"/>
                  </a:cubicBezTo>
                  <a:cubicBezTo>
                    <a:pt x="995438" y="816850"/>
                    <a:pt x="990854" y="790349"/>
                    <a:pt x="990600" y="763631"/>
                  </a:cubicBezTo>
                  <a:cubicBezTo>
                    <a:pt x="989644" y="663238"/>
                    <a:pt x="987966" y="562661"/>
                    <a:pt x="994228" y="462459"/>
                  </a:cubicBezTo>
                  <a:cubicBezTo>
                    <a:pt x="996873" y="420139"/>
                    <a:pt x="998517" y="547161"/>
                    <a:pt x="1001485" y="589459"/>
                  </a:cubicBezTo>
                  <a:cubicBezTo>
                    <a:pt x="1003355" y="616113"/>
                    <a:pt x="1006523" y="642661"/>
                    <a:pt x="1008742" y="669288"/>
                  </a:cubicBezTo>
                  <a:cubicBezTo>
                    <a:pt x="1010054" y="685033"/>
                    <a:pt x="1012494" y="732880"/>
                    <a:pt x="1016000" y="752745"/>
                  </a:cubicBezTo>
                  <a:cubicBezTo>
                    <a:pt x="1017733" y="762567"/>
                    <a:pt x="1021301" y="771994"/>
                    <a:pt x="1023257" y="781774"/>
                  </a:cubicBezTo>
                  <a:cubicBezTo>
                    <a:pt x="1024934" y="790161"/>
                    <a:pt x="1025093" y="798811"/>
                    <a:pt x="1026885" y="807174"/>
                  </a:cubicBezTo>
                  <a:cubicBezTo>
                    <a:pt x="1036359" y="851388"/>
                    <a:pt x="1031780" y="813910"/>
                    <a:pt x="1045028" y="861602"/>
                  </a:cubicBezTo>
                  <a:cubicBezTo>
                    <a:pt x="1048329" y="873487"/>
                    <a:pt x="1046768" y="886855"/>
                    <a:pt x="1052285" y="897888"/>
                  </a:cubicBezTo>
                  <a:cubicBezTo>
                    <a:pt x="1061088" y="915493"/>
                    <a:pt x="1067017" y="926285"/>
                    <a:pt x="1074057" y="945059"/>
                  </a:cubicBezTo>
                  <a:cubicBezTo>
                    <a:pt x="1080739" y="962878"/>
                    <a:pt x="1082598" y="976868"/>
                    <a:pt x="1092200" y="992231"/>
                  </a:cubicBezTo>
                  <a:cubicBezTo>
                    <a:pt x="1095405" y="997359"/>
                    <a:pt x="1099457" y="1001907"/>
                    <a:pt x="1103085" y="1006745"/>
                  </a:cubicBezTo>
                  <a:cubicBezTo>
                    <a:pt x="1104295" y="1012793"/>
                    <a:pt x="1105218" y="1018905"/>
                    <a:pt x="1106714" y="1024888"/>
                  </a:cubicBezTo>
                  <a:cubicBezTo>
                    <a:pt x="1107642" y="1028599"/>
                    <a:pt x="1110342" y="1039599"/>
                    <a:pt x="1110342" y="1035774"/>
                  </a:cubicBezTo>
                  <a:cubicBezTo>
                    <a:pt x="1110342" y="1020004"/>
                    <a:pt x="1108455" y="1004276"/>
                    <a:pt x="1106714" y="988602"/>
                  </a:cubicBezTo>
                  <a:cubicBezTo>
                    <a:pt x="1093190" y="866880"/>
                    <a:pt x="1104513" y="1008572"/>
                    <a:pt x="1095828" y="887002"/>
                  </a:cubicBezTo>
                  <a:cubicBezTo>
                    <a:pt x="1098424" y="736462"/>
                    <a:pt x="1093898" y="731005"/>
                    <a:pt x="1103085" y="633002"/>
                  </a:cubicBezTo>
                  <a:cubicBezTo>
                    <a:pt x="1110029" y="558926"/>
                    <a:pt x="1105809" y="583095"/>
                    <a:pt x="1113971" y="542288"/>
                  </a:cubicBezTo>
                  <a:cubicBezTo>
                    <a:pt x="1115181" y="612440"/>
                    <a:pt x="1113223" y="682719"/>
                    <a:pt x="1117600" y="752745"/>
                  </a:cubicBezTo>
                  <a:cubicBezTo>
                    <a:pt x="1118106" y="760843"/>
                    <a:pt x="1126099" y="766761"/>
                    <a:pt x="1128485" y="774516"/>
                  </a:cubicBezTo>
                  <a:cubicBezTo>
                    <a:pt x="1139451" y="810157"/>
                    <a:pt x="1123325" y="791126"/>
                    <a:pt x="1139371" y="807174"/>
                  </a:cubicBezTo>
                  <a:cubicBezTo>
                    <a:pt x="1140581" y="801126"/>
                    <a:pt x="1142615" y="795186"/>
                    <a:pt x="1143000" y="789031"/>
                  </a:cubicBezTo>
                  <a:cubicBezTo>
                    <a:pt x="1146248" y="737067"/>
                    <a:pt x="1144507" y="684749"/>
                    <a:pt x="1150257" y="633002"/>
                  </a:cubicBezTo>
                  <a:cubicBezTo>
                    <a:pt x="1151229" y="624250"/>
                    <a:pt x="1155095" y="649935"/>
                    <a:pt x="1157514" y="658402"/>
                  </a:cubicBezTo>
                  <a:cubicBezTo>
                    <a:pt x="1159933" y="688640"/>
                    <a:pt x="1162105" y="718899"/>
                    <a:pt x="1164771" y="749116"/>
                  </a:cubicBezTo>
                  <a:cubicBezTo>
                    <a:pt x="1165734" y="760027"/>
                    <a:pt x="1160655" y="789519"/>
                    <a:pt x="1168400" y="781774"/>
                  </a:cubicBezTo>
                  <a:cubicBezTo>
                    <a:pt x="1177847" y="772327"/>
                    <a:pt x="1170300" y="755107"/>
                    <a:pt x="1172028" y="741859"/>
                  </a:cubicBezTo>
                  <a:cubicBezTo>
                    <a:pt x="1173931" y="727268"/>
                    <a:pt x="1176573" y="712778"/>
                    <a:pt x="1179285" y="698316"/>
                  </a:cubicBezTo>
                  <a:cubicBezTo>
                    <a:pt x="1180204" y="693414"/>
                    <a:pt x="1181163" y="688471"/>
                    <a:pt x="1182914" y="683802"/>
                  </a:cubicBezTo>
                  <a:cubicBezTo>
                    <a:pt x="1184813" y="678737"/>
                    <a:pt x="1187752" y="674126"/>
                    <a:pt x="1190171" y="669288"/>
                  </a:cubicBezTo>
                  <a:cubicBezTo>
                    <a:pt x="1204115" y="690206"/>
                    <a:pt x="1192044" y="670030"/>
                    <a:pt x="1201057" y="691059"/>
                  </a:cubicBezTo>
                  <a:cubicBezTo>
                    <a:pt x="1203188" y="696031"/>
                    <a:pt x="1206183" y="700602"/>
                    <a:pt x="1208314" y="705574"/>
                  </a:cubicBezTo>
                  <a:cubicBezTo>
                    <a:pt x="1209820" y="709089"/>
                    <a:pt x="1211014" y="712749"/>
                    <a:pt x="1211942" y="716459"/>
                  </a:cubicBezTo>
                  <a:cubicBezTo>
                    <a:pt x="1215856" y="732114"/>
                    <a:pt x="1219503" y="747840"/>
                    <a:pt x="1222828" y="763631"/>
                  </a:cubicBezTo>
                  <a:cubicBezTo>
                    <a:pt x="1230127" y="798300"/>
                    <a:pt x="1222550" y="773678"/>
                    <a:pt x="1230085" y="796288"/>
                  </a:cubicBezTo>
                  <a:cubicBezTo>
                    <a:pt x="1232504" y="784193"/>
                    <a:pt x="1234568" y="772021"/>
                    <a:pt x="1237342" y="760002"/>
                  </a:cubicBezTo>
                  <a:cubicBezTo>
                    <a:pt x="1238202" y="756275"/>
                    <a:pt x="1238266" y="746412"/>
                    <a:pt x="1240971" y="749116"/>
                  </a:cubicBezTo>
                  <a:cubicBezTo>
                    <a:pt x="1245332" y="753477"/>
                    <a:pt x="1244600" y="767259"/>
                    <a:pt x="1244600" y="767259"/>
                  </a:cubicBezTo>
                </a:path>
              </a:pathLst>
            </a:custGeom>
            <a:no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219200" y="2382822"/>
              <a:ext cx="1295400" cy="12557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1219200" y="2825051"/>
              <a:ext cx="1295400" cy="454232"/>
              <a:chOff x="1219200" y="2825051"/>
              <a:chExt cx="1295400" cy="454232"/>
            </a:xfrm>
          </p:grpSpPr>
          <p:cxnSp>
            <p:nvCxnSpPr>
              <p:cNvPr id="20" name="Straight Connector 19"/>
              <p:cNvCxnSpPr/>
              <p:nvPr/>
            </p:nvCxnSpPr>
            <p:spPr>
              <a:xfrm>
                <a:off x="1219200" y="3279281"/>
                <a:ext cx="22860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1447800" y="2825051"/>
                <a:ext cx="171229" cy="45423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1619030" y="2825051"/>
                <a:ext cx="43837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2054743" y="2825051"/>
                <a:ext cx="78857" cy="45423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2133601" y="3279282"/>
                <a:ext cx="380999" cy="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pic>
        <p:nvPicPr>
          <p:cNvPr id="42"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24004" y="980982"/>
            <a:ext cx="1758845" cy="76324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b="59333"/>
          <a:stretch/>
        </p:blipFill>
        <p:spPr bwMode="auto">
          <a:xfrm>
            <a:off x="7103427" y="1334692"/>
            <a:ext cx="1631353" cy="882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84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Float Dynamics &amp; Benchtop Simulator</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8</a:t>
            </a:fld>
            <a:endParaRPr lang="en-US"/>
          </a:p>
        </p:txBody>
      </p:sp>
      <p:sp>
        <p:nvSpPr>
          <p:cNvPr id="7" name="Rectangle 6"/>
          <p:cNvSpPr/>
          <p:nvPr/>
        </p:nvSpPr>
        <p:spPr>
          <a:xfrm>
            <a:off x="22860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61772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a:stCxn id="17" idx="3"/>
            <a:endCxn id="18" idx="1"/>
          </p:cNvCxnSpPr>
          <p:nvPr/>
        </p:nvCxnSpPr>
        <p:spPr>
          <a:xfrm flipV="1">
            <a:off x="3439652" y="4091299"/>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04800" y="3731639"/>
            <a:ext cx="990600" cy="719324"/>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Drag </a:t>
            </a:r>
            <a:r>
              <a:rPr lang="en-US" sz="1400" dirty="0" smtClean="0"/>
              <a:t>force</a:t>
            </a:r>
          </a:p>
          <a:p>
            <a:pPr algn="ctr"/>
            <a:endParaRPr lang="en-US" sz="1400" dirty="0" smtClean="0"/>
          </a:p>
          <a:p>
            <a:pPr algn="ctr"/>
            <a:r>
              <a:rPr lang="en-US" sz="1400" b="0" dirty="0" smtClean="0"/>
              <a:t>F</a:t>
            </a:r>
            <a:r>
              <a:rPr lang="en-US" sz="1400" b="0" baseline="-25000" dirty="0" smtClean="0"/>
              <a:t>drag</a:t>
            </a:r>
            <a:endParaRPr lang="en-US" sz="1400" baseline="-25000" dirty="0" smtClean="0"/>
          </a:p>
        </p:txBody>
      </p:sp>
      <mc:AlternateContent xmlns:mc="http://schemas.openxmlformats.org/markup-compatibility/2006">
        <mc:Choice xmlns:a14="http://schemas.microsoft.com/office/drawing/2010/main" Requires="a14">
          <p:sp>
            <p:nvSpPr>
              <p:cNvPr id="14" name="Rectangle 13"/>
              <p:cNvSpPr/>
              <p:nvPr/>
            </p:nvSpPr>
            <p:spPr>
              <a:xfrm>
                <a:off x="1511785" y="3629649"/>
                <a:ext cx="906315" cy="9233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chr m:val="∑"/>
                          <m:subHide m:val="on"/>
                          <m:supHide m:val="on"/>
                          <m:ctrlPr>
                            <a:rPr lang="en-US" sz="1200" i="1" smtClean="0">
                              <a:latin typeface="Cambria Math"/>
                            </a:rPr>
                          </m:ctrlPr>
                        </m:naryPr>
                        <m:sub/>
                        <m:sup/>
                        <m:e>
                          <m:r>
                            <a:rPr lang="en-US" sz="1200" b="0" i="1" smtClean="0">
                              <a:latin typeface="Cambria Math"/>
                            </a:rPr>
                            <m:t>𝐹𝑜𝑟𝑐𝑒𝑠</m:t>
                          </m:r>
                        </m:e>
                      </m:nary>
                    </m:oMath>
                  </m:oMathPara>
                </a14:m>
                <a:r>
                  <a:rPr lang="en-US" sz="1200" dirty="0" smtClean="0"/>
                  <a:t/>
                </a:r>
                <a:br>
                  <a:rPr lang="en-US" sz="1200" dirty="0" smtClean="0"/>
                </a:br>
                <a:r>
                  <a:rPr lang="en-US" sz="1200" dirty="0" smtClean="0"/>
                  <a:t>F</a:t>
                </a:r>
                <a:r>
                  <a:rPr lang="en-US" sz="1200" baseline="-25000" dirty="0" smtClean="0"/>
                  <a:t>total</a:t>
                </a:r>
                <a:r>
                  <a:rPr lang="en-US" sz="1200" dirty="0" smtClean="0"/>
                  <a:t> = </a:t>
                </a:r>
                <a:r>
                  <a:rPr lang="en-US" sz="1200" dirty="0" smtClean="0"/>
                  <a:t>m*a</a:t>
                </a:r>
                <a:endParaRPr lang="en-US" sz="1200" dirty="0" smtClean="0"/>
              </a:p>
            </p:txBody>
          </p:sp>
        </mc:Choice>
        <mc:Fallback>
          <p:sp>
            <p:nvSpPr>
              <p:cNvPr id="14" name="Rectangle 13"/>
              <p:cNvSpPr>
                <a:spLocks noRot="1" noChangeAspect="1" noMove="1" noResize="1" noEditPoints="1" noAdjustHandles="1" noChangeArrowheads="1" noChangeShapeType="1" noTextEdit="1"/>
              </p:cNvSpPr>
              <p:nvPr/>
            </p:nvSpPr>
            <p:spPr>
              <a:xfrm>
                <a:off x="1511785" y="3629649"/>
                <a:ext cx="906315" cy="923301"/>
              </a:xfrm>
              <a:prstGeom prst="rect">
                <a:avLst/>
              </a:prstGeom>
              <a:blipFill rotWithShape="1">
                <a:blip r:embed="rId3"/>
                <a:stretch>
                  <a:fillRect l="-55034" t="-56579" r="-53691" b="-65132"/>
                </a:stretch>
              </a:blipFill>
              <a:ln>
                <a:noFill/>
              </a:ln>
            </p:spPr>
            <p:txBody>
              <a:bodyPr/>
              <a:lstStyle/>
              <a:p>
                <a:r>
                  <a:rPr lang="en-US">
                    <a:noFill/>
                  </a:rPr>
                  <a:t> </a:t>
                </a:r>
              </a:p>
            </p:txBody>
          </p:sp>
        </mc:Fallback>
      </mc:AlternateContent>
      <p:cxnSp>
        <p:nvCxnSpPr>
          <p:cNvPr id="16" name="Straight Arrow Connector 15"/>
          <p:cNvCxnSpPr>
            <a:stCxn id="13" idx="3"/>
            <a:endCxn id="14" idx="1"/>
          </p:cNvCxnSpPr>
          <p:nvPr/>
        </p:nvCxnSpPr>
        <p:spPr>
          <a:xfrm flipV="1">
            <a:off x="1295400" y="4091300"/>
            <a:ext cx="216385" cy="1"/>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7" name="Rectangle 16"/>
              <p:cNvSpPr/>
              <p:nvPr/>
            </p:nvSpPr>
            <p:spPr>
              <a:xfrm>
                <a:off x="2601452" y="3668479"/>
                <a:ext cx="838200" cy="845643"/>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limLoc m:val="undOvr"/>
                          <m:subHide m:val="on"/>
                          <m:supHide m:val="on"/>
                          <m:ctrlPr>
                            <a:rPr lang="en-US" sz="1400" i="1" dirty="0" smtClean="0">
                              <a:latin typeface="Cambria Math"/>
                            </a:rPr>
                          </m:ctrlPr>
                        </m:naryPr>
                        <m:sub/>
                        <m:sup/>
                        <m:e>
                          <m:r>
                            <a:rPr lang="en-US" sz="1400" b="0" i="1" dirty="0" smtClean="0">
                              <a:latin typeface="Cambria Math"/>
                            </a:rPr>
                            <m:t>𝑎𝑐𝑐𝑒𝑙</m:t>
                          </m:r>
                        </m:e>
                      </m:nary>
                    </m:oMath>
                  </m:oMathPara>
                </a14:m>
                <a:endParaRPr lang="en-US" sz="1400" dirty="0"/>
              </a:p>
            </p:txBody>
          </p:sp>
        </mc:Choice>
        <mc:Fallback>
          <p:sp>
            <p:nvSpPr>
              <p:cNvPr id="17" name="Rectangle 16"/>
              <p:cNvSpPr>
                <a:spLocks noRot="1" noChangeAspect="1" noMove="1" noResize="1" noEditPoints="1" noAdjustHandles="1" noChangeArrowheads="1" noChangeShapeType="1" noTextEdit="1"/>
              </p:cNvSpPr>
              <p:nvPr/>
            </p:nvSpPr>
            <p:spPr>
              <a:xfrm>
                <a:off x="2601452" y="3668479"/>
                <a:ext cx="838200" cy="845643"/>
              </a:xfrm>
              <a:prstGeom prst="rect">
                <a:avLst/>
              </a:prstGeom>
              <a:blipFill rotWithShape="1">
                <a:blip r:embed="rId4"/>
                <a:stretch>
                  <a:fillRect/>
                </a:stretch>
              </a:blipFill>
              <a:ln>
                <a:noFill/>
              </a:ln>
            </p:spPr>
            <p:txBody>
              <a:bodyPr/>
              <a:lstStyle/>
              <a:p>
                <a:r>
                  <a:rPr lang="en-US">
                    <a:noFill/>
                  </a:rPr>
                  <a:t> </a:t>
                </a:r>
              </a:p>
            </p:txBody>
          </p:sp>
        </mc:Fallback>
      </mc:AlternateContent>
      <p:sp>
        <p:nvSpPr>
          <p:cNvPr id="18" name="Rectangle 17"/>
          <p:cNvSpPr/>
          <p:nvPr/>
        </p:nvSpPr>
        <p:spPr>
          <a:xfrm>
            <a:off x="3684939" y="3772598"/>
            <a:ext cx="792480" cy="6374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CPF Velocity</a:t>
            </a:r>
            <a:endParaRPr lang="en-US" sz="1400" dirty="0"/>
          </a:p>
        </p:txBody>
      </p:sp>
      <p:cxnSp>
        <p:nvCxnSpPr>
          <p:cNvPr id="19" name="Elbow Connector 18"/>
          <p:cNvCxnSpPr>
            <a:stCxn id="18" idx="2"/>
            <a:endCxn id="13" idx="2"/>
          </p:cNvCxnSpPr>
          <p:nvPr/>
        </p:nvCxnSpPr>
        <p:spPr>
          <a:xfrm rot="5400000">
            <a:off x="2420158" y="2789942"/>
            <a:ext cx="40964" cy="3281079"/>
          </a:xfrm>
          <a:prstGeom prst="bentConnector3">
            <a:avLst>
              <a:gd name="adj1" fmla="val 65805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2362898" y="4086238"/>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638668" y="1123950"/>
            <a:ext cx="3476132" cy="2046407"/>
            <a:chOff x="4953000" y="1527945"/>
            <a:chExt cx="3981004" cy="2434499"/>
          </a:xfrm>
        </p:grpSpPr>
        <p:pic>
          <p:nvPicPr>
            <p:cNvPr id="52" name="Picture 51"/>
            <p:cNvPicPr/>
            <p:nvPr/>
          </p:nvPicPr>
          <p:blipFill rotWithShape="1">
            <a:blip r:embed="rId5"/>
            <a:srcRect l="4054" t="13546" r="17977" b="32306"/>
            <a:stretch/>
          </p:blipFill>
          <p:spPr bwMode="auto">
            <a:xfrm>
              <a:off x="4953000" y="1527945"/>
              <a:ext cx="3941064" cy="2222295"/>
            </a:xfrm>
            <a:prstGeom prst="rect">
              <a:avLst/>
            </a:prstGeom>
            <a:ln>
              <a:noFill/>
            </a:ln>
            <a:extLst>
              <a:ext uri="{53640926-AAD7-44D8-BBD7-CCE9431645EC}">
                <a14:shadowObscured xmlns:a14="http://schemas.microsoft.com/office/drawing/2010/main"/>
              </a:ext>
            </a:extLst>
          </p:spPr>
        </p:pic>
        <p:pic>
          <p:nvPicPr>
            <p:cNvPr id="53" name="Picture 52"/>
            <p:cNvPicPr/>
            <p:nvPr/>
          </p:nvPicPr>
          <p:blipFill rotWithShape="1">
            <a:blip r:embed="rId5"/>
            <a:srcRect l="5521" t="77908" r="17223" b="11603"/>
            <a:stretch/>
          </p:blipFill>
          <p:spPr bwMode="auto">
            <a:xfrm>
              <a:off x="5030485" y="3669741"/>
              <a:ext cx="3903519" cy="292703"/>
            </a:xfrm>
            <a:prstGeom prst="rect">
              <a:avLst/>
            </a:prstGeom>
            <a:ln>
              <a:noFill/>
            </a:ln>
            <a:extLst>
              <a:ext uri="{53640926-AAD7-44D8-BBD7-CCE9431645EC}">
                <a14:shadowObscured xmlns:a14="http://schemas.microsoft.com/office/drawing/2010/main"/>
              </a:ext>
            </a:extLst>
          </p:spPr>
        </p:pic>
      </p:grpSp>
      <p:sp>
        <p:nvSpPr>
          <p:cNvPr id="65" name="TextBox 64"/>
          <p:cNvSpPr txBox="1"/>
          <p:nvPr/>
        </p:nvSpPr>
        <p:spPr>
          <a:xfrm>
            <a:off x="825985" y="3303456"/>
            <a:ext cx="3310522" cy="338554"/>
          </a:xfrm>
          <a:prstGeom prst="rect">
            <a:avLst/>
          </a:prstGeom>
          <a:noFill/>
        </p:spPr>
        <p:txBody>
          <a:bodyPr wrap="none" rtlCol="0">
            <a:spAutoFit/>
          </a:bodyPr>
          <a:lstStyle/>
          <a:p>
            <a:r>
              <a:rPr lang="en-US" sz="1600" dirty="0" smtClean="0">
                <a:latin typeface="Franklin Gothic Medium" panose="020B0603020102020204" pitchFamily="34" charset="0"/>
              </a:rPr>
              <a:t>Numerical Model of Float Dynamics</a:t>
            </a:r>
            <a:endParaRPr lang="en-US" sz="1600" dirty="0">
              <a:latin typeface="Franklin Gothic Medium" panose="020B0603020102020204" pitchFamily="34" charset="0"/>
            </a:endParaRPr>
          </a:p>
        </p:txBody>
      </p:sp>
      <p:sp>
        <p:nvSpPr>
          <p:cNvPr id="66" name="TextBox 65"/>
          <p:cNvSpPr txBox="1"/>
          <p:nvPr/>
        </p:nvSpPr>
        <p:spPr>
          <a:xfrm>
            <a:off x="914400" y="895350"/>
            <a:ext cx="2986074" cy="338554"/>
          </a:xfrm>
          <a:prstGeom prst="rect">
            <a:avLst/>
          </a:prstGeom>
          <a:noFill/>
        </p:spPr>
        <p:txBody>
          <a:bodyPr wrap="none" rtlCol="0">
            <a:spAutoFit/>
          </a:bodyPr>
          <a:lstStyle/>
          <a:p>
            <a:r>
              <a:rPr lang="en-US" sz="1600" dirty="0" smtClean="0">
                <a:latin typeface="Franklin Gothic Medium" panose="020B0603020102020204" pitchFamily="34" charset="0"/>
              </a:rPr>
              <a:t>Acoustic Doppler Current Profile</a:t>
            </a:r>
            <a:endParaRPr lang="en-US" sz="1600" dirty="0">
              <a:latin typeface="Franklin Gothic Medium" panose="020B0603020102020204" pitchFamily="34" charset="0"/>
            </a:endParaRPr>
          </a:p>
        </p:txBody>
      </p:sp>
      <p:sp>
        <p:nvSpPr>
          <p:cNvPr id="67" name="TextBox 66"/>
          <p:cNvSpPr txBox="1"/>
          <p:nvPr/>
        </p:nvSpPr>
        <p:spPr>
          <a:xfrm>
            <a:off x="1905000" y="2693483"/>
            <a:ext cx="1803699" cy="230832"/>
          </a:xfrm>
          <a:prstGeom prst="rect">
            <a:avLst/>
          </a:prstGeom>
          <a:noFill/>
        </p:spPr>
        <p:txBody>
          <a:bodyPr wrap="none" rtlCol="0">
            <a:spAutoFit/>
          </a:bodyPr>
          <a:lstStyle/>
          <a:p>
            <a:r>
              <a:rPr lang="en-US" sz="900" dirty="0" smtClean="0">
                <a:latin typeface="Franklin Gothic Book" panose="020B0503020102020204" pitchFamily="34" charset="0"/>
              </a:rPr>
              <a:t>Source: </a:t>
            </a:r>
            <a:r>
              <a:rPr lang="en-US" sz="900" dirty="0" smtClean="0">
                <a:latin typeface="Franklin Gothic Book" panose="020B0503020102020204" pitchFamily="34" charset="0"/>
              </a:rPr>
              <a:t>dods.mbari.org/</a:t>
            </a:r>
            <a:r>
              <a:rPr lang="en-US" sz="900" dirty="0" err="1" smtClean="0">
                <a:latin typeface="Franklin Gothic Book" panose="020B0503020102020204" pitchFamily="34" charset="0"/>
              </a:rPr>
              <a:t>lasOASIS</a:t>
            </a:r>
            <a:endParaRPr lang="en-US" sz="900" baseline="30000" dirty="0">
              <a:latin typeface="Franklin Gothic Book" panose="020B0503020102020204" pitchFamily="34" charset="0"/>
            </a:endParaRPr>
          </a:p>
        </p:txBody>
      </p:sp>
      <p:pic>
        <p:nvPicPr>
          <p:cNvPr id="2050" name="Picture 2" descr="C:\Users\nraymond\Downloads\IMG_7469.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9215" r="287" b="13003"/>
          <a:stretch/>
        </p:blipFill>
        <p:spPr bwMode="auto">
          <a:xfrm>
            <a:off x="4724400" y="1233904"/>
            <a:ext cx="4003158" cy="1739796"/>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p:cNvSpPr txBox="1"/>
          <p:nvPr/>
        </p:nvSpPr>
        <p:spPr>
          <a:xfrm>
            <a:off x="5943600" y="921819"/>
            <a:ext cx="1922321" cy="338554"/>
          </a:xfrm>
          <a:prstGeom prst="rect">
            <a:avLst/>
          </a:prstGeom>
          <a:noFill/>
        </p:spPr>
        <p:txBody>
          <a:bodyPr wrap="none" rtlCol="0">
            <a:spAutoFit/>
          </a:bodyPr>
          <a:lstStyle/>
          <a:p>
            <a:r>
              <a:rPr lang="en-US" sz="1600" dirty="0" smtClean="0">
                <a:latin typeface="Franklin Gothic Medium" panose="020B0603020102020204" pitchFamily="34" charset="0"/>
              </a:rPr>
              <a:t>Benchtop Simulator</a:t>
            </a:r>
            <a:endParaRPr lang="en-US" sz="1600" dirty="0">
              <a:latin typeface="Franklin Gothic Medium" panose="020B0603020102020204" pitchFamily="34" charset="0"/>
            </a:endParaRPr>
          </a:p>
        </p:txBody>
      </p:sp>
      <p:sp>
        <p:nvSpPr>
          <p:cNvPr id="70" name="Right Arrow 69"/>
          <p:cNvSpPr/>
          <p:nvPr/>
        </p:nvSpPr>
        <p:spPr>
          <a:xfrm rot="20531082">
            <a:off x="7186554" y="1734797"/>
            <a:ext cx="1054767" cy="13780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Arrow 72"/>
          <p:cNvSpPr/>
          <p:nvPr/>
        </p:nvSpPr>
        <p:spPr>
          <a:xfrm rot="9704054">
            <a:off x="7305542" y="1902340"/>
            <a:ext cx="1054767" cy="1318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4" name="Table 73"/>
          <p:cNvGraphicFramePr>
            <a:graphicFrameLocks noGrp="1"/>
          </p:cNvGraphicFramePr>
          <p:nvPr>
            <p:extLst>
              <p:ext uri="{D42A27DB-BD31-4B8C-83A1-F6EECF244321}">
                <p14:modId xmlns:p14="http://schemas.microsoft.com/office/powerpoint/2010/main" val="142649744"/>
              </p:ext>
            </p:extLst>
          </p:nvPr>
        </p:nvGraphicFramePr>
        <p:xfrm>
          <a:off x="4841181" y="3164382"/>
          <a:ext cx="3850758" cy="1513008"/>
        </p:xfrm>
        <a:graphic>
          <a:graphicData uri="http://schemas.openxmlformats.org/drawingml/2006/table">
            <a:tbl>
              <a:tblPr/>
              <a:tblGrid>
                <a:gridCol w="742314"/>
                <a:gridCol w="1531025"/>
                <a:gridCol w="1577419"/>
              </a:tblGrid>
              <a:tr h="252168">
                <a:tc>
                  <a:txBody>
                    <a:bodyPr/>
                    <a:lstStyle/>
                    <a:p>
                      <a:pPr algn="l" fontAlgn="b"/>
                      <a:r>
                        <a:rPr lang="en-US" sz="1400" b="1" i="0" u="none" strike="noStrike" dirty="0">
                          <a:solidFill>
                            <a:srgbClr val="FFFFFF"/>
                          </a:solidFill>
                          <a:effectLst/>
                          <a:latin typeface="Franklin Gothic Medium" panose="020B0603020102020204" pitchFamily="34" charset="0"/>
                        </a:rPr>
                        <a:t>Run</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err="1">
                          <a:solidFill>
                            <a:srgbClr val="FFFFFF"/>
                          </a:solidFill>
                          <a:effectLst/>
                          <a:latin typeface="Franklin Gothic Medium" panose="020B0603020102020204" pitchFamily="34" charset="0"/>
                        </a:rPr>
                        <a:t>Accel</a:t>
                      </a:r>
                      <a:r>
                        <a:rPr lang="en-US" sz="1400" b="1" i="0" u="none" strike="noStrike" dirty="0">
                          <a:solidFill>
                            <a:srgbClr val="FFFFFF"/>
                          </a:solidFill>
                          <a:effectLst/>
                          <a:latin typeface="Franklin Gothic Medium" panose="020B0603020102020204" pitchFamily="34" charset="0"/>
                        </a:rPr>
                        <a:t> (mm/sec^2)</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a:solidFill>
                            <a:srgbClr val="FFFFFF"/>
                          </a:solidFill>
                          <a:effectLst/>
                          <a:latin typeface="Franklin Gothic Medium" panose="020B0603020102020204" pitchFamily="34" charset="0"/>
                        </a:rPr>
                        <a:t>Velocity (mm/sec)</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r>
              <a:tr h="252168">
                <a:tc>
                  <a:txBody>
                    <a:bodyPr/>
                    <a:lstStyle/>
                    <a:p>
                      <a:pPr algn="l" fontAlgn="b"/>
                      <a:r>
                        <a:rPr lang="en-US" sz="1400" b="0" i="0" u="none" strike="noStrike">
                          <a:solidFill>
                            <a:srgbClr val="000000"/>
                          </a:solidFill>
                          <a:effectLst/>
                          <a:latin typeface="Franklin Gothic Medium" panose="020B0603020102020204" pitchFamily="34" charset="0"/>
                        </a:rPr>
                        <a:t>A</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200</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B</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40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100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C</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10</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D</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5</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35</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E</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1</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16</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bl>
          </a:graphicData>
        </a:graphic>
      </p:graphicFrame>
      <p:pic>
        <p:nvPicPr>
          <p:cNvPr id="75" name="Picture 74"/>
          <p:cNvPicPr>
            <a:picLocks noChangeAspect="1"/>
          </p:cNvPicPr>
          <p:nvPr/>
        </p:nvPicPr>
        <p:blipFill rotWithShape="1">
          <a:blip r:embed="rId7" cstate="print">
            <a:extLst>
              <a:ext uri="{28A0092B-C50C-407E-A947-70E740481C1C}">
                <a14:useLocalDpi xmlns:a14="http://schemas.microsoft.com/office/drawing/2010/main" val="0"/>
              </a:ext>
            </a:extLst>
          </a:blip>
          <a:srcRect l="6654" r="9045"/>
          <a:stretch/>
        </p:blipFill>
        <p:spPr>
          <a:xfrm>
            <a:off x="4648200" y="3272971"/>
            <a:ext cx="4199416" cy="1228255"/>
          </a:xfrm>
          <a:prstGeom prst="rect">
            <a:avLst/>
          </a:prstGeom>
        </p:spPr>
      </p:pic>
      <p:grpSp>
        <p:nvGrpSpPr>
          <p:cNvPr id="78" name="Group 77"/>
          <p:cNvGrpSpPr/>
          <p:nvPr/>
        </p:nvGrpSpPr>
        <p:grpSpPr>
          <a:xfrm>
            <a:off x="5410200" y="1364492"/>
            <a:ext cx="1671939" cy="439209"/>
            <a:chOff x="5410200" y="1495499"/>
            <a:chExt cx="1671939" cy="439209"/>
          </a:xfrm>
        </p:grpSpPr>
        <p:sp>
          <p:nvSpPr>
            <p:cNvPr id="72" name="TextBox 71"/>
            <p:cNvSpPr txBox="1"/>
            <p:nvPr/>
          </p:nvSpPr>
          <p:spPr>
            <a:xfrm>
              <a:off x="5954202" y="1495499"/>
              <a:ext cx="1127937"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Computer</a:t>
              </a:r>
              <a:endParaRPr lang="en-US" dirty="0"/>
            </a:p>
          </p:txBody>
        </p:sp>
        <p:cxnSp>
          <p:nvCxnSpPr>
            <p:cNvPr id="77" name="Straight Arrow Connector 76"/>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0" name="Group 79"/>
          <p:cNvGrpSpPr/>
          <p:nvPr/>
        </p:nvGrpSpPr>
        <p:grpSpPr>
          <a:xfrm>
            <a:off x="6907788" y="1510920"/>
            <a:ext cx="1363457" cy="439209"/>
            <a:chOff x="5410200" y="1495499"/>
            <a:chExt cx="1363457" cy="439209"/>
          </a:xfrm>
        </p:grpSpPr>
        <p:sp>
          <p:nvSpPr>
            <p:cNvPr id="81" name="TextBox 80"/>
            <p:cNvSpPr txBox="1"/>
            <p:nvPr/>
          </p:nvSpPr>
          <p:spPr>
            <a:xfrm>
              <a:off x="5954202" y="1495499"/>
              <a:ext cx="819455"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Sensor</a:t>
              </a:r>
              <a:endParaRPr lang="en-US" dirty="0"/>
            </a:p>
          </p:txBody>
        </p:sp>
        <p:cxnSp>
          <p:nvCxnSpPr>
            <p:cNvPr id="82" name="Straight Arrow Connector 81"/>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3" name="Group 82"/>
          <p:cNvGrpSpPr/>
          <p:nvPr/>
        </p:nvGrpSpPr>
        <p:grpSpPr>
          <a:xfrm>
            <a:off x="4854528" y="1576748"/>
            <a:ext cx="1755974" cy="1234071"/>
            <a:chOff x="5647008" y="1780932"/>
            <a:chExt cx="1755974" cy="1234071"/>
          </a:xfrm>
        </p:grpSpPr>
        <p:cxnSp>
          <p:nvCxnSpPr>
            <p:cNvPr id="85" name="Straight Arrow Connector 84"/>
            <p:cNvCxnSpPr/>
            <p:nvPr/>
          </p:nvCxnSpPr>
          <p:spPr>
            <a:xfrm flipV="1">
              <a:off x="7040880" y="1780932"/>
              <a:ext cx="362102" cy="77240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647008" y="2368672"/>
              <a:ext cx="1663642" cy="646331"/>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smtClean="0"/>
                <a:t>Microcontroller + SD Card</a:t>
              </a:r>
              <a:endParaRPr lang="en-US" dirty="0"/>
            </a:p>
          </p:txBody>
        </p:sp>
      </p:grpSp>
      <p:grpSp>
        <p:nvGrpSpPr>
          <p:cNvPr id="2049" name="Group 2048"/>
          <p:cNvGrpSpPr/>
          <p:nvPr/>
        </p:nvGrpSpPr>
        <p:grpSpPr>
          <a:xfrm>
            <a:off x="6429451" y="1880252"/>
            <a:ext cx="2181149" cy="972572"/>
            <a:chOff x="6429451" y="2011259"/>
            <a:chExt cx="2181149" cy="972572"/>
          </a:xfrm>
        </p:grpSpPr>
        <p:grpSp>
          <p:nvGrpSpPr>
            <p:cNvPr id="94" name="Group 93"/>
            <p:cNvGrpSpPr/>
            <p:nvPr/>
          </p:nvGrpSpPr>
          <p:grpSpPr>
            <a:xfrm>
              <a:off x="6429451" y="2614499"/>
              <a:ext cx="1826369" cy="369332"/>
              <a:chOff x="4807443" y="1495499"/>
              <a:chExt cx="1826369" cy="369332"/>
            </a:xfrm>
          </p:grpSpPr>
          <p:cxnSp>
            <p:nvCxnSpPr>
              <p:cNvPr id="96" name="Straight Arrow Connector 95"/>
              <p:cNvCxnSpPr/>
              <p:nvPr/>
            </p:nvCxnSpPr>
            <p:spPr>
              <a:xfrm flipH="1">
                <a:off x="4807443" y="1680165"/>
                <a:ext cx="1136157" cy="0"/>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954202" y="1495499"/>
                <a:ext cx="679610"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Table</a:t>
                </a:r>
                <a:endParaRPr lang="en-US" dirty="0"/>
              </a:p>
            </p:txBody>
          </p:sp>
        </p:grpSp>
        <p:cxnSp>
          <p:nvCxnSpPr>
            <p:cNvPr id="98" name="Straight Arrow Connector 97"/>
            <p:cNvCxnSpPr/>
            <p:nvPr/>
          </p:nvCxnSpPr>
          <p:spPr>
            <a:xfrm flipV="1">
              <a:off x="8271245" y="2011259"/>
              <a:ext cx="339355" cy="78158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052" name="Group 2051"/>
          <p:cNvGrpSpPr/>
          <p:nvPr/>
        </p:nvGrpSpPr>
        <p:grpSpPr>
          <a:xfrm>
            <a:off x="148731" y="872948"/>
            <a:ext cx="4328688" cy="2760655"/>
            <a:chOff x="148731" y="872948"/>
            <a:chExt cx="4328688" cy="2760655"/>
          </a:xfrm>
        </p:grpSpPr>
        <p:pic>
          <p:nvPicPr>
            <p:cNvPr id="102"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8472" t="34568" r="51586" b="36707"/>
            <a:stretch/>
          </p:blipFill>
          <p:spPr bwMode="auto">
            <a:xfrm>
              <a:off x="148731" y="872948"/>
              <a:ext cx="4328688" cy="152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8482" t="65953" r="51576" b="5322"/>
            <a:stretch/>
          </p:blipFill>
          <p:spPr bwMode="auto">
            <a:xfrm>
              <a:off x="148731" y="2104499"/>
              <a:ext cx="4328688" cy="152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10383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052"/>
                                        </p:tgtEl>
                                        <p:attrNameLst>
                                          <p:attrName>style.visibility</p:attrName>
                                        </p:attrNameLst>
                                      </p:cBhvr>
                                      <p:to>
                                        <p:strVal val="visible"/>
                                      </p:to>
                                    </p:set>
                                    <p:animEffect transition="in" filter="fade">
                                      <p:cBhvr>
                                        <p:cTn id="46" dur="500"/>
                                        <p:tgtEl>
                                          <p:spTgt spid="205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fade">
                                      <p:cBhvr>
                                        <p:cTn id="51" dur="500"/>
                                        <p:tgtEl>
                                          <p:spTgt spid="7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78"/>
                                        </p:tgtEl>
                                      </p:cBhvr>
                                    </p:animEffect>
                                    <p:set>
                                      <p:cBhvr>
                                        <p:cTn id="56" dur="1" fill="hold">
                                          <p:stCondLst>
                                            <p:cond delay="499"/>
                                          </p:stCondLst>
                                        </p:cTn>
                                        <p:tgtEl>
                                          <p:spTgt spid="7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049"/>
                                        </p:tgtEl>
                                        <p:attrNameLst>
                                          <p:attrName>style.visibility</p:attrName>
                                        </p:attrNameLst>
                                      </p:cBhvr>
                                      <p:to>
                                        <p:strVal val="visible"/>
                                      </p:to>
                                    </p:set>
                                    <p:animEffect transition="in" filter="fade">
                                      <p:cBhvr>
                                        <p:cTn id="61" dur="500"/>
                                        <p:tgtEl>
                                          <p:spTgt spid="204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70"/>
                                        </p:tgtEl>
                                        <p:attrNameLst>
                                          <p:attrName>style.visibility</p:attrName>
                                        </p:attrNameLst>
                                      </p:cBhvr>
                                      <p:to>
                                        <p:strVal val="visible"/>
                                      </p:to>
                                    </p:set>
                                    <p:animEffect transition="in" filter="fade">
                                      <p:cBhvr>
                                        <p:cTn id="66" dur="500"/>
                                        <p:tgtEl>
                                          <p:spTgt spid="7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73"/>
                                        </p:tgtEl>
                                        <p:attrNameLst>
                                          <p:attrName>style.visibility</p:attrName>
                                        </p:attrNameLst>
                                      </p:cBhvr>
                                      <p:to>
                                        <p:strVal val="visible"/>
                                      </p:to>
                                    </p:set>
                                    <p:animEffect transition="in" filter="fade">
                                      <p:cBhvr>
                                        <p:cTn id="69" dur="500"/>
                                        <p:tgtEl>
                                          <p:spTgt spid="7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70"/>
                                        </p:tgtEl>
                                      </p:cBhvr>
                                    </p:animEffect>
                                    <p:set>
                                      <p:cBhvr>
                                        <p:cTn id="74" dur="1" fill="hold">
                                          <p:stCondLst>
                                            <p:cond delay="499"/>
                                          </p:stCondLst>
                                        </p:cTn>
                                        <p:tgtEl>
                                          <p:spTgt spid="70"/>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73"/>
                                        </p:tgtEl>
                                      </p:cBhvr>
                                    </p:animEffect>
                                    <p:set>
                                      <p:cBhvr>
                                        <p:cTn id="77" dur="1" fill="hold">
                                          <p:stCondLst>
                                            <p:cond delay="499"/>
                                          </p:stCondLst>
                                        </p:cTn>
                                        <p:tgtEl>
                                          <p:spTgt spid="7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2049"/>
                                        </p:tgtEl>
                                      </p:cBhvr>
                                    </p:animEffect>
                                    <p:set>
                                      <p:cBhvr>
                                        <p:cTn id="82" dur="1" fill="hold">
                                          <p:stCondLst>
                                            <p:cond delay="499"/>
                                          </p:stCondLst>
                                        </p:cTn>
                                        <p:tgtEl>
                                          <p:spTgt spid="204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80"/>
                                        </p:tgtEl>
                                        <p:attrNameLst>
                                          <p:attrName>style.visibility</p:attrName>
                                        </p:attrNameLst>
                                      </p:cBhvr>
                                      <p:to>
                                        <p:strVal val="visible"/>
                                      </p:to>
                                    </p:set>
                                    <p:animEffect transition="in" filter="fade">
                                      <p:cBhvr>
                                        <p:cTn id="87" dur="500"/>
                                        <p:tgtEl>
                                          <p:spTgt spid="8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80"/>
                                        </p:tgtEl>
                                      </p:cBhvr>
                                    </p:animEffect>
                                    <p:set>
                                      <p:cBhvr>
                                        <p:cTn id="92" dur="1" fill="hold">
                                          <p:stCondLst>
                                            <p:cond delay="499"/>
                                          </p:stCondLst>
                                        </p:cTn>
                                        <p:tgtEl>
                                          <p:spTgt spid="80"/>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83"/>
                                        </p:tgtEl>
                                        <p:attrNameLst>
                                          <p:attrName>style.visibility</p:attrName>
                                        </p:attrNameLst>
                                      </p:cBhvr>
                                      <p:to>
                                        <p:strVal val="visible"/>
                                      </p:to>
                                    </p:set>
                                    <p:animEffect transition="in" filter="fade">
                                      <p:cBhvr>
                                        <p:cTn id="97" dur="500"/>
                                        <p:tgtEl>
                                          <p:spTgt spid="8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83"/>
                                        </p:tgtEl>
                                      </p:cBhvr>
                                    </p:animEffect>
                                    <p:set>
                                      <p:cBhvr>
                                        <p:cTn id="102" dur="1" fill="hold">
                                          <p:stCondLst>
                                            <p:cond delay="499"/>
                                          </p:stCondLst>
                                        </p:cTn>
                                        <p:tgtEl>
                                          <p:spTgt spid="83"/>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75"/>
                                        </p:tgtEl>
                                        <p:attrNameLst>
                                          <p:attrName>style.visibility</p:attrName>
                                        </p:attrNameLst>
                                      </p:cBhvr>
                                      <p:to>
                                        <p:strVal val="visible"/>
                                      </p:to>
                                    </p:set>
                                    <p:animEffect transition="in" filter="fade">
                                      <p:cBhvr>
                                        <p:cTn id="107" dur="500"/>
                                        <p:tgtEl>
                                          <p:spTgt spid="7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75"/>
                                        </p:tgtEl>
                                      </p:cBhvr>
                                    </p:animEffect>
                                    <p:set>
                                      <p:cBhvr>
                                        <p:cTn id="112" dur="1" fill="hold">
                                          <p:stCondLst>
                                            <p:cond delay="499"/>
                                          </p:stCondLst>
                                        </p:cTn>
                                        <p:tgtEl>
                                          <p:spTgt spid="75"/>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74"/>
                                        </p:tgtEl>
                                        <p:attrNameLst>
                                          <p:attrName>style.visibility</p:attrName>
                                        </p:attrNameLst>
                                      </p:cBhvr>
                                      <p:to>
                                        <p:strVal val="visible"/>
                                      </p:to>
                                    </p:set>
                                    <p:animEffect transition="in" filter="fade">
                                      <p:cBhvr>
                                        <p:cTn id="11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8" grpId="0" animBg="1"/>
      <p:bldP spid="65" grpId="0"/>
      <p:bldP spid="70" grpId="0" animBg="1"/>
      <p:bldP spid="70" grpId="1" animBg="1"/>
      <p:bldP spid="73" grpId="0" animBg="1"/>
      <p:bldP spid="7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vs Experimental Data</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9</a:t>
            </a:fld>
            <a:endParaRPr lang="en-US"/>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5228" y="2896213"/>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600" y="336550"/>
            <a:ext cx="10017126"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0671" y="2639104"/>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563" y="1289050"/>
            <a:ext cx="10017126"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828800" y="1616869"/>
            <a:ext cx="859748" cy="1335881"/>
            <a:chOff x="1828800" y="1616869"/>
            <a:chExt cx="859748" cy="1335881"/>
          </a:xfrm>
        </p:grpSpPr>
        <p:cxnSp>
          <p:nvCxnSpPr>
            <p:cNvPr id="10" name="Straight Arrow Connector 9"/>
            <p:cNvCxnSpPr/>
            <p:nvPr/>
          </p:nvCxnSpPr>
          <p:spPr>
            <a:xfrm>
              <a:off x="1828800" y="1616869"/>
              <a:ext cx="0" cy="1335881"/>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905000" y="2100143"/>
              <a:ext cx="783548" cy="369332"/>
            </a:xfrm>
            <a:prstGeom prst="rect">
              <a:avLst/>
            </a:prstGeom>
            <a:noFill/>
          </p:spPr>
          <p:txBody>
            <a:bodyPr wrap="none" rtlCol="0">
              <a:spAutoFit/>
            </a:bodyPr>
            <a:lstStyle/>
            <a:p>
              <a:r>
                <a:rPr lang="en-US" dirty="0" smtClean="0">
                  <a:latin typeface="Franklin Gothic Medium" panose="020B0603020102020204" pitchFamily="34" charset="0"/>
                </a:rPr>
                <a:t>Offset</a:t>
              </a:r>
              <a:endParaRPr lang="en-US" dirty="0">
                <a:latin typeface="Franklin Gothic Medium" panose="020B0603020102020204" pitchFamily="34" charset="0"/>
              </a:endParaRPr>
            </a:p>
          </p:txBody>
        </p:sp>
      </p:grpSp>
      <p:cxnSp>
        <p:nvCxnSpPr>
          <p:cNvPr id="18" name="Straight Connector 17"/>
          <p:cNvCxnSpPr/>
          <p:nvPr/>
        </p:nvCxnSpPr>
        <p:spPr>
          <a:xfrm>
            <a:off x="914400" y="2952750"/>
            <a:ext cx="7696200"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931069" y="2639104"/>
            <a:ext cx="7679531" cy="308883"/>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461486" y="2284809"/>
            <a:ext cx="618696" cy="369332"/>
          </a:xfrm>
          <a:prstGeom prst="rect">
            <a:avLst/>
          </a:prstGeom>
          <a:noFill/>
        </p:spPr>
        <p:txBody>
          <a:bodyPr wrap="none" rtlCol="0">
            <a:spAutoFit/>
          </a:bodyPr>
          <a:lstStyle/>
          <a:p>
            <a:r>
              <a:rPr lang="en-US" dirty="0" smtClean="0">
                <a:latin typeface="Franklin Gothic Medium" panose="020B0603020102020204" pitchFamily="34" charset="0"/>
              </a:rPr>
              <a:t>Drift</a:t>
            </a:r>
            <a:endParaRPr lang="en-US" dirty="0">
              <a:latin typeface="Franklin Gothic Medium" panose="020B0603020102020204" pitchFamily="34" charset="0"/>
            </a:endParaRPr>
          </a:p>
        </p:txBody>
      </p:sp>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3067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3448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11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theme/theme1.xml><?xml version="1.0" encoding="utf-8"?>
<a:theme xmlns:a="http://schemas.openxmlformats.org/drawingml/2006/main" name="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1166</TotalTime>
  <Words>887</Words>
  <Application>Microsoft Office PowerPoint</Application>
  <PresentationFormat>On-screen Show (16:9)</PresentationFormat>
  <Paragraphs>236</Paragraphs>
  <Slides>17</Slides>
  <Notes>3</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EVALUATION OF  INERTIAL MEASUREMENT UNIT PERFORMANCE FOR  WATER COLUMN VELOCITY  ESTIMATION OF  COASTAL PROFILING FLOATS.</vt:lpstr>
      <vt:lpstr>Presentation Outline</vt:lpstr>
      <vt:lpstr>Project Overview</vt:lpstr>
      <vt:lpstr>Profiling Float</vt:lpstr>
      <vt:lpstr>Float Mission Cycle</vt:lpstr>
      <vt:lpstr>Estimating Float Velocity</vt:lpstr>
      <vt:lpstr>Workflow Overview</vt:lpstr>
      <vt:lpstr>Float Dynamics &amp; Benchtop Simulator</vt:lpstr>
      <vt:lpstr>Simulation vs Experimental Data</vt:lpstr>
      <vt:lpstr>Simulation vs Experimental Data</vt:lpstr>
      <vt:lpstr>Signal Processing</vt:lpstr>
      <vt:lpstr>Velocity Estimate - Large Accelerations</vt:lpstr>
      <vt:lpstr>Velocity Estimate - Small Accelerations</vt:lpstr>
      <vt:lpstr>Performance Metric</vt:lpstr>
      <vt:lpstr>CONCLUSION</vt:lpstr>
      <vt:lpstr>FUTURE WORK</vt:lpstr>
      <vt:lpstr>ACKNOWLEDGEMENTS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Profiling Float  Dynamic Simulation Review</dc:title>
  <dc:creator>Nicholas Raymond</dc:creator>
  <cp:lastModifiedBy>Nicholas Raymond</cp:lastModifiedBy>
  <cp:revision>240</cp:revision>
  <dcterms:created xsi:type="dcterms:W3CDTF">2016-06-27T16:59:52Z</dcterms:created>
  <dcterms:modified xsi:type="dcterms:W3CDTF">2016-08-09T23:13:59Z</dcterms:modified>
</cp:coreProperties>
</file>