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handoutMasterIdLst>
    <p:handoutMasterId r:id="rId20"/>
  </p:handoutMasterIdLst>
  <p:sldIdLst>
    <p:sldId id="280" r:id="rId2"/>
    <p:sldId id="292" r:id="rId3"/>
    <p:sldId id="288" r:id="rId4"/>
    <p:sldId id="290" r:id="rId5"/>
    <p:sldId id="291" r:id="rId6"/>
    <p:sldId id="293" r:id="rId7"/>
    <p:sldId id="294" r:id="rId8"/>
    <p:sldId id="298" r:id="rId9"/>
    <p:sldId id="295" r:id="rId10"/>
    <p:sldId id="296" r:id="rId11"/>
    <p:sldId id="297" r:id="rId12"/>
    <p:sldId id="286" r:id="rId13"/>
    <p:sldId id="283" r:id="rId14"/>
    <p:sldId id="257" r:id="rId15"/>
    <p:sldId id="300" r:id="rId16"/>
    <p:sldId id="262" r:id="rId17"/>
    <p:sldId id="299" r:id="rId1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F03267C-0B0F-4D56-AAFF-EF691CFD4391}">
          <p14:sldIdLst>
            <p14:sldId id="280"/>
            <p14:sldId id="292"/>
            <p14:sldId id="288"/>
            <p14:sldId id="290"/>
            <p14:sldId id="291"/>
            <p14:sldId id="293"/>
            <p14:sldId id="294"/>
            <p14:sldId id="298"/>
            <p14:sldId id="295"/>
            <p14:sldId id="296"/>
            <p14:sldId id="297"/>
            <p14:sldId id="286"/>
            <p14:sldId id="283"/>
            <p14:sldId id="257"/>
          </p14:sldIdLst>
        </p14:section>
        <p14:section name="Appendix" id="{10E4AA6D-C77A-4F15-B500-C1F998A39695}">
          <p14:sldIdLst>
            <p14:sldId id="300"/>
            <p14:sldId id="262"/>
            <p14:sldId id="29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490B"/>
    <a:srgbClr val="22518A"/>
    <a:srgbClr val="FF48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683" autoAdjust="0"/>
  </p:normalViewPr>
  <p:slideViewPr>
    <p:cSldViewPr>
      <p:cViewPr varScale="1">
        <p:scale>
          <a:sx n="114" d="100"/>
          <a:sy n="114" d="100"/>
        </p:scale>
        <p:origin x="-944" y="-96"/>
      </p:cViewPr>
      <p:guideLst>
        <p:guide orient="horz" pos="1620"/>
        <p:guide pos="2880"/>
      </p:guideLst>
    </p:cSldViewPr>
  </p:slideViewPr>
  <p:notesTextViewPr>
    <p:cViewPr>
      <p:scale>
        <a:sx n="1" d="1"/>
        <a:sy n="1" d="1"/>
      </p:scale>
      <p:origin x="0" y="0"/>
    </p:cViewPr>
  </p:notesTextViewPr>
  <p:sorterViewPr>
    <p:cViewPr>
      <p:scale>
        <a:sx n="130" d="100"/>
        <a:sy n="130" d="100"/>
      </p:scale>
      <p:origin x="0" y="5544"/>
    </p:cViewPr>
  </p:sorterViewPr>
  <p:notesViewPr>
    <p:cSldViewPr>
      <p:cViewPr varScale="1">
        <p:scale>
          <a:sx n="87" d="100"/>
          <a:sy n="87" d="100"/>
        </p:scale>
        <p:origin x="-190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handoutMaster" Target="handoutMasters/handoutMaster1.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2A9A5A7-1919-4C9C-83BF-A07796ED9978}" type="datetimeFigureOut">
              <a:rPr lang="en-US" smtClean="0"/>
              <a:t>8/10/16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BB75A90-BAE1-4F2B-BE82-065394E6B42F}" type="slidenum">
              <a:rPr lang="en-US" smtClean="0"/>
              <a:t>‹#›</a:t>
            </a:fld>
            <a:endParaRPr lang="en-US"/>
          </a:p>
        </p:txBody>
      </p:sp>
    </p:spTree>
    <p:extLst>
      <p:ext uri="{BB962C8B-B14F-4D97-AF65-F5344CB8AC3E}">
        <p14:creationId xmlns:p14="http://schemas.microsoft.com/office/powerpoint/2010/main" val="2249664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2BD1EA-6201-430C-9841-767EB6EFF9A8}" type="datetimeFigureOut">
              <a:rPr lang="en-US" smtClean="0"/>
              <a:t>8/10/16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B118FF-8CA8-4715-BFFA-63F3D8E8E57C}" type="slidenum">
              <a:rPr lang="en-US" smtClean="0"/>
              <a:t>‹#›</a:t>
            </a:fld>
            <a:endParaRPr lang="en-US"/>
          </a:p>
        </p:txBody>
      </p:sp>
    </p:spTree>
    <p:extLst>
      <p:ext uri="{BB962C8B-B14F-4D97-AF65-F5344CB8AC3E}">
        <p14:creationId xmlns:p14="http://schemas.microsoft.com/office/powerpoint/2010/main" val="784755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50000"/>
              </a:spcBef>
            </a:pPr>
            <a:r>
              <a:rPr lang="en-US" altLang="en-US" dirty="0" smtClean="0"/>
              <a:t>Good afternoon</a:t>
            </a:r>
            <a:r>
              <a:rPr lang="en-US" altLang="en-US" baseline="0" dirty="0" smtClean="0"/>
              <a:t> everyone.</a:t>
            </a:r>
          </a:p>
          <a:p>
            <a:pPr eaLnBrk="1" hangingPunct="1">
              <a:spcBef>
                <a:spcPct val="50000"/>
              </a:spcBef>
            </a:pPr>
            <a:endParaRPr lang="en-US" altLang="en-US" baseline="0" dirty="0" smtClean="0"/>
          </a:p>
          <a:p>
            <a:pPr eaLnBrk="1" hangingPunct="1">
              <a:spcBef>
                <a:spcPct val="50000"/>
              </a:spcBef>
            </a:pPr>
            <a:r>
              <a:rPr lang="en-US" altLang="en-US" dirty="0" smtClean="0"/>
              <a:t>For my internship I worked</a:t>
            </a:r>
            <a:r>
              <a:rPr lang="en-US" altLang="en-US" baseline="0" dirty="0" smtClean="0"/>
              <a:t> with Ocean Engineer Gene </a:t>
            </a:r>
            <a:r>
              <a:rPr lang="en-US" altLang="en-US" baseline="0" dirty="0" err="1" smtClean="0"/>
              <a:t>Massion</a:t>
            </a:r>
            <a:r>
              <a:rPr lang="en-US" altLang="en-US" baseline="0" dirty="0" smtClean="0"/>
              <a:t> on the MBARI Coastal </a:t>
            </a:r>
            <a:r>
              <a:rPr lang="en-US" altLang="en-US" baseline="0" dirty="0" err="1" smtClean="0"/>
              <a:t>Profilng</a:t>
            </a:r>
            <a:r>
              <a:rPr lang="en-US" altLang="en-US" baseline="0" dirty="0" smtClean="0"/>
              <a:t> float project.</a:t>
            </a:r>
          </a:p>
          <a:p>
            <a:pPr eaLnBrk="1" hangingPunct="1">
              <a:spcBef>
                <a:spcPct val="50000"/>
              </a:spcBef>
            </a:pPr>
            <a:endParaRPr lang="en-US" altLang="en-US" baseline="0" dirty="0" smtClean="0"/>
          </a:p>
          <a:p>
            <a:pPr eaLnBrk="1" hangingPunct="1">
              <a:spcBef>
                <a:spcPct val="50000"/>
              </a:spcBef>
            </a:pPr>
            <a:r>
              <a:rPr lang="en-US" altLang="en-US" dirty="0" smtClean="0"/>
              <a:t>which is part of an initiative that</a:t>
            </a:r>
            <a:r>
              <a:rPr lang="en-US" altLang="en-US" baseline="0" dirty="0" smtClean="0"/>
              <a:t> the chemical sensor lab is working on to better u</a:t>
            </a:r>
            <a:r>
              <a:rPr lang="en-US" altLang="en-US" dirty="0" smtClean="0"/>
              <a:t>nderstand </a:t>
            </a:r>
            <a:r>
              <a:rPr lang="en-US" altLang="en-US" dirty="0" smtClean="0"/>
              <a:t>complex coastal </a:t>
            </a:r>
            <a:r>
              <a:rPr lang="en-US" altLang="en-US" dirty="0" smtClean="0"/>
              <a:t>environments.</a:t>
            </a:r>
          </a:p>
          <a:p>
            <a:pPr eaLnBrk="1" hangingPunct="1">
              <a:spcBef>
                <a:spcPct val="50000"/>
              </a:spcBef>
            </a:pPr>
            <a:endParaRPr lang="en-US" altLang="en-US" dirty="0" smtClean="0"/>
          </a:p>
          <a:p>
            <a:pPr eaLnBrk="1" hangingPunct="1">
              <a:spcBef>
                <a:spcPct val="50000"/>
              </a:spcBef>
            </a:pPr>
            <a:r>
              <a:rPr lang="en-US" altLang="en-US" dirty="0" smtClean="0"/>
              <a:t>In order to better monitor the health of the ocean</a:t>
            </a:r>
            <a:r>
              <a:rPr lang="en-US" altLang="en-US" baseline="0" dirty="0" smtClean="0"/>
              <a:t>, they are developing a new autonomous profiling float designed for coastal deployments  in </a:t>
            </a:r>
            <a:r>
              <a:rPr lang="en-US" altLang="en-US" dirty="0" smtClean="0"/>
              <a:t>dense </a:t>
            </a:r>
            <a:r>
              <a:rPr lang="en-US" altLang="en-US" dirty="0" smtClean="0"/>
              <a:t>sensor </a:t>
            </a:r>
            <a:r>
              <a:rPr lang="en-US" altLang="en-US" dirty="0" smtClean="0"/>
              <a:t>networks</a:t>
            </a:r>
            <a:r>
              <a:rPr lang="en-US" altLang="en-US" baseline="0" dirty="0" smtClean="0"/>
              <a:t>.</a:t>
            </a:r>
          </a:p>
          <a:p>
            <a:pPr eaLnBrk="1" hangingPunct="1">
              <a:spcBef>
                <a:spcPct val="50000"/>
              </a:spcBef>
            </a:pPr>
            <a:endParaRPr lang="en-US" altLang="en-US" baseline="0" dirty="0" smtClean="0"/>
          </a:p>
          <a:p>
            <a:pPr eaLnBrk="1" hangingPunct="1">
              <a:spcBef>
                <a:spcPct val="50000"/>
              </a:spcBef>
            </a:pPr>
            <a:r>
              <a:rPr lang="en-US" altLang="en-US" baseline="0" dirty="0" smtClean="0"/>
              <a:t>These coastal profiling floats, CPFs, will be outfitted with biogeochemical sensors for making long term measurements to help answer questions like: how is net production</a:t>
            </a:r>
            <a:r>
              <a:rPr lang="is-IS" altLang="en-US" baseline="0" dirty="0" smtClean="0"/>
              <a:t>…</a:t>
            </a:r>
            <a:endParaRPr lang="en-US" altLang="en-US" baseline="0" dirty="0" smtClean="0"/>
          </a:p>
          <a:p>
            <a:pPr eaLnBrk="1" hangingPunct="1">
              <a:spcBef>
                <a:spcPct val="50000"/>
              </a:spcBef>
            </a:pPr>
            <a:endParaRPr lang="en-US" altLang="en-US" baseline="0" dirty="0" smtClean="0"/>
          </a:p>
          <a:p>
            <a:pPr eaLnBrk="1" hangingPunct="1">
              <a:spcBef>
                <a:spcPct val="50000"/>
              </a:spcBef>
            </a:pPr>
            <a:r>
              <a:rPr lang="en-US" altLang="en-US" baseline="0" dirty="0" smtClean="0"/>
              <a:t>The photo on the right is </a:t>
            </a:r>
            <a:r>
              <a:rPr lang="en-US" altLang="en-US" baseline="0" dirty="0" err="1" smtClean="0"/>
              <a:t>satelite</a:t>
            </a:r>
            <a:r>
              <a:rPr lang="en-US" altLang="en-US" baseline="0" dirty="0" smtClean="0"/>
              <a:t> image showing </a:t>
            </a:r>
            <a:r>
              <a:rPr lang="en-US" altLang="en-US" baseline="0" dirty="0" err="1" smtClean="0"/>
              <a:t>floruence</a:t>
            </a:r>
            <a:r>
              <a:rPr lang="en-US" altLang="en-US" baseline="0" dirty="0" smtClean="0"/>
              <a:t>, a proxy for chlorophyll, along the west coast of the US, and highlights the significance of these regions.</a:t>
            </a:r>
          </a:p>
          <a:p>
            <a:pPr eaLnBrk="1" hangingPunct="1">
              <a:spcBef>
                <a:spcPct val="50000"/>
              </a:spcBef>
            </a:pPr>
            <a:endParaRPr lang="en-US" altLang="en-US" baseline="0" dirty="0" smtClean="0"/>
          </a:p>
          <a:p>
            <a:pPr eaLnBrk="1" hangingPunct="1">
              <a:spcBef>
                <a:spcPct val="50000"/>
              </a:spcBef>
            </a:pPr>
            <a:r>
              <a:rPr lang="en-US" altLang="en-US" baseline="0" dirty="0" smtClean="0"/>
              <a:t>But more information is needed, with greater fidelity and variety of measurements.</a:t>
            </a:r>
          </a:p>
          <a:p>
            <a:pPr eaLnBrk="1" hangingPunct="1">
              <a:spcBef>
                <a:spcPct val="50000"/>
              </a:spcBef>
            </a:pPr>
            <a:endParaRPr lang="en-US" altLang="en-US" baseline="0" dirty="0" smtClean="0"/>
          </a:p>
          <a:p>
            <a:pPr eaLnBrk="1" hangingPunct="1">
              <a:spcBef>
                <a:spcPct val="50000"/>
              </a:spcBef>
            </a:pPr>
            <a:r>
              <a:rPr lang="en-US" altLang="en-US" baseline="0" dirty="0" smtClean="0"/>
              <a:t>Luckily, profiling floats represent a cost effective and robust platforms </a:t>
            </a:r>
            <a:r>
              <a:rPr lang="en-US" altLang="en-US" baseline="0" dirty="0" err="1" smtClean="0"/>
              <a:t>suitbale</a:t>
            </a:r>
            <a:r>
              <a:rPr lang="en-US" altLang="en-US" baseline="0" dirty="0" smtClean="0"/>
              <a:t> for this task, as they are able to make large temporal and spatial measurements at significantly reduces costs )as compared to AUVs and some moorings).</a:t>
            </a:r>
          </a:p>
          <a:p>
            <a:pPr eaLnBrk="1" hangingPunct="1">
              <a:spcBef>
                <a:spcPct val="50000"/>
              </a:spcBef>
            </a:pPr>
            <a:endParaRPr lang="en-US" altLang="en-US" baseline="0" dirty="0" smtClean="0"/>
          </a:p>
          <a:p>
            <a:pPr eaLnBrk="1" hangingPunct="1">
              <a:spcBef>
                <a:spcPct val="50000"/>
              </a:spcBef>
            </a:pPr>
            <a:r>
              <a:rPr lang="en-US" altLang="en-US" baseline="0" dirty="0" smtClean="0"/>
              <a:t>But before I dive into my internship project, I would like to provide a brief </a:t>
            </a:r>
            <a:r>
              <a:rPr lang="en-US" altLang="en-US" baseline="0" dirty="0" err="1" smtClean="0"/>
              <a:t>oveview</a:t>
            </a:r>
            <a:r>
              <a:rPr lang="en-US" altLang="en-US" baseline="0" dirty="0" smtClean="0"/>
              <a:t> of typical coastal profiling float mission cycle, and highlight some operational considerations.</a:t>
            </a:r>
          </a:p>
          <a:p>
            <a:pPr eaLnBrk="1" hangingPunct="1">
              <a:spcBef>
                <a:spcPct val="50000"/>
              </a:spcBef>
            </a:pPr>
            <a:endParaRPr lang="en-US" altLang="en-US" baseline="0" dirty="0" smtClean="0"/>
          </a:p>
          <a:p>
            <a:pPr eaLnBrk="1" hangingPunct="1">
              <a:spcBef>
                <a:spcPct val="50000"/>
              </a:spcBef>
            </a:pPr>
            <a:endParaRPr lang="en-US" altLang="en-US" baseline="0" dirty="0" smtClean="0"/>
          </a:p>
          <a:p>
            <a:pPr eaLnBrk="1" hangingPunct="1">
              <a:spcBef>
                <a:spcPct val="50000"/>
              </a:spcBef>
            </a:pPr>
            <a:endParaRPr lang="en-US" alt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2</a:t>
            </a:fld>
            <a:endParaRPr lang="en-US"/>
          </a:p>
        </p:txBody>
      </p:sp>
    </p:spTree>
    <p:extLst>
      <p:ext uri="{BB962C8B-B14F-4D97-AF65-F5344CB8AC3E}">
        <p14:creationId xmlns:p14="http://schemas.microsoft.com/office/powerpoint/2010/main" val="3136371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Argo is a global array of more than 3,000 free-drifting profiling floats that measures </a:t>
            </a:r>
            <a:r>
              <a:rPr lang="en-US" sz="1200" b="0" i="0" kern="1200" dirty="0" err="1" smtClean="0">
                <a:solidFill>
                  <a:schemeClr val="tx1"/>
                </a:solidFill>
                <a:effectLst/>
                <a:latin typeface="+mn-lt"/>
                <a:ea typeface="+mn-ea"/>
                <a:cs typeface="+mn-cs"/>
              </a:rPr>
              <a:t>thetemperature</a:t>
            </a:r>
            <a:r>
              <a:rPr lang="en-US" sz="1200" b="0" i="0" kern="1200" dirty="0" smtClean="0">
                <a:solidFill>
                  <a:schemeClr val="tx1"/>
                </a:solidFill>
                <a:effectLst/>
                <a:latin typeface="+mn-lt"/>
                <a:ea typeface="+mn-ea"/>
                <a:cs typeface="+mn-cs"/>
              </a:rPr>
              <a:t> and salinity of the upper 2000 m of the ocean. </a:t>
            </a:r>
          </a:p>
          <a:p>
            <a:r>
              <a:rPr lang="en-US" sz="1200" b="0" i="0" kern="1200" dirty="0" smtClean="0">
                <a:solidFill>
                  <a:schemeClr val="tx1"/>
                </a:solidFill>
                <a:effectLst/>
                <a:latin typeface="+mn-lt"/>
                <a:ea typeface="+mn-ea"/>
                <a:cs typeface="+mn-cs"/>
              </a:rPr>
              <a:t> This allows, for the first time, continuous monitoring of the temperature, salinity, and velocity of the upper ocean, with all data being relayed and made publicly available within hours after collection.</a:t>
            </a:r>
          </a:p>
          <a:p>
            <a:endParaRPr lang="en-US" dirty="0" smtClean="0"/>
          </a:p>
          <a:p>
            <a:r>
              <a:rPr lang="en-US" dirty="0" smtClean="0"/>
              <a:t>Argo float profiling for temperature/salinity has completely transformed ocean observing over the past 10 years. </a:t>
            </a:r>
          </a:p>
          <a:p>
            <a:endParaRPr lang="en-US" dirty="0" smtClean="0"/>
          </a:p>
          <a:p>
            <a:r>
              <a:rPr lang="en-US" dirty="0" smtClean="0"/>
              <a:t>SOCOM</a:t>
            </a:r>
            <a:r>
              <a:rPr lang="en-US" baseline="0" dirty="0" smtClean="0"/>
              <a:t> project wants to do </a:t>
            </a:r>
            <a:r>
              <a:rPr lang="en-US" dirty="0" smtClean="0"/>
              <a:t>the same for the carbon system, nitrate and oxygen, and net community production (including sea ice regions) by measuring biogeochemical parameters (pH, nitrate, oxygen, optics)</a:t>
            </a:r>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3</a:t>
            </a:fld>
            <a:endParaRPr lang="en-US"/>
          </a:p>
        </p:txBody>
      </p:sp>
    </p:spTree>
    <p:extLst>
      <p:ext uri="{BB962C8B-B14F-4D97-AF65-F5344CB8AC3E}">
        <p14:creationId xmlns:p14="http://schemas.microsoft.com/office/powerpoint/2010/main" val="1828238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Daily Average East-West </a:t>
            </a:r>
            <a:r>
              <a:rPr lang="en-US" dirty="0" err="1" smtClean="0"/>
              <a:t>velocioty</a:t>
            </a:r>
            <a:r>
              <a:rPr lang="en-US" dirty="0" smtClean="0"/>
              <a:t> (+E,/-W) True mooring motion </a:t>
            </a:r>
            <a:r>
              <a:rPr lang="en-US" dirty="0" err="1" smtClean="0"/>
              <a:t>correcter</a:t>
            </a:r>
            <a:r>
              <a:rPr lang="en-US" dirty="0" smtClean="0"/>
              <a:t> M1 buoy</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Note: thi</a:t>
            </a:r>
            <a:r>
              <a:rPr lang="en-US" baseline="0" dirty="0" smtClean="0"/>
              <a:t>s plot shows that there it is possible to have currents running </a:t>
            </a:r>
            <a:r>
              <a:rPr lang="en-US" baseline="0" dirty="0" err="1" smtClean="0"/>
              <a:t>oppisite</a:t>
            </a:r>
            <a:r>
              <a:rPr lang="en-US" baseline="0" dirty="0" smtClean="0"/>
              <a:t> </a:t>
            </a:r>
            <a:r>
              <a:rPr lang="en-US" baseline="0" dirty="0" err="1" smtClean="0"/>
              <a:t>eachother</a:t>
            </a:r>
            <a:r>
              <a:rPr lang="en-US" baseline="0" dirty="0" smtClean="0"/>
              <a:t> within the water column (subsurface currents  moving opposite to surface current)</a:t>
            </a:r>
            <a:endParaRPr lang="en-US" dirty="0" smtClean="0"/>
          </a:p>
          <a:p>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6</a:t>
            </a:fld>
            <a:endParaRPr lang="en-US"/>
          </a:p>
        </p:txBody>
      </p:sp>
    </p:spTree>
    <p:extLst>
      <p:ext uri="{BB962C8B-B14F-4D97-AF65-F5344CB8AC3E}">
        <p14:creationId xmlns:p14="http://schemas.microsoft.com/office/powerpoint/2010/main" val="3539448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found</a:t>
            </a:r>
            <a:r>
              <a:rPr lang="en-US" baseline="0" dirty="0" smtClean="0"/>
              <a:t> our lower limit</a:t>
            </a:r>
            <a:r>
              <a:rPr lang="is-IS" baseline="0" dirty="0" smtClean="0"/>
              <a:t>….</a:t>
            </a:r>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10</a:t>
            </a:fld>
            <a:endParaRPr lang="en-US"/>
          </a:p>
        </p:txBody>
      </p:sp>
    </p:spTree>
    <p:extLst>
      <p:ext uri="{BB962C8B-B14F-4D97-AF65-F5344CB8AC3E}">
        <p14:creationId xmlns:p14="http://schemas.microsoft.com/office/powerpoint/2010/main" val="21152017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16</a:t>
            </a:fld>
            <a:endParaRPr lang="en-US"/>
          </a:p>
        </p:txBody>
      </p:sp>
    </p:spTree>
    <p:extLst>
      <p:ext uri="{BB962C8B-B14F-4D97-AF65-F5344CB8AC3E}">
        <p14:creationId xmlns:p14="http://schemas.microsoft.com/office/powerpoint/2010/main" val="3716051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Rectangle 1"/>
          <p:cNvSpPr/>
          <p:nvPr userDrawn="1"/>
        </p:nvSpPr>
        <p:spPr>
          <a:xfrm>
            <a:off x="6781800" y="133350"/>
            <a:ext cx="2209800" cy="48768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781800" y="1504950"/>
            <a:ext cx="2209800" cy="131445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C2EFAF6D-E8FD-4297-83DC-A83A2B6DEBDD}" type="datetime1">
              <a:rPr lang="en-US" smtClean="0"/>
              <a:t>8/10/16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
        <p:nvSpPr>
          <p:cNvPr id="10" name="Title 9"/>
          <p:cNvSpPr>
            <a:spLocks noGrp="1"/>
          </p:cNvSpPr>
          <p:nvPr>
            <p:ph type="title" hasCustomPrompt="1"/>
          </p:nvPr>
        </p:nvSpPr>
        <p:spPr>
          <a:xfrm>
            <a:off x="457200" y="971550"/>
            <a:ext cx="6172200" cy="2305050"/>
          </a:xfrm>
          <a:prstGeom prst="rect">
            <a:avLst/>
          </a:prstGeom>
        </p:spPr>
        <p:txBody>
          <a:bodyPr/>
          <a:lstStyle>
            <a:lvl1pPr algn="r">
              <a:defRPr sz="4000">
                <a:solidFill>
                  <a:schemeClr val="tx2">
                    <a:lumMod val="75000"/>
                  </a:schemeClr>
                </a:solidFill>
                <a:latin typeface="Franklin Gothic Medium" panose="020B0603020102020204"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2319512184"/>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B001F0-63C5-4081-95B4-C602EC2A4FF3}" type="datetime1">
              <a:rPr lang="en-US" smtClean="0"/>
              <a:t>8/10/16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3425847922"/>
      </p:ext>
    </p:extLst>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727B29-40AC-4C74-A215-45DAAF39A192}" type="datetime1">
              <a:rPr lang="en-US" smtClean="0"/>
              <a:t>8/10/16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848265844"/>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95400" y="133350"/>
            <a:ext cx="7467600" cy="685800"/>
          </a:xfrm>
          <a:prstGeom prst="rect">
            <a:avLst/>
          </a:prstGeom>
        </p:spPr>
        <p:txBody>
          <a:bodyPr>
            <a:normAutofit/>
          </a:bodyPr>
          <a:lstStyle>
            <a:lvl1pPr algn="r">
              <a:defRPr sz="3200">
                <a:solidFill>
                  <a:schemeClr val="bg1"/>
                </a:solidFill>
                <a:latin typeface="Franklin Gothic Medium" panose="020B06030201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971551"/>
            <a:ext cx="8305800" cy="3623072"/>
          </a:xfrm>
        </p:spPr>
        <p:txBody>
          <a:bodyPr/>
          <a:lstStyle>
            <a:lvl1pPr marL="342900" indent="-342900">
              <a:buFont typeface="Wingdings" panose="05000000000000000000" pitchFamily="2" charset="2"/>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8/10/16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2274539257"/>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808049-9455-438E-A7F3-3D580128F4EC}" type="datetime1">
              <a:rPr lang="en-US" smtClean="0"/>
              <a:t>8/10/16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863358152"/>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844FABA-DCF9-45C0-8EEE-195B49FCF0A9}" type="datetime1">
              <a:rPr lang="en-US" smtClean="0"/>
              <a:t>8/10/16</a:t>
            </a:fld>
            <a:endParaRPr lang="en-US"/>
          </a:p>
        </p:txBody>
      </p:sp>
      <p:sp>
        <p:nvSpPr>
          <p:cNvPr id="6" name="Footer Placeholder 5"/>
          <p:cNvSpPr>
            <a:spLocks noGrp="1"/>
          </p:cNvSpPr>
          <p:nvPr>
            <p:ph type="ftr" sz="quarter" idx="11"/>
          </p:nvPr>
        </p:nvSpPr>
        <p:spPr/>
        <p:txBody>
          <a:bodyPr/>
          <a:lstStyle/>
          <a:p>
            <a:r>
              <a:rPr lang="en-US" smtClean="0"/>
              <a:t>MBARI Internship 2016 - Nick Raymond</a:t>
            </a:r>
            <a:endParaRPr lang="en-US"/>
          </a:p>
        </p:txBody>
      </p:sp>
      <p:sp>
        <p:nvSpPr>
          <p:cNvPr id="7" name="Slide Number Placeholder 6"/>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212631960"/>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959FBE-1D48-42CE-A8D5-E05C6C231116}" type="datetime1">
              <a:rPr lang="en-US" smtClean="0"/>
              <a:t>8/10/16</a:t>
            </a:fld>
            <a:endParaRPr lang="en-US"/>
          </a:p>
        </p:txBody>
      </p:sp>
      <p:sp>
        <p:nvSpPr>
          <p:cNvPr id="8" name="Footer Placeholder 7"/>
          <p:cNvSpPr>
            <a:spLocks noGrp="1"/>
          </p:cNvSpPr>
          <p:nvPr>
            <p:ph type="ftr" sz="quarter" idx="11"/>
          </p:nvPr>
        </p:nvSpPr>
        <p:spPr/>
        <p:txBody>
          <a:bodyPr/>
          <a:lstStyle/>
          <a:p>
            <a:r>
              <a:rPr lang="en-US" smtClean="0"/>
              <a:t>MBARI Internship 2016 - Nick Raymond</a:t>
            </a:r>
            <a:endParaRPr lang="en-US"/>
          </a:p>
        </p:txBody>
      </p:sp>
      <p:sp>
        <p:nvSpPr>
          <p:cNvPr id="9" name="Slide Number Placeholder 8"/>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2114411081"/>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D1E0A3B-B10F-4651-BA39-C79C773561D9}" type="datetime1">
              <a:rPr lang="en-US" smtClean="0"/>
              <a:t>8/10/16</a:t>
            </a:fld>
            <a:endParaRPr lang="en-US"/>
          </a:p>
        </p:txBody>
      </p:sp>
      <p:sp>
        <p:nvSpPr>
          <p:cNvPr id="4" name="Footer Placeholder 3"/>
          <p:cNvSpPr>
            <a:spLocks noGrp="1"/>
          </p:cNvSpPr>
          <p:nvPr>
            <p:ph type="ftr" sz="quarter" idx="11"/>
          </p:nvPr>
        </p:nvSpPr>
        <p:spPr/>
        <p:txBody>
          <a:bodyPr/>
          <a:lstStyle/>
          <a:p>
            <a:r>
              <a:rPr lang="en-US" smtClean="0"/>
              <a:t>MBARI Internship 2016 - Nick Raymond</a:t>
            </a:r>
            <a:endParaRPr lang="en-US"/>
          </a:p>
        </p:txBody>
      </p:sp>
      <p:sp>
        <p:nvSpPr>
          <p:cNvPr id="5" name="Slide Number Placeholder 4"/>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348352057"/>
      </p:ext>
    </p:extLst>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E39429-6B12-469F-881E-C47DCD0C389C}" type="datetime1">
              <a:rPr lang="en-US" smtClean="0"/>
              <a:t>8/10/16</a:t>
            </a:fld>
            <a:endParaRPr lang="en-US"/>
          </a:p>
        </p:txBody>
      </p:sp>
      <p:sp>
        <p:nvSpPr>
          <p:cNvPr id="3" name="Footer Placeholder 2"/>
          <p:cNvSpPr>
            <a:spLocks noGrp="1"/>
          </p:cNvSpPr>
          <p:nvPr>
            <p:ph type="ftr" sz="quarter" idx="11"/>
          </p:nvPr>
        </p:nvSpPr>
        <p:spPr/>
        <p:txBody>
          <a:bodyPr/>
          <a:lstStyle/>
          <a:p>
            <a:r>
              <a:rPr lang="en-US" smtClean="0"/>
              <a:t>MBARI Internship 2016 - Nick Raymond</a:t>
            </a:r>
            <a:endParaRPr lang="en-US"/>
          </a:p>
        </p:txBody>
      </p:sp>
      <p:sp>
        <p:nvSpPr>
          <p:cNvPr id="4" name="Slide Number Placeholder 3"/>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079518795"/>
      </p:ext>
    </p:extLst>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89C6CC-5E86-425F-9A6B-71DAEC37D96D}" type="datetime1">
              <a:rPr lang="en-US" smtClean="0"/>
              <a:t>8/10/16</a:t>
            </a:fld>
            <a:endParaRPr lang="en-US"/>
          </a:p>
        </p:txBody>
      </p:sp>
      <p:sp>
        <p:nvSpPr>
          <p:cNvPr id="6" name="Footer Placeholder 5"/>
          <p:cNvSpPr>
            <a:spLocks noGrp="1"/>
          </p:cNvSpPr>
          <p:nvPr>
            <p:ph type="ftr" sz="quarter" idx="11"/>
          </p:nvPr>
        </p:nvSpPr>
        <p:spPr/>
        <p:txBody>
          <a:bodyPr/>
          <a:lstStyle/>
          <a:p>
            <a:r>
              <a:rPr lang="en-US" smtClean="0"/>
              <a:t>MBARI Internship 2016 - Nick Raymond</a:t>
            </a:r>
            <a:endParaRPr lang="en-US"/>
          </a:p>
        </p:txBody>
      </p:sp>
      <p:sp>
        <p:nvSpPr>
          <p:cNvPr id="7" name="Slide Number Placeholder 6"/>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521473606"/>
      </p:ext>
    </p:extLst>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E05D37-C343-4D25-AC38-A97CBC142D13}" type="datetime1">
              <a:rPr lang="en-US" smtClean="0"/>
              <a:t>8/10/16</a:t>
            </a:fld>
            <a:endParaRPr lang="en-US"/>
          </a:p>
        </p:txBody>
      </p:sp>
      <p:sp>
        <p:nvSpPr>
          <p:cNvPr id="6" name="Footer Placeholder 5"/>
          <p:cNvSpPr>
            <a:spLocks noGrp="1"/>
          </p:cNvSpPr>
          <p:nvPr>
            <p:ph type="ftr" sz="quarter" idx="11"/>
          </p:nvPr>
        </p:nvSpPr>
        <p:spPr/>
        <p:txBody>
          <a:bodyPr/>
          <a:lstStyle/>
          <a:p>
            <a:r>
              <a:rPr lang="en-US" smtClean="0"/>
              <a:t>MBARI Internship 2016 - Nick Raymond</a:t>
            </a:r>
            <a:endParaRPr lang="en-US"/>
          </a:p>
        </p:txBody>
      </p:sp>
      <p:sp>
        <p:nvSpPr>
          <p:cNvPr id="7" name="Slide Number Placeholder 6"/>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817022889"/>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tif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914401"/>
            <a:ext cx="8229600" cy="368022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latin typeface="Franklin Gothic Medium" panose="020B0603020102020204" pitchFamily="34" charset="0"/>
              </a:defRPr>
            </a:lvl1pPr>
          </a:lstStyle>
          <a:p>
            <a:fld id="{E5D099AC-A231-40AC-96F6-13A924E7AECD}" type="datetime1">
              <a:rPr lang="en-US" smtClean="0"/>
              <a:t>8/10/16</a:t>
            </a:fld>
            <a:endParaRPr lang="en-US" dirty="0"/>
          </a:p>
        </p:txBody>
      </p:sp>
      <p:sp>
        <p:nvSpPr>
          <p:cNvPr id="5" name="Footer Placeholder 4"/>
          <p:cNvSpPr>
            <a:spLocks noGrp="1"/>
          </p:cNvSpPr>
          <p:nvPr>
            <p:ph type="ftr" sz="quarter" idx="3"/>
          </p:nvPr>
        </p:nvSpPr>
        <p:spPr>
          <a:xfrm>
            <a:off x="2819400" y="4767263"/>
            <a:ext cx="3429000" cy="273844"/>
          </a:xfrm>
          <a:prstGeom prst="rect">
            <a:avLst/>
          </a:prstGeom>
        </p:spPr>
        <p:txBody>
          <a:bodyPr vert="horz" lIns="91440" tIns="45720" rIns="91440" bIns="45720" rtlCol="0" anchor="ctr"/>
          <a:lstStyle>
            <a:lvl1pPr algn="ctr">
              <a:defRPr sz="1200">
                <a:solidFill>
                  <a:schemeClr val="tx1">
                    <a:tint val="75000"/>
                  </a:schemeClr>
                </a:solidFill>
                <a:latin typeface="Franklin Gothic Medium" panose="020B0603020102020204" pitchFamily="34" charset="0"/>
              </a:defRPr>
            </a:lvl1pPr>
          </a:lstStyle>
          <a:p>
            <a:r>
              <a:rPr lang="en-US" smtClean="0"/>
              <a:t>MBARI Internship 2016 - Nick Raymond</a:t>
            </a:r>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latin typeface="Franklin Gothic Medium" panose="020B0603020102020204" pitchFamily="34" charset="0"/>
              </a:defRPr>
            </a:lvl1pPr>
          </a:lstStyle>
          <a:p>
            <a:fld id="{3950CB4A-C0F1-4FFF-B6D5-34AEAC52C636}" type="slidenum">
              <a:rPr lang="en-US" smtClean="0"/>
              <a:pPr/>
              <a:t>‹#›</a:t>
            </a:fld>
            <a:endParaRPr lang="en-US" dirty="0"/>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52400" y="133350"/>
            <a:ext cx="1097924" cy="628650"/>
          </a:xfrm>
          <a:prstGeom prst="rect">
            <a:avLst/>
          </a:prstGeom>
        </p:spPr>
      </p:pic>
      <p:sp>
        <p:nvSpPr>
          <p:cNvPr id="2" name="Rectangle 1"/>
          <p:cNvSpPr/>
          <p:nvPr userDrawn="1"/>
        </p:nvSpPr>
        <p:spPr>
          <a:xfrm>
            <a:off x="152400" y="57150"/>
            <a:ext cx="8839200" cy="7620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200232" y="120797"/>
            <a:ext cx="1047334" cy="634706"/>
            <a:chOff x="609600" y="126468"/>
            <a:chExt cx="1143000" cy="692682"/>
          </a:xfrm>
        </p:grpSpPr>
        <p:sp>
          <p:nvSpPr>
            <p:cNvPr id="10" name="Rectangle 9"/>
            <p:cNvSpPr/>
            <p:nvPr userDrawn="1"/>
          </p:nvSpPr>
          <p:spPr>
            <a:xfrm>
              <a:off x="609600" y="126468"/>
              <a:ext cx="1143000" cy="692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C:\Users\nraymond\Downloads\logo_blue_high.tif"/>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666860" y="155043"/>
              <a:ext cx="1028481" cy="635532"/>
            </a:xfrm>
            <a:prstGeom prst="rect">
              <a:avLst/>
            </a:prstGeom>
            <a:noFill/>
            <a:ln w="19050">
              <a:noFill/>
            </a:ln>
            <a:extLst>
              <a:ext uri="{909E8E84-426E-40dd-AFC4-6F175D3DCCD1}">
                <a14:hiddenFill xmlns:a14="http://schemas.microsoft.com/office/drawing/2010/main">
                  <a:solidFill>
                    <a:srgbClr val="FFFFFF"/>
                  </a:solidFill>
                </a14:hiddenFill>
              </a:ext>
            </a:extLst>
          </p:spPr>
        </p:pic>
      </p:grpSp>
      <p:sp>
        <p:nvSpPr>
          <p:cNvPr id="12" name="Rectangle 11"/>
          <p:cNvSpPr/>
          <p:nvPr userDrawn="1"/>
        </p:nvSpPr>
        <p:spPr>
          <a:xfrm>
            <a:off x="152400" y="895350"/>
            <a:ext cx="8839200" cy="4191000"/>
          </a:xfrm>
          <a:prstGeom prst="rect">
            <a:avLst/>
          </a:prstGeom>
          <a:noFill/>
          <a:ln w="3810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4599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xmlns:p14="http://schemas.microsoft.com/office/powerpoint/2010/main" id="1" dur="indefinite" restart="never" nodeType="tmRoot"/>
      </p:par>
    </p:tnLst>
  </p:timing>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tiff"/></Relationships>
</file>

<file path=ppt/slides/_rels/slide10.xml.rels><?xml version="1.0" encoding="UTF-8" standalone="yes"?>
<Relationships xmlns="http://schemas.openxmlformats.org/package/2006/relationships"><Relationship Id="rId3" Type="http://schemas.openxmlformats.org/officeDocument/2006/relationships/image" Target="../media/image33.emf"/><Relationship Id="rId4"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3" Type="http://schemas.openxmlformats.org/officeDocument/2006/relationships/image" Target="../media/image36.emf"/><Relationship Id="rId4" Type="http://schemas.openxmlformats.org/officeDocument/2006/relationships/image" Target="../media/image37.emf"/><Relationship Id="rId5" Type="http://schemas.openxmlformats.org/officeDocument/2006/relationships/image" Target="../media/image38.png"/><Relationship Id="rId6" Type="http://schemas.openxmlformats.org/officeDocument/2006/relationships/image" Target="../media/image39.png"/><Relationship Id="rId1" Type="http://schemas.openxmlformats.org/officeDocument/2006/relationships/slideLayout" Target="../slideLayouts/slideLayout2.xml"/><Relationship Id="rId2" Type="http://schemas.openxmlformats.org/officeDocument/2006/relationships/image" Target="../media/image35.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jpg"/><Relationship Id="rId3" Type="http://schemas.openxmlformats.org/officeDocument/2006/relationships/image" Target="../media/image41.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4" Type="http://schemas.openxmlformats.org/officeDocument/2006/relationships/image" Target="../media/image44.jpeg"/><Relationship Id="rId5" Type="http://schemas.openxmlformats.org/officeDocument/2006/relationships/image" Target="../media/image45.jpeg"/><Relationship Id="rId6" Type="http://schemas.openxmlformats.org/officeDocument/2006/relationships/image" Target="../media/image46.jpeg"/><Relationship Id="rId7" Type="http://schemas.openxmlformats.org/officeDocument/2006/relationships/image" Target="../media/image47.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jpeg"/><Relationship Id="rId5" Type="http://schemas.openxmlformats.org/officeDocument/2006/relationships/image" Target="../media/image17.jp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20.png"/><Relationship Id="rId9"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emf"/><Relationship Id="rId5" Type="http://schemas.openxmlformats.org/officeDocument/2006/relationships/image" Target="../media/image25.png"/><Relationship Id="rId6" Type="http://schemas.openxmlformats.org/officeDocument/2006/relationships/image" Target="../media/image26.emf"/><Relationship Id="rId7" Type="http://schemas.openxmlformats.org/officeDocument/2006/relationships/image" Target="../media/image27.emf"/><Relationship Id="rId1" Type="http://schemas.openxmlformats.org/officeDocument/2006/relationships/slideLayout" Target="../slideLayouts/slideLayout2.xml"/><Relationship Id="rId2" Type="http://schemas.openxmlformats.org/officeDocument/2006/relationships/image" Target="../media/image22.emf"/></Relationships>
</file>

<file path=ppt/slides/_rels/slide8.xml.rels><?xml version="1.0" encoding="UTF-8" standalone="yes"?>
<Relationships xmlns="http://schemas.openxmlformats.org/package/2006/relationships"><Relationship Id="rId3" Type="http://schemas.openxmlformats.org/officeDocument/2006/relationships/image" Target="../media/image26.emf"/><Relationship Id="rId4" Type="http://schemas.openxmlformats.org/officeDocument/2006/relationships/image" Target="../media/image27.emf"/><Relationship Id="rId5" Type="http://schemas.openxmlformats.org/officeDocument/2006/relationships/image" Target="../media/image29.emf"/><Relationship Id="rId6" Type="http://schemas.openxmlformats.org/officeDocument/2006/relationships/image" Target="../media/image25.png"/><Relationship Id="rId7"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emf"/><Relationship Id="rId3"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a:xfrm>
            <a:off x="6781800" y="514350"/>
            <a:ext cx="2209800" cy="2305050"/>
          </a:xfrm>
        </p:spPr>
        <p:txBody>
          <a:bodyPr>
            <a:normAutofit/>
          </a:bodyPr>
          <a:lstStyle/>
          <a:p>
            <a:r>
              <a:rPr lang="en-US" dirty="0" smtClean="0"/>
              <a:t>August 10, 2016</a:t>
            </a:r>
          </a:p>
          <a:p>
            <a:r>
              <a:rPr lang="en-US" dirty="0" smtClean="0"/>
              <a:t>1330 - 1345</a:t>
            </a:r>
          </a:p>
          <a:p>
            <a:endParaRPr lang="en-US" dirty="0" smtClean="0"/>
          </a:p>
          <a:p>
            <a:r>
              <a:rPr lang="en-US" dirty="0" smtClean="0"/>
              <a:t>Nick </a:t>
            </a:r>
            <a:r>
              <a:rPr lang="en-US" dirty="0" smtClean="0"/>
              <a:t>Raymond</a:t>
            </a:r>
            <a:endParaRPr lang="en-US" dirty="0" smtClean="0"/>
          </a:p>
          <a:p>
            <a:r>
              <a:rPr lang="en-US" dirty="0" smtClean="0"/>
              <a:t>~</a:t>
            </a:r>
          </a:p>
          <a:p>
            <a:r>
              <a:rPr lang="en-US" dirty="0" smtClean="0"/>
              <a:t>Gene </a:t>
            </a:r>
            <a:r>
              <a:rPr lang="en-US" dirty="0" smtClean="0"/>
              <a:t>Massion</a:t>
            </a:r>
            <a:endParaRPr lang="en-US" dirty="0"/>
          </a:p>
        </p:txBody>
      </p:sp>
      <p:sp>
        <p:nvSpPr>
          <p:cNvPr id="7" name="Title 6"/>
          <p:cNvSpPr>
            <a:spLocks noGrp="1"/>
          </p:cNvSpPr>
          <p:nvPr>
            <p:ph type="title"/>
          </p:nvPr>
        </p:nvSpPr>
        <p:spPr>
          <a:xfrm>
            <a:off x="457200" y="742950"/>
            <a:ext cx="6019800" cy="3276600"/>
          </a:xfrm>
        </p:spPr>
        <p:txBody>
          <a:bodyPr/>
          <a:lstStyle/>
          <a:p>
            <a:r>
              <a:rPr lang="en-US" sz="3200" b="1" dirty="0" smtClean="0"/>
              <a:t>EVALUATION OF </a:t>
            </a:r>
            <a:br>
              <a:rPr lang="en-US" sz="3200" b="1" dirty="0" smtClean="0"/>
            </a:br>
            <a:r>
              <a:rPr lang="en-US" sz="3200" b="1" dirty="0" smtClean="0"/>
              <a:t>INERTIAL MEASUREMENT UNIT PERFORMANCE FOR </a:t>
            </a:r>
            <a:br>
              <a:rPr lang="en-US" sz="3200" b="1" dirty="0" smtClean="0"/>
            </a:br>
            <a:r>
              <a:rPr lang="en-US" sz="3200" b="1" dirty="0" smtClean="0"/>
              <a:t>WATER COLUMN VELOCITY </a:t>
            </a:r>
            <a:br>
              <a:rPr lang="en-US" sz="3200" b="1" dirty="0" smtClean="0"/>
            </a:br>
            <a:r>
              <a:rPr lang="en-US" sz="3200" b="1" dirty="0" smtClean="0"/>
              <a:t>ESTIMATION OF </a:t>
            </a:r>
            <a:br>
              <a:rPr lang="en-US" sz="3200" b="1" dirty="0" smtClean="0"/>
            </a:br>
            <a:r>
              <a:rPr lang="en-US" sz="3200" b="1" dirty="0" smtClean="0"/>
              <a:t>COASTAL PROFILING FLOATS.</a:t>
            </a:r>
            <a:endParaRPr lang="en-US" sz="3200" dirty="0"/>
          </a:p>
        </p:txBody>
      </p:sp>
      <p:grpSp>
        <p:nvGrpSpPr>
          <p:cNvPr id="11" name="Group 10"/>
          <p:cNvGrpSpPr/>
          <p:nvPr/>
        </p:nvGrpSpPr>
        <p:grpSpPr>
          <a:xfrm>
            <a:off x="6907077" y="3269508"/>
            <a:ext cx="1932123" cy="1359642"/>
            <a:chOff x="6858000" y="3028950"/>
            <a:chExt cx="2057400" cy="1447800"/>
          </a:xfrm>
        </p:grpSpPr>
        <p:sp>
          <p:nvSpPr>
            <p:cNvPr id="10" name="Rectangle 9"/>
            <p:cNvSpPr/>
            <p:nvPr/>
          </p:nvSpPr>
          <p:spPr>
            <a:xfrm>
              <a:off x="6858000" y="3028950"/>
              <a:ext cx="20574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C:\Users\nraymond\Downloads\logo_blue_high.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0" y="3117108"/>
              <a:ext cx="2057400" cy="127148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4519277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r>
              <a:rPr lang="en-US" dirty="0" smtClean="0"/>
              <a:t> - SMALL ACCELERATIONS</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8/10/16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10</a:t>
            </a:fld>
            <a:endParaRPr lang="en-US"/>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1" y="5467350"/>
            <a:ext cx="10065840"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550" y="1581150"/>
            <a:ext cx="10071100"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2173381" y="1059418"/>
            <a:ext cx="5135841" cy="369332"/>
          </a:xfrm>
          <a:prstGeom prst="rect">
            <a:avLst/>
          </a:prstGeom>
          <a:noFill/>
        </p:spPr>
        <p:txBody>
          <a:bodyPr wrap="none" rtlCol="0">
            <a:spAutoFit/>
          </a:bodyPr>
          <a:lstStyle/>
          <a:p>
            <a:r>
              <a:rPr lang="en-US" dirty="0" smtClean="0">
                <a:latin typeface="Franklin Gothic Medium" panose="020B0603020102020204" pitchFamily="34" charset="0"/>
              </a:rPr>
              <a:t>Run A:    </a:t>
            </a:r>
            <a:r>
              <a:rPr lang="en-US" dirty="0" err="1" smtClean="0">
                <a:latin typeface="Franklin Gothic Medium" panose="020B0603020102020204" pitchFamily="34" charset="0"/>
              </a:rPr>
              <a:t>Vel</a:t>
            </a:r>
            <a:r>
              <a:rPr lang="en-US" dirty="0" smtClean="0">
                <a:latin typeface="Franklin Gothic Medium" panose="020B0603020102020204" pitchFamily="34" charset="0"/>
              </a:rPr>
              <a:t> </a:t>
            </a:r>
            <a:r>
              <a:rPr lang="en-US" dirty="0">
                <a:latin typeface="Franklin Gothic Medium" panose="020B0603020102020204" pitchFamily="34" charset="0"/>
              </a:rPr>
              <a:t>= </a:t>
            </a:r>
            <a:r>
              <a:rPr lang="en-US" dirty="0" smtClean="0">
                <a:latin typeface="Franklin Gothic Medium" panose="020B0603020102020204" pitchFamily="34" charset="0"/>
              </a:rPr>
              <a:t>16 mm/sec;    </a:t>
            </a:r>
            <a:r>
              <a:rPr lang="en-US" dirty="0" err="1" smtClean="0">
                <a:latin typeface="Franklin Gothic Medium" panose="020B0603020102020204" pitchFamily="34" charset="0"/>
              </a:rPr>
              <a:t>Accel</a:t>
            </a:r>
            <a:r>
              <a:rPr lang="en-US" dirty="0" smtClean="0">
                <a:latin typeface="Franklin Gothic Medium" panose="020B0603020102020204" pitchFamily="34" charset="0"/>
              </a:rPr>
              <a:t> = 1  mm/sec</a:t>
            </a:r>
            <a:r>
              <a:rPr lang="en-US" baseline="30000" dirty="0" smtClean="0">
                <a:latin typeface="Franklin Gothic Medium" panose="020B0603020102020204" pitchFamily="34" charset="0"/>
              </a:rPr>
              <a:t>2</a:t>
            </a:r>
            <a:r>
              <a:rPr lang="en-US" dirty="0" smtClean="0">
                <a:latin typeface="Franklin Gothic Medium" panose="020B0603020102020204" pitchFamily="34" charset="0"/>
              </a:rPr>
              <a:t>; </a:t>
            </a:r>
            <a:endParaRPr lang="en-US" dirty="0">
              <a:latin typeface="Franklin Gothic Medium" panose="020B0603020102020204" pitchFamily="34" charset="0"/>
            </a:endParaRPr>
          </a:p>
        </p:txBody>
      </p:sp>
    </p:spTree>
    <p:extLst>
      <p:ext uri="{BB962C8B-B14F-4D97-AF65-F5344CB8AC3E}">
        <p14:creationId xmlns:p14="http://schemas.microsoft.com/office/powerpoint/2010/main" val="123794711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METRIC</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8/10/16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11</a:t>
            </a:fld>
            <a:endParaRPr lang="en-US"/>
          </a:p>
        </p:txBody>
      </p:sp>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6000750"/>
            <a:ext cx="10065841"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3371850"/>
            <a:ext cx="11340940"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8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9988" y="-2990850"/>
            <a:ext cx="10065838"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81"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971550"/>
            <a:ext cx="7907037" cy="2011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Oval 6"/>
          <p:cNvSpPr/>
          <p:nvPr/>
        </p:nvSpPr>
        <p:spPr>
          <a:xfrm>
            <a:off x="4545642" y="1747672"/>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4953000" y="1747672"/>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5532768" y="2215361"/>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5943600" y="2215361"/>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a:off x="4591362" y="1200150"/>
            <a:ext cx="420247" cy="0"/>
          </a:xfrm>
          <a:prstGeom prst="straightConnector1">
            <a:avLst/>
          </a:prstGeom>
          <a:ln w="12700">
            <a:solidFill>
              <a:schemeClr val="accent3">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4591362" y="1123950"/>
            <a:ext cx="0" cy="609600"/>
          </a:xfrm>
          <a:prstGeom prst="line">
            <a:avLst/>
          </a:prstGeom>
          <a:ln w="12700">
            <a:solidFill>
              <a:schemeClr val="accent3">
                <a:lumMod val="7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5011609" y="1123950"/>
            <a:ext cx="0" cy="609600"/>
          </a:xfrm>
          <a:prstGeom prst="line">
            <a:avLst/>
          </a:prstGeom>
          <a:ln w="12700">
            <a:solidFill>
              <a:schemeClr val="accent3">
                <a:lumMod val="7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5578488" y="2571750"/>
            <a:ext cx="420247" cy="0"/>
          </a:xfrm>
          <a:prstGeom prst="straightConnector1">
            <a:avLst/>
          </a:prstGeom>
          <a:ln w="12700">
            <a:solidFill>
              <a:schemeClr val="accent3">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5578488" y="2305727"/>
            <a:ext cx="0" cy="304800"/>
          </a:xfrm>
          <a:prstGeom prst="line">
            <a:avLst/>
          </a:prstGeom>
          <a:ln w="12700">
            <a:solidFill>
              <a:schemeClr val="accent3">
                <a:lumMod val="7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5994263" y="2306801"/>
            <a:ext cx="0" cy="342223"/>
          </a:xfrm>
          <a:prstGeom prst="line">
            <a:avLst/>
          </a:prstGeom>
          <a:ln w="12700">
            <a:solidFill>
              <a:schemeClr val="accent3">
                <a:lumMod val="7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1295400" y="4857750"/>
            <a:ext cx="7086600" cy="152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17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2998470"/>
            <a:ext cx="8908511" cy="2011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TextBox 21"/>
          <p:cNvSpPr txBox="1"/>
          <p:nvPr/>
        </p:nvSpPr>
        <p:spPr>
          <a:xfrm>
            <a:off x="5410200" y="3181350"/>
            <a:ext cx="3193803" cy="338554"/>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600" dirty="0" smtClean="0">
                <a:latin typeface="Franklin Gothic Medium" panose="020B0603020102020204" pitchFamily="34" charset="0"/>
              </a:rPr>
              <a:t>Error bars = ±1 standard deviation</a:t>
            </a:r>
            <a:endParaRPr lang="en-US" sz="1600" dirty="0">
              <a:latin typeface="Franklin Gothic Medium" panose="020B0603020102020204" pitchFamily="34" charset="0"/>
            </a:endParaRPr>
          </a:p>
        </p:txBody>
      </p:sp>
      <p:cxnSp>
        <p:nvCxnSpPr>
          <p:cNvPr id="27" name="Straight Connector 26"/>
          <p:cNvCxnSpPr/>
          <p:nvPr/>
        </p:nvCxnSpPr>
        <p:spPr>
          <a:xfrm>
            <a:off x="1447800" y="4095750"/>
            <a:ext cx="6858000" cy="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nvGrpSpPr>
          <p:cNvPr id="7186" name="Group 7185"/>
          <p:cNvGrpSpPr/>
          <p:nvPr/>
        </p:nvGrpSpPr>
        <p:grpSpPr>
          <a:xfrm>
            <a:off x="6646138" y="4400550"/>
            <a:ext cx="1751715" cy="261610"/>
            <a:chOff x="6646138" y="4400550"/>
            <a:chExt cx="1751715" cy="261610"/>
          </a:xfrm>
        </p:grpSpPr>
        <p:sp>
          <p:nvSpPr>
            <p:cNvPr id="7168" name="TextBox 7167"/>
            <p:cNvSpPr txBox="1"/>
            <p:nvPr/>
          </p:nvSpPr>
          <p:spPr>
            <a:xfrm>
              <a:off x="6646138" y="4400550"/>
              <a:ext cx="1751715" cy="26161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r"/>
              <a:r>
                <a:rPr lang="en-US" sz="1100" b="1" dirty="0" smtClean="0"/>
                <a:t>Velocity simulated</a:t>
              </a:r>
              <a:endParaRPr lang="en-US" sz="1100" b="1" dirty="0"/>
            </a:p>
          </p:txBody>
        </p:sp>
        <p:cxnSp>
          <p:nvCxnSpPr>
            <p:cNvPr id="50" name="Straight Connector 49"/>
            <p:cNvCxnSpPr/>
            <p:nvPr/>
          </p:nvCxnSpPr>
          <p:spPr>
            <a:xfrm>
              <a:off x="6669217" y="4536640"/>
              <a:ext cx="548640" cy="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554067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500"/>
                                        <p:tgtEl>
                                          <p:spTgt spid="3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par>
                                <p:cTn id="27" presetID="10" presetClass="entr" presetSubtype="0" fill="hold" nodeType="with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fade">
                                      <p:cBhvr>
                                        <p:cTn id="29" dur="500"/>
                                        <p:tgtEl>
                                          <p:spTgt spid="3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fade">
                                      <p:cBhvr>
                                        <p:cTn id="34" dur="500"/>
                                        <p:tgtEl>
                                          <p:spTgt spid="41"/>
                                        </p:tgtEl>
                                      </p:cBhvr>
                                    </p:animEffect>
                                  </p:childTnLst>
                                </p:cTn>
                              </p:par>
                              <p:par>
                                <p:cTn id="35" presetID="10" presetClass="entr" presetSubtype="0" fill="hold" nodeType="with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fade">
                                      <p:cBhvr>
                                        <p:cTn id="37" dur="500"/>
                                        <p:tgtEl>
                                          <p:spTgt spid="40"/>
                                        </p:tgtEl>
                                      </p:cBhvr>
                                    </p:animEffect>
                                  </p:childTnLst>
                                </p:cTn>
                              </p:par>
                              <p:par>
                                <p:cTn id="38" presetID="10" presetClass="entr" presetSubtype="0" fill="hold" nodeType="with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fade">
                                      <p:cBhvr>
                                        <p:cTn id="40" dur="500"/>
                                        <p:tgtEl>
                                          <p:spTgt spid="42"/>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7175"/>
                                        </p:tgtEl>
                                        <p:attrNameLst>
                                          <p:attrName>style.visibility</p:attrName>
                                        </p:attrNameLst>
                                      </p:cBhvr>
                                      <p:to>
                                        <p:strVal val="visible"/>
                                      </p:to>
                                    </p:set>
                                    <p:animEffect transition="in" filter="fade">
                                      <p:cBhvr>
                                        <p:cTn id="45" dur="500"/>
                                        <p:tgtEl>
                                          <p:spTgt spid="7175"/>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fade">
                                      <p:cBhvr>
                                        <p:cTn id="50" dur="500"/>
                                        <p:tgtEl>
                                          <p:spTgt spid="2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nodeType="withEffect">
                                  <p:stCondLst>
                                    <p:cond delay="0"/>
                                  </p:stCondLst>
                                  <p:childTnLst>
                                    <p:set>
                                      <p:cBhvr>
                                        <p:cTn id="57" dur="1" fill="hold">
                                          <p:stCondLst>
                                            <p:cond delay="0"/>
                                          </p:stCondLst>
                                        </p:cTn>
                                        <p:tgtEl>
                                          <p:spTgt spid="7186"/>
                                        </p:tgtEl>
                                        <p:attrNameLst>
                                          <p:attrName>style.visibility</p:attrName>
                                        </p:attrNameLst>
                                      </p:cBhvr>
                                      <p:to>
                                        <p:strVal val="visible"/>
                                      </p:to>
                                    </p:set>
                                    <p:animEffect transition="in" filter="fade">
                                      <p:cBhvr>
                                        <p:cTn id="58" dur="500"/>
                                        <p:tgtEl>
                                          <p:spTgt spid="7186"/>
                                        </p:tgtEl>
                                      </p:cBhvr>
                                    </p:animEffect>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grpId="1" nodeType="clickEffect">
                                  <p:stCondLst>
                                    <p:cond delay="0"/>
                                  </p:stCondLst>
                                  <p:childTnLst>
                                    <p:set>
                                      <p:cBhvr>
                                        <p:cTn id="62" dur="1" fill="hold">
                                          <p:stCondLst>
                                            <p:cond delay="0"/>
                                          </p:stCondLst>
                                        </p:cTn>
                                        <p:tgtEl>
                                          <p:spTgt spid="7"/>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29"/>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30"/>
                                        </p:tgtEl>
                                        <p:attrNameLst>
                                          <p:attrName>style.visibility</p:attrName>
                                        </p:attrNameLst>
                                      </p:cBhvr>
                                      <p:to>
                                        <p:strVal val="hidden"/>
                                      </p:to>
                                    </p:set>
                                  </p:childTnLst>
                                </p:cTn>
                              </p:par>
                              <p:par>
                                <p:cTn id="67" presetID="1" presetClass="exit" presetSubtype="0" fill="hold" grpId="1" nodeType="withEffect">
                                  <p:stCondLst>
                                    <p:cond delay="0"/>
                                  </p:stCondLst>
                                  <p:childTnLst>
                                    <p:set>
                                      <p:cBhvr>
                                        <p:cTn id="68" dur="1" fill="hold">
                                          <p:stCondLst>
                                            <p:cond delay="0"/>
                                          </p:stCondLst>
                                        </p:cTn>
                                        <p:tgtEl>
                                          <p:spTgt spid="32"/>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14"/>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10"/>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0"/>
                                          </p:stCondLst>
                                        </p:cTn>
                                        <p:tgtEl>
                                          <p:spTgt spid="37"/>
                                        </p:tgtEl>
                                        <p:attrNameLst>
                                          <p:attrName>style.visibility</p:attrName>
                                        </p:attrNameLst>
                                      </p:cBhvr>
                                      <p:to>
                                        <p:strVal val="hidden"/>
                                      </p:to>
                                    </p:set>
                                  </p:childTnLst>
                                </p:cTn>
                              </p:par>
                              <p:par>
                                <p:cTn id="75" presetID="1" presetClass="exit" presetSubtype="0" fill="hold" nodeType="withEffect">
                                  <p:stCondLst>
                                    <p:cond delay="0"/>
                                  </p:stCondLst>
                                  <p:childTnLst>
                                    <p:set>
                                      <p:cBhvr>
                                        <p:cTn id="76" dur="1" fill="hold">
                                          <p:stCondLst>
                                            <p:cond delay="0"/>
                                          </p:stCondLst>
                                        </p:cTn>
                                        <p:tgtEl>
                                          <p:spTgt spid="41"/>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40"/>
                                        </p:tgtEl>
                                        <p:attrNameLst>
                                          <p:attrName>style.visibility</p:attrName>
                                        </p:attrNameLst>
                                      </p:cBhvr>
                                      <p:to>
                                        <p:strVal val="hidden"/>
                                      </p:to>
                                    </p:set>
                                  </p:childTnLst>
                                </p:cTn>
                              </p:par>
                              <p:par>
                                <p:cTn id="79" presetID="1" presetClass="exit" presetSubtype="0" fill="hold" nodeType="withEffect">
                                  <p:stCondLst>
                                    <p:cond delay="0"/>
                                  </p:stCondLst>
                                  <p:childTnLst>
                                    <p:set>
                                      <p:cBhvr>
                                        <p:cTn id="80" dur="1" fill="hold">
                                          <p:stCondLst>
                                            <p:cond delay="0"/>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29" grpId="0" animBg="1"/>
      <p:bldP spid="29" grpId="1" animBg="1"/>
      <p:bldP spid="30" grpId="0" animBg="1"/>
      <p:bldP spid="30" grpId="1" animBg="1"/>
      <p:bldP spid="32" grpId="0" animBg="1"/>
      <p:bldP spid="32" grpId="1" animBg="1"/>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Autofit/>
          </a:bodyPr>
          <a:lstStyle/>
          <a:p>
            <a:r>
              <a:rPr lang="en-US" sz="1800" dirty="0" smtClean="0"/>
              <a:t>Created </a:t>
            </a:r>
            <a:r>
              <a:rPr lang="en-US" sz="1800" dirty="0" smtClean="0"/>
              <a:t>dynamic CPF </a:t>
            </a:r>
            <a:r>
              <a:rPr lang="en-US" sz="1800" dirty="0" smtClean="0"/>
              <a:t>simulation</a:t>
            </a:r>
          </a:p>
          <a:p>
            <a:pPr lvl="1"/>
            <a:r>
              <a:rPr lang="en-US" sz="1600" dirty="0" smtClean="0"/>
              <a:t>Determined range of expected accelerations and velocities</a:t>
            </a:r>
          </a:p>
          <a:p>
            <a:pPr lvl="1"/>
            <a:r>
              <a:rPr lang="en-US" sz="1600" dirty="0" smtClean="0"/>
              <a:t>Calculations based on measured underwater current profiles</a:t>
            </a:r>
          </a:p>
          <a:p>
            <a:r>
              <a:rPr lang="en-US" sz="1800" dirty="0" smtClean="0"/>
              <a:t>Developed workflow to systematically evaluate different </a:t>
            </a:r>
            <a:r>
              <a:rPr lang="en-US" sz="1800" dirty="0" smtClean="0"/>
              <a:t>sensors</a:t>
            </a:r>
            <a:endParaRPr lang="en-US" sz="1800" dirty="0" smtClean="0"/>
          </a:p>
          <a:p>
            <a:pPr lvl="1"/>
            <a:r>
              <a:rPr lang="en-US" sz="1600" dirty="0"/>
              <a:t>Established metric </a:t>
            </a:r>
            <a:r>
              <a:rPr lang="en-US" sz="1600" dirty="0" smtClean="0"/>
              <a:t>to compare results from </a:t>
            </a:r>
            <a:r>
              <a:rPr lang="en-US" sz="1600" dirty="0" smtClean="0"/>
              <a:t>various </a:t>
            </a:r>
            <a:r>
              <a:rPr lang="en-US" sz="1600" dirty="0" smtClean="0"/>
              <a:t>signal </a:t>
            </a:r>
            <a:r>
              <a:rPr lang="en-US" sz="1600" dirty="0"/>
              <a:t>processing  approaches</a:t>
            </a:r>
            <a:endParaRPr lang="en-US" sz="1600" dirty="0" smtClean="0"/>
          </a:p>
          <a:p>
            <a:pPr lvl="1"/>
            <a:r>
              <a:rPr lang="en-US" sz="1600" dirty="0" smtClean="0"/>
              <a:t>Internship scope focused on creating a </a:t>
            </a:r>
            <a:r>
              <a:rPr lang="en-US" sz="1600" dirty="0" smtClean="0"/>
              <a:t>workflow</a:t>
            </a:r>
            <a:endParaRPr lang="en-US" sz="1600" dirty="0" smtClean="0"/>
          </a:p>
          <a:p>
            <a:pPr lvl="1"/>
            <a:r>
              <a:rPr lang="en-US" sz="1600" dirty="0" smtClean="0"/>
              <a:t>Future work can use this process to compare/optimize filter settings </a:t>
            </a:r>
          </a:p>
          <a:p>
            <a:r>
              <a:rPr lang="en-US" sz="1800" dirty="0" smtClean="0"/>
              <a:t>Internship Outcomes</a:t>
            </a:r>
            <a:endParaRPr lang="en-US" sz="1800" dirty="0"/>
          </a:p>
          <a:p>
            <a:pPr lvl="1"/>
            <a:r>
              <a:rPr lang="en-US" sz="1600" dirty="0"/>
              <a:t>Introduction to signal processing and filtering</a:t>
            </a:r>
          </a:p>
          <a:p>
            <a:pPr lvl="1"/>
            <a:r>
              <a:rPr lang="en-US" sz="1600" dirty="0"/>
              <a:t>Gained experience programming in C</a:t>
            </a:r>
            <a:r>
              <a:rPr lang="en-US" sz="1600" dirty="0" smtClean="0"/>
              <a:t># and microcontrollers</a:t>
            </a:r>
          </a:p>
          <a:p>
            <a:pPr lvl="1"/>
            <a:r>
              <a:rPr lang="en-US" sz="1600" dirty="0" smtClean="0"/>
              <a:t>More complete understanding of “Systems Engineering” and how it can be applied to evaluate new ideas, concepts, “out of the box” thinking</a:t>
            </a:r>
            <a:endParaRPr lang="en-US" sz="1600" dirty="0"/>
          </a:p>
          <a:p>
            <a:pPr lvl="1"/>
            <a:endParaRPr lang="en-US" sz="1600" dirty="0" smtClean="0"/>
          </a:p>
          <a:p>
            <a:pPr lvl="1"/>
            <a:endParaRPr lang="en-US" sz="1600" dirty="0" smtClean="0"/>
          </a:p>
        </p:txBody>
      </p:sp>
      <p:sp>
        <p:nvSpPr>
          <p:cNvPr id="4" name="Date Placeholder 3"/>
          <p:cNvSpPr>
            <a:spLocks noGrp="1"/>
          </p:cNvSpPr>
          <p:nvPr>
            <p:ph type="dt" sz="half" idx="10"/>
          </p:nvPr>
        </p:nvSpPr>
        <p:spPr/>
        <p:txBody>
          <a:bodyPr/>
          <a:lstStyle/>
          <a:p>
            <a:fld id="{5558477F-E4C6-4558-BAB8-59C67E83AA77}" type="datetime1">
              <a:rPr lang="en-US" smtClean="0"/>
              <a:t>8/10/16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12</a:t>
            </a:fld>
            <a:endParaRPr lang="en-US"/>
          </a:p>
        </p:txBody>
      </p:sp>
    </p:spTree>
    <p:extLst>
      <p:ext uri="{BB962C8B-B14F-4D97-AF65-F5344CB8AC3E}">
        <p14:creationId xmlns:p14="http://schemas.microsoft.com/office/powerpoint/2010/main" val="2839272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fade">
                                      <p:cBhvr>
                                        <p:cTn id="38" dur="500"/>
                                        <p:tgtEl>
                                          <p:spTgt spid="3">
                                            <p:txEl>
                                              <p:pRg st="9" end="9"/>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fade">
                                      <p:cBhvr>
                                        <p:cTn id="41"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US" dirty="0"/>
          </a:p>
        </p:txBody>
      </p:sp>
      <p:sp>
        <p:nvSpPr>
          <p:cNvPr id="3" name="Content Placeholder 2"/>
          <p:cNvSpPr>
            <a:spLocks noGrp="1"/>
          </p:cNvSpPr>
          <p:nvPr>
            <p:ph idx="1"/>
          </p:nvPr>
        </p:nvSpPr>
        <p:spPr/>
        <p:txBody>
          <a:bodyPr>
            <a:normAutofit/>
          </a:bodyPr>
          <a:lstStyle/>
          <a:p>
            <a:r>
              <a:rPr lang="en-US" dirty="0" smtClean="0"/>
              <a:t>Develop translation stage that better simulates the dynamic model result</a:t>
            </a:r>
          </a:p>
          <a:p>
            <a:pPr lvl="1"/>
            <a:r>
              <a:rPr lang="en-US" dirty="0" smtClean="0"/>
              <a:t>Run tests at </a:t>
            </a:r>
            <a:r>
              <a:rPr lang="en-US" dirty="0"/>
              <a:t>l</a:t>
            </a:r>
            <a:r>
              <a:rPr lang="en-US" dirty="0" smtClean="0"/>
              <a:t>ower acceleration settings</a:t>
            </a:r>
          </a:p>
          <a:p>
            <a:pPr lvl="1"/>
            <a:r>
              <a:rPr lang="en-US" dirty="0" smtClean="0"/>
              <a:t>Program motion paths more representative of ocean current profiles</a:t>
            </a:r>
          </a:p>
          <a:p>
            <a:r>
              <a:rPr lang="en-US" dirty="0" smtClean="0"/>
              <a:t>Optimize signal </a:t>
            </a:r>
            <a:r>
              <a:rPr lang="en-US" dirty="0" smtClean="0"/>
              <a:t>processing and filter settings</a:t>
            </a:r>
            <a:endParaRPr lang="en-US" dirty="0" smtClean="0"/>
          </a:p>
          <a:p>
            <a:pPr lvl="1"/>
            <a:r>
              <a:rPr lang="en-US" dirty="0" smtClean="0"/>
              <a:t>Better filtering and </a:t>
            </a:r>
            <a:r>
              <a:rPr lang="en-US" dirty="0" err="1" smtClean="0"/>
              <a:t>detrending</a:t>
            </a:r>
            <a:r>
              <a:rPr lang="en-US" dirty="0" smtClean="0"/>
              <a:t> techniques</a:t>
            </a:r>
          </a:p>
          <a:p>
            <a:pPr lvl="1"/>
            <a:r>
              <a:rPr lang="en-US" dirty="0" smtClean="0"/>
              <a:t>Frequency  selective filtering may produce </a:t>
            </a:r>
            <a:r>
              <a:rPr lang="en-US" dirty="0" smtClean="0"/>
              <a:t>more </a:t>
            </a:r>
            <a:r>
              <a:rPr lang="en-US" dirty="0" smtClean="0"/>
              <a:t>robust results</a:t>
            </a:r>
          </a:p>
          <a:p>
            <a:pPr lvl="0"/>
            <a:r>
              <a:rPr lang="en-US" dirty="0" smtClean="0">
                <a:solidFill>
                  <a:prstClr val="black"/>
                </a:solidFill>
              </a:rPr>
              <a:t>Run tests with new sensors</a:t>
            </a:r>
          </a:p>
          <a:p>
            <a:pPr lvl="1"/>
            <a:r>
              <a:rPr lang="en-US" dirty="0" smtClean="0">
                <a:solidFill>
                  <a:prstClr val="black"/>
                </a:solidFill>
              </a:rPr>
              <a:t>Evaluate performance of more expensive sensors</a:t>
            </a:r>
          </a:p>
          <a:p>
            <a:pPr lvl="0"/>
            <a:r>
              <a:rPr lang="en-US" dirty="0" smtClean="0">
                <a:solidFill>
                  <a:prstClr val="black"/>
                </a:solidFill>
              </a:rPr>
              <a:t>Integration of IMU hardware/software with CPF</a:t>
            </a:r>
            <a:endParaRPr lang="en-US" dirty="0">
              <a:solidFill>
                <a:prstClr val="black"/>
              </a:solidFill>
            </a:endParaRPr>
          </a:p>
          <a:p>
            <a:pPr lvl="1"/>
            <a:endParaRPr lang="en-US" dirty="0" smtClean="0">
              <a:solidFill>
                <a:prstClr val="black"/>
              </a:solidFill>
            </a:endParaRPr>
          </a:p>
          <a:p>
            <a:pPr lvl="1"/>
            <a:endParaRPr lang="en-US" dirty="0">
              <a:solidFill>
                <a:prstClr val="black"/>
              </a:solidFill>
            </a:endParaRPr>
          </a:p>
          <a:p>
            <a:pPr lvl="1"/>
            <a:endParaRPr lang="en-US" dirty="0" smtClean="0"/>
          </a:p>
          <a:p>
            <a:pPr lvl="1"/>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8/10/16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13</a:t>
            </a:fld>
            <a:endParaRPr lang="en-US"/>
          </a:p>
        </p:txBody>
      </p:sp>
    </p:spTree>
    <p:extLst>
      <p:ext uri="{BB962C8B-B14F-4D97-AF65-F5344CB8AC3E}">
        <p14:creationId xmlns:p14="http://schemas.microsoft.com/office/powerpoint/2010/main" val="24139705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3" name="Content Placeholder 2"/>
          <p:cNvSpPr>
            <a:spLocks noGrp="1"/>
          </p:cNvSpPr>
          <p:nvPr>
            <p:ph idx="1"/>
          </p:nvPr>
        </p:nvSpPr>
        <p:spPr/>
        <p:txBody>
          <a:bodyPr>
            <a:normAutofit fontScale="92500" lnSpcReduction="10000"/>
          </a:bodyPr>
          <a:lstStyle/>
          <a:p>
            <a:endParaRPr lang="en-US" dirty="0" smtClean="0"/>
          </a:p>
          <a:p>
            <a:r>
              <a:rPr lang="en-US" dirty="0"/>
              <a:t>Gene </a:t>
            </a:r>
            <a:r>
              <a:rPr lang="en-US" dirty="0" err="1" smtClean="0"/>
              <a:t>Massion</a:t>
            </a:r>
            <a:endParaRPr lang="en-US" dirty="0" smtClean="0"/>
          </a:p>
          <a:p>
            <a:r>
              <a:rPr lang="en-US" dirty="0"/>
              <a:t>Ken Johnson + Chemical Sensor </a:t>
            </a:r>
            <a:r>
              <a:rPr lang="en-US" dirty="0" smtClean="0"/>
              <a:t>Group</a:t>
            </a:r>
            <a:endParaRPr lang="en-US" dirty="0"/>
          </a:p>
          <a:p>
            <a:r>
              <a:rPr lang="en-US" dirty="0" smtClean="0"/>
              <a:t>Mike Parker</a:t>
            </a:r>
          </a:p>
          <a:p>
            <a:r>
              <a:rPr lang="en-US" dirty="0" smtClean="0"/>
              <a:t>Denis </a:t>
            </a:r>
            <a:r>
              <a:rPr lang="en-US" dirty="0" err="1" smtClean="0"/>
              <a:t>Klimov</a:t>
            </a:r>
            <a:endParaRPr lang="en-US" dirty="0" smtClean="0"/>
          </a:p>
          <a:p>
            <a:r>
              <a:rPr lang="en-US" dirty="0" smtClean="0"/>
              <a:t>Andy Hamilton</a:t>
            </a:r>
          </a:p>
          <a:p>
            <a:pPr marL="0" indent="0">
              <a:buNone/>
            </a:pPr>
            <a:endParaRPr lang="en-US" dirty="0" smtClean="0"/>
          </a:p>
          <a:p>
            <a:r>
              <a:rPr lang="en-US" dirty="0"/>
              <a:t>George Matsumoto &amp; Linda </a:t>
            </a:r>
            <a:r>
              <a:rPr lang="en-US" dirty="0" err="1" smtClean="0"/>
              <a:t>Kuhnz</a:t>
            </a:r>
            <a:endParaRPr lang="en-US" dirty="0" smtClean="0"/>
          </a:p>
          <a:p>
            <a:r>
              <a:rPr lang="en-US" dirty="0" smtClean="0"/>
              <a:t>MBARI </a:t>
            </a:r>
            <a:r>
              <a:rPr lang="en-US" dirty="0" smtClean="0"/>
              <a:t>staff</a:t>
            </a:r>
            <a:endParaRPr lang="en-US" dirty="0" smtClean="0"/>
          </a:p>
          <a:p>
            <a:r>
              <a:rPr lang="en-US" dirty="0" smtClean="0"/>
              <a:t> David and </a:t>
            </a:r>
            <a:r>
              <a:rPr lang="en-US" dirty="0"/>
              <a:t>Lucile Packard Foundation </a:t>
            </a:r>
            <a:endParaRPr lang="en-US" dirty="0" smtClean="0"/>
          </a:p>
          <a:p>
            <a:r>
              <a:rPr lang="en-US" dirty="0" smtClean="0"/>
              <a:t>MBARI 2016 interns</a:t>
            </a:r>
            <a:endParaRPr lang="en-US" dirty="0"/>
          </a:p>
          <a:p>
            <a:endParaRPr lang="en-US" dirty="0"/>
          </a:p>
        </p:txBody>
      </p:sp>
      <p:sp>
        <p:nvSpPr>
          <p:cNvPr id="4" name="Date Placeholder 3"/>
          <p:cNvSpPr>
            <a:spLocks noGrp="1"/>
          </p:cNvSpPr>
          <p:nvPr>
            <p:ph type="dt" sz="half" idx="10"/>
          </p:nvPr>
        </p:nvSpPr>
        <p:spPr/>
        <p:txBody>
          <a:bodyPr/>
          <a:lstStyle/>
          <a:p>
            <a:fld id="{549A9273-51E9-4026-B2C5-58E3D697B3B2}" type="datetime1">
              <a:rPr lang="en-US" smtClean="0"/>
              <a:t>8/10/16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14</a:t>
            </a:fld>
            <a:endParaRPr lang="en-US"/>
          </a:p>
        </p:txBody>
      </p:sp>
      <p:pic>
        <p:nvPicPr>
          <p:cNvPr id="8" name="Picture 7" descr="Packard_Logo_Bi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800" y="3181350"/>
            <a:ext cx="3048000" cy="120650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1428750"/>
            <a:ext cx="2342976" cy="1447800"/>
          </a:xfrm>
          <a:prstGeom prst="rect">
            <a:avLst/>
          </a:prstGeom>
        </p:spPr>
      </p:pic>
    </p:spTree>
    <p:extLst>
      <p:ext uri="{BB962C8B-B14F-4D97-AF65-F5344CB8AC3E}">
        <p14:creationId xmlns:p14="http://schemas.microsoft.com/office/powerpoint/2010/main" val="42512213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r>
            <a:br>
              <a:rPr lang="en-US" dirty="0"/>
            </a:b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8/10/16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15</a:t>
            </a:fld>
            <a:endParaRPr lang="en-US"/>
          </a:p>
        </p:txBody>
      </p:sp>
      <p:pic>
        <p:nvPicPr>
          <p:cNvPr id="9" name="Picture 8" descr="CPF.PNG"/>
          <p:cNvPicPr>
            <a:picLocks noChangeAspect="1"/>
          </p:cNvPicPr>
          <p:nvPr/>
        </p:nvPicPr>
        <p:blipFill rotWithShape="1">
          <a:blip r:embed="rId2" cstate="print">
            <a:extLst>
              <a:ext uri="{28A0092B-C50C-407E-A947-70E740481C1C}">
                <a14:useLocalDpi xmlns:a14="http://schemas.microsoft.com/office/drawing/2010/main" val="0"/>
              </a:ext>
            </a:extLst>
          </a:blip>
          <a:srcRect l="36752" r="39096"/>
          <a:stretch/>
        </p:blipFill>
        <p:spPr>
          <a:xfrm>
            <a:off x="6400800" y="971550"/>
            <a:ext cx="1291105" cy="3617587"/>
          </a:xfrm>
          <a:prstGeom prst="rect">
            <a:avLst/>
          </a:prstGeom>
        </p:spPr>
      </p:pic>
      <p:sp>
        <p:nvSpPr>
          <p:cNvPr id="3" name="TextBox 2"/>
          <p:cNvSpPr txBox="1"/>
          <p:nvPr/>
        </p:nvSpPr>
        <p:spPr>
          <a:xfrm>
            <a:off x="2667000" y="2419350"/>
            <a:ext cx="2794079" cy="769441"/>
          </a:xfrm>
          <a:prstGeom prst="rect">
            <a:avLst/>
          </a:prstGeom>
          <a:noFill/>
        </p:spPr>
        <p:txBody>
          <a:bodyPr wrap="none" rtlCol="0">
            <a:spAutoFit/>
          </a:bodyPr>
          <a:lstStyle/>
          <a:p>
            <a:r>
              <a:rPr lang="en-US" sz="4400" dirty="0" smtClean="0">
                <a:latin typeface="Franklin Gothic Medium"/>
                <a:cs typeface="Franklin Gothic Medium"/>
              </a:rPr>
              <a:t>Thank you.</a:t>
            </a:r>
            <a:endParaRPr lang="en-US" sz="4400" dirty="0">
              <a:latin typeface="Franklin Gothic Medium"/>
              <a:cs typeface="Franklin Gothic Medium"/>
            </a:endParaRPr>
          </a:p>
        </p:txBody>
      </p:sp>
      <p:sp>
        <p:nvSpPr>
          <p:cNvPr id="7" name="TextBox 6"/>
          <p:cNvSpPr txBox="1"/>
          <p:nvPr/>
        </p:nvSpPr>
        <p:spPr>
          <a:xfrm>
            <a:off x="5638800" y="4400550"/>
            <a:ext cx="2786264" cy="369332"/>
          </a:xfrm>
          <a:prstGeom prst="rect">
            <a:avLst/>
          </a:prstGeom>
          <a:noFill/>
        </p:spPr>
        <p:txBody>
          <a:bodyPr wrap="none" rtlCol="0">
            <a:spAutoFit/>
          </a:bodyPr>
          <a:lstStyle/>
          <a:p>
            <a:r>
              <a:rPr lang="en-US" dirty="0" smtClean="0"/>
              <a:t>Image: Gene </a:t>
            </a:r>
            <a:r>
              <a:rPr lang="en-US" dirty="0" err="1" smtClean="0"/>
              <a:t>Massion</a:t>
            </a:r>
            <a:r>
              <a:rPr lang="en-US" dirty="0" smtClean="0"/>
              <a:t>, 2016</a:t>
            </a:r>
            <a:endParaRPr lang="en-US" dirty="0"/>
          </a:p>
        </p:txBody>
      </p:sp>
    </p:spTree>
    <p:extLst>
      <p:ext uri="{BB962C8B-B14F-4D97-AF65-F5344CB8AC3E}">
        <p14:creationId xmlns:p14="http://schemas.microsoft.com/office/powerpoint/2010/main" val="262478035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Profiling Float</a:t>
            </a:r>
            <a:endParaRPr lang="en-US" dirty="0"/>
          </a:p>
        </p:txBody>
      </p:sp>
      <p:sp>
        <p:nvSpPr>
          <p:cNvPr id="3" name="Content Placeholder 2"/>
          <p:cNvSpPr>
            <a:spLocks noGrp="1"/>
          </p:cNvSpPr>
          <p:nvPr>
            <p:ph idx="1"/>
          </p:nvPr>
        </p:nvSpPr>
        <p:spPr>
          <a:xfrm>
            <a:off x="457200" y="971551"/>
            <a:ext cx="4038600" cy="3623072"/>
          </a:xfrm>
        </p:spPr>
        <p:txBody>
          <a:bodyPr>
            <a:noAutofit/>
          </a:bodyPr>
          <a:lstStyle/>
          <a:p>
            <a:r>
              <a:rPr lang="en-US" sz="1800" dirty="0" smtClean="0"/>
              <a:t>How CPF floats profile</a:t>
            </a:r>
          </a:p>
          <a:p>
            <a:pPr lvl="1"/>
            <a:r>
              <a:rPr lang="en-US" sz="1600" dirty="0" smtClean="0"/>
              <a:t>Float starts neutral</a:t>
            </a:r>
          </a:p>
          <a:p>
            <a:pPr lvl="1"/>
            <a:r>
              <a:rPr lang="en-US" sz="1600" dirty="0" smtClean="0"/>
              <a:t>Pump oil into outer bladder, float volume increases, buoyancy increases, float rises</a:t>
            </a:r>
          </a:p>
          <a:p>
            <a:pPr lvl="1"/>
            <a:r>
              <a:rPr lang="en-US" sz="1600" dirty="0"/>
              <a:t>Pump oil into </a:t>
            </a:r>
            <a:r>
              <a:rPr lang="en-US" sz="1600" dirty="0" smtClean="0"/>
              <a:t>inner bladder</a:t>
            </a:r>
            <a:r>
              <a:rPr lang="en-US" sz="1600" dirty="0"/>
              <a:t>, float volume </a:t>
            </a:r>
            <a:r>
              <a:rPr lang="en-US" sz="1600" dirty="0" smtClean="0"/>
              <a:t>decreases</a:t>
            </a:r>
            <a:r>
              <a:rPr lang="en-US" sz="1600" dirty="0"/>
              <a:t>, buoyancy </a:t>
            </a:r>
            <a:r>
              <a:rPr lang="en-US" sz="1600" dirty="0" smtClean="0"/>
              <a:t>decreases</a:t>
            </a:r>
            <a:r>
              <a:rPr lang="en-US" sz="1600" dirty="0"/>
              <a:t>, float </a:t>
            </a:r>
            <a:r>
              <a:rPr lang="en-US" sz="1600" dirty="0" smtClean="0"/>
              <a:t>sinks</a:t>
            </a:r>
          </a:p>
          <a:p>
            <a:r>
              <a:rPr lang="en-US" sz="1800" dirty="0" smtClean="0"/>
              <a:t>Inertial Measurement Unit (IMU)</a:t>
            </a:r>
          </a:p>
          <a:p>
            <a:pPr lvl="1"/>
            <a:r>
              <a:rPr lang="en-US" sz="1600" dirty="0" smtClean="0"/>
              <a:t>Includes accelerometer, gyroscopes, magnetometers in XYZ axes </a:t>
            </a:r>
          </a:p>
          <a:p>
            <a:pPr lvl="1"/>
            <a:r>
              <a:rPr lang="en-US" sz="1600" dirty="0" smtClean="0"/>
              <a:t>Can estimate orientation, velocity, and position</a:t>
            </a:r>
          </a:p>
          <a:p>
            <a:pPr lvl="1"/>
            <a:endParaRPr lang="en-US" dirty="0" smtClean="0"/>
          </a:p>
          <a:p>
            <a:pPr marL="914400" lvl="2" indent="0">
              <a:buNone/>
            </a:pPr>
            <a:endParaRPr lang="en-US" dirty="0"/>
          </a:p>
        </p:txBody>
      </p:sp>
      <p:sp>
        <p:nvSpPr>
          <p:cNvPr id="4" name="Date Placeholder 3"/>
          <p:cNvSpPr>
            <a:spLocks noGrp="1"/>
          </p:cNvSpPr>
          <p:nvPr>
            <p:ph type="dt" sz="half" idx="10"/>
          </p:nvPr>
        </p:nvSpPr>
        <p:spPr/>
        <p:txBody>
          <a:bodyPr/>
          <a:lstStyle/>
          <a:p>
            <a:fld id="{EC8BAFDB-1852-47AB-A864-AB730E2DB657}" type="datetime1">
              <a:rPr lang="en-US" smtClean="0"/>
              <a:t>8/10/16</a:t>
            </a:fld>
            <a:endParaRPr lang="en-US" dirty="0"/>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16</a:t>
            </a:fld>
            <a:endParaRPr lang="en-US" dirty="0"/>
          </a:p>
        </p:txBody>
      </p:sp>
      <p:pic>
        <p:nvPicPr>
          <p:cNvPr id="9218" name="Picture 2" descr="\\atlas.shore.mbari.org\projectlibrary\CPF\Interns\NichRaymond\CPF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292" t="7075" r="39286" b="10079"/>
          <a:stretch/>
        </p:blipFill>
        <p:spPr bwMode="auto">
          <a:xfrm>
            <a:off x="9448800" y="742950"/>
            <a:ext cx="2412008" cy="3810000"/>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atlas.shore.mbari.org\projectlibrary\CPF\Interns\NichRaymond\CPF.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3733" t="5957" r="34948" b="10982"/>
          <a:stretch/>
        </p:blipFill>
        <p:spPr bwMode="auto">
          <a:xfrm>
            <a:off x="6324600" y="1123948"/>
            <a:ext cx="2525582" cy="342900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6406332" y="4552950"/>
            <a:ext cx="1600118" cy="230832"/>
          </a:xfrm>
          <a:prstGeom prst="rect">
            <a:avLst/>
          </a:prstGeom>
        </p:spPr>
        <p:txBody>
          <a:bodyPr wrap="none">
            <a:spAutoFit/>
          </a:bodyPr>
          <a:lstStyle/>
          <a:p>
            <a:r>
              <a:rPr lang="en-US" sz="900" dirty="0" smtClean="0"/>
              <a:t>Image: Gene Massion, MBARI.</a:t>
            </a:r>
            <a:endParaRPr lang="en-US" sz="900" dirty="0"/>
          </a:p>
        </p:txBody>
      </p:sp>
      <p:grpSp>
        <p:nvGrpSpPr>
          <p:cNvPr id="24" name="Group 23"/>
          <p:cNvGrpSpPr/>
          <p:nvPr/>
        </p:nvGrpSpPr>
        <p:grpSpPr>
          <a:xfrm>
            <a:off x="4386676" y="1276350"/>
            <a:ext cx="2969047" cy="609600"/>
            <a:chOff x="4191000" y="1200150"/>
            <a:chExt cx="2743200" cy="609600"/>
          </a:xfrm>
        </p:grpSpPr>
        <p:cxnSp>
          <p:nvCxnSpPr>
            <p:cNvPr id="12" name="Straight Arrow Connector 11"/>
            <p:cNvCxnSpPr/>
            <p:nvPr/>
          </p:nvCxnSpPr>
          <p:spPr>
            <a:xfrm>
              <a:off x="6400800" y="1466850"/>
              <a:ext cx="533400" cy="342900"/>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191000" y="1200150"/>
              <a:ext cx="2209800" cy="457200"/>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Biogeochemical sensors</a:t>
              </a:r>
              <a:endParaRPr lang="en-US" sz="1600" dirty="0">
                <a:solidFill>
                  <a:schemeClr val="tx1"/>
                </a:solidFill>
                <a:latin typeface="Franklin Gothic Medium" panose="020B0603020102020204" pitchFamily="34" charset="0"/>
              </a:endParaRPr>
            </a:p>
          </p:txBody>
        </p:sp>
      </p:grpSp>
      <p:grpSp>
        <p:nvGrpSpPr>
          <p:cNvPr id="25" name="Group 24"/>
          <p:cNvGrpSpPr/>
          <p:nvPr/>
        </p:nvGrpSpPr>
        <p:grpSpPr>
          <a:xfrm>
            <a:off x="4221729" y="1860790"/>
            <a:ext cx="3133994" cy="609600"/>
            <a:chOff x="4114800" y="1809750"/>
            <a:chExt cx="2895600" cy="609600"/>
          </a:xfrm>
        </p:grpSpPr>
        <p:sp>
          <p:nvSpPr>
            <p:cNvPr id="15" name="Rectangle 14"/>
            <p:cNvSpPr/>
            <p:nvPr/>
          </p:nvSpPr>
          <p:spPr>
            <a:xfrm>
              <a:off x="4114800" y="1809750"/>
              <a:ext cx="1828800" cy="330320"/>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Microcontroller  </a:t>
              </a:r>
              <a:endParaRPr lang="en-US" sz="1600" dirty="0">
                <a:solidFill>
                  <a:schemeClr val="tx1"/>
                </a:solidFill>
                <a:latin typeface="Franklin Gothic Medium" panose="020B0603020102020204" pitchFamily="34" charset="0"/>
              </a:endParaRPr>
            </a:p>
          </p:txBody>
        </p:sp>
        <p:cxnSp>
          <p:nvCxnSpPr>
            <p:cNvPr id="16" name="Straight Arrow Connector 15"/>
            <p:cNvCxnSpPr/>
            <p:nvPr/>
          </p:nvCxnSpPr>
          <p:spPr>
            <a:xfrm>
              <a:off x="5943600" y="2025770"/>
              <a:ext cx="1066800" cy="393580"/>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a:off x="4495924" y="2495549"/>
            <a:ext cx="3003610" cy="606066"/>
            <a:chOff x="4229100" y="2914649"/>
            <a:chExt cx="2775134" cy="606066"/>
          </a:xfrm>
        </p:grpSpPr>
        <p:sp>
          <p:nvSpPr>
            <p:cNvPr id="19" name="Rectangle 18"/>
            <p:cNvSpPr/>
            <p:nvPr/>
          </p:nvSpPr>
          <p:spPr>
            <a:xfrm>
              <a:off x="4229100" y="2914649"/>
              <a:ext cx="1784534" cy="463849"/>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Inner oil bladder</a:t>
              </a:r>
              <a:endParaRPr lang="en-US" sz="1600" dirty="0">
                <a:solidFill>
                  <a:schemeClr val="tx1"/>
                </a:solidFill>
                <a:latin typeface="Franklin Gothic Medium" panose="020B0603020102020204" pitchFamily="34" charset="0"/>
              </a:endParaRPr>
            </a:p>
          </p:txBody>
        </p:sp>
        <p:cxnSp>
          <p:nvCxnSpPr>
            <p:cNvPr id="20" name="Straight Arrow Connector 19"/>
            <p:cNvCxnSpPr>
              <a:stCxn id="19" idx="3"/>
            </p:cNvCxnSpPr>
            <p:nvPr/>
          </p:nvCxnSpPr>
          <p:spPr>
            <a:xfrm>
              <a:off x="6013634" y="3146574"/>
              <a:ext cx="990600" cy="374141"/>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9224" name="Group 9223"/>
          <p:cNvGrpSpPr/>
          <p:nvPr/>
        </p:nvGrpSpPr>
        <p:grpSpPr>
          <a:xfrm>
            <a:off x="4876800" y="3745605"/>
            <a:ext cx="2710591" cy="404344"/>
            <a:chOff x="4876800" y="3745605"/>
            <a:chExt cx="2710591" cy="404344"/>
          </a:xfrm>
        </p:grpSpPr>
        <p:sp>
          <p:nvSpPr>
            <p:cNvPr id="21" name="Rectangle 20"/>
            <p:cNvSpPr/>
            <p:nvPr/>
          </p:nvSpPr>
          <p:spPr>
            <a:xfrm>
              <a:off x="4876800" y="3745605"/>
              <a:ext cx="1752600" cy="404344"/>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Hydraulic pump</a:t>
              </a:r>
              <a:endParaRPr lang="en-US" sz="1600" dirty="0">
                <a:solidFill>
                  <a:schemeClr val="tx1"/>
                </a:solidFill>
                <a:latin typeface="Franklin Gothic Medium" panose="020B0603020102020204" pitchFamily="34" charset="0"/>
              </a:endParaRPr>
            </a:p>
          </p:txBody>
        </p:sp>
        <p:cxnSp>
          <p:nvCxnSpPr>
            <p:cNvPr id="22" name="Straight Arrow Connector 21"/>
            <p:cNvCxnSpPr>
              <a:stCxn id="21" idx="3"/>
            </p:cNvCxnSpPr>
            <p:nvPr/>
          </p:nvCxnSpPr>
          <p:spPr>
            <a:xfrm>
              <a:off x="6629400" y="3947777"/>
              <a:ext cx="957991" cy="147973"/>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9226" name="Group 9225"/>
          <p:cNvGrpSpPr/>
          <p:nvPr/>
        </p:nvGrpSpPr>
        <p:grpSpPr>
          <a:xfrm>
            <a:off x="4601932" y="3131133"/>
            <a:ext cx="3322868" cy="647699"/>
            <a:chOff x="4601932" y="3131133"/>
            <a:chExt cx="3322868" cy="647699"/>
          </a:xfrm>
        </p:grpSpPr>
        <p:grpSp>
          <p:nvGrpSpPr>
            <p:cNvPr id="26" name="Group 25"/>
            <p:cNvGrpSpPr/>
            <p:nvPr/>
          </p:nvGrpSpPr>
          <p:grpSpPr>
            <a:xfrm>
              <a:off x="4601932" y="3131133"/>
              <a:ext cx="2474207" cy="647699"/>
              <a:chOff x="4419599" y="2343150"/>
              <a:chExt cx="2286001" cy="647699"/>
            </a:xfrm>
          </p:grpSpPr>
          <p:sp>
            <p:nvSpPr>
              <p:cNvPr id="17" name="Rectangle 16"/>
              <p:cNvSpPr/>
              <p:nvPr/>
            </p:nvSpPr>
            <p:spPr>
              <a:xfrm>
                <a:off x="4419599" y="2343150"/>
                <a:ext cx="1686589" cy="495299"/>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Outer oil bladder</a:t>
                </a:r>
                <a:endParaRPr lang="en-US" sz="1600" dirty="0">
                  <a:solidFill>
                    <a:schemeClr val="tx1"/>
                  </a:solidFill>
                  <a:latin typeface="Franklin Gothic Medium" panose="020B0603020102020204" pitchFamily="34" charset="0"/>
                </a:endParaRPr>
              </a:p>
            </p:txBody>
          </p:sp>
          <p:cxnSp>
            <p:nvCxnSpPr>
              <p:cNvPr id="18" name="Straight Arrow Connector 17"/>
              <p:cNvCxnSpPr>
                <a:stCxn id="17" idx="3"/>
              </p:cNvCxnSpPr>
              <p:nvPr/>
            </p:nvCxnSpPr>
            <p:spPr>
              <a:xfrm>
                <a:off x="6106188" y="2590800"/>
                <a:ext cx="599412" cy="400049"/>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31" name="Straight Arrow Connector 30"/>
            <p:cNvCxnSpPr>
              <a:stCxn id="17" idx="3"/>
            </p:cNvCxnSpPr>
            <p:nvPr/>
          </p:nvCxnSpPr>
          <p:spPr>
            <a:xfrm>
              <a:off x="6427378" y="3378783"/>
              <a:ext cx="1497422" cy="380999"/>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40" name="Straight Arrow Connector 39"/>
          <p:cNvCxnSpPr>
            <a:stCxn id="9223" idx="2"/>
          </p:cNvCxnSpPr>
          <p:nvPr/>
        </p:nvCxnSpPr>
        <p:spPr>
          <a:xfrm flipH="1">
            <a:off x="7696201" y="2019410"/>
            <a:ext cx="764724" cy="476140"/>
          </a:xfrm>
          <a:prstGeom prst="straightConnector1">
            <a:avLst/>
          </a:prstGeom>
          <a:ln>
            <a:headEnd type="none" w="med" len="med"/>
            <a:tailEnd type="triangle" w="med" len="med"/>
          </a:ln>
        </p:spPr>
        <p:style>
          <a:lnRef idx="2">
            <a:schemeClr val="accent3"/>
          </a:lnRef>
          <a:fillRef idx="0">
            <a:schemeClr val="accent3"/>
          </a:fillRef>
          <a:effectRef idx="1">
            <a:schemeClr val="accent3"/>
          </a:effectRef>
          <a:fontRef idx="minor">
            <a:schemeClr val="tx1"/>
          </a:fontRef>
        </p:style>
      </p:cxnSp>
      <p:sp>
        <p:nvSpPr>
          <p:cNvPr id="9223" name="Rectangle 9222"/>
          <p:cNvSpPr/>
          <p:nvPr/>
        </p:nvSpPr>
        <p:spPr>
          <a:xfrm>
            <a:off x="8006450" y="1428750"/>
            <a:ext cx="908950" cy="59066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smtClean="0"/>
              <a:t>Add IMU</a:t>
            </a:r>
            <a:endParaRPr lang="en-US" dirty="0"/>
          </a:p>
        </p:txBody>
      </p:sp>
      <p:grpSp>
        <p:nvGrpSpPr>
          <p:cNvPr id="28" name="Group 27"/>
          <p:cNvGrpSpPr/>
          <p:nvPr/>
        </p:nvGrpSpPr>
        <p:grpSpPr>
          <a:xfrm>
            <a:off x="-5517828" y="632738"/>
            <a:ext cx="1542892" cy="3921244"/>
            <a:chOff x="5587364" y="1450655"/>
            <a:chExt cx="1295628" cy="3292827"/>
          </a:xfrm>
        </p:grpSpPr>
        <p:pic>
          <p:nvPicPr>
            <p:cNvPr id="29" name="Picture 28"/>
            <p:cNvPicPr>
              <a:picLocks noChangeAspect="1"/>
            </p:cNvPicPr>
            <p:nvPr/>
          </p:nvPicPr>
          <p:blipFill rotWithShape="1">
            <a:blip r:embed="rId5" cstate="print">
              <a:extLst>
                <a:ext uri="{28A0092B-C50C-407E-A947-70E740481C1C}">
                  <a14:useLocalDpi xmlns:a14="http://schemas.microsoft.com/office/drawing/2010/main" val="0"/>
                </a:ext>
              </a:extLst>
            </a:blip>
            <a:srcRect l="26858" t="4074" r="27661" b="20247"/>
            <a:stretch/>
          </p:blipFill>
          <p:spPr>
            <a:xfrm>
              <a:off x="5592697" y="1948602"/>
              <a:ext cx="1290295" cy="2794880"/>
            </a:xfrm>
            <a:prstGeom prst="rect">
              <a:avLst/>
            </a:prstGeom>
            <a:ln>
              <a:noFill/>
            </a:ln>
          </p:spPr>
        </p:pic>
        <p:sp>
          <p:nvSpPr>
            <p:cNvPr id="30" name="TextBox 29"/>
            <p:cNvSpPr txBox="1"/>
            <p:nvPr/>
          </p:nvSpPr>
          <p:spPr>
            <a:xfrm>
              <a:off x="5587364" y="1450655"/>
              <a:ext cx="1290294" cy="542750"/>
            </a:xfrm>
            <a:prstGeom prst="rect">
              <a:avLst/>
            </a:prstGeom>
            <a:noFill/>
            <a:ln>
              <a:noFill/>
            </a:ln>
          </p:spPr>
          <p:txBody>
            <a:bodyPr wrap="square" rtlCol="0">
              <a:spAutoFit/>
            </a:bodyPr>
            <a:lstStyle/>
            <a:p>
              <a:pPr algn="ctr"/>
              <a:r>
                <a:rPr lang="en-US" dirty="0" smtClean="0">
                  <a:latin typeface="Franklin Gothic Medium" panose="020B0603020102020204" pitchFamily="34" charset="0"/>
                </a:rPr>
                <a:t>Tank Prototype</a:t>
              </a:r>
              <a:endParaRPr lang="en-US" dirty="0">
                <a:latin typeface="Franklin Gothic Medium" panose="020B0603020102020204" pitchFamily="34" charset="0"/>
              </a:endParaRPr>
            </a:p>
          </p:txBody>
        </p:sp>
      </p:grpSp>
      <p:pic>
        <p:nvPicPr>
          <p:cNvPr id="32" name="Picture 3" descr="C:\Users\nraymond\Downloads\DSCN1028.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4815" t="18674" r="41853" b="23833"/>
          <a:stretch/>
        </p:blipFill>
        <p:spPr bwMode="auto">
          <a:xfrm>
            <a:off x="-3891960" y="1225715"/>
            <a:ext cx="1447231" cy="332826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 descr="C:\Users\nraymond\Downloads\CPF_paragon.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1026237"/>
            <a:ext cx="1818390" cy="3727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38471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24"/>
                                        </p:tgtEl>
                                        <p:attrNameLst>
                                          <p:attrName>style.opacity</p:attrName>
                                        </p:attrNameLst>
                                      </p:cBhvr>
                                      <p:to>
                                        <p:strVal val="0.5"/>
                                      </p:to>
                                    </p:set>
                                    <p:animEffect filter="image" prLst="opacity: 0.5">
                                      <p:cBhvr rctx="IE">
                                        <p:cTn id="12" dur="indefinite"/>
                                        <p:tgtEl>
                                          <p:spTgt spid="24"/>
                                        </p:tgtEl>
                                      </p:cBhvr>
                                    </p:animEffect>
                                  </p:childTnLst>
                                </p:cTn>
                              </p:par>
                            </p:childTnLst>
                          </p:cTn>
                        </p:par>
                        <p:par>
                          <p:cTn id="13" fill="hold">
                            <p:stCondLst>
                              <p:cond delay="0"/>
                            </p:stCondLst>
                            <p:childTnLst>
                              <p:par>
                                <p:cTn id="14" presetID="10" presetClass="entr" presetSubtype="0" fill="hold" nodeType="after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mph" presetSubtype="0" nodeType="clickEffect">
                                  <p:stCondLst>
                                    <p:cond delay="0"/>
                                  </p:stCondLst>
                                  <p:childTnLst>
                                    <p:set>
                                      <p:cBhvr rctx="PPT">
                                        <p:cTn id="20" dur="indefinite"/>
                                        <p:tgtEl>
                                          <p:spTgt spid="25"/>
                                        </p:tgtEl>
                                        <p:attrNameLst>
                                          <p:attrName>style.opacity</p:attrName>
                                        </p:attrNameLst>
                                      </p:cBhvr>
                                      <p:to>
                                        <p:strVal val="0.5"/>
                                      </p:to>
                                    </p:set>
                                    <p:animEffect filter="image" prLst="opacity: 0.5">
                                      <p:cBhvr rctx="IE">
                                        <p:cTn id="21" dur="indefinite"/>
                                        <p:tgtEl>
                                          <p:spTgt spid="25"/>
                                        </p:tgtEl>
                                      </p:cBhvr>
                                    </p:animEffect>
                                  </p:childTnLst>
                                </p:cTn>
                              </p:par>
                            </p:childTnLst>
                          </p:cTn>
                        </p:par>
                        <p:par>
                          <p:cTn id="22" fill="hold">
                            <p:stCondLst>
                              <p:cond delay="0"/>
                            </p:stCondLst>
                            <p:childTnLst>
                              <p:par>
                                <p:cTn id="23" presetID="10" presetClass="entr" presetSubtype="0" fill="hold"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mph" presetSubtype="0" nodeType="clickEffect">
                                  <p:stCondLst>
                                    <p:cond delay="0"/>
                                  </p:stCondLst>
                                  <p:childTnLst>
                                    <p:set>
                                      <p:cBhvr rctx="PPT">
                                        <p:cTn id="29" dur="indefinite"/>
                                        <p:tgtEl>
                                          <p:spTgt spid="27"/>
                                        </p:tgtEl>
                                        <p:attrNameLst>
                                          <p:attrName>style.opacity</p:attrName>
                                        </p:attrNameLst>
                                      </p:cBhvr>
                                      <p:to>
                                        <p:strVal val="0.5"/>
                                      </p:to>
                                    </p:set>
                                    <p:animEffect filter="image" prLst="opacity: 0.5">
                                      <p:cBhvr rctx="IE">
                                        <p:cTn id="30" dur="indefinite"/>
                                        <p:tgtEl>
                                          <p:spTgt spid="27"/>
                                        </p:tgtEl>
                                      </p:cBhvr>
                                    </p:animEffect>
                                  </p:childTnLst>
                                </p:cTn>
                              </p:par>
                            </p:childTnLst>
                          </p:cTn>
                        </p:par>
                        <p:par>
                          <p:cTn id="31" fill="hold">
                            <p:stCondLst>
                              <p:cond delay="0"/>
                            </p:stCondLst>
                            <p:childTnLst>
                              <p:par>
                                <p:cTn id="32" presetID="10" presetClass="entr" presetSubtype="0" fill="hold" nodeType="afterEffect">
                                  <p:stCondLst>
                                    <p:cond delay="0"/>
                                  </p:stCondLst>
                                  <p:childTnLst>
                                    <p:set>
                                      <p:cBhvr>
                                        <p:cTn id="33" dur="1" fill="hold">
                                          <p:stCondLst>
                                            <p:cond delay="0"/>
                                          </p:stCondLst>
                                        </p:cTn>
                                        <p:tgtEl>
                                          <p:spTgt spid="9226"/>
                                        </p:tgtEl>
                                        <p:attrNameLst>
                                          <p:attrName>style.visibility</p:attrName>
                                        </p:attrNameLst>
                                      </p:cBhvr>
                                      <p:to>
                                        <p:strVal val="visible"/>
                                      </p:to>
                                    </p:set>
                                    <p:animEffect transition="in" filter="fade">
                                      <p:cBhvr>
                                        <p:cTn id="34" dur="500"/>
                                        <p:tgtEl>
                                          <p:spTgt spid="9226"/>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mph" presetSubtype="0" nodeType="clickEffect">
                                  <p:stCondLst>
                                    <p:cond delay="0"/>
                                  </p:stCondLst>
                                  <p:childTnLst>
                                    <p:set>
                                      <p:cBhvr rctx="PPT">
                                        <p:cTn id="38" dur="indefinite"/>
                                        <p:tgtEl>
                                          <p:spTgt spid="9226"/>
                                        </p:tgtEl>
                                        <p:attrNameLst>
                                          <p:attrName>style.opacity</p:attrName>
                                        </p:attrNameLst>
                                      </p:cBhvr>
                                      <p:to>
                                        <p:strVal val="0.5"/>
                                      </p:to>
                                    </p:set>
                                    <p:animEffect filter="image" prLst="opacity: 0.5">
                                      <p:cBhvr rctx="IE">
                                        <p:cTn id="39" dur="indefinite"/>
                                        <p:tgtEl>
                                          <p:spTgt spid="9226"/>
                                        </p:tgtEl>
                                      </p:cBhvr>
                                    </p:animEffect>
                                  </p:childTnLst>
                                </p:cTn>
                              </p:par>
                            </p:childTnLst>
                          </p:cTn>
                        </p:par>
                        <p:par>
                          <p:cTn id="40" fill="hold">
                            <p:stCondLst>
                              <p:cond delay="0"/>
                            </p:stCondLst>
                            <p:childTnLst>
                              <p:par>
                                <p:cTn id="41" presetID="10" presetClass="entr" presetSubtype="0" fill="hold" nodeType="afterEffect">
                                  <p:stCondLst>
                                    <p:cond delay="0"/>
                                  </p:stCondLst>
                                  <p:childTnLst>
                                    <p:set>
                                      <p:cBhvr>
                                        <p:cTn id="42" dur="1" fill="hold">
                                          <p:stCondLst>
                                            <p:cond delay="0"/>
                                          </p:stCondLst>
                                        </p:cTn>
                                        <p:tgtEl>
                                          <p:spTgt spid="9224"/>
                                        </p:tgtEl>
                                        <p:attrNameLst>
                                          <p:attrName>style.visibility</p:attrName>
                                        </p:attrNameLst>
                                      </p:cBhvr>
                                      <p:to>
                                        <p:strVal val="visible"/>
                                      </p:to>
                                    </p:set>
                                    <p:animEffect transition="in" filter="fade">
                                      <p:cBhvr>
                                        <p:cTn id="43" dur="500"/>
                                        <p:tgtEl>
                                          <p:spTgt spid="9224"/>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mph" presetSubtype="0" nodeType="clickEffect">
                                  <p:stCondLst>
                                    <p:cond delay="0"/>
                                  </p:stCondLst>
                                  <p:childTnLst>
                                    <p:set>
                                      <p:cBhvr rctx="PPT">
                                        <p:cTn id="47" dur="indefinite"/>
                                        <p:tgtEl>
                                          <p:spTgt spid="9224"/>
                                        </p:tgtEl>
                                        <p:attrNameLst>
                                          <p:attrName>style.opacity</p:attrName>
                                        </p:attrNameLst>
                                      </p:cBhvr>
                                      <p:to>
                                        <p:strVal val="0.5"/>
                                      </p:to>
                                    </p:set>
                                    <p:animEffect filter="image" prLst="opacity: 0.5">
                                      <p:cBhvr rctx="IE">
                                        <p:cTn id="48" dur="indefinite"/>
                                        <p:tgtEl>
                                          <p:spTgt spid="922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3">
                                            <p:txEl>
                                              <p:pRg st="4" end="4"/>
                                            </p:txEl>
                                          </p:spTgt>
                                        </p:tgtEl>
                                        <p:attrNameLst>
                                          <p:attrName>style.visibility</p:attrName>
                                        </p:attrNameLst>
                                      </p:cBhvr>
                                      <p:to>
                                        <p:strVal val="visible"/>
                                      </p:to>
                                    </p:set>
                                    <p:animEffect transition="in" filter="fade">
                                      <p:cBhvr>
                                        <p:cTn id="53" dur="500"/>
                                        <p:tgtEl>
                                          <p:spTgt spid="3">
                                            <p:txEl>
                                              <p:pRg st="4" end="4"/>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3">
                                            <p:txEl>
                                              <p:pRg st="5" end="5"/>
                                            </p:txEl>
                                          </p:spTgt>
                                        </p:tgtEl>
                                        <p:attrNameLst>
                                          <p:attrName>style.visibility</p:attrName>
                                        </p:attrNameLst>
                                      </p:cBhvr>
                                      <p:to>
                                        <p:strVal val="visible"/>
                                      </p:to>
                                    </p:set>
                                    <p:animEffect transition="in" filter="fade">
                                      <p:cBhvr>
                                        <p:cTn id="56" dur="500"/>
                                        <p:tgtEl>
                                          <p:spTgt spid="3">
                                            <p:txEl>
                                              <p:pRg st="5" end="5"/>
                                            </p:txEl>
                                          </p:spTgt>
                                        </p:tgtEl>
                                      </p:cBhvr>
                                    </p:animEffect>
                                  </p:childTnLst>
                                </p:cTn>
                              </p:par>
                              <p:par>
                                <p:cTn id="57" presetID="10" presetClass="entr" presetSubtype="0" fill="hold" nodeType="withEffect">
                                  <p:stCondLst>
                                    <p:cond delay="0"/>
                                  </p:stCondLst>
                                  <p:childTnLst>
                                    <p:set>
                                      <p:cBhvr>
                                        <p:cTn id="58" dur="1" fill="hold">
                                          <p:stCondLst>
                                            <p:cond delay="0"/>
                                          </p:stCondLst>
                                        </p:cTn>
                                        <p:tgtEl>
                                          <p:spTgt spid="3">
                                            <p:txEl>
                                              <p:pRg st="6" end="6"/>
                                            </p:txEl>
                                          </p:spTgt>
                                        </p:tgtEl>
                                        <p:attrNameLst>
                                          <p:attrName>style.visibility</p:attrName>
                                        </p:attrNameLst>
                                      </p:cBhvr>
                                      <p:to>
                                        <p:strVal val="visible"/>
                                      </p:to>
                                    </p:set>
                                    <p:animEffect transition="in" filter="fade">
                                      <p:cBhvr>
                                        <p:cTn id="59" dur="500"/>
                                        <p:tgtEl>
                                          <p:spTgt spid="3">
                                            <p:txEl>
                                              <p:pRg st="6" end="6"/>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9223"/>
                                        </p:tgtEl>
                                        <p:attrNameLst>
                                          <p:attrName>style.visibility</p:attrName>
                                        </p:attrNameLst>
                                      </p:cBhvr>
                                      <p:to>
                                        <p:strVal val="visible"/>
                                      </p:to>
                                    </p:set>
                                  </p:childTnLst>
                                </p:cTn>
                              </p:par>
                              <p:par>
                                <p:cTn id="64" presetID="1" presetClass="entr" presetSubtype="0" fill="hold" nodeType="withEffect">
                                  <p:stCondLst>
                                    <p:cond delay="0"/>
                                  </p:stCondLst>
                                  <p:childTnLst>
                                    <p:set>
                                      <p:cBhvr>
                                        <p:cTn id="65"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3"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35" name="Straight Arrow Connector 34"/>
          <p:cNvCxnSpPr>
            <a:stCxn id="7" idx="3"/>
          </p:cNvCxnSpPr>
          <p:nvPr/>
        </p:nvCxnSpPr>
        <p:spPr>
          <a:xfrm>
            <a:off x="3157847" y="1956506"/>
            <a:ext cx="322859" cy="269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5419848" y="1953816"/>
            <a:ext cx="295399" cy="269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9" idx="3"/>
          </p:cNvCxnSpPr>
          <p:nvPr/>
        </p:nvCxnSpPr>
        <p:spPr>
          <a:xfrm>
            <a:off x="6858000" y="1889819"/>
            <a:ext cx="457200" cy="915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smtClean="0"/>
              <a:t>Signal Processing</a:t>
            </a:r>
            <a:endParaRPr lang="en-US" dirty="0"/>
          </a:p>
        </p:txBody>
      </p:sp>
      <p:sp>
        <p:nvSpPr>
          <p:cNvPr id="5" name="Rectangle 4"/>
          <p:cNvSpPr/>
          <p:nvPr/>
        </p:nvSpPr>
        <p:spPr>
          <a:xfrm>
            <a:off x="304800" y="1378589"/>
            <a:ext cx="1143000" cy="1150453"/>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Franklin Gothic Medium" panose="020B0603020102020204" pitchFamily="34" charset="0"/>
              </a:rPr>
              <a:t>Import:</a:t>
            </a:r>
          </a:p>
          <a:p>
            <a:pPr algn="ctr"/>
            <a:r>
              <a:rPr lang="en-US" dirty="0" err="1">
                <a:latin typeface="Franklin Gothic Medium" panose="020B0603020102020204" pitchFamily="34" charset="0"/>
              </a:rPr>
              <a:t>a</a:t>
            </a:r>
            <a:r>
              <a:rPr lang="en-US" dirty="0" err="1" smtClean="0">
                <a:latin typeface="Franklin Gothic Medium" panose="020B0603020102020204" pitchFamily="34" charset="0"/>
              </a:rPr>
              <a:t>ccel</a:t>
            </a:r>
            <a:r>
              <a:rPr lang="en-US" dirty="0" smtClean="0">
                <a:latin typeface="Franklin Gothic Medium" panose="020B0603020102020204" pitchFamily="34" charset="0"/>
              </a:rPr>
              <a:t>. data</a:t>
            </a:r>
            <a:endParaRPr lang="en-US" dirty="0">
              <a:latin typeface="Franklin Gothic Medium" panose="020B0603020102020204" pitchFamily="34" charset="0"/>
            </a:endParaRPr>
          </a:p>
        </p:txBody>
      </p:sp>
      <p:sp>
        <p:nvSpPr>
          <p:cNvPr id="7" name="Rectangle 6"/>
          <p:cNvSpPr/>
          <p:nvPr/>
        </p:nvSpPr>
        <p:spPr>
          <a:xfrm>
            <a:off x="1981200" y="1331119"/>
            <a:ext cx="1176647" cy="125077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latin typeface="Franklin Gothic Medium" panose="020B0603020102020204" pitchFamily="34" charset="0"/>
              </a:rPr>
              <a:t>Detrend</a:t>
            </a:r>
            <a:r>
              <a:rPr lang="en-US" b="1" dirty="0" smtClean="0">
                <a:latin typeface="Franklin Gothic Medium" panose="020B0603020102020204" pitchFamily="34" charset="0"/>
              </a:rPr>
              <a:t> </a:t>
            </a:r>
            <a:br>
              <a:rPr lang="en-US" b="1" dirty="0" smtClean="0">
                <a:latin typeface="Franklin Gothic Medium" panose="020B0603020102020204" pitchFamily="34" charset="0"/>
              </a:rPr>
            </a:br>
            <a:r>
              <a:rPr lang="en-US" b="1" dirty="0" smtClean="0">
                <a:latin typeface="Franklin Gothic Medium" panose="020B0603020102020204" pitchFamily="34" charset="0"/>
              </a:rPr>
              <a:t>+</a:t>
            </a:r>
          </a:p>
          <a:p>
            <a:pPr algn="ctr"/>
            <a:r>
              <a:rPr lang="en-US" b="1" dirty="0" smtClean="0">
                <a:latin typeface="Franklin Gothic Medium" panose="020B0603020102020204" pitchFamily="34" charset="0"/>
              </a:rPr>
              <a:t>Filter </a:t>
            </a:r>
          </a:p>
        </p:txBody>
      </p:sp>
      <p:sp>
        <p:nvSpPr>
          <p:cNvPr id="9" name="Rectangle 8"/>
          <p:cNvSpPr/>
          <p:nvPr/>
        </p:nvSpPr>
        <p:spPr>
          <a:xfrm>
            <a:off x="5715000" y="1369438"/>
            <a:ext cx="1143000" cy="1040761"/>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Franklin Gothic Medium" panose="020B0603020102020204" pitchFamily="34" charset="0"/>
              </a:rPr>
              <a:t>Filter</a:t>
            </a:r>
            <a:endParaRPr lang="en-US" dirty="0" smtClean="0">
              <a:latin typeface="Franklin Gothic Medium" panose="020B0603020102020204" pitchFamily="34" charset="0"/>
            </a:endParaRPr>
          </a:p>
        </p:txBody>
      </p:sp>
      <p:cxnSp>
        <p:nvCxnSpPr>
          <p:cNvPr id="11" name="Straight Arrow Connector 10"/>
          <p:cNvCxnSpPr>
            <a:stCxn id="5" idx="3"/>
            <a:endCxn id="7" idx="1"/>
          </p:cNvCxnSpPr>
          <p:nvPr/>
        </p:nvCxnSpPr>
        <p:spPr>
          <a:xfrm>
            <a:off x="1447800" y="1953816"/>
            <a:ext cx="533400" cy="269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7177" name="Group 7176"/>
          <p:cNvGrpSpPr/>
          <p:nvPr/>
        </p:nvGrpSpPr>
        <p:grpSpPr>
          <a:xfrm>
            <a:off x="3480706" y="1122495"/>
            <a:ext cx="1905000" cy="1856756"/>
            <a:chOff x="3480706" y="1122495"/>
            <a:chExt cx="1905000" cy="1856756"/>
          </a:xfrm>
        </p:grpSpPr>
        <p:sp>
          <p:nvSpPr>
            <p:cNvPr id="8" name="Rectangle 7"/>
            <p:cNvSpPr/>
            <p:nvPr/>
          </p:nvSpPr>
          <p:spPr>
            <a:xfrm>
              <a:off x="3480706" y="1122495"/>
              <a:ext cx="1905000" cy="1856756"/>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Franklin Gothic Medium" panose="020B0603020102020204" pitchFamily="34" charset="0"/>
                </a:rPr>
                <a:t>Numerical integration</a:t>
              </a:r>
            </a:p>
            <a:p>
              <a:pPr algn="ctr"/>
              <a:endParaRPr lang="en-US" b="1" dirty="0">
                <a:latin typeface="Franklin Gothic Medium" panose="020B0603020102020204" pitchFamily="34" charset="0"/>
              </a:endParaRPr>
            </a:p>
            <a:p>
              <a:pPr algn="ctr"/>
              <a:endParaRPr lang="en-US" b="1" dirty="0" smtClean="0">
                <a:latin typeface="Franklin Gothic Medium" panose="020B0603020102020204" pitchFamily="34" charset="0"/>
              </a:endParaRPr>
            </a:p>
            <a:p>
              <a:pPr algn="ctr"/>
              <a:endParaRPr lang="en-US" b="1" dirty="0" smtClean="0">
                <a:latin typeface="Franklin Gothic Medium" panose="020B0603020102020204" pitchFamily="34" charset="0"/>
              </a:endParaRP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750" y="2190750"/>
              <a:ext cx="1409700" cy="5334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sp>
        <p:nvSpPr>
          <p:cNvPr id="29" name="Rectangle 28"/>
          <p:cNvSpPr/>
          <p:nvPr/>
        </p:nvSpPr>
        <p:spPr>
          <a:xfrm>
            <a:off x="7315200" y="1251269"/>
            <a:ext cx="1456954" cy="12954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Franklin Gothic Medium" panose="020B0603020102020204" pitchFamily="34" charset="0"/>
              </a:rPr>
              <a:t>Velocity Estimate</a:t>
            </a:r>
            <a:endParaRPr lang="en-US" dirty="0" smtClean="0">
              <a:latin typeface="Franklin Gothic Medium" panose="020B0603020102020204" pitchFamily="34" charset="0"/>
            </a:endParaRPr>
          </a:p>
        </p:txBody>
      </p:sp>
      <p:sp>
        <p:nvSpPr>
          <p:cNvPr id="3" name="Date Placeholder 2"/>
          <p:cNvSpPr>
            <a:spLocks noGrp="1"/>
          </p:cNvSpPr>
          <p:nvPr>
            <p:ph type="dt" sz="half" idx="10"/>
          </p:nvPr>
        </p:nvSpPr>
        <p:spPr/>
        <p:txBody>
          <a:bodyPr/>
          <a:lstStyle/>
          <a:p>
            <a:fld id="{5F0B9DF3-2458-461A-9BEB-F2653ABCD521}" type="datetime1">
              <a:rPr lang="en-US" smtClean="0"/>
              <a:t>8/10/16</a:t>
            </a:fld>
            <a:endParaRPr lang="en-US"/>
          </a:p>
        </p:txBody>
      </p:sp>
      <p:sp>
        <p:nvSpPr>
          <p:cNvPr id="4" name="Footer Placeholder 3"/>
          <p:cNvSpPr>
            <a:spLocks noGrp="1"/>
          </p:cNvSpPr>
          <p:nvPr>
            <p:ph type="ftr" sz="quarter" idx="11"/>
          </p:nvPr>
        </p:nvSpPr>
        <p:spPr/>
        <p:txBody>
          <a:bodyPr/>
          <a:lstStyle/>
          <a:p>
            <a:r>
              <a:rPr lang="en-US" smtClean="0"/>
              <a:t>MBARI Internship 2016 - Nick Raymond</a:t>
            </a:r>
            <a:endParaRPr lang="en-US" dirty="0"/>
          </a:p>
        </p:txBody>
      </p:sp>
      <p:sp>
        <p:nvSpPr>
          <p:cNvPr id="10" name="Slide Number Placeholder 9"/>
          <p:cNvSpPr>
            <a:spLocks noGrp="1"/>
          </p:cNvSpPr>
          <p:nvPr>
            <p:ph type="sldNum" sz="quarter" idx="12"/>
          </p:nvPr>
        </p:nvSpPr>
        <p:spPr/>
        <p:txBody>
          <a:bodyPr/>
          <a:lstStyle/>
          <a:p>
            <a:fld id="{3950CB4A-C0F1-4FFF-B6D5-34AEAC52C636}" type="slidenum">
              <a:rPr lang="en-US" smtClean="0"/>
              <a:t>17</a:t>
            </a:fld>
            <a:endParaRPr lang="en-US"/>
          </a:p>
        </p:txBody>
      </p:sp>
      <p:sp>
        <p:nvSpPr>
          <p:cNvPr id="38" name="Content Placeholder 2"/>
          <p:cNvSpPr>
            <a:spLocks noGrp="1"/>
          </p:cNvSpPr>
          <p:nvPr>
            <p:ph idx="1"/>
          </p:nvPr>
        </p:nvSpPr>
        <p:spPr>
          <a:xfrm>
            <a:off x="457200" y="3105149"/>
            <a:ext cx="8305800" cy="1489473"/>
          </a:xfrm>
        </p:spPr>
        <p:txBody>
          <a:bodyPr>
            <a:normAutofit lnSpcReduction="10000"/>
          </a:bodyPr>
          <a:lstStyle/>
          <a:p>
            <a:r>
              <a:rPr lang="en-US" sz="1800" dirty="0" smtClean="0"/>
              <a:t>Filtering</a:t>
            </a:r>
            <a:endParaRPr lang="en-US" dirty="0" smtClean="0"/>
          </a:p>
          <a:p>
            <a:pPr lvl="1"/>
            <a:r>
              <a:rPr lang="en-US" sz="1600" dirty="0" smtClean="0"/>
              <a:t>Results obtained with “</a:t>
            </a:r>
            <a:r>
              <a:rPr lang="en-US" sz="1600" dirty="0" err="1" smtClean="0"/>
              <a:t>denoise</a:t>
            </a:r>
            <a:r>
              <a:rPr lang="en-US" sz="1600" dirty="0" smtClean="0"/>
              <a:t>” filter, referenced from image processing literature</a:t>
            </a:r>
          </a:p>
          <a:p>
            <a:pPr lvl="1"/>
            <a:r>
              <a:rPr lang="en-US" sz="1600" dirty="0" smtClean="0"/>
              <a:t>Also tested: </a:t>
            </a:r>
          </a:p>
          <a:p>
            <a:pPr lvl="2"/>
            <a:r>
              <a:rPr lang="en-US" sz="1600" dirty="0"/>
              <a:t>M</a:t>
            </a:r>
            <a:r>
              <a:rPr lang="en-US" sz="1600" dirty="0" smtClean="0"/>
              <a:t>oving average filter</a:t>
            </a:r>
          </a:p>
          <a:p>
            <a:pPr lvl="2"/>
            <a:r>
              <a:rPr lang="en-US" sz="1600" dirty="0"/>
              <a:t> </a:t>
            </a:r>
            <a:r>
              <a:rPr lang="en-US" sz="1600" dirty="0" smtClean="0"/>
              <a:t>Frequencies selective filters (low-pass and band-pass)</a:t>
            </a:r>
            <a:endParaRPr lang="en-US" sz="1600" dirty="0"/>
          </a:p>
        </p:txBody>
      </p:sp>
    </p:spTree>
    <p:extLst>
      <p:ext uri="{BB962C8B-B14F-4D97-AF65-F5344CB8AC3E}">
        <p14:creationId xmlns:p14="http://schemas.microsoft.com/office/powerpoint/2010/main" val="6169295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177"/>
                                        </p:tgtEl>
                                        <p:attrNameLst>
                                          <p:attrName>style.visibility</p:attrName>
                                        </p:attrNameLst>
                                      </p:cBhvr>
                                      <p:to>
                                        <p:strVal val="visible"/>
                                      </p:to>
                                    </p:set>
                                    <p:animEffect transition="in" filter="fade">
                                      <p:cBhvr>
                                        <p:cTn id="20" dur="500"/>
                                        <p:tgtEl>
                                          <p:spTgt spid="7177"/>
                                        </p:tgtEl>
                                      </p:cBhvr>
                                    </p:animEffect>
                                  </p:childTnLst>
                                </p:cTn>
                              </p:par>
                              <p:par>
                                <p:cTn id="21" presetID="10"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500"/>
                                        <p:tgtEl>
                                          <p:spTgt spid="3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8">
                                            <p:txEl>
                                              <p:pRg st="0" end="0"/>
                                            </p:txEl>
                                          </p:spTgt>
                                        </p:tgtEl>
                                        <p:attrNameLst>
                                          <p:attrName>style.visibility</p:attrName>
                                        </p:attrNameLst>
                                      </p:cBhvr>
                                      <p:to>
                                        <p:strVal val="visible"/>
                                      </p:to>
                                    </p:set>
                                    <p:animEffect transition="in" filter="fade">
                                      <p:cBhvr>
                                        <p:cTn id="44" dur="500"/>
                                        <p:tgtEl>
                                          <p:spTgt spid="38">
                                            <p:txEl>
                                              <p:pRg st="0" end="0"/>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8">
                                            <p:txEl>
                                              <p:pRg st="1" end="1"/>
                                            </p:txEl>
                                          </p:spTgt>
                                        </p:tgtEl>
                                        <p:attrNameLst>
                                          <p:attrName>style.visibility</p:attrName>
                                        </p:attrNameLst>
                                      </p:cBhvr>
                                      <p:to>
                                        <p:strVal val="visible"/>
                                      </p:to>
                                    </p:set>
                                    <p:animEffect transition="in" filter="fade">
                                      <p:cBhvr>
                                        <p:cTn id="47" dur="500"/>
                                        <p:tgtEl>
                                          <p:spTgt spid="38">
                                            <p:txEl>
                                              <p:pRg st="1" end="1"/>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8">
                                            <p:txEl>
                                              <p:pRg st="2" end="2"/>
                                            </p:txEl>
                                          </p:spTgt>
                                        </p:tgtEl>
                                        <p:attrNameLst>
                                          <p:attrName>style.visibility</p:attrName>
                                        </p:attrNameLst>
                                      </p:cBhvr>
                                      <p:to>
                                        <p:strVal val="visible"/>
                                      </p:to>
                                    </p:set>
                                    <p:animEffect transition="in" filter="fade">
                                      <p:cBhvr>
                                        <p:cTn id="50" dur="500"/>
                                        <p:tgtEl>
                                          <p:spTgt spid="38">
                                            <p:txEl>
                                              <p:pRg st="2" end="2"/>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38">
                                            <p:txEl>
                                              <p:pRg st="3" end="3"/>
                                            </p:txEl>
                                          </p:spTgt>
                                        </p:tgtEl>
                                        <p:attrNameLst>
                                          <p:attrName>style.visibility</p:attrName>
                                        </p:attrNameLst>
                                      </p:cBhvr>
                                      <p:to>
                                        <p:strVal val="visible"/>
                                      </p:to>
                                    </p:set>
                                    <p:animEffect transition="in" filter="fade">
                                      <p:cBhvr>
                                        <p:cTn id="53" dur="500"/>
                                        <p:tgtEl>
                                          <p:spTgt spid="38">
                                            <p:txEl>
                                              <p:pRg st="3" end="3"/>
                                            </p:tx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8">
                                            <p:txEl>
                                              <p:pRg st="4" end="4"/>
                                            </p:txEl>
                                          </p:spTgt>
                                        </p:tgtEl>
                                        <p:attrNameLst>
                                          <p:attrName>style.visibility</p:attrName>
                                        </p:attrNameLst>
                                      </p:cBhvr>
                                      <p:to>
                                        <p:strVal val="visible"/>
                                      </p:to>
                                    </p:set>
                                    <p:animEffect transition="in" filter="fade">
                                      <p:cBhvr>
                                        <p:cTn id="56" dur="500"/>
                                        <p:tgtEl>
                                          <p:spTgt spid="3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29" grpId="0" animBg="1"/>
      <p:bldP spid="38"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MOTIVATION</a:t>
            </a:r>
            <a:endParaRPr lang="en-US" dirty="0"/>
          </a:p>
        </p:txBody>
      </p:sp>
      <p:sp>
        <p:nvSpPr>
          <p:cNvPr id="3" name="Content Placeholder 2"/>
          <p:cNvSpPr>
            <a:spLocks noGrp="1"/>
          </p:cNvSpPr>
          <p:nvPr>
            <p:ph idx="1"/>
          </p:nvPr>
        </p:nvSpPr>
        <p:spPr>
          <a:xfrm>
            <a:off x="457200" y="971551"/>
            <a:ext cx="4953000" cy="3623072"/>
          </a:xfrm>
        </p:spPr>
        <p:txBody>
          <a:bodyPr>
            <a:noAutofit/>
          </a:bodyPr>
          <a:lstStyle/>
          <a:p>
            <a:r>
              <a:rPr lang="en-US" sz="1800" dirty="0" smtClean="0"/>
              <a:t>Monitor the health of the ocean</a:t>
            </a:r>
          </a:p>
          <a:p>
            <a:pPr lvl="1"/>
            <a:r>
              <a:rPr lang="en-US" sz="1600" dirty="0" smtClean="0"/>
              <a:t>Example: how </a:t>
            </a:r>
            <a:r>
              <a:rPr lang="en-US" sz="1600" dirty="0"/>
              <a:t>is net production changing on </a:t>
            </a:r>
            <a:r>
              <a:rPr lang="en-US" sz="1600" dirty="0" smtClean="0"/>
              <a:t>the West </a:t>
            </a:r>
            <a:r>
              <a:rPr lang="en-US" sz="1600" dirty="0"/>
              <a:t>Coast of the US, and how does it affect the salmon fishery</a:t>
            </a:r>
            <a:r>
              <a:rPr lang="en-US" sz="1600" dirty="0" smtClean="0"/>
              <a:t>?</a:t>
            </a:r>
            <a:endParaRPr lang="en-US" altLang="en-US" sz="1600" dirty="0" smtClean="0"/>
          </a:p>
          <a:p>
            <a:r>
              <a:rPr lang="en-US" sz="1800" dirty="0" smtClean="0"/>
              <a:t>Tools: biogeochemical sensors:</a:t>
            </a:r>
            <a:endParaRPr lang="en-US" sz="1800" dirty="0" smtClean="0"/>
          </a:p>
          <a:p>
            <a:pPr lvl="1"/>
            <a:r>
              <a:rPr lang="en-US" sz="1600" dirty="0" smtClean="0"/>
              <a:t>CTD – standard measurements </a:t>
            </a:r>
          </a:p>
          <a:p>
            <a:pPr lvl="1"/>
            <a:r>
              <a:rPr lang="en-US" sz="1600" dirty="0" smtClean="0"/>
              <a:t>O</a:t>
            </a:r>
            <a:r>
              <a:rPr lang="en-US" sz="1600" baseline="-25000" dirty="0" smtClean="0"/>
              <a:t>2</a:t>
            </a:r>
            <a:r>
              <a:rPr lang="en-US" sz="1600" dirty="0" smtClean="0"/>
              <a:t> –measure of photosynthesis</a:t>
            </a:r>
          </a:p>
          <a:p>
            <a:pPr lvl="1"/>
            <a:r>
              <a:rPr lang="en-US" sz="1600" dirty="0" smtClean="0"/>
              <a:t>Nitrate - nutrients for primary producers</a:t>
            </a:r>
          </a:p>
          <a:p>
            <a:pPr lvl="1"/>
            <a:r>
              <a:rPr lang="en-US" sz="1600" dirty="0" smtClean="0"/>
              <a:t>Backscatter – suspended sediment/ bio-mass</a:t>
            </a:r>
          </a:p>
          <a:p>
            <a:r>
              <a:rPr lang="en-US" sz="1800" dirty="0" smtClean="0"/>
              <a:t>Measurements</a:t>
            </a:r>
          </a:p>
          <a:p>
            <a:pPr lvl="1"/>
            <a:r>
              <a:rPr lang="en-US" sz="1600" dirty="0" smtClean="0"/>
              <a:t>Profiling floats  are cost effective and robust</a:t>
            </a:r>
          </a:p>
          <a:p>
            <a:pPr lvl="1"/>
            <a:r>
              <a:rPr lang="en-US" sz="1600" dirty="0" smtClean="0"/>
              <a:t>Able to </a:t>
            </a:r>
            <a:r>
              <a:rPr lang="en-US" sz="1600" dirty="0"/>
              <a:t>o</a:t>
            </a:r>
            <a:r>
              <a:rPr lang="en-US" sz="1600" dirty="0" smtClean="0"/>
              <a:t>btain large temporal and spatial measurements</a:t>
            </a:r>
            <a:endParaRPr lang="en-US" sz="1600" dirty="0"/>
          </a:p>
          <a:p>
            <a:pPr lvl="1"/>
            <a:endParaRPr lang="en-US" sz="1600" dirty="0"/>
          </a:p>
        </p:txBody>
      </p:sp>
      <p:sp>
        <p:nvSpPr>
          <p:cNvPr id="4" name="Date Placeholder 3"/>
          <p:cNvSpPr>
            <a:spLocks noGrp="1"/>
          </p:cNvSpPr>
          <p:nvPr>
            <p:ph type="dt" sz="half" idx="10"/>
          </p:nvPr>
        </p:nvSpPr>
        <p:spPr/>
        <p:txBody>
          <a:bodyPr/>
          <a:lstStyle/>
          <a:p>
            <a:fld id="{5558477F-E4C6-4558-BAB8-59C67E83AA77}" type="datetime1">
              <a:rPr lang="en-US" smtClean="0"/>
              <a:t>8/10/16</a:t>
            </a:fld>
            <a:endParaRPr lang="en-US" dirty="0"/>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2</a:t>
            </a:fld>
            <a:endParaRPr lang="en-US"/>
          </a:p>
        </p:txBody>
      </p:sp>
      <p:pic>
        <p:nvPicPr>
          <p:cNvPr id="7"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12521" r="21523" b="-12521"/>
          <a:stretch/>
        </p:blipFill>
        <p:spPr bwMode="auto">
          <a:xfrm>
            <a:off x="5633806" y="971550"/>
            <a:ext cx="3271838"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6"/>
          <p:cNvSpPr txBox="1">
            <a:spLocks noChangeArrowheads="1"/>
          </p:cNvSpPr>
          <p:nvPr/>
        </p:nvSpPr>
        <p:spPr bwMode="auto">
          <a:xfrm>
            <a:off x="5633806" y="4380696"/>
            <a:ext cx="3274746" cy="47705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1000" dirty="0"/>
              <a:t>MODIS Chlorophyll June 28, 2011</a:t>
            </a:r>
          </a:p>
          <a:p>
            <a:pPr algn="ctr" eaLnBrk="1" hangingPunct="1">
              <a:spcBef>
                <a:spcPct val="50000"/>
              </a:spcBef>
            </a:pPr>
            <a:r>
              <a:rPr lang="en-US" altLang="en-US" sz="1000" dirty="0"/>
              <a:t>http://podaac-tools.jpl.nasa.gov/soto/</a:t>
            </a:r>
          </a:p>
        </p:txBody>
      </p:sp>
    </p:spTree>
    <p:extLst>
      <p:ext uri="{BB962C8B-B14F-4D97-AF65-F5344CB8AC3E}">
        <p14:creationId xmlns:p14="http://schemas.microsoft.com/office/powerpoint/2010/main" val="178171454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0" name="Curved Connector 79"/>
          <p:cNvCxnSpPr/>
          <p:nvPr/>
        </p:nvCxnSpPr>
        <p:spPr>
          <a:xfrm rot="5400000" flipH="1" flipV="1">
            <a:off x="6362700" y="2990850"/>
            <a:ext cx="838200" cy="457200"/>
          </a:xfrm>
          <a:prstGeom prst="curvedConnector3">
            <a:avLst>
              <a:gd name="adj1" fmla="val 50000"/>
            </a:avLst>
          </a:prstGeom>
          <a:ln>
            <a:solidFill>
              <a:srgbClr val="052E65"/>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7179" name="Curved Connector 7178"/>
          <p:cNvCxnSpPr/>
          <p:nvPr/>
        </p:nvCxnSpPr>
        <p:spPr>
          <a:xfrm rot="5400000" flipH="1" flipV="1">
            <a:off x="5867400" y="3714750"/>
            <a:ext cx="685800" cy="533400"/>
          </a:xfrm>
          <a:prstGeom prst="curvedConnector3">
            <a:avLst>
              <a:gd name="adj1" fmla="val 50000"/>
            </a:avLst>
          </a:prstGeom>
          <a:ln>
            <a:solidFill>
              <a:srgbClr val="052E65"/>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4800600" y="3638550"/>
            <a:ext cx="685800" cy="838200"/>
          </a:xfrm>
          <a:prstGeom prst="straightConnector1">
            <a:avLst/>
          </a:prstGeom>
          <a:ln w="28575" cmpd="sng">
            <a:solidFill>
              <a:schemeClr val="tx2">
                <a:lumMod val="75000"/>
              </a:schemeClr>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sp>
        <p:nvSpPr>
          <p:cNvPr id="8" name="Freeform 7"/>
          <p:cNvSpPr/>
          <p:nvPr/>
        </p:nvSpPr>
        <p:spPr>
          <a:xfrm>
            <a:off x="133723" y="1167384"/>
            <a:ext cx="8850702" cy="4123426"/>
          </a:xfrm>
          <a:custGeom>
            <a:avLst/>
            <a:gdLst>
              <a:gd name="connsiteX0" fmla="*/ 8850702 w 8850702"/>
              <a:gd name="connsiteY0" fmla="*/ 0 h 4123426"/>
              <a:gd name="connsiteX1" fmla="*/ 8255479 w 8850702"/>
              <a:gd name="connsiteY1" fmla="*/ 181154 h 4123426"/>
              <a:gd name="connsiteX2" fmla="*/ 8229600 w 8850702"/>
              <a:gd name="connsiteY2" fmla="*/ 1000664 h 4123426"/>
              <a:gd name="connsiteX3" fmla="*/ 8091577 w 8850702"/>
              <a:gd name="connsiteY3" fmla="*/ 1069675 h 4123426"/>
              <a:gd name="connsiteX4" fmla="*/ 8013940 w 8850702"/>
              <a:gd name="connsiteY4" fmla="*/ 1414732 h 4123426"/>
              <a:gd name="connsiteX5" fmla="*/ 7781026 w 8850702"/>
              <a:gd name="connsiteY5" fmla="*/ 1570007 h 4123426"/>
              <a:gd name="connsiteX6" fmla="*/ 7901796 w 8850702"/>
              <a:gd name="connsiteY6" fmla="*/ 2260120 h 4123426"/>
              <a:gd name="connsiteX7" fmla="*/ 7755147 w 8850702"/>
              <a:gd name="connsiteY7" fmla="*/ 2536166 h 4123426"/>
              <a:gd name="connsiteX8" fmla="*/ 7832785 w 8850702"/>
              <a:gd name="connsiteY8" fmla="*/ 2812211 h 4123426"/>
              <a:gd name="connsiteX9" fmla="*/ 7737894 w 8850702"/>
              <a:gd name="connsiteY9" fmla="*/ 2950234 h 4123426"/>
              <a:gd name="connsiteX10" fmla="*/ 7599872 w 8850702"/>
              <a:gd name="connsiteY10" fmla="*/ 3536830 h 4123426"/>
              <a:gd name="connsiteX11" fmla="*/ 7177177 w 8850702"/>
              <a:gd name="connsiteY11" fmla="*/ 3692105 h 4123426"/>
              <a:gd name="connsiteX12" fmla="*/ 6590581 w 8850702"/>
              <a:gd name="connsiteY12" fmla="*/ 3631720 h 4123426"/>
              <a:gd name="connsiteX13" fmla="*/ 6107502 w 8850702"/>
              <a:gd name="connsiteY13" fmla="*/ 3795622 h 4123426"/>
              <a:gd name="connsiteX14" fmla="*/ 4873925 w 8850702"/>
              <a:gd name="connsiteY14" fmla="*/ 3735237 h 4123426"/>
              <a:gd name="connsiteX15" fmla="*/ 4063042 w 8850702"/>
              <a:gd name="connsiteY15" fmla="*/ 3830128 h 4123426"/>
              <a:gd name="connsiteX16" fmla="*/ 3355676 w 8850702"/>
              <a:gd name="connsiteY16" fmla="*/ 3735237 h 4123426"/>
              <a:gd name="connsiteX17" fmla="*/ 2018581 w 8850702"/>
              <a:gd name="connsiteY17" fmla="*/ 3804249 h 4123426"/>
              <a:gd name="connsiteX18" fmla="*/ 698740 w 8850702"/>
              <a:gd name="connsiteY18" fmla="*/ 3795622 h 4123426"/>
              <a:gd name="connsiteX19" fmla="*/ 0 w 8850702"/>
              <a:gd name="connsiteY19" fmla="*/ 3881886 h 4123426"/>
              <a:gd name="connsiteX20" fmla="*/ 17253 w 8850702"/>
              <a:gd name="connsiteY20" fmla="*/ 4123426 h 4123426"/>
              <a:gd name="connsiteX21" fmla="*/ 8816196 w 8850702"/>
              <a:gd name="connsiteY21" fmla="*/ 4114800 h 4123426"/>
              <a:gd name="connsiteX22" fmla="*/ 8850702 w 8850702"/>
              <a:gd name="connsiteY22" fmla="*/ 0 h 412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850702" h="4123426">
                <a:moveTo>
                  <a:pt x="8850702" y="0"/>
                </a:moveTo>
                <a:lnTo>
                  <a:pt x="8255479" y="181154"/>
                </a:lnTo>
                <a:lnTo>
                  <a:pt x="8229600" y="1000664"/>
                </a:lnTo>
                <a:lnTo>
                  <a:pt x="8091577" y="1069675"/>
                </a:lnTo>
                <a:lnTo>
                  <a:pt x="8013940" y="1414732"/>
                </a:lnTo>
                <a:lnTo>
                  <a:pt x="7781026" y="1570007"/>
                </a:lnTo>
                <a:lnTo>
                  <a:pt x="7901796" y="2260120"/>
                </a:lnTo>
                <a:lnTo>
                  <a:pt x="7755147" y="2536166"/>
                </a:lnTo>
                <a:lnTo>
                  <a:pt x="7832785" y="2812211"/>
                </a:lnTo>
                <a:lnTo>
                  <a:pt x="7737894" y="2950234"/>
                </a:lnTo>
                <a:lnTo>
                  <a:pt x="7599872" y="3536830"/>
                </a:lnTo>
                <a:lnTo>
                  <a:pt x="7177177" y="3692105"/>
                </a:lnTo>
                <a:lnTo>
                  <a:pt x="6590581" y="3631720"/>
                </a:lnTo>
                <a:lnTo>
                  <a:pt x="6107502" y="3795622"/>
                </a:lnTo>
                <a:lnTo>
                  <a:pt x="4873925" y="3735237"/>
                </a:lnTo>
                <a:lnTo>
                  <a:pt x="4063042" y="3830128"/>
                </a:lnTo>
                <a:lnTo>
                  <a:pt x="3355676" y="3735237"/>
                </a:lnTo>
                <a:lnTo>
                  <a:pt x="2018581" y="3804249"/>
                </a:lnTo>
                <a:lnTo>
                  <a:pt x="698740" y="3795622"/>
                </a:lnTo>
                <a:lnTo>
                  <a:pt x="0" y="3881886"/>
                </a:lnTo>
                <a:lnTo>
                  <a:pt x="17253" y="4123426"/>
                </a:lnTo>
                <a:lnTo>
                  <a:pt x="8816196" y="4114800"/>
                </a:lnTo>
                <a:lnTo>
                  <a:pt x="8850702" y="0"/>
                </a:lnTo>
                <a:close/>
              </a:path>
            </a:pathLst>
          </a:custGeom>
          <a:solidFill>
            <a:srgbClr val="6F490B"/>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0" name="Straight Arrow Connector 69"/>
          <p:cNvCxnSpPr/>
          <p:nvPr/>
        </p:nvCxnSpPr>
        <p:spPr>
          <a:xfrm flipV="1">
            <a:off x="1905000" y="3619824"/>
            <a:ext cx="2515121" cy="18726"/>
          </a:xfrm>
          <a:prstGeom prst="straightConnector1">
            <a:avLst/>
          </a:prstGeom>
          <a:ln w="28575" cmpd="sng">
            <a:solidFill>
              <a:schemeClr val="tx2">
                <a:lumMod val="75000"/>
              </a:schemeClr>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7173" name="Straight Arrow Connector 7172"/>
          <p:cNvCxnSpPr>
            <a:stCxn id="14" idx="2"/>
          </p:cNvCxnSpPr>
          <p:nvPr/>
        </p:nvCxnSpPr>
        <p:spPr>
          <a:xfrm>
            <a:off x="1714500" y="2762250"/>
            <a:ext cx="21209" cy="419100"/>
          </a:xfrm>
          <a:prstGeom prst="straightConnector1">
            <a:avLst/>
          </a:prstGeom>
          <a:ln w="28575" cmpd="sng">
            <a:solidFill>
              <a:schemeClr val="tx2">
                <a:lumMod val="75000"/>
              </a:schemeClr>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dirty="0" smtClean="0"/>
              <a:t>COASTAL PROFILING FLOATS</a:t>
            </a:r>
            <a:endParaRPr lang="en-US" dirty="0"/>
          </a:p>
        </p:txBody>
      </p:sp>
      <p:sp>
        <p:nvSpPr>
          <p:cNvPr id="4" name="Date Placeholder 3"/>
          <p:cNvSpPr>
            <a:spLocks noGrp="1"/>
          </p:cNvSpPr>
          <p:nvPr>
            <p:ph type="dt" sz="half" idx="10"/>
          </p:nvPr>
        </p:nvSpPr>
        <p:spPr/>
        <p:txBody>
          <a:bodyPr/>
          <a:lstStyle/>
          <a:p>
            <a:fld id="{232645DA-F1B5-4D66-9B65-75D35B77BA44}" type="datetime1">
              <a:rPr lang="en-US" smtClean="0"/>
              <a:t>8/10/16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3</a:t>
            </a:fld>
            <a:endParaRPr lang="en-US"/>
          </a:p>
        </p:txBody>
      </p:sp>
      <p:grpSp>
        <p:nvGrpSpPr>
          <p:cNvPr id="24" name="Group 23"/>
          <p:cNvGrpSpPr/>
          <p:nvPr/>
        </p:nvGrpSpPr>
        <p:grpSpPr>
          <a:xfrm>
            <a:off x="1600200" y="1733550"/>
            <a:ext cx="228600" cy="1028700"/>
            <a:chOff x="5565775" y="2873375"/>
            <a:chExt cx="228600" cy="1028700"/>
          </a:xfrm>
        </p:grpSpPr>
        <p:sp>
          <p:nvSpPr>
            <p:cNvPr id="19" name="Rectangle 18"/>
            <p:cNvSpPr/>
            <p:nvPr/>
          </p:nvSpPr>
          <p:spPr>
            <a:xfrm>
              <a:off x="5666359" y="2987675"/>
              <a:ext cx="27432" cy="182880"/>
            </a:xfrm>
            <a:prstGeom prst="rect">
              <a:avLst/>
            </a:prstGeom>
            <a:solidFill>
              <a:schemeClr val="tx1">
                <a:lumMod val="85000"/>
                <a:lumOff val="15000"/>
              </a:schemeClr>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 name="Group 21"/>
            <p:cNvGrpSpPr/>
            <p:nvPr/>
          </p:nvGrpSpPr>
          <p:grpSpPr>
            <a:xfrm>
              <a:off x="5687568" y="2873375"/>
              <a:ext cx="27432" cy="306070"/>
              <a:chOff x="5838825" y="3105150"/>
              <a:chExt cx="27432" cy="306070"/>
            </a:xfrm>
            <a:solidFill>
              <a:srgbClr val="595959"/>
            </a:solidFill>
          </p:grpSpPr>
          <p:sp>
            <p:nvSpPr>
              <p:cNvPr id="21" name="Rectangle 20"/>
              <p:cNvSpPr/>
              <p:nvPr/>
            </p:nvSpPr>
            <p:spPr>
              <a:xfrm>
                <a:off x="5847969" y="3136900"/>
                <a:ext cx="9144" cy="274320"/>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5838825" y="3105150"/>
                <a:ext cx="27432" cy="18288"/>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3" name="Group 22"/>
            <p:cNvGrpSpPr/>
            <p:nvPr/>
          </p:nvGrpSpPr>
          <p:grpSpPr>
            <a:xfrm>
              <a:off x="5565775" y="3101974"/>
              <a:ext cx="228600" cy="800101"/>
              <a:chOff x="5565775" y="3101974"/>
              <a:chExt cx="228600" cy="800101"/>
            </a:xfrm>
          </p:grpSpPr>
          <p:sp>
            <p:nvSpPr>
              <p:cNvPr id="3" name="Rounded Rectangle 2"/>
              <p:cNvSpPr/>
              <p:nvPr/>
            </p:nvSpPr>
            <p:spPr>
              <a:xfrm>
                <a:off x="5621080" y="3105150"/>
                <a:ext cx="120463" cy="765175"/>
              </a:xfrm>
              <a:prstGeom prst="roundRect">
                <a:avLst>
                  <a:gd name="adj" fmla="val 0"/>
                </a:avLst>
              </a:prstGeom>
              <a:solidFill>
                <a:srgbClr val="7F7F7F"/>
              </a:solid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ounded Rectangle 13"/>
              <p:cNvSpPr/>
              <p:nvPr/>
            </p:nvSpPr>
            <p:spPr>
              <a:xfrm>
                <a:off x="5602155" y="3819525"/>
                <a:ext cx="155840" cy="82550"/>
              </a:xfrm>
              <a:prstGeom prst="roundRect">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ounded Rectangle 17"/>
              <p:cNvSpPr/>
              <p:nvPr/>
            </p:nvSpPr>
            <p:spPr>
              <a:xfrm>
                <a:off x="5565775" y="3101974"/>
                <a:ext cx="228600" cy="45719"/>
              </a:xfrm>
              <a:prstGeom prst="roundRect">
                <a:avLst/>
              </a:prstGeom>
              <a:solidFill>
                <a:srgbClr val="595959"/>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7195" name="Rectangle 7194"/>
          <p:cNvSpPr/>
          <p:nvPr/>
        </p:nvSpPr>
        <p:spPr>
          <a:xfrm>
            <a:off x="152400" y="2343150"/>
            <a:ext cx="8832025" cy="3124200"/>
          </a:xfrm>
          <a:prstGeom prst="rect">
            <a:avLst/>
          </a:prstGeom>
          <a:gradFill flip="none" rotWithShape="1">
            <a:gsLst>
              <a:gs pos="0">
                <a:schemeClr val="accent1">
                  <a:shade val="51000"/>
                  <a:satMod val="130000"/>
                  <a:alpha val="43000"/>
                </a:schemeClr>
              </a:gs>
              <a:gs pos="80000">
                <a:schemeClr val="accent1">
                  <a:shade val="93000"/>
                  <a:satMod val="130000"/>
                  <a:alpha val="43000"/>
                </a:schemeClr>
              </a:gs>
              <a:gs pos="100000">
                <a:schemeClr val="accent1">
                  <a:shade val="94000"/>
                  <a:satMod val="135000"/>
                  <a:alpha val="43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5" name="TextBox 84"/>
          <p:cNvSpPr txBox="1"/>
          <p:nvPr/>
        </p:nvSpPr>
        <p:spPr>
          <a:xfrm>
            <a:off x="1783481" y="4208650"/>
            <a:ext cx="2743200" cy="307777"/>
          </a:xfrm>
          <a:prstGeom prst="rect">
            <a:avLst/>
          </a:prstGeom>
          <a:noFill/>
        </p:spPr>
        <p:txBody>
          <a:bodyPr wrap="square" rtlCol="0">
            <a:spAutoFit/>
          </a:bodyPr>
          <a:lstStyle/>
          <a:p>
            <a:r>
              <a:rPr lang="en-US" sz="1400" dirty="0" smtClean="0">
                <a:latin typeface="Franklin Gothic Medium" panose="020B0603020102020204" pitchFamily="34" charset="0"/>
              </a:rPr>
              <a:t>Drift due to ocean current</a:t>
            </a:r>
            <a:endParaRPr lang="en-US" sz="1400" dirty="0">
              <a:latin typeface="Franklin Gothic Medium" panose="020B0603020102020204" pitchFamily="34" charset="0"/>
            </a:endParaRPr>
          </a:p>
        </p:txBody>
      </p:sp>
      <p:sp>
        <p:nvSpPr>
          <p:cNvPr id="86" name="TextBox 85"/>
          <p:cNvSpPr txBox="1"/>
          <p:nvPr/>
        </p:nvSpPr>
        <p:spPr>
          <a:xfrm>
            <a:off x="5961733" y="4132010"/>
            <a:ext cx="1968269" cy="738664"/>
          </a:xfrm>
          <a:prstGeom prst="rect">
            <a:avLst/>
          </a:prstGeom>
          <a:noFill/>
        </p:spPr>
        <p:txBody>
          <a:bodyPr wrap="square" rtlCol="0">
            <a:spAutoFit/>
          </a:bodyPr>
          <a:lstStyle/>
          <a:p>
            <a:r>
              <a:rPr lang="en-US" sz="1400" dirty="0" smtClean="0">
                <a:latin typeface="Franklin Gothic Medium" panose="020B0603020102020204" pitchFamily="34" charset="0"/>
              </a:rPr>
              <a:t>Float descends to depth or anchors on bottom</a:t>
            </a:r>
            <a:endParaRPr lang="en-US" sz="1400" dirty="0">
              <a:latin typeface="Franklin Gothic Medium" panose="020B0603020102020204" pitchFamily="34" charset="0"/>
            </a:endParaRPr>
          </a:p>
        </p:txBody>
      </p:sp>
      <p:sp>
        <p:nvSpPr>
          <p:cNvPr id="87" name="TextBox 86"/>
          <p:cNvSpPr txBox="1"/>
          <p:nvPr/>
        </p:nvSpPr>
        <p:spPr>
          <a:xfrm>
            <a:off x="6351208" y="3955018"/>
            <a:ext cx="1423359" cy="738664"/>
          </a:xfrm>
          <a:prstGeom prst="rect">
            <a:avLst/>
          </a:prstGeom>
          <a:noFill/>
        </p:spPr>
        <p:txBody>
          <a:bodyPr wrap="square" rtlCol="0">
            <a:spAutoFit/>
          </a:bodyPr>
          <a:lstStyle/>
          <a:p>
            <a:r>
              <a:rPr lang="en-US" sz="1400" dirty="0" smtClean="0">
                <a:latin typeface="Franklin Gothic Medium" panose="020B0603020102020204" pitchFamily="34" charset="0"/>
              </a:rPr>
              <a:t>Sensor readings recorded during ascent.</a:t>
            </a:r>
            <a:endParaRPr lang="en-US" sz="1400" dirty="0">
              <a:latin typeface="Franklin Gothic Medium" panose="020B0603020102020204" pitchFamily="34" charset="0"/>
            </a:endParaRPr>
          </a:p>
        </p:txBody>
      </p:sp>
      <p:sp>
        <p:nvSpPr>
          <p:cNvPr id="88" name="TextBox 87"/>
          <p:cNvSpPr txBox="1"/>
          <p:nvPr/>
        </p:nvSpPr>
        <p:spPr>
          <a:xfrm>
            <a:off x="4986375" y="2266950"/>
            <a:ext cx="2176425" cy="523220"/>
          </a:xfrm>
          <a:prstGeom prst="rect">
            <a:avLst/>
          </a:prstGeom>
          <a:noFill/>
        </p:spPr>
        <p:txBody>
          <a:bodyPr wrap="square" rtlCol="0">
            <a:spAutoFit/>
          </a:bodyPr>
          <a:lstStyle/>
          <a:p>
            <a:r>
              <a:rPr lang="en-US" sz="1400" dirty="0" smtClean="0">
                <a:latin typeface="Franklin Gothic Medium" panose="020B0603020102020204" pitchFamily="34" charset="0"/>
              </a:rPr>
              <a:t>Obtain GPS location, send data to shore via satellite</a:t>
            </a:r>
            <a:endParaRPr lang="en-US" sz="1400" dirty="0">
              <a:latin typeface="Franklin Gothic Medium" panose="020B0603020102020204" pitchFamily="34" charset="0"/>
            </a:endParaRPr>
          </a:p>
        </p:txBody>
      </p:sp>
      <p:grpSp>
        <p:nvGrpSpPr>
          <p:cNvPr id="7193" name="Group 7192"/>
          <p:cNvGrpSpPr/>
          <p:nvPr/>
        </p:nvGrpSpPr>
        <p:grpSpPr>
          <a:xfrm rot="1537330">
            <a:off x="3956814" y="867818"/>
            <a:ext cx="1515113" cy="1023547"/>
            <a:chOff x="6969743" y="893540"/>
            <a:chExt cx="1515113" cy="1023547"/>
          </a:xfrm>
        </p:grpSpPr>
        <p:sp>
          <p:nvSpPr>
            <p:cNvPr id="7188" name="Diagonal Stripe 7187"/>
            <p:cNvSpPr/>
            <p:nvPr/>
          </p:nvSpPr>
          <p:spPr>
            <a:xfrm rot="5241440">
              <a:off x="7529540" y="1574187"/>
              <a:ext cx="304800" cy="381000"/>
            </a:xfrm>
            <a:prstGeom prst="diagStripe">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189" name="Rectangle 7188"/>
            <p:cNvSpPr/>
            <p:nvPr/>
          </p:nvSpPr>
          <p:spPr>
            <a:xfrm>
              <a:off x="7696200" y="1352550"/>
              <a:ext cx="76200" cy="381000"/>
            </a:xfrm>
            <a:prstGeom prst="rect">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187" name="Group 7186"/>
            <p:cNvGrpSpPr/>
            <p:nvPr/>
          </p:nvGrpSpPr>
          <p:grpSpPr>
            <a:xfrm rot="347208">
              <a:off x="6969743" y="893540"/>
              <a:ext cx="1515113" cy="781612"/>
              <a:chOff x="6074487" y="739811"/>
              <a:chExt cx="1515113" cy="781612"/>
            </a:xfrm>
            <a:solidFill>
              <a:schemeClr val="bg1">
                <a:lumMod val="75000"/>
              </a:schemeClr>
            </a:solidFill>
          </p:grpSpPr>
          <p:sp>
            <p:nvSpPr>
              <p:cNvPr id="7186" name="Trapezoid 7185"/>
              <p:cNvSpPr/>
              <p:nvPr/>
            </p:nvSpPr>
            <p:spPr>
              <a:xfrm rot="4205447">
                <a:off x="6150687" y="1064223"/>
                <a:ext cx="381000" cy="533400"/>
              </a:xfrm>
              <a:prstGeom prst="trapezoid">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1" name="Trapezoid 90"/>
              <p:cNvSpPr/>
              <p:nvPr/>
            </p:nvSpPr>
            <p:spPr>
              <a:xfrm rot="4320533" flipV="1">
                <a:off x="7132400" y="663611"/>
                <a:ext cx="381000" cy="533400"/>
              </a:xfrm>
              <a:prstGeom prst="trapezoid">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85" name="Rectangle 7184"/>
              <p:cNvSpPr/>
              <p:nvPr/>
            </p:nvSpPr>
            <p:spPr>
              <a:xfrm rot="20384055">
                <a:off x="6524116" y="912933"/>
                <a:ext cx="609600" cy="381000"/>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7190" name="Oval 7189"/>
            <p:cNvSpPr/>
            <p:nvPr/>
          </p:nvSpPr>
          <p:spPr>
            <a:xfrm>
              <a:off x="7467600" y="1809750"/>
              <a:ext cx="76200" cy="76200"/>
            </a:xfrm>
            <a:prstGeom prst="ellipse">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7192" name="Straight Connector 7191"/>
          <p:cNvCxnSpPr>
            <a:stCxn id="7190" idx="7"/>
            <a:endCxn id="7188" idx="0"/>
          </p:cNvCxnSpPr>
          <p:nvPr/>
        </p:nvCxnSpPr>
        <p:spPr>
          <a:xfrm>
            <a:off x="4359136" y="1670142"/>
            <a:ext cx="158930" cy="13869"/>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102" name="Isosceles Triangle 101"/>
          <p:cNvSpPr/>
          <p:nvPr/>
        </p:nvSpPr>
        <p:spPr>
          <a:xfrm rot="6583689">
            <a:off x="6303306" y="850780"/>
            <a:ext cx="489419" cy="1778340"/>
          </a:xfrm>
          <a:prstGeom prst="triangle">
            <a:avLst>
              <a:gd name="adj" fmla="val 50693"/>
            </a:avLst>
          </a:prstGeom>
          <a:solidFill>
            <a:schemeClr val="accent6">
              <a:alpha val="55000"/>
            </a:schemeClr>
          </a:solidFill>
          <a:ln>
            <a:noFill/>
          </a:ln>
          <a:effectLst/>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grpSp>
        <p:nvGrpSpPr>
          <p:cNvPr id="65" name="Group 64"/>
          <p:cNvGrpSpPr/>
          <p:nvPr/>
        </p:nvGrpSpPr>
        <p:grpSpPr>
          <a:xfrm>
            <a:off x="228600" y="3257550"/>
            <a:ext cx="1295400" cy="762000"/>
            <a:chOff x="4419600" y="2724150"/>
            <a:chExt cx="1371600" cy="762000"/>
          </a:xfrm>
        </p:grpSpPr>
        <p:cxnSp>
          <p:nvCxnSpPr>
            <p:cNvPr id="108" name="Curved Connector 107"/>
            <p:cNvCxnSpPr/>
            <p:nvPr/>
          </p:nvCxnSpPr>
          <p:spPr>
            <a:xfrm>
              <a:off x="4419600" y="3333750"/>
              <a:ext cx="1219200" cy="152400"/>
            </a:xfrm>
            <a:prstGeom prst="curvedConnector3">
              <a:avLst/>
            </a:prstGeom>
            <a:ln w="76200" cmpd="sng">
              <a:solidFill>
                <a:schemeClr val="tx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10" name="Curved Connector 109"/>
            <p:cNvCxnSpPr/>
            <p:nvPr/>
          </p:nvCxnSpPr>
          <p:spPr>
            <a:xfrm>
              <a:off x="4495800" y="3028950"/>
              <a:ext cx="1219200" cy="152400"/>
            </a:xfrm>
            <a:prstGeom prst="curvedConnector3">
              <a:avLst/>
            </a:prstGeom>
            <a:ln w="76200" cmpd="sng">
              <a:solidFill>
                <a:schemeClr val="tx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11" name="Curved Connector 110"/>
            <p:cNvCxnSpPr/>
            <p:nvPr/>
          </p:nvCxnSpPr>
          <p:spPr>
            <a:xfrm>
              <a:off x="4572000" y="2724150"/>
              <a:ext cx="1219200" cy="152400"/>
            </a:xfrm>
            <a:prstGeom prst="curvedConnector3">
              <a:avLst/>
            </a:prstGeom>
            <a:ln w="76200" cmpd="sng">
              <a:solidFill>
                <a:schemeClr val="tx2"/>
              </a:solidFill>
              <a:headEnd type="none"/>
              <a:tailEnd type="triangle"/>
            </a:ln>
          </p:spPr>
          <p:style>
            <a:lnRef idx="2">
              <a:schemeClr val="accent1"/>
            </a:lnRef>
            <a:fillRef idx="0">
              <a:schemeClr val="accent1"/>
            </a:fillRef>
            <a:effectRef idx="1">
              <a:schemeClr val="accent1"/>
            </a:effectRef>
            <a:fontRef idx="minor">
              <a:schemeClr val="tx1"/>
            </a:fontRef>
          </p:style>
        </p:cxnSp>
      </p:grpSp>
      <p:grpSp>
        <p:nvGrpSpPr>
          <p:cNvPr id="92" name="Group 91"/>
          <p:cNvGrpSpPr/>
          <p:nvPr/>
        </p:nvGrpSpPr>
        <p:grpSpPr>
          <a:xfrm>
            <a:off x="5638800" y="3486136"/>
            <a:ext cx="635000" cy="365774"/>
            <a:chOff x="4876800" y="2996293"/>
            <a:chExt cx="1905000" cy="261268"/>
          </a:xfrm>
        </p:grpSpPr>
        <p:cxnSp>
          <p:nvCxnSpPr>
            <p:cNvPr id="93" name="Curved Connector 92"/>
            <p:cNvCxnSpPr/>
            <p:nvPr/>
          </p:nvCxnSpPr>
          <p:spPr>
            <a:xfrm>
              <a:off x="4876800" y="3105161"/>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5" name="Curved Connector 94"/>
            <p:cNvCxnSpPr/>
            <p:nvPr/>
          </p:nvCxnSpPr>
          <p:spPr>
            <a:xfrm>
              <a:off x="5562600" y="2996293"/>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grpSp>
      <p:sp>
        <p:nvSpPr>
          <p:cNvPr id="27" name="TextBox 26"/>
          <p:cNvSpPr txBox="1"/>
          <p:nvPr/>
        </p:nvSpPr>
        <p:spPr>
          <a:xfrm>
            <a:off x="7088687" y="1056182"/>
            <a:ext cx="1488721" cy="738664"/>
          </a:xfrm>
          <a:prstGeom prst="rect">
            <a:avLst/>
          </a:prstGeom>
          <a:noFill/>
        </p:spPr>
        <p:txBody>
          <a:bodyPr wrap="square" rtlCol="0">
            <a:spAutoFit/>
          </a:bodyPr>
          <a:lstStyle/>
          <a:p>
            <a:r>
              <a:rPr lang="en-US" sz="1400" dirty="0" smtClean="0">
                <a:latin typeface="Franklin Gothic Medium" panose="020B0603020102020204" pitchFamily="34" charset="0"/>
              </a:rPr>
              <a:t>Estimate drift from GPS reading</a:t>
            </a:r>
          </a:p>
        </p:txBody>
      </p:sp>
      <p:cxnSp>
        <p:nvCxnSpPr>
          <p:cNvPr id="30" name="Straight Arrow Connector 29"/>
          <p:cNvCxnSpPr/>
          <p:nvPr/>
        </p:nvCxnSpPr>
        <p:spPr>
          <a:xfrm flipH="1">
            <a:off x="6781800" y="2495550"/>
            <a:ext cx="609600" cy="762000"/>
          </a:xfrm>
          <a:prstGeom prst="straightConnector1">
            <a:avLst/>
          </a:prstGeom>
          <a:ln>
            <a:solidFill>
              <a:schemeClr val="bg2">
                <a:lumMod val="25000"/>
              </a:schemeClr>
            </a:solidFill>
            <a:prstDash val="sysDash"/>
            <a:tailEnd type="arrow"/>
          </a:ln>
        </p:spPr>
        <p:style>
          <a:lnRef idx="2">
            <a:schemeClr val="accent1"/>
          </a:lnRef>
          <a:fillRef idx="0">
            <a:schemeClr val="accent1"/>
          </a:fillRef>
          <a:effectRef idx="1">
            <a:schemeClr val="accent1"/>
          </a:effectRef>
          <a:fontRef idx="minor">
            <a:schemeClr val="tx1"/>
          </a:fontRef>
        </p:style>
      </p:cxnSp>
      <p:grpSp>
        <p:nvGrpSpPr>
          <p:cNvPr id="64" name="Group 63"/>
          <p:cNvGrpSpPr/>
          <p:nvPr/>
        </p:nvGrpSpPr>
        <p:grpSpPr>
          <a:xfrm rot="1163224" flipH="1">
            <a:off x="6960690" y="3232708"/>
            <a:ext cx="635000" cy="365774"/>
            <a:chOff x="4876800" y="2996293"/>
            <a:chExt cx="1905000" cy="261268"/>
          </a:xfrm>
        </p:grpSpPr>
        <p:cxnSp>
          <p:nvCxnSpPr>
            <p:cNvPr id="66" name="Curved Connector 65"/>
            <p:cNvCxnSpPr/>
            <p:nvPr/>
          </p:nvCxnSpPr>
          <p:spPr>
            <a:xfrm>
              <a:off x="4876800" y="3105161"/>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67" name="Curved Connector 66"/>
            <p:cNvCxnSpPr/>
            <p:nvPr/>
          </p:nvCxnSpPr>
          <p:spPr>
            <a:xfrm>
              <a:off x="5562600" y="2996293"/>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grpSp>
      <p:sp>
        <p:nvSpPr>
          <p:cNvPr id="7168" name="TextBox 7167"/>
          <p:cNvSpPr txBox="1"/>
          <p:nvPr/>
        </p:nvSpPr>
        <p:spPr>
          <a:xfrm>
            <a:off x="2387822" y="2528560"/>
            <a:ext cx="3784378" cy="738664"/>
          </a:xfrm>
          <a:prstGeom prst="rect">
            <a:avLst/>
          </a:prstGeom>
          <a:noFill/>
        </p:spPr>
        <p:txBody>
          <a:bodyPr wrap="square" rtlCol="0">
            <a:spAutoFit/>
          </a:bodyPr>
          <a:lstStyle/>
          <a:p>
            <a:r>
              <a:rPr lang="en-US" sz="1400" dirty="0" smtClean="0">
                <a:latin typeface="Franklin Gothic Medium" panose="020B0603020102020204" pitchFamily="34" charset="0"/>
              </a:rPr>
              <a:t>Use </a:t>
            </a:r>
            <a:r>
              <a:rPr lang="en-US" sz="1400" dirty="0" smtClean="0">
                <a:latin typeface="Franklin Gothic Medium" panose="020B0603020102020204" pitchFamily="34" charset="0"/>
              </a:rPr>
              <a:t>sensor readings </a:t>
            </a:r>
            <a:r>
              <a:rPr lang="en-US" sz="1400" dirty="0" smtClean="0">
                <a:latin typeface="Franklin Gothic Medium" panose="020B0603020102020204" pitchFamily="34" charset="0"/>
              </a:rPr>
              <a:t>from </a:t>
            </a:r>
            <a:r>
              <a:rPr lang="en-US" sz="1400" dirty="0" smtClean="0">
                <a:latin typeface="Franklin Gothic Medium" panose="020B0603020102020204" pitchFamily="34" charset="0"/>
              </a:rPr>
              <a:t>upwards profile to identify</a:t>
            </a:r>
            <a:r>
              <a:rPr lang="en-US" sz="1400" dirty="0">
                <a:latin typeface="Franklin Gothic Medium" panose="020B0603020102020204" pitchFamily="34" charset="0"/>
              </a:rPr>
              <a:t> </a:t>
            </a:r>
            <a:r>
              <a:rPr lang="en-US" sz="1400" dirty="0" smtClean="0">
                <a:latin typeface="Franklin Gothic Medium" panose="020B0603020102020204" pitchFamily="34" charset="0"/>
              </a:rPr>
              <a:t>sub surface </a:t>
            </a:r>
            <a:r>
              <a:rPr lang="en-US" sz="1400" dirty="0">
                <a:latin typeface="Franklin Gothic Medium" panose="020B0603020102020204" pitchFamily="34" charset="0"/>
              </a:rPr>
              <a:t>current roughly opposite to </a:t>
            </a:r>
            <a:r>
              <a:rPr lang="en-US" sz="1400" dirty="0" smtClean="0">
                <a:latin typeface="Franklin Gothic Medium" panose="020B0603020102020204" pitchFamily="34" charset="0"/>
              </a:rPr>
              <a:t>drift, then park </a:t>
            </a:r>
            <a:r>
              <a:rPr lang="en-US" sz="1400" dirty="0" smtClean="0">
                <a:latin typeface="Franklin Gothic Medium" panose="020B0603020102020204" pitchFamily="34" charset="0"/>
              </a:rPr>
              <a:t>at depth</a:t>
            </a:r>
            <a:endParaRPr lang="en-US" sz="1400" dirty="0">
              <a:latin typeface="Franklin Gothic Medium" panose="020B0603020102020204" pitchFamily="34" charset="0"/>
            </a:endParaRPr>
          </a:p>
        </p:txBody>
      </p:sp>
      <p:cxnSp>
        <p:nvCxnSpPr>
          <p:cNvPr id="68" name="Straight Arrow Connector 67"/>
          <p:cNvCxnSpPr/>
          <p:nvPr/>
        </p:nvCxnSpPr>
        <p:spPr>
          <a:xfrm flipH="1" flipV="1">
            <a:off x="457200" y="3257550"/>
            <a:ext cx="6019800" cy="152400"/>
          </a:xfrm>
          <a:prstGeom prst="straightConnector1">
            <a:avLst/>
          </a:prstGeom>
          <a:ln>
            <a:solidFill>
              <a:schemeClr val="bg2">
                <a:lumMod val="25000"/>
              </a:schemeClr>
            </a:solidFill>
            <a:prstDash val="sysDash"/>
            <a:tailEnd type="arrow"/>
          </a:ln>
        </p:spPr>
        <p:style>
          <a:lnRef idx="2">
            <a:schemeClr val="accent1"/>
          </a:lnRef>
          <a:fillRef idx="0">
            <a:schemeClr val="accent1"/>
          </a:fillRef>
          <a:effectRef idx="1">
            <a:schemeClr val="accent1"/>
          </a:effectRef>
          <a:fontRef idx="minor">
            <a:schemeClr val="tx1"/>
          </a:fontRef>
        </p:style>
      </p:cxnSp>
      <p:grpSp>
        <p:nvGrpSpPr>
          <p:cNvPr id="61" name="Group 60"/>
          <p:cNvGrpSpPr/>
          <p:nvPr/>
        </p:nvGrpSpPr>
        <p:grpSpPr>
          <a:xfrm rot="755135" flipH="1">
            <a:off x="6659690" y="3470751"/>
            <a:ext cx="635000" cy="365774"/>
            <a:chOff x="4876800" y="2996293"/>
            <a:chExt cx="1905000" cy="261268"/>
          </a:xfrm>
        </p:grpSpPr>
        <p:cxnSp>
          <p:nvCxnSpPr>
            <p:cNvPr id="62" name="Curved Connector 61"/>
            <p:cNvCxnSpPr/>
            <p:nvPr/>
          </p:nvCxnSpPr>
          <p:spPr>
            <a:xfrm>
              <a:off x="4876800" y="3105161"/>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63" name="Curved Connector 62"/>
            <p:cNvCxnSpPr/>
            <p:nvPr/>
          </p:nvCxnSpPr>
          <p:spPr>
            <a:xfrm>
              <a:off x="5562600" y="2996293"/>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grpSp>
      <p:sp>
        <p:nvSpPr>
          <p:cNvPr id="29" name="Right Arrow 28"/>
          <p:cNvSpPr/>
          <p:nvPr/>
        </p:nvSpPr>
        <p:spPr>
          <a:xfrm rot="8911027">
            <a:off x="3374640" y="1903621"/>
            <a:ext cx="920788" cy="94544"/>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9" name="Right Arrow 68"/>
          <p:cNvSpPr/>
          <p:nvPr/>
        </p:nvSpPr>
        <p:spPr>
          <a:xfrm rot="13492285" flipV="1">
            <a:off x="1845507" y="1515995"/>
            <a:ext cx="1745877" cy="106083"/>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1" name="TextBox 30"/>
          <p:cNvSpPr txBox="1"/>
          <p:nvPr/>
        </p:nvSpPr>
        <p:spPr>
          <a:xfrm>
            <a:off x="1634345" y="1558028"/>
            <a:ext cx="1032655" cy="307777"/>
          </a:xfrm>
          <a:prstGeom prst="rect">
            <a:avLst/>
          </a:prstGeom>
          <a:noFill/>
        </p:spPr>
        <p:txBody>
          <a:bodyPr wrap="none" rtlCol="0">
            <a:spAutoFit/>
          </a:bodyPr>
          <a:lstStyle/>
          <a:p>
            <a:r>
              <a:rPr lang="en-US" sz="1400" dirty="0" smtClean="0">
                <a:latin typeface="Franklin Gothic Medium" panose="020B0603020102020204" pitchFamily="34" charset="0"/>
              </a:rPr>
              <a:t>GPS Signal</a:t>
            </a:r>
            <a:endParaRPr lang="en-US" sz="1400" dirty="0">
              <a:latin typeface="Franklin Gothic Medium" panose="020B0603020102020204" pitchFamily="34" charset="0"/>
            </a:endParaRPr>
          </a:p>
        </p:txBody>
      </p:sp>
      <p:grpSp>
        <p:nvGrpSpPr>
          <p:cNvPr id="7172" name="Group 7171"/>
          <p:cNvGrpSpPr/>
          <p:nvPr/>
        </p:nvGrpSpPr>
        <p:grpSpPr>
          <a:xfrm>
            <a:off x="5410200" y="4714289"/>
            <a:ext cx="658720" cy="219661"/>
            <a:chOff x="5241600" y="4629344"/>
            <a:chExt cx="763200" cy="237856"/>
          </a:xfrm>
        </p:grpSpPr>
        <p:sp>
          <p:nvSpPr>
            <p:cNvPr id="7169" name="Freeform 7168"/>
            <p:cNvSpPr/>
            <p:nvPr/>
          </p:nvSpPr>
          <p:spPr>
            <a:xfrm>
              <a:off x="5817600" y="4629344"/>
              <a:ext cx="187200" cy="187456"/>
            </a:xfrm>
            <a:custGeom>
              <a:avLst/>
              <a:gdLst>
                <a:gd name="connsiteX0" fmla="*/ 7200 w 187200"/>
                <a:gd name="connsiteY0" fmla="*/ 65056 h 187456"/>
                <a:gd name="connsiteX1" fmla="*/ 7200 w 187200"/>
                <a:gd name="connsiteY1" fmla="*/ 65056 h 187456"/>
                <a:gd name="connsiteX2" fmla="*/ 50400 w 187200"/>
                <a:gd name="connsiteY2" fmla="*/ 14656 h 187456"/>
                <a:gd name="connsiteX3" fmla="*/ 72000 w 187200"/>
                <a:gd name="connsiteY3" fmla="*/ 256 h 187456"/>
                <a:gd name="connsiteX4" fmla="*/ 115200 w 187200"/>
                <a:gd name="connsiteY4" fmla="*/ 7456 h 187456"/>
                <a:gd name="connsiteX5" fmla="*/ 165600 w 187200"/>
                <a:gd name="connsiteY5" fmla="*/ 36256 h 187456"/>
                <a:gd name="connsiteX6" fmla="*/ 187200 w 187200"/>
                <a:gd name="connsiteY6" fmla="*/ 65056 h 187456"/>
                <a:gd name="connsiteX7" fmla="*/ 180000 w 187200"/>
                <a:gd name="connsiteY7" fmla="*/ 144256 h 187456"/>
                <a:gd name="connsiteX8" fmla="*/ 165600 w 187200"/>
                <a:gd name="connsiteY8" fmla="*/ 187456 h 187456"/>
                <a:gd name="connsiteX9" fmla="*/ 93600 w 187200"/>
                <a:gd name="connsiteY9" fmla="*/ 180256 h 187456"/>
                <a:gd name="connsiteX10" fmla="*/ 72000 w 187200"/>
                <a:gd name="connsiteY10" fmla="*/ 158656 h 187456"/>
                <a:gd name="connsiteX11" fmla="*/ 50400 w 187200"/>
                <a:gd name="connsiteY11" fmla="*/ 144256 h 187456"/>
                <a:gd name="connsiteX12" fmla="*/ 0 w 187200"/>
                <a:gd name="connsiteY12" fmla="*/ 137056 h 187456"/>
                <a:gd name="connsiteX13" fmla="*/ 28800 w 187200"/>
                <a:gd name="connsiteY13" fmla="*/ 72256 h 187456"/>
                <a:gd name="connsiteX14" fmla="*/ 7200 w 187200"/>
                <a:gd name="connsiteY14" fmla="*/ 65056 h 187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7200" h="187456">
                  <a:moveTo>
                    <a:pt x="7200" y="65056"/>
                  </a:moveTo>
                  <a:lnTo>
                    <a:pt x="7200" y="65056"/>
                  </a:lnTo>
                  <a:cubicBezTo>
                    <a:pt x="21600" y="48256"/>
                    <a:pt x="34754" y="30302"/>
                    <a:pt x="50400" y="14656"/>
                  </a:cubicBezTo>
                  <a:cubicBezTo>
                    <a:pt x="56519" y="8537"/>
                    <a:pt x="63400" y="1212"/>
                    <a:pt x="72000" y="256"/>
                  </a:cubicBezTo>
                  <a:cubicBezTo>
                    <a:pt x="86509" y="-1356"/>
                    <a:pt x="100800" y="5056"/>
                    <a:pt x="115200" y="7456"/>
                  </a:cubicBezTo>
                  <a:cubicBezTo>
                    <a:pt x="131209" y="55482"/>
                    <a:pt x="106850" y="3617"/>
                    <a:pt x="165600" y="36256"/>
                  </a:cubicBezTo>
                  <a:cubicBezTo>
                    <a:pt x="176090" y="42084"/>
                    <a:pt x="180000" y="55456"/>
                    <a:pt x="187200" y="65056"/>
                  </a:cubicBezTo>
                  <a:cubicBezTo>
                    <a:pt x="184800" y="91456"/>
                    <a:pt x="184607" y="118151"/>
                    <a:pt x="180000" y="144256"/>
                  </a:cubicBezTo>
                  <a:cubicBezTo>
                    <a:pt x="177362" y="159204"/>
                    <a:pt x="165600" y="187456"/>
                    <a:pt x="165600" y="187456"/>
                  </a:cubicBezTo>
                  <a:cubicBezTo>
                    <a:pt x="141600" y="185056"/>
                    <a:pt x="116653" y="187349"/>
                    <a:pt x="93600" y="180256"/>
                  </a:cubicBezTo>
                  <a:cubicBezTo>
                    <a:pt x="83868" y="177262"/>
                    <a:pt x="79822" y="165175"/>
                    <a:pt x="72000" y="158656"/>
                  </a:cubicBezTo>
                  <a:cubicBezTo>
                    <a:pt x="65352" y="153116"/>
                    <a:pt x="58688" y="146743"/>
                    <a:pt x="50400" y="144256"/>
                  </a:cubicBezTo>
                  <a:cubicBezTo>
                    <a:pt x="34145" y="139380"/>
                    <a:pt x="16800" y="139456"/>
                    <a:pt x="0" y="137056"/>
                  </a:cubicBezTo>
                  <a:cubicBezTo>
                    <a:pt x="5593" y="97903"/>
                    <a:pt x="-5477" y="85967"/>
                    <a:pt x="28800" y="72256"/>
                  </a:cubicBezTo>
                  <a:cubicBezTo>
                    <a:pt x="33257" y="70473"/>
                    <a:pt x="10800" y="66256"/>
                    <a:pt x="7200" y="65056"/>
                  </a:cubicBezTo>
                  <a:close/>
                </a:path>
              </a:pathLst>
            </a:custGeom>
            <a:solidFill>
              <a:srgbClr val="6F490B"/>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0" name="Freeform 7169"/>
            <p:cNvSpPr/>
            <p:nvPr/>
          </p:nvSpPr>
          <p:spPr>
            <a:xfrm>
              <a:off x="5241600" y="4723200"/>
              <a:ext cx="208960" cy="144000"/>
            </a:xfrm>
            <a:custGeom>
              <a:avLst/>
              <a:gdLst>
                <a:gd name="connsiteX0" fmla="*/ 36000 w 208960"/>
                <a:gd name="connsiteY0" fmla="*/ 0 h 144000"/>
                <a:gd name="connsiteX1" fmla="*/ 36000 w 208960"/>
                <a:gd name="connsiteY1" fmla="*/ 0 h 144000"/>
                <a:gd name="connsiteX2" fmla="*/ 93600 w 208960"/>
                <a:gd name="connsiteY2" fmla="*/ 28800 h 144000"/>
                <a:gd name="connsiteX3" fmla="*/ 115200 w 208960"/>
                <a:gd name="connsiteY3" fmla="*/ 43200 h 144000"/>
                <a:gd name="connsiteX4" fmla="*/ 187200 w 208960"/>
                <a:gd name="connsiteY4" fmla="*/ 50400 h 144000"/>
                <a:gd name="connsiteX5" fmla="*/ 194400 w 208960"/>
                <a:gd name="connsiteY5" fmla="*/ 100800 h 144000"/>
                <a:gd name="connsiteX6" fmla="*/ 208800 w 208960"/>
                <a:gd name="connsiteY6" fmla="*/ 129600 h 144000"/>
                <a:gd name="connsiteX7" fmla="*/ 187200 w 208960"/>
                <a:gd name="connsiteY7" fmla="*/ 144000 h 144000"/>
                <a:gd name="connsiteX8" fmla="*/ 93600 w 208960"/>
                <a:gd name="connsiteY8" fmla="*/ 136800 h 144000"/>
                <a:gd name="connsiteX9" fmla="*/ 72000 w 208960"/>
                <a:gd name="connsiteY9" fmla="*/ 86400 h 144000"/>
                <a:gd name="connsiteX10" fmla="*/ 50400 w 208960"/>
                <a:gd name="connsiteY10" fmla="*/ 79200 h 144000"/>
                <a:gd name="connsiteX11" fmla="*/ 0 w 208960"/>
                <a:gd name="connsiteY11" fmla="*/ 72000 h 144000"/>
                <a:gd name="connsiteX12" fmla="*/ 28800 w 208960"/>
                <a:gd name="connsiteY12" fmla="*/ 28800 h 144000"/>
                <a:gd name="connsiteX13" fmla="*/ 36000 w 208960"/>
                <a:gd name="connsiteY13" fmla="*/ 0 h 14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8960" h="144000">
                  <a:moveTo>
                    <a:pt x="36000" y="0"/>
                  </a:moveTo>
                  <a:lnTo>
                    <a:pt x="36000" y="0"/>
                  </a:lnTo>
                  <a:cubicBezTo>
                    <a:pt x="55200" y="9600"/>
                    <a:pt x="74755" y="18521"/>
                    <a:pt x="93600" y="28800"/>
                  </a:cubicBezTo>
                  <a:cubicBezTo>
                    <a:pt x="101197" y="32944"/>
                    <a:pt x="106768" y="41254"/>
                    <a:pt x="115200" y="43200"/>
                  </a:cubicBezTo>
                  <a:cubicBezTo>
                    <a:pt x="138702" y="48624"/>
                    <a:pt x="163200" y="48000"/>
                    <a:pt x="187200" y="50400"/>
                  </a:cubicBezTo>
                  <a:cubicBezTo>
                    <a:pt x="189600" y="67200"/>
                    <a:pt x="189935" y="84427"/>
                    <a:pt x="194400" y="100800"/>
                  </a:cubicBezTo>
                  <a:cubicBezTo>
                    <a:pt x="197224" y="111155"/>
                    <a:pt x="210565" y="119013"/>
                    <a:pt x="208800" y="129600"/>
                  </a:cubicBezTo>
                  <a:cubicBezTo>
                    <a:pt x="207377" y="138136"/>
                    <a:pt x="194400" y="139200"/>
                    <a:pt x="187200" y="144000"/>
                  </a:cubicBezTo>
                  <a:cubicBezTo>
                    <a:pt x="156000" y="141600"/>
                    <a:pt x="123836" y="144863"/>
                    <a:pt x="93600" y="136800"/>
                  </a:cubicBezTo>
                  <a:cubicBezTo>
                    <a:pt x="75916" y="132084"/>
                    <a:pt x="78777" y="94872"/>
                    <a:pt x="72000" y="86400"/>
                  </a:cubicBezTo>
                  <a:cubicBezTo>
                    <a:pt x="67259" y="80474"/>
                    <a:pt x="57842" y="80688"/>
                    <a:pt x="50400" y="79200"/>
                  </a:cubicBezTo>
                  <a:cubicBezTo>
                    <a:pt x="33759" y="75872"/>
                    <a:pt x="16800" y="74400"/>
                    <a:pt x="0" y="72000"/>
                  </a:cubicBezTo>
                  <a:cubicBezTo>
                    <a:pt x="7674" y="41303"/>
                    <a:pt x="387" y="43006"/>
                    <a:pt x="28800" y="28800"/>
                  </a:cubicBezTo>
                  <a:cubicBezTo>
                    <a:pt x="35588" y="25406"/>
                    <a:pt x="34800" y="4800"/>
                    <a:pt x="36000" y="0"/>
                  </a:cubicBezTo>
                  <a:close/>
                </a:path>
              </a:pathLst>
            </a:custGeom>
            <a:solidFill>
              <a:srgbClr val="6F490B"/>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1" name="Freeform 7170"/>
            <p:cNvSpPr/>
            <p:nvPr/>
          </p:nvSpPr>
          <p:spPr>
            <a:xfrm>
              <a:off x="5565600" y="4780800"/>
              <a:ext cx="144000" cy="65945"/>
            </a:xfrm>
            <a:custGeom>
              <a:avLst/>
              <a:gdLst>
                <a:gd name="connsiteX0" fmla="*/ 0 w 144000"/>
                <a:gd name="connsiteY0" fmla="*/ 7200 h 65945"/>
                <a:gd name="connsiteX1" fmla="*/ 0 w 144000"/>
                <a:gd name="connsiteY1" fmla="*/ 7200 h 65945"/>
                <a:gd name="connsiteX2" fmla="*/ 64800 w 144000"/>
                <a:gd name="connsiteY2" fmla="*/ 0 h 65945"/>
                <a:gd name="connsiteX3" fmla="*/ 86400 w 144000"/>
                <a:gd name="connsiteY3" fmla="*/ 7200 h 65945"/>
                <a:gd name="connsiteX4" fmla="*/ 122400 w 144000"/>
                <a:gd name="connsiteY4" fmla="*/ 14400 h 65945"/>
                <a:gd name="connsiteX5" fmla="*/ 136800 w 144000"/>
                <a:gd name="connsiteY5" fmla="*/ 36000 h 65945"/>
                <a:gd name="connsiteX6" fmla="*/ 43200 w 144000"/>
                <a:gd name="connsiteY6" fmla="*/ 50400 h 65945"/>
                <a:gd name="connsiteX7" fmla="*/ 21600 w 144000"/>
                <a:gd name="connsiteY7" fmla="*/ 43200 h 65945"/>
                <a:gd name="connsiteX8" fmla="*/ 0 w 144000"/>
                <a:gd name="connsiteY8" fmla="*/ 7200 h 65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000" h="65945">
                  <a:moveTo>
                    <a:pt x="0" y="7200"/>
                  </a:moveTo>
                  <a:lnTo>
                    <a:pt x="0" y="7200"/>
                  </a:lnTo>
                  <a:cubicBezTo>
                    <a:pt x="21600" y="4800"/>
                    <a:pt x="43067" y="0"/>
                    <a:pt x="64800" y="0"/>
                  </a:cubicBezTo>
                  <a:cubicBezTo>
                    <a:pt x="72389" y="0"/>
                    <a:pt x="79037" y="5359"/>
                    <a:pt x="86400" y="7200"/>
                  </a:cubicBezTo>
                  <a:cubicBezTo>
                    <a:pt x="98272" y="10168"/>
                    <a:pt x="110400" y="12000"/>
                    <a:pt x="122400" y="14400"/>
                  </a:cubicBezTo>
                  <a:cubicBezTo>
                    <a:pt x="127200" y="21600"/>
                    <a:pt x="132930" y="28260"/>
                    <a:pt x="136800" y="36000"/>
                  </a:cubicBezTo>
                  <a:cubicBezTo>
                    <a:pt x="163909" y="90218"/>
                    <a:pt x="110484" y="55206"/>
                    <a:pt x="43200" y="50400"/>
                  </a:cubicBezTo>
                  <a:cubicBezTo>
                    <a:pt x="36000" y="48000"/>
                    <a:pt x="26967" y="48567"/>
                    <a:pt x="21600" y="43200"/>
                  </a:cubicBezTo>
                  <a:cubicBezTo>
                    <a:pt x="11364" y="32964"/>
                    <a:pt x="3600" y="13200"/>
                    <a:pt x="0" y="7200"/>
                  </a:cubicBezTo>
                  <a:close/>
                </a:path>
              </a:pathLst>
            </a:custGeom>
            <a:solidFill>
              <a:srgbClr val="6F490B"/>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p:cNvSpPr txBox="1"/>
          <p:nvPr/>
        </p:nvSpPr>
        <p:spPr>
          <a:xfrm>
            <a:off x="220132" y="1533236"/>
            <a:ext cx="1456268" cy="523220"/>
          </a:xfrm>
          <a:prstGeom prst="rect">
            <a:avLst/>
          </a:prstGeom>
          <a:noFill/>
        </p:spPr>
        <p:txBody>
          <a:bodyPr wrap="square" rtlCol="0">
            <a:spAutoFit/>
          </a:bodyPr>
          <a:lstStyle/>
          <a:p>
            <a:r>
              <a:rPr lang="en-US" sz="1400" dirty="0" smtClean="0">
                <a:latin typeface="Franklin Gothic Medium" panose="020B0603020102020204" pitchFamily="34" charset="0"/>
              </a:rPr>
              <a:t>Deploy at desired location</a:t>
            </a:r>
            <a:endParaRPr lang="en-US" sz="1400" dirty="0">
              <a:latin typeface="Franklin Gothic Medium" panose="020B0603020102020204" pitchFamily="34" charset="0"/>
            </a:endParaRPr>
          </a:p>
        </p:txBody>
      </p:sp>
    </p:spTree>
    <p:extLst>
      <p:ext uri="{BB962C8B-B14F-4D97-AF65-F5344CB8AC3E}">
        <p14:creationId xmlns:p14="http://schemas.microsoft.com/office/powerpoint/2010/main" val="201581015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7173"/>
                                        </p:tgtEl>
                                        <p:attrNameLst>
                                          <p:attrName>style.visibility</p:attrName>
                                        </p:attrNameLst>
                                      </p:cBhvr>
                                      <p:to>
                                        <p:strVal val="visible"/>
                                      </p:to>
                                    </p:set>
                                  </p:childTnLst>
                                </p:cTn>
                              </p:par>
                            </p:childTnLst>
                          </p:cTn>
                        </p:par>
                        <p:par>
                          <p:cTn id="14" fill="hold">
                            <p:stCondLst>
                              <p:cond delay="0"/>
                            </p:stCondLst>
                            <p:childTnLst>
                              <p:par>
                                <p:cTn id="15" presetID="0" presetClass="path" presetSubtype="0" accel="50000" decel="50000" fill="hold" nodeType="afterEffect">
                                  <p:stCondLst>
                                    <p:cond delay="0"/>
                                  </p:stCondLst>
                                  <p:childTnLst>
                                    <p:animMotion origin="layout" path="M -1.88607E-6 -2.02594E-6 L 0.00364 0.28783 " pathEditMode="relative" ptsTypes="AA">
                                      <p:cBhvr>
                                        <p:cTn id="16" dur="3000" fill="hold"/>
                                        <p:tgtEl>
                                          <p:spTgt spid="24"/>
                                        </p:tgtEl>
                                        <p:attrNameLst>
                                          <p:attrName>ppt_x</p:attrName>
                                          <p:attrName>ppt_y</p:attrName>
                                        </p:attrNameLst>
                                      </p:cBhvr>
                                    </p:animMotion>
                                  </p:childTnLst>
                                </p:cTn>
                              </p:par>
                            </p:childTnLst>
                          </p:cTn>
                        </p:par>
                        <p:par>
                          <p:cTn id="17" fill="hold">
                            <p:stCondLst>
                              <p:cond delay="3000"/>
                            </p:stCondLst>
                            <p:childTnLst>
                              <p:par>
                                <p:cTn id="18" presetID="1" presetClass="exit" presetSubtype="0" fill="hold" nodeType="afterEffect">
                                  <p:stCondLst>
                                    <p:cond delay="0"/>
                                  </p:stCondLst>
                                  <p:childTnLst>
                                    <p:set>
                                      <p:cBhvr>
                                        <p:cTn id="19" dur="1" fill="hold">
                                          <p:stCondLst>
                                            <p:cond delay="0"/>
                                          </p:stCondLst>
                                        </p:cTn>
                                        <p:tgtEl>
                                          <p:spTgt spid="717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69"/>
                                        </p:tgtEl>
                                        <p:attrNameLst>
                                          <p:attrName>style.visibility</p:attrName>
                                        </p:attrNameLst>
                                      </p:cBhvr>
                                      <p:to>
                                        <p:strVal val="visible"/>
                                      </p:to>
                                    </p:set>
                                    <p:animEffect transition="in" filter="fade">
                                      <p:cBhvr>
                                        <p:cTn id="32" dur="500"/>
                                        <p:tgtEl>
                                          <p:spTgt spid="69"/>
                                        </p:tgtEl>
                                      </p:cBhvr>
                                    </p:animEffect>
                                  </p:childTnLst>
                                </p:cTn>
                              </p:par>
                            </p:childTnLst>
                          </p:cTn>
                        </p:par>
                        <p:par>
                          <p:cTn id="33" fill="hold">
                            <p:stCondLst>
                              <p:cond delay="1500"/>
                            </p:stCondLst>
                            <p:childTnLst>
                              <p:par>
                                <p:cTn id="34" presetID="1" presetClass="exit" presetSubtype="0" fill="hold" grpId="1" nodeType="afterEffect">
                                  <p:stCondLst>
                                    <p:cond delay="1500"/>
                                  </p:stCondLst>
                                  <p:childTnLst>
                                    <p:set>
                                      <p:cBhvr>
                                        <p:cTn id="35" dur="1" fill="hold">
                                          <p:stCondLst>
                                            <p:cond delay="0"/>
                                          </p:stCondLst>
                                        </p:cTn>
                                        <p:tgtEl>
                                          <p:spTgt spid="31"/>
                                        </p:tgtEl>
                                        <p:attrNameLst>
                                          <p:attrName>style.visibility</p:attrName>
                                        </p:attrNameLst>
                                      </p:cBhvr>
                                      <p:to>
                                        <p:strVal val="hidden"/>
                                      </p:to>
                                    </p:set>
                                  </p:childTnLst>
                                </p:cTn>
                              </p:par>
                            </p:childTnLst>
                          </p:cTn>
                        </p:par>
                        <p:par>
                          <p:cTn id="36" fill="hold">
                            <p:stCondLst>
                              <p:cond delay="3000"/>
                            </p:stCondLst>
                            <p:childTnLst>
                              <p:par>
                                <p:cTn id="37" presetID="1" presetClass="exit" presetSubtype="0" fill="hold" grpId="1" nodeType="afterEffect">
                                  <p:stCondLst>
                                    <p:cond delay="0"/>
                                  </p:stCondLst>
                                  <p:childTnLst>
                                    <p:set>
                                      <p:cBhvr>
                                        <p:cTn id="38" dur="1" fill="hold">
                                          <p:stCondLst>
                                            <p:cond delay="0"/>
                                          </p:stCondLst>
                                        </p:cTn>
                                        <p:tgtEl>
                                          <p:spTgt spid="29"/>
                                        </p:tgtEl>
                                        <p:attrNameLst>
                                          <p:attrName>style.visibility</p:attrName>
                                        </p:attrNameLst>
                                      </p:cBhvr>
                                      <p:to>
                                        <p:strVal val="hidden"/>
                                      </p:to>
                                    </p:set>
                                  </p:childTnLst>
                                </p:cTn>
                              </p:par>
                            </p:childTnLst>
                          </p:cTn>
                        </p:par>
                        <p:par>
                          <p:cTn id="39" fill="hold">
                            <p:stCondLst>
                              <p:cond delay="3000"/>
                            </p:stCondLst>
                            <p:childTnLst>
                              <p:par>
                                <p:cTn id="40" presetID="1" presetClass="exit" presetSubtype="0" fill="hold" grpId="1" nodeType="afterEffect">
                                  <p:stCondLst>
                                    <p:cond delay="0"/>
                                  </p:stCondLst>
                                  <p:childTnLst>
                                    <p:set>
                                      <p:cBhvr>
                                        <p:cTn id="41" dur="1" fill="hold">
                                          <p:stCondLst>
                                            <p:cond delay="0"/>
                                          </p:stCondLst>
                                        </p:cTn>
                                        <p:tgtEl>
                                          <p:spTgt spid="69"/>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65"/>
                                        </p:tgtEl>
                                        <p:attrNameLst>
                                          <p:attrName>style.visibility</p:attrName>
                                        </p:attrNameLst>
                                      </p:cBhvr>
                                      <p:to>
                                        <p:strVal val="visible"/>
                                      </p:to>
                                    </p:set>
                                    <p:animEffect transition="in" filter="fade">
                                      <p:cBhvr>
                                        <p:cTn id="46" dur="500"/>
                                        <p:tgtEl>
                                          <p:spTgt spid="65"/>
                                        </p:tgtEl>
                                      </p:cBhvr>
                                    </p:animEffect>
                                  </p:childTnLst>
                                </p:cTn>
                              </p:par>
                            </p:childTnLst>
                          </p:cTn>
                        </p:par>
                        <p:par>
                          <p:cTn id="47" fill="hold">
                            <p:stCondLst>
                              <p:cond delay="500"/>
                            </p:stCondLst>
                            <p:childTnLst>
                              <p:par>
                                <p:cTn id="48" presetID="1" presetClass="entr" presetSubtype="0" fill="hold" nodeType="afterEffect">
                                  <p:stCondLst>
                                    <p:cond delay="0"/>
                                  </p:stCondLst>
                                  <p:childTnLst>
                                    <p:set>
                                      <p:cBhvr>
                                        <p:cTn id="49" dur="1" fill="hold">
                                          <p:stCondLst>
                                            <p:cond delay="0"/>
                                          </p:stCondLst>
                                        </p:cTn>
                                        <p:tgtEl>
                                          <p:spTgt spid="70"/>
                                        </p:tgtEl>
                                        <p:attrNameLst>
                                          <p:attrName>style.visibility</p:attrName>
                                        </p:attrNameLst>
                                      </p:cBhvr>
                                      <p:to>
                                        <p:strVal val="visible"/>
                                      </p:to>
                                    </p:set>
                                  </p:childTnLst>
                                </p:cTn>
                              </p:par>
                            </p:childTnLst>
                          </p:cTn>
                        </p:par>
                        <p:par>
                          <p:cTn id="50" fill="hold">
                            <p:stCondLst>
                              <p:cond delay="500"/>
                            </p:stCondLst>
                            <p:childTnLst>
                              <p:par>
                                <p:cTn id="51" presetID="1" presetClass="entr" presetSubtype="0" fill="hold" grpId="0" nodeType="afterEffect">
                                  <p:stCondLst>
                                    <p:cond delay="0"/>
                                  </p:stCondLst>
                                  <p:childTnLst>
                                    <p:set>
                                      <p:cBhvr>
                                        <p:cTn id="52" dur="1" fill="hold">
                                          <p:stCondLst>
                                            <p:cond delay="0"/>
                                          </p:stCondLst>
                                        </p:cTn>
                                        <p:tgtEl>
                                          <p:spTgt spid="85"/>
                                        </p:tgtEl>
                                        <p:attrNameLst>
                                          <p:attrName>style.visibility</p:attrName>
                                        </p:attrNameLst>
                                      </p:cBhvr>
                                      <p:to>
                                        <p:strVal val="visible"/>
                                      </p:to>
                                    </p:set>
                                  </p:childTnLst>
                                </p:cTn>
                              </p:par>
                            </p:childTnLst>
                          </p:cTn>
                        </p:par>
                        <p:par>
                          <p:cTn id="53" fill="hold">
                            <p:stCondLst>
                              <p:cond delay="500"/>
                            </p:stCondLst>
                            <p:childTnLst>
                              <p:par>
                                <p:cTn id="54" presetID="0" presetClass="path" presetSubtype="0" accel="50000" decel="50000" fill="hold" nodeType="afterEffect">
                                  <p:stCondLst>
                                    <p:cond delay="0"/>
                                  </p:stCondLst>
                                  <p:childTnLst>
                                    <p:animMotion origin="layout" path="M 0.00364 0.28783 L 0.30757 0.2869 " pathEditMode="relative" rAng="0" ptsTypes="AA">
                                      <p:cBhvr>
                                        <p:cTn id="55" dur="3000" fill="hold"/>
                                        <p:tgtEl>
                                          <p:spTgt spid="24"/>
                                        </p:tgtEl>
                                        <p:attrNameLst>
                                          <p:attrName>ppt_x</p:attrName>
                                          <p:attrName>ppt_y</p:attrName>
                                        </p:attrNameLst>
                                      </p:cBhvr>
                                      <p:rCtr x="15196" y="-62"/>
                                    </p:animMotion>
                                  </p:childTnLst>
                                </p:cTn>
                              </p:par>
                            </p:childTnLst>
                          </p:cTn>
                        </p:par>
                        <p:par>
                          <p:cTn id="56" fill="hold">
                            <p:stCondLst>
                              <p:cond delay="3500"/>
                            </p:stCondLst>
                            <p:childTnLst>
                              <p:par>
                                <p:cTn id="57" presetID="1" presetClass="exit" presetSubtype="0" fill="hold" nodeType="afterEffect">
                                  <p:stCondLst>
                                    <p:cond delay="0"/>
                                  </p:stCondLst>
                                  <p:childTnLst>
                                    <p:set>
                                      <p:cBhvr>
                                        <p:cTn id="58" dur="1" fill="hold">
                                          <p:stCondLst>
                                            <p:cond delay="0"/>
                                          </p:stCondLst>
                                        </p:cTn>
                                        <p:tgtEl>
                                          <p:spTgt spid="70"/>
                                        </p:tgtEl>
                                        <p:attrNameLst>
                                          <p:attrName>style.visibility</p:attrName>
                                        </p:attrNameLst>
                                      </p:cBhvr>
                                      <p:to>
                                        <p:strVal val="hidden"/>
                                      </p:to>
                                    </p:set>
                                  </p:childTnLst>
                                </p:cTn>
                              </p:par>
                            </p:childTnLst>
                          </p:cTn>
                        </p:par>
                        <p:par>
                          <p:cTn id="59" fill="hold">
                            <p:stCondLst>
                              <p:cond delay="3500"/>
                            </p:stCondLst>
                            <p:childTnLst>
                              <p:par>
                                <p:cTn id="60" presetID="1" presetClass="exit" presetSubtype="0" fill="hold" grpId="1" nodeType="afterEffect">
                                  <p:stCondLst>
                                    <p:cond delay="0"/>
                                  </p:stCondLst>
                                  <p:childTnLst>
                                    <p:set>
                                      <p:cBhvr>
                                        <p:cTn id="61" dur="1" fill="hold">
                                          <p:stCondLst>
                                            <p:cond delay="0"/>
                                          </p:stCondLst>
                                        </p:cTn>
                                        <p:tgtEl>
                                          <p:spTgt spid="85"/>
                                        </p:tgtEl>
                                        <p:attrNameLst>
                                          <p:attrName>style.visibility</p:attrName>
                                        </p:attrNameLst>
                                      </p:cBhvr>
                                      <p:to>
                                        <p:strVal val="hidden"/>
                                      </p:to>
                                    </p:set>
                                  </p:childTnLst>
                                </p:cTn>
                              </p:par>
                              <p:par>
                                <p:cTn id="62" presetID="1" presetClass="exit" presetSubtype="0" fill="hold" nodeType="withEffect">
                                  <p:stCondLst>
                                    <p:cond delay="0"/>
                                  </p:stCondLst>
                                  <p:childTnLst>
                                    <p:set>
                                      <p:cBhvr>
                                        <p:cTn id="63" dur="1" fill="hold">
                                          <p:stCondLst>
                                            <p:cond delay="0"/>
                                          </p:stCondLst>
                                        </p:cTn>
                                        <p:tgtEl>
                                          <p:spTgt spid="65"/>
                                        </p:tgtEl>
                                        <p:attrNameLst>
                                          <p:attrName>style.visibility</p:attrName>
                                        </p:attrNameLst>
                                      </p:cBhvr>
                                      <p:to>
                                        <p:strVal val="hidden"/>
                                      </p:to>
                                    </p:set>
                                  </p:childTnLst>
                                </p:cTn>
                              </p:par>
                            </p:childTnLst>
                          </p:cTn>
                        </p:par>
                        <p:par>
                          <p:cTn id="64" fill="hold">
                            <p:stCondLst>
                              <p:cond delay="3500"/>
                            </p:stCondLst>
                            <p:childTnLst>
                              <p:par>
                                <p:cTn id="65" presetID="1" presetClass="exit" presetSubtype="0" fill="hold" nodeType="afterEffect">
                                  <p:stCondLst>
                                    <p:cond delay="0"/>
                                  </p:stCondLst>
                                  <p:childTnLst>
                                    <p:set>
                                      <p:cBhvr>
                                        <p:cTn id="66" dur="1" fill="hold">
                                          <p:stCondLst>
                                            <p:cond delay="0"/>
                                          </p:stCondLst>
                                        </p:cTn>
                                        <p:tgtEl>
                                          <p:spTgt spid="70"/>
                                        </p:tgtEl>
                                        <p:attrNameLst>
                                          <p:attrName>style.visibility</p:attrName>
                                        </p:attrNameLst>
                                      </p:cBhvr>
                                      <p:to>
                                        <p:strVal val="hidden"/>
                                      </p:to>
                                    </p:set>
                                  </p:childTnLst>
                                </p:cTn>
                              </p:par>
                            </p:childTnLst>
                          </p:cTn>
                        </p:par>
                        <p:par>
                          <p:cTn id="67" fill="hold">
                            <p:stCondLst>
                              <p:cond delay="3500"/>
                            </p:stCondLst>
                            <p:childTnLst>
                              <p:par>
                                <p:cTn id="68" presetID="1" presetClass="entr" presetSubtype="0" fill="hold" nodeType="afterEffect">
                                  <p:stCondLst>
                                    <p:cond delay="0"/>
                                  </p:stCondLst>
                                  <p:childTnLst>
                                    <p:set>
                                      <p:cBhvr>
                                        <p:cTn id="69" dur="1" fill="hold">
                                          <p:stCondLst>
                                            <p:cond delay="0"/>
                                          </p:stCondLst>
                                        </p:cTn>
                                        <p:tgtEl>
                                          <p:spTgt spid="72"/>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86"/>
                                        </p:tgtEl>
                                        <p:attrNameLst>
                                          <p:attrName>style.visibility</p:attrName>
                                        </p:attrNameLst>
                                      </p:cBhvr>
                                      <p:to>
                                        <p:strVal val="visible"/>
                                      </p:to>
                                    </p:set>
                                  </p:childTnLst>
                                </p:cTn>
                              </p:par>
                            </p:childTnLst>
                          </p:cTn>
                        </p:par>
                        <p:par>
                          <p:cTn id="72" fill="hold">
                            <p:stCondLst>
                              <p:cond delay="3500"/>
                            </p:stCondLst>
                            <p:childTnLst>
                              <p:par>
                                <p:cTn id="73" presetID="0" presetClass="path" presetSubtype="0" accel="50000" decel="50000" fill="hold" nodeType="afterEffect">
                                  <p:stCondLst>
                                    <p:cond delay="0"/>
                                  </p:stCondLst>
                                  <p:childTnLst>
                                    <p:animMotion origin="layout" path="M 0.30757 0.2869 L 0.44286 0.43144 " pathEditMode="relative" rAng="0" ptsTypes="AA">
                                      <p:cBhvr>
                                        <p:cTn id="74" dur="2000" fill="hold"/>
                                        <p:tgtEl>
                                          <p:spTgt spid="24"/>
                                        </p:tgtEl>
                                        <p:attrNameLst>
                                          <p:attrName>ppt_x</p:attrName>
                                          <p:attrName>ppt_y</p:attrName>
                                        </p:attrNameLst>
                                      </p:cBhvr>
                                      <p:rCtr x="6756" y="7227"/>
                                    </p:animMotion>
                                  </p:childTnLst>
                                </p:cTn>
                              </p:par>
                            </p:childTnLst>
                          </p:cTn>
                        </p:par>
                        <p:par>
                          <p:cTn id="75" fill="hold">
                            <p:stCondLst>
                              <p:cond delay="5500"/>
                            </p:stCondLst>
                            <p:childTnLst>
                              <p:par>
                                <p:cTn id="76" presetID="10" presetClass="entr" presetSubtype="0" fill="hold" nodeType="afterEffect">
                                  <p:stCondLst>
                                    <p:cond delay="0"/>
                                  </p:stCondLst>
                                  <p:childTnLst>
                                    <p:set>
                                      <p:cBhvr>
                                        <p:cTn id="77" dur="1" fill="hold">
                                          <p:stCondLst>
                                            <p:cond delay="0"/>
                                          </p:stCondLst>
                                        </p:cTn>
                                        <p:tgtEl>
                                          <p:spTgt spid="7172"/>
                                        </p:tgtEl>
                                        <p:attrNameLst>
                                          <p:attrName>style.visibility</p:attrName>
                                        </p:attrNameLst>
                                      </p:cBhvr>
                                      <p:to>
                                        <p:strVal val="visible"/>
                                      </p:to>
                                    </p:set>
                                    <p:animEffect transition="in" filter="fade">
                                      <p:cBhvr>
                                        <p:cTn id="78" dur="2000"/>
                                        <p:tgtEl>
                                          <p:spTgt spid="7172"/>
                                        </p:tgtEl>
                                      </p:cBhvr>
                                    </p:animEffect>
                                  </p:childTnLst>
                                </p:cTn>
                              </p:par>
                            </p:childTnLst>
                          </p:cTn>
                        </p:par>
                        <p:par>
                          <p:cTn id="79" fill="hold">
                            <p:stCondLst>
                              <p:cond delay="7500"/>
                            </p:stCondLst>
                            <p:childTnLst>
                              <p:par>
                                <p:cTn id="80" presetID="1" presetClass="exit" presetSubtype="0" fill="hold" nodeType="afterEffect">
                                  <p:stCondLst>
                                    <p:cond delay="1000"/>
                                  </p:stCondLst>
                                  <p:childTnLst>
                                    <p:set>
                                      <p:cBhvr>
                                        <p:cTn id="81" dur="1" fill="hold">
                                          <p:stCondLst>
                                            <p:cond delay="0"/>
                                          </p:stCondLst>
                                        </p:cTn>
                                        <p:tgtEl>
                                          <p:spTgt spid="72"/>
                                        </p:tgtEl>
                                        <p:attrNameLst>
                                          <p:attrName>style.visibility</p:attrName>
                                        </p:attrNameLst>
                                      </p:cBhvr>
                                      <p:to>
                                        <p:strVal val="hidden"/>
                                      </p:to>
                                    </p:set>
                                  </p:childTnLst>
                                </p:cTn>
                              </p:par>
                              <p:par>
                                <p:cTn id="82" presetID="10" presetClass="exit" presetSubtype="0" fill="hold" nodeType="withEffect">
                                  <p:stCondLst>
                                    <p:cond delay="0"/>
                                  </p:stCondLst>
                                  <p:childTnLst>
                                    <p:animEffect transition="out" filter="fade">
                                      <p:cBhvr>
                                        <p:cTn id="83" dur="2000"/>
                                        <p:tgtEl>
                                          <p:spTgt spid="7172"/>
                                        </p:tgtEl>
                                      </p:cBhvr>
                                    </p:animEffect>
                                    <p:set>
                                      <p:cBhvr>
                                        <p:cTn id="84" dur="1" fill="hold">
                                          <p:stCondLst>
                                            <p:cond delay="1999"/>
                                          </p:stCondLst>
                                        </p:cTn>
                                        <p:tgtEl>
                                          <p:spTgt spid="7172"/>
                                        </p:tgtEl>
                                        <p:attrNameLst>
                                          <p:attrName>style.visibility</p:attrName>
                                        </p:attrNameLst>
                                      </p:cBhvr>
                                      <p:to>
                                        <p:strVal val="hidden"/>
                                      </p:to>
                                    </p:set>
                                  </p:childTnLst>
                                </p:cTn>
                              </p:par>
                              <p:par>
                                <p:cTn id="85" presetID="1" presetClass="exit" presetSubtype="0" fill="hold" grpId="1" nodeType="withEffect">
                                  <p:stCondLst>
                                    <p:cond delay="0"/>
                                  </p:stCondLst>
                                  <p:childTnLst>
                                    <p:set>
                                      <p:cBhvr>
                                        <p:cTn id="86" dur="1" fill="hold">
                                          <p:stCondLst>
                                            <p:cond delay="0"/>
                                          </p:stCondLst>
                                        </p:cTn>
                                        <p:tgtEl>
                                          <p:spTgt spid="86"/>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7179"/>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80"/>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92"/>
                                        </p:tgtEl>
                                        <p:attrNameLst>
                                          <p:attrName>style.visibility</p:attrName>
                                        </p:attrNameLst>
                                      </p:cBhvr>
                                      <p:to>
                                        <p:strVal val="visible"/>
                                      </p:to>
                                    </p:set>
                                  </p:childTnLst>
                                </p:cTn>
                              </p:par>
                            </p:childTnLst>
                          </p:cTn>
                        </p:par>
                        <p:par>
                          <p:cTn id="95" fill="hold">
                            <p:stCondLst>
                              <p:cond delay="0"/>
                            </p:stCondLst>
                            <p:childTnLst>
                              <p:par>
                                <p:cTn id="96" presetID="1" presetClass="entr" presetSubtype="0" fill="hold" grpId="0" nodeType="afterEffect">
                                  <p:stCondLst>
                                    <p:cond delay="0"/>
                                  </p:stCondLst>
                                  <p:childTnLst>
                                    <p:set>
                                      <p:cBhvr>
                                        <p:cTn id="97" dur="1" fill="hold">
                                          <p:stCondLst>
                                            <p:cond delay="0"/>
                                          </p:stCondLst>
                                        </p:cTn>
                                        <p:tgtEl>
                                          <p:spTgt spid="87"/>
                                        </p:tgtEl>
                                        <p:attrNameLst>
                                          <p:attrName>style.visibility</p:attrName>
                                        </p:attrNameLst>
                                      </p:cBhvr>
                                      <p:to>
                                        <p:strVal val="visible"/>
                                      </p:to>
                                    </p:set>
                                  </p:childTnLst>
                                </p:cTn>
                              </p:par>
                            </p:childTnLst>
                          </p:cTn>
                        </p:par>
                      </p:childTnLst>
                    </p:cTn>
                  </p:par>
                  <p:par>
                    <p:cTn id="98" fill="hold">
                      <p:stCondLst>
                        <p:cond delay="indefinite"/>
                      </p:stCondLst>
                      <p:childTnLst>
                        <p:par>
                          <p:cTn id="99" fill="hold">
                            <p:stCondLst>
                              <p:cond delay="0"/>
                            </p:stCondLst>
                            <p:childTnLst>
                              <p:par>
                                <p:cTn id="100" presetID="0" presetClass="path" presetSubtype="0" accel="50000" decel="50000" fill="hold" nodeType="clickEffect">
                                  <p:stCondLst>
                                    <p:cond delay="0"/>
                                  </p:stCondLst>
                                  <p:childTnLst>
                                    <p:animMotion origin="layout" path="M 0.44286 0.43144 C 0.45536 0.42711 0.46439 0.41599 0.47516 0.40549 C 0.47638 0.39407 0.47794 0.37863 0.48159 0.36843 C 0.48628 0.35515 0.49409 0.35237 0.50069 0.34311 C 0.50729 0.33323 0.51684 0.32211 0.52639 0.31779 C 0.53351 0.30173 0.54133 0.28628 0.54914 0.27084 C 0.55001 0.26528 0.55244 0.26034 0.55314 0.25509 C 0.5547 0.23749 0.55192 0.21927 0.55592 0.20259 C 0.55679 0.19703 0.55956 0.19209 0.56252 0.189 C 0.56495 0.18591 0.57068 0.18097 0.57068 0.18128 C 0.57745 0.16522 0.60211 0.15102 0.61531 0.14607 C 0.62139 0.1399 0.61774 0.14546 0.62052 0.1365 C 0.62226 0.13063 0.62591 0.12075 0.62591 0.12106 C 0.6273 0.10778 0.63042 0.09574 0.63268 0.08369 C 0.63355 0.07813 0.63563 0.06763 0.63563 0.06825 C 0.6339 0.042 0.63268 0.02717 0.63268 0.00216 " pathEditMode="relative" rAng="0" ptsTypes="fffffffffffffffA">
                                      <p:cBhvr>
                                        <p:cTn id="101" dur="5000" fill="hold"/>
                                        <p:tgtEl>
                                          <p:spTgt spid="24"/>
                                        </p:tgtEl>
                                        <p:attrNameLst>
                                          <p:attrName>ppt_x</p:attrName>
                                          <p:attrName>ppt_y</p:attrName>
                                        </p:attrNameLst>
                                      </p:cBhvr>
                                      <p:rCtr x="9639" y="-21464"/>
                                    </p:animMotion>
                                  </p:childTnLst>
                                </p:cTn>
                              </p:par>
                            </p:childTnLst>
                          </p:cTn>
                        </p:par>
                      </p:childTnLst>
                    </p:cTn>
                  </p:par>
                  <p:par>
                    <p:cTn id="102" fill="hold">
                      <p:stCondLst>
                        <p:cond delay="indefinite"/>
                      </p:stCondLst>
                      <p:childTnLst>
                        <p:par>
                          <p:cTn id="103" fill="hold">
                            <p:stCondLst>
                              <p:cond delay="0"/>
                            </p:stCondLst>
                            <p:childTnLst>
                              <p:par>
                                <p:cTn id="104" presetID="1" presetClass="exit" presetSubtype="0" fill="hold" grpId="1" nodeType="clickEffect">
                                  <p:stCondLst>
                                    <p:cond delay="0"/>
                                  </p:stCondLst>
                                  <p:childTnLst>
                                    <p:set>
                                      <p:cBhvr>
                                        <p:cTn id="105" dur="1" fill="hold">
                                          <p:stCondLst>
                                            <p:cond delay="0"/>
                                          </p:stCondLst>
                                        </p:cTn>
                                        <p:tgtEl>
                                          <p:spTgt spid="87"/>
                                        </p:tgtEl>
                                        <p:attrNameLst>
                                          <p:attrName>style.visibility</p:attrName>
                                        </p:attrNameLst>
                                      </p:cBhvr>
                                      <p:to>
                                        <p:strVal val="hidden"/>
                                      </p:to>
                                    </p:set>
                                  </p:childTnLst>
                                </p:cTn>
                              </p:par>
                            </p:childTnLst>
                          </p:cTn>
                        </p:par>
                        <p:par>
                          <p:cTn id="106" fill="hold">
                            <p:stCondLst>
                              <p:cond delay="0"/>
                            </p:stCondLst>
                            <p:childTnLst>
                              <p:par>
                                <p:cTn id="107" presetID="1" presetClass="exit" presetSubtype="0" fill="hold" nodeType="afterEffect">
                                  <p:stCondLst>
                                    <p:cond delay="0"/>
                                  </p:stCondLst>
                                  <p:childTnLst>
                                    <p:set>
                                      <p:cBhvr>
                                        <p:cTn id="108" dur="1" fill="hold">
                                          <p:stCondLst>
                                            <p:cond delay="0"/>
                                          </p:stCondLst>
                                        </p:cTn>
                                        <p:tgtEl>
                                          <p:spTgt spid="80"/>
                                        </p:tgtEl>
                                        <p:attrNameLst>
                                          <p:attrName>style.visibility</p:attrName>
                                        </p:attrNameLst>
                                      </p:cBhvr>
                                      <p:to>
                                        <p:strVal val="hidden"/>
                                      </p:to>
                                    </p:set>
                                  </p:childTnLst>
                                </p:cTn>
                              </p:par>
                              <p:par>
                                <p:cTn id="109" presetID="1" presetClass="exit" presetSubtype="0" fill="hold" nodeType="withEffect">
                                  <p:stCondLst>
                                    <p:cond delay="0"/>
                                  </p:stCondLst>
                                  <p:childTnLst>
                                    <p:set>
                                      <p:cBhvr>
                                        <p:cTn id="110" dur="1" fill="hold">
                                          <p:stCondLst>
                                            <p:cond delay="0"/>
                                          </p:stCondLst>
                                        </p:cTn>
                                        <p:tgtEl>
                                          <p:spTgt spid="7179"/>
                                        </p:tgtEl>
                                        <p:attrNameLst>
                                          <p:attrName>style.visibility</p:attrName>
                                        </p:attrNameLst>
                                      </p:cBhvr>
                                      <p:to>
                                        <p:strVal val="hidden"/>
                                      </p:to>
                                    </p:set>
                                  </p:childTnLst>
                                </p:cTn>
                              </p:par>
                              <p:par>
                                <p:cTn id="111" presetID="1" presetClass="exit" presetSubtype="0" fill="hold" nodeType="withEffect">
                                  <p:stCondLst>
                                    <p:cond delay="0"/>
                                  </p:stCondLst>
                                  <p:childTnLst>
                                    <p:set>
                                      <p:cBhvr>
                                        <p:cTn id="112" dur="1" fill="hold">
                                          <p:stCondLst>
                                            <p:cond delay="0"/>
                                          </p:stCondLst>
                                        </p:cTn>
                                        <p:tgtEl>
                                          <p:spTgt spid="92"/>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88"/>
                                        </p:tgtEl>
                                        <p:attrNameLst>
                                          <p:attrName>style.visibility</p:attrName>
                                        </p:attrNameLst>
                                      </p:cBhvr>
                                      <p:to>
                                        <p:strVal val="visible"/>
                                      </p:to>
                                    </p:set>
                                  </p:childTnLst>
                                </p:cTn>
                              </p:par>
                            </p:childTnLst>
                          </p:cTn>
                        </p:par>
                        <p:par>
                          <p:cTn id="117" fill="hold">
                            <p:stCondLst>
                              <p:cond delay="0"/>
                            </p:stCondLst>
                            <p:childTnLst>
                              <p:par>
                                <p:cTn id="118" presetID="1" presetClass="entr" presetSubtype="0" fill="hold" grpId="0" nodeType="afterEffect">
                                  <p:stCondLst>
                                    <p:cond delay="0"/>
                                  </p:stCondLst>
                                  <p:childTnLst>
                                    <p:set>
                                      <p:cBhvr>
                                        <p:cTn id="119" dur="1" fill="hold">
                                          <p:stCondLst>
                                            <p:cond delay="0"/>
                                          </p:stCondLst>
                                        </p:cTn>
                                        <p:tgtEl>
                                          <p:spTgt spid="102"/>
                                        </p:tgtEl>
                                        <p:attrNameLst>
                                          <p:attrName>style.visibility</p:attrName>
                                        </p:attrNameLst>
                                      </p:cBhvr>
                                      <p:to>
                                        <p:strVal val="visible"/>
                                      </p:to>
                                    </p:set>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nodeType="clickEffect">
                                  <p:stCondLst>
                                    <p:cond delay="0"/>
                                  </p:stCondLst>
                                  <p:childTnLst>
                                    <p:set>
                                      <p:cBhvr>
                                        <p:cTn id="123" dur="1" fill="hold">
                                          <p:stCondLst>
                                            <p:cond delay="0"/>
                                          </p:stCondLst>
                                        </p:cTn>
                                        <p:tgtEl>
                                          <p:spTgt spid="92"/>
                                        </p:tgtEl>
                                        <p:attrNameLst>
                                          <p:attrName>style.visibility</p:attrName>
                                        </p:attrNameLst>
                                      </p:cBhvr>
                                      <p:to>
                                        <p:strVal val="visible"/>
                                      </p:to>
                                    </p:set>
                                    <p:animEffect transition="in" filter="fade">
                                      <p:cBhvr>
                                        <p:cTn id="124" dur="500"/>
                                        <p:tgtEl>
                                          <p:spTgt spid="92"/>
                                        </p:tgtEl>
                                      </p:cBhvr>
                                    </p:animEffect>
                                  </p:childTnLst>
                                </p:cTn>
                              </p:par>
                              <p:par>
                                <p:cTn id="125" presetID="1" presetClass="exit" presetSubtype="0" fill="hold" nodeType="withEffect">
                                  <p:stCondLst>
                                    <p:cond delay="0"/>
                                  </p:stCondLst>
                                  <p:childTnLst>
                                    <p:set>
                                      <p:cBhvr>
                                        <p:cTn id="126" dur="1" fill="hold">
                                          <p:stCondLst>
                                            <p:cond delay="0"/>
                                          </p:stCondLst>
                                        </p:cTn>
                                        <p:tgtEl>
                                          <p:spTgt spid="92"/>
                                        </p:tgtEl>
                                        <p:attrNameLst>
                                          <p:attrName>style.visibility</p:attrName>
                                        </p:attrNameLst>
                                      </p:cBhvr>
                                      <p:to>
                                        <p:strVal val="hidden"/>
                                      </p:to>
                                    </p:set>
                                  </p:childTnLst>
                                </p:cTn>
                              </p:par>
                            </p:childTnLst>
                          </p:cTn>
                        </p:par>
                      </p:childTnLst>
                    </p:cTn>
                  </p:par>
                  <p:par>
                    <p:cTn id="127" fill="hold">
                      <p:stCondLst>
                        <p:cond delay="indefinite"/>
                      </p:stCondLst>
                      <p:childTnLst>
                        <p:par>
                          <p:cTn id="128" fill="hold">
                            <p:stCondLst>
                              <p:cond delay="0"/>
                            </p:stCondLst>
                            <p:childTnLst>
                              <p:par>
                                <p:cTn id="129" presetID="1" presetClass="exit" presetSubtype="0" fill="hold" grpId="1" nodeType="clickEffect">
                                  <p:stCondLst>
                                    <p:cond delay="0"/>
                                  </p:stCondLst>
                                  <p:childTnLst>
                                    <p:set>
                                      <p:cBhvr>
                                        <p:cTn id="130" dur="1" fill="hold">
                                          <p:stCondLst>
                                            <p:cond delay="0"/>
                                          </p:stCondLst>
                                        </p:cTn>
                                        <p:tgtEl>
                                          <p:spTgt spid="102"/>
                                        </p:tgtEl>
                                        <p:attrNameLst>
                                          <p:attrName>style.visibility</p:attrName>
                                        </p:attrNameLst>
                                      </p:cBhvr>
                                      <p:to>
                                        <p:strVal val="hidden"/>
                                      </p:to>
                                    </p:set>
                                  </p:childTnLst>
                                </p:cTn>
                              </p:par>
                              <p:par>
                                <p:cTn id="131" presetID="1" presetClass="exit" presetSubtype="0" fill="hold" grpId="1" nodeType="withEffect">
                                  <p:stCondLst>
                                    <p:cond delay="0"/>
                                  </p:stCondLst>
                                  <p:childTnLst>
                                    <p:set>
                                      <p:cBhvr>
                                        <p:cTn id="132" dur="1" fill="hold">
                                          <p:stCondLst>
                                            <p:cond delay="0"/>
                                          </p:stCondLst>
                                        </p:cTn>
                                        <p:tgtEl>
                                          <p:spTgt spid="88"/>
                                        </p:tgtEl>
                                        <p:attrNameLst>
                                          <p:attrName>style.visibility</p:attrName>
                                        </p:attrNameLst>
                                      </p:cBhvr>
                                      <p:to>
                                        <p:strVal val="hidden"/>
                                      </p:to>
                                    </p:set>
                                  </p:childTnLst>
                                </p:cTn>
                              </p:par>
                            </p:childTnLst>
                          </p:cTn>
                        </p:par>
                      </p:childTnLst>
                    </p:cTn>
                  </p:par>
                  <p:par>
                    <p:cTn id="133" fill="hold">
                      <p:stCondLst>
                        <p:cond delay="indefinite"/>
                      </p:stCondLst>
                      <p:childTnLst>
                        <p:par>
                          <p:cTn id="134" fill="hold">
                            <p:stCondLst>
                              <p:cond delay="0"/>
                            </p:stCondLst>
                            <p:childTnLst>
                              <p:par>
                                <p:cTn id="135" presetID="1" presetClass="entr" presetSubtype="0" fill="hold" grpId="0" nodeType="clickEffect">
                                  <p:stCondLst>
                                    <p:cond delay="0"/>
                                  </p:stCondLst>
                                  <p:childTnLst>
                                    <p:set>
                                      <p:cBhvr>
                                        <p:cTn id="136" dur="1" fill="hold">
                                          <p:stCondLst>
                                            <p:cond delay="0"/>
                                          </p:stCondLst>
                                        </p:cTn>
                                        <p:tgtEl>
                                          <p:spTgt spid="27"/>
                                        </p:tgtEl>
                                        <p:attrNameLst>
                                          <p:attrName>style.visibility</p:attrName>
                                        </p:attrNameLst>
                                      </p:cBhvr>
                                      <p:to>
                                        <p:strVal val="visible"/>
                                      </p:to>
                                    </p:set>
                                  </p:childTnLst>
                                </p:cTn>
                              </p:par>
                              <p:par>
                                <p:cTn id="137" presetID="1" presetClass="entr" presetSubtype="0" fill="hold" nodeType="withEffect">
                                  <p:stCondLst>
                                    <p:cond delay="0"/>
                                  </p:stCondLst>
                                  <p:childTnLst>
                                    <p:set>
                                      <p:cBhvr>
                                        <p:cTn id="138" dur="1" fill="hold">
                                          <p:stCondLst>
                                            <p:cond delay="0"/>
                                          </p:stCondLst>
                                        </p:cTn>
                                        <p:tgtEl>
                                          <p:spTgt spid="64"/>
                                        </p:tgtEl>
                                        <p:attrNameLst>
                                          <p:attrName>style.visibility</p:attrName>
                                        </p:attrNameLst>
                                      </p:cBhvr>
                                      <p:to>
                                        <p:strVal val="visible"/>
                                      </p:to>
                                    </p:set>
                                  </p:childTnLst>
                                </p:cTn>
                              </p:par>
                              <p:par>
                                <p:cTn id="139" presetID="1" presetClass="exit" presetSubtype="0" fill="hold" nodeType="withEffect">
                                  <p:stCondLst>
                                    <p:cond delay="0"/>
                                  </p:stCondLst>
                                  <p:childTnLst>
                                    <p:set>
                                      <p:cBhvr>
                                        <p:cTn id="140" dur="1" fill="hold">
                                          <p:stCondLst>
                                            <p:cond delay="0"/>
                                          </p:stCondLst>
                                        </p:cTn>
                                        <p:tgtEl>
                                          <p:spTgt spid="64"/>
                                        </p:tgtEl>
                                        <p:attrNameLst>
                                          <p:attrName>style.visibility</p:attrName>
                                        </p:attrNameLst>
                                      </p:cBhvr>
                                      <p:to>
                                        <p:strVal val="hidden"/>
                                      </p:to>
                                    </p:set>
                                  </p:childTnLst>
                                </p:cTn>
                              </p:par>
                            </p:childTnLst>
                          </p:cTn>
                        </p:par>
                      </p:childTnLst>
                    </p:cTn>
                  </p:par>
                  <p:par>
                    <p:cTn id="141" fill="hold">
                      <p:stCondLst>
                        <p:cond delay="indefinite"/>
                      </p:stCondLst>
                      <p:childTnLst>
                        <p:par>
                          <p:cTn id="142" fill="hold">
                            <p:stCondLst>
                              <p:cond delay="0"/>
                            </p:stCondLst>
                            <p:childTnLst>
                              <p:par>
                                <p:cTn id="143" presetID="1" presetClass="exit" presetSubtype="0" fill="hold" grpId="1" nodeType="clickEffect">
                                  <p:stCondLst>
                                    <p:cond delay="0"/>
                                  </p:stCondLst>
                                  <p:childTnLst>
                                    <p:set>
                                      <p:cBhvr>
                                        <p:cTn id="144" dur="1" fill="hold">
                                          <p:stCondLst>
                                            <p:cond delay="0"/>
                                          </p:stCondLst>
                                        </p:cTn>
                                        <p:tgtEl>
                                          <p:spTgt spid="27"/>
                                        </p:tgtEl>
                                        <p:attrNameLst>
                                          <p:attrName>style.visibility</p:attrName>
                                        </p:attrNameLst>
                                      </p:cBhvr>
                                      <p:to>
                                        <p:strVal val="hidden"/>
                                      </p:to>
                                    </p:set>
                                  </p:childTnLst>
                                </p:cTn>
                              </p:par>
                            </p:childTnLst>
                          </p:cTn>
                        </p:par>
                      </p:childTnLst>
                    </p:cTn>
                  </p:par>
                  <p:par>
                    <p:cTn id="145" fill="hold">
                      <p:stCondLst>
                        <p:cond delay="indefinite"/>
                      </p:stCondLst>
                      <p:childTnLst>
                        <p:par>
                          <p:cTn id="146" fill="hold">
                            <p:stCondLst>
                              <p:cond delay="0"/>
                            </p:stCondLst>
                            <p:childTnLst>
                              <p:par>
                                <p:cTn id="147" presetID="1" presetClass="entr" presetSubtype="0" fill="hold" grpId="1" nodeType="clickEffect">
                                  <p:stCondLst>
                                    <p:cond delay="0"/>
                                  </p:stCondLst>
                                  <p:childTnLst>
                                    <p:set>
                                      <p:cBhvr>
                                        <p:cTn id="148" dur="1" fill="hold">
                                          <p:stCondLst>
                                            <p:cond delay="0"/>
                                          </p:stCondLst>
                                        </p:cTn>
                                        <p:tgtEl>
                                          <p:spTgt spid="7168"/>
                                        </p:tgtEl>
                                        <p:attrNameLst>
                                          <p:attrName>style.visibility</p:attrName>
                                        </p:attrNameLst>
                                      </p:cBhvr>
                                      <p:to>
                                        <p:strVal val="visible"/>
                                      </p:to>
                                    </p:se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nodeType="clickEffect">
                                  <p:stCondLst>
                                    <p:cond delay="0"/>
                                  </p:stCondLst>
                                  <p:childTnLst>
                                    <p:set>
                                      <p:cBhvr>
                                        <p:cTn id="152" dur="1" fill="hold">
                                          <p:stCondLst>
                                            <p:cond delay="0"/>
                                          </p:stCondLst>
                                        </p:cTn>
                                        <p:tgtEl>
                                          <p:spTgt spid="64"/>
                                        </p:tgtEl>
                                        <p:attrNameLst>
                                          <p:attrName>style.visibility</p:attrName>
                                        </p:attrNameLst>
                                      </p:cBhvr>
                                      <p:to>
                                        <p:strVal val="visible"/>
                                      </p:to>
                                    </p:set>
                                    <p:animEffect transition="in" filter="fade">
                                      <p:cBhvr>
                                        <p:cTn id="153" dur="500"/>
                                        <p:tgtEl>
                                          <p:spTgt spid="64"/>
                                        </p:tgtEl>
                                      </p:cBhvr>
                                    </p:animEffect>
                                  </p:childTnLst>
                                </p:cTn>
                              </p:par>
                              <p:par>
                                <p:cTn id="154" presetID="1" presetClass="exit" presetSubtype="0" fill="hold" nodeType="withEffect">
                                  <p:stCondLst>
                                    <p:cond delay="0"/>
                                  </p:stCondLst>
                                  <p:childTnLst>
                                    <p:set>
                                      <p:cBhvr>
                                        <p:cTn id="155" dur="1" fill="hold">
                                          <p:stCondLst>
                                            <p:cond delay="0"/>
                                          </p:stCondLst>
                                        </p:cTn>
                                        <p:tgtEl>
                                          <p:spTgt spid="64"/>
                                        </p:tgtEl>
                                        <p:attrNameLst>
                                          <p:attrName>style.visibility</p:attrName>
                                        </p:attrNameLst>
                                      </p:cBhvr>
                                      <p:to>
                                        <p:strVal val="hidden"/>
                                      </p:to>
                                    </p:set>
                                  </p:childTnLst>
                                </p:cTn>
                              </p:par>
                            </p:childTnLst>
                          </p:cTn>
                        </p:par>
                      </p:childTnLst>
                    </p:cTn>
                  </p:par>
                  <p:par>
                    <p:cTn id="156" fill="hold">
                      <p:stCondLst>
                        <p:cond delay="indefinite"/>
                      </p:stCondLst>
                      <p:childTnLst>
                        <p:par>
                          <p:cTn id="157" fill="hold">
                            <p:stCondLst>
                              <p:cond delay="0"/>
                            </p:stCondLst>
                            <p:childTnLst>
                              <p:par>
                                <p:cTn id="158" presetID="1" presetClass="entr" presetSubtype="0" fill="hold" nodeType="clickEffect">
                                  <p:stCondLst>
                                    <p:cond delay="0"/>
                                  </p:stCondLst>
                                  <p:childTnLst>
                                    <p:set>
                                      <p:cBhvr>
                                        <p:cTn id="159" dur="1" fill="hold">
                                          <p:stCondLst>
                                            <p:cond delay="0"/>
                                          </p:stCondLst>
                                        </p:cTn>
                                        <p:tgtEl>
                                          <p:spTgt spid="30"/>
                                        </p:tgtEl>
                                        <p:attrNameLst>
                                          <p:attrName>style.visibility</p:attrName>
                                        </p:attrNameLst>
                                      </p:cBhvr>
                                      <p:to>
                                        <p:strVal val="visible"/>
                                      </p:to>
                                    </p:set>
                                  </p:childTnLst>
                                </p:cTn>
                              </p:par>
                            </p:childTnLst>
                          </p:cTn>
                        </p:par>
                        <p:par>
                          <p:cTn id="160" fill="hold">
                            <p:stCondLst>
                              <p:cond delay="0"/>
                            </p:stCondLst>
                            <p:childTnLst>
                              <p:par>
                                <p:cTn id="161" presetID="1" presetClass="entr" presetSubtype="0" fill="hold" nodeType="afterEffect">
                                  <p:stCondLst>
                                    <p:cond delay="0"/>
                                  </p:stCondLst>
                                  <p:childTnLst>
                                    <p:set>
                                      <p:cBhvr>
                                        <p:cTn id="162" dur="1" fill="hold">
                                          <p:stCondLst>
                                            <p:cond delay="0"/>
                                          </p:stCondLst>
                                        </p:cTn>
                                        <p:tgtEl>
                                          <p:spTgt spid="61"/>
                                        </p:tgtEl>
                                        <p:attrNameLst>
                                          <p:attrName>style.visibility</p:attrName>
                                        </p:attrNameLst>
                                      </p:cBhvr>
                                      <p:to>
                                        <p:strVal val="visible"/>
                                      </p:to>
                                    </p:set>
                                  </p:childTnLst>
                                </p:cTn>
                              </p:par>
                            </p:childTnLst>
                          </p:cTn>
                        </p:par>
                        <p:par>
                          <p:cTn id="163" fill="hold">
                            <p:stCondLst>
                              <p:cond delay="0"/>
                            </p:stCondLst>
                            <p:childTnLst>
                              <p:par>
                                <p:cTn id="164" presetID="1" presetClass="entr" presetSubtype="0" fill="hold" nodeType="afterEffect">
                                  <p:stCondLst>
                                    <p:cond delay="0"/>
                                  </p:stCondLst>
                                  <p:childTnLst>
                                    <p:set>
                                      <p:cBhvr>
                                        <p:cTn id="165" dur="1" fill="hold">
                                          <p:stCondLst>
                                            <p:cond delay="0"/>
                                          </p:stCondLst>
                                        </p:cTn>
                                        <p:tgtEl>
                                          <p:spTgt spid="64"/>
                                        </p:tgtEl>
                                        <p:attrNameLst>
                                          <p:attrName>style.visibility</p:attrName>
                                        </p:attrNameLst>
                                      </p:cBhvr>
                                      <p:to>
                                        <p:strVal val="visible"/>
                                      </p:to>
                                    </p:set>
                                  </p:childTnLst>
                                </p:cTn>
                              </p:par>
                              <p:par>
                                <p:cTn id="166" presetID="1" presetClass="entr" presetSubtype="0" fill="hold" nodeType="withEffect">
                                  <p:stCondLst>
                                    <p:cond delay="0"/>
                                  </p:stCondLst>
                                  <p:childTnLst>
                                    <p:set>
                                      <p:cBhvr>
                                        <p:cTn id="167" dur="1" fill="hold">
                                          <p:stCondLst>
                                            <p:cond delay="0"/>
                                          </p:stCondLst>
                                        </p:cTn>
                                        <p:tgtEl>
                                          <p:spTgt spid="64"/>
                                        </p:tgtEl>
                                        <p:attrNameLst>
                                          <p:attrName>style.visibility</p:attrName>
                                        </p:attrNameLst>
                                      </p:cBhvr>
                                      <p:to>
                                        <p:strVal val="visible"/>
                                      </p:to>
                                    </p:set>
                                  </p:childTnLst>
                                </p:cTn>
                              </p:par>
                            </p:childTnLst>
                          </p:cTn>
                        </p:par>
                        <p:par>
                          <p:cTn id="168" fill="hold">
                            <p:stCondLst>
                              <p:cond delay="0"/>
                            </p:stCondLst>
                            <p:childTnLst>
                              <p:par>
                                <p:cTn id="169" presetID="0" presetClass="path" presetSubtype="0" accel="50000" decel="50000" fill="hold" nodeType="afterEffect">
                                  <p:stCondLst>
                                    <p:cond delay="0"/>
                                  </p:stCondLst>
                                  <p:childTnLst>
                                    <p:animMotion origin="layout" path="M 0.63299 0.00216 L 0.54132 0.20956 " pathEditMode="relative" ptsTypes="AA">
                                      <p:cBhvr>
                                        <p:cTn id="170" dur="2000" fill="hold"/>
                                        <p:tgtEl>
                                          <p:spTgt spid="24"/>
                                        </p:tgtEl>
                                        <p:attrNameLst>
                                          <p:attrName>ppt_x</p:attrName>
                                          <p:attrName>ppt_y</p:attrName>
                                        </p:attrNameLst>
                                      </p:cBhvr>
                                    </p:animMotion>
                                  </p:childTnLst>
                                </p:cTn>
                              </p:par>
                            </p:childTnLst>
                          </p:cTn>
                        </p:par>
                        <p:par>
                          <p:cTn id="171" fill="hold">
                            <p:stCondLst>
                              <p:cond delay="2000"/>
                            </p:stCondLst>
                            <p:childTnLst>
                              <p:par>
                                <p:cTn id="172" presetID="1" presetClass="exit" presetSubtype="0" fill="hold" grpId="0" nodeType="afterEffect">
                                  <p:stCondLst>
                                    <p:cond delay="0"/>
                                  </p:stCondLst>
                                  <p:childTnLst>
                                    <p:set>
                                      <p:cBhvr>
                                        <p:cTn id="173" dur="1" fill="hold">
                                          <p:stCondLst>
                                            <p:cond delay="0"/>
                                          </p:stCondLst>
                                        </p:cTn>
                                        <p:tgtEl>
                                          <p:spTgt spid="7168"/>
                                        </p:tgtEl>
                                        <p:attrNameLst>
                                          <p:attrName>style.visibility</p:attrName>
                                        </p:attrNameLst>
                                      </p:cBhvr>
                                      <p:to>
                                        <p:strVal val="hidden"/>
                                      </p:to>
                                    </p:set>
                                  </p:childTnLst>
                                </p:cTn>
                              </p:par>
                            </p:childTnLst>
                          </p:cTn>
                        </p:par>
                        <p:par>
                          <p:cTn id="174" fill="hold">
                            <p:stCondLst>
                              <p:cond delay="2000"/>
                            </p:stCondLst>
                            <p:childTnLst>
                              <p:par>
                                <p:cTn id="175" presetID="1" presetClass="entr" presetSubtype="0" fill="hold" nodeType="afterEffect">
                                  <p:stCondLst>
                                    <p:cond delay="0"/>
                                  </p:stCondLst>
                                  <p:childTnLst>
                                    <p:set>
                                      <p:cBhvr>
                                        <p:cTn id="176" dur="1" fill="hold">
                                          <p:stCondLst>
                                            <p:cond delay="0"/>
                                          </p:stCondLst>
                                        </p:cTn>
                                        <p:tgtEl>
                                          <p:spTgt spid="68"/>
                                        </p:tgtEl>
                                        <p:attrNameLst>
                                          <p:attrName>style.visibility</p:attrName>
                                        </p:attrNameLst>
                                      </p:cBhvr>
                                      <p:to>
                                        <p:strVal val="visible"/>
                                      </p:to>
                                    </p:set>
                                  </p:childTnLst>
                                </p:cTn>
                              </p:par>
                            </p:childTnLst>
                          </p:cTn>
                        </p:par>
                        <p:par>
                          <p:cTn id="177" fill="hold">
                            <p:stCondLst>
                              <p:cond delay="2000"/>
                            </p:stCondLst>
                            <p:childTnLst>
                              <p:par>
                                <p:cTn id="178" presetID="0" presetClass="path" presetSubtype="0" accel="50000" decel="50000" fill="hold" nodeType="afterEffect">
                                  <p:stCondLst>
                                    <p:cond delay="0"/>
                                  </p:stCondLst>
                                  <p:childTnLst>
                                    <p:animMotion origin="layout" path="M 0.54132 0.20957 C 0.52934 0.2108 0.5184 0.21142 0.50747 0.21852 C 0.47726 0.21728 0.45174 0.21821 0.42326 0.20771 C 0.40208 0.18889 0.35816 0.19599 0.33872 0.19537 C 0.29028 0.20061 0.30417 0.20061 0.27344 0.20771 C 0.25625 0.2071 0.23889 0.20771 0.2217 0.20617 C 0.22031 0.20586 0.2191 0.20308 0.21788 0.20247 C 0.20625 0.19722 0.19774 0.19352 0.18715 0.18673 C 0.17118 0.17654 0.15451 0.17592 0.13837 0.17068 C 0.11615 0.17284 0.09392 0.17315 0.07187 0.17778 C 0.06389 0.17932 0.05434 0.19043 0.04618 0.19382 C 0.04497 0.19506 0.03819 0.20278 0.03542 0.20247 C 0.02743 0.20123 0.02205 0.19012 0.01562 0.18487 C 0.01042 0.18055 0.00469 0.17963 -0.00052 0.17592 C -0.00781 0.17006 -0.01354 0.16543 -0.02118 0.16358 C -0.03038 0.15833 -0.03889 0.15247 -0.04809 0.14969 C -0.04861 0.14722 -0.04896 0.14382 -0.05 0.14259 C -0.05208 0.14043 -0.06354 0.13673 -0.06684 0.13364 C -0.0717 0.12932 -0.07465 0.12345 -0.07969 0.12129 C -0.08976 0.12253 -0.09983 0.12284 -0.10938 0.125 C -0.11858 0.12685 -0.12743 0.13395 -0.13628 0.13734 C -0.14184 0.14506 -0.14549 0.15339 -0.15017 0.16203 C -0.15122 0.16944 -0.14983 0.16913 -0.15208 0.16913 " pathEditMode="relative" ptsTypes="ffffffffffffffffffffffA">
                                      <p:cBhvr>
                                        <p:cTn id="179" dur="5000" fill="hold"/>
                                        <p:tgtEl>
                                          <p:spTgt spid="24"/>
                                        </p:tgtEl>
                                        <p:attrNameLst>
                                          <p:attrName>ppt_x</p:attrName>
                                          <p:attrName>ppt_y</p:attrName>
                                        </p:attrNameLst>
                                      </p:cBhvr>
                                    </p:animMotion>
                                  </p:childTnLst>
                                </p:cTn>
                              </p:par>
                              <p:par>
                                <p:cTn id="180" presetID="1" presetClass="entr" presetSubtype="0" fill="hold" nodeType="withEffect">
                                  <p:stCondLst>
                                    <p:cond delay="0"/>
                                  </p:stCondLst>
                                  <p:childTnLst>
                                    <p:set>
                                      <p:cBhvr>
                                        <p:cTn id="181" dur="1" fill="hold">
                                          <p:stCondLst>
                                            <p:cond delay="0"/>
                                          </p:stCondLst>
                                        </p:cTn>
                                        <p:tgtEl>
                                          <p:spTgt spid="61"/>
                                        </p:tgtEl>
                                        <p:attrNameLst>
                                          <p:attrName>style.visibility</p:attrName>
                                        </p:attrNameLst>
                                      </p:cBhvr>
                                      <p:to>
                                        <p:strVal val="visible"/>
                                      </p:to>
                                    </p:set>
                                  </p:childTnLst>
                                </p:cTn>
                              </p:par>
                              <p:par>
                                <p:cTn id="182" presetID="1" presetClass="exit" presetSubtype="0" fill="hold" nodeType="withEffect">
                                  <p:stCondLst>
                                    <p:cond delay="0"/>
                                  </p:stCondLst>
                                  <p:childTnLst>
                                    <p:set>
                                      <p:cBhvr>
                                        <p:cTn id="183" dur="1" fill="hold">
                                          <p:stCondLst>
                                            <p:cond delay="0"/>
                                          </p:stCondLst>
                                        </p:cTn>
                                        <p:tgtEl>
                                          <p:spTgt spid="61"/>
                                        </p:tgtEl>
                                        <p:attrNameLst>
                                          <p:attrName>style.visibility</p:attrName>
                                        </p:attrNameLst>
                                      </p:cBhvr>
                                      <p:to>
                                        <p:strVal val="hidden"/>
                                      </p:to>
                                    </p:set>
                                  </p:childTnLst>
                                </p:cTn>
                              </p:par>
                            </p:childTnLst>
                          </p:cTn>
                        </p:par>
                        <p:par>
                          <p:cTn id="184" fill="hold">
                            <p:stCondLst>
                              <p:cond delay="7000"/>
                            </p:stCondLst>
                            <p:childTnLst>
                              <p:par>
                                <p:cTn id="185" presetID="10" presetClass="entr" presetSubtype="0" fill="hold" nodeType="afterEffect">
                                  <p:stCondLst>
                                    <p:cond delay="0"/>
                                  </p:stCondLst>
                                  <p:childTnLst>
                                    <p:set>
                                      <p:cBhvr>
                                        <p:cTn id="186" dur="1" fill="hold">
                                          <p:stCondLst>
                                            <p:cond delay="0"/>
                                          </p:stCondLst>
                                        </p:cTn>
                                        <p:tgtEl>
                                          <p:spTgt spid="61"/>
                                        </p:tgtEl>
                                        <p:attrNameLst>
                                          <p:attrName>style.visibility</p:attrName>
                                        </p:attrNameLst>
                                      </p:cBhvr>
                                      <p:to>
                                        <p:strVal val="visible"/>
                                      </p:to>
                                    </p:set>
                                    <p:animEffect transition="in" filter="fade">
                                      <p:cBhvr>
                                        <p:cTn id="187"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P spid="85" grpId="1"/>
      <p:bldP spid="86" grpId="0"/>
      <p:bldP spid="86" grpId="1"/>
      <p:bldP spid="87" grpId="0"/>
      <p:bldP spid="87" grpId="1"/>
      <p:bldP spid="88" grpId="0"/>
      <p:bldP spid="88" grpId="1"/>
      <p:bldP spid="102" grpId="0" animBg="1"/>
      <p:bldP spid="102" grpId="1" animBg="1"/>
      <p:bldP spid="27" grpId="0"/>
      <p:bldP spid="27" grpId="1"/>
      <p:bldP spid="7168" grpId="0"/>
      <p:bldP spid="7168" grpId="1"/>
      <p:bldP spid="29" grpId="0" animBg="1"/>
      <p:bldP spid="29" grpId="1" animBg="1"/>
      <p:bldP spid="69" grpId="0" animBg="1"/>
      <p:bldP spid="69" grpId="1" animBg="1"/>
      <p:bldP spid="31" grpId="0"/>
      <p:bldP spid="31" grpId="1"/>
      <p:bldP spid="10" grpId="0"/>
      <p:bldP spid="10"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 name="Picture 72"/>
          <p:cNvPicPr>
            <a:picLocks noChangeAspect="1"/>
          </p:cNvPicPr>
          <p:nvPr/>
        </p:nvPicPr>
        <p:blipFill rotWithShape="1">
          <a:blip r:embed="rId2"/>
          <a:srcRect l="9381" t="12167" r="39070" b="20283"/>
          <a:stretch/>
        </p:blipFill>
        <p:spPr>
          <a:xfrm>
            <a:off x="1001393" y="3486150"/>
            <a:ext cx="4713607" cy="1295400"/>
          </a:xfrm>
          <a:prstGeom prst="rect">
            <a:avLst/>
          </a:prstGeom>
        </p:spPr>
      </p:pic>
      <p:pic>
        <p:nvPicPr>
          <p:cNvPr id="72" name="Picture 71"/>
          <p:cNvPicPr>
            <a:picLocks noChangeAspect="1"/>
          </p:cNvPicPr>
          <p:nvPr/>
        </p:nvPicPr>
        <p:blipFill rotWithShape="1">
          <a:blip r:embed="rId3"/>
          <a:srcRect t="2283"/>
          <a:stretch/>
        </p:blipFill>
        <p:spPr>
          <a:xfrm>
            <a:off x="990600" y="2190750"/>
            <a:ext cx="4686300" cy="1253424"/>
          </a:xfrm>
          <a:prstGeom prst="rect">
            <a:avLst/>
          </a:prstGeom>
        </p:spPr>
      </p:pic>
      <p:sp>
        <p:nvSpPr>
          <p:cNvPr id="2" name="Title 1"/>
          <p:cNvSpPr>
            <a:spLocks noGrp="1"/>
          </p:cNvSpPr>
          <p:nvPr>
            <p:ph type="title"/>
          </p:nvPr>
        </p:nvSpPr>
        <p:spPr/>
        <p:txBody>
          <a:bodyPr>
            <a:normAutofit/>
          </a:bodyPr>
          <a:lstStyle/>
          <a:p>
            <a:r>
              <a:rPr lang="en-US" dirty="0" smtClean="0"/>
              <a:t>HOW TO ESTIMATE FLOAT VELOCITY</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8/10/16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4</a:t>
            </a:fld>
            <a:endParaRPr lang="en-US"/>
          </a:p>
        </p:txBody>
      </p:sp>
      <p:sp>
        <p:nvSpPr>
          <p:cNvPr id="21" name="TextBox 20"/>
          <p:cNvSpPr txBox="1"/>
          <p:nvPr/>
        </p:nvSpPr>
        <p:spPr>
          <a:xfrm>
            <a:off x="6662985" y="2334220"/>
            <a:ext cx="1533029" cy="92333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lang="en-US" dirty="0" smtClean="0">
                <a:latin typeface="Franklin Gothic Medium" panose="020B0603020102020204" pitchFamily="34" charset="0"/>
              </a:rPr>
              <a:t>What we </a:t>
            </a:r>
          </a:p>
          <a:p>
            <a:pPr algn="ctr"/>
            <a:r>
              <a:rPr lang="en-US" dirty="0" smtClean="0">
                <a:latin typeface="Franklin Gothic Medium" panose="020B0603020102020204" pitchFamily="34" charset="0"/>
              </a:rPr>
              <a:t>can measure:</a:t>
            </a:r>
          </a:p>
          <a:p>
            <a:pPr algn="ctr"/>
            <a:r>
              <a:rPr lang="en-US" dirty="0" smtClean="0">
                <a:latin typeface="Franklin Gothic Medium" panose="020B0603020102020204" pitchFamily="34" charset="0"/>
              </a:rPr>
              <a:t>accelerations</a:t>
            </a:r>
            <a:endParaRPr lang="en-US" dirty="0">
              <a:latin typeface="Franklin Gothic Medium" panose="020B0603020102020204" pitchFamily="34" charset="0"/>
            </a:endParaRPr>
          </a:p>
        </p:txBody>
      </p:sp>
      <p:sp>
        <p:nvSpPr>
          <p:cNvPr id="22" name="TextBox 21"/>
          <p:cNvSpPr txBox="1"/>
          <p:nvPr/>
        </p:nvSpPr>
        <p:spPr>
          <a:xfrm>
            <a:off x="6649797" y="3630954"/>
            <a:ext cx="1559404" cy="92333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lang="en-US" dirty="0" smtClean="0">
                <a:latin typeface="Franklin Gothic Medium" panose="020B0603020102020204" pitchFamily="34" charset="0"/>
              </a:rPr>
              <a:t>What we </a:t>
            </a:r>
          </a:p>
          <a:p>
            <a:pPr algn="ctr"/>
            <a:r>
              <a:rPr lang="en-US" dirty="0" smtClean="0">
                <a:latin typeface="Franklin Gothic Medium" panose="020B0603020102020204" pitchFamily="34" charset="0"/>
              </a:rPr>
              <a:t>want to know:</a:t>
            </a:r>
            <a:endParaRPr lang="en-US" dirty="0">
              <a:latin typeface="Franklin Gothic Medium" panose="020B0603020102020204" pitchFamily="34" charset="0"/>
            </a:endParaRPr>
          </a:p>
          <a:p>
            <a:pPr algn="ctr"/>
            <a:r>
              <a:rPr lang="en-US" dirty="0" smtClean="0">
                <a:latin typeface="Franklin Gothic Medium" panose="020B0603020102020204" pitchFamily="34" charset="0"/>
              </a:rPr>
              <a:t> velocity</a:t>
            </a:r>
            <a:endParaRPr lang="en-US" dirty="0">
              <a:latin typeface="Franklin Gothic Medium" panose="020B0603020102020204" pitchFamily="34" charset="0"/>
            </a:endParaRPr>
          </a:p>
        </p:txBody>
      </p:sp>
      <p:sp>
        <p:nvSpPr>
          <p:cNvPr id="23" name="TextBox 22"/>
          <p:cNvSpPr txBox="1"/>
          <p:nvPr/>
        </p:nvSpPr>
        <p:spPr>
          <a:xfrm>
            <a:off x="6324600" y="1200150"/>
            <a:ext cx="2209799"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smtClean="0">
                <a:latin typeface="Franklin Gothic Medium" panose="020B0603020102020204" pitchFamily="34" charset="0"/>
              </a:rPr>
              <a:t>Simple case: assume 1D motion</a:t>
            </a:r>
            <a:endParaRPr lang="en-US" dirty="0">
              <a:latin typeface="Franklin Gothic Medium" panose="020B0603020102020204" pitchFamily="34" charset="0"/>
            </a:endParaRPr>
          </a:p>
        </p:txBody>
      </p:sp>
      <p:grpSp>
        <p:nvGrpSpPr>
          <p:cNvPr id="29" name="Group 28"/>
          <p:cNvGrpSpPr/>
          <p:nvPr/>
        </p:nvGrpSpPr>
        <p:grpSpPr>
          <a:xfrm>
            <a:off x="2133597" y="2876550"/>
            <a:ext cx="867909" cy="307777"/>
            <a:chOff x="2872966" y="2721173"/>
            <a:chExt cx="533400" cy="307777"/>
          </a:xfrm>
        </p:grpSpPr>
        <p:cxnSp>
          <p:nvCxnSpPr>
            <p:cNvPr id="26" name="Straight Arrow Connector 25"/>
            <p:cNvCxnSpPr/>
            <p:nvPr/>
          </p:nvCxnSpPr>
          <p:spPr>
            <a:xfrm>
              <a:off x="2872966" y="2732449"/>
              <a:ext cx="533400" cy="0"/>
            </a:xfrm>
            <a:prstGeom prst="straightConnector1">
              <a:avLst/>
            </a:prstGeom>
            <a:ln w="28575">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3000450" y="2721173"/>
              <a:ext cx="342053" cy="307777"/>
            </a:xfrm>
            <a:prstGeom prst="rect">
              <a:avLst/>
            </a:prstGeom>
            <a:noFill/>
          </p:spPr>
          <p:txBody>
            <a:bodyPr wrap="none" rtlCol="0">
              <a:spAutoFit/>
            </a:bodyPr>
            <a:lstStyle/>
            <a:p>
              <a:pPr algn="ctr"/>
              <a:r>
                <a:rPr lang="en-US" sz="1400" dirty="0" smtClean="0"/>
                <a:t>5 sec</a:t>
              </a:r>
              <a:endParaRPr lang="en-US" sz="1400" dirty="0"/>
            </a:p>
          </p:txBody>
        </p:sp>
      </p:grpSp>
      <p:sp>
        <p:nvSpPr>
          <p:cNvPr id="30" name="Oval 29"/>
          <p:cNvSpPr>
            <a:spLocks noChangeAspect="1"/>
          </p:cNvSpPr>
          <p:nvPr/>
        </p:nvSpPr>
        <p:spPr>
          <a:xfrm>
            <a:off x="2917876" y="3559468"/>
            <a:ext cx="94488" cy="94488"/>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a:spLocks noChangeAspect="1"/>
          </p:cNvSpPr>
          <p:nvPr/>
        </p:nvSpPr>
        <p:spPr>
          <a:xfrm>
            <a:off x="2098696" y="4038935"/>
            <a:ext cx="94488" cy="94488"/>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a:spLocks noChangeAspect="1"/>
          </p:cNvSpPr>
          <p:nvPr/>
        </p:nvSpPr>
        <p:spPr>
          <a:xfrm>
            <a:off x="4019285" y="3552692"/>
            <a:ext cx="94488" cy="94488"/>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a:spLocks noChangeAspect="1"/>
          </p:cNvSpPr>
          <p:nvPr/>
        </p:nvSpPr>
        <p:spPr>
          <a:xfrm>
            <a:off x="4834338" y="4038941"/>
            <a:ext cx="94488" cy="94488"/>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4038600" y="2774462"/>
            <a:ext cx="838200" cy="406888"/>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4219665" y="2825682"/>
            <a:ext cx="421910" cy="307777"/>
          </a:xfrm>
          <a:prstGeom prst="rect">
            <a:avLst/>
          </a:prstGeom>
          <a:noFill/>
        </p:spPr>
        <p:txBody>
          <a:bodyPr wrap="none" rtlCol="0">
            <a:spAutoFit/>
          </a:bodyPr>
          <a:lstStyle/>
          <a:p>
            <a:r>
              <a:rPr lang="en-US" sz="1400" dirty="0" smtClean="0"/>
              <a:t>-50</a:t>
            </a:r>
            <a:endParaRPr lang="en-US" sz="1400" dirty="0"/>
          </a:p>
        </p:txBody>
      </p:sp>
      <p:sp>
        <p:nvSpPr>
          <p:cNvPr id="38" name="Rectangle 37"/>
          <p:cNvSpPr/>
          <p:nvPr/>
        </p:nvSpPr>
        <p:spPr>
          <a:xfrm>
            <a:off x="2133600" y="2419350"/>
            <a:ext cx="838200" cy="386373"/>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2314549" y="2455326"/>
            <a:ext cx="457176" cy="307777"/>
          </a:xfrm>
          <a:prstGeom prst="rect">
            <a:avLst/>
          </a:prstGeom>
          <a:noFill/>
        </p:spPr>
        <p:txBody>
          <a:bodyPr wrap="none" rtlCol="0">
            <a:spAutoFit/>
          </a:bodyPr>
          <a:lstStyle/>
          <a:p>
            <a:r>
              <a:rPr lang="en-US" sz="1400" dirty="0" smtClean="0"/>
              <a:t>+50</a:t>
            </a:r>
            <a:endParaRPr lang="en-US" sz="1400" dirty="0"/>
          </a:p>
        </p:txBody>
      </p:sp>
      <p:grpSp>
        <p:nvGrpSpPr>
          <p:cNvPr id="47" name="Group 46"/>
          <p:cNvGrpSpPr/>
          <p:nvPr/>
        </p:nvGrpSpPr>
        <p:grpSpPr>
          <a:xfrm>
            <a:off x="4038599" y="2419350"/>
            <a:ext cx="775715" cy="311555"/>
            <a:chOff x="2848354" y="2721173"/>
            <a:chExt cx="533400" cy="311555"/>
          </a:xfrm>
        </p:grpSpPr>
        <p:cxnSp>
          <p:nvCxnSpPr>
            <p:cNvPr id="48" name="Straight Arrow Connector 47"/>
            <p:cNvCxnSpPr/>
            <p:nvPr/>
          </p:nvCxnSpPr>
          <p:spPr>
            <a:xfrm>
              <a:off x="2848354" y="3032728"/>
              <a:ext cx="533400" cy="0"/>
            </a:xfrm>
            <a:prstGeom prst="straightConnector1">
              <a:avLst/>
            </a:prstGeom>
            <a:ln w="28575">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2957490" y="2721173"/>
              <a:ext cx="382706" cy="307777"/>
            </a:xfrm>
            <a:prstGeom prst="rect">
              <a:avLst/>
            </a:prstGeom>
            <a:noFill/>
          </p:spPr>
          <p:txBody>
            <a:bodyPr wrap="none" rtlCol="0">
              <a:spAutoFit/>
            </a:bodyPr>
            <a:lstStyle/>
            <a:p>
              <a:pPr algn="ctr"/>
              <a:r>
                <a:rPr lang="en-US" sz="1400" dirty="0" smtClean="0"/>
                <a:t>5 sec</a:t>
              </a:r>
              <a:endParaRPr lang="en-US" sz="1400" dirty="0"/>
            </a:p>
          </p:txBody>
        </p:sp>
      </p:grpSp>
      <p:sp>
        <p:nvSpPr>
          <p:cNvPr id="74" name="TextBox 73"/>
          <p:cNvSpPr txBox="1"/>
          <p:nvPr/>
        </p:nvSpPr>
        <p:spPr>
          <a:xfrm rot="16200000">
            <a:off x="-576589" y="2538740"/>
            <a:ext cx="2286000" cy="523220"/>
          </a:xfrm>
          <a:prstGeom prst="rect">
            <a:avLst/>
          </a:prstGeom>
          <a:noFill/>
        </p:spPr>
        <p:txBody>
          <a:bodyPr wrap="square" rtlCol="0">
            <a:spAutoFit/>
          </a:bodyPr>
          <a:lstStyle/>
          <a:p>
            <a:pPr algn="ctr"/>
            <a:r>
              <a:rPr lang="en-US" sz="1400" dirty="0" smtClean="0"/>
              <a:t>Acceleration</a:t>
            </a:r>
            <a:br>
              <a:rPr lang="en-US" sz="1400" dirty="0" smtClean="0"/>
            </a:br>
            <a:r>
              <a:rPr lang="en-US" sz="1400" dirty="0" smtClean="0"/>
              <a:t> (mm/sec</a:t>
            </a:r>
            <a:r>
              <a:rPr lang="en-US" sz="1400" baseline="30000" dirty="0" smtClean="0"/>
              <a:t>2</a:t>
            </a:r>
            <a:r>
              <a:rPr lang="en-US" sz="1400" dirty="0" smtClean="0"/>
              <a:t>)</a:t>
            </a:r>
            <a:endParaRPr lang="en-US" sz="1400" dirty="0"/>
          </a:p>
        </p:txBody>
      </p:sp>
      <p:sp>
        <p:nvSpPr>
          <p:cNvPr id="75" name="TextBox 74"/>
          <p:cNvSpPr txBox="1"/>
          <p:nvPr/>
        </p:nvSpPr>
        <p:spPr>
          <a:xfrm rot="16200000">
            <a:off x="-576589" y="3757940"/>
            <a:ext cx="2286000" cy="523220"/>
          </a:xfrm>
          <a:prstGeom prst="rect">
            <a:avLst/>
          </a:prstGeom>
          <a:noFill/>
        </p:spPr>
        <p:txBody>
          <a:bodyPr wrap="square" rtlCol="0">
            <a:spAutoFit/>
          </a:bodyPr>
          <a:lstStyle/>
          <a:p>
            <a:pPr algn="ctr"/>
            <a:r>
              <a:rPr lang="en-US" sz="1400" dirty="0" smtClean="0"/>
              <a:t>Velocity</a:t>
            </a:r>
            <a:br>
              <a:rPr lang="en-US" sz="1400" dirty="0" smtClean="0"/>
            </a:br>
            <a:r>
              <a:rPr lang="en-US" sz="1400" dirty="0" smtClean="0"/>
              <a:t> (mm/sec</a:t>
            </a:r>
            <a:r>
              <a:rPr lang="en-US" sz="1400" baseline="30000" dirty="0"/>
              <a:t>)</a:t>
            </a:r>
            <a:endParaRPr lang="en-US" sz="1400" dirty="0"/>
          </a:p>
        </p:txBody>
      </p:sp>
      <p:grpSp>
        <p:nvGrpSpPr>
          <p:cNvPr id="79" name="Group 78"/>
          <p:cNvGrpSpPr/>
          <p:nvPr/>
        </p:nvGrpSpPr>
        <p:grpSpPr>
          <a:xfrm>
            <a:off x="3114456" y="2885923"/>
            <a:ext cx="867909" cy="307777"/>
            <a:chOff x="2872966" y="2721173"/>
            <a:chExt cx="533400" cy="307777"/>
          </a:xfrm>
        </p:grpSpPr>
        <p:cxnSp>
          <p:nvCxnSpPr>
            <p:cNvPr id="80" name="Straight Arrow Connector 79"/>
            <p:cNvCxnSpPr/>
            <p:nvPr/>
          </p:nvCxnSpPr>
          <p:spPr>
            <a:xfrm>
              <a:off x="2872966" y="2732449"/>
              <a:ext cx="533400" cy="0"/>
            </a:xfrm>
            <a:prstGeom prst="straightConnector1">
              <a:avLst/>
            </a:prstGeom>
            <a:ln w="28575">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3000450" y="2721173"/>
              <a:ext cx="342053" cy="307777"/>
            </a:xfrm>
            <a:prstGeom prst="rect">
              <a:avLst/>
            </a:prstGeom>
            <a:noFill/>
          </p:spPr>
          <p:txBody>
            <a:bodyPr wrap="none" rtlCol="0">
              <a:spAutoFit/>
            </a:bodyPr>
            <a:lstStyle/>
            <a:p>
              <a:pPr algn="ctr"/>
              <a:r>
                <a:rPr lang="en-US" sz="1400" dirty="0" smtClean="0"/>
                <a:t>5 sec</a:t>
              </a:r>
              <a:endParaRPr lang="en-US" sz="1400" dirty="0"/>
            </a:p>
          </p:txBody>
        </p:sp>
      </p:grpSp>
      <p:grpSp>
        <p:nvGrpSpPr>
          <p:cNvPr id="82" name="Group 81"/>
          <p:cNvGrpSpPr/>
          <p:nvPr/>
        </p:nvGrpSpPr>
        <p:grpSpPr>
          <a:xfrm>
            <a:off x="1339009" y="2880517"/>
            <a:ext cx="794591" cy="307777"/>
            <a:chOff x="2872966" y="2721173"/>
            <a:chExt cx="533400" cy="307777"/>
          </a:xfrm>
        </p:grpSpPr>
        <p:cxnSp>
          <p:nvCxnSpPr>
            <p:cNvPr id="83" name="Straight Arrow Connector 82"/>
            <p:cNvCxnSpPr/>
            <p:nvPr/>
          </p:nvCxnSpPr>
          <p:spPr>
            <a:xfrm>
              <a:off x="2872966" y="2732449"/>
              <a:ext cx="533400" cy="0"/>
            </a:xfrm>
            <a:prstGeom prst="straightConnector1">
              <a:avLst/>
            </a:prstGeom>
            <a:ln w="28575">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3000450" y="2721173"/>
              <a:ext cx="342053" cy="307777"/>
            </a:xfrm>
            <a:prstGeom prst="rect">
              <a:avLst/>
            </a:prstGeom>
            <a:noFill/>
          </p:spPr>
          <p:txBody>
            <a:bodyPr wrap="none" rtlCol="0">
              <a:spAutoFit/>
            </a:bodyPr>
            <a:lstStyle/>
            <a:p>
              <a:pPr algn="ctr"/>
              <a:r>
                <a:rPr lang="en-US" sz="1400" dirty="0" smtClean="0"/>
                <a:t>5 sec</a:t>
              </a:r>
              <a:endParaRPr lang="en-US" sz="1400" dirty="0"/>
            </a:p>
          </p:txBody>
        </p:sp>
      </p:grpSp>
      <p:sp>
        <p:nvSpPr>
          <p:cNvPr id="85" name="Oval 84"/>
          <p:cNvSpPr>
            <a:spLocks noChangeAspect="1"/>
          </p:cNvSpPr>
          <p:nvPr/>
        </p:nvSpPr>
        <p:spPr>
          <a:xfrm>
            <a:off x="5618667" y="4045915"/>
            <a:ext cx="94488" cy="94488"/>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6" name="Group 85"/>
          <p:cNvGrpSpPr/>
          <p:nvPr/>
        </p:nvGrpSpPr>
        <p:grpSpPr>
          <a:xfrm>
            <a:off x="4848319" y="2415802"/>
            <a:ext cx="775715" cy="311555"/>
            <a:chOff x="2848354" y="2721173"/>
            <a:chExt cx="533400" cy="311555"/>
          </a:xfrm>
        </p:grpSpPr>
        <p:cxnSp>
          <p:nvCxnSpPr>
            <p:cNvPr id="87" name="Straight Arrow Connector 86"/>
            <p:cNvCxnSpPr/>
            <p:nvPr/>
          </p:nvCxnSpPr>
          <p:spPr>
            <a:xfrm>
              <a:off x="2848354" y="3032728"/>
              <a:ext cx="533400" cy="0"/>
            </a:xfrm>
            <a:prstGeom prst="straightConnector1">
              <a:avLst/>
            </a:prstGeom>
            <a:ln w="28575">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8" name="TextBox 87"/>
            <p:cNvSpPr txBox="1"/>
            <p:nvPr/>
          </p:nvSpPr>
          <p:spPr>
            <a:xfrm>
              <a:off x="2957490" y="2721173"/>
              <a:ext cx="382706" cy="307777"/>
            </a:xfrm>
            <a:prstGeom prst="rect">
              <a:avLst/>
            </a:prstGeom>
            <a:noFill/>
          </p:spPr>
          <p:txBody>
            <a:bodyPr wrap="none" rtlCol="0">
              <a:spAutoFit/>
            </a:bodyPr>
            <a:lstStyle/>
            <a:p>
              <a:pPr algn="ctr"/>
              <a:r>
                <a:rPr lang="en-US" sz="1400" dirty="0" smtClean="0"/>
                <a:t>5 sec</a:t>
              </a:r>
              <a:endParaRPr lang="en-US" sz="1400" dirty="0"/>
            </a:p>
          </p:txBody>
        </p:sp>
      </p:grpSp>
      <p:pic>
        <p:nvPicPr>
          <p:cNvPr id="46" name="Picture 45"/>
          <p:cNvPicPr>
            <a:picLocks noChangeAspect="1"/>
          </p:cNvPicPr>
          <p:nvPr/>
        </p:nvPicPr>
        <p:blipFill rotWithShape="1">
          <a:blip r:embed="rId4"/>
          <a:srcRect l="17114" t="26460" r="25818" b="49323"/>
          <a:stretch/>
        </p:blipFill>
        <p:spPr>
          <a:xfrm>
            <a:off x="2667000" y="4171950"/>
            <a:ext cx="1808083" cy="409004"/>
          </a:xfrm>
          <a:prstGeom prst="rect">
            <a:avLst/>
          </a:prstGeom>
          <a:ln w="12700" cmpd="sng">
            <a:solidFill>
              <a:srgbClr val="22518A"/>
            </a:solidFill>
          </a:ln>
        </p:spPr>
      </p:pic>
      <p:grpSp>
        <p:nvGrpSpPr>
          <p:cNvPr id="50" name="Group 49"/>
          <p:cNvGrpSpPr/>
          <p:nvPr/>
        </p:nvGrpSpPr>
        <p:grpSpPr>
          <a:xfrm>
            <a:off x="1295400" y="971550"/>
            <a:ext cx="228600" cy="1028700"/>
            <a:chOff x="5565775" y="2873375"/>
            <a:chExt cx="228600" cy="1028700"/>
          </a:xfrm>
        </p:grpSpPr>
        <p:sp>
          <p:nvSpPr>
            <p:cNvPr id="51" name="Rectangle 50"/>
            <p:cNvSpPr/>
            <p:nvPr/>
          </p:nvSpPr>
          <p:spPr>
            <a:xfrm>
              <a:off x="5666359" y="2987675"/>
              <a:ext cx="27432" cy="182880"/>
            </a:xfrm>
            <a:prstGeom prst="rect">
              <a:avLst/>
            </a:prstGeom>
            <a:solidFill>
              <a:schemeClr val="tx1">
                <a:lumMod val="85000"/>
                <a:lumOff val="15000"/>
              </a:schemeClr>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2" name="Group 51"/>
            <p:cNvGrpSpPr/>
            <p:nvPr/>
          </p:nvGrpSpPr>
          <p:grpSpPr>
            <a:xfrm>
              <a:off x="5687568" y="2873375"/>
              <a:ext cx="27432" cy="306070"/>
              <a:chOff x="5838825" y="3105150"/>
              <a:chExt cx="27432" cy="306070"/>
            </a:xfrm>
            <a:solidFill>
              <a:srgbClr val="595959"/>
            </a:solidFill>
          </p:grpSpPr>
          <p:sp>
            <p:nvSpPr>
              <p:cNvPr id="57" name="Rectangle 56"/>
              <p:cNvSpPr/>
              <p:nvPr/>
            </p:nvSpPr>
            <p:spPr>
              <a:xfrm>
                <a:off x="5847969" y="3136900"/>
                <a:ext cx="9144" cy="274320"/>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Rectangle 57"/>
              <p:cNvSpPr/>
              <p:nvPr/>
            </p:nvSpPr>
            <p:spPr>
              <a:xfrm>
                <a:off x="5838825" y="3105150"/>
                <a:ext cx="27432" cy="18288"/>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3" name="Group 52"/>
            <p:cNvGrpSpPr/>
            <p:nvPr/>
          </p:nvGrpSpPr>
          <p:grpSpPr>
            <a:xfrm>
              <a:off x="5565775" y="3101974"/>
              <a:ext cx="228600" cy="800101"/>
              <a:chOff x="5565775" y="3101974"/>
              <a:chExt cx="228600" cy="800101"/>
            </a:xfrm>
          </p:grpSpPr>
          <p:sp>
            <p:nvSpPr>
              <p:cNvPr id="54" name="Rounded Rectangle 53"/>
              <p:cNvSpPr/>
              <p:nvPr/>
            </p:nvSpPr>
            <p:spPr>
              <a:xfrm>
                <a:off x="5621080" y="3105150"/>
                <a:ext cx="120463" cy="765175"/>
              </a:xfrm>
              <a:prstGeom prst="roundRect">
                <a:avLst>
                  <a:gd name="adj" fmla="val 0"/>
                </a:avLst>
              </a:prstGeom>
              <a:solidFill>
                <a:srgbClr val="7F7F7F"/>
              </a:solid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Rounded Rectangle 54"/>
              <p:cNvSpPr/>
              <p:nvPr/>
            </p:nvSpPr>
            <p:spPr>
              <a:xfrm>
                <a:off x="5602155" y="3819525"/>
                <a:ext cx="155840" cy="82550"/>
              </a:xfrm>
              <a:prstGeom prst="roundRect">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Rounded Rectangle 55"/>
              <p:cNvSpPr/>
              <p:nvPr/>
            </p:nvSpPr>
            <p:spPr>
              <a:xfrm>
                <a:off x="5565775" y="3101974"/>
                <a:ext cx="228600" cy="45719"/>
              </a:xfrm>
              <a:prstGeom prst="roundRect">
                <a:avLst/>
              </a:prstGeom>
              <a:solidFill>
                <a:srgbClr val="595959"/>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0118137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3.33333E-6 8.63132E-7 L 0.46667 8.63132E-7 " pathEditMode="relative" ptsTypes="AA">
                                      <p:cBhvr>
                                        <p:cTn id="6" dur="5000" fill="hold"/>
                                        <p:tgtEl>
                                          <p:spTgt spid="50"/>
                                        </p:tgtEl>
                                        <p:attrNameLst>
                                          <p:attrName>ppt_x</p:attrName>
                                          <p:attrName>ppt_y</p:attrName>
                                        </p:attrNameLst>
                                      </p:cBhvr>
                                    </p:animMotion>
                                  </p:childTnLst>
                                </p:cTn>
                              </p:par>
                              <p:par>
                                <p:cTn id="7" presetID="22" presetClass="entr" presetSubtype="8" fill="hold" nodeType="withEffect">
                                  <p:stCondLst>
                                    <p:cond delay="0"/>
                                  </p:stCondLst>
                                  <p:childTnLst>
                                    <p:set>
                                      <p:cBhvr>
                                        <p:cTn id="8" dur="1" fill="hold">
                                          <p:stCondLst>
                                            <p:cond delay="0"/>
                                          </p:stCondLst>
                                        </p:cTn>
                                        <p:tgtEl>
                                          <p:spTgt spid="72"/>
                                        </p:tgtEl>
                                        <p:attrNameLst>
                                          <p:attrName>style.visibility</p:attrName>
                                        </p:attrNameLst>
                                      </p:cBhvr>
                                      <p:to>
                                        <p:strVal val="visible"/>
                                      </p:to>
                                    </p:set>
                                    <p:animEffect transition="in" filter="wipe(left)">
                                      <p:cBhvr>
                                        <p:cTn id="9" dur="5000"/>
                                        <p:tgtEl>
                                          <p:spTgt spid="72"/>
                                        </p:tgtEl>
                                      </p:cBhvr>
                                    </p:animEffect>
                                  </p:childTnLst>
                                </p:cTn>
                              </p:par>
                              <p:par>
                                <p:cTn id="10" presetID="22" presetClass="entr" presetSubtype="8" fill="hold" nodeType="withEffect">
                                  <p:stCondLst>
                                    <p:cond delay="0"/>
                                  </p:stCondLst>
                                  <p:childTnLst>
                                    <p:set>
                                      <p:cBhvr>
                                        <p:cTn id="11" dur="1" fill="hold">
                                          <p:stCondLst>
                                            <p:cond delay="0"/>
                                          </p:stCondLst>
                                        </p:cTn>
                                        <p:tgtEl>
                                          <p:spTgt spid="73"/>
                                        </p:tgtEl>
                                        <p:attrNameLst>
                                          <p:attrName>style.visibility</p:attrName>
                                        </p:attrNameLst>
                                      </p:cBhvr>
                                      <p:to>
                                        <p:strVal val="visible"/>
                                      </p:to>
                                    </p:set>
                                    <p:animEffect transition="in" filter="wipe(left)">
                                      <p:cBhvr>
                                        <p:cTn id="12" dur="5000"/>
                                        <p:tgtEl>
                                          <p:spTgt spid="73"/>
                                        </p:tgtEl>
                                      </p:cBhvr>
                                    </p:animEffect>
                                  </p:childTnLst>
                                </p:cTn>
                              </p:par>
                            </p:childTnLst>
                          </p:cTn>
                        </p:par>
                        <p:par>
                          <p:cTn id="13" fill="hold">
                            <p:stCondLst>
                              <p:cond delay="5000"/>
                            </p:stCondLst>
                            <p:childTnLst>
                              <p:par>
                                <p:cTn id="14" presetID="10" presetClass="entr" presetSubtype="0" fill="hold" grpId="0" nodeType="after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childTnLst>
                          </p:cTn>
                        </p:par>
                        <p:par>
                          <p:cTn id="17" fill="hold">
                            <p:stCondLst>
                              <p:cond delay="5500"/>
                            </p:stCondLst>
                            <p:childTnLst>
                              <p:par>
                                <p:cTn id="18" presetID="10" presetClass="entr" presetSubtype="0" fill="hold" nodeType="after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fade">
                                      <p:cBhvr>
                                        <p:cTn id="20" dur="500"/>
                                        <p:tgtEl>
                                          <p:spTgt spid="46"/>
                                        </p:tgtEl>
                                      </p:cBhvr>
                                    </p:animEffect>
                                  </p:childTnLst>
                                </p:cTn>
                              </p:par>
                            </p:childTnLst>
                          </p:cTn>
                        </p:par>
                        <p:par>
                          <p:cTn id="21" fill="hold">
                            <p:stCondLst>
                              <p:cond delay="6000"/>
                            </p:stCondLst>
                            <p:childTnLst>
                              <p:par>
                                <p:cTn id="22" presetID="10" presetClass="entr" presetSubtype="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par>
                          <p:cTn id="25" fill="hold">
                            <p:stCondLst>
                              <p:cond delay="6500"/>
                            </p:stCondLst>
                            <p:childTnLst>
                              <p:par>
                                <p:cTn id="26" presetID="10" presetClass="entr" presetSubtype="0" fill="hold" grpId="0" nodeType="after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82"/>
                                        </p:tgtEl>
                                        <p:attrNameLst>
                                          <p:attrName>style.visibility</p:attrName>
                                        </p:attrNameLst>
                                      </p:cBhvr>
                                      <p:to>
                                        <p:strVal val="visible"/>
                                      </p:to>
                                    </p:set>
                                    <p:animEffect transition="in" filter="fade">
                                      <p:cBhvr>
                                        <p:cTn id="33" dur="500"/>
                                        <p:tgtEl>
                                          <p:spTgt spid="8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fade">
                                      <p:cBhvr>
                                        <p:cTn id="38" dur="500"/>
                                        <p:tgtEl>
                                          <p:spTgt spid="31"/>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500"/>
                                        <p:tgtEl>
                                          <p:spTgt spid="29"/>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fade">
                                      <p:cBhvr>
                                        <p:cTn id="48" dur="500"/>
                                        <p:tgtEl>
                                          <p:spTgt spid="38"/>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45"/>
                                        </p:tgtEl>
                                        <p:attrNameLst>
                                          <p:attrName>style.visibility</p:attrName>
                                        </p:attrNameLst>
                                      </p:cBhvr>
                                      <p:to>
                                        <p:strVal val="visible"/>
                                      </p:to>
                                    </p:set>
                                    <p:animEffect transition="in" filter="fade">
                                      <p:cBhvr>
                                        <p:cTn id="53" dur="500"/>
                                        <p:tgtEl>
                                          <p:spTgt spid="4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fade">
                                      <p:cBhvr>
                                        <p:cTn id="58" dur="500"/>
                                        <p:tgtEl>
                                          <p:spTgt spid="30"/>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79"/>
                                        </p:tgtEl>
                                        <p:attrNameLst>
                                          <p:attrName>style.visibility</p:attrName>
                                        </p:attrNameLst>
                                      </p:cBhvr>
                                      <p:to>
                                        <p:strVal val="visible"/>
                                      </p:to>
                                    </p:set>
                                    <p:animEffect transition="in" filter="fade">
                                      <p:cBhvr>
                                        <p:cTn id="63" dur="500"/>
                                        <p:tgtEl>
                                          <p:spTgt spid="79"/>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32"/>
                                        </p:tgtEl>
                                        <p:attrNameLst>
                                          <p:attrName>style.visibility</p:attrName>
                                        </p:attrNameLst>
                                      </p:cBhvr>
                                      <p:to>
                                        <p:strVal val="visible"/>
                                      </p:to>
                                    </p:set>
                                    <p:animEffect transition="in" filter="fade">
                                      <p:cBhvr>
                                        <p:cTn id="68" dur="500"/>
                                        <p:tgtEl>
                                          <p:spTgt spid="32"/>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47"/>
                                        </p:tgtEl>
                                        <p:attrNameLst>
                                          <p:attrName>style.visibility</p:attrName>
                                        </p:attrNameLst>
                                      </p:cBhvr>
                                      <p:to>
                                        <p:strVal val="visible"/>
                                      </p:to>
                                    </p:set>
                                    <p:animEffect transition="in" filter="fade">
                                      <p:cBhvr>
                                        <p:cTn id="73" dur="500"/>
                                        <p:tgtEl>
                                          <p:spTgt spid="47"/>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39"/>
                                        </p:tgtEl>
                                        <p:attrNameLst>
                                          <p:attrName>style.visibility</p:attrName>
                                        </p:attrNameLst>
                                      </p:cBhvr>
                                      <p:to>
                                        <p:strVal val="visible"/>
                                      </p:to>
                                    </p:set>
                                    <p:animEffect transition="in" filter="fade">
                                      <p:cBhvr>
                                        <p:cTn id="78" dur="500"/>
                                        <p:tgtEl>
                                          <p:spTgt spid="39"/>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42"/>
                                        </p:tgtEl>
                                        <p:attrNameLst>
                                          <p:attrName>style.visibility</p:attrName>
                                        </p:attrNameLst>
                                      </p:cBhvr>
                                      <p:to>
                                        <p:strVal val="visible"/>
                                      </p:to>
                                    </p:set>
                                    <p:animEffect transition="in" filter="fade">
                                      <p:cBhvr>
                                        <p:cTn id="83" dur="500"/>
                                        <p:tgtEl>
                                          <p:spTgt spid="42"/>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35"/>
                                        </p:tgtEl>
                                        <p:attrNameLst>
                                          <p:attrName>style.visibility</p:attrName>
                                        </p:attrNameLst>
                                      </p:cBhvr>
                                      <p:to>
                                        <p:strVal val="visible"/>
                                      </p:to>
                                    </p:set>
                                    <p:animEffect transition="in" filter="fade">
                                      <p:cBhvr>
                                        <p:cTn id="88" dur="500"/>
                                        <p:tgtEl>
                                          <p:spTgt spid="35"/>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86"/>
                                        </p:tgtEl>
                                        <p:attrNameLst>
                                          <p:attrName>style.visibility</p:attrName>
                                        </p:attrNameLst>
                                      </p:cBhvr>
                                      <p:to>
                                        <p:strVal val="visible"/>
                                      </p:to>
                                    </p:set>
                                    <p:animEffect transition="in" filter="fade">
                                      <p:cBhvr>
                                        <p:cTn id="93" dur="500"/>
                                        <p:tgtEl>
                                          <p:spTgt spid="86"/>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85"/>
                                        </p:tgtEl>
                                        <p:attrNameLst>
                                          <p:attrName>style.visibility</p:attrName>
                                        </p:attrNameLst>
                                      </p:cBhvr>
                                      <p:to>
                                        <p:strVal val="visible"/>
                                      </p:to>
                                    </p:set>
                                    <p:animEffect transition="in" filter="fade">
                                      <p:cBhvr>
                                        <p:cTn id="98"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30" grpId="0" animBg="1"/>
      <p:bldP spid="31" grpId="0" animBg="1"/>
      <p:bldP spid="32" grpId="0" animBg="1"/>
      <p:bldP spid="35" grpId="0" animBg="1"/>
      <p:bldP spid="39" grpId="0" animBg="1"/>
      <p:bldP spid="42" grpId="0"/>
      <p:bldP spid="38" grpId="0" animBg="1"/>
      <p:bldP spid="45" grpId="0"/>
      <p:bldP spid="8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a:xfrm>
            <a:off x="5258588" y="981074"/>
            <a:ext cx="826163" cy="826163"/>
          </a:xfrm>
          <a:custGeom>
            <a:avLst/>
            <a:gdLst>
              <a:gd name="connsiteX0" fmla="*/ 0 w 826163"/>
              <a:gd name="connsiteY0" fmla="*/ 0 h 826163"/>
              <a:gd name="connsiteX1" fmla="*/ 826163 w 826163"/>
              <a:gd name="connsiteY1" fmla="*/ 0 h 826163"/>
              <a:gd name="connsiteX2" fmla="*/ 826163 w 826163"/>
              <a:gd name="connsiteY2" fmla="*/ 826163 h 826163"/>
              <a:gd name="connsiteX3" fmla="*/ 0 w 826163"/>
              <a:gd name="connsiteY3" fmla="*/ 826163 h 826163"/>
              <a:gd name="connsiteX4" fmla="*/ 0 w 826163"/>
              <a:gd name="connsiteY4" fmla="*/ 0 h 826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6163" h="826163">
                <a:moveTo>
                  <a:pt x="0" y="0"/>
                </a:moveTo>
                <a:lnTo>
                  <a:pt x="826163" y="0"/>
                </a:lnTo>
                <a:lnTo>
                  <a:pt x="826163" y="826163"/>
                </a:lnTo>
                <a:lnTo>
                  <a:pt x="0" y="8261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Model System</a:t>
            </a:r>
            <a:endParaRPr lang="en-US" sz="1800" kern="1200" dirty="0">
              <a:latin typeface="Franklin Gothic Medium" panose="020B0603020102020204" pitchFamily="34" charset="0"/>
            </a:endParaRPr>
          </a:p>
        </p:txBody>
      </p:sp>
      <p:sp>
        <p:nvSpPr>
          <p:cNvPr id="8" name="Circular Arrow 7"/>
          <p:cNvSpPr/>
          <p:nvPr/>
        </p:nvSpPr>
        <p:spPr>
          <a:xfrm>
            <a:off x="2731587" y="972619"/>
            <a:ext cx="4036460" cy="4036460"/>
          </a:xfrm>
          <a:prstGeom prst="circularArrow">
            <a:avLst>
              <a:gd name="adj1" fmla="val 3991"/>
              <a:gd name="adj2" fmla="val 250379"/>
              <a:gd name="adj3" fmla="val 20572800"/>
              <a:gd name="adj4" fmla="val 18983393"/>
              <a:gd name="adj5" fmla="val 465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Freeform 8"/>
          <p:cNvSpPr/>
          <p:nvPr/>
        </p:nvSpPr>
        <p:spPr>
          <a:xfrm>
            <a:off x="6011563" y="2577768"/>
            <a:ext cx="1163915" cy="826163"/>
          </a:xfrm>
          <a:custGeom>
            <a:avLst/>
            <a:gdLst>
              <a:gd name="connsiteX0" fmla="*/ 0 w 1163915"/>
              <a:gd name="connsiteY0" fmla="*/ 0 h 826163"/>
              <a:gd name="connsiteX1" fmla="*/ 1163915 w 1163915"/>
              <a:gd name="connsiteY1" fmla="*/ 0 h 826163"/>
              <a:gd name="connsiteX2" fmla="*/ 1163915 w 1163915"/>
              <a:gd name="connsiteY2" fmla="*/ 826163 h 826163"/>
              <a:gd name="connsiteX3" fmla="*/ 0 w 1163915"/>
              <a:gd name="connsiteY3" fmla="*/ 826163 h 826163"/>
              <a:gd name="connsiteX4" fmla="*/ 0 w 1163915"/>
              <a:gd name="connsiteY4" fmla="*/ 0 h 826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915" h="826163">
                <a:moveTo>
                  <a:pt x="0" y="0"/>
                </a:moveTo>
                <a:lnTo>
                  <a:pt x="1163915" y="0"/>
                </a:lnTo>
                <a:lnTo>
                  <a:pt x="1163915" y="826163"/>
                </a:lnTo>
                <a:lnTo>
                  <a:pt x="0" y="8261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Evaluate Sensor</a:t>
            </a:r>
            <a:endParaRPr lang="en-US" sz="1800" kern="1200" dirty="0">
              <a:latin typeface="Franklin Gothic Medium" panose="020B0603020102020204" pitchFamily="34" charset="0"/>
            </a:endParaRPr>
          </a:p>
        </p:txBody>
      </p:sp>
      <p:sp>
        <p:nvSpPr>
          <p:cNvPr id="13" name="Circular Arrow 12"/>
          <p:cNvSpPr/>
          <p:nvPr/>
        </p:nvSpPr>
        <p:spPr>
          <a:xfrm>
            <a:off x="2755608" y="879360"/>
            <a:ext cx="4036460" cy="4036460"/>
          </a:xfrm>
          <a:prstGeom prst="circularArrow">
            <a:avLst>
              <a:gd name="adj1" fmla="val 3991"/>
              <a:gd name="adj2" fmla="val 250379"/>
              <a:gd name="adj3" fmla="val 2255386"/>
              <a:gd name="adj4" fmla="val 956409"/>
              <a:gd name="adj5" fmla="val 465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Freeform 13"/>
          <p:cNvSpPr/>
          <p:nvPr/>
        </p:nvSpPr>
        <p:spPr>
          <a:xfrm>
            <a:off x="4790134" y="4125584"/>
            <a:ext cx="1763066" cy="826163"/>
          </a:xfrm>
          <a:custGeom>
            <a:avLst/>
            <a:gdLst>
              <a:gd name="connsiteX0" fmla="*/ 0 w 1763066"/>
              <a:gd name="connsiteY0" fmla="*/ 0 h 826163"/>
              <a:gd name="connsiteX1" fmla="*/ 1763066 w 1763066"/>
              <a:gd name="connsiteY1" fmla="*/ 0 h 826163"/>
              <a:gd name="connsiteX2" fmla="*/ 1763066 w 1763066"/>
              <a:gd name="connsiteY2" fmla="*/ 826163 h 826163"/>
              <a:gd name="connsiteX3" fmla="*/ 0 w 1763066"/>
              <a:gd name="connsiteY3" fmla="*/ 826163 h 826163"/>
              <a:gd name="connsiteX4" fmla="*/ 0 w 1763066"/>
              <a:gd name="connsiteY4" fmla="*/ 0 h 826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3066" h="826163">
                <a:moveTo>
                  <a:pt x="0" y="0"/>
                </a:moveTo>
                <a:lnTo>
                  <a:pt x="1763066" y="0"/>
                </a:lnTo>
                <a:lnTo>
                  <a:pt x="1763066" y="826163"/>
                </a:lnTo>
                <a:lnTo>
                  <a:pt x="0" y="8261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Build &amp; Program Data Logger</a:t>
            </a:r>
            <a:endParaRPr lang="en-US" sz="1800" kern="1200" dirty="0">
              <a:latin typeface="Franklin Gothic Medium" panose="020B0603020102020204" pitchFamily="34" charset="0"/>
            </a:endParaRPr>
          </a:p>
        </p:txBody>
      </p:sp>
      <p:sp>
        <p:nvSpPr>
          <p:cNvPr id="15" name="Circular Arrow 14"/>
          <p:cNvSpPr/>
          <p:nvPr/>
        </p:nvSpPr>
        <p:spPr>
          <a:xfrm>
            <a:off x="2593416" y="938663"/>
            <a:ext cx="4036460" cy="4036460"/>
          </a:xfrm>
          <a:prstGeom prst="circularArrow">
            <a:avLst>
              <a:gd name="adj1" fmla="val 3991"/>
              <a:gd name="adj2" fmla="val 250379"/>
              <a:gd name="adj3" fmla="val 5845374"/>
              <a:gd name="adj4" fmla="val 5066673"/>
              <a:gd name="adj5" fmla="val 465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Freeform 16"/>
          <p:cNvSpPr/>
          <p:nvPr/>
        </p:nvSpPr>
        <p:spPr>
          <a:xfrm>
            <a:off x="2921753" y="4095750"/>
            <a:ext cx="1345447" cy="826163"/>
          </a:xfrm>
          <a:custGeom>
            <a:avLst/>
            <a:gdLst>
              <a:gd name="connsiteX0" fmla="*/ 0 w 826163"/>
              <a:gd name="connsiteY0" fmla="*/ 0 h 826163"/>
              <a:gd name="connsiteX1" fmla="*/ 826163 w 826163"/>
              <a:gd name="connsiteY1" fmla="*/ 0 h 826163"/>
              <a:gd name="connsiteX2" fmla="*/ 826163 w 826163"/>
              <a:gd name="connsiteY2" fmla="*/ 826163 h 826163"/>
              <a:gd name="connsiteX3" fmla="*/ 0 w 826163"/>
              <a:gd name="connsiteY3" fmla="*/ 826163 h 826163"/>
              <a:gd name="connsiteX4" fmla="*/ 0 w 826163"/>
              <a:gd name="connsiteY4" fmla="*/ 0 h 826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6163" h="826163">
                <a:moveTo>
                  <a:pt x="0" y="0"/>
                </a:moveTo>
                <a:lnTo>
                  <a:pt x="826163" y="0"/>
                </a:lnTo>
                <a:lnTo>
                  <a:pt x="826163" y="826163"/>
                </a:lnTo>
                <a:lnTo>
                  <a:pt x="0" y="8261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Run </a:t>
            </a:r>
            <a:r>
              <a:rPr lang="en-US" sz="1800" kern="1200" dirty="0" smtClean="0">
                <a:latin typeface="Franklin Gothic Medium" panose="020B0603020102020204" pitchFamily="34" charset="0"/>
              </a:rPr>
              <a:t>Experiments</a:t>
            </a:r>
            <a:endParaRPr lang="en-US" sz="1800" kern="1200" dirty="0">
              <a:latin typeface="Franklin Gothic Medium" panose="020B0603020102020204" pitchFamily="34" charset="0"/>
            </a:endParaRPr>
          </a:p>
        </p:txBody>
      </p:sp>
      <p:sp>
        <p:nvSpPr>
          <p:cNvPr id="19" name="Circular Arrow 18"/>
          <p:cNvSpPr/>
          <p:nvPr/>
        </p:nvSpPr>
        <p:spPr>
          <a:xfrm>
            <a:off x="2731587" y="972619"/>
            <a:ext cx="4036460" cy="4036460"/>
          </a:xfrm>
          <a:prstGeom prst="circularArrow">
            <a:avLst>
              <a:gd name="adj1" fmla="val 3991"/>
              <a:gd name="adj2" fmla="val 250379"/>
              <a:gd name="adj3" fmla="val 9772800"/>
              <a:gd name="adj4" fmla="val 8183393"/>
              <a:gd name="adj5" fmla="val 465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Freeform 20"/>
          <p:cNvSpPr/>
          <p:nvPr/>
        </p:nvSpPr>
        <p:spPr>
          <a:xfrm>
            <a:off x="2349520" y="2577768"/>
            <a:ext cx="1113189" cy="826163"/>
          </a:xfrm>
          <a:custGeom>
            <a:avLst/>
            <a:gdLst>
              <a:gd name="connsiteX0" fmla="*/ 0 w 1113189"/>
              <a:gd name="connsiteY0" fmla="*/ 0 h 826163"/>
              <a:gd name="connsiteX1" fmla="*/ 1113189 w 1113189"/>
              <a:gd name="connsiteY1" fmla="*/ 0 h 826163"/>
              <a:gd name="connsiteX2" fmla="*/ 1113189 w 1113189"/>
              <a:gd name="connsiteY2" fmla="*/ 826163 h 826163"/>
              <a:gd name="connsiteX3" fmla="*/ 0 w 1113189"/>
              <a:gd name="connsiteY3" fmla="*/ 826163 h 826163"/>
              <a:gd name="connsiteX4" fmla="*/ 0 w 1113189"/>
              <a:gd name="connsiteY4" fmla="*/ 0 h 826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189" h="826163">
                <a:moveTo>
                  <a:pt x="0" y="0"/>
                </a:moveTo>
                <a:lnTo>
                  <a:pt x="1113189" y="0"/>
                </a:lnTo>
                <a:lnTo>
                  <a:pt x="1113189" y="826163"/>
                </a:lnTo>
                <a:lnTo>
                  <a:pt x="0" y="8261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Signal Processing</a:t>
            </a:r>
            <a:endParaRPr lang="en-US" sz="1800" kern="1200" dirty="0">
              <a:latin typeface="Franklin Gothic Medium" panose="020B0603020102020204" pitchFamily="34" charset="0"/>
            </a:endParaRPr>
          </a:p>
        </p:txBody>
      </p:sp>
      <p:sp>
        <p:nvSpPr>
          <p:cNvPr id="22" name="Circular Arrow 21"/>
          <p:cNvSpPr/>
          <p:nvPr/>
        </p:nvSpPr>
        <p:spPr>
          <a:xfrm>
            <a:off x="2731587" y="972619"/>
            <a:ext cx="4036460" cy="4036460"/>
          </a:xfrm>
          <a:prstGeom prst="circularArrow">
            <a:avLst>
              <a:gd name="adj1" fmla="val 3991"/>
              <a:gd name="adj2" fmla="val 250379"/>
              <a:gd name="adj3" fmla="val 12945978"/>
              <a:gd name="adj4" fmla="val 11576821"/>
              <a:gd name="adj5" fmla="val 465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Freeform 22"/>
          <p:cNvSpPr/>
          <p:nvPr/>
        </p:nvSpPr>
        <p:spPr>
          <a:xfrm>
            <a:off x="3066186" y="981074"/>
            <a:ext cx="1523561" cy="826163"/>
          </a:xfrm>
          <a:custGeom>
            <a:avLst/>
            <a:gdLst>
              <a:gd name="connsiteX0" fmla="*/ 0 w 1523561"/>
              <a:gd name="connsiteY0" fmla="*/ 0 h 826163"/>
              <a:gd name="connsiteX1" fmla="*/ 1523561 w 1523561"/>
              <a:gd name="connsiteY1" fmla="*/ 0 h 826163"/>
              <a:gd name="connsiteX2" fmla="*/ 1523561 w 1523561"/>
              <a:gd name="connsiteY2" fmla="*/ 826163 h 826163"/>
              <a:gd name="connsiteX3" fmla="*/ 0 w 1523561"/>
              <a:gd name="connsiteY3" fmla="*/ 826163 h 826163"/>
              <a:gd name="connsiteX4" fmla="*/ 0 w 1523561"/>
              <a:gd name="connsiteY4" fmla="*/ 0 h 826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3561" h="826163">
                <a:moveTo>
                  <a:pt x="0" y="0"/>
                </a:moveTo>
                <a:lnTo>
                  <a:pt x="1523561" y="0"/>
                </a:lnTo>
                <a:lnTo>
                  <a:pt x="1523561" y="826163"/>
                </a:lnTo>
                <a:lnTo>
                  <a:pt x="0" y="8261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Evaluate Performance</a:t>
            </a:r>
            <a:endParaRPr lang="en-US" sz="1800" kern="1200" dirty="0">
              <a:latin typeface="Franklin Gothic Medium" panose="020B0603020102020204" pitchFamily="34" charset="0"/>
            </a:endParaRPr>
          </a:p>
        </p:txBody>
      </p:sp>
      <p:sp>
        <p:nvSpPr>
          <p:cNvPr id="24" name="Circular Arrow 23"/>
          <p:cNvSpPr/>
          <p:nvPr/>
        </p:nvSpPr>
        <p:spPr>
          <a:xfrm>
            <a:off x="2731587" y="972619"/>
            <a:ext cx="4036460" cy="4036460"/>
          </a:xfrm>
          <a:prstGeom prst="circularArrow">
            <a:avLst>
              <a:gd name="adj1" fmla="val 3991"/>
              <a:gd name="adj2" fmla="val 250379"/>
              <a:gd name="adj3" fmla="val 16910739"/>
              <a:gd name="adj4" fmla="val 15901157"/>
              <a:gd name="adj5" fmla="val 4656"/>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 name="Title 1"/>
          <p:cNvSpPr>
            <a:spLocks noGrp="1"/>
          </p:cNvSpPr>
          <p:nvPr>
            <p:ph type="title"/>
          </p:nvPr>
        </p:nvSpPr>
        <p:spPr/>
        <p:txBody>
          <a:bodyPr/>
          <a:lstStyle/>
          <a:p>
            <a:r>
              <a:rPr lang="en-US" dirty="0" smtClean="0"/>
              <a:t>INTERNSHIP OBJECTIVES</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8/10/16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5</a:t>
            </a:fld>
            <a:endParaRPr lang="en-US"/>
          </a:p>
        </p:txBody>
      </p:sp>
      <p:pic>
        <p:nvPicPr>
          <p:cNvPr id="11" name="Picture 3" descr="C:\Users\nraymond\Downloads\IMG_746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536" t="20119" r="3860" b="15106"/>
          <a:stretch/>
        </p:blipFill>
        <p:spPr bwMode="auto">
          <a:xfrm>
            <a:off x="6684014" y="3535853"/>
            <a:ext cx="1545586" cy="145726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Users\nraymond\Downloads\IMG_739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986" t="5404" r="26581" b="9010"/>
          <a:stretch/>
        </p:blipFill>
        <p:spPr bwMode="auto">
          <a:xfrm rot="5400000">
            <a:off x="1439017" y="3555819"/>
            <a:ext cx="1292418" cy="158218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68509" y="2435209"/>
            <a:ext cx="769136" cy="8964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4433" b="8972"/>
          <a:stretch/>
        </p:blipFill>
        <p:spPr bwMode="auto">
          <a:xfrm>
            <a:off x="1676400" y="982311"/>
            <a:ext cx="1389783" cy="104520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193505">
            <a:off x="4141703" y="1710263"/>
            <a:ext cx="577999" cy="8477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601054">
            <a:off x="3721705" y="2566238"/>
            <a:ext cx="577999" cy="753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7" name="Group 36"/>
          <p:cNvGrpSpPr/>
          <p:nvPr/>
        </p:nvGrpSpPr>
        <p:grpSpPr>
          <a:xfrm>
            <a:off x="995692" y="2294176"/>
            <a:ext cx="1295400" cy="1255728"/>
            <a:chOff x="1219200" y="2382822"/>
            <a:chExt cx="1295400" cy="1255728"/>
          </a:xfrm>
        </p:grpSpPr>
        <p:sp>
          <p:nvSpPr>
            <p:cNvPr id="34" name="Freeform 33"/>
            <p:cNvSpPr/>
            <p:nvPr/>
          </p:nvSpPr>
          <p:spPr>
            <a:xfrm>
              <a:off x="1248229" y="2523855"/>
              <a:ext cx="1244646" cy="1036570"/>
            </a:xfrm>
            <a:custGeom>
              <a:avLst/>
              <a:gdLst>
                <a:gd name="connsiteX0" fmla="*/ 0 w 1244646"/>
                <a:gd name="connsiteY0" fmla="*/ 789031 h 1036570"/>
                <a:gd name="connsiteX1" fmla="*/ 3628 w 1244646"/>
                <a:gd name="connsiteY1" fmla="*/ 770888 h 1036570"/>
                <a:gd name="connsiteX2" fmla="*/ 10885 w 1244646"/>
                <a:gd name="connsiteY2" fmla="*/ 756374 h 1036570"/>
                <a:gd name="connsiteX3" fmla="*/ 14514 w 1244646"/>
                <a:gd name="connsiteY3" fmla="*/ 716459 h 1036570"/>
                <a:gd name="connsiteX4" fmla="*/ 21771 w 1244646"/>
                <a:gd name="connsiteY4" fmla="*/ 669288 h 1036570"/>
                <a:gd name="connsiteX5" fmla="*/ 25400 w 1244646"/>
                <a:gd name="connsiteY5" fmla="*/ 745488 h 1036570"/>
                <a:gd name="connsiteX6" fmla="*/ 29028 w 1244646"/>
                <a:gd name="connsiteY6" fmla="*/ 778145 h 1036570"/>
                <a:gd name="connsiteX7" fmla="*/ 36285 w 1244646"/>
                <a:gd name="connsiteY7" fmla="*/ 789031 h 1036570"/>
                <a:gd name="connsiteX8" fmla="*/ 39914 w 1244646"/>
                <a:gd name="connsiteY8" fmla="*/ 799916 h 1036570"/>
                <a:gd name="connsiteX9" fmla="*/ 50800 w 1244646"/>
                <a:gd name="connsiteY9" fmla="*/ 847088 h 1036570"/>
                <a:gd name="connsiteX10" fmla="*/ 54428 w 1244646"/>
                <a:gd name="connsiteY10" fmla="*/ 818059 h 1036570"/>
                <a:gd name="connsiteX11" fmla="*/ 61685 w 1244646"/>
                <a:gd name="connsiteY11" fmla="*/ 803545 h 1036570"/>
                <a:gd name="connsiteX12" fmla="*/ 65314 w 1244646"/>
                <a:gd name="connsiteY12" fmla="*/ 785402 h 1036570"/>
                <a:gd name="connsiteX13" fmla="*/ 72571 w 1244646"/>
                <a:gd name="connsiteY13" fmla="*/ 770888 h 1036570"/>
                <a:gd name="connsiteX14" fmla="*/ 76200 w 1244646"/>
                <a:gd name="connsiteY14" fmla="*/ 760002 h 1036570"/>
                <a:gd name="connsiteX15" fmla="*/ 83457 w 1244646"/>
                <a:gd name="connsiteY15" fmla="*/ 741859 h 1036570"/>
                <a:gd name="connsiteX16" fmla="*/ 97971 w 1244646"/>
                <a:gd name="connsiteY16" fmla="*/ 770888 h 1036570"/>
                <a:gd name="connsiteX17" fmla="*/ 101600 w 1244646"/>
                <a:gd name="connsiteY17" fmla="*/ 687431 h 1036570"/>
                <a:gd name="connsiteX18" fmla="*/ 112485 w 1244646"/>
                <a:gd name="connsiteY18" fmla="*/ 647516 h 1036570"/>
                <a:gd name="connsiteX19" fmla="*/ 116114 w 1244646"/>
                <a:gd name="connsiteY19" fmla="*/ 633002 h 1036570"/>
                <a:gd name="connsiteX20" fmla="*/ 123371 w 1244646"/>
                <a:gd name="connsiteY20" fmla="*/ 643888 h 1036570"/>
                <a:gd name="connsiteX21" fmla="*/ 127000 w 1244646"/>
                <a:gd name="connsiteY21" fmla="*/ 658402 h 1036570"/>
                <a:gd name="connsiteX22" fmla="*/ 130628 w 1244646"/>
                <a:gd name="connsiteY22" fmla="*/ 763631 h 1036570"/>
                <a:gd name="connsiteX23" fmla="*/ 137885 w 1244646"/>
                <a:gd name="connsiteY23" fmla="*/ 792659 h 1036570"/>
                <a:gd name="connsiteX24" fmla="*/ 141514 w 1244646"/>
                <a:gd name="connsiteY24" fmla="*/ 810802 h 1036570"/>
                <a:gd name="connsiteX25" fmla="*/ 145142 w 1244646"/>
                <a:gd name="connsiteY25" fmla="*/ 756374 h 1036570"/>
                <a:gd name="connsiteX26" fmla="*/ 156028 w 1244646"/>
                <a:gd name="connsiteY26" fmla="*/ 723716 h 1036570"/>
                <a:gd name="connsiteX27" fmla="*/ 166914 w 1244646"/>
                <a:gd name="connsiteY27" fmla="*/ 691059 h 1036570"/>
                <a:gd name="connsiteX28" fmla="*/ 170542 w 1244646"/>
                <a:gd name="connsiteY28" fmla="*/ 778145 h 1036570"/>
                <a:gd name="connsiteX29" fmla="*/ 174171 w 1244646"/>
                <a:gd name="connsiteY29" fmla="*/ 789031 h 1036570"/>
                <a:gd name="connsiteX30" fmla="*/ 177800 w 1244646"/>
                <a:gd name="connsiteY30" fmla="*/ 778145 h 1036570"/>
                <a:gd name="connsiteX31" fmla="*/ 181428 w 1244646"/>
                <a:gd name="connsiteY31" fmla="*/ 694688 h 1036570"/>
                <a:gd name="connsiteX32" fmla="*/ 185057 w 1244646"/>
                <a:gd name="connsiteY32" fmla="*/ 680174 h 1036570"/>
                <a:gd name="connsiteX33" fmla="*/ 192314 w 1244646"/>
                <a:gd name="connsiteY33" fmla="*/ 636631 h 1036570"/>
                <a:gd name="connsiteX34" fmla="*/ 206828 w 1244646"/>
                <a:gd name="connsiteY34" fmla="*/ 651145 h 1036570"/>
                <a:gd name="connsiteX35" fmla="*/ 210457 w 1244646"/>
                <a:gd name="connsiteY35" fmla="*/ 665659 h 1036570"/>
                <a:gd name="connsiteX36" fmla="*/ 217714 w 1244646"/>
                <a:gd name="connsiteY36" fmla="*/ 683802 h 1036570"/>
                <a:gd name="connsiteX37" fmla="*/ 221342 w 1244646"/>
                <a:gd name="connsiteY37" fmla="*/ 705574 h 1036570"/>
                <a:gd name="connsiteX38" fmla="*/ 224971 w 1244646"/>
                <a:gd name="connsiteY38" fmla="*/ 716459 h 1036570"/>
                <a:gd name="connsiteX39" fmla="*/ 232228 w 1244646"/>
                <a:gd name="connsiteY39" fmla="*/ 698316 h 1036570"/>
                <a:gd name="connsiteX40" fmla="*/ 235857 w 1244646"/>
                <a:gd name="connsiteY40" fmla="*/ 633002 h 1036570"/>
                <a:gd name="connsiteX41" fmla="*/ 243114 w 1244646"/>
                <a:gd name="connsiteY41" fmla="*/ 618488 h 1036570"/>
                <a:gd name="connsiteX42" fmla="*/ 246742 w 1244646"/>
                <a:gd name="connsiteY42" fmla="*/ 607602 h 1036570"/>
                <a:gd name="connsiteX43" fmla="*/ 254000 w 1244646"/>
                <a:gd name="connsiteY43" fmla="*/ 574945 h 1036570"/>
                <a:gd name="connsiteX44" fmla="*/ 261257 w 1244646"/>
                <a:gd name="connsiteY44" fmla="*/ 596716 h 1036570"/>
                <a:gd name="connsiteX45" fmla="*/ 268514 w 1244646"/>
                <a:gd name="connsiteY45" fmla="*/ 643888 h 1036570"/>
                <a:gd name="connsiteX46" fmla="*/ 272142 w 1244646"/>
                <a:gd name="connsiteY46" fmla="*/ 560431 h 1036570"/>
                <a:gd name="connsiteX47" fmla="*/ 275771 w 1244646"/>
                <a:gd name="connsiteY47" fmla="*/ 545916 h 1036570"/>
                <a:gd name="connsiteX48" fmla="*/ 268514 w 1244646"/>
                <a:gd name="connsiteY48" fmla="*/ 611231 h 1036570"/>
                <a:gd name="connsiteX49" fmla="*/ 264885 w 1244646"/>
                <a:gd name="connsiteY49" fmla="*/ 564059 h 1036570"/>
                <a:gd name="connsiteX50" fmla="*/ 272142 w 1244646"/>
                <a:gd name="connsiteY50" fmla="*/ 382631 h 1036570"/>
                <a:gd name="connsiteX51" fmla="*/ 290285 w 1244646"/>
                <a:gd name="connsiteY51" fmla="*/ 426174 h 1036570"/>
                <a:gd name="connsiteX52" fmla="*/ 301171 w 1244646"/>
                <a:gd name="connsiteY52" fmla="*/ 455202 h 1036570"/>
                <a:gd name="connsiteX53" fmla="*/ 308428 w 1244646"/>
                <a:gd name="connsiteY53" fmla="*/ 487859 h 1036570"/>
                <a:gd name="connsiteX54" fmla="*/ 319314 w 1244646"/>
                <a:gd name="connsiteY54" fmla="*/ 524145 h 1036570"/>
                <a:gd name="connsiteX55" fmla="*/ 322942 w 1244646"/>
                <a:gd name="connsiteY55" fmla="*/ 538659 h 1036570"/>
                <a:gd name="connsiteX56" fmla="*/ 326571 w 1244646"/>
                <a:gd name="connsiteY56" fmla="*/ 560431 h 1036570"/>
                <a:gd name="connsiteX57" fmla="*/ 337457 w 1244646"/>
                <a:gd name="connsiteY57" fmla="*/ 578574 h 1036570"/>
                <a:gd name="connsiteX58" fmla="*/ 341085 w 1244646"/>
                <a:gd name="connsiteY58" fmla="*/ 593088 h 1036570"/>
                <a:gd name="connsiteX59" fmla="*/ 344714 w 1244646"/>
                <a:gd name="connsiteY59" fmla="*/ 603974 h 1036570"/>
                <a:gd name="connsiteX60" fmla="*/ 351971 w 1244646"/>
                <a:gd name="connsiteY60" fmla="*/ 320945 h 1036570"/>
                <a:gd name="connsiteX61" fmla="*/ 355600 w 1244646"/>
                <a:gd name="connsiteY61" fmla="*/ 310059 h 1036570"/>
                <a:gd name="connsiteX62" fmla="*/ 359228 w 1244646"/>
                <a:gd name="connsiteY62" fmla="*/ 291916 h 1036570"/>
                <a:gd name="connsiteX63" fmla="*/ 362857 w 1244646"/>
                <a:gd name="connsiteY63" fmla="*/ 277402 h 1036570"/>
                <a:gd name="connsiteX64" fmla="*/ 370114 w 1244646"/>
                <a:gd name="connsiteY64" fmla="*/ 244745 h 1036570"/>
                <a:gd name="connsiteX65" fmla="*/ 377371 w 1244646"/>
                <a:gd name="connsiteY65" fmla="*/ 226602 h 1036570"/>
                <a:gd name="connsiteX66" fmla="*/ 381000 w 1244646"/>
                <a:gd name="connsiteY66" fmla="*/ 183059 h 1036570"/>
                <a:gd name="connsiteX67" fmla="*/ 384628 w 1244646"/>
                <a:gd name="connsiteY67" fmla="*/ 168545 h 1036570"/>
                <a:gd name="connsiteX68" fmla="*/ 388257 w 1244646"/>
                <a:gd name="connsiteY68" fmla="*/ 143145 h 1036570"/>
                <a:gd name="connsiteX69" fmla="*/ 395514 w 1244646"/>
                <a:gd name="connsiteY69" fmla="*/ 226602 h 1036570"/>
                <a:gd name="connsiteX70" fmla="*/ 399142 w 1244646"/>
                <a:gd name="connsiteY70" fmla="*/ 252002 h 1036570"/>
                <a:gd name="connsiteX71" fmla="*/ 410028 w 1244646"/>
                <a:gd name="connsiteY71" fmla="*/ 313688 h 1036570"/>
                <a:gd name="connsiteX72" fmla="*/ 417285 w 1244646"/>
                <a:gd name="connsiteY72" fmla="*/ 386259 h 1036570"/>
                <a:gd name="connsiteX73" fmla="*/ 428171 w 1244646"/>
                <a:gd name="connsiteY73" fmla="*/ 429802 h 1036570"/>
                <a:gd name="connsiteX74" fmla="*/ 431800 w 1244646"/>
                <a:gd name="connsiteY74" fmla="*/ 480602 h 1036570"/>
                <a:gd name="connsiteX75" fmla="*/ 435428 w 1244646"/>
                <a:gd name="connsiteY75" fmla="*/ 502374 h 1036570"/>
                <a:gd name="connsiteX76" fmla="*/ 442685 w 1244646"/>
                <a:gd name="connsiteY76" fmla="*/ 34288 h 1036570"/>
                <a:gd name="connsiteX77" fmla="*/ 449942 w 1244646"/>
                <a:gd name="connsiteY77" fmla="*/ 114116 h 1036570"/>
                <a:gd name="connsiteX78" fmla="*/ 464457 w 1244646"/>
                <a:gd name="connsiteY78" fmla="*/ 175802 h 1036570"/>
                <a:gd name="connsiteX79" fmla="*/ 468085 w 1244646"/>
                <a:gd name="connsiteY79" fmla="*/ 208459 h 1036570"/>
                <a:gd name="connsiteX80" fmla="*/ 486228 w 1244646"/>
                <a:gd name="connsiteY80" fmla="*/ 255631 h 1036570"/>
                <a:gd name="connsiteX81" fmla="*/ 500742 w 1244646"/>
                <a:gd name="connsiteY81" fmla="*/ 295545 h 1036570"/>
                <a:gd name="connsiteX82" fmla="*/ 508000 w 1244646"/>
                <a:gd name="connsiteY82" fmla="*/ 328202 h 1036570"/>
                <a:gd name="connsiteX83" fmla="*/ 522514 w 1244646"/>
                <a:gd name="connsiteY83" fmla="*/ 353602 h 1036570"/>
                <a:gd name="connsiteX84" fmla="*/ 533400 w 1244646"/>
                <a:gd name="connsiteY84" fmla="*/ 400774 h 1036570"/>
                <a:gd name="connsiteX85" fmla="*/ 540657 w 1244646"/>
                <a:gd name="connsiteY85" fmla="*/ 422545 h 1036570"/>
                <a:gd name="connsiteX86" fmla="*/ 551542 w 1244646"/>
                <a:gd name="connsiteY86" fmla="*/ 476974 h 1036570"/>
                <a:gd name="connsiteX87" fmla="*/ 558800 w 1244646"/>
                <a:gd name="connsiteY87" fmla="*/ 491488 h 1036570"/>
                <a:gd name="connsiteX88" fmla="*/ 566057 w 1244646"/>
                <a:gd name="connsiteY88" fmla="*/ 513259 h 1036570"/>
                <a:gd name="connsiteX89" fmla="*/ 562428 w 1244646"/>
                <a:gd name="connsiteY89" fmla="*/ 1631 h 1036570"/>
                <a:gd name="connsiteX90" fmla="*/ 555171 w 1244646"/>
                <a:gd name="connsiteY90" fmla="*/ 30659 h 1036570"/>
                <a:gd name="connsiteX91" fmla="*/ 558800 w 1244646"/>
                <a:gd name="connsiteY91" fmla="*/ 233859 h 1036570"/>
                <a:gd name="connsiteX92" fmla="*/ 569685 w 1244646"/>
                <a:gd name="connsiteY92" fmla="*/ 284659 h 1036570"/>
                <a:gd name="connsiteX93" fmla="*/ 584200 w 1244646"/>
                <a:gd name="connsiteY93" fmla="*/ 360859 h 1036570"/>
                <a:gd name="connsiteX94" fmla="*/ 598714 w 1244646"/>
                <a:gd name="connsiteY94" fmla="*/ 408031 h 1036570"/>
                <a:gd name="connsiteX95" fmla="*/ 602342 w 1244646"/>
                <a:gd name="connsiteY95" fmla="*/ 429802 h 1036570"/>
                <a:gd name="connsiteX96" fmla="*/ 605971 w 1244646"/>
                <a:gd name="connsiteY96" fmla="*/ 444316 h 1036570"/>
                <a:gd name="connsiteX97" fmla="*/ 609600 w 1244646"/>
                <a:gd name="connsiteY97" fmla="*/ 476974 h 1036570"/>
                <a:gd name="connsiteX98" fmla="*/ 616857 w 1244646"/>
                <a:gd name="connsiteY98" fmla="*/ 495116 h 1036570"/>
                <a:gd name="connsiteX99" fmla="*/ 624114 w 1244646"/>
                <a:gd name="connsiteY99" fmla="*/ 516888 h 1036570"/>
                <a:gd name="connsiteX100" fmla="*/ 635000 w 1244646"/>
                <a:gd name="connsiteY100" fmla="*/ 553174 h 1036570"/>
                <a:gd name="connsiteX101" fmla="*/ 638628 w 1244646"/>
                <a:gd name="connsiteY101" fmla="*/ 574945 h 1036570"/>
                <a:gd name="connsiteX102" fmla="*/ 635000 w 1244646"/>
                <a:gd name="connsiteY102" fmla="*/ 560431 h 1036570"/>
                <a:gd name="connsiteX103" fmla="*/ 631371 w 1244646"/>
                <a:gd name="connsiteY103" fmla="*/ 549545 h 1036570"/>
                <a:gd name="connsiteX104" fmla="*/ 635000 w 1244646"/>
                <a:gd name="connsiteY104" fmla="*/ 295545 h 1036570"/>
                <a:gd name="connsiteX105" fmla="*/ 642257 w 1244646"/>
                <a:gd name="connsiteY105" fmla="*/ 248374 h 1036570"/>
                <a:gd name="connsiteX106" fmla="*/ 653142 w 1244646"/>
                <a:gd name="connsiteY106" fmla="*/ 197574 h 1036570"/>
                <a:gd name="connsiteX107" fmla="*/ 660400 w 1244646"/>
                <a:gd name="connsiteY107" fmla="*/ 143145 h 1036570"/>
                <a:gd name="connsiteX108" fmla="*/ 671285 w 1244646"/>
                <a:gd name="connsiteY108" fmla="*/ 85088 h 1036570"/>
                <a:gd name="connsiteX109" fmla="*/ 674914 w 1244646"/>
                <a:gd name="connsiteY109" fmla="*/ 37916 h 1036570"/>
                <a:gd name="connsiteX110" fmla="*/ 682171 w 1244646"/>
                <a:gd name="connsiteY110" fmla="*/ 328202 h 1036570"/>
                <a:gd name="connsiteX111" fmla="*/ 689428 w 1244646"/>
                <a:gd name="connsiteY111" fmla="*/ 302802 h 1036570"/>
                <a:gd name="connsiteX112" fmla="*/ 693057 w 1244646"/>
                <a:gd name="connsiteY112" fmla="*/ 284659 h 1036570"/>
                <a:gd name="connsiteX113" fmla="*/ 707571 w 1244646"/>
                <a:gd name="connsiteY113" fmla="*/ 244745 h 1036570"/>
                <a:gd name="connsiteX114" fmla="*/ 718457 w 1244646"/>
                <a:gd name="connsiteY114" fmla="*/ 212088 h 1036570"/>
                <a:gd name="connsiteX115" fmla="*/ 725714 w 1244646"/>
                <a:gd name="connsiteY115" fmla="*/ 179431 h 1036570"/>
                <a:gd name="connsiteX116" fmla="*/ 729342 w 1244646"/>
                <a:gd name="connsiteY116" fmla="*/ 161288 h 1036570"/>
                <a:gd name="connsiteX117" fmla="*/ 736600 w 1244646"/>
                <a:gd name="connsiteY117" fmla="*/ 146774 h 1036570"/>
                <a:gd name="connsiteX118" fmla="*/ 740228 w 1244646"/>
                <a:gd name="connsiteY118" fmla="*/ 128631 h 1036570"/>
                <a:gd name="connsiteX119" fmla="*/ 751114 w 1244646"/>
                <a:gd name="connsiteY119" fmla="*/ 143145 h 1036570"/>
                <a:gd name="connsiteX120" fmla="*/ 754742 w 1244646"/>
                <a:gd name="connsiteY120" fmla="*/ 386259 h 1036570"/>
                <a:gd name="connsiteX121" fmla="*/ 765628 w 1244646"/>
                <a:gd name="connsiteY121" fmla="*/ 349974 h 1036570"/>
                <a:gd name="connsiteX122" fmla="*/ 776514 w 1244646"/>
                <a:gd name="connsiteY122" fmla="*/ 281031 h 1036570"/>
                <a:gd name="connsiteX123" fmla="*/ 783771 w 1244646"/>
                <a:gd name="connsiteY123" fmla="*/ 266516 h 1036570"/>
                <a:gd name="connsiteX124" fmla="*/ 791028 w 1244646"/>
                <a:gd name="connsiteY124" fmla="*/ 233859 h 1036570"/>
                <a:gd name="connsiteX125" fmla="*/ 798285 w 1244646"/>
                <a:gd name="connsiteY125" fmla="*/ 222974 h 1036570"/>
                <a:gd name="connsiteX126" fmla="*/ 809171 w 1244646"/>
                <a:gd name="connsiteY126" fmla="*/ 197574 h 1036570"/>
                <a:gd name="connsiteX127" fmla="*/ 812800 w 1244646"/>
                <a:gd name="connsiteY127" fmla="*/ 208459 h 1036570"/>
                <a:gd name="connsiteX128" fmla="*/ 816428 w 1244646"/>
                <a:gd name="connsiteY128" fmla="*/ 226602 h 1036570"/>
                <a:gd name="connsiteX129" fmla="*/ 820057 w 1244646"/>
                <a:gd name="connsiteY129" fmla="*/ 444316 h 1036570"/>
                <a:gd name="connsiteX130" fmla="*/ 841828 w 1244646"/>
                <a:gd name="connsiteY130" fmla="*/ 495116 h 1036570"/>
                <a:gd name="connsiteX131" fmla="*/ 852714 w 1244646"/>
                <a:gd name="connsiteY131" fmla="*/ 524145 h 1036570"/>
                <a:gd name="connsiteX132" fmla="*/ 859971 w 1244646"/>
                <a:gd name="connsiteY132" fmla="*/ 545916 h 1036570"/>
                <a:gd name="connsiteX133" fmla="*/ 867228 w 1244646"/>
                <a:gd name="connsiteY133" fmla="*/ 567688 h 1036570"/>
                <a:gd name="connsiteX134" fmla="*/ 874485 w 1244646"/>
                <a:gd name="connsiteY134" fmla="*/ 611231 h 1036570"/>
                <a:gd name="connsiteX135" fmla="*/ 881742 w 1244646"/>
                <a:gd name="connsiteY135" fmla="*/ 622116 h 1036570"/>
                <a:gd name="connsiteX136" fmla="*/ 878114 w 1244646"/>
                <a:gd name="connsiteY136" fmla="*/ 535031 h 1036570"/>
                <a:gd name="connsiteX137" fmla="*/ 874485 w 1244646"/>
                <a:gd name="connsiteY137" fmla="*/ 520516 h 1036570"/>
                <a:gd name="connsiteX138" fmla="*/ 870857 w 1244646"/>
                <a:gd name="connsiteY138" fmla="*/ 542288 h 1036570"/>
                <a:gd name="connsiteX139" fmla="*/ 878114 w 1244646"/>
                <a:gd name="connsiteY139" fmla="*/ 651145 h 1036570"/>
                <a:gd name="connsiteX140" fmla="*/ 892628 w 1244646"/>
                <a:gd name="connsiteY140" fmla="*/ 705574 h 1036570"/>
                <a:gd name="connsiteX141" fmla="*/ 907142 w 1244646"/>
                <a:gd name="connsiteY141" fmla="*/ 763631 h 1036570"/>
                <a:gd name="connsiteX142" fmla="*/ 925285 w 1244646"/>
                <a:gd name="connsiteY142" fmla="*/ 803545 h 1036570"/>
                <a:gd name="connsiteX143" fmla="*/ 928914 w 1244646"/>
                <a:gd name="connsiteY143" fmla="*/ 814431 h 1036570"/>
                <a:gd name="connsiteX144" fmla="*/ 932542 w 1244646"/>
                <a:gd name="connsiteY144" fmla="*/ 832574 h 1036570"/>
                <a:gd name="connsiteX145" fmla="*/ 939800 w 1244646"/>
                <a:gd name="connsiteY145" fmla="*/ 839831 h 1036570"/>
                <a:gd name="connsiteX146" fmla="*/ 947057 w 1244646"/>
                <a:gd name="connsiteY146" fmla="*/ 850716 h 1036570"/>
                <a:gd name="connsiteX147" fmla="*/ 950685 w 1244646"/>
                <a:gd name="connsiteY147" fmla="*/ 861602 h 1036570"/>
                <a:gd name="connsiteX148" fmla="*/ 947057 w 1244646"/>
                <a:gd name="connsiteY148" fmla="*/ 847088 h 1036570"/>
                <a:gd name="connsiteX149" fmla="*/ 950685 w 1244646"/>
                <a:gd name="connsiteY149" fmla="*/ 618488 h 1036570"/>
                <a:gd name="connsiteX150" fmla="*/ 957942 w 1244646"/>
                <a:gd name="connsiteY150" fmla="*/ 542288 h 1036570"/>
                <a:gd name="connsiteX151" fmla="*/ 965200 w 1244646"/>
                <a:gd name="connsiteY151" fmla="*/ 527774 h 1036570"/>
                <a:gd name="connsiteX152" fmla="*/ 972457 w 1244646"/>
                <a:gd name="connsiteY152" fmla="*/ 760002 h 1036570"/>
                <a:gd name="connsiteX153" fmla="*/ 983342 w 1244646"/>
                <a:gd name="connsiteY153" fmla="*/ 796288 h 1036570"/>
                <a:gd name="connsiteX154" fmla="*/ 986971 w 1244646"/>
                <a:gd name="connsiteY154" fmla="*/ 814431 h 1036570"/>
                <a:gd name="connsiteX155" fmla="*/ 994228 w 1244646"/>
                <a:gd name="connsiteY155" fmla="*/ 832574 h 1036570"/>
                <a:gd name="connsiteX156" fmla="*/ 997857 w 1244646"/>
                <a:gd name="connsiteY156" fmla="*/ 843459 h 1036570"/>
                <a:gd name="connsiteX157" fmla="*/ 990600 w 1244646"/>
                <a:gd name="connsiteY157" fmla="*/ 763631 h 1036570"/>
                <a:gd name="connsiteX158" fmla="*/ 994228 w 1244646"/>
                <a:gd name="connsiteY158" fmla="*/ 462459 h 1036570"/>
                <a:gd name="connsiteX159" fmla="*/ 1001485 w 1244646"/>
                <a:gd name="connsiteY159" fmla="*/ 589459 h 1036570"/>
                <a:gd name="connsiteX160" fmla="*/ 1008742 w 1244646"/>
                <a:gd name="connsiteY160" fmla="*/ 669288 h 1036570"/>
                <a:gd name="connsiteX161" fmla="*/ 1016000 w 1244646"/>
                <a:gd name="connsiteY161" fmla="*/ 752745 h 1036570"/>
                <a:gd name="connsiteX162" fmla="*/ 1023257 w 1244646"/>
                <a:gd name="connsiteY162" fmla="*/ 781774 h 1036570"/>
                <a:gd name="connsiteX163" fmla="*/ 1026885 w 1244646"/>
                <a:gd name="connsiteY163" fmla="*/ 807174 h 1036570"/>
                <a:gd name="connsiteX164" fmla="*/ 1045028 w 1244646"/>
                <a:gd name="connsiteY164" fmla="*/ 861602 h 1036570"/>
                <a:gd name="connsiteX165" fmla="*/ 1052285 w 1244646"/>
                <a:gd name="connsiteY165" fmla="*/ 897888 h 1036570"/>
                <a:gd name="connsiteX166" fmla="*/ 1074057 w 1244646"/>
                <a:gd name="connsiteY166" fmla="*/ 945059 h 1036570"/>
                <a:gd name="connsiteX167" fmla="*/ 1092200 w 1244646"/>
                <a:gd name="connsiteY167" fmla="*/ 992231 h 1036570"/>
                <a:gd name="connsiteX168" fmla="*/ 1103085 w 1244646"/>
                <a:gd name="connsiteY168" fmla="*/ 1006745 h 1036570"/>
                <a:gd name="connsiteX169" fmla="*/ 1106714 w 1244646"/>
                <a:gd name="connsiteY169" fmla="*/ 1024888 h 1036570"/>
                <a:gd name="connsiteX170" fmla="*/ 1110342 w 1244646"/>
                <a:gd name="connsiteY170" fmla="*/ 1035774 h 1036570"/>
                <a:gd name="connsiteX171" fmla="*/ 1106714 w 1244646"/>
                <a:gd name="connsiteY171" fmla="*/ 988602 h 1036570"/>
                <a:gd name="connsiteX172" fmla="*/ 1095828 w 1244646"/>
                <a:gd name="connsiteY172" fmla="*/ 887002 h 1036570"/>
                <a:gd name="connsiteX173" fmla="*/ 1103085 w 1244646"/>
                <a:gd name="connsiteY173" fmla="*/ 633002 h 1036570"/>
                <a:gd name="connsiteX174" fmla="*/ 1113971 w 1244646"/>
                <a:gd name="connsiteY174" fmla="*/ 542288 h 1036570"/>
                <a:gd name="connsiteX175" fmla="*/ 1117600 w 1244646"/>
                <a:gd name="connsiteY175" fmla="*/ 752745 h 1036570"/>
                <a:gd name="connsiteX176" fmla="*/ 1128485 w 1244646"/>
                <a:gd name="connsiteY176" fmla="*/ 774516 h 1036570"/>
                <a:gd name="connsiteX177" fmla="*/ 1139371 w 1244646"/>
                <a:gd name="connsiteY177" fmla="*/ 807174 h 1036570"/>
                <a:gd name="connsiteX178" fmla="*/ 1143000 w 1244646"/>
                <a:gd name="connsiteY178" fmla="*/ 789031 h 1036570"/>
                <a:gd name="connsiteX179" fmla="*/ 1150257 w 1244646"/>
                <a:gd name="connsiteY179" fmla="*/ 633002 h 1036570"/>
                <a:gd name="connsiteX180" fmla="*/ 1157514 w 1244646"/>
                <a:gd name="connsiteY180" fmla="*/ 658402 h 1036570"/>
                <a:gd name="connsiteX181" fmla="*/ 1164771 w 1244646"/>
                <a:gd name="connsiteY181" fmla="*/ 749116 h 1036570"/>
                <a:gd name="connsiteX182" fmla="*/ 1168400 w 1244646"/>
                <a:gd name="connsiteY182" fmla="*/ 781774 h 1036570"/>
                <a:gd name="connsiteX183" fmla="*/ 1172028 w 1244646"/>
                <a:gd name="connsiteY183" fmla="*/ 741859 h 1036570"/>
                <a:gd name="connsiteX184" fmla="*/ 1179285 w 1244646"/>
                <a:gd name="connsiteY184" fmla="*/ 698316 h 1036570"/>
                <a:gd name="connsiteX185" fmla="*/ 1182914 w 1244646"/>
                <a:gd name="connsiteY185" fmla="*/ 683802 h 1036570"/>
                <a:gd name="connsiteX186" fmla="*/ 1190171 w 1244646"/>
                <a:gd name="connsiteY186" fmla="*/ 669288 h 1036570"/>
                <a:gd name="connsiteX187" fmla="*/ 1201057 w 1244646"/>
                <a:gd name="connsiteY187" fmla="*/ 691059 h 1036570"/>
                <a:gd name="connsiteX188" fmla="*/ 1208314 w 1244646"/>
                <a:gd name="connsiteY188" fmla="*/ 705574 h 1036570"/>
                <a:gd name="connsiteX189" fmla="*/ 1211942 w 1244646"/>
                <a:gd name="connsiteY189" fmla="*/ 716459 h 1036570"/>
                <a:gd name="connsiteX190" fmla="*/ 1222828 w 1244646"/>
                <a:gd name="connsiteY190" fmla="*/ 763631 h 1036570"/>
                <a:gd name="connsiteX191" fmla="*/ 1230085 w 1244646"/>
                <a:gd name="connsiteY191" fmla="*/ 796288 h 1036570"/>
                <a:gd name="connsiteX192" fmla="*/ 1237342 w 1244646"/>
                <a:gd name="connsiteY192" fmla="*/ 760002 h 1036570"/>
                <a:gd name="connsiteX193" fmla="*/ 1240971 w 1244646"/>
                <a:gd name="connsiteY193" fmla="*/ 749116 h 1036570"/>
                <a:gd name="connsiteX194" fmla="*/ 1244600 w 1244646"/>
                <a:gd name="connsiteY194" fmla="*/ 767259 h 1036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244646" h="1036570">
                  <a:moveTo>
                    <a:pt x="0" y="789031"/>
                  </a:moveTo>
                  <a:cubicBezTo>
                    <a:pt x="1209" y="782983"/>
                    <a:pt x="1678" y="776739"/>
                    <a:pt x="3628" y="770888"/>
                  </a:cubicBezTo>
                  <a:cubicBezTo>
                    <a:pt x="5338" y="765756"/>
                    <a:pt x="9824" y="761678"/>
                    <a:pt x="10885" y="756374"/>
                  </a:cubicBezTo>
                  <a:cubicBezTo>
                    <a:pt x="13505" y="743274"/>
                    <a:pt x="13039" y="729737"/>
                    <a:pt x="14514" y="716459"/>
                  </a:cubicBezTo>
                  <a:cubicBezTo>
                    <a:pt x="16073" y="702432"/>
                    <a:pt x="19411" y="683447"/>
                    <a:pt x="21771" y="669288"/>
                  </a:cubicBezTo>
                  <a:cubicBezTo>
                    <a:pt x="22981" y="694688"/>
                    <a:pt x="23709" y="720116"/>
                    <a:pt x="25400" y="745488"/>
                  </a:cubicBezTo>
                  <a:cubicBezTo>
                    <a:pt x="26129" y="756416"/>
                    <a:pt x="26372" y="767519"/>
                    <a:pt x="29028" y="778145"/>
                  </a:cubicBezTo>
                  <a:cubicBezTo>
                    <a:pt x="30086" y="782376"/>
                    <a:pt x="34335" y="785130"/>
                    <a:pt x="36285" y="789031"/>
                  </a:cubicBezTo>
                  <a:cubicBezTo>
                    <a:pt x="37996" y="792452"/>
                    <a:pt x="39054" y="796189"/>
                    <a:pt x="39914" y="799916"/>
                  </a:cubicBezTo>
                  <a:cubicBezTo>
                    <a:pt x="51926" y="851966"/>
                    <a:pt x="42028" y="820775"/>
                    <a:pt x="50800" y="847088"/>
                  </a:cubicBezTo>
                  <a:cubicBezTo>
                    <a:pt x="52009" y="837412"/>
                    <a:pt x="52063" y="827519"/>
                    <a:pt x="54428" y="818059"/>
                  </a:cubicBezTo>
                  <a:cubicBezTo>
                    <a:pt x="55740" y="812811"/>
                    <a:pt x="59974" y="808676"/>
                    <a:pt x="61685" y="803545"/>
                  </a:cubicBezTo>
                  <a:cubicBezTo>
                    <a:pt x="63635" y="797694"/>
                    <a:pt x="63364" y="791253"/>
                    <a:pt x="65314" y="785402"/>
                  </a:cubicBezTo>
                  <a:cubicBezTo>
                    <a:pt x="67025" y="780271"/>
                    <a:pt x="70440" y="775860"/>
                    <a:pt x="72571" y="770888"/>
                  </a:cubicBezTo>
                  <a:cubicBezTo>
                    <a:pt x="74078" y="767372"/>
                    <a:pt x="74857" y="763583"/>
                    <a:pt x="76200" y="760002"/>
                  </a:cubicBezTo>
                  <a:cubicBezTo>
                    <a:pt x="78487" y="753903"/>
                    <a:pt x="81038" y="747907"/>
                    <a:pt x="83457" y="741859"/>
                  </a:cubicBezTo>
                  <a:cubicBezTo>
                    <a:pt x="93798" y="591920"/>
                    <a:pt x="88816" y="601523"/>
                    <a:pt x="97971" y="770888"/>
                  </a:cubicBezTo>
                  <a:cubicBezTo>
                    <a:pt x="99181" y="743069"/>
                    <a:pt x="99616" y="715206"/>
                    <a:pt x="101600" y="687431"/>
                  </a:cubicBezTo>
                  <a:cubicBezTo>
                    <a:pt x="102855" y="669858"/>
                    <a:pt x="108082" y="665127"/>
                    <a:pt x="112485" y="647516"/>
                  </a:cubicBezTo>
                  <a:lnTo>
                    <a:pt x="116114" y="633002"/>
                  </a:lnTo>
                  <a:cubicBezTo>
                    <a:pt x="118533" y="636631"/>
                    <a:pt x="121653" y="639880"/>
                    <a:pt x="123371" y="643888"/>
                  </a:cubicBezTo>
                  <a:cubicBezTo>
                    <a:pt x="125335" y="648472"/>
                    <a:pt x="126698" y="653424"/>
                    <a:pt x="127000" y="658402"/>
                  </a:cubicBezTo>
                  <a:cubicBezTo>
                    <a:pt x="129123" y="693435"/>
                    <a:pt x="127792" y="728649"/>
                    <a:pt x="130628" y="763631"/>
                  </a:cubicBezTo>
                  <a:cubicBezTo>
                    <a:pt x="131434" y="773572"/>
                    <a:pt x="135642" y="782941"/>
                    <a:pt x="137885" y="792659"/>
                  </a:cubicBezTo>
                  <a:cubicBezTo>
                    <a:pt x="139272" y="798669"/>
                    <a:pt x="140304" y="804754"/>
                    <a:pt x="141514" y="810802"/>
                  </a:cubicBezTo>
                  <a:cubicBezTo>
                    <a:pt x="142723" y="792659"/>
                    <a:pt x="142153" y="774310"/>
                    <a:pt x="145142" y="756374"/>
                  </a:cubicBezTo>
                  <a:cubicBezTo>
                    <a:pt x="147028" y="745055"/>
                    <a:pt x="154141" y="735035"/>
                    <a:pt x="156028" y="723716"/>
                  </a:cubicBezTo>
                  <a:cubicBezTo>
                    <a:pt x="160374" y="697643"/>
                    <a:pt x="155576" y="708067"/>
                    <a:pt x="166914" y="691059"/>
                  </a:cubicBezTo>
                  <a:cubicBezTo>
                    <a:pt x="168123" y="720088"/>
                    <a:pt x="168396" y="749171"/>
                    <a:pt x="170542" y="778145"/>
                  </a:cubicBezTo>
                  <a:cubicBezTo>
                    <a:pt x="170825" y="781960"/>
                    <a:pt x="170346" y="789031"/>
                    <a:pt x="174171" y="789031"/>
                  </a:cubicBezTo>
                  <a:cubicBezTo>
                    <a:pt x="177996" y="789031"/>
                    <a:pt x="176590" y="781774"/>
                    <a:pt x="177800" y="778145"/>
                  </a:cubicBezTo>
                  <a:cubicBezTo>
                    <a:pt x="179009" y="750326"/>
                    <a:pt x="179371" y="722457"/>
                    <a:pt x="181428" y="694688"/>
                  </a:cubicBezTo>
                  <a:cubicBezTo>
                    <a:pt x="181796" y="689715"/>
                    <a:pt x="184165" y="685080"/>
                    <a:pt x="185057" y="680174"/>
                  </a:cubicBezTo>
                  <a:cubicBezTo>
                    <a:pt x="203050" y="581212"/>
                    <a:pt x="177278" y="711805"/>
                    <a:pt x="192314" y="636631"/>
                  </a:cubicBezTo>
                  <a:cubicBezTo>
                    <a:pt x="197152" y="641469"/>
                    <a:pt x="203202" y="645343"/>
                    <a:pt x="206828" y="651145"/>
                  </a:cubicBezTo>
                  <a:cubicBezTo>
                    <a:pt x="209471" y="655374"/>
                    <a:pt x="208880" y="660928"/>
                    <a:pt x="210457" y="665659"/>
                  </a:cubicBezTo>
                  <a:cubicBezTo>
                    <a:pt x="212517" y="671838"/>
                    <a:pt x="215295" y="677754"/>
                    <a:pt x="217714" y="683802"/>
                  </a:cubicBezTo>
                  <a:cubicBezTo>
                    <a:pt x="218923" y="691059"/>
                    <a:pt x="219746" y="698392"/>
                    <a:pt x="221342" y="705574"/>
                  </a:cubicBezTo>
                  <a:cubicBezTo>
                    <a:pt x="222172" y="709308"/>
                    <a:pt x="221789" y="718581"/>
                    <a:pt x="224971" y="716459"/>
                  </a:cubicBezTo>
                  <a:cubicBezTo>
                    <a:pt x="230390" y="712846"/>
                    <a:pt x="229809" y="704364"/>
                    <a:pt x="232228" y="698316"/>
                  </a:cubicBezTo>
                  <a:cubicBezTo>
                    <a:pt x="233438" y="676545"/>
                    <a:pt x="232911" y="654607"/>
                    <a:pt x="235857" y="633002"/>
                  </a:cubicBezTo>
                  <a:cubicBezTo>
                    <a:pt x="236588" y="627643"/>
                    <a:pt x="240983" y="623460"/>
                    <a:pt x="243114" y="618488"/>
                  </a:cubicBezTo>
                  <a:cubicBezTo>
                    <a:pt x="244621" y="614972"/>
                    <a:pt x="245912" y="611336"/>
                    <a:pt x="246742" y="607602"/>
                  </a:cubicBezTo>
                  <a:cubicBezTo>
                    <a:pt x="255254" y="569296"/>
                    <a:pt x="245832" y="599446"/>
                    <a:pt x="254000" y="574945"/>
                  </a:cubicBezTo>
                  <a:cubicBezTo>
                    <a:pt x="256419" y="582202"/>
                    <a:pt x="259681" y="589231"/>
                    <a:pt x="261257" y="596716"/>
                  </a:cubicBezTo>
                  <a:cubicBezTo>
                    <a:pt x="264534" y="612284"/>
                    <a:pt x="263943" y="659126"/>
                    <a:pt x="268514" y="643888"/>
                  </a:cubicBezTo>
                  <a:cubicBezTo>
                    <a:pt x="276515" y="617217"/>
                    <a:pt x="270085" y="588200"/>
                    <a:pt x="272142" y="560431"/>
                  </a:cubicBezTo>
                  <a:cubicBezTo>
                    <a:pt x="272510" y="555457"/>
                    <a:pt x="274561" y="550754"/>
                    <a:pt x="275771" y="545916"/>
                  </a:cubicBezTo>
                  <a:cubicBezTo>
                    <a:pt x="273352" y="567688"/>
                    <a:pt x="279785" y="592447"/>
                    <a:pt x="268514" y="611231"/>
                  </a:cubicBezTo>
                  <a:cubicBezTo>
                    <a:pt x="260400" y="624754"/>
                    <a:pt x="264885" y="579829"/>
                    <a:pt x="264885" y="564059"/>
                  </a:cubicBezTo>
                  <a:cubicBezTo>
                    <a:pt x="264885" y="413441"/>
                    <a:pt x="258265" y="452025"/>
                    <a:pt x="272142" y="382631"/>
                  </a:cubicBezTo>
                  <a:cubicBezTo>
                    <a:pt x="292679" y="403166"/>
                    <a:pt x="278078" y="384670"/>
                    <a:pt x="290285" y="426174"/>
                  </a:cubicBezTo>
                  <a:cubicBezTo>
                    <a:pt x="293201" y="436088"/>
                    <a:pt x="298255" y="445288"/>
                    <a:pt x="301171" y="455202"/>
                  </a:cubicBezTo>
                  <a:cubicBezTo>
                    <a:pt x="304318" y="465900"/>
                    <a:pt x="305590" y="477075"/>
                    <a:pt x="308428" y="487859"/>
                  </a:cubicBezTo>
                  <a:cubicBezTo>
                    <a:pt x="311642" y="500071"/>
                    <a:pt x="315845" y="512003"/>
                    <a:pt x="319314" y="524145"/>
                  </a:cubicBezTo>
                  <a:cubicBezTo>
                    <a:pt x="320684" y="528940"/>
                    <a:pt x="321964" y="533769"/>
                    <a:pt x="322942" y="538659"/>
                  </a:cubicBezTo>
                  <a:cubicBezTo>
                    <a:pt x="324385" y="545874"/>
                    <a:pt x="324057" y="553517"/>
                    <a:pt x="326571" y="560431"/>
                  </a:cubicBezTo>
                  <a:cubicBezTo>
                    <a:pt x="328981" y="567059"/>
                    <a:pt x="333828" y="572526"/>
                    <a:pt x="337457" y="578574"/>
                  </a:cubicBezTo>
                  <a:cubicBezTo>
                    <a:pt x="338666" y="583412"/>
                    <a:pt x="339715" y="588293"/>
                    <a:pt x="341085" y="593088"/>
                  </a:cubicBezTo>
                  <a:cubicBezTo>
                    <a:pt x="342136" y="596766"/>
                    <a:pt x="344561" y="607796"/>
                    <a:pt x="344714" y="603974"/>
                  </a:cubicBezTo>
                  <a:cubicBezTo>
                    <a:pt x="348486" y="509675"/>
                    <a:pt x="348478" y="415254"/>
                    <a:pt x="351971" y="320945"/>
                  </a:cubicBezTo>
                  <a:cubicBezTo>
                    <a:pt x="352113" y="317123"/>
                    <a:pt x="354672" y="313770"/>
                    <a:pt x="355600" y="310059"/>
                  </a:cubicBezTo>
                  <a:cubicBezTo>
                    <a:pt x="357096" y="304076"/>
                    <a:pt x="357890" y="297937"/>
                    <a:pt x="359228" y="291916"/>
                  </a:cubicBezTo>
                  <a:cubicBezTo>
                    <a:pt x="360310" y="287048"/>
                    <a:pt x="361775" y="282270"/>
                    <a:pt x="362857" y="277402"/>
                  </a:cubicBezTo>
                  <a:cubicBezTo>
                    <a:pt x="364777" y="268761"/>
                    <a:pt x="367161" y="253605"/>
                    <a:pt x="370114" y="244745"/>
                  </a:cubicBezTo>
                  <a:cubicBezTo>
                    <a:pt x="372174" y="238566"/>
                    <a:pt x="374952" y="232650"/>
                    <a:pt x="377371" y="226602"/>
                  </a:cubicBezTo>
                  <a:cubicBezTo>
                    <a:pt x="378581" y="212088"/>
                    <a:pt x="379194" y="197511"/>
                    <a:pt x="381000" y="183059"/>
                  </a:cubicBezTo>
                  <a:cubicBezTo>
                    <a:pt x="381619" y="178111"/>
                    <a:pt x="383736" y="173451"/>
                    <a:pt x="384628" y="168545"/>
                  </a:cubicBezTo>
                  <a:cubicBezTo>
                    <a:pt x="386158" y="160130"/>
                    <a:pt x="387047" y="151612"/>
                    <a:pt x="388257" y="143145"/>
                  </a:cubicBezTo>
                  <a:cubicBezTo>
                    <a:pt x="398028" y="182233"/>
                    <a:pt x="389030" y="142305"/>
                    <a:pt x="395514" y="226602"/>
                  </a:cubicBezTo>
                  <a:cubicBezTo>
                    <a:pt x="396170" y="235129"/>
                    <a:pt x="398291" y="243492"/>
                    <a:pt x="399142" y="252002"/>
                  </a:cubicBezTo>
                  <a:cubicBezTo>
                    <a:pt x="404701" y="307598"/>
                    <a:pt x="395198" y="284029"/>
                    <a:pt x="410028" y="313688"/>
                  </a:cubicBezTo>
                  <a:cubicBezTo>
                    <a:pt x="410986" y="325187"/>
                    <a:pt x="414181" y="370739"/>
                    <a:pt x="417285" y="386259"/>
                  </a:cubicBezTo>
                  <a:cubicBezTo>
                    <a:pt x="420219" y="400930"/>
                    <a:pt x="424542" y="415288"/>
                    <a:pt x="428171" y="429802"/>
                  </a:cubicBezTo>
                  <a:cubicBezTo>
                    <a:pt x="429381" y="446735"/>
                    <a:pt x="430111" y="463710"/>
                    <a:pt x="431800" y="480602"/>
                  </a:cubicBezTo>
                  <a:cubicBezTo>
                    <a:pt x="432532" y="487923"/>
                    <a:pt x="435249" y="509729"/>
                    <a:pt x="435428" y="502374"/>
                  </a:cubicBezTo>
                  <a:cubicBezTo>
                    <a:pt x="439233" y="346373"/>
                    <a:pt x="440266" y="190317"/>
                    <a:pt x="442685" y="34288"/>
                  </a:cubicBezTo>
                  <a:cubicBezTo>
                    <a:pt x="445104" y="60897"/>
                    <a:pt x="443461" y="88195"/>
                    <a:pt x="449942" y="114116"/>
                  </a:cubicBezTo>
                  <a:cubicBezTo>
                    <a:pt x="459905" y="153963"/>
                    <a:pt x="455036" y="133408"/>
                    <a:pt x="464457" y="175802"/>
                  </a:cubicBezTo>
                  <a:cubicBezTo>
                    <a:pt x="465666" y="186688"/>
                    <a:pt x="465937" y="197719"/>
                    <a:pt x="468085" y="208459"/>
                  </a:cubicBezTo>
                  <a:cubicBezTo>
                    <a:pt x="471012" y="223094"/>
                    <a:pt x="481050" y="242317"/>
                    <a:pt x="486228" y="255631"/>
                  </a:cubicBezTo>
                  <a:cubicBezTo>
                    <a:pt x="491359" y="268825"/>
                    <a:pt x="496674" y="281985"/>
                    <a:pt x="500742" y="295545"/>
                  </a:cubicBezTo>
                  <a:cubicBezTo>
                    <a:pt x="503946" y="306226"/>
                    <a:pt x="504084" y="317761"/>
                    <a:pt x="508000" y="328202"/>
                  </a:cubicBezTo>
                  <a:cubicBezTo>
                    <a:pt x="511424" y="337333"/>
                    <a:pt x="518673" y="344639"/>
                    <a:pt x="522514" y="353602"/>
                  </a:cubicBezTo>
                  <a:cubicBezTo>
                    <a:pt x="532587" y="377106"/>
                    <a:pt x="527659" y="377812"/>
                    <a:pt x="533400" y="400774"/>
                  </a:cubicBezTo>
                  <a:cubicBezTo>
                    <a:pt x="535255" y="408195"/>
                    <a:pt x="538885" y="415103"/>
                    <a:pt x="540657" y="422545"/>
                  </a:cubicBezTo>
                  <a:cubicBezTo>
                    <a:pt x="544942" y="440544"/>
                    <a:pt x="543267" y="460426"/>
                    <a:pt x="551542" y="476974"/>
                  </a:cubicBezTo>
                  <a:cubicBezTo>
                    <a:pt x="553961" y="481812"/>
                    <a:pt x="556791" y="486466"/>
                    <a:pt x="558800" y="491488"/>
                  </a:cubicBezTo>
                  <a:cubicBezTo>
                    <a:pt x="561641" y="498590"/>
                    <a:pt x="566057" y="513259"/>
                    <a:pt x="566057" y="513259"/>
                  </a:cubicBezTo>
                  <a:cubicBezTo>
                    <a:pt x="564847" y="342716"/>
                    <a:pt x="566274" y="172135"/>
                    <a:pt x="562428" y="1631"/>
                  </a:cubicBezTo>
                  <a:cubicBezTo>
                    <a:pt x="562203" y="-8340"/>
                    <a:pt x="555171" y="30659"/>
                    <a:pt x="555171" y="30659"/>
                  </a:cubicBezTo>
                  <a:cubicBezTo>
                    <a:pt x="556381" y="98392"/>
                    <a:pt x="554935" y="166225"/>
                    <a:pt x="558800" y="233859"/>
                  </a:cubicBezTo>
                  <a:cubicBezTo>
                    <a:pt x="559788" y="251148"/>
                    <a:pt x="566949" y="267559"/>
                    <a:pt x="569685" y="284659"/>
                  </a:cubicBezTo>
                  <a:cubicBezTo>
                    <a:pt x="582227" y="363046"/>
                    <a:pt x="562132" y="287301"/>
                    <a:pt x="584200" y="360859"/>
                  </a:cubicBezTo>
                  <a:cubicBezTo>
                    <a:pt x="592851" y="421426"/>
                    <a:pt x="580326" y="352866"/>
                    <a:pt x="598714" y="408031"/>
                  </a:cubicBezTo>
                  <a:cubicBezTo>
                    <a:pt x="601040" y="415011"/>
                    <a:pt x="600899" y="422588"/>
                    <a:pt x="602342" y="429802"/>
                  </a:cubicBezTo>
                  <a:cubicBezTo>
                    <a:pt x="603320" y="434692"/>
                    <a:pt x="604761" y="439478"/>
                    <a:pt x="605971" y="444316"/>
                  </a:cubicBezTo>
                  <a:cubicBezTo>
                    <a:pt x="607181" y="455202"/>
                    <a:pt x="607305" y="466264"/>
                    <a:pt x="609600" y="476974"/>
                  </a:cubicBezTo>
                  <a:cubicBezTo>
                    <a:pt x="610965" y="483343"/>
                    <a:pt x="614631" y="488995"/>
                    <a:pt x="616857" y="495116"/>
                  </a:cubicBezTo>
                  <a:cubicBezTo>
                    <a:pt x="619471" y="502305"/>
                    <a:pt x="622101" y="509508"/>
                    <a:pt x="624114" y="516888"/>
                  </a:cubicBezTo>
                  <a:cubicBezTo>
                    <a:pt x="634625" y="555430"/>
                    <a:pt x="619531" y="514506"/>
                    <a:pt x="635000" y="553174"/>
                  </a:cubicBezTo>
                  <a:cubicBezTo>
                    <a:pt x="636209" y="560431"/>
                    <a:pt x="638628" y="567588"/>
                    <a:pt x="638628" y="574945"/>
                  </a:cubicBezTo>
                  <a:cubicBezTo>
                    <a:pt x="638628" y="579932"/>
                    <a:pt x="636370" y="565226"/>
                    <a:pt x="635000" y="560431"/>
                  </a:cubicBezTo>
                  <a:cubicBezTo>
                    <a:pt x="633949" y="556753"/>
                    <a:pt x="632581" y="553174"/>
                    <a:pt x="631371" y="549545"/>
                  </a:cubicBezTo>
                  <a:cubicBezTo>
                    <a:pt x="632581" y="464878"/>
                    <a:pt x="632830" y="380192"/>
                    <a:pt x="635000" y="295545"/>
                  </a:cubicBezTo>
                  <a:cubicBezTo>
                    <a:pt x="635685" y="268815"/>
                    <a:pt x="639060" y="270754"/>
                    <a:pt x="642257" y="248374"/>
                  </a:cubicBezTo>
                  <a:cubicBezTo>
                    <a:pt x="648538" y="204409"/>
                    <a:pt x="640667" y="228760"/>
                    <a:pt x="653142" y="197574"/>
                  </a:cubicBezTo>
                  <a:cubicBezTo>
                    <a:pt x="655561" y="179431"/>
                    <a:pt x="657391" y="161200"/>
                    <a:pt x="660400" y="143145"/>
                  </a:cubicBezTo>
                  <a:cubicBezTo>
                    <a:pt x="667841" y="98503"/>
                    <a:pt x="667362" y="124316"/>
                    <a:pt x="671285" y="85088"/>
                  </a:cubicBezTo>
                  <a:cubicBezTo>
                    <a:pt x="672854" y="69396"/>
                    <a:pt x="673704" y="53640"/>
                    <a:pt x="674914" y="37916"/>
                  </a:cubicBezTo>
                  <a:cubicBezTo>
                    <a:pt x="677333" y="134678"/>
                    <a:pt x="676875" y="231555"/>
                    <a:pt x="682171" y="328202"/>
                  </a:cubicBezTo>
                  <a:cubicBezTo>
                    <a:pt x="682653" y="336994"/>
                    <a:pt x="687292" y="311345"/>
                    <a:pt x="689428" y="302802"/>
                  </a:cubicBezTo>
                  <a:cubicBezTo>
                    <a:pt x="690924" y="296819"/>
                    <a:pt x="691285" y="290566"/>
                    <a:pt x="693057" y="284659"/>
                  </a:cubicBezTo>
                  <a:cubicBezTo>
                    <a:pt x="712534" y="219736"/>
                    <a:pt x="687239" y="319293"/>
                    <a:pt x="707571" y="244745"/>
                  </a:cubicBezTo>
                  <a:cubicBezTo>
                    <a:pt x="716012" y="213796"/>
                    <a:pt x="705152" y="238698"/>
                    <a:pt x="718457" y="212088"/>
                  </a:cubicBezTo>
                  <a:cubicBezTo>
                    <a:pt x="729399" y="157368"/>
                    <a:pt x="715465" y="225550"/>
                    <a:pt x="725714" y="179431"/>
                  </a:cubicBezTo>
                  <a:cubicBezTo>
                    <a:pt x="727052" y="173410"/>
                    <a:pt x="727392" y="167139"/>
                    <a:pt x="729342" y="161288"/>
                  </a:cubicBezTo>
                  <a:cubicBezTo>
                    <a:pt x="731053" y="156156"/>
                    <a:pt x="734181" y="151612"/>
                    <a:pt x="736600" y="146774"/>
                  </a:cubicBezTo>
                  <a:cubicBezTo>
                    <a:pt x="737809" y="140726"/>
                    <a:pt x="734245" y="130127"/>
                    <a:pt x="740228" y="128631"/>
                  </a:cubicBezTo>
                  <a:cubicBezTo>
                    <a:pt x="746095" y="127164"/>
                    <a:pt x="750774" y="137107"/>
                    <a:pt x="751114" y="143145"/>
                  </a:cubicBezTo>
                  <a:cubicBezTo>
                    <a:pt x="755673" y="224064"/>
                    <a:pt x="753533" y="305221"/>
                    <a:pt x="754742" y="386259"/>
                  </a:cubicBezTo>
                  <a:cubicBezTo>
                    <a:pt x="758204" y="375874"/>
                    <a:pt x="764116" y="358668"/>
                    <a:pt x="765628" y="349974"/>
                  </a:cubicBezTo>
                  <a:cubicBezTo>
                    <a:pt x="768710" y="332252"/>
                    <a:pt x="767628" y="301764"/>
                    <a:pt x="776514" y="281031"/>
                  </a:cubicBezTo>
                  <a:cubicBezTo>
                    <a:pt x="778645" y="276059"/>
                    <a:pt x="781352" y="271354"/>
                    <a:pt x="783771" y="266516"/>
                  </a:cubicBezTo>
                  <a:cubicBezTo>
                    <a:pt x="784415" y="263295"/>
                    <a:pt x="789109" y="238337"/>
                    <a:pt x="791028" y="233859"/>
                  </a:cubicBezTo>
                  <a:cubicBezTo>
                    <a:pt x="792746" y="229851"/>
                    <a:pt x="795866" y="226602"/>
                    <a:pt x="798285" y="222974"/>
                  </a:cubicBezTo>
                  <a:cubicBezTo>
                    <a:pt x="798673" y="221423"/>
                    <a:pt x="802906" y="197574"/>
                    <a:pt x="809171" y="197574"/>
                  </a:cubicBezTo>
                  <a:cubicBezTo>
                    <a:pt x="812996" y="197574"/>
                    <a:pt x="811872" y="204749"/>
                    <a:pt x="812800" y="208459"/>
                  </a:cubicBezTo>
                  <a:cubicBezTo>
                    <a:pt x="814296" y="214442"/>
                    <a:pt x="815219" y="220554"/>
                    <a:pt x="816428" y="226602"/>
                  </a:cubicBezTo>
                  <a:cubicBezTo>
                    <a:pt x="817638" y="299173"/>
                    <a:pt x="816810" y="371807"/>
                    <a:pt x="820057" y="444316"/>
                  </a:cubicBezTo>
                  <a:cubicBezTo>
                    <a:pt x="821057" y="466641"/>
                    <a:pt x="832842" y="475859"/>
                    <a:pt x="841828" y="495116"/>
                  </a:cubicBezTo>
                  <a:cubicBezTo>
                    <a:pt x="846198" y="504481"/>
                    <a:pt x="849238" y="514413"/>
                    <a:pt x="852714" y="524145"/>
                  </a:cubicBezTo>
                  <a:cubicBezTo>
                    <a:pt x="855287" y="531349"/>
                    <a:pt x="857552" y="538659"/>
                    <a:pt x="859971" y="545916"/>
                  </a:cubicBezTo>
                  <a:lnTo>
                    <a:pt x="867228" y="567688"/>
                  </a:lnTo>
                  <a:cubicBezTo>
                    <a:pt x="867766" y="571453"/>
                    <a:pt x="872038" y="604705"/>
                    <a:pt x="874485" y="611231"/>
                  </a:cubicBezTo>
                  <a:cubicBezTo>
                    <a:pt x="876016" y="615314"/>
                    <a:pt x="879323" y="618488"/>
                    <a:pt x="881742" y="622116"/>
                  </a:cubicBezTo>
                  <a:cubicBezTo>
                    <a:pt x="880533" y="593088"/>
                    <a:pt x="880184" y="564011"/>
                    <a:pt x="878114" y="535031"/>
                  </a:cubicBezTo>
                  <a:cubicBezTo>
                    <a:pt x="877759" y="530056"/>
                    <a:pt x="878012" y="516989"/>
                    <a:pt x="874485" y="520516"/>
                  </a:cubicBezTo>
                  <a:cubicBezTo>
                    <a:pt x="869283" y="525718"/>
                    <a:pt x="872066" y="535031"/>
                    <a:pt x="870857" y="542288"/>
                  </a:cubicBezTo>
                  <a:cubicBezTo>
                    <a:pt x="873276" y="578574"/>
                    <a:pt x="874307" y="614979"/>
                    <a:pt x="878114" y="651145"/>
                  </a:cubicBezTo>
                  <a:cubicBezTo>
                    <a:pt x="879056" y="660098"/>
                    <a:pt x="890091" y="695849"/>
                    <a:pt x="892628" y="705574"/>
                  </a:cubicBezTo>
                  <a:cubicBezTo>
                    <a:pt x="897663" y="724876"/>
                    <a:pt x="899733" y="745110"/>
                    <a:pt x="907142" y="763631"/>
                  </a:cubicBezTo>
                  <a:cubicBezTo>
                    <a:pt x="928502" y="817025"/>
                    <a:pt x="897675" y="741422"/>
                    <a:pt x="925285" y="803545"/>
                  </a:cubicBezTo>
                  <a:cubicBezTo>
                    <a:pt x="926838" y="807040"/>
                    <a:pt x="927986" y="810720"/>
                    <a:pt x="928914" y="814431"/>
                  </a:cubicBezTo>
                  <a:cubicBezTo>
                    <a:pt x="930410" y="820414"/>
                    <a:pt x="930112" y="826905"/>
                    <a:pt x="932542" y="832574"/>
                  </a:cubicBezTo>
                  <a:cubicBezTo>
                    <a:pt x="933890" y="835719"/>
                    <a:pt x="937663" y="837160"/>
                    <a:pt x="939800" y="839831"/>
                  </a:cubicBezTo>
                  <a:cubicBezTo>
                    <a:pt x="942524" y="843236"/>
                    <a:pt x="944638" y="847088"/>
                    <a:pt x="947057" y="850716"/>
                  </a:cubicBezTo>
                  <a:cubicBezTo>
                    <a:pt x="948266" y="854345"/>
                    <a:pt x="950685" y="865427"/>
                    <a:pt x="950685" y="861602"/>
                  </a:cubicBezTo>
                  <a:cubicBezTo>
                    <a:pt x="950685" y="856615"/>
                    <a:pt x="947057" y="852075"/>
                    <a:pt x="947057" y="847088"/>
                  </a:cubicBezTo>
                  <a:cubicBezTo>
                    <a:pt x="947057" y="770878"/>
                    <a:pt x="948680" y="694671"/>
                    <a:pt x="950685" y="618488"/>
                  </a:cubicBezTo>
                  <a:cubicBezTo>
                    <a:pt x="950781" y="614852"/>
                    <a:pt x="955005" y="554034"/>
                    <a:pt x="957942" y="542288"/>
                  </a:cubicBezTo>
                  <a:cubicBezTo>
                    <a:pt x="959254" y="537040"/>
                    <a:pt x="962781" y="532612"/>
                    <a:pt x="965200" y="527774"/>
                  </a:cubicBezTo>
                  <a:cubicBezTo>
                    <a:pt x="967619" y="605183"/>
                    <a:pt x="968101" y="682677"/>
                    <a:pt x="972457" y="760002"/>
                  </a:cubicBezTo>
                  <a:cubicBezTo>
                    <a:pt x="973228" y="773687"/>
                    <a:pt x="980204" y="783734"/>
                    <a:pt x="983342" y="796288"/>
                  </a:cubicBezTo>
                  <a:cubicBezTo>
                    <a:pt x="984838" y="802271"/>
                    <a:pt x="985199" y="808524"/>
                    <a:pt x="986971" y="814431"/>
                  </a:cubicBezTo>
                  <a:cubicBezTo>
                    <a:pt x="988843" y="820670"/>
                    <a:pt x="991941" y="826475"/>
                    <a:pt x="994228" y="832574"/>
                  </a:cubicBezTo>
                  <a:cubicBezTo>
                    <a:pt x="995571" y="836155"/>
                    <a:pt x="996647" y="839831"/>
                    <a:pt x="997857" y="843459"/>
                  </a:cubicBezTo>
                  <a:cubicBezTo>
                    <a:pt x="995438" y="816850"/>
                    <a:pt x="990854" y="790349"/>
                    <a:pt x="990600" y="763631"/>
                  </a:cubicBezTo>
                  <a:cubicBezTo>
                    <a:pt x="989644" y="663238"/>
                    <a:pt x="987966" y="562661"/>
                    <a:pt x="994228" y="462459"/>
                  </a:cubicBezTo>
                  <a:cubicBezTo>
                    <a:pt x="996873" y="420139"/>
                    <a:pt x="998517" y="547161"/>
                    <a:pt x="1001485" y="589459"/>
                  </a:cubicBezTo>
                  <a:cubicBezTo>
                    <a:pt x="1003355" y="616113"/>
                    <a:pt x="1006523" y="642661"/>
                    <a:pt x="1008742" y="669288"/>
                  </a:cubicBezTo>
                  <a:cubicBezTo>
                    <a:pt x="1010054" y="685033"/>
                    <a:pt x="1012494" y="732880"/>
                    <a:pt x="1016000" y="752745"/>
                  </a:cubicBezTo>
                  <a:cubicBezTo>
                    <a:pt x="1017733" y="762567"/>
                    <a:pt x="1021301" y="771994"/>
                    <a:pt x="1023257" y="781774"/>
                  </a:cubicBezTo>
                  <a:cubicBezTo>
                    <a:pt x="1024934" y="790161"/>
                    <a:pt x="1025093" y="798811"/>
                    <a:pt x="1026885" y="807174"/>
                  </a:cubicBezTo>
                  <a:cubicBezTo>
                    <a:pt x="1036359" y="851388"/>
                    <a:pt x="1031780" y="813910"/>
                    <a:pt x="1045028" y="861602"/>
                  </a:cubicBezTo>
                  <a:cubicBezTo>
                    <a:pt x="1048329" y="873487"/>
                    <a:pt x="1046768" y="886855"/>
                    <a:pt x="1052285" y="897888"/>
                  </a:cubicBezTo>
                  <a:cubicBezTo>
                    <a:pt x="1061088" y="915493"/>
                    <a:pt x="1067017" y="926285"/>
                    <a:pt x="1074057" y="945059"/>
                  </a:cubicBezTo>
                  <a:cubicBezTo>
                    <a:pt x="1080739" y="962878"/>
                    <a:pt x="1082598" y="976868"/>
                    <a:pt x="1092200" y="992231"/>
                  </a:cubicBezTo>
                  <a:cubicBezTo>
                    <a:pt x="1095405" y="997359"/>
                    <a:pt x="1099457" y="1001907"/>
                    <a:pt x="1103085" y="1006745"/>
                  </a:cubicBezTo>
                  <a:cubicBezTo>
                    <a:pt x="1104295" y="1012793"/>
                    <a:pt x="1105218" y="1018905"/>
                    <a:pt x="1106714" y="1024888"/>
                  </a:cubicBezTo>
                  <a:cubicBezTo>
                    <a:pt x="1107642" y="1028599"/>
                    <a:pt x="1110342" y="1039599"/>
                    <a:pt x="1110342" y="1035774"/>
                  </a:cubicBezTo>
                  <a:cubicBezTo>
                    <a:pt x="1110342" y="1020004"/>
                    <a:pt x="1108455" y="1004276"/>
                    <a:pt x="1106714" y="988602"/>
                  </a:cubicBezTo>
                  <a:cubicBezTo>
                    <a:pt x="1093190" y="866880"/>
                    <a:pt x="1104513" y="1008572"/>
                    <a:pt x="1095828" y="887002"/>
                  </a:cubicBezTo>
                  <a:cubicBezTo>
                    <a:pt x="1098424" y="736462"/>
                    <a:pt x="1093898" y="731005"/>
                    <a:pt x="1103085" y="633002"/>
                  </a:cubicBezTo>
                  <a:cubicBezTo>
                    <a:pt x="1110029" y="558926"/>
                    <a:pt x="1105809" y="583095"/>
                    <a:pt x="1113971" y="542288"/>
                  </a:cubicBezTo>
                  <a:cubicBezTo>
                    <a:pt x="1115181" y="612440"/>
                    <a:pt x="1113223" y="682719"/>
                    <a:pt x="1117600" y="752745"/>
                  </a:cubicBezTo>
                  <a:cubicBezTo>
                    <a:pt x="1118106" y="760843"/>
                    <a:pt x="1126099" y="766761"/>
                    <a:pt x="1128485" y="774516"/>
                  </a:cubicBezTo>
                  <a:cubicBezTo>
                    <a:pt x="1139451" y="810157"/>
                    <a:pt x="1123325" y="791126"/>
                    <a:pt x="1139371" y="807174"/>
                  </a:cubicBezTo>
                  <a:cubicBezTo>
                    <a:pt x="1140581" y="801126"/>
                    <a:pt x="1142615" y="795186"/>
                    <a:pt x="1143000" y="789031"/>
                  </a:cubicBezTo>
                  <a:cubicBezTo>
                    <a:pt x="1146248" y="737067"/>
                    <a:pt x="1144507" y="684749"/>
                    <a:pt x="1150257" y="633002"/>
                  </a:cubicBezTo>
                  <a:cubicBezTo>
                    <a:pt x="1151229" y="624250"/>
                    <a:pt x="1155095" y="649935"/>
                    <a:pt x="1157514" y="658402"/>
                  </a:cubicBezTo>
                  <a:cubicBezTo>
                    <a:pt x="1159933" y="688640"/>
                    <a:pt x="1162105" y="718899"/>
                    <a:pt x="1164771" y="749116"/>
                  </a:cubicBezTo>
                  <a:cubicBezTo>
                    <a:pt x="1165734" y="760027"/>
                    <a:pt x="1160655" y="789519"/>
                    <a:pt x="1168400" y="781774"/>
                  </a:cubicBezTo>
                  <a:cubicBezTo>
                    <a:pt x="1177847" y="772327"/>
                    <a:pt x="1170300" y="755107"/>
                    <a:pt x="1172028" y="741859"/>
                  </a:cubicBezTo>
                  <a:cubicBezTo>
                    <a:pt x="1173931" y="727268"/>
                    <a:pt x="1176573" y="712778"/>
                    <a:pt x="1179285" y="698316"/>
                  </a:cubicBezTo>
                  <a:cubicBezTo>
                    <a:pt x="1180204" y="693414"/>
                    <a:pt x="1181163" y="688471"/>
                    <a:pt x="1182914" y="683802"/>
                  </a:cubicBezTo>
                  <a:cubicBezTo>
                    <a:pt x="1184813" y="678737"/>
                    <a:pt x="1187752" y="674126"/>
                    <a:pt x="1190171" y="669288"/>
                  </a:cubicBezTo>
                  <a:cubicBezTo>
                    <a:pt x="1204115" y="690206"/>
                    <a:pt x="1192044" y="670030"/>
                    <a:pt x="1201057" y="691059"/>
                  </a:cubicBezTo>
                  <a:cubicBezTo>
                    <a:pt x="1203188" y="696031"/>
                    <a:pt x="1206183" y="700602"/>
                    <a:pt x="1208314" y="705574"/>
                  </a:cubicBezTo>
                  <a:cubicBezTo>
                    <a:pt x="1209820" y="709089"/>
                    <a:pt x="1211014" y="712749"/>
                    <a:pt x="1211942" y="716459"/>
                  </a:cubicBezTo>
                  <a:cubicBezTo>
                    <a:pt x="1215856" y="732114"/>
                    <a:pt x="1219503" y="747840"/>
                    <a:pt x="1222828" y="763631"/>
                  </a:cubicBezTo>
                  <a:cubicBezTo>
                    <a:pt x="1230127" y="798300"/>
                    <a:pt x="1222550" y="773678"/>
                    <a:pt x="1230085" y="796288"/>
                  </a:cubicBezTo>
                  <a:cubicBezTo>
                    <a:pt x="1232504" y="784193"/>
                    <a:pt x="1234568" y="772021"/>
                    <a:pt x="1237342" y="760002"/>
                  </a:cubicBezTo>
                  <a:cubicBezTo>
                    <a:pt x="1238202" y="756275"/>
                    <a:pt x="1238266" y="746412"/>
                    <a:pt x="1240971" y="749116"/>
                  </a:cubicBezTo>
                  <a:cubicBezTo>
                    <a:pt x="1245332" y="753477"/>
                    <a:pt x="1244600" y="767259"/>
                    <a:pt x="1244600" y="767259"/>
                  </a:cubicBezTo>
                </a:path>
              </a:pathLst>
            </a:custGeom>
            <a:no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1219200" y="2382822"/>
              <a:ext cx="1295400" cy="125572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p:cNvGrpSpPr/>
            <p:nvPr/>
          </p:nvGrpSpPr>
          <p:grpSpPr>
            <a:xfrm>
              <a:off x="1219200" y="2825051"/>
              <a:ext cx="1295400" cy="454232"/>
              <a:chOff x="1219200" y="2825051"/>
              <a:chExt cx="1295400" cy="454232"/>
            </a:xfrm>
          </p:grpSpPr>
          <p:cxnSp>
            <p:nvCxnSpPr>
              <p:cNvPr id="20" name="Straight Connector 19"/>
              <p:cNvCxnSpPr/>
              <p:nvPr/>
            </p:nvCxnSpPr>
            <p:spPr>
              <a:xfrm>
                <a:off x="1219200" y="3279281"/>
                <a:ext cx="22860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1447800" y="2825051"/>
                <a:ext cx="171229" cy="454231"/>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1619030" y="2825051"/>
                <a:ext cx="43837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2054743" y="2825051"/>
                <a:ext cx="78857" cy="45423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2133601" y="3279282"/>
                <a:ext cx="380999" cy="1"/>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pic>
        <p:nvPicPr>
          <p:cNvPr id="42"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24004" y="980982"/>
            <a:ext cx="1758845" cy="76324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9" name="Picture 5"/>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b="59333"/>
          <a:stretch/>
        </p:blipFill>
        <p:spPr bwMode="auto">
          <a:xfrm>
            <a:off x="7103427" y="1334692"/>
            <a:ext cx="1631353" cy="882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68475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500"/>
                                        <p:tgtEl>
                                          <p:spTgt spid="42"/>
                                        </p:tgtEl>
                                      </p:cBhvr>
                                    </p:animEffect>
                                  </p:childTnLst>
                                </p:cTn>
                              </p:par>
                              <p:par>
                                <p:cTn id="14" presetID="10" presetClass="entr" presetSubtype="0" fill="hold" nodeType="withEffect">
                                  <p:stCondLst>
                                    <p:cond delay="0"/>
                                  </p:stCondLst>
                                  <p:childTnLst>
                                    <p:set>
                                      <p:cBhvr>
                                        <p:cTn id="15" dur="1" fill="hold">
                                          <p:stCondLst>
                                            <p:cond delay="0"/>
                                          </p:stCondLst>
                                        </p:cTn>
                                        <p:tgtEl>
                                          <p:spTgt spid="1029"/>
                                        </p:tgtEl>
                                        <p:attrNameLst>
                                          <p:attrName>style.visibility</p:attrName>
                                        </p:attrNameLst>
                                      </p:cBhvr>
                                      <p:to>
                                        <p:strVal val="visible"/>
                                      </p:to>
                                    </p:set>
                                    <p:animEffect transition="in" filter="fade">
                                      <p:cBhvr>
                                        <p:cTn id="16" dur="500"/>
                                        <p:tgtEl>
                                          <p:spTgt spid="102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nodeType="withEffect">
                                  <p:stCondLst>
                                    <p:cond delay="0"/>
                                  </p:stCondLst>
                                  <p:childTnLst>
                                    <p:set>
                                      <p:cBhvr>
                                        <p:cTn id="26" dur="1" fill="hold">
                                          <p:stCondLst>
                                            <p:cond delay="0"/>
                                          </p:stCondLst>
                                        </p:cTn>
                                        <p:tgtEl>
                                          <p:spTgt spid="1026"/>
                                        </p:tgtEl>
                                        <p:attrNameLst>
                                          <p:attrName>style.visibility</p:attrName>
                                        </p:attrNameLst>
                                      </p:cBhvr>
                                      <p:to>
                                        <p:strVal val="visible"/>
                                      </p:to>
                                    </p:set>
                                    <p:animEffect transition="in" filter="fade">
                                      <p:cBhvr>
                                        <p:cTn id="27" dur="500"/>
                                        <p:tgtEl>
                                          <p:spTgt spid="102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par>
                                <p:cTn id="33" presetID="10"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par>
                                <p:cTn id="47" presetID="10" presetClass="entr" presetSubtype="0" fill="hold"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500"/>
                                        <p:tgtEl>
                                          <p:spTgt spid="1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500"/>
                                        <p:tgtEl>
                                          <p:spTgt spid="19"/>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childTnLst>
                                </p:cTn>
                              </p:par>
                              <p:par>
                                <p:cTn id="58" presetID="10" presetClass="entr" presetSubtype="0" fill="hold" nodeType="withEffect">
                                  <p:stCondLst>
                                    <p:cond delay="0"/>
                                  </p:stCondLst>
                                  <p:childTnLst>
                                    <p:set>
                                      <p:cBhvr>
                                        <p:cTn id="59" dur="1" fill="hold">
                                          <p:stCondLst>
                                            <p:cond delay="0"/>
                                          </p:stCondLst>
                                        </p:cTn>
                                        <p:tgtEl>
                                          <p:spTgt spid="37"/>
                                        </p:tgtEl>
                                        <p:attrNameLst>
                                          <p:attrName>style.visibility</p:attrName>
                                        </p:attrNameLst>
                                      </p:cBhvr>
                                      <p:to>
                                        <p:strVal val="visible"/>
                                      </p:to>
                                    </p:set>
                                    <p:animEffect transition="in" filter="fade">
                                      <p:cBhvr>
                                        <p:cTn id="60" dur="500"/>
                                        <p:tgtEl>
                                          <p:spTgt spid="37"/>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fade">
                                      <p:cBhvr>
                                        <p:cTn id="65" dur="500"/>
                                        <p:tgtEl>
                                          <p:spTgt spid="22"/>
                                        </p:tgtEl>
                                      </p:cBhvr>
                                    </p:animEffect>
                                  </p:childTnLst>
                                </p:cTn>
                              </p:par>
                              <p:par>
                                <p:cTn id="66" presetID="10" presetClass="entr" presetSubtype="0" fill="hold" nodeType="withEffect">
                                  <p:stCondLst>
                                    <p:cond delay="0"/>
                                  </p:stCondLst>
                                  <p:childTnLst>
                                    <p:set>
                                      <p:cBhvr>
                                        <p:cTn id="67" dur="1" fill="hold">
                                          <p:stCondLst>
                                            <p:cond delay="0"/>
                                          </p:stCondLst>
                                        </p:cTn>
                                        <p:tgtEl>
                                          <p:spTgt spid="1027"/>
                                        </p:tgtEl>
                                        <p:attrNameLst>
                                          <p:attrName>style.visibility</p:attrName>
                                        </p:attrNameLst>
                                      </p:cBhvr>
                                      <p:to>
                                        <p:strVal val="visible"/>
                                      </p:to>
                                    </p:set>
                                    <p:animEffect transition="in" filter="fade">
                                      <p:cBhvr>
                                        <p:cTn id="68" dur="500"/>
                                        <p:tgtEl>
                                          <p:spTgt spid="1027"/>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fade">
                                      <p:cBhvr>
                                        <p:cTn id="71" dur="500"/>
                                        <p:tgtEl>
                                          <p:spTgt spid="23"/>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1028"/>
                                        </p:tgtEl>
                                        <p:attrNameLst>
                                          <p:attrName>style.visibility</p:attrName>
                                        </p:attrNameLst>
                                      </p:cBhvr>
                                      <p:to>
                                        <p:strVal val="visible"/>
                                      </p:to>
                                    </p:set>
                                    <p:animEffect transition="in" filter="fade">
                                      <p:cBhvr>
                                        <p:cTn id="76" dur="500"/>
                                        <p:tgtEl>
                                          <p:spTgt spid="1028"/>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16"/>
                                        </p:tgtEl>
                                        <p:attrNameLst>
                                          <p:attrName>style.visibility</p:attrName>
                                        </p:attrNameLst>
                                      </p:cBhvr>
                                      <p:to>
                                        <p:strVal val="visible"/>
                                      </p:to>
                                    </p:set>
                                    <p:animEffect transition="in" filter="fade">
                                      <p:cBhvr>
                                        <p:cTn id="8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4" grpId="0"/>
      <p:bldP spid="17" grpId="0"/>
      <p:bldP spid="21" grpId="0"/>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MODELING AND EXPERIMENTS</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8/10/16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6</a:t>
            </a:fld>
            <a:endParaRPr lang="en-US"/>
          </a:p>
        </p:txBody>
      </p:sp>
      <p:sp>
        <p:nvSpPr>
          <p:cNvPr id="7" name="Rectangle 6"/>
          <p:cNvSpPr/>
          <p:nvPr/>
        </p:nvSpPr>
        <p:spPr>
          <a:xfrm>
            <a:off x="228600" y="971550"/>
            <a:ext cx="4297680" cy="381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617720" y="971550"/>
            <a:ext cx="4297680" cy="381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p:cNvCxnSpPr/>
          <p:nvPr/>
        </p:nvCxnSpPr>
        <p:spPr>
          <a:xfrm flipV="1">
            <a:off x="3439652" y="4091299"/>
            <a:ext cx="245287" cy="2"/>
          </a:xfrm>
          <a:prstGeom prst="straightConnector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1295400" y="4091300"/>
            <a:ext cx="216385" cy="1"/>
          </a:xfrm>
          <a:prstGeom prst="straightConnector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rot="5400000">
            <a:off x="2420158" y="2789942"/>
            <a:ext cx="40964" cy="3281079"/>
          </a:xfrm>
          <a:prstGeom prst="bentConnector3">
            <a:avLst>
              <a:gd name="adj1" fmla="val 65805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V="1">
            <a:off x="2362898" y="4086238"/>
            <a:ext cx="245287" cy="2"/>
          </a:xfrm>
          <a:prstGeom prst="straightConnector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51" name="Group 50"/>
          <p:cNvGrpSpPr/>
          <p:nvPr/>
        </p:nvGrpSpPr>
        <p:grpSpPr>
          <a:xfrm>
            <a:off x="638668" y="1211143"/>
            <a:ext cx="3476132" cy="2046407"/>
            <a:chOff x="4953000" y="1527945"/>
            <a:chExt cx="3981004" cy="2434499"/>
          </a:xfrm>
        </p:grpSpPr>
        <p:pic>
          <p:nvPicPr>
            <p:cNvPr id="52" name="Picture 51"/>
            <p:cNvPicPr/>
            <p:nvPr/>
          </p:nvPicPr>
          <p:blipFill rotWithShape="1">
            <a:blip r:embed="rId3"/>
            <a:srcRect l="4054" t="13546" r="17977" b="32306"/>
            <a:stretch/>
          </p:blipFill>
          <p:spPr bwMode="auto">
            <a:xfrm>
              <a:off x="4953000" y="1527945"/>
              <a:ext cx="3941064" cy="2222295"/>
            </a:xfrm>
            <a:prstGeom prst="rect">
              <a:avLst/>
            </a:prstGeom>
            <a:ln>
              <a:noFill/>
            </a:ln>
            <a:extLst>
              <a:ext uri="{53640926-AAD7-44d8-BBD7-CCE9431645EC}">
                <a14:shadowObscured xmlns:a14="http://schemas.microsoft.com/office/drawing/2010/main"/>
              </a:ext>
            </a:extLst>
          </p:spPr>
        </p:pic>
        <p:pic>
          <p:nvPicPr>
            <p:cNvPr id="53" name="Picture 52"/>
            <p:cNvPicPr/>
            <p:nvPr/>
          </p:nvPicPr>
          <p:blipFill rotWithShape="1">
            <a:blip r:embed="rId3"/>
            <a:srcRect l="5521" t="77908" r="17223" b="11603"/>
            <a:stretch/>
          </p:blipFill>
          <p:spPr bwMode="auto">
            <a:xfrm>
              <a:off x="5030485" y="3669741"/>
              <a:ext cx="3903519" cy="292703"/>
            </a:xfrm>
            <a:prstGeom prst="rect">
              <a:avLst/>
            </a:prstGeom>
            <a:ln>
              <a:noFill/>
            </a:ln>
            <a:extLst>
              <a:ext uri="{53640926-AAD7-44d8-BBD7-CCE9431645EC}">
                <a14:shadowObscured xmlns:a14="http://schemas.microsoft.com/office/drawing/2010/main"/>
              </a:ext>
            </a:extLst>
          </p:spPr>
        </p:pic>
      </p:grpSp>
      <p:sp>
        <p:nvSpPr>
          <p:cNvPr id="65" name="TextBox 64"/>
          <p:cNvSpPr txBox="1"/>
          <p:nvPr/>
        </p:nvSpPr>
        <p:spPr>
          <a:xfrm>
            <a:off x="825985" y="3303456"/>
            <a:ext cx="3310522" cy="338554"/>
          </a:xfrm>
          <a:prstGeom prst="rect">
            <a:avLst/>
          </a:prstGeom>
          <a:noFill/>
        </p:spPr>
        <p:txBody>
          <a:bodyPr wrap="none" rtlCol="0">
            <a:spAutoFit/>
          </a:bodyPr>
          <a:lstStyle/>
          <a:p>
            <a:r>
              <a:rPr lang="en-US" sz="1600" dirty="0" smtClean="0">
                <a:latin typeface="Franklin Gothic Medium" panose="020B0603020102020204" pitchFamily="34" charset="0"/>
              </a:rPr>
              <a:t>Numerical Model of Float Dynamics</a:t>
            </a:r>
            <a:endParaRPr lang="en-US" sz="1600" dirty="0">
              <a:latin typeface="Franklin Gothic Medium" panose="020B0603020102020204" pitchFamily="34" charset="0"/>
            </a:endParaRPr>
          </a:p>
        </p:txBody>
      </p:sp>
      <p:sp>
        <p:nvSpPr>
          <p:cNvPr id="66" name="TextBox 65"/>
          <p:cNvSpPr txBox="1"/>
          <p:nvPr/>
        </p:nvSpPr>
        <p:spPr>
          <a:xfrm>
            <a:off x="228600" y="982543"/>
            <a:ext cx="4267200" cy="338554"/>
          </a:xfrm>
          <a:prstGeom prst="rect">
            <a:avLst/>
          </a:prstGeom>
          <a:noFill/>
        </p:spPr>
        <p:txBody>
          <a:bodyPr wrap="square" rtlCol="0">
            <a:spAutoFit/>
          </a:bodyPr>
          <a:lstStyle/>
          <a:p>
            <a:pPr algn="ctr"/>
            <a:r>
              <a:rPr lang="en-US" sz="1600" dirty="0" smtClean="0">
                <a:latin typeface="Franklin Gothic Medium" panose="020B0603020102020204" pitchFamily="34" charset="0"/>
              </a:rPr>
              <a:t>Typical Monterey Bay Current Record</a:t>
            </a:r>
            <a:endParaRPr lang="en-US" sz="1600" dirty="0">
              <a:latin typeface="Franklin Gothic Medium" panose="020B0603020102020204" pitchFamily="34" charset="0"/>
            </a:endParaRPr>
          </a:p>
        </p:txBody>
      </p:sp>
      <p:sp>
        <p:nvSpPr>
          <p:cNvPr id="67" name="TextBox 66"/>
          <p:cNvSpPr txBox="1"/>
          <p:nvPr/>
        </p:nvSpPr>
        <p:spPr>
          <a:xfrm>
            <a:off x="2006301" y="2798118"/>
            <a:ext cx="1803699" cy="230832"/>
          </a:xfrm>
          <a:prstGeom prst="rect">
            <a:avLst/>
          </a:prstGeom>
          <a:noFill/>
        </p:spPr>
        <p:txBody>
          <a:bodyPr wrap="none" rtlCol="0">
            <a:spAutoFit/>
          </a:bodyPr>
          <a:lstStyle/>
          <a:p>
            <a:r>
              <a:rPr lang="en-US" sz="900" dirty="0" smtClean="0">
                <a:latin typeface="Franklin Gothic Book" panose="020B0503020102020204" pitchFamily="34" charset="0"/>
              </a:rPr>
              <a:t>Source: dods.mbari.org/</a:t>
            </a:r>
            <a:r>
              <a:rPr lang="en-US" sz="900" dirty="0" err="1" smtClean="0">
                <a:latin typeface="Franklin Gothic Book" panose="020B0503020102020204" pitchFamily="34" charset="0"/>
              </a:rPr>
              <a:t>lasOASIS</a:t>
            </a:r>
            <a:endParaRPr lang="en-US" sz="900" baseline="30000" dirty="0">
              <a:latin typeface="Franklin Gothic Book" panose="020B0503020102020204" pitchFamily="34" charset="0"/>
            </a:endParaRPr>
          </a:p>
        </p:txBody>
      </p:sp>
      <p:pic>
        <p:nvPicPr>
          <p:cNvPr id="2050" name="Picture 2" descr="C:\Users\nraymond\Downloads\IMG_7469.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9215" r="287" b="13003"/>
          <a:stretch/>
        </p:blipFill>
        <p:spPr bwMode="auto">
          <a:xfrm>
            <a:off x="4724400" y="1364911"/>
            <a:ext cx="4003158" cy="1739796"/>
          </a:xfrm>
          <a:prstGeom prst="rect">
            <a:avLst/>
          </a:prstGeom>
          <a:noFill/>
          <a:extLst>
            <a:ext uri="{909E8E84-426E-40dd-AFC4-6F175D3DCCD1}">
              <a14:hiddenFill xmlns:a14="http://schemas.microsoft.com/office/drawing/2010/main">
                <a:solidFill>
                  <a:srgbClr val="FFFFFF"/>
                </a:solidFill>
              </a14:hiddenFill>
            </a:ext>
          </a:extLst>
        </p:spPr>
      </p:pic>
      <p:sp>
        <p:nvSpPr>
          <p:cNvPr id="71" name="TextBox 70"/>
          <p:cNvSpPr txBox="1"/>
          <p:nvPr/>
        </p:nvSpPr>
        <p:spPr>
          <a:xfrm>
            <a:off x="5867400" y="971550"/>
            <a:ext cx="1922321" cy="338554"/>
          </a:xfrm>
          <a:prstGeom prst="rect">
            <a:avLst/>
          </a:prstGeom>
          <a:noFill/>
        </p:spPr>
        <p:txBody>
          <a:bodyPr wrap="none" rtlCol="0">
            <a:spAutoFit/>
          </a:bodyPr>
          <a:lstStyle/>
          <a:p>
            <a:r>
              <a:rPr lang="en-US" sz="1600" dirty="0" smtClean="0">
                <a:latin typeface="Franklin Gothic Medium" panose="020B0603020102020204" pitchFamily="34" charset="0"/>
              </a:rPr>
              <a:t>Benchtop Simulator</a:t>
            </a:r>
            <a:endParaRPr lang="en-US" sz="1600" dirty="0">
              <a:latin typeface="Franklin Gothic Medium" panose="020B0603020102020204" pitchFamily="34" charset="0"/>
            </a:endParaRPr>
          </a:p>
        </p:txBody>
      </p:sp>
      <p:sp>
        <p:nvSpPr>
          <p:cNvPr id="70" name="Right Arrow 69"/>
          <p:cNvSpPr/>
          <p:nvPr/>
        </p:nvSpPr>
        <p:spPr>
          <a:xfrm rot="20531082">
            <a:off x="7186554" y="1865804"/>
            <a:ext cx="1054767" cy="13780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Arrow 72"/>
          <p:cNvSpPr/>
          <p:nvPr/>
        </p:nvSpPr>
        <p:spPr>
          <a:xfrm rot="9704054">
            <a:off x="7305542" y="2033347"/>
            <a:ext cx="1054767" cy="13182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4" name="Table 73"/>
          <p:cNvGraphicFramePr>
            <a:graphicFrameLocks noGrp="1"/>
          </p:cNvGraphicFramePr>
          <p:nvPr>
            <p:extLst>
              <p:ext uri="{D42A27DB-BD31-4B8C-83A1-F6EECF244321}">
                <p14:modId xmlns:p14="http://schemas.microsoft.com/office/powerpoint/2010/main" val="142649744"/>
              </p:ext>
            </p:extLst>
          </p:nvPr>
        </p:nvGraphicFramePr>
        <p:xfrm>
          <a:off x="4841181" y="3164382"/>
          <a:ext cx="3850758" cy="1513008"/>
        </p:xfrm>
        <a:graphic>
          <a:graphicData uri="http://schemas.openxmlformats.org/drawingml/2006/table">
            <a:tbl>
              <a:tblPr/>
              <a:tblGrid>
                <a:gridCol w="742314"/>
                <a:gridCol w="1531025"/>
                <a:gridCol w="1577419"/>
              </a:tblGrid>
              <a:tr h="252168">
                <a:tc>
                  <a:txBody>
                    <a:bodyPr/>
                    <a:lstStyle/>
                    <a:p>
                      <a:pPr algn="l" fontAlgn="b"/>
                      <a:r>
                        <a:rPr lang="en-US" sz="1400" b="1" i="0" u="none" strike="noStrike" dirty="0">
                          <a:solidFill>
                            <a:srgbClr val="FFFFFF"/>
                          </a:solidFill>
                          <a:effectLst/>
                          <a:latin typeface="Franklin Gothic Medium" panose="020B0603020102020204" pitchFamily="34" charset="0"/>
                        </a:rPr>
                        <a:t>Run</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c>
                  <a:txBody>
                    <a:bodyPr/>
                    <a:lstStyle/>
                    <a:p>
                      <a:pPr algn="l" fontAlgn="b"/>
                      <a:r>
                        <a:rPr lang="en-US" sz="1400" b="1" i="0" u="none" strike="noStrike" dirty="0" err="1">
                          <a:solidFill>
                            <a:srgbClr val="FFFFFF"/>
                          </a:solidFill>
                          <a:effectLst/>
                          <a:latin typeface="Franklin Gothic Medium" panose="020B0603020102020204" pitchFamily="34" charset="0"/>
                        </a:rPr>
                        <a:t>Accel</a:t>
                      </a:r>
                      <a:r>
                        <a:rPr lang="en-US" sz="1400" b="1" i="0" u="none" strike="noStrike" dirty="0">
                          <a:solidFill>
                            <a:srgbClr val="FFFFFF"/>
                          </a:solidFill>
                          <a:effectLst/>
                          <a:latin typeface="Franklin Gothic Medium" panose="020B0603020102020204" pitchFamily="34" charset="0"/>
                        </a:rPr>
                        <a:t> (mm/sec^2)</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c>
                  <a:txBody>
                    <a:bodyPr/>
                    <a:lstStyle/>
                    <a:p>
                      <a:pPr algn="l" fontAlgn="b"/>
                      <a:r>
                        <a:rPr lang="en-US" sz="1400" b="1" i="0" u="none" strike="noStrike" dirty="0">
                          <a:solidFill>
                            <a:srgbClr val="FFFFFF"/>
                          </a:solidFill>
                          <a:effectLst/>
                          <a:latin typeface="Franklin Gothic Medium" panose="020B0603020102020204" pitchFamily="34" charset="0"/>
                        </a:rPr>
                        <a:t>Velocity (mm/sec)</a:t>
                      </a: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r>
              <a:tr h="252168">
                <a:tc>
                  <a:txBody>
                    <a:bodyPr/>
                    <a:lstStyle/>
                    <a:p>
                      <a:pPr algn="l" fontAlgn="b"/>
                      <a:r>
                        <a:rPr lang="en-US" sz="1400" b="0" i="0" u="none" strike="noStrike">
                          <a:solidFill>
                            <a:srgbClr val="000000"/>
                          </a:solidFill>
                          <a:effectLst/>
                          <a:latin typeface="Franklin Gothic Medium" panose="020B0603020102020204" pitchFamily="34" charset="0"/>
                        </a:rPr>
                        <a:t>A</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150</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Franklin Gothic Medium" panose="020B0603020102020204" pitchFamily="34" charset="0"/>
                        </a:rPr>
                        <a:t>200</a:t>
                      </a: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52168">
                <a:tc>
                  <a:txBody>
                    <a:bodyPr/>
                    <a:lstStyle/>
                    <a:p>
                      <a:pPr algn="l" fontAlgn="b"/>
                      <a:r>
                        <a:rPr lang="en-US" sz="1400" b="0" i="0" u="none" strike="noStrike">
                          <a:solidFill>
                            <a:srgbClr val="000000"/>
                          </a:solidFill>
                          <a:effectLst/>
                          <a:latin typeface="Franklin Gothic Medium" panose="020B0603020102020204" pitchFamily="34" charset="0"/>
                        </a:rPr>
                        <a:t>B</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40</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100</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52168">
                <a:tc>
                  <a:txBody>
                    <a:bodyPr/>
                    <a:lstStyle/>
                    <a:p>
                      <a:pPr algn="l" fontAlgn="b"/>
                      <a:r>
                        <a:rPr lang="en-US" sz="1400" b="0" i="0" u="none" strike="noStrike">
                          <a:solidFill>
                            <a:srgbClr val="000000"/>
                          </a:solidFill>
                          <a:effectLst/>
                          <a:latin typeface="Franklin Gothic Medium" panose="020B0603020102020204" pitchFamily="34" charset="0"/>
                        </a:rPr>
                        <a:t>C</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Franklin Gothic Medium" panose="020B0603020102020204" pitchFamily="34" charset="0"/>
                        </a:rPr>
                        <a:t>10</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50</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52168">
                <a:tc>
                  <a:txBody>
                    <a:bodyPr/>
                    <a:lstStyle/>
                    <a:p>
                      <a:pPr algn="l" fontAlgn="b"/>
                      <a:r>
                        <a:rPr lang="en-US" sz="1400" b="0" i="0" u="none" strike="noStrike">
                          <a:solidFill>
                            <a:srgbClr val="000000"/>
                          </a:solidFill>
                          <a:effectLst/>
                          <a:latin typeface="Franklin Gothic Medium" panose="020B0603020102020204" pitchFamily="34" charset="0"/>
                        </a:rPr>
                        <a:t>D</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Franklin Gothic Medium" panose="020B0603020102020204" pitchFamily="34" charset="0"/>
                        </a:rPr>
                        <a:t>5</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35</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52168">
                <a:tc>
                  <a:txBody>
                    <a:bodyPr/>
                    <a:lstStyle/>
                    <a:p>
                      <a:pPr algn="l" fontAlgn="b"/>
                      <a:r>
                        <a:rPr lang="en-US" sz="1400" b="0" i="0" u="none" strike="noStrike">
                          <a:solidFill>
                            <a:srgbClr val="000000"/>
                          </a:solidFill>
                          <a:effectLst/>
                          <a:latin typeface="Franklin Gothic Medium" panose="020B0603020102020204" pitchFamily="34" charset="0"/>
                        </a:rPr>
                        <a:t>E</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Franklin Gothic Medium" panose="020B0603020102020204" pitchFamily="34" charset="0"/>
                        </a:rPr>
                        <a:t>1</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16</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bl>
          </a:graphicData>
        </a:graphic>
      </p:graphicFrame>
      <p:pic>
        <p:nvPicPr>
          <p:cNvPr id="75" name="Picture 74"/>
          <p:cNvPicPr>
            <a:picLocks noChangeAspect="1"/>
          </p:cNvPicPr>
          <p:nvPr/>
        </p:nvPicPr>
        <p:blipFill rotWithShape="1">
          <a:blip r:embed="rId5" cstate="print">
            <a:extLst>
              <a:ext uri="{28A0092B-C50C-407E-A947-70E740481C1C}">
                <a14:useLocalDpi xmlns:a14="http://schemas.microsoft.com/office/drawing/2010/main" val="0"/>
              </a:ext>
            </a:extLst>
          </a:blip>
          <a:srcRect l="6654" r="9045"/>
          <a:stretch/>
        </p:blipFill>
        <p:spPr>
          <a:xfrm>
            <a:off x="4648200" y="3272971"/>
            <a:ext cx="4199416" cy="1228255"/>
          </a:xfrm>
          <a:prstGeom prst="rect">
            <a:avLst/>
          </a:prstGeom>
        </p:spPr>
      </p:pic>
      <p:grpSp>
        <p:nvGrpSpPr>
          <p:cNvPr id="78" name="Group 77"/>
          <p:cNvGrpSpPr/>
          <p:nvPr/>
        </p:nvGrpSpPr>
        <p:grpSpPr>
          <a:xfrm>
            <a:off x="5410200" y="1495499"/>
            <a:ext cx="1671939" cy="439209"/>
            <a:chOff x="5410200" y="1495499"/>
            <a:chExt cx="1671939" cy="439209"/>
          </a:xfrm>
        </p:grpSpPr>
        <p:sp>
          <p:nvSpPr>
            <p:cNvPr id="72" name="TextBox 71"/>
            <p:cNvSpPr txBox="1"/>
            <p:nvPr/>
          </p:nvSpPr>
          <p:spPr>
            <a:xfrm>
              <a:off x="5954202" y="1495499"/>
              <a:ext cx="1127937" cy="369332"/>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Computer</a:t>
              </a:r>
              <a:endParaRPr lang="en-US" dirty="0"/>
            </a:p>
          </p:txBody>
        </p:sp>
        <p:cxnSp>
          <p:nvCxnSpPr>
            <p:cNvPr id="77" name="Straight Arrow Connector 76"/>
            <p:cNvCxnSpPr/>
            <p:nvPr/>
          </p:nvCxnSpPr>
          <p:spPr>
            <a:xfrm flipH="1">
              <a:off x="5410200" y="1680165"/>
              <a:ext cx="533400" cy="254543"/>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80" name="Group 79"/>
          <p:cNvGrpSpPr/>
          <p:nvPr/>
        </p:nvGrpSpPr>
        <p:grpSpPr>
          <a:xfrm>
            <a:off x="6907788" y="1641927"/>
            <a:ext cx="1363457" cy="439209"/>
            <a:chOff x="5410200" y="1495499"/>
            <a:chExt cx="1363457" cy="439209"/>
          </a:xfrm>
        </p:grpSpPr>
        <p:sp>
          <p:nvSpPr>
            <p:cNvPr id="81" name="TextBox 80"/>
            <p:cNvSpPr txBox="1"/>
            <p:nvPr/>
          </p:nvSpPr>
          <p:spPr>
            <a:xfrm>
              <a:off x="5954202" y="1495499"/>
              <a:ext cx="819455" cy="369332"/>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Sensor</a:t>
              </a:r>
              <a:endParaRPr lang="en-US" dirty="0"/>
            </a:p>
          </p:txBody>
        </p:sp>
        <p:cxnSp>
          <p:nvCxnSpPr>
            <p:cNvPr id="82" name="Straight Arrow Connector 81"/>
            <p:cNvCxnSpPr/>
            <p:nvPr/>
          </p:nvCxnSpPr>
          <p:spPr>
            <a:xfrm flipH="1">
              <a:off x="5410200" y="1680165"/>
              <a:ext cx="533400" cy="254543"/>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83" name="Group 82"/>
          <p:cNvGrpSpPr/>
          <p:nvPr/>
        </p:nvGrpSpPr>
        <p:grpSpPr>
          <a:xfrm>
            <a:off x="4854528" y="1707755"/>
            <a:ext cx="1755974" cy="1234071"/>
            <a:chOff x="5647008" y="1780932"/>
            <a:chExt cx="1755974" cy="1234071"/>
          </a:xfrm>
        </p:grpSpPr>
        <p:cxnSp>
          <p:nvCxnSpPr>
            <p:cNvPr id="85" name="Straight Arrow Connector 84"/>
            <p:cNvCxnSpPr/>
            <p:nvPr/>
          </p:nvCxnSpPr>
          <p:spPr>
            <a:xfrm flipV="1">
              <a:off x="7040880" y="1780932"/>
              <a:ext cx="362102" cy="772406"/>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5647008" y="2368672"/>
              <a:ext cx="1663642" cy="646331"/>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dirty="0" smtClean="0"/>
                <a:t>Microcontroller + SD Card</a:t>
              </a:r>
              <a:endParaRPr lang="en-US" dirty="0"/>
            </a:p>
          </p:txBody>
        </p:sp>
      </p:grpSp>
      <p:grpSp>
        <p:nvGrpSpPr>
          <p:cNvPr id="2049" name="Group 2048"/>
          <p:cNvGrpSpPr/>
          <p:nvPr/>
        </p:nvGrpSpPr>
        <p:grpSpPr>
          <a:xfrm>
            <a:off x="6429451" y="2011259"/>
            <a:ext cx="2181149" cy="972572"/>
            <a:chOff x="6429451" y="2011259"/>
            <a:chExt cx="2181149" cy="972572"/>
          </a:xfrm>
        </p:grpSpPr>
        <p:grpSp>
          <p:nvGrpSpPr>
            <p:cNvPr id="94" name="Group 93"/>
            <p:cNvGrpSpPr/>
            <p:nvPr/>
          </p:nvGrpSpPr>
          <p:grpSpPr>
            <a:xfrm>
              <a:off x="6429451" y="2614499"/>
              <a:ext cx="1826369" cy="369332"/>
              <a:chOff x="4807443" y="1495499"/>
              <a:chExt cx="1826369" cy="369332"/>
            </a:xfrm>
          </p:grpSpPr>
          <p:cxnSp>
            <p:nvCxnSpPr>
              <p:cNvPr id="96" name="Straight Arrow Connector 95"/>
              <p:cNvCxnSpPr/>
              <p:nvPr/>
            </p:nvCxnSpPr>
            <p:spPr>
              <a:xfrm flipH="1">
                <a:off x="4807443" y="1680165"/>
                <a:ext cx="1136157" cy="0"/>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5" name="TextBox 94"/>
              <p:cNvSpPr txBox="1"/>
              <p:nvPr/>
            </p:nvSpPr>
            <p:spPr>
              <a:xfrm>
                <a:off x="5954202" y="1495499"/>
                <a:ext cx="679610" cy="369332"/>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Table</a:t>
                </a:r>
                <a:endParaRPr lang="en-US" dirty="0"/>
              </a:p>
            </p:txBody>
          </p:sp>
        </p:grpSp>
        <p:cxnSp>
          <p:nvCxnSpPr>
            <p:cNvPr id="98" name="Straight Arrow Connector 97"/>
            <p:cNvCxnSpPr/>
            <p:nvPr/>
          </p:nvCxnSpPr>
          <p:spPr>
            <a:xfrm flipV="1">
              <a:off x="8271245" y="2011259"/>
              <a:ext cx="339355" cy="781586"/>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pic>
        <p:nvPicPr>
          <p:cNvPr id="45"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3732449"/>
            <a:ext cx="908892" cy="6564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6"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3999" y="3656092"/>
            <a:ext cx="844627" cy="8538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7"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67000" y="3738286"/>
            <a:ext cx="762000" cy="766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8"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69043" y="3828173"/>
            <a:ext cx="734458" cy="5829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0383873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5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10" presetClass="entr" presetSubtype="0" fill="hold" nodeType="with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fade">
                                      <p:cBhvr>
                                        <p:cTn id="20" dur="500"/>
                                        <p:tgtEl>
                                          <p:spTgt spid="4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fade">
                                      <p:cBhvr>
                                        <p:cTn id="25" dur="500"/>
                                        <p:tgtEl>
                                          <p:spTgt spid="50"/>
                                        </p:tgtEl>
                                      </p:cBhvr>
                                    </p:animEffect>
                                  </p:childTnLst>
                                </p:cTn>
                              </p:par>
                              <p:par>
                                <p:cTn id="26" presetID="10" presetClass="entr" presetSubtype="0" fill="hold" nodeType="with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fade">
                                      <p:cBhvr>
                                        <p:cTn id="28" dur="500"/>
                                        <p:tgtEl>
                                          <p:spTgt spid="4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par>
                                <p:cTn id="34" presetID="10" presetClass="entr" presetSubtype="0" fill="hold" nodeType="withEffect">
                                  <p:stCondLst>
                                    <p:cond delay="0"/>
                                  </p:stCondLst>
                                  <p:childTnLst>
                                    <p:set>
                                      <p:cBhvr>
                                        <p:cTn id="35" dur="1" fill="hold">
                                          <p:stCondLst>
                                            <p:cond delay="0"/>
                                          </p:stCondLst>
                                        </p:cTn>
                                        <p:tgtEl>
                                          <p:spTgt spid="48"/>
                                        </p:tgtEl>
                                        <p:attrNameLst>
                                          <p:attrName>style.visibility</p:attrName>
                                        </p:attrNameLst>
                                      </p:cBhvr>
                                      <p:to>
                                        <p:strVal val="visible"/>
                                      </p:to>
                                    </p:set>
                                    <p:animEffect transition="in" filter="fade">
                                      <p:cBhvr>
                                        <p:cTn id="36" dur="500"/>
                                        <p:tgtEl>
                                          <p:spTgt spid="4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050"/>
                                        </p:tgtEl>
                                        <p:attrNameLst>
                                          <p:attrName>style.visibility</p:attrName>
                                        </p:attrNameLst>
                                      </p:cBhvr>
                                      <p:to>
                                        <p:strVal val="visible"/>
                                      </p:to>
                                    </p:set>
                                    <p:animEffect transition="in" filter="fade">
                                      <p:cBhvr>
                                        <p:cTn id="46" dur="500"/>
                                        <p:tgtEl>
                                          <p:spTgt spid="2050"/>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78"/>
                                        </p:tgtEl>
                                        <p:attrNameLst>
                                          <p:attrName>style.visibility</p:attrName>
                                        </p:attrNameLst>
                                      </p:cBhvr>
                                      <p:to>
                                        <p:strVal val="visible"/>
                                      </p:to>
                                    </p:set>
                                    <p:animEffect transition="in" filter="fade">
                                      <p:cBhvr>
                                        <p:cTn id="51" dur="500"/>
                                        <p:tgtEl>
                                          <p:spTgt spid="7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nodeType="clickEffect">
                                  <p:stCondLst>
                                    <p:cond delay="0"/>
                                  </p:stCondLst>
                                  <p:childTnLst>
                                    <p:animEffect transition="out" filter="fade">
                                      <p:cBhvr>
                                        <p:cTn id="55" dur="500"/>
                                        <p:tgtEl>
                                          <p:spTgt spid="78"/>
                                        </p:tgtEl>
                                      </p:cBhvr>
                                    </p:animEffect>
                                    <p:set>
                                      <p:cBhvr>
                                        <p:cTn id="56" dur="1" fill="hold">
                                          <p:stCondLst>
                                            <p:cond delay="499"/>
                                          </p:stCondLst>
                                        </p:cTn>
                                        <p:tgtEl>
                                          <p:spTgt spid="78"/>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049"/>
                                        </p:tgtEl>
                                        <p:attrNameLst>
                                          <p:attrName>style.visibility</p:attrName>
                                        </p:attrNameLst>
                                      </p:cBhvr>
                                      <p:to>
                                        <p:strVal val="visible"/>
                                      </p:to>
                                    </p:set>
                                    <p:animEffect transition="in" filter="fade">
                                      <p:cBhvr>
                                        <p:cTn id="61" dur="500"/>
                                        <p:tgtEl>
                                          <p:spTgt spid="2049"/>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70"/>
                                        </p:tgtEl>
                                        <p:attrNameLst>
                                          <p:attrName>style.visibility</p:attrName>
                                        </p:attrNameLst>
                                      </p:cBhvr>
                                      <p:to>
                                        <p:strVal val="visible"/>
                                      </p:to>
                                    </p:set>
                                    <p:animEffect transition="in" filter="fade">
                                      <p:cBhvr>
                                        <p:cTn id="66" dur="500"/>
                                        <p:tgtEl>
                                          <p:spTgt spid="70"/>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73"/>
                                        </p:tgtEl>
                                        <p:attrNameLst>
                                          <p:attrName>style.visibility</p:attrName>
                                        </p:attrNameLst>
                                      </p:cBhvr>
                                      <p:to>
                                        <p:strVal val="visible"/>
                                      </p:to>
                                    </p:set>
                                    <p:animEffect transition="in" filter="fade">
                                      <p:cBhvr>
                                        <p:cTn id="69" dur="500"/>
                                        <p:tgtEl>
                                          <p:spTgt spid="73"/>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xit" presetSubtype="0" fill="hold" grpId="1" nodeType="clickEffect">
                                  <p:stCondLst>
                                    <p:cond delay="0"/>
                                  </p:stCondLst>
                                  <p:childTnLst>
                                    <p:animEffect transition="out" filter="fade">
                                      <p:cBhvr>
                                        <p:cTn id="73" dur="500"/>
                                        <p:tgtEl>
                                          <p:spTgt spid="70"/>
                                        </p:tgtEl>
                                      </p:cBhvr>
                                    </p:animEffect>
                                    <p:set>
                                      <p:cBhvr>
                                        <p:cTn id="74" dur="1" fill="hold">
                                          <p:stCondLst>
                                            <p:cond delay="499"/>
                                          </p:stCondLst>
                                        </p:cTn>
                                        <p:tgtEl>
                                          <p:spTgt spid="70"/>
                                        </p:tgtEl>
                                        <p:attrNameLst>
                                          <p:attrName>style.visibility</p:attrName>
                                        </p:attrNameLst>
                                      </p:cBhvr>
                                      <p:to>
                                        <p:strVal val="hidden"/>
                                      </p:to>
                                    </p:set>
                                  </p:childTnLst>
                                </p:cTn>
                              </p:par>
                              <p:par>
                                <p:cTn id="75" presetID="10" presetClass="exit" presetSubtype="0" fill="hold" grpId="1" nodeType="withEffect">
                                  <p:stCondLst>
                                    <p:cond delay="0"/>
                                  </p:stCondLst>
                                  <p:childTnLst>
                                    <p:animEffect transition="out" filter="fade">
                                      <p:cBhvr>
                                        <p:cTn id="76" dur="500"/>
                                        <p:tgtEl>
                                          <p:spTgt spid="73"/>
                                        </p:tgtEl>
                                      </p:cBhvr>
                                    </p:animEffect>
                                    <p:set>
                                      <p:cBhvr>
                                        <p:cTn id="77" dur="1" fill="hold">
                                          <p:stCondLst>
                                            <p:cond delay="499"/>
                                          </p:stCondLst>
                                        </p:cTn>
                                        <p:tgtEl>
                                          <p:spTgt spid="73"/>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0" presetClass="exit" presetSubtype="0" fill="hold" nodeType="clickEffect">
                                  <p:stCondLst>
                                    <p:cond delay="0"/>
                                  </p:stCondLst>
                                  <p:childTnLst>
                                    <p:animEffect transition="out" filter="fade">
                                      <p:cBhvr>
                                        <p:cTn id="81" dur="500"/>
                                        <p:tgtEl>
                                          <p:spTgt spid="2049"/>
                                        </p:tgtEl>
                                      </p:cBhvr>
                                    </p:animEffect>
                                    <p:set>
                                      <p:cBhvr>
                                        <p:cTn id="82" dur="1" fill="hold">
                                          <p:stCondLst>
                                            <p:cond delay="499"/>
                                          </p:stCondLst>
                                        </p:cTn>
                                        <p:tgtEl>
                                          <p:spTgt spid="2049"/>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80"/>
                                        </p:tgtEl>
                                        <p:attrNameLst>
                                          <p:attrName>style.visibility</p:attrName>
                                        </p:attrNameLst>
                                      </p:cBhvr>
                                      <p:to>
                                        <p:strVal val="visible"/>
                                      </p:to>
                                    </p:set>
                                    <p:animEffect transition="in" filter="fade">
                                      <p:cBhvr>
                                        <p:cTn id="87" dur="500"/>
                                        <p:tgtEl>
                                          <p:spTgt spid="80"/>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nodeType="clickEffect">
                                  <p:stCondLst>
                                    <p:cond delay="0"/>
                                  </p:stCondLst>
                                  <p:childTnLst>
                                    <p:animEffect transition="out" filter="fade">
                                      <p:cBhvr>
                                        <p:cTn id="91" dur="500"/>
                                        <p:tgtEl>
                                          <p:spTgt spid="80"/>
                                        </p:tgtEl>
                                      </p:cBhvr>
                                    </p:animEffect>
                                    <p:set>
                                      <p:cBhvr>
                                        <p:cTn id="92" dur="1" fill="hold">
                                          <p:stCondLst>
                                            <p:cond delay="499"/>
                                          </p:stCondLst>
                                        </p:cTn>
                                        <p:tgtEl>
                                          <p:spTgt spid="80"/>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83"/>
                                        </p:tgtEl>
                                        <p:attrNameLst>
                                          <p:attrName>style.visibility</p:attrName>
                                        </p:attrNameLst>
                                      </p:cBhvr>
                                      <p:to>
                                        <p:strVal val="visible"/>
                                      </p:to>
                                    </p:set>
                                    <p:animEffect transition="in" filter="fade">
                                      <p:cBhvr>
                                        <p:cTn id="97" dur="500"/>
                                        <p:tgtEl>
                                          <p:spTgt spid="83"/>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xit" presetSubtype="0" fill="hold" nodeType="clickEffect">
                                  <p:stCondLst>
                                    <p:cond delay="0"/>
                                  </p:stCondLst>
                                  <p:childTnLst>
                                    <p:animEffect transition="out" filter="fade">
                                      <p:cBhvr>
                                        <p:cTn id="101" dur="500"/>
                                        <p:tgtEl>
                                          <p:spTgt spid="83"/>
                                        </p:tgtEl>
                                      </p:cBhvr>
                                    </p:animEffect>
                                    <p:set>
                                      <p:cBhvr>
                                        <p:cTn id="102" dur="1" fill="hold">
                                          <p:stCondLst>
                                            <p:cond delay="499"/>
                                          </p:stCondLst>
                                        </p:cTn>
                                        <p:tgtEl>
                                          <p:spTgt spid="83"/>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75"/>
                                        </p:tgtEl>
                                        <p:attrNameLst>
                                          <p:attrName>style.visibility</p:attrName>
                                        </p:attrNameLst>
                                      </p:cBhvr>
                                      <p:to>
                                        <p:strVal val="visible"/>
                                      </p:to>
                                    </p:set>
                                    <p:animEffect transition="in" filter="fade">
                                      <p:cBhvr>
                                        <p:cTn id="107" dur="500"/>
                                        <p:tgtEl>
                                          <p:spTgt spid="75"/>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xit" presetSubtype="0" fill="hold" nodeType="clickEffect">
                                  <p:stCondLst>
                                    <p:cond delay="0"/>
                                  </p:stCondLst>
                                  <p:childTnLst>
                                    <p:animEffect transition="out" filter="fade">
                                      <p:cBhvr>
                                        <p:cTn id="111" dur="500"/>
                                        <p:tgtEl>
                                          <p:spTgt spid="75"/>
                                        </p:tgtEl>
                                      </p:cBhvr>
                                    </p:animEffect>
                                    <p:set>
                                      <p:cBhvr>
                                        <p:cTn id="112" dur="1" fill="hold">
                                          <p:stCondLst>
                                            <p:cond delay="499"/>
                                          </p:stCondLst>
                                        </p:cTn>
                                        <p:tgtEl>
                                          <p:spTgt spid="75"/>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74"/>
                                        </p:tgtEl>
                                        <p:attrNameLst>
                                          <p:attrName>style.visibility</p:attrName>
                                        </p:attrNameLst>
                                      </p:cBhvr>
                                      <p:to>
                                        <p:strVal val="visible"/>
                                      </p:to>
                                    </p:set>
                                    <p:animEffect transition="in" filter="fade">
                                      <p:cBhvr>
                                        <p:cTn id="117"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70" grpId="0" animBg="1"/>
      <p:bldP spid="70" grpId="1" animBg="1"/>
      <p:bldP spid="73" grpId="0" animBg="1"/>
      <p:bldP spid="73"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MEASUREMENTS</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8/10/16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7</a:t>
            </a:fld>
            <a:endParaRPr lang="en-US"/>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5228" y="2896213"/>
            <a:ext cx="10017457"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2600" y="336550"/>
            <a:ext cx="10017126"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80671" y="2639104"/>
            <a:ext cx="10017457"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rotWithShape="1">
          <a:blip r:embed="rId5">
            <a:extLst>
              <a:ext uri="{28A0092B-C50C-407E-A947-70E740481C1C}">
                <a14:useLocalDpi xmlns:a14="http://schemas.microsoft.com/office/drawing/2010/main" val="0"/>
              </a:ext>
            </a:extLst>
          </a:blip>
          <a:srcRect t="6183"/>
          <a:stretch/>
        </p:blipFill>
        <p:spPr bwMode="auto">
          <a:xfrm>
            <a:off x="-436563" y="1815680"/>
            <a:ext cx="10017126" cy="240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828800" y="1985169"/>
            <a:ext cx="859748" cy="1335881"/>
            <a:chOff x="1828800" y="1616869"/>
            <a:chExt cx="859748" cy="1335881"/>
          </a:xfrm>
        </p:grpSpPr>
        <p:cxnSp>
          <p:nvCxnSpPr>
            <p:cNvPr id="10" name="Straight Arrow Connector 9"/>
            <p:cNvCxnSpPr/>
            <p:nvPr/>
          </p:nvCxnSpPr>
          <p:spPr>
            <a:xfrm>
              <a:off x="1828800" y="1616869"/>
              <a:ext cx="0" cy="1335881"/>
            </a:xfrm>
            <a:prstGeom prst="straightConnector1">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905000" y="2100143"/>
              <a:ext cx="783548" cy="369332"/>
            </a:xfrm>
            <a:prstGeom prst="rect">
              <a:avLst/>
            </a:prstGeom>
            <a:noFill/>
          </p:spPr>
          <p:txBody>
            <a:bodyPr wrap="none" rtlCol="0">
              <a:spAutoFit/>
            </a:bodyPr>
            <a:lstStyle/>
            <a:p>
              <a:r>
                <a:rPr lang="en-US" dirty="0" smtClean="0">
                  <a:latin typeface="Franklin Gothic Medium" panose="020B0603020102020204" pitchFamily="34" charset="0"/>
                </a:rPr>
                <a:t>Offset</a:t>
              </a:r>
              <a:endParaRPr lang="en-US" dirty="0">
                <a:latin typeface="Franklin Gothic Medium" panose="020B0603020102020204" pitchFamily="34" charset="0"/>
              </a:endParaRPr>
            </a:p>
          </p:txBody>
        </p:sp>
      </p:grpSp>
      <p:cxnSp>
        <p:nvCxnSpPr>
          <p:cNvPr id="18" name="Straight Connector 17"/>
          <p:cNvCxnSpPr/>
          <p:nvPr/>
        </p:nvCxnSpPr>
        <p:spPr>
          <a:xfrm>
            <a:off x="914400" y="3321050"/>
            <a:ext cx="7696200"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931069" y="3007404"/>
            <a:ext cx="7679531" cy="308883"/>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461486" y="2653109"/>
            <a:ext cx="618696" cy="369332"/>
          </a:xfrm>
          <a:prstGeom prst="rect">
            <a:avLst/>
          </a:prstGeom>
          <a:noFill/>
        </p:spPr>
        <p:txBody>
          <a:bodyPr wrap="none" rtlCol="0">
            <a:spAutoFit/>
          </a:bodyPr>
          <a:lstStyle/>
          <a:p>
            <a:r>
              <a:rPr lang="en-US" dirty="0" smtClean="0">
                <a:latin typeface="Franklin Gothic Medium" panose="020B0603020102020204" pitchFamily="34" charset="0"/>
              </a:rPr>
              <a:t>Drift</a:t>
            </a:r>
            <a:endParaRPr lang="en-US" dirty="0">
              <a:latin typeface="Franklin Gothic Medium" panose="020B0603020102020204" pitchFamily="34" charset="0"/>
            </a:endParaRPr>
          </a:p>
        </p:txBody>
      </p:sp>
      <p:pic>
        <p:nvPicPr>
          <p:cNvPr id="3080"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0" y="-3067050"/>
            <a:ext cx="10017457"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1"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8400" y="-3448050"/>
            <a:ext cx="10017457"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441426" y="1352550"/>
            <a:ext cx="6261149" cy="369332"/>
          </a:xfrm>
          <a:prstGeom prst="rect">
            <a:avLst/>
          </a:prstGeom>
          <a:noFill/>
        </p:spPr>
        <p:txBody>
          <a:bodyPr wrap="none" rtlCol="0">
            <a:spAutoFit/>
          </a:bodyPr>
          <a:lstStyle/>
          <a:p>
            <a:r>
              <a:rPr lang="en-US" dirty="0" smtClean="0">
                <a:latin typeface="Franklin Gothic Medium"/>
                <a:cs typeface="Franklin Gothic Medium"/>
              </a:rPr>
              <a:t>Experimental Acceleration vs. Simulated Acceleration Profiles</a:t>
            </a:r>
            <a:endParaRPr lang="en-US" dirty="0">
              <a:latin typeface="Franklin Gothic Medium"/>
              <a:cs typeface="Franklin Gothic Medium"/>
            </a:endParaRPr>
          </a:p>
        </p:txBody>
      </p:sp>
      <p:pic>
        <p:nvPicPr>
          <p:cNvPr id="20" name="Picture 7"/>
          <p:cNvPicPr>
            <a:picLocks noChangeAspect="1" noChangeArrowheads="1"/>
          </p:cNvPicPr>
          <p:nvPr/>
        </p:nvPicPr>
        <p:blipFill rotWithShape="1">
          <a:blip r:embed="rId5">
            <a:extLst>
              <a:ext uri="{28A0092B-C50C-407E-A947-70E740481C1C}">
                <a14:useLocalDpi xmlns:a14="http://schemas.microsoft.com/office/drawing/2010/main" val="0"/>
              </a:ext>
            </a:extLst>
          </a:blip>
          <a:srcRect t="6183" r="90423"/>
          <a:stretch/>
        </p:blipFill>
        <p:spPr bwMode="auto">
          <a:xfrm>
            <a:off x="-1371600" y="2190750"/>
            <a:ext cx="959382" cy="240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1199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5"/>
                                        </p:tgtEl>
                                      </p:cBhvr>
                                    </p:animEffect>
                                    <p:set>
                                      <p:cBhvr>
                                        <p:cTn id="12" dur="1" fill="hold">
                                          <p:stCondLst>
                                            <p:cond delay="499"/>
                                          </p:stCondLst>
                                        </p:cTn>
                                        <p:tgtEl>
                                          <p:spTgt spid="1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par>
                          <p:cTn id="18" fill="hold">
                            <p:stCondLst>
                              <p:cond delay="500"/>
                            </p:stCondLst>
                            <p:childTnLst>
                              <p:par>
                                <p:cTn id="19" presetID="10" presetClass="entr" presetSubtype="0" fill="hold" nodeType="afterEffect">
                                  <p:stCondLst>
                                    <p:cond delay="50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1000"/>
                                        <p:tgtEl>
                                          <p:spTgt spid="2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t="6014"/>
          <a:stretch/>
        </p:blipFill>
        <p:spPr bwMode="auto">
          <a:xfrm>
            <a:off x="-484188" y="1993907"/>
            <a:ext cx="10113963" cy="2406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SIGNAL  VS</a:t>
            </a:r>
            <a:r>
              <a:rPr lang="en-US" dirty="0" smtClean="0"/>
              <a:t>. NOISE</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8/10/16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8</a:t>
            </a:fld>
            <a:endParaRPr lang="en-US"/>
          </a:p>
        </p:txBody>
      </p:sp>
      <p:grpSp>
        <p:nvGrpSpPr>
          <p:cNvPr id="37" name="Group 36"/>
          <p:cNvGrpSpPr/>
          <p:nvPr/>
        </p:nvGrpSpPr>
        <p:grpSpPr>
          <a:xfrm>
            <a:off x="-9296400" y="1297308"/>
            <a:ext cx="8251100" cy="3649600"/>
            <a:chOff x="384018" y="1060235"/>
            <a:chExt cx="8251100" cy="3649600"/>
          </a:xfrm>
        </p:grpSpPr>
        <p:grpSp>
          <p:nvGrpSpPr>
            <p:cNvPr id="36" name="Group 35"/>
            <p:cNvGrpSpPr/>
            <p:nvPr/>
          </p:nvGrpSpPr>
          <p:grpSpPr>
            <a:xfrm>
              <a:off x="384018" y="1123950"/>
              <a:ext cx="8251100" cy="3585885"/>
              <a:chOff x="384018" y="1123950"/>
              <a:chExt cx="8251100" cy="3585885"/>
            </a:xfrm>
          </p:grpSpPr>
          <p:grpSp>
            <p:nvGrpSpPr>
              <p:cNvPr id="21" name="Group 20"/>
              <p:cNvGrpSpPr/>
              <p:nvPr/>
            </p:nvGrpSpPr>
            <p:grpSpPr>
              <a:xfrm>
                <a:off x="384018" y="1123950"/>
                <a:ext cx="8251100" cy="3585885"/>
                <a:chOff x="384018" y="1421606"/>
                <a:chExt cx="8251100" cy="3585885"/>
              </a:xfrm>
            </p:grpSpPr>
            <p:pic>
              <p:nvPicPr>
                <p:cNvPr id="7" name="Picture 8"/>
                <p:cNvPicPr>
                  <a:picLocks noChangeAspect="1" noChangeArrowheads="1"/>
                </p:cNvPicPr>
                <p:nvPr/>
              </p:nvPicPr>
              <p:blipFill rotWithShape="1">
                <a:blip r:embed="rId3">
                  <a:extLst>
                    <a:ext uri="{28A0092B-C50C-407E-A947-70E740481C1C}">
                      <a14:useLocalDpi xmlns:a14="http://schemas.microsoft.com/office/drawing/2010/main" val="0"/>
                    </a:ext>
                  </a:extLst>
                </a:blip>
                <a:srcRect l="10892" t="17579" r="8571" b="32672"/>
                <a:stretch/>
              </p:blipFill>
              <p:spPr bwMode="auto">
                <a:xfrm>
                  <a:off x="567350" y="1421606"/>
                  <a:ext cx="8067768" cy="1273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9"/>
                <p:cNvPicPr>
                  <a:picLocks noChangeAspect="1" noChangeArrowheads="1"/>
                </p:cNvPicPr>
                <p:nvPr/>
              </p:nvPicPr>
              <p:blipFill rotWithShape="1">
                <a:blip r:embed="rId4">
                  <a:extLst>
                    <a:ext uri="{28A0092B-C50C-407E-A947-70E740481C1C}">
                      <a14:useLocalDpi xmlns:a14="http://schemas.microsoft.com/office/drawing/2010/main" val="0"/>
                    </a:ext>
                  </a:extLst>
                </a:blip>
                <a:srcRect l="9158" t="9157" r="8571"/>
                <a:stretch/>
              </p:blipFill>
              <p:spPr bwMode="auto">
                <a:xfrm>
                  <a:off x="384018" y="2681619"/>
                  <a:ext cx="8241448" cy="2325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5" name="Group 34"/>
              <p:cNvGrpSpPr/>
              <p:nvPr/>
            </p:nvGrpSpPr>
            <p:grpSpPr>
              <a:xfrm>
                <a:off x="400878" y="2360941"/>
                <a:ext cx="781616" cy="210809"/>
                <a:chOff x="-612618" y="1966360"/>
                <a:chExt cx="781616" cy="210809"/>
              </a:xfrm>
            </p:grpSpPr>
            <p:sp>
              <p:nvSpPr>
                <p:cNvPr id="31" name="Rectangle 30"/>
                <p:cNvSpPr/>
                <p:nvPr/>
              </p:nvSpPr>
              <p:spPr>
                <a:xfrm>
                  <a:off x="-372701" y="1966360"/>
                  <a:ext cx="304800" cy="210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p:cNvCxnSpPr/>
                <p:nvPr/>
              </p:nvCxnSpPr>
              <p:spPr>
                <a:xfrm flipH="1">
                  <a:off x="-612618" y="1966360"/>
                  <a:ext cx="372701" cy="7199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09600" y="2038350"/>
                  <a:ext cx="778598" cy="36214"/>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235390" y="2074564"/>
                  <a:ext cx="403635" cy="10260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grpSp>
        <p:pic>
          <p:nvPicPr>
            <p:cNvPr id="30" name="Picture 8"/>
            <p:cNvPicPr>
              <a:picLocks noChangeAspect="1" noChangeArrowheads="1"/>
            </p:cNvPicPr>
            <p:nvPr/>
          </p:nvPicPr>
          <p:blipFill rotWithShape="1">
            <a:blip r:embed="rId3">
              <a:extLst>
                <a:ext uri="{28A0092B-C50C-407E-A947-70E740481C1C}">
                  <a14:useLocalDpi xmlns:a14="http://schemas.microsoft.com/office/drawing/2010/main" val="0"/>
                </a:ext>
              </a:extLst>
            </a:blip>
            <a:srcRect l="27954" t="-2031" r="24267" b="91335"/>
            <a:stretch/>
          </p:blipFill>
          <p:spPr bwMode="auto">
            <a:xfrm>
              <a:off x="2416968" y="1060235"/>
              <a:ext cx="4786313" cy="273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8" name="Rectangle 37"/>
          <p:cNvSpPr/>
          <p:nvPr/>
        </p:nvSpPr>
        <p:spPr>
          <a:xfrm>
            <a:off x="1371600" y="2906163"/>
            <a:ext cx="1524000" cy="351387"/>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4200" y="-2838450"/>
            <a:ext cx="10114641"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TextBox 24"/>
          <p:cNvSpPr txBox="1"/>
          <p:nvPr/>
        </p:nvSpPr>
        <p:spPr>
          <a:xfrm>
            <a:off x="1441426" y="1352550"/>
            <a:ext cx="6261149" cy="369332"/>
          </a:xfrm>
          <a:prstGeom prst="rect">
            <a:avLst/>
          </a:prstGeom>
          <a:noFill/>
        </p:spPr>
        <p:txBody>
          <a:bodyPr wrap="none" rtlCol="0">
            <a:spAutoFit/>
          </a:bodyPr>
          <a:lstStyle/>
          <a:p>
            <a:r>
              <a:rPr lang="en-US" dirty="0" smtClean="0">
                <a:latin typeface="Franklin Gothic Medium"/>
                <a:cs typeface="Franklin Gothic Medium"/>
              </a:rPr>
              <a:t>Experimental Acceleration vs. Simulated Acceleration Profiles</a:t>
            </a:r>
            <a:endParaRPr lang="en-US" dirty="0">
              <a:latin typeface="Franklin Gothic Medium"/>
              <a:cs typeface="Franklin Gothic Medium"/>
            </a:endParaRPr>
          </a:p>
        </p:txBody>
      </p:sp>
      <p:sp>
        <p:nvSpPr>
          <p:cNvPr id="11" name="Rectangle 10"/>
          <p:cNvSpPr/>
          <p:nvPr/>
        </p:nvSpPr>
        <p:spPr>
          <a:xfrm>
            <a:off x="228600" y="1962150"/>
            <a:ext cx="283887" cy="22038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 name="Picture 7"/>
          <p:cNvPicPr>
            <a:picLocks noChangeAspect="1" noChangeArrowheads="1"/>
          </p:cNvPicPr>
          <p:nvPr/>
        </p:nvPicPr>
        <p:blipFill rotWithShape="1">
          <a:blip r:embed="rId6">
            <a:extLst>
              <a:ext uri="{28A0092B-C50C-407E-A947-70E740481C1C}">
                <a14:useLocalDpi xmlns:a14="http://schemas.microsoft.com/office/drawing/2010/main" val="0"/>
              </a:ext>
            </a:extLst>
          </a:blip>
          <a:srcRect t="6183" r="90423"/>
          <a:stretch/>
        </p:blipFill>
        <p:spPr bwMode="auto">
          <a:xfrm>
            <a:off x="-457200" y="2038350"/>
            <a:ext cx="959382" cy="240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7"/>
          <p:cNvPicPr>
            <a:picLocks noChangeAspect="1" noChangeArrowheads="1"/>
          </p:cNvPicPr>
          <p:nvPr/>
        </p:nvPicPr>
        <p:blipFill rotWithShape="1">
          <a:blip r:embed="rId6">
            <a:extLst>
              <a:ext uri="{28A0092B-C50C-407E-A947-70E740481C1C}">
                <a14:useLocalDpi xmlns:a14="http://schemas.microsoft.com/office/drawing/2010/main" val="0"/>
              </a:ext>
            </a:extLst>
          </a:blip>
          <a:srcRect t="6183" r="90423"/>
          <a:stretch/>
        </p:blipFill>
        <p:spPr bwMode="auto">
          <a:xfrm>
            <a:off x="-1371600" y="2190750"/>
            <a:ext cx="959382" cy="240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2" name="Group 11"/>
          <p:cNvGrpSpPr/>
          <p:nvPr/>
        </p:nvGrpSpPr>
        <p:grpSpPr>
          <a:xfrm>
            <a:off x="2362200" y="1809750"/>
            <a:ext cx="6511680" cy="2787797"/>
            <a:chOff x="10439400" y="1733550"/>
            <a:chExt cx="6511680" cy="2787797"/>
          </a:xfrm>
        </p:grpSpPr>
        <p:grpSp>
          <p:nvGrpSpPr>
            <p:cNvPr id="3" name="Group 2"/>
            <p:cNvGrpSpPr/>
            <p:nvPr/>
          </p:nvGrpSpPr>
          <p:grpSpPr>
            <a:xfrm>
              <a:off x="10439400" y="1733550"/>
              <a:ext cx="6511680" cy="2713037"/>
              <a:chOff x="8910796" y="1725337"/>
              <a:chExt cx="6511680" cy="2713037"/>
            </a:xfrm>
          </p:grpSpPr>
          <p:sp>
            <p:nvSpPr>
              <p:cNvPr id="45" name="Rectangle 44"/>
              <p:cNvSpPr/>
              <p:nvPr/>
            </p:nvSpPr>
            <p:spPr>
              <a:xfrm>
                <a:off x="9604614" y="1725337"/>
                <a:ext cx="5817862" cy="2713037"/>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31" name="Picture 7"/>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 t="5778" r="29663"/>
              <a:stretch/>
            </p:blipFill>
            <p:spPr bwMode="auto">
              <a:xfrm>
                <a:off x="8910796" y="2182537"/>
                <a:ext cx="6435479" cy="2183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2" name="Rectangle 41"/>
            <p:cNvSpPr/>
            <p:nvPr/>
          </p:nvSpPr>
          <p:spPr>
            <a:xfrm>
              <a:off x="11189232" y="2114550"/>
              <a:ext cx="203747" cy="22038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1" name="Picture 7"/>
            <p:cNvPicPr>
              <a:picLocks noChangeAspect="1" noChangeArrowheads="1"/>
            </p:cNvPicPr>
            <p:nvPr/>
          </p:nvPicPr>
          <p:blipFill rotWithShape="1">
            <a:blip r:embed="rId6">
              <a:extLst>
                <a:ext uri="{28A0092B-C50C-407E-A947-70E740481C1C}">
                  <a14:useLocalDpi xmlns:a14="http://schemas.microsoft.com/office/drawing/2010/main" val="0"/>
                </a:ext>
              </a:extLst>
            </a:blip>
            <a:srcRect t="6183" r="90423"/>
            <a:stretch/>
          </p:blipFill>
          <p:spPr bwMode="auto">
            <a:xfrm>
              <a:off x="10452233" y="2119040"/>
              <a:ext cx="959382" cy="240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9" name="TextBox 8"/>
          <p:cNvSpPr txBox="1"/>
          <p:nvPr/>
        </p:nvSpPr>
        <p:spPr>
          <a:xfrm>
            <a:off x="3475276" y="1885950"/>
            <a:ext cx="5307049" cy="369332"/>
          </a:xfrm>
          <a:prstGeom prst="rect">
            <a:avLst/>
          </a:prstGeom>
          <a:noFill/>
        </p:spPr>
        <p:txBody>
          <a:bodyPr wrap="none" rtlCol="0">
            <a:spAutoFit/>
          </a:bodyPr>
          <a:lstStyle/>
          <a:p>
            <a:pPr algn="ctr"/>
            <a:r>
              <a:rPr lang="en-US" dirty="0" err="1" smtClean="0">
                <a:latin typeface="Franklin Gothic Medium"/>
                <a:cs typeface="Franklin Gothic Medium"/>
              </a:rPr>
              <a:t>Longterm</a:t>
            </a:r>
            <a:r>
              <a:rPr lang="en-US" dirty="0" smtClean="0">
                <a:latin typeface="Franklin Gothic Medium"/>
                <a:cs typeface="Franklin Gothic Medium"/>
              </a:rPr>
              <a:t>, </a:t>
            </a:r>
            <a:r>
              <a:rPr lang="en-US" dirty="0" smtClean="0">
                <a:latin typeface="Franklin Gothic Medium"/>
                <a:cs typeface="Franklin Gothic Medium"/>
              </a:rPr>
              <a:t>use a $200 sensor instead of $20 sensor</a:t>
            </a:r>
            <a:endParaRPr lang="en-US" dirty="0">
              <a:latin typeface="Franklin Gothic Medium"/>
              <a:cs typeface="Franklin Gothic Medium"/>
            </a:endParaRPr>
          </a:p>
        </p:txBody>
      </p:sp>
    </p:spTree>
    <p:extLst>
      <p:ext uri="{BB962C8B-B14F-4D97-AF65-F5344CB8AC3E}">
        <p14:creationId xmlns:p14="http://schemas.microsoft.com/office/powerpoint/2010/main" val="41166190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childTnLst>
                                </p:cTn>
                              </p:par>
                            </p:childTnLst>
                          </p:cTn>
                        </p:par>
                        <p:par>
                          <p:cTn id="14" fill="hold">
                            <p:stCondLst>
                              <p:cond delay="500"/>
                            </p:stCondLst>
                            <p:childTnLst>
                              <p:par>
                                <p:cTn id="15" presetID="10" presetClass="entr" presetSubtype="0" fill="hold" grpId="0" nodeType="afterEffect">
                                  <p:stCondLst>
                                    <p:cond delay="200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 LARGE ACCELERATIONS</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8/10/16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9</a:t>
            </a:fld>
            <a:endParaRPr lang="en-US"/>
          </a:p>
        </p:txBody>
      </p:sp>
      <p:sp>
        <p:nvSpPr>
          <p:cNvPr id="8" name="TextBox 7"/>
          <p:cNvSpPr txBox="1"/>
          <p:nvPr/>
        </p:nvSpPr>
        <p:spPr>
          <a:xfrm>
            <a:off x="2173381" y="1059418"/>
            <a:ext cx="5602916" cy="369332"/>
          </a:xfrm>
          <a:prstGeom prst="rect">
            <a:avLst/>
          </a:prstGeom>
          <a:noFill/>
        </p:spPr>
        <p:txBody>
          <a:bodyPr wrap="none" rtlCol="0">
            <a:spAutoFit/>
          </a:bodyPr>
          <a:lstStyle/>
          <a:p>
            <a:r>
              <a:rPr lang="en-US" dirty="0" smtClean="0">
                <a:latin typeface="Franklin Gothic Medium" panose="020B0603020102020204" pitchFamily="34" charset="0"/>
              </a:rPr>
              <a:t>Run A:    </a:t>
            </a:r>
            <a:r>
              <a:rPr lang="en-US" dirty="0" err="1" smtClean="0">
                <a:latin typeface="Franklin Gothic Medium" panose="020B0603020102020204" pitchFamily="34" charset="0"/>
              </a:rPr>
              <a:t>Vel</a:t>
            </a:r>
            <a:r>
              <a:rPr lang="en-US" dirty="0" smtClean="0">
                <a:latin typeface="Franklin Gothic Medium" panose="020B0603020102020204" pitchFamily="34" charset="0"/>
              </a:rPr>
              <a:t> </a:t>
            </a:r>
            <a:r>
              <a:rPr lang="en-US" dirty="0">
                <a:latin typeface="Franklin Gothic Medium" panose="020B0603020102020204" pitchFamily="34" charset="0"/>
              </a:rPr>
              <a:t>= 200 </a:t>
            </a:r>
            <a:r>
              <a:rPr lang="en-US" dirty="0" smtClean="0">
                <a:latin typeface="Franklin Gothic Medium" panose="020B0603020102020204" pitchFamily="34" charset="0"/>
              </a:rPr>
              <a:t>mm/sec;    </a:t>
            </a:r>
            <a:r>
              <a:rPr lang="en-US" dirty="0" err="1" smtClean="0">
                <a:latin typeface="Franklin Gothic Medium" panose="020B0603020102020204" pitchFamily="34" charset="0"/>
              </a:rPr>
              <a:t>Accel</a:t>
            </a:r>
            <a:r>
              <a:rPr lang="en-US" dirty="0" smtClean="0">
                <a:latin typeface="Franklin Gothic Medium" panose="020B0603020102020204" pitchFamily="34" charset="0"/>
              </a:rPr>
              <a:t> = 150 mm/sec</a:t>
            </a:r>
            <a:r>
              <a:rPr lang="en-US" baseline="30000" dirty="0" smtClean="0">
                <a:latin typeface="Franklin Gothic Medium" panose="020B0603020102020204" pitchFamily="34" charset="0"/>
              </a:rPr>
              <a:t>2</a:t>
            </a:r>
            <a:r>
              <a:rPr lang="en-US" dirty="0" smtClean="0">
                <a:latin typeface="Franklin Gothic Medium" panose="020B0603020102020204" pitchFamily="34" charset="0"/>
              </a:rPr>
              <a:t>; </a:t>
            </a:r>
            <a:endParaRPr lang="en-US" dirty="0">
              <a:latin typeface="Franklin Gothic Medium" panose="020B0603020102020204" pitchFamily="34" charset="0"/>
            </a:endParaRPr>
          </a:p>
        </p:txBody>
      </p:sp>
      <p:pic>
        <p:nvPicPr>
          <p:cNvPr id="9"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294" r="7856"/>
          <a:stretch/>
        </p:blipFill>
        <p:spPr bwMode="auto">
          <a:xfrm>
            <a:off x="-9525000" y="895350"/>
            <a:ext cx="8540839"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450" y="1611312"/>
            <a:ext cx="8547100"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152686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2140</TotalTime>
  <Words>1141</Words>
  <Application>Microsoft Macintosh PowerPoint</Application>
  <PresentationFormat>On-screen Show (16:9)</PresentationFormat>
  <Paragraphs>246</Paragraphs>
  <Slides>17</Slides>
  <Notes>5</Notes>
  <HiddenSlides>2</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EVALUATION OF  INERTIAL MEASUREMENT UNIT PERFORMANCE FOR  WATER COLUMN VELOCITY  ESTIMATION OF  COASTAL PROFILING FLOATS.</vt:lpstr>
      <vt:lpstr>RESEARCH MOTIVATION</vt:lpstr>
      <vt:lpstr>COASTAL PROFILING FLOATS</vt:lpstr>
      <vt:lpstr>HOW TO ESTIMATE FLOAT VELOCITY</vt:lpstr>
      <vt:lpstr>INTERNSHIP OBJECTIVES</vt:lpstr>
      <vt:lpstr>MODELING AND EXPERIMENTS</vt:lpstr>
      <vt:lpstr>SENSOR MEASUREMENTS</vt:lpstr>
      <vt:lpstr>SIGNAL  VS. NOISE</vt:lpstr>
      <vt:lpstr>RESULTS - LARGE ACCELERATIONS</vt:lpstr>
      <vt:lpstr>RESULTS - SMALL ACCELERATIONS</vt:lpstr>
      <vt:lpstr>PERFORMANCE METRIC</vt:lpstr>
      <vt:lpstr>CONCLUSION</vt:lpstr>
      <vt:lpstr>FUTURE WORK</vt:lpstr>
      <vt:lpstr>ACKNOWLEDGEMENTS</vt:lpstr>
      <vt:lpstr> </vt:lpstr>
      <vt:lpstr>Profiling Float</vt:lpstr>
      <vt:lpstr>Signal Processing</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Coastal Profiling Float  Dynamic Simulation Review</dc:title>
  <dc:creator>Nicholas Raymond</dc:creator>
  <cp:lastModifiedBy>Nicholas Raymond</cp:lastModifiedBy>
  <cp:revision>355</cp:revision>
  <dcterms:created xsi:type="dcterms:W3CDTF">2016-06-27T16:59:52Z</dcterms:created>
  <dcterms:modified xsi:type="dcterms:W3CDTF">2016-08-10T19:53:18Z</dcterms:modified>
</cp:coreProperties>
</file>