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1" r:id="rId3"/>
    <p:sldId id="257" r:id="rId4"/>
    <p:sldId id="258" r:id="rId5"/>
    <p:sldId id="259" r:id="rId6"/>
    <p:sldId id="260" r:id="rId7"/>
    <p:sldId id="262" r:id="rId8"/>
    <p:sldId id="264" r:id="rId9"/>
    <p:sldId id="265" r:id="rId10"/>
    <p:sldId id="272" r:id="rId11"/>
    <p:sldId id="271" r:id="rId12"/>
    <p:sldId id="275" r:id="rId13"/>
    <p:sldId id="270" r:id="rId14"/>
    <p:sldId id="273" r:id="rId15"/>
    <p:sldId id="277" r:id="rId16"/>
    <p:sldId id="278" r:id="rId17"/>
    <p:sldId id="279" r:id="rId18"/>
    <p:sldId id="266" r:id="rId19"/>
    <p:sldId id="267" r:id="rId20"/>
    <p:sldId id="268" r:id="rId21"/>
    <p:sldId id="269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F03267C-0B0F-4D56-AAFF-EF691CFD4391}">
          <p14:sldIdLst>
            <p14:sldId id="256"/>
            <p14:sldId id="261"/>
            <p14:sldId id="257"/>
            <p14:sldId id="258"/>
            <p14:sldId id="259"/>
            <p14:sldId id="260"/>
            <p14:sldId id="262"/>
            <p14:sldId id="264"/>
            <p14:sldId id="265"/>
            <p14:sldId id="272"/>
            <p14:sldId id="271"/>
            <p14:sldId id="275"/>
            <p14:sldId id="270"/>
            <p14:sldId id="273"/>
            <p14:sldId id="277"/>
            <p14:sldId id="278"/>
            <p14:sldId id="279"/>
          </p14:sldIdLst>
        </p14:section>
        <p14:section name="Appendix" id="{10E4AA6D-C77A-4F15-B500-C1F998A39695}">
          <p14:sldIdLst>
            <p14:sldId id="266"/>
            <p14:sldId id="267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94" y="-9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7" d="100"/>
          <a:sy n="87" d="100"/>
        </p:scale>
        <p:origin x="-1902" y="-7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A9A5A7-1919-4C9C-83BF-A07796ED9978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B75A90-BAE1-4F2B-BE82-065394E6B42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6644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2BD1EA-6201-430C-9841-767EB6EFF9A8}" type="datetimeFigureOut">
              <a:rPr lang="en-US" smtClean="0"/>
              <a:t>8/8/2016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B118FF-8CA8-4715-BFFA-63F3D8E8E5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7553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F58F8-38B8-4BB9-AF0F-DD5C98A6D4F4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 hasCustomPrompt="1"/>
          </p:nvPr>
        </p:nvSpPr>
        <p:spPr>
          <a:xfrm>
            <a:off x="457200" y="1885950"/>
            <a:ext cx="8229600" cy="857250"/>
          </a:xfrm>
          <a:prstGeom prst="rect">
            <a:avLst/>
          </a:prstGeom>
        </p:spPr>
        <p:txBody>
          <a:bodyPr/>
          <a:lstStyle>
            <a:lvl1pPr>
              <a:defRPr sz="4000">
                <a:latin typeface="Franklin Gothic Medium" panose="020B0603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9512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AC37-6CAE-4519-A00F-DCFA73DFBFD7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847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B401A-1516-4407-920F-49C34EDCB2BC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2658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295400" y="209550"/>
            <a:ext cx="7467600" cy="594122"/>
          </a:xfrm>
          <a:prstGeom prst="rect">
            <a:avLst/>
          </a:prstGeom>
        </p:spPr>
        <p:txBody>
          <a:bodyPr>
            <a:normAutofit/>
          </a:bodyPr>
          <a:lstStyle>
            <a:lvl1pPr algn="r">
              <a:defRPr sz="3200">
                <a:latin typeface="Franklin Gothic Medium" panose="020B0603020102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1"/>
            <a:ext cx="8305800" cy="3623072"/>
          </a:xfrm>
        </p:spPr>
        <p:txBody>
          <a:bodyPr/>
          <a:lstStyle>
            <a:lvl1pPr marL="342900" indent="-342900">
              <a:buFont typeface="Wingdings" panose="05000000000000000000" pitchFamily="2" charset="2"/>
              <a:buChar char="§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ED5DB-1DA6-4713-899B-146F86F14111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Nick Raymond - MBARI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539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50F0BB-3A94-4C06-8F8D-C17C3A790442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358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6950E2-2D61-4270-84F0-C677E507D73C}" type="datetime1">
              <a:rPr lang="en-US" smtClean="0"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6319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9027B-334F-48BB-AAD2-1FF5860A2DE3}" type="datetime1">
              <a:rPr lang="en-US" smtClean="0"/>
              <a:t>8/8/2016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110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A871D7-F952-4A65-9039-FB4FC9069829}" type="datetime1">
              <a:rPr lang="en-US" smtClean="0"/>
              <a:t>8/8/2016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20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B64D8-FA1B-4BDD-A67F-25303FFCEB70}" type="datetime1">
              <a:rPr lang="en-US" smtClean="0"/>
              <a:t>8/8/2016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518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968A08-AF93-4EF3-94CA-4670ACF46AA3}" type="datetime1">
              <a:rPr lang="en-US" smtClean="0"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4736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3EBB3C-386E-4265-8A52-C40C6C270416}" type="datetime1">
              <a:rPr lang="en-US" smtClean="0"/>
              <a:t>8/8/2016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Summer Internship 2016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70228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914401"/>
            <a:ext cx="8229600" cy="36802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Franklin Gothic Medium" panose="020B0603020102020204" pitchFamily="34" charset="0"/>
              </a:defRPr>
            </a:lvl1pPr>
          </a:lstStyle>
          <a:p>
            <a:fld id="{CF1830B7-9574-4D0C-8EBA-D4E94C8432D5}" type="datetime1">
              <a:rPr lang="en-US" smtClean="0"/>
              <a:pPr/>
              <a:t>8/8/2016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19400" y="4767263"/>
            <a:ext cx="34290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US" dirty="0" smtClean="0"/>
              <a:t>Nick Raymond - MBARI Summer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Franklin Gothic Medium" panose="020B0603020102020204" pitchFamily="34" charset="0"/>
              </a:defRPr>
            </a:lvl1pPr>
          </a:lstStyle>
          <a:p>
            <a:fld id="{3950CB4A-C0F1-4FFF-B6D5-34AEAC52C636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70063"/>
            <a:ext cx="1097924" cy="62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5997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800" kern="1200">
          <a:solidFill>
            <a:schemeClr val="tx1"/>
          </a:solidFill>
          <a:latin typeface="Franklin Gothic Medium" panose="020B06030201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6464" y="1885950"/>
            <a:ext cx="7772400" cy="1102519"/>
          </a:xfrm>
          <a:prstGeom prst="rect">
            <a:avLst/>
          </a:prstGeom>
        </p:spPr>
        <p:txBody>
          <a:bodyPr/>
          <a:lstStyle/>
          <a:p>
            <a:r>
              <a:rPr lang="en-US" sz="3200" b="1" dirty="0"/>
              <a:t>Evaluation of inertial measurement unit performance for water column velocity estimation of coastal profiling floats.</a:t>
            </a:r>
            <a:endParaRPr lang="en-US" sz="32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48464" y="3733800"/>
            <a:ext cx="6400800" cy="806957"/>
          </a:xfrm>
        </p:spPr>
        <p:txBody>
          <a:bodyPr>
            <a:normAutofit fontScale="92500" lnSpcReduction="20000"/>
          </a:bodyPr>
          <a:lstStyle/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Nick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Raymond &amp; Gene </a:t>
            </a:r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Massion</a:t>
            </a:r>
          </a:p>
          <a:p>
            <a:r>
              <a:rPr lang="en-US" sz="28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Summer Internship 2016</a:t>
            </a: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2600" y="2286000"/>
            <a:ext cx="3048000" cy="174522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0269" y="895350"/>
            <a:ext cx="7492064" cy="7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6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RESULTS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10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3094" y="800098"/>
            <a:ext cx="10965294" cy="417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9608" y="1195001"/>
            <a:ext cx="106433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Position [m]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8076" y="2433251"/>
            <a:ext cx="150284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CPF Velocity [m/s]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99608" y="3690550"/>
            <a:ext cx="1895968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CPF Acceleration [m/s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0" y="3690551"/>
            <a:ext cx="178395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CPF Acceleration [mg]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43051" y="2433250"/>
            <a:ext cx="1788951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Current Velocity [m/s]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343051" y="1192084"/>
            <a:ext cx="1485215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Reynolds Number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0125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HARDWARE+ SOFTWARE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ED5DB-1DA6-4713-899B-146F86F14111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11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74"/>
          <a:stretch/>
        </p:blipFill>
        <p:spPr bwMode="auto">
          <a:xfrm>
            <a:off x="4291332" y="953528"/>
            <a:ext cx="4487204" cy="351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descr="C:\Users\nraymond\Downloads\IMG_7460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58" b="13901"/>
          <a:stretch/>
        </p:blipFill>
        <p:spPr bwMode="auto">
          <a:xfrm>
            <a:off x="741285" y="1047750"/>
            <a:ext cx="3200400" cy="3317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07173" y="4394272"/>
            <a:ext cx="3868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GHI Raptor Dev. Board + SD Card + RTC.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5065954" y="4471903"/>
            <a:ext cx="387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Firmware written in C# in Visual Studio.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032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SETUP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12</a:t>
            </a:fld>
            <a:endParaRPr lang="en-US"/>
          </a:p>
        </p:txBody>
      </p:sp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1572309"/>
              </p:ext>
            </p:extLst>
          </p:nvPr>
        </p:nvGraphicFramePr>
        <p:xfrm>
          <a:off x="399607" y="881340"/>
          <a:ext cx="5105400" cy="1688784"/>
        </p:xfrm>
        <a:graphic>
          <a:graphicData uri="http://schemas.openxmlformats.org/drawingml/2006/table">
            <a:tbl>
              <a:tblPr/>
              <a:tblGrid>
                <a:gridCol w="984173"/>
                <a:gridCol w="2029858"/>
                <a:gridCol w="2091369"/>
              </a:tblGrid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Medium" panose="020B0603020102020204" pitchFamily="34" charset="0"/>
                        </a:rPr>
                        <a:t>Run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 err="1">
                          <a:solidFill>
                            <a:srgbClr val="FFFFFF"/>
                          </a:solidFill>
                          <a:effectLst/>
                          <a:latin typeface="Franklin Gothic Medium" panose="020B0603020102020204" pitchFamily="34" charset="0"/>
                        </a:rPr>
                        <a:t>Accel</a:t>
                      </a:r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Medium" panose="020B0603020102020204" pitchFamily="34" charset="0"/>
                        </a:rPr>
                        <a:t> (mm/sec^2)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Franklin Gothic Medium" panose="020B0603020102020204" pitchFamily="34" charset="0"/>
                        </a:rPr>
                        <a:t>Velocity (mm/sec)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A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150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200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B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40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100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9525" marR="9525" marT="7144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C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10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50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9525" marR="9525" marT="7144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D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5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35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9525" marR="9525" marT="7144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1464">
                <a:tc>
                  <a:txBody>
                    <a:bodyPr/>
                    <a:lstStyle/>
                    <a:p>
                      <a:pPr algn="l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E</a:t>
                      </a:r>
                    </a:p>
                  </a:txBody>
                  <a:tcPr marL="9525" marR="9525" marT="7144" marB="0" anchor="b">
                    <a:lnL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1</a:t>
                      </a:r>
                    </a:p>
                  </a:txBody>
                  <a:tcPr marL="9525" marR="9525" marT="7144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Franklin Gothic Medium" panose="020B0603020102020204" pitchFamily="34" charset="0"/>
                        </a:rPr>
                        <a:t>16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Franklin Gothic Medium" panose="020B0603020102020204" pitchFamily="34" charset="0"/>
                      </a:endParaRPr>
                    </a:p>
                  </a:txBody>
                  <a:tcPr marL="9525" marR="9525" marT="7144" marB="0" anchor="b">
                    <a:lnL>
                      <a:noFill/>
                    </a:lnL>
                    <a:lnR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F81B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Picture 2" descr="C:\Users\nraymond\Downloads\IMG_7395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43" t="5404" b="9010"/>
          <a:stretch/>
        </p:blipFill>
        <p:spPr bwMode="auto">
          <a:xfrm rot="5400000">
            <a:off x="5575263" y="1173477"/>
            <a:ext cx="3616842" cy="303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571750"/>
            <a:ext cx="2743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07" y="2571750"/>
            <a:ext cx="2743200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3505200" y="5483467"/>
            <a:ext cx="22059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/>
              <a:t>V_max</a:t>
            </a:r>
            <a:r>
              <a:rPr lang="en-US" dirty="0" smtClean="0"/>
              <a:t> = 200 mm/sec</a:t>
            </a:r>
          </a:p>
          <a:p>
            <a:r>
              <a:rPr lang="en-US" dirty="0" smtClean="0"/>
              <a:t>A = 150 mm/sec^2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27264" y="4476750"/>
            <a:ext cx="20159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Acceleration Profile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3364873" y="4488418"/>
            <a:ext cx="1588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Velocity Profile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016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LINEAR TRANSLATION STAGE SETUP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1"/>
            <a:ext cx="2209800" cy="3623072"/>
          </a:xfrm>
        </p:spPr>
        <p:txBody>
          <a:bodyPr/>
          <a:lstStyle/>
          <a:p>
            <a:r>
              <a:rPr lang="en-US" dirty="0" smtClean="0"/>
              <a:t>Controller</a:t>
            </a:r>
          </a:p>
          <a:p>
            <a:r>
              <a:rPr lang="en-US" dirty="0" smtClean="0"/>
              <a:t>Table</a:t>
            </a:r>
          </a:p>
          <a:p>
            <a:r>
              <a:rPr lang="en-US" dirty="0" smtClean="0"/>
              <a:t>Sensor fixture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ED5DB-1DA6-4713-899B-146F86F14111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13</a:t>
            </a:fld>
            <a:endParaRPr lang="en-US"/>
          </a:p>
        </p:txBody>
      </p:sp>
      <p:pic>
        <p:nvPicPr>
          <p:cNvPr id="2050" name="Picture 2" descr="C:\Users\nraymond\Downloads\IMG_7302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70" b="2640"/>
          <a:stretch/>
        </p:blipFill>
        <p:spPr bwMode="auto">
          <a:xfrm>
            <a:off x="3276600" y="1200151"/>
            <a:ext cx="5720124" cy="3444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nraymond\Downloads\IMG_746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4" b="13740"/>
          <a:stretch/>
        </p:blipFill>
        <p:spPr bwMode="auto">
          <a:xfrm>
            <a:off x="457199" y="2343150"/>
            <a:ext cx="2689697" cy="2301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4444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0" name="Straight Arrow Connector 29"/>
          <p:cNvCxnSpPr/>
          <p:nvPr/>
        </p:nvCxnSpPr>
        <p:spPr>
          <a:xfrm flipH="1">
            <a:off x="4142013" y="3989987"/>
            <a:ext cx="582387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Signal Processing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66156" y="1248394"/>
            <a:ext cx="1600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Franklin Gothic Medium" panose="020B0603020102020204" pitchFamily="34" charset="0"/>
              </a:rPr>
              <a:t>Import:</a:t>
            </a:r>
          </a:p>
          <a:p>
            <a:pPr algn="ctr"/>
            <a:r>
              <a:rPr lang="en-US" dirty="0" smtClean="0">
                <a:latin typeface="Franklin Gothic Medium" panose="020B0603020102020204" pitchFamily="34" charset="0"/>
              </a:rPr>
              <a:t> raw accelerometer data (XYZ)</a:t>
            </a:r>
            <a:endParaRPr lang="en-US" dirty="0">
              <a:latin typeface="Franklin Gothic Medium" panose="020B06030201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557153" y="1248394"/>
            <a:ext cx="16002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latin typeface="Franklin Gothic Medium" panose="020B0603020102020204" pitchFamily="34" charset="0"/>
              </a:rPr>
              <a:t>Detrend</a:t>
            </a:r>
            <a:r>
              <a:rPr lang="en-US" sz="2000" b="1" dirty="0" smtClean="0">
                <a:latin typeface="Franklin Gothic Medium" panose="020B0603020102020204" pitchFamily="34" charset="0"/>
              </a:rPr>
              <a:t>:</a:t>
            </a:r>
            <a:r>
              <a:rPr lang="en-US" b="1" dirty="0" smtClean="0">
                <a:latin typeface="Franklin Gothic Medium" panose="020B0603020102020204" pitchFamily="34" charset="0"/>
              </a:rPr>
              <a:t/>
            </a:r>
            <a:br>
              <a:rPr lang="en-US" b="1" dirty="0" smtClean="0">
                <a:latin typeface="Franklin Gothic Medium" panose="020B0603020102020204" pitchFamily="34" charset="0"/>
              </a:rPr>
            </a:br>
            <a:r>
              <a:rPr lang="en-US" dirty="0" smtClean="0">
                <a:latin typeface="Franklin Gothic Medium" panose="020B0603020102020204" pitchFamily="34" charset="0"/>
              </a:rPr>
              <a:t>remove trend in </a:t>
            </a:r>
            <a:r>
              <a:rPr lang="en-US" dirty="0" err="1" smtClean="0">
                <a:latin typeface="Franklin Gothic Medium" panose="020B0603020102020204" pitchFamily="34" charset="0"/>
              </a:rPr>
              <a:t>accel</a:t>
            </a:r>
            <a:r>
              <a:rPr lang="en-US" dirty="0" smtClean="0">
                <a:latin typeface="Franklin Gothic Medium" panose="020B0603020102020204" pitchFamily="34" charset="0"/>
              </a:rPr>
              <a:t>. data</a:t>
            </a:r>
            <a:endParaRPr lang="en-US" dirty="0">
              <a:latin typeface="Franklin Gothic Medium" panose="020B06030201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744686" y="1277835"/>
            <a:ext cx="1905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Franklin Gothic Medium" panose="020B0603020102020204" pitchFamily="34" charset="0"/>
              </a:rPr>
              <a:t>Filter 01:</a:t>
            </a:r>
          </a:p>
          <a:p>
            <a:pPr algn="ctr"/>
            <a:r>
              <a:rPr lang="en-US" dirty="0" err="1" smtClean="0">
                <a:latin typeface="Franklin Gothic Medium" panose="020B0603020102020204" pitchFamily="34" charset="0"/>
              </a:rPr>
              <a:t>Denoise</a:t>
            </a:r>
            <a:r>
              <a:rPr lang="en-US" dirty="0" smtClean="0">
                <a:latin typeface="Franklin Gothic Medium" panose="020B0603020102020204" pitchFamily="34" charset="0"/>
              </a:rPr>
              <a:t> </a:t>
            </a:r>
          </a:p>
          <a:p>
            <a:pPr algn="ctr"/>
            <a:r>
              <a:rPr lang="en-US" dirty="0">
                <a:latin typeface="Franklin Gothic Medium" panose="020B0603020102020204" pitchFamily="34" charset="0"/>
              </a:rPr>
              <a:t>v</a:t>
            </a:r>
            <a:r>
              <a:rPr lang="en-US" dirty="0" smtClean="0">
                <a:latin typeface="Franklin Gothic Medium" panose="020B0603020102020204" pitchFamily="34" charset="0"/>
              </a:rPr>
              <a:t>s.</a:t>
            </a:r>
          </a:p>
          <a:p>
            <a:pPr algn="ctr"/>
            <a:r>
              <a:rPr lang="en-US" dirty="0" smtClean="0">
                <a:latin typeface="Franklin Gothic Medium" panose="020B0603020102020204" pitchFamily="34" charset="0"/>
              </a:rPr>
              <a:t>Moving Avg.</a:t>
            </a:r>
          </a:p>
        </p:txBody>
      </p:sp>
      <p:sp>
        <p:nvSpPr>
          <p:cNvPr id="8" name="Rectangle 7"/>
          <p:cNvSpPr/>
          <p:nvPr/>
        </p:nvSpPr>
        <p:spPr>
          <a:xfrm>
            <a:off x="6894616" y="2543794"/>
            <a:ext cx="1905000" cy="18567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Franklin Gothic Medium" panose="020B0603020102020204" pitchFamily="34" charset="0"/>
              </a:rPr>
              <a:t>Numerical integration</a:t>
            </a:r>
          </a:p>
          <a:p>
            <a:pPr algn="ctr"/>
            <a:endParaRPr lang="en-US" b="1" dirty="0">
              <a:latin typeface="Franklin Gothic Medium" panose="020B0603020102020204" pitchFamily="34" charset="0"/>
            </a:endParaRPr>
          </a:p>
          <a:p>
            <a:pPr algn="ctr"/>
            <a:endParaRPr lang="en-US" b="1" dirty="0" smtClean="0">
              <a:latin typeface="Franklin Gothic Medium" panose="020B0603020102020204" pitchFamily="34" charset="0"/>
            </a:endParaRPr>
          </a:p>
          <a:p>
            <a:pPr algn="ctr"/>
            <a:endParaRPr lang="en-US" b="1" dirty="0" smtClean="0">
              <a:latin typeface="Franklin Gothic Medium" panose="020B06030201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419600" y="3421578"/>
            <a:ext cx="1905000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Franklin Gothic Medium" panose="020B0603020102020204" pitchFamily="34" charset="0"/>
              </a:rPr>
              <a:t>Filter 02:</a:t>
            </a:r>
          </a:p>
          <a:p>
            <a:pPr algn="ctr"/>
            <a:r>
              <a:rPr lang="en-US" dirty="0" smtClean="0">
                <a:latin typeface="Franklin Gothic Medium" panose="020B0603020102020204" pitchFamily="34" charset="0"/>
              </a:rPr>
              <a:t>Freq. selective filtering of velocity </a:t>
            </a:r>
            <a:r>
              <a:rPr lang="en-US" dirty="0" smtClean="0">
                <a:latin typeface="Franklin Gothic Medium" panose="020B0603020102020204" pitchFamily="34" charset="0"/>
              </a:rPr>
              <a:t>estimate</a:t>
            </a:r>
            <a:endParaRPr lang="en-US" dirty="0" smtClean="0">
              <a:latin typeface="Franklin Gothic Medium" panose="020B0603020102020204" pitchFamily="34" charset="0"/>
            </a:endParaRPr>
          </a:p>
        </p:txBody>
      </p:sp>
      <p:cxnSp>
        <p:nvCxnSpPr>
          <p:cNvPr id="11" name="Straight Arrow Connector 10"/>
          <p:cNvCxnSpPr>
            <a:stCxn id="5" idx="3"/>
            <a:endCxn id="6" idx="1"/>
          </p:cNvCxnSpPr>
          <p:nvPr/>
        </p:nvCxnSpPr>
        <p:spPr>
          <a:xfrm>
            <a:off x="1966356" y="1896094"/>
            <a:ext cx="590797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4124201" y="1913907"/>
            <a:ext cx="590797" cy="0"/>
          </a:xfrm>
          <a:prstGeom prst="straightConnector1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stCxn id="7" idx="3"/>
            <a:endCxn id="8" idx="0"/>
          </p:cNvCxnSpPr>
          <p:nvPr/>
        </p:nvCxnSpPr>
        <p:spPr>
          <a:xfrm>
            <a:off x="6649686" y="1925535"/>
            <a:ext cx="1197430" cy="618259"/>
          </a:xfrm>
          <a:prstGeom prst="bentConnector2">
            <a:avLst/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7"/>
          <p:cNvCxnSpPr>
            <a:stCxn id="8" idx="2"/>
          </p:cNvCxnSpPr>
          <p:nvPr/>
        </p:nvCxnSpPr>
        <p:spPr>
          <a:xfrm rot="5400000" flipH="1">
            <a:off x="7009660" y="3563094"/>
            <a:ext cx="152398" cy="1522514"/>
          </a:xfrm>
          <a:prstGeom prst="bentConnector4">
            <a:avLst>
              <a:gd name="adj1" fmla="val -150002"/>
              <a:gd name="adj2" fmla="val 81281"/>
            </a:avLst>
          </a:prstGeom>
          <a:ln w="5715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85038"/>
            <a:ext cx="2842587" cy="2131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57143" y="4705175"/>
            <a:ext cx="3624838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S</a:t>
            </a:r>
            <a:r>
              <a:rPr lang="en-US" dirty="0" smtClean="0"/>
              <a:t>imulation of desired velocity profile</a:t>
            </a:r>
            <a:endParaRPr lang="en-US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2266" y="3527838"/>
            <a:ext cx="1409700" cy="533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9" name="Rectangle 28"/>
          <p:cNvSpPr/>
          <p:nvPr/>
        </p:nvSpPr>
        <p:spPr>
          <a:xfrm>
            <a:off x="2700399" y="3146838"/>
            <a:ext cx="1456954" cy="1295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Franklin Gothic Medium" panose="020B0603020102020204" pitchFamily="34" charset="0"/>
              </a:rPr>
              <a:t>Velocity Estimate</a:t>
            </a:r>
            <a:endParaRPr lang="en-US" dirty="0" smtClean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2771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EXPERIMENTAL ACCELEROMETER DATA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504" y="3022296"/>
            <a:ext cx="9144000" cy="2020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504" y="971550"/>
            <a:ext cx="9144000" cy="20213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86313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EXPERIMENT VELOCITY ESTIMATE</a:t>
            </a:r>
            <a:endParaRPr lang="en-US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5" y="1047750"/>
            <a:ext cx="9155607" cy="1907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07" y="3124320"/>
            <a:ext cx="9144000" cy="2019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29200" y="1201714"/>
            <a:ext cx="3967881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Oscillating signal with 600 second period, 0.0017 Hz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705329" y="4781550"/>
            <a:ext cx="4379340" cy="2769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200" dirty="0" smtClean="0"/>
              <a:t>Apply non-linear signal by subtracting 12th order polynomial curve.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485443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CHECK PLOTS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ED5DB-1DA6-4713-899B-146F86F14111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17</a:t>
            </a:fld>
            <a:endParaRPr lang="en-US"/>
          </a:p>
        </p:txBody>
      </p:sp>
      <p:pic>
        <p:nvPicPr>
          <p:cNvPr id="3074" name="Picture 2" descr="C:\Users\nraymond\Downloads\Image_pt18_line2pt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3" y="765085"/>
            <a:ext cx="9144000" cy="249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nraymond\Downloads\Image_pt18_line1pt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70085"/>
            <a:ext cx="9144000" cy="2492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076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7" y="1430495"/>
            <a:ext cx="8967110" cy="29325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SIMULINK MODEL – 1D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18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43934" y="1379176"/>
            <a:ext cx="1600199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Input Current Velocity Profile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609600" y="1863924"/>
            <a:ext cx="334434" cy="479226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4801" y="3200401"/>
            <a:ext cx="1600199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Calculate Drag Force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13" idx="0"/>
          </p:cNvCxnSpPr>
          <p:nvPr/>
        </p:nvCxnSpPr>
        <p:spPr>
          <a:xfrm flipV="1">
            <a:off x="1104901" y="2743202"/>
            <a:ext cx="419099" cy="457199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968500" y="902174"/>
            <a:ext cx="17018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Calculate dynamics</a:t>
            </a:r>
            <a:endParaRPr lang="en-US" dirty="0"/>
          </a:p>
        </p:txBody>
      </p:sp>
      <p:cxnSp>
        <p:nvCxnSpPr>
          <p:cNvPr id="24" name="Straight Arrow Connector 23"/>
          <p:cNvCxnSpPr>
            <a:stCxn id="19" idx="2"/>
          </p:cNvCxnSpPr>
          <p:nvPr/>
        </p:nvCxnSpPr>
        <p:spPr>
          <a:xfrm>
            <a:off x="2819400" y="1548505"/>
            <a:ext cx="0" cy="240856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4191000" y="1016474"/>
            <a:ext cx="2133600" cy="6463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Output acceleration, velocity and positon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7" idx="2"/>
          </p:cNvCxnSpPr>
          <p:nvPr/>
        </p:nvCxnSpPr>
        <p:spPr>
          <a:xfrm flipH="1">
            <a:off x="4568944" y="1662805"/>
            <a:ext cx="688856" cy="240857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4648200" y="1501222"/>
            <a:ext cx="609600" cy="670478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/>
          <p:nvPr/>
        </p:nvCxnSpPr>
        <p:spPr>
          <a:xfrm flipH="1">
            <a:off x="4648200" y="1501222"/>
            <a:ext cx="609600" cy="1013378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7391400" y="1557412"/>
            <a:ext cx="1524000" cy="92333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Save state variables to workspace</a:t>
            </a:r>
            <a:endParaRPr lang="en-US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8229600" y="2249910"/>
            <a:ext cx="76200" cy="264690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848100" y="4114800"/>
            <a:ext cx="1600199" cy="3693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Calculate Re</a:t>
            </a:r>
            <a:endParaRPr lang="en-US" dirty="0"/>
          </a:p>
        </p:txBody>
      </p:sp>
      <p:cxnSp>
        <p:nvCxnSpPr>
          <p:cNvPr id="41" name="Straight Arrow Connector 40"/>
          <p:cNvCxnSpPr>
            <a:stCxn id="40" idx="0"/>
          </p:cNvCxnSpPr>
          <p:nvPr/>
        </p:nvCxnSpPr>
        <p:spPr>
          <a:xfrm flipV="1">
            <a:off x="4648200" y="3657602"/>
            <a:ext cx="419100" cy="457198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01" name="Rectangle 4100"/>
          <p:cNvSpPr/>
          <p:nvPr/>
        </p:nvSpPr>
        <p:spPr>
          <a:xfrm>
            <a:off x="1104900" y="1621549"/>
            <a:ext cx="2247900" cy="2550401"/>
          </a:xfrm>
          <a:prstGeom prst="rect">
            <a:avLst/>
          </a:prstGeom>
          <a:noFill/>
          <a:ln w="38100"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02" name="TextBox 4101"/>
          <p:cNvSpPr txBox="1"/>
          <p:nvPr/>
        </p:nvSpPr>
        <p:spPr>
          <a:xfrm>
            <a:off x="1290009" y="4466451"/>
            <a:ext cx="744973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Note: this represents one axis, it is repeated three times for N/S, E/W, and +Z.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23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DRAG FORCE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19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914400"/>
            <a:ext cx="8534400" cy="37034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8298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Overview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1"/>
            <a:ext cx="5867400" cy="3623072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 smtClean="0"/>
              <a:t>Research goal</a:t>
            </a:r>
          </a:p>
          <a:p>
            <a:pPr lvl="1"/>
            <a:r>
              <a:rPr lang="en-US" sz="1800" dirty="0" smtClean="0"/>
              <a:t>Prevent float from beaching itself.</a:t>
            </a:r>
          </a:p>
          <a:p>
            <a:pPr lvl="1"/>
            <a:r>
              <a:rPr lang="en-US" sz="1800" dirty="0" smtClean="0"/>
              <a:t>If float is too close to shore, have it drift out to deeper water.</a:t>
            </a:r>
          </a:p>
          <a:p>
            <a:r>
              <a:rPr lang="en-US" sz="2400" dirty="0" smtClean="0"/>
              <a:t>Approach</a:t>
            </a:r>
            <a:endParaRPr lang="en-US" sz="1800" dirty="0" smtClean="0"/>
          </a:p>
          <a:p>
            <a:pPr lvl="1"/>
            <a:r>
              <a:rPr lang="en-US" sz="1800" dirty="0" smtClean="0"/>
              <a:t>Identify favorable underwater currents while float drifts up to surface. </a:t>
            </a:r>
          </a:p>
          <a:p>
            <a:r>
              <a:rPr lang="en-US" sz="2400" dirty="0" smtClean="0"/>
              <a:t>Internship Scope</a:t>
            </a:r>
          </a:p>
          <a:p>
            <a:pPr lvl="1"/>
            <a:r>
              <a:rPr lang="en-US" sz="1800" dirty="0" smtClean="0"/>
              <a:t>Estimate dynamics of float using current velocity profiles.</a:t>
            </a:r>
          </a:p>
          <a:p>
            <a:pPr lvl="1"/>
            <a:r>
              <a:rPr lang="en-US" sz="1800" dirty="0" smtClean="0"/>
              <a:t>Identify range of accelerations and determine feasibility of using IMU.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398A9D-D68C-48C7-9120-094A0CBF418F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2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800" y="1085850"/>
            <a:ext cx="1987398" cy="341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81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DYNAMICS BLOCK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20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8751"/>
            <a:ext cx="9144000" cy="287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3410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SIMULATION OUTPUTS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21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3094" y="800098"/>
            <a:ext cx="10965294" cy="4171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99608" y="1195001"/>
            <a:ext cx="106433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Position [m]</a:t>
            </a:r>
            <a:endParaRPr lang="en-US" sz="1400" dirty="0"/>
          </a:p>
        </p:txBody>
      </p:sp>
      <p:sp>
        <p:nvSpPr>
          <p:cNvPr id="9" name="TextBox 8"/>
          <p:cNvSpPr txBox="1"/>
          <p:nvPr/>
        </p:nvSpPr>
        <p:spPr>
          <a:xfrm>
            <a:off x="508076" y="2433251"/>
            <a:ext cx="1502847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CPF Velocity [m/s]</a:t>
            </a:r>
            <a:endParaRPr lang="en-US" sz="1400" dirty="0"/>
          </a:p>
        </p:txBody>
      </p:sp>
      <p:sp>
        <p:nvSpPr>
          <p:cNvPr id="10" name="TextBox 9"/>
          <p:cNvSpPr txBox="1"/>
          <p:nvPr/>
        </p:nvSpPr>
        <p:spPr>
          <a:xfrm>
            <a:off x="499608" y="3690550"/>
            <a:ext cx="1895968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CPF Acceleration [m/s</a:t>
            </a:r>
            <a:r>
              <a:rPr lang="en-US" sz="1400" baseline="30000" dirty="0" smtClean="0"/>
              <a:t>2</a:t>
            </a:r>
            <a:r>
              <a:rPr lang="en-US" sz="1400" dirty="0" smtClean="0"/>
              <a:t>]</a:t>
            </a:r>
            <a:endParaRPr lang="en-US" sz="1400" dirty="0"/>
          </a:p>
        </p:txBody>
      </p:sp>
      <p:sp>
        <p:nvSpPr>
          <p:cNvPr id="11" name="TextBox 10"/>
          <p:cNvSpPr txBox="1"/>
          <p:nvPr/>
        </p:nvSpPr>
        <p:spPr>
          <a:xfrm>
            <a:off x="5334000" y="3690551"/>
            <a:ext cx="1783950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CPF Acceleration [mg]</a:t>
            </a:r>
            <a:endParaRPr lang="en-US" sz="1400" dirty="0"/>
          </a:p>
        </p:txBody>
      </p:sp>
      <p:sp>
        <p:nvSpPr>
          <p:cNvPr id="12" name="TextBox 11"/>
          <p:cNvSpPr txBox="1"/>
          <p:nvPr/>
        </p:nvSpPr>
        <p:spPr>
          <a:xfrm>
            <a:off x="5343051" y="2433250"/>
            <a:ext cx="1788951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Current Velocity [m/s]</a:t>
            </a:r>
            <a:endParaRPr lang="en-US" sz="1400" dirty="0"/>
          </a:p>
        </p:txBody>
      </p:sp>
      <p:sp>
        <p:nvSpPr>
          <p:cNvPr id="17" name="TextBox 16"/>
          <p:cNvSpPr txBox="1"/>
          <p:nvPr/>
        </p:nvSpPr>
        <p:spPr>
          <a:xfrm>
            <a:off x="5343051" y="1192084"/>
            <a:ext cx="1485215" cy="30777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1400" dirty="0" smtClean="0"/>
              <a:t>Reynolds Number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89133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ACKNOWLEDGEMENTS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ED5DB-1DA6-4713-899B-146F86F14111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2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Profiling Floats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ED5DB-1DA6-4713-899B-146F86F14111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360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Coastal Profiling Floats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ED5DB-1DA6-4713-899B-146F86F14111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39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Project Goals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1"/>
            <a:ext cx="6096000" cy="3623072"/>
          </a:xfrm>
        </p:spPr>
        <p:txBody>
          <a:bodyPr>
            <a:normAutofit/>
          </a:bodyPr>
          <a:lstStyle/>
          <a:p>
            <a:r>
              <a:rPr lang="en-US" dirty="0" smtClean="0"/>
              <a:t>Model Motion of CPF Drifting in Currents </a:t>
            </a:r>
          </a:p>
          <a:p>
            <a:pPr lvl="1"/>
            <a:r>
              <a:rPr lang="en-US" dirty="0"/>
              <a:t>Estimate acceleration + velocity </a:t>
            </a:r>
            <a:r>
              <a:rPr lang="en-US" dirty="0" smtClean="0"/>
              <a:t>while drifting  </a:t>
            </a:r>
          </a:p>
          <a:p>
            <a:pPr lvl="1"/>
            <a:r>
              <a:rPr lang="en-US" dirty="0" smtClean="0"/>
              <a:t>Determine min/max acceleration values</a:t>
            </a:r>
          </a:p>
          <a:p>
            <a:pPr lvl="1"/>
            <a:r>
              <a:rPr lang="en-US" dirty="0"/>
              <a:t>Use historic </a:t>
            </a:r>
            <a:r>
              <a:rPr lang="en-US" dirty="0" smtClean="0"/>
              <a:t>current velocity data (input to model)</a:t>
            </a:r>
          </a:p>
          <a:p>
            <a:r>
              <a:rPr lang="en-US" dirty="0" smtClean="0"/>
              <a:t>Estimate Velocity of Benchtop Prototype</a:t>
            </a:r>
          </a:p>
          <a:p>
            <a:pPr lvl="1"/>
            <a:r>
              <a:rPr lang="en-US" dirty="0" smtClean="0"/>
              <a:t>Build and program data logger</a:t>
            </a:r>
          </a:p>
          <a:p>
            <a:pPr lvl="1"/>
            <a:r>
              <a:rPr lang="en-US" dirty="0" smtClean="0"/>
              <a:t>Characterize sensor noise</a:t>
            </a:r>
          </a:p>
          <a:p>
            <a:pPr lvl="1"/>
            <a:r>
              <a:rPr lang="en-US" dirty="0" smtClean="0"/>
              <a:t>Signal processing/ filtering + evaluate performance</a:t>
            </a:r>
          </a:p>
          <a:p>
            <a:pPr lvl="1"/>
            <a:r>
              <a:rPr lang="en-US" dirty="0" smtClean="0"/>
              <a:t>Compare different filters/ filter parameters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ED5DB-1DA6-4713-899B-146F86F14111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2623" y="742950"/>
            <a:ext cx="1762880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1559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smtClean="0"/>
              <a:t>How floats work</a:t>
            </a:r>
          </a:p>
          <a:p>
            <a:pPr lvl="1"/>
            <a:r>
              <a:rPr lang="en-US" dirty="0" smtClean="0"/>
              <a:t>Hydraulic ballast</a:t>
            </a:r>
          </a:p>
          <a:p>
            <a:pPr lvl="1"/>
            <a:r>
              <a:rPr lang="en-US" dirty="0" smtClean="0"/>
              <a:t>Sensors</a:t>
            </a:r>
          </a:p>
          <a:p>
            <a:pPr lvl="1"/>
            <a:r>
              <a:rPr lang="en-US" dirty="0" smtClean="0"/>
              <a:t>Data collection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Inertial measurement units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Accelerometer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Gyroscope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Magnetometer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Sensor fusion</a:t>
            </a:r>
          </a:p>
          <a:p>
            <a:pPr lvl="0"/>
            <a:r>
              <a:rPr lang="en-US" dirty="0" smtClean="0">
                <a:solidFill>
                  <a:prstClr val="black"/>
                </a:solidFill>
              </a:rPr>
              <a:t>IMU </a:t>
            </a:r>
            <a:r>
              <a:rPr lang="en-US" dirty="0" err="1" smtClean="0">
                <a:solidFill>
                  <a:prstClr val="black"/>
                </a:solidFill>
              </a:rPr>
              <a:t>strapdown</a:t>
            </a:r>
            <a:r>
              <a:rPr lang="en-US" dirty="0" smtClean="0">
                <a:solidFill>
                  <a:prstClr val="black"/>
                </a:solidFill>
              </a:rPr>
              <a:t> measurements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Measure accelerations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Calculate speed + direction of CPF</a:t>
            </a:r>
          </a:p>
          <a:p>
            <a:pPr lvl="1"/>
            <a:r>
              <a:rPr lang="en-US" dirty="0" smtClean="0">
                <a:solidFill>
                  <a:prstClr val="black"/>
                </a:solidFill>
              </a:rPr>
              <a:t>NOT ATTEMPTING TO ESTIMATE POSITION</a:t>
            </a:r>
            <a:endParaRPr lang="en-US" dirty="0">
              <a:solidFill>
                <a:prstClr val="black"/>
              </a:solidFill>
            </a:endParaRPr>
          </a:p>
          <a:p>
            <a:pPr lvl="1"/>
            <a:endParaRPr lang="en-US" dirty="0" smtClean="0"/>
          </a:p>
          <a:p>
            <a:pPr marL="914400" lvl="2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5ED5DB-1DA6-4713-899B-146F86F14111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Nick Raymond - MBARI Internship 2016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50CB4A-C0F1-4FFF-B6D5-34AEAC52C636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562600" y="1123950"/>
            <a:ext cx="3276600" cy="2971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Image of CPF parts</a:t>
            </a:r>
          </a:p>
          <a:p>
            <a:pPr algn="ctr"/>
            <a:r>
              <a:rPr lang="en-US" dirty="0" smtClean="0"/>
              <a:t>+ Image of IMU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3847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MODELING MOTION OF CPF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71551"/>
            <a:ext cx="4876800" cy="3623072"/>
          </a:xfrm>
        </p:spPr>
        <p:txBody>
          <a:bodyPr>
            <a:noAutofit/>
          </a:bodyPr>
          <a:lstStyle/>
          <a:p>
            <a:r>
              <a:rPr lang="en-US" dirty="0" smtClean="0"/>
              <a:t>Physi</a:t>
            </a:r>
            <a:r>
              <a:rPr lang="en-US" dirty="0" smtClean="0"/>
              <a:t>cal Parameters</a:t>
            </a:r>
            <a:endParaRPr lang="en-US" dirty="0" smtClean="0"/>
          </a:p>
          <a:p>
            <a:pPr lvl="1"/>
            <a:r>
              <a:rPr lang="en-US" dirty="0" smtClean="0"/>
              <a:t>Model bluff body as a cylinder.</a:t>
            </a:r>
          </a:p>
          <a:p>
            <a:pPr lvl="1"/>
            <a:r>
              <a:rPr lang="en-US" dirty="0" smtClean="0"/>
              <a:t>L/D </a:t>
            </a:r>
            <a:r>
              <a:rPr lang="en-US" dirty="0" smtClean="0"/>
              <a:t>= 8 </a:t>
            </a:r>
          </a:p>
          <a:p>
            <a:pPr lvl="1"/>
            <a:r>
              <a:rPr lang="en-US" dirty="0" smtClean="0"/>
              <a:t>C</a:t>
            </a:r>
            <a:r>
              <a:rPr lang="en-US" baseline="-25000" dirty="0" smtClean="0"/>
              <a:t>D</a:t>
            </a:r>
            <a:r>
              <a:rPr lang="en-US" dirty="0" smtClean="0"/>
              <a:t> ≈ 0.788 </a:t>
            </a:r>
            <a:r>
              <a:rPr lang="en-US" dirty="0" smtClean="0"/>
              <a:t>flow </a:t>
            </a:r>
            <a:r>
              <a:rPr lang="en-US" dirty="0" smtClean="0"/>
              <a:t>normal to </a:t>
            </a:r>
            <a:r>
              <a:rPr lang="en-US" dirty="0" smtClean="0"/>
              <a:t>radius </a:t>
            </a:r>
            <a:endParaRPr lang="en-US" dirty="0" smtClean="0"/>
          </a:p>
          <a:p>
            <a:pPr lvl="1"/>
            <a:r>
              <a:rPr lang="en-US" dirty="0" smtClean="0"/>
              <a:t>C</a:t>
            </a:r>
            <a:r>
              <a:rPr lang="en-US" baseline="-25000" dirty="0" smtClean="0"/>
              <a:t>D</a:t>
            </a:r>
            <a:r>
              <a:rPr lang="en-US" dirty="0" smtClean="0"/>
              <a:t> ≈ 0.99 </a:t>
            </a:r>
            <a:r>
              <a:rPr lang="en-US" dirty="0" smtClean="0"/>
              <a:t>axially</a:t>
            </a:r>
            <a:endParaRPr lang="en-US" dirty="0"/>
          </a:p>
          <a:p>
            <a:pPr lvl="1"/>
            <a:endParaRPr lang="en-US" sz="1800" dirty="0" smtClean="0"/>
          </a:p>
          <a:p>
            <a:r>
              <a:rPr lang="en-US" dirty="0" smtClean="0"/>
              <a:t>Assumptions about Motion</a:t>
            </a:r>
            <a:endParaRPr lang="en-US" dirty="0" smtClean="0"/>
          </a:p>
          <a:p>
            <a:pPr lvl="1"/>
            <a:r>
              <a:rPr lang="en-US" sz="1800" dirty="0" smtClean="0"/>
              <a:t>Upward velocity constant at 0.1 m/s (+Z), controlled by closed-loop dive engine.</a:t>
            </a:r>
          </a:p>
          <a:p>
            <a:pPr lvl="1"/>
            <a:r>
              <a:rPr lang="en-US" sz="1800" dirty="0" smtClean="0"/>
              <a:t>North/South and East/West velocity independent of each other (XY).</a:t>
            </a:r>
          </a:p>
          <a:p>
            <a:pPr lvl="1"/>
            <a:r>
              <a:rPr lang="en-US" sz="1800" dirty="0" smtClean="0"/>
              <a:t>Current profiles obtained from </a:t>
            </a:r>
            <a:r>
              <a:rPr lang="en-US" sz="1800" dirty="0" smtClean="0"/>
              <a:t>Acoustic </a:t>
            </a:r>
            <a:r>
              <a:rPr lang="en-US" sz="1800" dirty="0" smtClean="0"/>
              <a:t>Doppler Current Profiler (mooring motion corrected).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MBARI Internship 2016 - Nick Raymond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/>
          <a:srcRect l="4054" t="2837" r="13488" b="32306"/>
          <a:stretch/>
        </p:blipFill>
        <p:spPr bwMode="auto">
          <a:xfrm>
            <a:off x="5263343" y="2798117"/>
            <a:ext cx="3810000" cy="18097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568534" y="903787"/>
            <a:ext cx="35754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Table 7.3 Drag of 3D Bodies Re &gt; 10</a:t>
            </a:r>
            <a:r>
              <a:rPr lang="en-US" baseline="30000" dirty="0" smtClean="0"/>
              <a:t>4</a:t>
            </a:r>
            <a:endParaRPr lang="en-US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6303735" y="2565922"/>
            <a:ext cx="2105063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Reference: White 7</a:t>
            </a:r>
            <a:r>
              <a:rPr lang="en-US" sz="1050" baseline="30000" dirty="0" smtClean="0"/>
              <a:t>th</a:t>
            </a:r>
            <a:r>
              <a:rPr lang="en-US" sz="1050" dirty="0" smtClean="0"/>
              <a:t> Ed, chapter 7.</a:t>
            </a:r>
            <a:endParaRPr lang="en-US" sz="1050" baseline="30000" dirty="0"/>
          </a:p>
        </p:txBody>
      </p:sp>
      <p:sp>
        <p:nvSpPr>
          <p:cNvPr id="11" name="TextBox 10"/>
          <p:cNvSpPr txBox="1"/>
          <p:nvPr/>
        </p:nvSpPr>
        <p:spPr>
          <a:xfrm>
            <a:off x="6074626" y="4652318"/>
            <a:ext cx="23102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smtClean="0"/>
              <a:t>Reference: MBARI Live Access to DATA</a:t>
            </a:r>
            <a:endParaRPr lang="en-US" sz="1050" baseline="30000" dirty="0"/>
          </a:p>
        </p:txBody>
      </p:sp>
      <p:grpSp>
        <p:nvGrpSpPr>
          <p:cNvPr id="15" name="Group 14"/>
          <p:cNvGrpSpPr/>
          <p:nvPr/>
        </p:nvGrpSpPr>
        <p:grpSpPr>
          <a:xfrm>
            <a:off x="4050916" y="1273119"/>
            <a:ext cx="5022427" cy="1326585"/>
            <a:chOff x="4018932" y="1600199"/>
            <a:chExt cx="5022427" cy="1768779"/>
          </a:xfrm>
        </p:grpSpPr>
        <p:pic>
          <p:nvPicPr>
            <p:cNvPr id="8" name="Picture 7"/>
            <p:cNvPicPr/>
            <p:nvPr/>
          </p:nvPicPr>
          <p:blipFill rotWithShape="1">
            <a:blip r:embed="rId3"/>
            <a:srcRect l="36818" t="24895" r="2649" b="55051"/>
            <a:stretch/>
          </p:blipFill>
          <p:spPr bwMode="auto">
            <a:xfrm>
              <a:off x="4936426" y="1600199"/>
              <a:ext cx="4046707" cy="914400"/>
            </a:xfrm>
            <a:prstGeom prst="rect">
              <a:avLst/>
            </a:prstGeom>
            <a:ln w="12700">
              <a:noFill/>
            </a:ln>
            <a:extLst>
              <a:ext uri="{53640926-AAD7-44D8-BBD7-CCE9431645EC}">
                <a14:shadowObscured xmlns:a14="http://schemas.microsoft.com/office/drawing/2010/main"/>
              </a:ext>
            </a:extLst>
          </p:spPr>
        </p:pic>
        <p:pic>
          <p:nvPicPr>
            <p:cNvPr id="12" name="Picture 11"/>
            <p:cNvPicPr/>
            <p:nvPr/>
          </p:nvPicPr>
          <p:blipFill rotWithShape="1">
            <a:blip r:embed="rId4"/>
            <a:srcRect l="56679" t="14132" r="30410" b="63232"/>
            <a:stretch/>
          </p:blipFill>
          <p:spPr>
            <a:xfrm>
              <a:off x="4018932" y="2017969"/>
              <a:ext cx="942894" cy="688461"/>
            </a:xfrm>
            <a:prstGeom prst="rect">
              <a:avLst/>
            </a:prstGeom>
          </p:spPr>
        </p:pic>
        <p:pic>
          <p:nvPicPr>
            <p:cNvPr id="13" name="Picture 12"/>
            <p:cNvPicPr/>
            <p:nvPr/>
          </p:nvPicPr>
          <p:blipFill rotWithShape="1">
            <a:blip r:embed="rId5"/>
            <a:srcRect t="21930" b="32456"/>
            <a:stretch/>
          </p:blipFill>
          <p:spPr>
            <a:xfrm>
              <a:off x="6298159" y="2378378"/>
              <a:ext cx="2743200" cy="990600"/>
            </a:xfrm>
            <a:prstGeom prst="rect">
              <a:avLst/>
            </a:prstGeom>
          </p:spPr>
        </p:pic>
      </p:grpSp>
      <p:pic>
        <p:nvPicPr>
          <p:cNvPr id="14" name="Picture 13"/>
          <p:cNvPicPr/>
          <p:nvPr/>
        </p:nvPicPr>
        <p:blipFill rotWithShape="1">
          <a:blip r:embed="rId2"/>
          <a:srcRect l="5521" t="77908" r="12022" b="8974"/>
          <a:stretch/>
        </p:blipFill>
        <p:spPr bwMode="auto">
          <a:xfrm>
            <a:off x="5334000" y="4356100"/>
            <a:ext cx="3810000" cy="36606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TextBox 15"/>
          <p:cNvSpPr txBox="1"/>
          <p:nvPr/>
        </p:nvSpPr>
        <p:spPr>
          <a:xfrm>
            <a:off x="4716504" y="795251"/>
            <a:ext cx="85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Radial Flow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685339" y="1856754"/>
            <a:ext cx="7785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Axial Flow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594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DYNAMIC MODEL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EFB39-697D-466A-8E63-D50467BCEAA0}" type="datetime1">
              <a:rPr lang="en-US" smtClean="0"/>
              <a:t>8/8/2016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MBARI Internship 2016 - Nick Raymond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799739-2213-4265-BEF7-6E9CD2EF56DB}" type="slidenum">
              <a:rPr lang="en-US" smtClean="0"/>
              <a:t>9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19200" y="2228850"/>
            <a:ext cx="1371600" cy="12001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Calculate drag force</a:t>
            </a:r>
          </a:p>
          <a:p>
            <a:pPr algn="ctr"/>
            <a:endParaRPr lang="en-US" dirty="0" smtClean="0"/>
          </a:p>
          <a:p>
            <a:pPr algn="ctr"/>
            <a:r>
              <a:rPr lang="en-US" b="0" dirty="0" smtClean="0"/>
              <a:t>F</a:t>
            </a:r>
            <a:r>
              <a:rPr lang="en-US" b="0" baseline="-25000" dirty="0" smtClean="0"/>
              <a:t>drag</a:t>
            </a:r>
            <a:endParaRPr lang="en-US" baseline="-25000" dirty="0" smtClean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132285" y="2228850"/>
                <a:ext cx="1447800" cy="120015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chr m:val="∑"/>
                          <m:subHide m:val="on"/>
                          <m:supHide m:val="on"/>
                          <m:ctrlPr>
                            <a:rPr lang="en-US" i="1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smtClean="0">
                              <a:latin typeface="Cambria Math"/>
                            </a:rPr>
                            <m:t>𝐹𝑜𝑟𝑐𝑒𝑠</m:t>
                          </m:r>
                        </m:e>
                      </m:nary>
                    </m:oMath>
                  </m:oMathPara>
                </a14:m>
                <a:r>
                  <a:rPr lang="en-US" dirty="0" smtClean="0"/>
                  <a:t/>
                </a:r>
                <a:br>
                  <a:rPr lang="en-US" dirty="0" smtClean="0"/>
                </a:br>
                <a:r>
                  <a:rPr lang="en-US" dirty="0" smtClean="0"/>
                  <a:t>F = m*a</a:t>
                </a:r>
              </a:p>
              <a:p>
                <a:pPr algn="ctr"/>
                <a:r>
                  <a:rPr lang="en-US" dirty="0" smtClean="0"/>
                  <a:t>a = F/m</a:t>
                </a:r>
                <a:endParaRPr lang="en-US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2285" y="2971800"/>
                <a:ext cx="1447800" cy="160020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Elbow Connector 10"/>
          <p:cNvCxnSpPr>
            <a:stCxn id="7" idx="1"/>
            <a:endCxn id="8" idx="1"/>
          </p:cNvCxnSpPr>
          <p:nvPr/>
        </p:nvCxnSpPr>
        <p:spPr>
          <a:xfrm rot="10800000" flipH="1" flipV="1">
            <a:off x="457951" y="1242218"/>
            <a:ext cx="761249" cy="1586707"/>
          </a:xfrm>
          <a:prstGeom prst="bentConnector3">
            <a:avLst>
              <a:gd name="adj1" fmla="val -30030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304800" y="2513766"/>
            <a:ext cx="685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[m/s]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624137" y="2398692"/>
            <a:ext cx="474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[N]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8" idx="3"/>
            <a:endCxn id="9" idx="1"/>
          </p:cNvCxnSpPr>
          <p:nvPr/>
        </p:nvCxnSpPr>
        <p:spPr>
          <a:xfrm>
            <a:off x="2590801" y="2828925"/>
            <a:ext cx="541485" cy="0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5486400" y="2228851"/>
                <a:ext cx="1447800" cy="120015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nary>
                        <m:naryPr>
                          <m:limLoc m:val="undOvr"/>
                          <m:subHide m:val="on"/>
                          <m:supHide m:val="on"/>
                          <m:ctrlPr>
                            <a:rPr lang="en-US" i="1" dirty="0" smtClean="0">
                              <a:latin typeface="Cambria Math"/>
                            </a:rPr>
                          </m:ctrlPr>
                        </m:naryPr>
                        <m:sub/>
                        <m:sup/>
                        <m:e>
                          <m:r>
                            <a:rPr lang="en-US" b="0" i="1" dirty="0" smtClean="0">
                              <a:latin typeface="Cambria Math"/>
                            </a:rPr>
                            <m:t>𝑎𝑐𝑐𝑒𝑙</m:t>
                          </m:r>
                        </m:e>
                      </m:nary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0" y="2971801"/>
                <a:ext cx="1447800" cy="160020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Rectangle 17"/>
          <p:cNvSpPr/>
          <p:nvPr/>
        </p:nvSpPr>
        <p:spPr>
          <a:xfrm>
            <a:off x="7543800" y="2510225"/>
            <a:ext cx="1447800" cy="6374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CPF Velocity</a:t>
            </a:r>
            <a:endParaRPr lang="en-US" dirty="0"/>
          </a:p>
        </p:txBody>
      </p:sp>
      <p:cxnSp>
        <p:nvCxnSpPr>
          <p:cNvPr id="20" name="Elbow Connector 19"/>
          <p:cNvCxnSpPr>
            <a:stCxn id="18" idx="2"/>
            <a:endCxn id="8" idx="2"/>
          </p:cNvCxnSpPr>
          <p:nvPr/>
        </p:nvCxnSpPr>
        <p:spPr>
          <a:xfrm rot="5400000">
            <a:off x="4945663" y="106963"/>
            <a:ext cx="281375" cy="6362700"/>
          </a:xfrm>
          <a:prstGeom prst="bentConnector3">
            <a:avLst>
              <a:gd name="adj1" fmla="val 237099"/>
            </a:avLst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4651374" y="2398692"/>
            <a:ext cx="7637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[m/s</a:t>
            </a:r>
            <a:r>
              <a:rPr lang="en-US" baseline="30000" dirty="0" smtClean="0"/>
              <a:t>2</a:t>
            </a:r>
            <a:r>
              <a:rPr lang="en-US" dirty="0" smtClean="0"/>
              <a:t>]</a:t>
            </a:r>
            <a:endParaRPr lang="en-US" dirty="0"/>
          </a:p>
        </p:txBody>
      </p:sp>
      <p:cxnSp>
        <p:nvCxnSpPr>
          <p:cNvPr id="23" name="Straight Arrow Connector 22"/>
          <p:cNvCxnSpPr>
            <a:stCxn id="9" idx="3"/>
            <a:endCxn id="16" idx="1"/>
          </p:cNvCxnSpPr>
          <p:nvPr/>
        </p:nvCxnSpPr>
        <p:spPr>
          <a:xfrm>
            <a:off x="4580086" y="2828925"/>
            <a:ext cx="906315" cy="1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6" idx="3"/>
            <a:endCxn id="18" idx="1"/>
          </p:cNvCxnSpPr>
          <p:nvPr/>
        </p:nvCxnSpPr>
        <p:spPr>
          <a:xfrm flipV="1">
            <a:off x="6934200" y="2828925"/>
            <a:ext cx="609600" cy="1"/>
          </a:xfrm>
          <a:prstGeom prst="straightConnector1">
            <a:avLst/>
          </a:prstGeom>
          <a:ln w="38100"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6934200" y="2398692"/>
            <a:ext cx="6851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[m/s]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2861543" y="3943350"/>
            <a:ext cx="4769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CPF Velocity – feed back to drag force calculation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2808497" y="934799"/>
                <a:ext cx="4165949" cy="783804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𝐹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𝑑𝑟𝑎𝑔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= </m:t>
                      </m:r>
                      <m:f>
                        <m:f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den>
                      </m:f>
                      <m:sSub>
                        <m:sSub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𝐶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/>
                            </a:rPr>
                            <m:t>𝐷</m:t>
                          </m:r>
                        </m:sub>
                      </m:sSub>
                      <m:r>
                        <a:rPr lang="en-US" sz="2400" b="0" i="1" smtClean="0">
                          <a:latin typeface="Cambria Math"/>
                        </a:rPr>
                        <m:t>𝜌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en-US" sz="2400" b="0" i="1" smtClean="0">
                                  <a:latin typeface="Cambria Math"/>
                                </a:rPr>
                              </m:ctrlPr>
                            </m:dPr>
                            <m:e>
                              <m:r>
                                <a:rPr lang="en-US" sz="2400" b="0" i="1" smtClean="0">
                                  <a:latin typeface="Cambria Math"/>
                                </a:rPr>
                                <m:t>𝑈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400" b="0" i="1" smtClean="0">
                                  <a:latin typeface="Cambria Math"/>
                                </a:rPr>
                                <m:t>𝑉</m:t>
                              </m:r>
                            </m:e>
                          </m:d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400" b="0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/>
                            </a:rPr>
                            <m:t>𝐴𝑟𝑒𝑎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/>
                            </a:rPr>
                            <m:t>∗</m:t>
                          </m:r>
                        </m:sup>
                      </m:sSup>
                    </m:oMath>
                  </m:oMathPara>
                </a14:m>
                <a:endParaRPr lang="en-US" sz="2400" dirty="0"/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08496" y="1246398"/>
                <a:ext cx="4165949" cy="783804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3" name="TextBox 52"/>
              <p:cNvSpPr txBox="1"/>
              <p:nvPr/>
            </p:nvSpPr>
            <p:spPr>
              <a:xfrm>
                <a:off x="7086600" y="818524"/>
                <a:ext cx="2184059" cy="147732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V = CPF vel.</a:t>
                </a:r>
              </a:p>
              <a:p>
                <a:r>
                  <a:rPr lang="en-US" dirty="0" smtClean="0"/>
                  <a:t>U = current vel.</a:t>
                </a:r>
              </a:p>
              <a:p>
                <a:r>
                  <a:rPr lang="en-US" dirty="0" smtClean="0"/>
                  <a:t>A* = L x D</a:t>
                </a:r>
              </a:p>
              <a:p>
                <a:r>
                  <a:rPr lang="en-US" dirty="0" smtClean="0"/>
                  <a:t>C</a:t>
                </a:r>
                <a:r>
                  <a:rPr lang="en-US" baseline="-25000" dirty="0" smtClean="0"/>
                  <a:t>D</a:t>
                </a:r>
                <a:r>
                  <a:rPr lang="en-US" dirty="0" smtClean="0"/>
                  <a:t> = drag </a:t>
                </a:r>
                <a:r>
                  <a:rPr lang="en-US" dirty="0" err="1" smtClean="0"/>
                  <a:t>cof</a:t>
                </a:r>
                <a:r>
                  <a:rPr lang="en-US" dirty="0" smtClean="0"/>
                  <a:t>.</a:t>
                </a: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𝜌</m:t>
                    </m:r>
                  </m:oMath>
                </a14:m>
                <a:r>
                  <a:rPr lang="en-US" dirty="0" smtClean="0"/>
                  <a:t> = sea water density</a:t>
                </a:r>
                <a:endParaRPr lang="en-US" dirty="0"/>
              </a:p>
            </p:txBody>
          </p:sp>
        </mc:Choice>
        <mc:Fallback>
          <p:sp>
            <p:nvSpPr>
              <p:cNvPr id="53" name="TextBox 5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86600" y="818524"/>
                <a:ext cx="2184059" cy="1477328"/>
              </a:xfrm>
              <a:prstGeom prst="rect">
                <a:avLst/>
              </a:prstGeom>
              <a:blipFill rotWithShape="1">
                <a:blip r:embed="rId5"/>
                <a:stretch>
                  <a:fillRect l="-2514" t="-2058" r="-1955" b="-53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TextBox 53"/>
          <p:cNvSpPr txBox="1"/>
          <p:nvPr/>
        </p:nvSpPr>
        <p:spPr>
          <a:xfrm>
            <a:off x="1256806" y="4383494"/>
            <a:ext cx="695248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 smtClean="0"/>
              <a:t>Note: characteristic area (A*) is cross section of cylinder normal to flow. 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1258550" y="530245"/>
            <a:ext cx="6848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Input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7897223" y="2196346"/>
            <a:ext cx="8563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Output</a:t>
            </a:r>
            <a:endParaRPr lang="en-US" dirty="0"/>
          </a:p>
        </p:txBody>
      </p:sp>
      <p:sp>
        <p:nvSpPr>
          <p:cNvPr id="57" name="Pentagon 56"/>
          <p:cNvSpPr/>
          <p:nvPr/>
        </p:nvSpPr>
        <p:spPr>
          <a:xfrm rot="10800000">
            <a:off x="457954" y="812799"/>
            <a:ext cx="2034491" cy="852875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57952" y="813593"/>
            <a:ext cx="2286001" cy="8572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Current Velocity Profiles </a:t>
            </a:r>
          </a:p>
          <a:p>
            <a:pPr algn="ctr"/>
            <a:r>
              <a:rPr lang="en-US" dirty="0" smtClean="0"/>
              <a:t>N/S &amp; E/W</a:t>
            </a:r>
            <a:endParaRPr lang="en-US" dirty="0"/>
          </a:p>
        </p:txBody>
      </p:sp>
      <p:sp>
        <p:nvSpPr>
          <p:cNvPr id="62" name="TextBox 61"/>
          <p:cNvSpPr txBox="1"/>
          <p:nvPr/>
        </p:nvSpPr>
        <p:spPr>
          <a:xfrm>
            <a:off x="457200" y="2260193"/>
            <a:ext cx="4732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[U]</a:t>
            </a:r>
            <a:endParaRPr lang="en-US" dirty="0"/>
          </a:p>
        </p:txBody>
      </p:sp>
      <p:sp>
        <p:nvSpPr>
          <p:cNvPr id="63" name="TextBox 62"/>
          <p:cNvSpPr txBox="1"/>
          <p:nvPr/>
        </p:nvSpPr>
        <p:spPr>
          <a:xfrm>
            <a:off x="3733800" y="3600450"/>
            <a:ext cx="4571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[V]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6813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</TotalTime>
  <Words>782</Words>
  <Application>Microsoft Office PowerPoint</Application>
  <PresentationFormat>On-screen Show (16:9)</PresentationFormat>
  <Paragraphs>208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Evaluation of inertial measurement unit performance for water column velocity estimation of coastal profiling floats.</vt:lpstr>
      <vt:lpstr>Overview</vt:lpstr>
      <vt:lpstr>ACKNOWLEDGEMENTS</vt:lpstr>
      <vt:lpstr>Profiling Floats</vt:lpstr>
      <vt:lpstr>Coastal Profiling Floats</vt:lpstr>
      <vt:lpstr>Project Goals</vt:lpstr>
      <vt:lpstr>SYSTEM OVERVIEW</vt:lpstr>
      <vt:lpstr>MODELING MOTION OF CPF</vt:lpstr>
      <vt:lpstr>DYNAMIC MODEL</vt:lpstr>
      <vt:lpstr>SIMULATION RESULTS</vt:lpstr>
      <vt:lpstr>HARDWARE+ SOFTWARE</vt:lpstr>
      <vt:lpstr>EXPERIMENT SETUP</vt:lpstr>
      <vt:lpstr>LINEAR TRANSLATION STAGE SETUP</vt:lpstr>
      <vt:lpstr>Signal Processing</vt:lpstr>
      <vt:lpstr>EXPERIMENTAL ACCELEROMETER DATA</vt:lpstr>
      <vt:lpstr>EXPERIMENT VELOCITY ESTIMATE</vt:lpstr>
      <vt:lpstr>CHECK PLOTS</vt:lpstr>
      <vt:lpstr>SIMULINK MODEL – 1D</vt:lpstr>
      <vt:lpstr>DRAG FORCE BLOCK</vt:lpstr>
      <vt:lpstr>DYNAMICS BLOCK</vt:lpstr>
      <vt:lpstr>SIMULATION OUTPUTS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Coastal Profiling Float  Dynamic Simulation Review</dc:title>
  <dc:creator>Nicholas Raymond</dc:creator>
  <cp:lastModifiedBy>Nicholas Raymond</cp:lastModifiedBy>
  <cp:revision>34</cp:revision>
  <dcterms:created xsi:type="dcterms:W3CDTF">2016-06-27T16:59:52Z</dcterms:created>
  <dcterms:modified xsi:type="dcterms:W3CDTF">2016-08-08T19:58:50Z</dcterms:modified>
</cp:coreProperties>
</file>