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79" r:id="rId3"/>
    <p:sldId id="4588" r:id="rId4"/>
    <p:sldId id="4589" r:id="rId5"/>
    <p:sldId id="4590" r:id="rId6"/>
    <p:sldId id="4586" r:id="rId7"/>
    <p:sldId id="4599" r:id="rId8"/>
    <p:sldId id="4564" r:id="rId9"/>
    <p:sldId id="4591" r:id="rId10"/>
    <p:sldId id="4597" r:id="rId11"/>
    <p:sldId id="4563" r:id="rId12"/>
    <p:sldId id="4608" r:id="rId13"/>
    <p:sldId id="4603" r:id="rId14"/>
    <p:sldId id="4606" r:id="rId15"/>
    <p:sldId id="4607" r:id="rId16"/>
    <p:sldId id="4581" r:id="rId17"/>
    <p:sldId id="4578" r:id="rId18"/>
    <p:sldId id="4583" r:id="rId19"/>
    <p:sldId id="4594" r:id="rId20"/>
    <p:sldId id="4595" r:id="rId21"/>
    <p:sldId id="4596" r:id="rId22"/>
    <p:sldId id="4579" r:id="rId23"/>
    <p:sldId id="4601" r:id="rId24"/>
    <p:sldId id="4585" r:id="rId25"/>
    <p:sldId id="4570" r:id="rId26"/>
    <p:sldId id="4576" r:id="rId27"/>
    <p:sldId id="4582" r:id="rId28"/>
    <p:sldId id="4572" r:id="rId29"/>
    <p:sldId id="4567" r:id="rId30"/>
    <p:sldId id="4568" r:id="rId31"/>
    <p:sldId id="4562" r:id="rId32"/>
    <p:sldId id="4569" r:id="rId33"/>
    <p:sldId id="4571" r:id="rId34"/>
    <p:sldId id="4561" r:id="rId35"/>
  </p:sldIdLst>
  <p:sldSz cx="12192000" cy="6858000"/>
  <p:notesSz cx="6858000" cy="9144000"/>
  <p:defaultTextStyle>
    <a:defPPr marL="0" marR="0" indent="0" algn="l" defTabSz="914354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B26"/>
    <a:srgbClr val="94D0FF"/>
    <a:srgbClr val="00D7FF"/>
    <a:srgbClr val="48FFE6"/>
    <a:srgbClr val="00BAFF"/>
    <a:srgbClr val="62DDFF"/>
    <a:srgbClr val="13C7FF"/>
    <a:srgbClr val="FED502"/>
    <a:srgbClr val="954EFF"/>
    <a:srgbClr val="702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25D2C1-171C-4B6C-9C21-B1231C040BC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18CD69-7FB7-4FAE-A60E-C7DFA0C6FD33}">
      <dgm:prSet phldrT="[Text]" phldr="0" custT="1"/>
      <dgm:spPr/>
      <dgm:t>
        <a:bodyPr/>
        <a:lstStyle/>
        <a:p>
          <a:r>
            <a:rPr lang="en-US" sz="2500" dirty="0"/>
            <a:t>Build a motor testbench to test buoyancy engine motors</a:t>
          </a:r>
        </a:p>
      </dgm:t>
    </dgm:pt>
    <dgm:pt modelId="{0921F197-11B8-41F6-B0A8-E19B6C8CD135}" type="parTrans" cxnId="{7EA7E85B-0922-4070-9DA1-C1D77759E689}">
      <dgm:prSet/>
      <dgm:spPr/>
      <dgm:t>
        <a:bodyPr/>
        <a:lstStyle/>
        <a:p>
          <a:endParaRPr lang="en-US"/>
        </a:p>
      </dgm:t>
    </dgm:pt>
    <dgm:pt modelId="{78D82F0E-5A0F-471D-8A97-1A560CF2E664}" type="sibTrans" cxnId="{7EA7E85B-0922-4070-9DA1-C1D77759E689}">
      <dgm:prSet/>
      <dgm:spPr/>
      <dgm:t>
        <a:bodyPr/>
        <a:lstStyle/>
        <a:p>
          <a:endParaRPr lang="en-US"/>
        </a:p>
      </dgm:t>
    </dgm:pt>
    <dgm:pt modelId="{043685F2-AC99-4330-B760-0CC04715A6C0}">
      <dgm:prSet phldrT="[Text]" phldr="0" custT="1"/>
      <dgm:spPr/>
      <dgm:t>
        <a:bodyPr/>
        <a:lstStyle/>
        <a:p>
          <a:r>
            <a:rPr lang="en-US" sz="2500" dirty="0"/>
            <a:t>Interpret results!</a:t>
          </a:r>
        </a:p>
      </dgm:t>
    </dgm:pt>
    <dgm:pt modelId="{6881FD7B-7F9D-4272-820A-17487EEEAEBC}" type="parTrans" cxnId="{9C5FA7CA-32D4-46A3-B82F-B840E2AF378C}">
      <dgm:prSet/>
      <dgm:spPr/>
      <dgm:t>
        <a:bodyPr/>
        <a:lstStyle/>
        <a:p>
          <a:endParaRPr lang="en-US"/>
        </a:p>
      </dgm:t>
    </dgm:pt>
    <dgm:pt modelId="{1699DE34-EBD6-42B1-AC05-38DB2A24C338}" type="sibTrans" cxnId="{9C5FA7CA-32D4-46A3-B82F-B840E2AF378C}">
      <dgm:prSet/>
      <dgm:spPr/>
      <dgm:t>
        <a:bodyPr/>
        <a:lstStyle/>
        <a:p>
          <a:endParaRPr lang="en-US"/>
        </a:p>
      </dgm:t>
    </dgm:pt>
    <dgm:pt modelId="{215DD20A-BB43-4E3A-AADC-E4839F83CEF2}">
      <dgm:prSet phldrT="[Text]" phldr="0" custT="1"/>
      <dgm:spPr/>
      <dgm:t>
        <a:bodyPr/>
        <a:lstStyle/>
        <a:p>
          <a:r>
            <a:rPr lang="en-US" sz="2500" dirty="0"/>
            <a:t>Understand how testing works on the CPF</a:t>
          </a:r>
        </a:p>
      </dgm:t>
    </dgm:pt>
    <dgm:pt modelId="{8025EEC0-D55C-4C80-87BC-5A178C8A22C1}" type="parTrans" cxnId="{563114FA-28DC-4313-9E6F-13FBDB037A2E}">
      <dgm:prSet/>
      <dgm:spPr/>
      <dgm:t>
        <a:bodyPr/>
        <a:lstStyle/>
        <a:p>
          <a:endParaRPr lang="en-US"/>
        </a:p>
      </dgm:t>
    </dgm:pt>
    <dgm:pt modelId="{9CE6E63B-4A55-42E3-8408-D11B9F4FFADB}" type="sibTrans" cxnId="{563114FA-28DC-4313-9E6F-13FBDB037A2E}">
      <dgm:prSet/>
      <dgm:spPr/>
      <dgm:t>
        <a:bodyPr/>
        <a:lstStyle/>
        <a:p>
          <a:endParaRPr lang="en-US"/>
        </a:p>
      </dgm:t>
    </dgm:pt>
    <dgm:pt modelId="{B556E262-4479-4004-93CB-E5974CEF3DDC}" type="pres">
      <dgm:prSet presAssocID="{B325D2C1-171C-4B6C-9C21-B1231C040BC2}" presName="Name0" presStyleCnt="0">
        <dgm:presLayoutVars>
          <dgm:dir/>
          <dgm:resizeHandles val="exact"/>
        </dgm:presLayoutVars>
      </dgm:prSet>
      <dgm:spPr/>
    </dgm:pt>
    <dgm:pt modelId="{C0D1018F-A3FE-44EE-A2A1-8376A80B5C1B}" type="pres">
      <dgm:prSet presAssocID="{215DD20A-BB43-4E3A-AADC-E4839F83CEF2}" presName="node" presStyleLbl="node1" presStyleIdx="0" presStyleCnt="3">
        <dgm:presLayoutVars>
          <dgm:bulletEnabled val="1"/>
        </dgm:presLayoutVars>
      </dgm:prSet>
      <dgm:spPr/>
    </dgm:pt>
    <dgm:pt modelId="{566632B3-FA72-492E-A426-4A5C02A4E469}" type="pres">
      <dgm:prSet presAssocID="{9CE6E63B-4A55-42E3-8408-D11B9F4FFADB}" presName="sibTrans" presStyleLbl="sibTrans2D1" presStyleIdx="0" presStyleCnt="2"/>
      <dgm:spPr/>
    </dgm:pt>
    <dgm:pt modelId="{A25DC508-2F80-4E7C-AB05-0FFFCB16D29C}" type="pres">
      <dgm:prSet presAssocID="{9CE6E63B-4A55-42E3-8408-D11B9F4FFADB}" presName="connectorText" presStyleLbl="sibTrans2D1" presStyleIdx="0" presStyleCnt="2"/>
      <dgm:spPr/>
    </dgm:pt>
    <dgm:pt modelId="{7AA7AC3F-C044-4AA5-B600-8A8B9DC83ABC}" type="pres">
      <dgm:prSet presAssocID="{CC18CD69-7FB7-4FAE-A60E-C7DFA0C6FD33}" presName="node" presStyleLbl="node1" presStyleIdx="1" presStyleCnt="3">
        <dgm:presLayoutVars>
          <dgm:bulletEnabled val="1"/>
        </dgm:presLayoutVars>
      </dgm:prSet>
      <dgm:spPr/>
    </dgm:pt>
    <dgm:pt modelId="{528C1D84-CF4B-44B9-B0D5-D293CE5A2A8E}" type="pres">
      <dgm:prSet presAssocID="{78D82F0E-5A0F-471D-8A97-1A560CF2E664}" presName="sibTrans" presStyleLbl="sibTrans2D1" presStyleIdx="1" presStyleCnt="2"/>
      <dgm:spPr/>
    </dgm:pt>
    <dgm:pt modelId="{93BA700B-53D0-440E-AF33-3EED5B2204C8}" type="pres">
      <dgm:prSet presAssocID="{78D82F0E-5A0F-471D-8A97-1A560CF2E664}" presName="connectorText" presStyleLbl="sibTrans2D1" presStyleIdx="1" presStyleCnt="2"/>
      <dgm:spPr/>
    </dgm:pt>
    <dgm:pt modelId="{0101160A-6768-49CF-9E1F-2BB5BB8CB08F}" type="pres">
      <dgm:prSet presAssocID="{043685F2-AC99-4330-B760-0CC04715A6C0}" presName="node" presStyleLbl="node1" presStyleIdx="2" presStyleCnt="3">
        <dgm:presLayoutVars>
          <dgm:bulletEnabled val="1"/>
        </dgm:presLayoutVars>
      </dgm:prSet>
      <dgm:spPr/>
    </dgm:pt>
  </dgm:ptLst>
  <dgm:cxnLst>
    <dgm:cxn modelId="{B111D910-B0F0-4736-A9F6-328F39848524}" type="presOf" srcId="{78D82F0E-5A0F-471D-8A97-1A560CF2E664}" destId="{528C1D84-CF4B-44B9-B0D5-D293CE5A2A8E}" srcOrd="0" destOrd="0" presId="urn:microsoft.com/office/officeart/2005/8/layout/process1"/>
    <dgm:cxn modelId="{7EA7E85B-0922-4070-9DA1-C1D77759E689}" srcId="{B325D2C1-171C-4B6C-9C21-B1231C040BC2}" destId="{CC18CD69-7FB7-4FAE-A60E-C7DFA0C6FD33}" srcOrd="1" destOrd="0" parTransId="{0921F197-11B8-41F6-B0A8-E19B6C8CD135}" sibTransId="{78D82F0E-5A0F-471D-8A97-1A560CF2E664}"/>
    <dgm:cxn modelId="{4363355D-915A-4945-A045-D51308E5BACF}" type="presOf" srcId="{CC18CD69-7FB7-4FAE-A60E-C7DFA0C6FD33}" destId="{7AA7AC3F-C044-4AA5-B600-8A8B9DC83ABC}" srcOrd="0" destOrd="0" presId="urn:microsoft.com/office/officeart/2005/8/layout/process1"/>
    <dgm:cxn modelId="{D8121C4F-445F-4656-904F-E15E71D0D2C0}" type="presOf" srcId="{043685F2-AC99-4330-B760-0CC04715A6C0}" destId="{0101160A-6768-49CF-9E1F-2BB5BB8CB08F}" srcOrd="0" destOrd="0" presId="urn:microsoft.com/office/officeart/2005/8/layout/process1"/>
    <dgm:cxn modelId="{2D8A5075-F690-41EB-99DA-EF092831C08B}" type="presOf" srcId="{78D82F0E-5A0F-471D-8A97-1A560CF2E664}" destId="{93BA700B-53D0-440E-AF33-3EED5B2204C8}" srcOrd="1" destOrd="0" presId="urn:microsoft.com/office/officeart/2005/8/layout/process1"/>
    <dgm:cxn modelId="{0CC99758-3D45-4708-8164-1A9F0CABD7F4}" type="presOf" srcId="{B325D2C1-171C-4B6C-9C21-B1231C040BC2}" destId="{B556E262-4479-4004-93CB-E5974CEF3DDC}" srcOrd="0" destOrd="0" presId="urn:microsoft.com/office/officeart/2005/8/layout/process1"/>
    <dgm:cxn modelId="{C4AB4A91-8E87-4794-BFAE-37C9A8297C0C}" type="presOf" srcId="{9CE6E63B-4A55-42E3-8408-D11B9F4FFADB}" destId="{A25DC508-2F80-4E7C-AB05-0FFFCB16D29C}" srcOrd="1" destOrd="0" presId="urn:microsoft.com/office/officeart/2005/8/layout/process1"/>
    <dgm:cxn modelId="{4D69FFA0-358B-4D12-B1B3-6BE350E5F74C}" type="presOf" srcId="{215DD20A-BB43-4E3A-AADC-E4839F83CEF2}" destId="{C0D1018F-A3FE-44EE-A2A1-8376A80B5C1B}" srcOrd="0" destOrd="0" presId="urn:microsoft.com/office/officeart/2005/8/layout/process1"/>
    <dgm:cxn modelId="{AFDE18B2-4B64-4F5D-92A8-7B73EE98F829}" type="presOf" srcId="{9CE6E63B-4A55-42E3-8408-D11B9F4FFADB}" destId="{566632B3-FA72-492E-A426-4A5C02A4E469}" srcOrd="0" destOrd="0" presId="urn:microsoft.com/office/officeart/2005/8/layout/process1"/>
    <dgm:cxn modelId="{9C5FA7CA-32D4-46A3-B82F-B840E2AF378C}" srcId="{B325D2C1-171C-4B6C-9C21-B1231C040BC2}" destId="{043685F2-AC99-4330-B760-0CC04715A6C0}" srcOrd="2" destOrd="0" parTransId="{6881FD7B-7F9D-4272-820A-17487EEEAEBC}" sibTransId="{1699DE34-EBD6-42B1-AC05-38DB2A24C338}"/>
    <dgm:cxn modelId="{563114FA-28DC-4313-9E6F-13FBDB037A2E}" srcId="{B325D2C1-171C-4B6C-9C21-B1231C040BC2}" destId="{215DD20A-BB43-4E3A-AADC-E4839F83CEF2}" srcOrd="0" destOrd="0" parTransId="{8025EEC0-D55C-4C80-87BC-5A178C8A22C1}" sibTransId="{9CE6E63B-4A55-42E3-8408-D11B9F4FFADB}"/>
    <dgm:cxn modelId="{9CFB560F-6955-4280-BE38-2320F1FE87F1}" type="presParOf" srcId="{B556E262-4479-4004-93CB-E5974CEF3DDC}" destId="{C0D1018F-A3FE-44EE-A2A1-8376A80B5C1B}" srcOrd="0" destOrd="0" presId="urn:microsoft.com/office/officeart/2005/8/layout/process1"/>
    <dgm:cxn modelId="{CF97CB14-8F99-4A95-8EBC-7F9A6614DE96}" type="presParOf" srcId="{B556E262-4479-4004-93CB-E5974CEF3DDC}" destId="{566632B3-FA72-492E-A426-4A5C02A4E469}" srcOrd="1" destOrd="0" presId="urn:microsoft.com/office/officeart/2005/8/layout/process1"/>
    <dgm:cxn modelId="{E2861077-48F5-4219-B8C7-8709F42E5863}" type="presParOf" srcId="{566632B3-FA72-492E-A426-4A5C02A4E469}" destId="{A25DC508-2F80-4E7C-AB05-0FFFCB16D29C}" srcOrd="0" destOrd="0" presId="urn:microsoft.com/office/officeart/2005/8/layout/process1"/>
    <dgm:cxn modelId="{D9D03B88-1794-4B04-9799-DBFD5EA180B9}" type="presParOf" srcId="{B556E262-4479-4004-93CB-E5974CEF3DDC}" destId="{7AA7AC3F-C044-4AA5-B600-8A8B9DC83ABC}" srcOrd="2" destOrd="0" presId="urn:microsoft.com/office/officeart/2005/8/layout/process1"/>
    <dgm:cxn modelId="{AAC0B470-80A5-4925-87CB-04C2CDEDB64E}" type="presParOf" srcId="{B556E262-4479-4004-93CB-E5974CEF3DDC}" destId="{528C1D84-CF4B-44B9-B0D5-D293CE5A2A8E}" srcOrd="3" destOrd="0" presId="urn:microsoft.com/office/officeart/2005/8/layout/process1"/>
    <dgm:cxn modelId="{44EB64ED-49AB-4029-AD4E-1C5030CBEEDC}" type="presParOf" srcId="{528C1D84-CF4B-44B9-B0D5-D293CE5A2A8E}" destId="{93BA700B-53D0-440E-AF33-3EED5B2204C8}" srcOrd="0" destOrd="0" presId="urn:microsoft.com/office/officeart/2005/8/layout/process1"/>
    <dgm:cxn modelId="{8F99E0DD-A1FE-4F9C-9BA6-3316C9A950D3}" type="presParOf" srcId="{B556E262-4479-4004-93CB-E5974CEF3DDC}" destId="{0101160A-6768-49CF-9E1F-2BB5BB8CB08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25D2C1-171C-4B6C-9C21-B1231C040BC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18CD69-7FB7-4FAE-A60E-C7DFA0C6FD33}">
      <dgm:prSet phldrT="[Text]" phldr="0" custT="1"/>
      <dgm:spPr/>
      <dgm:t>
        <a:bodyPr/>
        <a:lstStyle/>
        <a:p>
          <a:r>
            <a:rPr lang="en-US" sz="2500" dirty="0"/>
            <a:t>Build a motor testbench to test buoyancy engine motors</a:t>
          </a:r>
        </a:p>
      </dgm:t>
    </dgm:pt>
    <dgm:pt modelId="{0921F197-11B8-41F6-B0A8-E19B6C8CD135}" type="parTrans" cxnId="{7EA7E85B-0922-4070-9DA1-C1D77759E689}">
      <dgm:prSet/>
      <dgm:spPr/>
      <dgm:t>
        <a:bodyPr/>
        <a:lstStyle/>
        <a:p>
          <a:endParaRPr lang="en-US"/>
        </a:p>
      </dgm:t>
    </dgm:pt>
    <dgm:pt modelId="{78D82F0E-5A0F-471D-8A97-1A560CF2E664}" type="sibTrans" cxnId="{7EA7E85B-0922-4070-9DA1-C1D77759E689}">
      <dgm:prSet/>
      <dgm:spPr/>
      <dgm:t>
        <a:bodyPr/>
        <a:lstStyle/>
        <a:p>
          <a:endParaRPr lang="en-US"/>
        </a:p>
      </dgm:t>
    </dgm:pt>
    <dgm:pt modelId="{043685F2-AC99-4330-B760-0CC04715A6C0}">
      <dgm:prSet phldrT="[Text]" phldr="0" custT="1"/>
      <dgm:spPr/>
      <dgm:t>
        <a:bodyPr/>
        <a:lstStyle/>
        <a:p>
          <a:r>
            <a:rPr lang="en-US" sz="2500" dirty="0"/>
            <a:t>Interpret results!</a:t>
          </a:r>
        </a:p>
      </dgm:t>
    </dgm:pt>
    <dgm:pt modelId="{6881FD7B-7F9D-4272-820A-17487EEEAEBC}" type="parTrans" cxnId="{9C5FA7CA-32D4-46A3-B82F-B840E2AF378C}">
      <dgm:prSet/>
      <dgm:spPr/>
      <dgm:t>
        <a:bodyPr/>
        <a:lstStyle/>
        <a:p>
          <a:endParaRPr lang="en-US"/>
        </a:p>
      </dgm:t>
    </dgm:pt>
    <dgm:pt modelId="{1699DE34-EBD6-42B1-AC05-38DB2A24C338}" type="sibTrans" cxnId="{9C5FA7CA-32D4-46A3-B82F-B840E2AF378C}">
      <dgm:prSet/>
      <dgm:spPr/>
      <dgm:t>
        <a:bodyPr/>
        <a:lstStyle/>
        <a:p>
          <a:endParaRPr lang="en-US"/>
        </a:p>
      </dgm:t>
    </dgm:pt>
    <dgm:pt modelId="{215DD20A-BB43-4E3A-AADC-E4839F83CEF2}">
      <dgm:prSet phldrT="[Text]" phldr="0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500" dirty="0">
              <a:solidFill>
                <a:srgbClr val="0C1B26"/>
              </a:solidFill>
            </a:rPr>
            <a:t>Understand how testing works on the CPF</a:t>
          </a:r>
        </a:p>
      </dgm:t>
    </dgm:pt>
    <dgm:pt modelId="{8025EEC0-D55C-4C80-87BC-5A178C8A22C1}" type="parTrans" cxnId="{563114FA-28DC-4313-9E6F-13FBDB037A2E}">
      <dgm:prSet/>
      <dgm:spPr/>
      <dgm:t>
        <a:bodyPr/>
        <a:lstStyle/>
        <a:p>
          <a:endParaRPr lang="en-US"/>
        </a:p>
      </dgm:t>
    </dgm:pt>
    <dgm:pt modelId="{9CE6E63B-4A55-42E3-8408-D11B9F4FFADB}" type="sibTrans" cxnId="{563114FA-28DC-4313-9E6F-13FBDB037A2E}">
      <dgm:prSet/>
      <dgm:spPr/>
      <dgm:t>
        <a:bodyPr/>
        <a:lstStyle/>
        <a:p>
          <a:endParaRPr lang="en-US"/>
        </a:p>
      </dgm:t>
    </dgm:pt>
    <dgm:pt modelId="{B556E262-4479-4004-93CB-E5974CEF3DDC}" type="pres">
      <dgm:prSet presAssocID="{B325D2C1-171C-4B6C-9C21-B1231C040BC2}" presName="Name0" presStyleCnt="0">
        <dgm:presLayoutVars>
          <dgm:dir/>
          <dgm:resizeHandles val="exact"/>
        </dgm:presLayoutVars>
      </dgm:prSet>
      <dgm:spPr/>
    </dgm:pt>
    <dgm:pt modelId="{C0D1018F-A3FE-44EE-A2A1-8376A80B5C1B}" type="pres">
      <dgm:prSet presAssocID="{215DD20A-BB43-4E3A-AADC-E4839F83CEF2}" presName="node" presStyleLbl="node1" presStyleIdx="0" presStyleCnt="3">
        <dgm:presLayoutVars>
          <dgm:bulletEnabled val="1"/>
        </dgm:presLayoutVars>
      </dgm:prSet>
      <dgm:spPr/>
    </dgm:pt>
    <dgm:pt modelId="{566632B3-FA72-492E-A426-4A5C02A4E469}" type="pres">
      <dgm:prSet presAssocID="{9CE6E63B-4A55-42E3-8408-D11B9F4FFADB}" presName="sibTrans" presStyleLbl="sibTrans2D1" presStyleIdx="0" presStyleCnt="2"/>
      <dgm:spPr/>
    </dgm:pt>
    <dgm:pt modelId="{A25DC508-2F80-4E7C-AB05-0FFFCB16D29C}" type="pres">
      <dgm:prSet presAssocID="{9CE6E63B-4A55-42E3-8408-D11B9F4FFADB}" presName="connectorText" presStyleLbl="sibTrans2D1" presStyleIdx="0" presStyleCnt="2"/>
      <dgm:spPr/>
    </dgm:pt>
    <dgm:pt modelId="{7AA7AC3F-C044-4AA5-B600-8A8B9DC83ABC}" type="pres">
      <dgm:prSet presAssocID="{CC18CD69-7FB7-4FAE-A60E-C7DFA0C6FD33}" presName="node" presStyleLbl="node1" presStyleIdx="1" presStyleCnt="3">
        <dgm:presLayoutVars>
          <dgm:bulletEnabled val="1"/>
        </dgm:presLayoutVars>
      </dgm:prSet>
      <dgm:spPr/>
    </dgm:pt>
    <dgm:pt modelId="{528C1D84-CF4B-44B9-B0D5-D293CE5A2A8E}" type="pres">
      <dgm:prSet presAssocID="{78D82F0E-5A0F-471D-8A97-1A560CF2E664}" presName="sibTrans" presStyleLbl="sibTrans2D1" presStyleIdx="1" presStyleCnt="2"/>
      <dgm:spPr/>
    </dgm:pt>
    <dgm:pt modelId="{93BA700B-53D0-440E-AF33-3EED5B2204C8}" type="pres">
      <dgm:prSet presAssocID="{78D82F0E-5A0F-471D-8A97-1A560CF2E664}" presName="connectorText" presStyleLbl="sibTrans2D1" presStyleIdx="1" presStyleCnt="2"/>
      <dgm:spPr/>
    </dgm:pt>
    <dgm:pt modelId="{0101160A-6768-49CF-9E1F-2BB5BB8CB08F}" type="pres">
      <dgm:prSet presAssocID="{043685F2-AC99-4330-B760-0CC04715A6C0}" presName="node" presStyleLbl="node1" presStyleIdx="2" presStyleCnt="3">
        <dgm:presLayoutVars>
          <dgm:bulletEnabled val="1"/>
        </dgm:presLayoutVars>
      </dgm:prSet>
      <dgm:spPr/>
    </dgm:pt>
  </dgm:ptLst>
  <dgm:cxnLst>
    <dgm:cxn modelId="{B111D910-B0F0-4736-A9F6-328F39848524}" type="presOf" srcId="{78D82F0E-5A0F-471D-8A97-1A560CF2E664}" destId="{528C1D84-CF4B-44B9-B0D5-D293CE5A2A8E}" srcOrd="0" destOrd="0" presId="urn:microsoft.com/office/officeart/2005/8/layout/process1"/>
    <dgm:cxn modelId="{7EA7E85B-0922-4070-9DA1-C1D77759E689}" srcId="{B325D2C1-171C-4B6C-9C21-B1231C040BC2}" destId="{CC18CD69-7FB7-4FAE-A60E-C7DFA0C6FD33}" srcOrd="1" destOrd="0" parTransId="{0921F197-11B8-41F6-B0A8-E19B6C8CD135}" sibTransId="{78D82F0E-5A0F-471D-8A97-1A560CF2E664}"/>
    <dgm:cxn modelId="{4363355D-915A-4945-A045-D51308E5BACF}" type="presOf" srcId="{CC18CD69-7FB7-4FAE-A60E-C7DFA0C6FD33}" destId="{7AA7AC3F-C044-4AA5-B600-8A8B9DC83ABC}" srcOrd="0" destOrd="0" presId="urn:microsoft.com/office/officeart/2005/8/layout/process1"/>
    <dgm:cxn modelId="{D8121C4F-445F-4656-904F-E15E71D0D2C0}" type="presOf" srcId="{043685F2-AC99-4330-B760-0CC04715A6C0}" destId="{0101160A-6768-49CF-9E1F-2BB5BB8CB08F}" srcOrd="0" destOrd="0" presId="urn:microsoft.com/office/officeart/2005/8/layout/process1"/>
    <dgm:cxn modelId="{2D8A5075-F690-41EB-99DA-EF092831C08B}" type="presOf" srcId="{78D82F0E-5A0F-471D-8A97-1A560CF2E664}" destId="{93BA700B-53D0-440E-AF33-3EED5B2204C8}" srcOrd="1" destOrd="0" presId="urn:microsoft.com/office/officeart/2005/8/layout/process1"/>
    <dgm:cxn modelId="{0CC99758-3D45-4708-8164-1A9F0CABD7F4}" type="presOf" srcId="{B325D2C1-171C-4B6C-9C21-B1231C040BC2}" destId="{B556E262-4479-4004-93CB-E5974CEF3DDC}" srcOrd="0" destOrd="0" presId="urn:microsoft.com/office/officeart/2005/8/layout/process1"/>
    <dgm:cxn modelId="{C4AB4A91-8E87-4794-BFAE-37C9A8297C0C}" type="presOf" srcId="{9CE6E63B-4A55-42E3-8408-D11B9F4FFADB}" destId="{A25DC508-2F80-4E7C-AB05-0FFFCB16D29C}" srcOrd="1" destOrd="0" presId="urn:microsoft.com/office/officeart/2005/8/layout/process1"/>
    <dgm:cxn modelId="{4D69FFA0-358B-4D12-B1B3-6BE350E5F74C}" type="presOf" srcId="{215DD20A-BB43-4E3A-AADC-E4839F83CEF2}" destId="{C0D1018F-A3FE-44EE-A2A1-8376A80B5C1B}" srcOrd="0" destOrd="0" presId="urn:microsoft.com/office/officeart/2005/8/layout/process1"/>
    <dgm:cxn modelId="{AFDE18B2-4B64-4F5D-92A8-7B73EE98F829}" type="presOf" srcId="{9CE6E63B-4A55-42E3-8408-D11B9F4FFADB}" destId="{566632B3-FA72-492E-A426-4A5C02A4E469}" srcOrd="0" destOrd="0" presId="urn:microsoft.com/office/officeart/2005/8/layout/process1"/>
    <dgm:cxn modelId="{9C5FA7CA-32D4-46A3-B82F-B840E2AF378C}" srcId="{B325D2C1-171C-4B6C-9C21-B1231C040BC2}" destId="{043685F2-AC99-4330-B760-0CC04715A6C0}" srcOrd="2" destOrd="0" parTransId="{6881FD7B-7F9D-4272-820A-17487EEEAEBC}" sibTransId="{1699DE34-EBD6-42B1-AC05-38DB2A24C338}"/>
    <dgm:cxn modelId="{563114FA-28DC-4313-9E6F-13FBDB037A2E}" srcId="{B325D2C1-171C-4B6C-9C21-B1231C040BC2}" destId="{215DD20A-BB43-4E3A-AADC-E4839F83CEF2}" srcOrd="0" destOrd="0" parTransId="{8025EEC0-D55C-4C80-87BC-5A178C8A22C1}" sibTransId="{9CE6E63B-4A55-42E3-8408-D11B9F4FFADB}"/>
    <dgm:cxn modelId="{9CFB560F-6955-4280-BE38-2320F1FE87F1}" type="presParOf" srcId="{B556E262-4479-4004-93CB-E5974CEF3DDC}" destId="{C0D1018F-A3FE-44EE-A2A1-8376A80B5C1B}" srcOrd="0" destOrd="0" presId="urn:microsoft.com/office/officeart/2005/8/layout/process1"/>
    <dgm:cxn modelId="{CF97CB14-8F99-4A95-8EBC-7F9A6614DE96}" type="presParOf" srcId="{B556E262-4479-4004-93CB-E5974CEF3DDC}" destId="{566632B3-FA72-492E-A426-4A5C02A4E469}" srcOrd="1" destOrd="0" presId="urn:microsoft.com/office/officeart/2005/8/layout/process1"/>
    <dgm:cxn modelId="{E2861077-48F5-4219-B8C7-8709F42E5863}" type="presParOf" srcId="{566632B3-FA72-492E-A426-4A5C02A4E469}" destId="{A25DC508-2F80-4E7C-AB05-0FFFCB16D29C}" srcOrd="0" destOrd="0" presId="urn:microsoft.com/office/officeart/2005/8/layout/process1"/>
    <dgm:cxn modelId="{D9D03B88-1794-4B04-9799-DBFD5EA180B9}" type="presParOf" srcId="{B556E262-4479-4004-93CB-E5974CEF3DDC}" destId="{7AA7AC3F-C044-4AA5-B600-8A8B9DC83ABC}" srcOrd="2" destOrd="0" presId="urn:microsoft.com/office/officeart/2005/8/layout/process1"/>
    <dgm:cxn modelId="{AAC0B470-80A5-4925-87CB-04C2CDEDB64E}" type="presParOf" srcId="{B556E262-4479-4004-93CB-E5974CEF3DDC}" destId="{528C1D84-CF4B-44B9-B0D5-D293CE5A2A8E}" srcOrd="3" destOrd="0" presId="urn:microsoft.com/office/officeart/2005/8/layout/process1"/>
    <dgm:cxn modelId="{44EB64ED-49AB-4029-AD4E-1C5030CBEEDC}" type="presParOf" srcId="{528C1D84-CF4B-44B9-B0D5-D293CE5A2A8E}" destId="{93BA700B-53D0-440E-AF33-3EED5B2204C8}" srcOrd="0" destOrd="0" presId="urn:microsoft.com/office/officeart/2005/8/layout/process1"/>
    <dgm:cxn modelId="{8F99E0DD-A1FE-4F9C-9BA6-3316C9A950D3}" type="presParOf" srcId="{B556E262-4479-4004-93CB-E5974CEF3DDC}" destId="{0101160A-6768-49CF-9E1F-2BB5BB8CB08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25D2C1-171C-4B6C-9C21-B1231C040BC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18CD69-7FB7-4FAE-A60E-C7DFA0C6FD33}">
      <dgm:prSet phldrT="[Text]" phldr="0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500" dirty="0">
              <a:solidFill>
                <a:schemeClr val="tx1"/>
              </a:solidFill>
            </a:rPr>
            <a:t>Build a motor testbench to test buoyancy engine motors</a:t>
          </a:r>
        </a:p>
      </dgm:t>
    </dgm:pt>
    <dgm:pt modelId="{0921F197-11B8-41F6-B0A8-E19B6C8CD135}" type="parTrans" cxnId="{7EA7E85B-0922-4070-9DA1-C1D77759E689}">
      <dgm:prSet/>
      <dgm:spPr/>
      <dgm:t>
        <a:bodyPr/>
        <a:lstStyle/>
        <a:p>
          <a:endParaRPr lang="en-US"/>
        </a:p>
      </dgm:t>
    </dgm:pt>
    <dgm:pt modelId="{78D82F0E-5A0F-471D-8A97-1A560CF2E664}" type="sibTrans" cxnId="{7EA7E85B-0922-4070-9DA1-C1D77759E689}">
      <dgm:prSet/>
      <dgm:spPr/>
      <dgm:t>
        <a:bodyPr/>
        <a:lstStyle/>
        <a:p>
          <a:endParaRPr lang="en-US"/>
        </a:p>
      </dgm:t>
    </dgm:pt>
    <dgm:pt modelId="{043685F2-AC99-4330-B760-0CC04715A6C0}">
      <dgm:prSet phldrT="[Text]" phldr="0" custT="1"/>
      <dgm:spPr/>
      <dgm:t>
        <a:bodyPr/>
        <a:lstStyle/>
        <a:p>
          <a:r>
            <a:rPr lang="en-US" sz="2500" dirty="0"/>
            <a:t>Interpret results!</a:t>
          </a:r>
        </a:p>
      </dgm:t>
    </dgm:pt>
    <dgm:pt modelId="{6881FD7B-7F9D-4272-820A-17487EEEAEBC}" type="parTrans" cxnId="{9C5FA7CA-32D4-46A3-B82F-B840E2AF378C}">
      <dgm:prSet/>
      <dgm:spPr/>
      <dgm:t>
        <a:bodyPr/>
        <a:lstStyle/>
        <a:p>
          <a:endParaRPr lang="en-US"/>
        </a:p>
      </dgm:t>
    </dgm:pt>
    <dgm:pt modelId="{1699DE34-EBD6-42B1-AC05-38DB2A24C338}" type="sibTrans" cxnId="{9C5FA7CA-32D4-46A3-B82F-B840E2AF378C}">
      <dgm:prSet/>
      <dgm:spPr/>
      <dgm:t>
        <a:bodyPr/>
        <a:lstStyle/>
        <a:p>
          <a:endParaRPr lang="en-US"/>
        </a:p>
      </dgm:t>
    </dgm:pt>
    <dgm:pt modelId="{215DD20A-BB43-4E3A-AADC-E4839F83CEF2}">
      <dgm:prSet phldrT="[Text]" phldr="0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sz="2500" dirty="0">
              <a:solidFill>
                <a:schemeClr val="bg1"/>
              </a:solidFill>
            </a:rPr>
            <a:t>Understand how testing works on the CPF</a:t>
          </a:r>
        </a:p>
      </dgm:t>
    </dgm:pt>
    <dgm:pt modelId="{8025EEC0-D55C-4C80-87BC-5A178C8A22C1}" type="parTrans" cxnId="{563114FA-28DC-4313-9E6F-13FBDB037A2E}">
      <dgm:prSet/>
      <dgm:spPr/>
      <dgm:t>
        <a:bodyPr/>
        <a:lstStyle/>
        <a:p>
          <a:endParaRPr lang="en-US"/>
        </a:p>
      </dgm:t>
    </dgm:pt>
    <dgm:pt modelId="{9CE6E63B-4A55-42E3-8408-D11B9F4FFADB}" type="sibTrans" cxnId="{563114FA-28DC-4313-9E6F-13FBDB037A2E}">
      <dgm:prSet/>
      <dgm:spPr/>
      <dgm:t>
        <a:bodyPr/>
        <a:lstStyle/>
        <a:p>
          <a:endParaRPr lang="en-US"/>
        </a:p>
      </dgm:t>
    </dgm:pt>
    <dgm:pt modelId="{B556E262-4479-4004-93CB-E5974CEF3DDC}" type="pres">
      <dgm:prSet presAssocID="{B325D2C1-171C-4B6C-9C21-B1231C040BC2}" presName="Name0" presStyleCnt="0">
        <dgm:presLayoutVars>
          <dgm:dir/>
          <dgm:resizeHandles val="exact"/>
        </dgm:presLayoutVars>
      </dgm:prSet>
      <dgm:spPr/>
    </dgm:pt>
    <dgm:pt modelId="{C0D1018F-A3FE-44EE-A2A1-8376A80B5C1B}" type="pres">
      <dgm:prSet presAssocID="{215DD20A-BB43-4E3A-AADC-E4839F83CEF2}" presName="node" presStyleLbl="node1" presStyleIdx="0" presStyleCnt="3">
        <dgm:presLayoutVars>
          <dgm:bulletEnabled val="1"/>
        </dgm:presLayoutVars>
      </dgm:prSet>
      <dgm:spPr/>
    </dgm:pt>
    <dgm:pt modelId="{566632B3-FA72-492E-A426-4A5C02A4E469}" type="pres">
      <dgm:prSet presAssocID="{9CE6E63B-4A55-42E3-8408-D11B9F4FFADB}" presName="sibTrans" presStyleLbl="sibTrans2D1" presStyleIdx="0" presStyleCnt="2"/>
      <dgm:spPr/>
    </dgm:pt>
    <dgm:pt modelId="{A25DC508-2F80-4E7C-AB05-0FFFCB16D29C}" type="pres">
      <dgm:prSet presAssocID="{9CE6E63B-4A55-42E3-8408-D11B9F4FFADB}" presName="connectorText" presStyleLbl="sibTrans2D1" presStyleIdx="0" presStyleCnt="2"/>
      <dgm:spPr/>
    </dgm:pt>
    <dgm:pt modelId="{7AA7AC3F-C044-4AA5-B600-8A8B9DC83ABC}" type="pres">
      <dgm:prSet presAssocID="{CC18CD69-7FB7-4FAE-A60E-C7DFA0C6FD33}" presName="node" presStyleLbl="node1" presStyleIdx="1" presStyleCnt="3">
        <dgm:presLayoutVars>
          <dgm:bulletEnabled val="1"/>
        </dgm:presLayoutVars>
      </dgm:prSet>
      <dgm:spPr/>
    </dgm:pt>
    <dgm:pt modelId="{528C1D84-CF4B-44B9-B0D5-D293CE5A2A8E}" type="pres">
      <dgm:prSet presAssocID="{78D82F0E-5A0F-471D-8A97-1A560CF2E664}" presName="sibTrans" presStyleLbl="sibTrans2D1" presStyleIdx="1" presStyleCnt="2"/>
      <dgm:spPr/>
    </dgm:pt>
    <dgm:pt modelId="{93BA700B-53D0-440E-AF33-3EED5B2204C8}" type="pres">
      <dgm:prSet presAssocID="{78D82F0E-5A0F-471D-8A97-1A560CF2E664}" presName="connectorText" presStyleLbl="sibTrans2D1" presStyleIdx="1" presStyleCnt="2"/>
      <dgm:spPr/>
    </dgm:pt>
    <dgm:pt modelId="{0101160A-6768-49CF-9E1F-2BB5BB8CB08F}" type="pres">
      <dgm:prSet presAssocID="{043685F2-AC99-4330-B760-0CC04715A6C0}" presName="node" presStyleLbl="node1" presStyleIdx="2" presStyleCnt="3">
        <dgm:presLayoutVars>
          <dgm:bulletEnabled val="1"/>
        </dgm:presLayoutVars>
      </dgm:prSet>
      <dgm:spPr/>
    </dgm:pt>
  </dgm:ptLst>
  <dgm:cxnLst>
    <dgm:cxn modelId="{B111D910-B0F0-4736-A9F6-328F39848524}" type="presOf" srcId="{78D82F0E-5A0F-471D-8A97-1A560CF2E664}" destId="{528C1D84-CF4B-44B9-B0D5-D293CE5A2A8E}" srcOrd="0" destOrd="0" presId="urn:microsoft.com/office/officeart/2005/8/layout/process1"/>
    <dgm:cxn modelId="{7EA7E85B-0922-4070-9DA1-C1D77759E689}" srcId="{B325D2C1-171C-4B6C-9C21-B1231C040BC2}" destId="{CC18CD69-7FB7-4FAE-A60E-C7DFA0C6FD33}" srcOrd="1" destOrd="0" parTransId="{0921F197-11B8-41F6-B0A8-E19B6C8CD135}" sibTransId="{78D82F0E-5A0F-471D-8A97-1A560CF2E664}"/>
    <dgm:cxn modelId="{4363355D-915A-4945-A045-D51308E5BACF}" type="presOf" srcId="{CC18CD69-7FB7-4FAE-A60E-C7DFA0C6FD33}" destId="{7AA7AC3F-C044-4AA5-B600-8A8B9DC83ABC}" srcOrd="0" destOrd="0" presId="urn:microsoft.com/office/officeart/2005/8/layout/process1"/>
    <dgm:cxn modelId="{D8121C4F-445F-4656-904F-E15E71D0D2C0}" type="presOf" srcId="{043685F2-AC99-4330-B760-0CC04715A6C0}" destId="{0101160A-6768-49CF-9E1F-2BB5BB8CB08F}" srcOrd="0" destOrd="0" presId="urn:microsoft.com/office/officeart/2005/8/layout/process1"/>
    <dgm:cxn modelId="{2D8A5075-F690-41EB-99DA-EF092831C08B}" type="presOf" srcId="{78D82F0E-5A0F-471D-8A97-1A560CF2E664}" destId="{93BA700B-53D0-440E-AF33-3EED5B2204C8}" srcOrd="1" destOrd="0" presId="urn:microsoft.com/office/officeart/2005/8/layout/process1"/>
    <dgm:cxn modelId="{0CC99758-3D45-4708-8164-1A9F0CABD7F4}" type="presOf" srcId="{B325D2C1-171C-4B6C-9C21-B1231C040BC2}" destId="{B556E262-4479-4004-93CB-E5974CEF3DDC}" srcOrd="0" destOrd="0" presId="urn:microsoft.com/office/officeart/2005/8/layout/process1"/>
    <dgm:cxn modelId="{C4AB4A91-8E87-4794-BFAE-37C9A8297C0C}" type="presOf" srcId="{9CE6E63B-4A55-42E3-8408-D11B9F4FFADB}" destId="{A25DC508-2F80-4E7C-AB05-0FFFCB16D29C}" srcOrd="1" destOrd="0" presId="urn:microsoft.com/office/officeart/2005/8/layout/process1"/>
    <dgm:cxn modelId="{4D69FFA0-358B-4D12-B1B3-6BE350E5F74C}" type="presOf" srcId="{215DD20A-BB43-4E3A-AADC-E4839F83CEF2}" destId="{C0D1018F-A3FE-44EE-A2A1-8376A80B5C1B}" srcOrd="0" destOrd="0" presId="urn:microsoft.com/office/officeart/2005/8/layout/process1"/>
    <dgm:cxn modelId="{AFDE18B2-4B64-4F5D-92A8-7B73EE98F829}" type="presOf" srcId="{9CE6E63B-4A55-42E3-8408-D11B9F4FFADB}" destId="{566632B3-FA72-492E-A426-4A5C02A4E469}" srcOrd="0" destOrd="0" presId="urn:microsoft.com/office/officeart/2005/8/layout/process1"/>
    <dgm:cxn modelId="{9C5FA7CA-32D4-46A3-B82F-B840E2AF378C}" srcId="{B325D2C1-171C-4B6C-9C21-B1231C040BC2}" destId="{043685F2-AC99-4330-B760-0CC04715A6C0}" srcOrd="2" destOrd="0" parTransId="{6881FD7B-7F9D-4272-820A-17487EEEAEBC}" sibTransId="{1699DE34-EBD6-42B1-AC05-38DB2A24C338}"/>
    <dgm:cxn modelId="{563114FA-28DC-4313-9E6F-13FBDB037A2E}" srcId="{B325D2C1-171C-4B6C-9C21-B1231C040BC2}" destId="{215DD20A-BB43-4E3A-AADC-E4839F83CEF2}" srcOrd="0" destOrd="0" parTransId="{8025EEC0-D55C-4C80-87BC-5A178C8A22C1}" sibTransId="{9CE6E63B-4A55-42E3-8408-D11B9F4FFADB}"/>
    <dgm:cxn modelId="{9CFB560F-6955-4280-BE38-2320F1FE87F1}" type="presParOf" srcId="{B556E262-4479-4004-93CB-E5974CEF3DDC}" destId="{C0D1018F-A3FE-44EE-A2A1-8376A80B5C1B}" srcOrd="0" destOrd="0" presId="urn:microsoft.com/office/officeart/2005/8/layout/process1"/>
    <dgm:cxn modelId="{CF97CB14-8F99-4A95-8EBC-7F9A6614DE96}" type="presParOf" srcId="{B556E262-4479-4004-93CB-E5974CEF3DDC}" destId="{566632B3-FA72-492E-A426-4A5C02A4E469}" srcOrd="1" destOrd="0" presId="urn:microsoft.com/office/officeart/2005/8/layout/process1"/>
    <dgm:cxn modelId="{E2861077-48F5-4219-B8C7-8709F42E5863}" type="presParOf" srcId="{566632B3-FA72-492E-A426-4A5C02A4E469}" destId="{A25DC508-2F80-4E7C-AB05-0FFFCB16D29C}" srcOrd="0" destOrd="0" presId="urn:microsoft.com/office/officeart/2005/8/layout/process1"/>
    <dgm:cxn modelId="{D9D03B88-1794-4B04-9799-DBFD5EA180B9}" type="presParOf" srcId="{B556E262-4479-4004-93CB-E5974CEF3DDC}" destId="{7AA7AC3F-C044-4AA5-B600-8A8B9DC83ABC}" srcOrd="2" destOrd="0" presId="urn:microsoft.com/office/officeart/2005/8/layout/process1"/>
    <dgm:cxn modelId="{AAC0B470-80A5-4925-87CB-04C2CDEDB64E}" type="presParOf" srcId="{B556E262-4479-4004-93CB-E5974CEF3DDC}" destId="{528C1D84-CF4B-44B9-B0D5-D293CE5A2A8E}" srcOrd="3" destOrd="0" presId="urn:microsoft.com/office/officeart/2005/8/layout/process1"/>
    <dgm:cxn modelId="{44EB64ED-49AB-4029-AD4E-1C5030CBEEDC}" type="presParOf" srcId="{528C1D84-CF4B-44B9-B0D5-D293CE5A2A8E}" destId="{93BA700B-53D0-440E-AF33-3EED5B2204C8}" srcOrd="0" destOrd="0" presId="urn:microsoft.com/office/officeart/2005/8/layout/process1"/>
    <dgm:cxn modelId="{8F99E0DD-A1FE-4F9C-9BA6-3316C9A950D3}" type="presParOf" srcId="{B556E262-4479-4004-93CB-E5974CEF3DDC}" destId="{0101160A-6768-49CF-9E1F-2BB5BB8CB08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25D2C1-171C-4B6C-9C21-B1231C040BC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18CD69-7FB7-4FAE-A60E-C7DFA0C6FD33}">
      <dgm:prSet phldrT="[Text]" phldr="0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sz="2500" dirty="0">
              <a:solidFill>
                <a:schemeClr val="bg1"/>
              </a:solidFill>
            </a:rPr>
            <a:t>Build a motor testbench to test buoyancy engine motors</a:t>
          </a:r>
        </a:p>
      </dgm:t>
    </dgm:pt>
    <dgm:pt modelId="{0921F197-11B8-41F6-B0A8-E19B6C8CD135}" type="parTrans" cxnId="{7EA7E85B-0922-4070-9DA1-C1D77759E689}">
      <dgm:prSet/>
      <dgm:spPr/>
      <dgm:t>
        <a:bodyPr/>
        <a:lstStyle/>
        <a:p>
          <a:endParaRPr lang="en-US"/>
        </a:p>
      </dgm:t>
    </dgm:pt>
    <dgm:pt modelId="{78D82F0E-5A0F-471D-8A97-1A560CF2E664}" type="sibTrans" cxnId="{7EA7E85B-0922-4070-9DA1-C1D77759E689}">
      <dgm:prSet/>
      <dgm:spPr/>
      <dgm:t>
        <a:bodyPr/>
        <a:lstStyle/>
        <a:p>
          <a:endParaRPr lang="en-US"/>
        </a:p>
      </dgm:t>
    </dgm:pt>
    <dgm:pt modelId="{043685F2-AC99-4330-B760-0CC04715A6C0}">
      <dgm:prSet phldrT="[Text]" phldr="0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500" dirty="0">
              <a:solidFill>
                <a:schemeClr val="tx1"/>
              </a:solidFill>
            </a:rPr>
            <a:t>Interpret results!</a:t>
          </a:r>
        </a:p>
      </dgm:t>
    </dgm:pt>
    <dgm:pt modelId="{6881FD7B-7F9D-4272-820A-17487EEEAEBC}" type="parTrans" cxnId="{9C5FA7CA-32D4-46A3-B82F-B840E2AF378C}">
      <dgm:prSet/>
      <dgm:spPr/>
      <dgm:t>
        <a:bodyPr/>
        <a:lstStyle/>
        <a:p>
          <a:endParaRPr lang="en-US"/>
        </a:p>
      </dgm:t>
    </dgm:pt>
    <dgm:pt modelId="{1699DE34-EBD6-42B1-AC05-38DB2A24C338}" type="sibTrans" cxnId="{9C5FA7CA-32D4-46A3-B82F-B840E2AF378C}">
      <dgm:prSet/>
      <dgm:spPr/>
      <dgm:t>
        <a:bodyPr/>
        <a:lstStyle/>
        <a:p>
          <a:endParaRPr lang="en-US"/>
        </a:p>
      </dgm:t>
    </dgm:pt>
    <dgm:pt modelId="{215DD20A-BB43-4E3A-AADC-E4839F83CEF2}">
      <dgm:prSet phldrT="[Text]" phldr="0" custT="1"/>
      <dgm:spPr>
        <a:solidFill>
          <a:schemeClr val="accent1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sz="2500" dirty="0">
              <a:solidFill>
                <a:schemeClr val="bg1"/>
              </a:solidFill>
            </a:rPr>
            <a:t>Understand how testing works on the CPF</a:t>
          </a:r>
        </a:p>
      </dgm:t>
    </dgm:pt>
    <dgm:pt modelId="{8025EEC0-D55C-4C80-87BC-5A178C8A22C1}" type="parTrans" cxnId="{563114FA-28DC-4313-9E6F-13FBDB037A2E}">
      <dgm:prSet/>
      <dgm:spPr/>
      <dgm:t>
        <a:bodyPr/>
        <a:lstStyle/>
        <a:p>
          <a:endParaRPr lang="en-US"/>
        </a:p>
      </dgm:t>
    </dgm:pt>
    <dgm:pt modelId="{9CE6E63B-4A55-42E3-8408-D11B9F4FFADB}" type="sibTrans" cxnId="{563114FA-28DC-4313-9E6F-13FBDB037A2E}">
      <dgm:prSet/>
      <dgm:spPr/>
      <dgm:t>
        <a:bodyPr/>
        <a:lstStyle/>
        <a:p>
          <a:endParaRPr lang="en-US"/>
        </a:p>
      </dgm:t>
    </dgm:pt>
    <dgm:pt modelId="{B556E262-4479-4004-93CB-E5974CEF3DDC}" type="pres">
      <dgm:prSet presAssocID="{B325D2C1-171C-4B6C-9C21-B1231C040BC2}" presName="Name0" presStyleCnt="0">
        <dgm:presLayoutVars>
          <dgm:dir/>
          <dgm:resizeHandles val="exact"/>
        </dgm:presLayoutVars>
      </dgm:prSet>
      <dgm:spPr/>
    </dgm:pt>
    <dgm:pt modelId="{C0D1018F-A3FE-44EE-A2A1-8376A80B5C1B}" type="pres">
      <dgm:prSet presAssocID="{215DD20A-BB43-4E3A-AADC-E4839F83CEF2}" presName="node" presStyleLbl="node1" presStyleIdx="0" presStyleCnt="3">
        <dgm:presLayoutVars>
          <dgm:bulletEnabled val="1"/>
        </dgm:presLayoutVars>
      </dgm:prSet>
      <dgm:spPr/>
    </dgm:pt>
    <dgm:pt modelId="{566632B3-FA72-492E-A426-4A5C02A4E469}" type="pres">
      <dgm:prSet presAssocID="{9CE6E63B-4A55-42E3-8408-D11B9F4FFADB}" presName="sibTrans" presStyleLbl="sibTrans2D1" presStyleIdx="0" presStyleCnt="2"/>
      <dgm:spPr/>
    </dgm:pt>
    <dgm:pt modelId="{A25DC508-2F80-4E7C-AB05-0FFFCB16D29C}" type="pres">
      <dgm:prSet presAssocID="{9CE6E63B-4A55-42E3-8408-D11B9F4FFADB}" presName="connectorText" presStyleLbl="sibTrans2D1" presStyleIdx="0" presStyleCnt="2"/>
      <dgm:spPr/>
    </dgm:pt>
    <dgm:pt modelId="{7AA7AC3F-C044-4AA5-B600-8A8B9DC83ABC}" type="pres">
      <dgm:prSet presAssocID="{CC18CD69-7FB7-4FAE-A60E-C7DFA0C6FD33}" presName="node" presStyleLbl="node1" presStyleIdx="1" presStyleCnt="3">
        <dgm:presLayoutVars>
          <dgm:bulletEnabled val="1"/>
        </dgm:presLayoutVars>
      </dgm:prSet>
      <dgm:spPr/>
    </dgm:pt>
    <dgm:pt modelId="{528C1D84-CF4B-44B9-B0D5-D293CE5A2A8E}" type="pres">
      <dgm:prSet presAssocID="{78D82F0E-5A0F-471D-8A97-1A560CF2E664}" presName="sibTrans" presStyleLbl="sibTrans2D1" presStyleIdx="1" presStyleCnt="2"/>
      <dgm:spPr/>
    </dgm:pt>
    <dgm:pt modelId="{93BA700B-53D0-440E-AF33-3EED5B2204C8}" type="pres">
      <dgm:prSet presAssocID="{78D82F0E-5A0F-471D-8A97-1A560CF2E664}" presName="connectorText" presStyleLbl="sibTrans2D1" presStyleIdx="1" presStyleCnt="2"/>
      <dgm:spPr/>
    </dgm:pt>
    <dgm:pt modelId="{0101160A-6768-49CF-9E1F-2BB5BB8CB08F}" type="pres">
      <dgm:prSet presAssocID="{043685F2-AC99-4330-B760-0CC04715A6C0}" presName="node" presStyleLbl="node1" presStyleIdx="2" presStyleCnt="3" custLinFactNeighborX="-605">
        <dgm:presLayoutVars>
          <dgm:bulletEnabled val="1"/>
        </dgm:presLayoutVars>
      </dgm:prSet>
      <dgm:spPr/>
    </dgm:pt>
  </dgm:ptLst>
  <dgm:cxnLst>
    <dgm:cxn modelId="{B111D910-B0F0-4736-A9F6-328F39848524}" type="presOf" srcId="{78D82F0E-5A0F-471D-8A97-1A560CF2E664}" destId="{528C1D84-CF4B-44B9-B0D5-D293CE5A2A8E}" srcOrd="0" destOrd="0" presId="urn:microsoft.com/office/officeart/2005/8/layout/process1"/>
    <dgm:cxn modelId="{7EA7E85B-0922-4070-9DA1-C1D77759E689}" srcId="{B325D2C1-171C-4B6C-9C21-B1231C040BC2}" destId="{CC18CD69-7FB7-4FAE-A60E-C7DFA0C6FD33}" srcOrd="1" destOrd="0" parTransId="{0921F197-11B8-41F6-B0A8-E19B6C8CD135}" sibTransId="{78D82F0E-5A0F-471D-8A97-1A560CF2E664}"/>
    <dgm:cxn modelId="{4363355D-915A-4945-A045-D51308E5BACF}" type="presOf" srcId="{CC18CD69-7FB7-4FAE-A60E-C7DFA0C6FD33}" destId="{7AA7AC3F-C044-4AA5-B600-8A8B9DC83ABC}" srcOrd="0" destOrd="0" presId="urn:microsoft.com/office/officeart/2005/8/layout/process1"/>
    <dgm:cxn modelId="{D8121C4F-445F-4656-904F-E15E71D0D2C0}" type="presOf" srcId="{043685F2-AC99-4330-B760-0CC04715A6C0}" destId="{0101160A-6768-49CF-9E1F-2BB5BB8CB08F}" srcOrd="0" destOrd="0" presId="urn:microsoft.com/office/officeart/2005/8/layout/process1"/>
    <dgm:cxn modelId="{2D8A5075-F690-41EB-99DA-EF092831C08B}" type="presOf" srcId="{78D82F0E-5A0F-471D-8A97-1A560CF2E664}" destId="{93BA700B-53D0-440E-AF33-3EED5B2204C8}" srcOrd="1" destOrd="0" presId="urn:microsoft.com/office/officeart/2005/8/layout/process1"/>
    <dgm:cxn modelId="{0CC99758-3D45-4708-8164-1A9F0CABD7F4}" type="presOf" srcId="{B325D2C1-171C-4B6C-9C21-B1231C040BC2}" destId="{B556E262-4479-4004-93CB-E5974CEF3DDC}" srcOrd="0" destOrd="0" presId="urn:microsoft.com/office/officeart/2005/8/layout/process1"/>
    <dgm:cxn modelId="{C4AB4A91-8E87-4794-BFAE-37C9A8297C0C}" type="presOf" srcId="{9CE6E63B-4A55-42E3-8408-D11B9F4FFADB}" destId="{A25DC508-2F80-4E7C-AB05-0FFFCB16D29C}" srcOrd="1" destOrd="0" presId="urn:microsoft.com/office/officeart/2005/8/layout/process1"/>
    <dgm:cxn modelId="{4D69FFA0-358B-4D12-B1B3-6BE350E5F74C}" type="presOf" srcId="{215DD20A-BB43-4E3A-AADC-E4839F83CEF2}" destId="{C0D1018F-A3FE-44EE-A2A1-8376A80B5C1B}" srcOrd="0" destOrd="0" presId="urn:microsoft.com/office/officeart/2005/8/layout/process1"/>
    <dgm:cxn modelId="{AFDE18B2-4B64-4F5D-92A8-7B73EE98F829}" type="presOf" srcId="{9CE6E63B-4A55-42E3-8408-D11B9F4FFADB}" destId="{566632B3-FA72-492E-A426-4A5C02A4E469}" srcOrd="0" destOrd="0" presId="urn:microsoft.com/office/officeart/2005/8/layout/process1"/>
    <dgm:cxn modelId="{9C5FA7CA-32D4-46A3-B82F-B840E2AF378C}" srcId="{B325D2C1-171C-4B6C-9C21-B1231C040BC2}" destId="{043685F2-AC99-4330-B760-0CC04715A6C0}" srcOrd="2" destOrd="0" parTransId="{6881FD7B-7F9D-4272-820A-17487EEEAEBC}" sibTransId="{1699DE34-EBD6-42B1-AC05-38DB2A24C338}"/>
    <dgm:cxn modelId="{563114FA-28DC-4313-9E6F-13FBDB037A2E}" srcId="{B325D2C1-171C-4B6C-9C21-B1231C040BC2}" destId="{215DD20A-BB43-4E3A-AADC-E4839F83CEF2}" srcOrd="0" destOrd="0" parTransId="{8025EEC0-D55C-4C80-87BC-5A178C8A22C1}" sibTransId="{9CE6E63B-4A55-42E3-8408-D11B9F4FFADB}"/>
    <dgm:cxn modelId="{9CFB560F-6955-4280-BE38-2320F1FE87F1}" type="presParOf" srcId="{B556E262-4479-4004-93CB-E5974CEF3DDC}" destId="{C0D1018F-A3FE-44EE-A2A1-8376A80B5C1B}" srcOrd="0" destOrd="0" presId="urn:microsoft.com/office/officeart/2005/8/layout/process1"/>
    <dgm:cxn modelId="{CF97CB14-8F99-4A95-8EBC-7F9A6614DE96}" type="presParOf" srcId="{B556E262-4479-4004-93CB-E5974CEF3DDC}" destId="{566632B3-FA72-492E-A426-4A5C02A4E469}" srcOrd="1" destOrd="0" presId="urn:microsoft.com/office/officeart/2005/8/layout/process1"/>
    <dgm:cxn modelId="{E2861077-48F5-4219-B8C7-8709F42E5863}" type="presParOf" srcId="{566632B3-FA72-492E-A426-4A5C02A4E469}" destId="{A25DC508-2F80-4E7C-AB05-0FFFCB16D29C}" srcOrd="0" destOrd="0" presId="urn:microsoft.com/office/officeart/2005/8/layout/process1"/>
    <dgm:cxn modelId="{D9D03B88-1794-4B04-9799-DBFD5EA180B9}" type="presParOf" srcId="{B556E262-4479-4004-93CB-E5974CEF3DDC}" destId="{7AA7AC3F-C044-4AA5-B600-8A8B9DC83ABC}" srcOrd="2" destOrd="0" presId="urn:microsoft.com/office/officeart/2005/8/layout/process1"/>
    <dgm:cxn modelId="{AAC0B470-80A5-4925-87CB-04C2CDEDB64E}" type="presParOf" srcId="{B556E262-4479-4004-93CB-E5974CEF3DDC}" destId="{528C1D84-CF4B-44B9-B0D5-D293CE5A2A8E}" srcOrd="3" destOrd="0" presId="urn:microsoft.com/office/officeart/2005/8/layout/process1"/>
    <dgm:cxn modelId="{44EB64ED-49AB-4029-AD4E-1C5030CBEEDC}" type="presParOf" srcId="{528C1D84-CF4B-44B9-B0D5-D293CE5A2A8E}" destId="{93BA700B-53D0-440E-AF33-3EED5B2204C8}" srcOrd="0" destOrd="0" presId="urn:microsoft.com/office/officeart/2005/8/layout/process1"/>
    <dgm:cxn modelId="{8F99E0DD-A1FE-4F9C-9BA6-3316C9A950D3}" type="presParOf" srcId="{B556E262-4479-4004-93CB-E5974CEF3DDC}" destId="{0101160A-6768-49CF-9E1F-2BB5BB8CB08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1018F-A3FE-44EE-A2A1-8376A80B5C1B}">
      <dsp:nvSpPr>
        <dsp:cNvPr id="0" name=""/>
        <dsp:cNvSpPr/>
      </dsp:nvSpPr>
      <dsp:spPr>
        <a:xfrm>
          <a:off x="8257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Understand how testing works on the CPF</a:t>
          </a:r>
        </a:p>
      </dsp:txBody>
      <dsp:txXfrm>
        <a:off x="55695" y="1989781"/>
        <a:ext cx="2373149" cy="1524765"/>
      </dsp:txXfrm>
    </dsp:sp>
    <dsp:sp modelId="{566632B3-FA72-492E-A426-4A5C02A4E469}">
      <dsp:nvSpPr>
        <dsp:cNvPr id="0" name=""/>
        <dsp:cNvSpPr/>
      </dsp:nvSpPr>
      <dsp:spPr>
        <a:xfrm>
          <a:off x="2723085" y="2446128"/>
          <a:ext cx="523221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2723085" y="2568542"/>
        <a:ext cx="366255" cy="367242"/>
      </dsp:txXfrm>
    </dsp:sp>
    <dsp:sp modelId="{7AA7AC3F-C044-4AA5-B600-8A8B9DC83ABC}">
      <dsp:nvSpPr>
        <dsp:cNvPr id="0" name=""/>
        <dsp:cNvSpPr/>
      </dsp:nvSpPr>
      <dsp:spPr>
        <a:xfrm>
          <a:off x="3463493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Build a motor testbench to test buoyancy engine motors</a:t>
          </a:r>
        </a:p>
      </dsp:txBody>
      <dsp:txXfrm>
        <a:off x="3510931" y="1989781"/>
        <a:ext cx="2373149" cy="1524765"/>
      </dsp:txXfrm>
    </dsp:sp>
    <dsp:sp modelId="{528C1D84-CF4B-44B9-B0D5-D293CE5A2A8E}">
      <dsp:nvSpPr>
        <dsp:cNvPr id="0" name=""/>
        <dsp:cNvSpPr/>
      </dsp:nvSpPr>
      <dsp:spPr>
        <a:xfrm>
          <a:off x="6178321" y="2446128"/>
          <a:ext cx="523221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178321" y="2568542"/>
        <a:ext cx="366255" cy="367242"/>
      </dsp:txXfrm>
    </dsp:sp>
    <dsp:sp modelId="{0101160A-6768-49CF-9E1F-2BB5BB8CB08F}">
      <dsp:nvSpPr>
        <dsp:cNvPr id="0" name=""/>
        <dsp:cNvSpPr/>
      </dsp:nvSpPr>
      <dsp:spPr>
        <a:xfrm>
          <a:off x="6918729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Interpret results!</a:t>
          </a:r>
        </a:p>
      </dsp:txBody>
      <dsp:txXfrm>
        <a:off x="6966167" y="1989781"/>
        <a:ext cx="2373149" cy="1524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1018F-A3FE-44EE-A2A1-8376A80B5C1B}">
      <dsp:nvSpPr>
        <dsp:cNvPr id="0" name=""/>
        <dsp:cNvSpPr/>
      </dsp:nvSpPr>
      <dsp:spPr>
        <a:xfrm>
          <a:off x="8257" y="1942343"/>
          <a:ext cx="2468025" cy="16196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C1B26"/>
              </a:solidFill>
            </a:rPr>
            <a:t>Understand how testing works on the CPF</a:t>
          </a:r>
        </a:p>
      </dsp:txBody>
      <dsp:txXfrm>
        <a:off x="55695" y="1989781"/>
        <a:ext cx="2373149" cy="1524765"/>
      </dsp:txXfrm>
    </dsp:sp>
    <dsp:sp modelId="{566632B3-FA72-492E-A426-4A5C02A4E469}">
      <dsp:nvSpPr>
        <dsp:cNvPr id="0" name=""/>
        <dsp:cNvSpPr/>
      </dsp:nvSpPr>
      <dsp:spPr>
        <a:xfrm>
          <a:off x="2723085" y="2446128"/>
          <a:ext cx="523221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2723085" y="2568542"/>
        <a:ext cx="366255" cy="367242"/>
      </dsp:txXfrm>
    </dsp:sp>
    <dsp:sp modelId="{7AA7AC3F-C044-4AA5-B600-8A8B9DC83ABC}">
      <dsp:nvSpPr>
        <dsp:cNvPr id="0" name=""/>
        <dsp:cNvSpPr/>
      </dsp:nvSpPr>
      <dsp:spPr>
        <a:xfrm>
          <a:off x="3463493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Build a motor testbench to test buoyancy engine motors</a:t>
          </a:r>
        </a:p>
      </dsp:txBody>
      <dsp:txXfrm>
        <a:off x="3510931" y="1989781"/>
        <a:ext cx="2373149" cy="1524765"/>
      </dsp:txXfrm>
    </dsp:sp>
    <dsp:sp modelId="{528C1D84-CF4B-44B9-B0D5-D293CE5A2A8E}">
      <dsp:nvSpPr>
        <dsp:cNvPr id="0" name=""/>
        <dsp:cNvSpPr/>
      </dsp:nvSpPr>
      <dsp:spPr>
        <a:xfrm>
          <a:off x="6178321" y="2446128"/>
          <a:ext cx="523221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178321" y="2568542"/>
        <a:ext cx="366255" cy="367242"/>
      </dsp:txXfrm>
    </dsp:sp>
    <dsp:sp modelId="{0101160A-6768-49CF-9E1F-2BB5BB8CB08F}">
      <dsp:nvSpPr>
        <dsp:cNvPr id="0" name=""/>
        <dsp:cNvSpPr/>
      </dsp:nvSpPr>
      <dsp:spPr>
        <a:xfrm>
          <a:off x="6918729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Interpret results!</a:t>
          </a:r>
        </a:p>
      </dsp:txBody>
      <dsp:txXfrm>
        <a:off x="6966167" y="1989781"/>
        <a:ext cx="2373149" cy="15247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1018F-A3FE-44EE-A2A1-8376A80B5C1B}">
      <dsp:nvSpPr>
        <dsp:cNvPr id="0" name=""/>
        <dsp:cNvSpPr/>
      </dsp:nvSpPr>
      <dsp:spPr>
        <a:xfrm>
          <a:off x="8257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</a:rPr>
            <a:t>Understand how testing works on the CPF</a:t>
          </a:r>
        </a:p>
      </dsp:txBody>
      <dsp:txXfrm>
        <a:off x="55695" y="1989781"/>
        <a:ext cx="2373149" cy="1524765"/>
      </dsp:txXfrm>
    </dsp:sp>
    <dsp:sp modelId="{566632B3-FA72-492E-A426-4A5C02A4E469}">
      <dsp:nvSpPr>
        <dsp:cNvPr id="0" name=""/>
        <dsp:cNvSpPr/>
      </dsp:nvSpPr>
      <dsp:spPr>
        <a:xfrm>
          <a:off x="2723085" y="2446128"/>
          <a:ext cx="523221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2723085" y="2568542"/>
        <a:ext cx="366255" cy="367242"/>
      </dsp:txXfrm>
    </dsp:sp>
    <dsp:sp modelId="{7AA7AC3F-C044-4AA5-B600-8A8B9DC83ABC}">
      <dsp:nvSpPr>
        <dsp:cNvPr id="0" name=""/>
        <dsp:cNvSpPr/>
      </dsp:nvSpPr>
      <dsp:spPr>
        <a:xfrm>
          <a:off x="3463493" y="1942343"/>
          <a:ext cx="2468025" cy="16196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Build a motor testbench to test buoyancy engine motors</a:t>
          </a:r>
        </a:p>
      </dsp:txBody>
      <dsp:txXfrm>
        <a:off x="3510931" y="1989781"/>
        <a:ext cx="2373149" cy="1524765"/>
      </dsp:txXfrm>
    </dsp:sp>
    <dsp:sp modelId="{528C1D84-CF4B-44B9-B0D5-D293CE5A2A8E}">
      <dsp:nvSpPr>
        <dsp:cNvPr id="0" name=""/>
        <dsp:cNvSpPr/>
      </dsp:nvSpPr>
      <dsp:spPr>
        <a:xfrm>
          <a:off x="6178321" y="2446128"/>
          <a:ext cx="523221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178321" y="2568542"/>
        <a:ext cx="366255" cy="367242"/>
      </dsp:txXfrm>
    </dsp:sp>
    <dsp:sp modelId="{0101160A-6768-49CF-9E1F-2BB5BB8CB08F}">
      <dsp:nvSpPr>
        <dsp:cNvPr id="0" name=""/>
        <dsp:cNvSpPr/>
      </dsp:nvSpPr>
      <dsp:spPr>
        <a:xfrm>
          <a:off x="6918729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Interpret results!</a:t>
          </a:r>
        </a:p>
      </dsp:txBody>
      <dsp:txXfrm>
        <a:off x="6966167" y="1989781"/>
        <a:ext cx="2373149" cy="15247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1018F-A3FE-44EE-A2A1-8376A80B5C1B}">
      <dsp:nvSpPr>
        <dsp:cNvPr id="0" name=""/>
        <dsp:cNvSpPr/>
      </dsp:nvSpPr>
      <dsp:spPr>
        <a:xfrm>
          <a:off x="8257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</a:rPr>
            <a:t>Understand how testing works on the CPF</a:t>
          </a:r>
        </a:p>
      </dsp:txBody>
      <dsp:txXfrm>
        <a:off x="55695" y="1989781"/>
        <a:ext cx="2373149" cy="1524765"/>
      </dsp:txXfrm>
    </dsp:sp>
    <dsp:sp modelId="{566632B3-FA72-492E-A426-4A5C02A4E469}">
      <dsp:nvSpPr>
        <dsp:cNvPr id="0" name=""/>
        <dsp:cNvSpPr/>
      </dsp:nvSpPr>
      <dsp:spPr>
        <a:xfrm>
          <a:off x="2723085" y="2446128"/>
          <a:ext cx="523221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2723085" y="2568542"/>
        <a:ext cx="366255" cy="367242"/>
      </dsp:txXfrm>
    </dsp:sp>
    <dsp:sp modelId="{7AA7AC3F-C044-4AA5-B600-8A8B9DC83ABC}">
      <dsp:nvSpPr>
        <dsp:cNvPr id="0" name=""/>
        <dsp:cNvSpPr/>
      </dsp:nvSpPr>
      <dsp:spPr>
        <a:xfrm>
          <a:off x="3463493" y="1942343"/>
          <a:ext cx="2468025" cy="161964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</a:rPr>
            <a:t>Build a motor testbench to test buoyancy engine motors</a:t>
          </a:r>
        </a:p>
      </dsp:txBody>
      <dsp:txXfrm>
        <a:off x="3510931" y="1989781"/>
        <a:ext cx="2373149" cy="1524765"/>
      </dsp:txXfrm>
    </dsp:sp>
    <dsp:sp modelId="{528C1D84-CF4B-44B9-B0D5-D293CE5A2A8E}">
      <dsp:nvSpPr>
        <dsp:cNvPr id="0" name=""/>
        <dsp:cNvSpPr/>
      </dsp:nvSpPr>
      <dsp:spPr>
        <a:xfrm>
          <a:off x="6176828" y="2446128"/>
          <a:ext cx="520055" cy="6120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176828" y="2568542"/>
        <a:ext cx="364039" cy="367242"/>
      </dsp:txXfrm>
    </dsp:sp>
    <dsp:sp modelId="{0101160A-6768-49CF-9E1F-2BB5BB8CB08F}">
      <dsp:nvSpPr>
        <dsp:cNvPr id="0" name=""/>
        <dsp:cNvSpPr/>
      </dsp:nvSpPr>
      <dsp:spPr>
        <a:xfrm>
          <a:off x="6912756" y="1942343"/>
          <a:ext cx="2468025" cy="16196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Interpret results!</a:t>
          </a:r>
        </a:p>
      </dsp:txBody>
      <dsp:txXfrm>
        <a:off x="6960194" y="1989781"/>
        <a:ext cx="2373149" cy="1524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8:52:08.48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24575,'0'0'0,"0"1"0,1-1 0,-1 1 0,0 0 0,1-1 0,-1 1 0,0-1 0,1 1 0,-1-1 0,1 1 0,-1-1 0,1 1 0,-1-1 0,1 1 0,-1-1 0,1 0 0,0 1 0,-1-1 0,1 0 0,-1 1 0,1-1 0,1 0 0,15 5 0,-17-5 0,33 4 0,-27-4 0,-1 1 0,0-1 0,0 1 0,0 0 0,1 0 0,-1 0 0,9 5 0,-8-4 0,-1 0 0,1 1 0,0-2 0,0 1 0,0-1 0,0 0 0,9 1 0,46-3 0,-28 0 0,380 1 0,-412 0 0,1 0 0,-1 0 0,1 0 0,-1 0 0,0 0 0,1 0 0,-1 0 0,1 1 0,-1-1 0,1 1 0,-1-1 0,0 1 0,1-1 0,-1 1 0,0 0 0,0 0 0,1 0 0,-1 0 0,1 1 0,-1 0 0,0 0 0,0 0 0,0 0 0,0-1 0,-1 1 0,1 1 0,-1-1 0,1 0 0,-1 0 0,0 0 0,0 0 0,0 0 0,0 3 0,-1 12 0,-1 1 0,0-1 0,-1 1 0,-1-1 0,-1 0 0,-8 19 0,8-20 0,0 1 0,1-1 0,-4 34 0,4 53 0,-2 7 0,1-41 0,5 79 0,1-63 0,-1 802 0,1-871 0,1-1 0,0 0 0,5 16 0,2 18 0,-2 19 0,-3 68 0,-3-129 0,0 1 0,0-1 0,0 1 0,5 12 0,-3-11 0,0 0 0,2 17 0,-4 34 0,-2-60 0,1 0 0,0 0 0,0 1 0,-1-1 0,1 0 0,-1 0 0,1 0 0,0 0 0,-1 0 0,1 0 0,0 0 0,-1 0 0,1 0 0,0 0 0,-1 0 0,1 0 0,0 0 0,-1 0 0,1-1 0,0 1 0,-1 0 0,1 0 0,0 0 0,-1 0 0,1-1 0,0 1 0,-1 0 0,1 0 0,0-1 0,0 1 0,0 0 0,-1-1 0,-13-8 0,14 9 0,-16-15 0,15 13 0,-1 0 0,0 0 0,0 0 0,0 1 0,0-1 0,0 0 0,0 1 0,0 0 0,0-1 0,-1 1 0,1 0 0,0 0 0,-1 0 0,1 1 0,-4-2 0,-18 1 0,-42 1 0,42 1 0,1-1 0,-26-4 0,-14-1 0,-109 3 0,87 3 0,26-1-1365,48 0-5461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 b="0" i="0">
        <a:latin typeface="Helvetica" pitchFamily="2" charset="0"/>
        <a:ea typeface="+mj-ea"/>
        <a:cs typeface="+mj-cs"/>
        <a:sym typeface="Calibri"/>
      </a:defRPr>
    </a:lvl1pPr>
    <a:lvl2pPr indent="228589" latinLnBrk="0">
      <a:defRPr sz="1200">
        <a:latin typeface="+mj-lt"/>
        <a:ea typeface="+mj-ea"/>
        <a:cs typeface="+mj-cs"/>
        <a:sym typeface="Calibri"/>
      </a:defRPr>
    </a:lvl2pPr>
    <a:lvl3pPr indent="457178" latinLnBrk="0">
      <a:defRPr sz="1200">
        <a:latin typeface="+mj-lt"/>
        <a:ea typeface="+mj-ea"/>
        <a:cs typeface="+mj-cs"/>
        <a:sym typeface="Calibri"/>
      </a:defRPr>
    </a:lvl3pPr>
    <a:lvl4pPr indent="685766" latinLnBrk="0">
      <a:defRPr sz="1200">
        <a:latin typeface="+mj-lt"/>
        <a:ea typeface="+mj-ea"/>
        <a:cs typeface="+mj-cs"/>
        <a:sym typeface="Calibri"/>
      </a:defRPr>
    </a:lvl4pPr>
    <a:lvl5pPr indent="914354" latinLnBrk="0">
      <a:defRPr sz="1200">
        <a:latin typeface="+mj-lt"/>
        <a:ea typeface="+mj-ea"/>
        <a:cs typeface="+mj-cs"/>
        <a:sym typeface="Calibri"/>
      </a:defRPr>
    </a:lvl5pPr>
    <a:lvl6pPr indent="1142942" latinLnBrk="0">
      <a:defRPr sz="1200">
        <a:latin typeface="+mj-lt"/>
        <a:ea typeface="+mj-ea"/>
        <a:cs typeface="+mj-cs"/>
        <a:sym typeface="Calibri"/>
      </a:defRPr>
    </a:lvl6pPr>
    <a:lvl7pPr indent="1371532" latinLnBrk="0">
      <a:defRPr sz="1200">
        <a:latin typeface="+mj-lt"/>
        <a:ea typeface="+mj-ea"/>
        <a:cs typeface="+mj-cs"/>
        <a:sym typeface="Calibri"/>
      </a:defRPr>
    </a:lvl7pPr>
    <a:lvl8pPr indent="1600120" latinLnBrk="0">
      <a:defRPr sz="1200">
        <a:latin typeface="+mj-lt"/>
        <a:ea typeface="+mj-ea"/>
        <a:cs typeface="+mj-cs"/>
        <a:sym typeface="Calibri"/>
      </a:defRPr>
    </a:lvl8pPr>
    <a:lvl9pPr indent="1828709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strike="noStrike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98FC0-8BB1-6FFE-8D1D-81DFD3B88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14AE16CC-E1D5-ECA2-25F7-FF9A198460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5348B4D-94F9-F394-7C18-F7FCBFC55F1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076709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D34AD-4709-24AA-B944-43F0E65DB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173C560F-A6BC-3E1D-07C9-366E6ABB0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B57485F-216C-5984-59FB-705507E59B9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555022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C2A37-77DC-A3DB-66C8-A73E848A0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A3FF2E1-FB1D-6858-6FA8-0F5B5D2580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ACEDDCDE-0945-053C-0761-D561B671DDB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381815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89500-4CC3-B0C8-7F77-B9E95D613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66DC2A1-F166-7C9F-8B27-28C1AF989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C2311EF1-EEBF-2767-51DF-A70B2F0D0DB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8506326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FCCB3-1ACC-BF16-8F20-4E5FA3296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EF15E628-EDA9-F996-D60C-C58E9B5600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47D43669-B969-B35B-4CC0-748F2B90666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56434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7A2C0-F48F-E183-9D2C-6165D065D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FF32FCB7-3911-2CDB-4EAD-D72CC3A1CD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23CC7ACE-21DC-9C93-5751-5C67C19C002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224489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B7DDE-8A74-D172-82CB-3B6FBB050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FB1A962-2325-FAC2-3333-F612D0904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5113D348-6E7B-854B-DBCE-C969A85DD08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3086725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92158-A721-2ECF-8218-A33E0A5AA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04569E8D-E0E9-50DF-E733-E05DD8090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84D7ED6E-D980-ABF6-8D90-637E3EE0244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817957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E78FF-1E98-EA3B-33ED-72A0E8BE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18C8B26D-FD74-9342-93CB-9B1585FE7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D86A317C-33C1-5B63-519C-7EEBB8821AE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433235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D5145-BE5E-B545-28E3-19F294BCC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0182DD3F-59AA-F4C2-1CB4-EBABCF7AC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0469F78A-B9FC-15EB-C99A-43CB1101AB8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858698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9697B-1C62-5FDE-E677-D472AE700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A44C557A-6494-C8EE-86D9-0AAD323B5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AA8C3C4-9FC0-B4D3-D09B-D84DDC0F85E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940869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5498D-ECCD-4EE1-4C0D-D5FEEEC17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DCD00B08-6539-8483-2C5B-BE3B98051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159740FB-7D29-CE74-E8A6-E21B75AC3C8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339938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522F7-720D-19DC-8223-F50B342B0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F8C20E73-EC30-8B49-298F-A39C8B11E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3E5ABE18-C802-0784-8F7C-343E5FD4CA66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4539566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E927B-982F-E5AF-095F-51E257D03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0E51C116-0018-9C36-E992-126452A56D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A57BB84B-1174-A9EE-6B6D-7A93C483591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077169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CB8C1-3AEF-A77A-0C05-926B04855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9C6B6A42-461D-1ED1-7483-361586C89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3DD7C646-A339-EB2F-EDE4-3A9AD5A084A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7777721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CA1E7-ED83-6C04-0389-6A01F819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F359A3D5-22EE-46B1-22FA-2BE9A680F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52A25F0D-BFFB-B275-B918-EF503F63A61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857503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CF87-A439-19E5-DF2E-8AF2497B0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36891CBD-9DCE-EF6C-73FD-D5D596FBA2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AC73860F-C48E-8914-A768-426094866DD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2283488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227DB-ADC5-99E6-1A83-DC1A7C13B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E342157B-FDEF-0701-E413-E77209ED4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6DB61FE5-A70C-9C8F-F7D0-F810A7CCF71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175255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7C8D-F1BA-9A14-889B-FEBC9C73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3964C34F-65F7-7251-22A1-E12201E848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EE2539B4-1222-EE98-C3C2-A49F88EE27D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2429779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A6715-8535-07AF-AE99-AD4C1213E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2A081C63-CD93-D527-2A79-EDDB5FB32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C6EE2EF7-4060-CED9-A786-4C7B8050C6C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898870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D070C-6BAF-1394-89F1-FB859749F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B74B19DA-7566-90D8-4AA4-5853B80CC2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B346CEE5-2ECB-7578-AEC7-E635572C4C9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051954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3D6CF-B7A4-AC0D-666E-E5E954C0A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7A828518-0E47-ED87-3E6D-A3F5ABC9D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3ED8C55-C917-0F14-9EDE-D801D3AD364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5917878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D5D4B-4F00-A22B-A3A3-13EF7A936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C0EF9C71-B5BA-7AEA-55E4-86B98602D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7CE40A61-5867-8F99-976C-D6A25AFBA7F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2289794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8162E-0554-B87D-01BC-39F74C068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96C2C271-55BB-1F56-3F9F-0C69FE087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828BCF5A-A586-F07F-2DBF-026884C3CEB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8427747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AC9F7-27FF-F417-640C-BDB5FBD1B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9154176A-B939-5362-5C79-4BAF01940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BA0E63B4-8C63-4CE8-2E07-49D3D06278C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700047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22E8C-0BE0-507C-2FF4-7CFFC6F65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8CCA711E-4F4A-A1C9-F29D-1CF8439A0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4897B4ED-7765-AB53-F613-2E25F6E0E6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216498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73458-9853-E778-ED2A-F2B30A9BF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D07086A-2854-5520-4E7E-909C9726F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3C31DC8B-0D1C-7C83-ACED-1814A49E9EA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490545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9AFCA-454F-0059-55F0-99A9885F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375DFE45-B8FF-FED1-1C59-CC4057036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73056266-AD1A-6D73-E486-42EB381C58B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232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66554-223C-854D-D778-1870BED86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44910B9-9568-1FA2-489C-8266377F4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C433F837-C154-7598-0C74-12AFB5C78FA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236894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994BE-B444-40A3-E921-5DB4AE54A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8C5955EC-AD75-9A86-624C-AC5D21E75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67B1AE5D-1666-0007-35A5-9EFE96B675C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3714656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3A1DD-B086-9662-1AAF-E3EE657A5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94195149-A299-2DDD-BBE3-1C03910FC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EF322EF1-C2FF-EF3D-142F-1E18AC171D36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/>
          </a:p>
        </p:txBody>
      </p:sp>
    </p:spTree>
    <p:extLst>
      <p:ext uri="{BB962C8B-B14F-4D97-AF65-F5344CB8AC3E}">
        <p14:creationId xmlns:p14="http://schemas.microsoft.com/office/powerpoint/2010/main" val="1495965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5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 b="0" i="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8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 b="0" i="0"/>
            </a:lvl1pPr>
            <a:lvl2pPr marL="0" indent="0" algn="ctr">
              <a:buSzTx/>
              <a:buFontTx/>
              <a:buNone/>
              <a:defRPr sz="2400" b="0" i="0"/>
            </a:lvl2pPr>
            <a:lvl3pPr marL="0" indent="0" algn="ctr">
              <a:buSzTx/>
              <a:buFontTx/>
              <a:buNone/>
              <a:defRPr sz="2400" b="0" i="0"/>
            </a:lvl3pPr>
            <a:lvl4pPr marL="0" indent="0" algn="ctr">
              <a:buSzTx/>
              <a:buFontTx/>
              <a:buNone/>
              <a:defRPr sz="2400" b="0" i="0"/>
            </a:lvl4pPr>
            <a:lvl5pPr marL="0" indent="0" algn="ctr">
              <a:buSzTx/>
              <a:buFontTx/>
              <a:buNone/>
              <a:defRPr sz="2400" b="0" i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73922" y="6400417"/>
            <a:ext cx="279881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 b="0" i="0">
                <a:solidFill>
                  <a:srgbClr val="888888"/>
                </a:solidFill>
                <a:latin typeface="Helvetica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589" marR="0" indent="-228589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723865" marR="0" indent="-266687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2pPr>
      <a:lvl3pPr marL="1234377" marR="0" indent="-320023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3pPr>
      <a:lvl4pPr marL="1727114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4pPr>
      <a:lvl5pPr marL="2184291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5pPr>
      <a:lvl6pPr marL="2641469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645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5822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000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0.png"/><Relationship Id="rId4" Type="http://schemas.openxmlformats.org/officeDocument/2006/relationships/customXml" Target="../ink/ink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>
            <a:spLocks noGrp="1"/>
          </p:cNvSpPr>
          <p:nvPr>
            <p:ph type="ctrTitle"/>
          </p:nvPr>
        </p:nvSpPr>
        <p:spPr>
          <a:xfrm>
            <a:off x="535456" y="735230"/>
            <a:ext cx="11121081" cy="15034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4000">
                <a:sym typeface="Helvetica Neue"/>
              </a:rPr>
              <a:t>From Prototype to Platform: Making Better Engineering Decisions Through Testing</a:t>
            </a:r>
            <a:br>
              <a:rPr lang="en-US" sz="5400">
                <a:sym typeface="Helvetica Neue"/>
              </a:rPr>
            </a:br>
            <a:endParaRPr>
              <a:latin typeface="+mn-ea"/>
              <a:ea typeface="+mn-ea"/>
            </a:endParaRPr>
          </a:p>
        </p:txBody>
      </p:sp>
      <p:sp>
        <p:nvSpPr>
          <p:cNvPr id="114" name="TextBox 26"/>
          <p:cNvSpPr txBox="1"/>
          <p:nvPr/>
        </p:nvSpPr>
        <p:spPr>
          <a:xfrm>
            <a:off x="535456" y="4180733"/>
            <a:ext cx="9605216" cy="430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sz="2200">
              <a:latin typeface="Helvetica" pitchFamily="2" charset="0"/>
            </a:endParaRPr>
          </a:p>
        </p:txBody>
      </p:sp>
      <p:pic>
        <p:nvPicPr>
          <p:cNvPr id="115" name="Picture 29" descr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08" y="5525964"/>
            <a:ext cx="2984584" cy="60703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C23403-1A9F-3767-342D-8C8A7755D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1796575">
            <a:off x="10558652" y="99855"/>
            <a:ext cx="1159210" cy="28386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1C8544-6419-DC99-B175-CA58CBA7F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AC8E399-21E4-FF18-5FEE-35BE57F5BC9E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Benchtop Pressure Simulator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3E83F5-92EA-0C16-AAC9-A0267036B2E1}"/>
              </a:ext>
            </a:extLst>
          </p:cNvPr>
          <p:cNvSpPr txBox="1"/>
          <p:nvPr/>
        </p:nvSpPr>
        <p:spPr>
          <a:xfrm>
            <a:off x="538547" y="1581150"/>
            <a:ext cx="9768055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defTabSz="914400"/>
            <a:r>
              <a:rPr lang="en-US" sz="2600" dirty="0">
                <a:solidFill>
                  <a:schemeClr val="bg1"/>
                </a:solidFill>
              </a:rPr>
              <a:t>Goal: simulate an actual deployment on the bench and inject problems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917CBA-8405-7CD3-304A-A3A45A073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97" y="4407987"/>
            <a:ext cx="11799406" cy="2020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676F4B-95B0-3BE7-8B0B-62444B449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487" y="2271705"/>
            <a:ext cx="3429025" cy="197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172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A58F01-D5D3-71E9-FF1A-10FB69F0A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A42F5B3-D8E0-68D4-D9D2-B9AEFAA7F335}"/>
              </a:ext>
            </a:extLst>
          </p:cNvPr>
          <p:cNvSpPr/>
          <p:nvPr/>
        </p:nvSpPr>
        <p:spPr>
          <a:xfrm>
            <a:off x="8488903" y="2086244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0C1C78-9630-C63F-B0C7-76F2AD2C464D}"/>
              </a:ext>
            </a:extLst>
          </p:cNvPr>
          <p:cNvSpPr/>
          <p:nvPr/>
        </p:nvSpPr>
        <p:spPr>
          <a:xfrm>
            <a:off x="4168042" y="2065127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597EA0-F210-7B0E-675C-3679585C842D}"/>
              </a:ext>
            </a:extLst>
          </p:cNvPr>
          <p:cNvSpPr txBox="1">
            <a:spLocks/>
          </p:cNvSpPr>
          <p:nvPr/>
        </p:nvSpPr>
        <p:spPr>
          <a:xfrm>
            <a:off x="468829" y="-167958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200" u="sng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Characterizing Performance - Buoyancy Engine Testbench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BE5AC1-6D6D-239F-3336-376F9A5446B9}"/>
              </a:ext>
            </a:extLst>
          </p:cNvPr>
          <p:cNvSpPr txBox="1"/>
          <p:nvPr/>
        </p:nvSpPr>
        <p:spPr>
          <a:xfrm>
            <a:off x="538547" y="864802"/>
            <a:ext cx="11224245" cy="1200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Question 1: What motor controller + motor combination is most efficient for powering the buoyancy engine? 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7" name="Picture 6" descr="Compact Powerhouse Servo Drive - Gold Solo Twitter by Elmo">
            <a:extLst>
              <a:ext uri="{FF2B5EF4-FFF2-40B4-BE49-F238E27FC236}">
                <a16:creationId xmlns:a16="http://schemas.microsoft.com/office/drawing/2014/main" id="{0BEF8933-BB60-B634-38AD-BC6A1640BC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794" b="14985"/>
          <a:stretch>
            <a:fillRect/>
          </a:stretch>
        </p:blipFill>
        <p:spPr>
          <a:xfrm>
            <a:off x="4261126" y="2439393"/>
            <a:ext cx="2178763" cy="1411769"/>
          </a:xfrm>
          <a:prstGeom prst="rect">
            <a:avLst/>
          </a:prstGeom>
        </p:spPr>
      </p:pic>
      <p:pic>
        <p:nvPicPr>
          <p:cNvPr id="15" name="Picture 14" descr="Online shop for high precise drive systems by maxon | maxon group">
            <a:extLst>
              <a:ext uri="{FF2B5EF4-FFF2-40B4-BE49-F238E27FC236}">
                <a16:creationId xmlns:a16="http://schemas.microsoft.com/office/drawing/2014/main" id="{A3F0F5CE-8665-2F63-01EB-D83B4F4CA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0708" y="2484044"/>
            <a:ext cx="1388235" cy="13882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B15983A-269D-4627-29A5-5C17859A87FF}"/>
              </a:ext>
            </a:extLst>
          </p:cNvPr>
          <p:cNvSpPr txBox="1"/>
          <p:nvPr/>
        </p:nvSpPr>
        <p:spPr>
          <a:xfrm>
            <a:off x="4468371" y="2094831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ELMO Twitter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35AB50-84B9-7ECA-2D20-08862A3C74FD}"/>
              </a:ext>
            </a:extLst>
          </p:cNvPr>
          <p:cNvSpPr/>
          <p:nvPr/>
        </p:nvSpPr>
        <p:spPr>
          <a:xfrm>
            <a:off x="4168042" y="4237594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BD97B0-0880-7C84-8926-7291176E94F8}"/>
              </a:ext>
            </a:extLst>
          </p:cNvPr>
          <p:cNvSpPr txBox="1"/>
          <p:nvPr/>
        </p:nvSpPr>
        <p:spPr>
          <a:xfrm>
            <a:off x="8930708" y="2114716"/>
            <a:ext cx="1790246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MAXON EC90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6672DE-D5CA-9AC4-EA24-8EB86192F6FE}"/>
              </a:ext>
            </a:extLst>
          </p:cNvPr>
          <p:cNvSpPr/>
          <p:nvPr/>
        </p:nvSpPr>
        <p:spPr>
          <a:xfrm>
            <a:off x="8488903" y="4209122"/>
            <a:ext cx="2271847" cy="187101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8754CD-A9A4-F741-4ADF-C0A3476A7F37}"/>
              </a:ext>
            </a:extLst>
          </p:cNvPr>
          <p:cNvSpPr txBox="1"/>
          <p:nvPr/>
        </p:nvSpPr>
        <p:spPr>
          <a:xfrm>
            <a:off x="8930708" y="4237594"/>
            <a:ext cx="1790246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MAXON EC60 </a:t>
            </a:r>
          </a:p>
        </p:txBody>
      </p:sp>
      <p:pic>
        <p:nvPicPr>
          <p:cNvPr id="8" name="Picture 7" descr="Compact Drives, Motors, Gears, Sensors | maxon group">
            <a:extLst>
              <a:ext uri="{FF2B5EF4-FFF2-40B4-BE49-F238E27FC236}">
                <a16:creationId xmlns:a16="http://schemas.microsoft.com/office/drawing/2014/main" id="{E508D46B-7627-7EA6-707C-14F0D8975D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960"/>
          <a:stretch>
            <a:fillRect/>
          </a:stretch>
        </p:blipFill>
        <p:spPr>
          <a:xfrm>
            <a:off x="8930708" y="4680572"/>
            <a:ext cx="1453685" cy="1149000"/>
          </a:xfrm>
          <a:prstGeom prst="rect">
            <a:avLst/>
          </a:prstGeom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0835AC5-606B-808C-71FC-F47EB1886DD6}"/>
              </a:ext>
            </a:extLst>
          </p:cNvPr>
          <p:cNvCxnSpPr>
            <a:cxnSpLocks/>
          </p:cNvCxnSpPr>
          <p:nvPr/>
        </p:nvCxnSpPr>
        <p:spPr>
          <a:xfrm>
            <a:off x="6625367" y="2506421"/>
            <a:ext cx="1900874" cy="21118"/>
          </a:xfrm>
          <a:prstGeom prst="straightConnector1">
            <a:avLst/>
          </a:prstGeom>
          <a:noFill/>
          <a:ln w="127000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A479DF8-D459-067D-8B44-D73866821B78}"/>
              </a:ext>
            </a:extLst>
          </p:cNvPr>
          <p:cNvCxnSpPr>
            <a:cxnSpLocks/>
          </p:cNvCxnSpPr>
          <p:nvPr/>
        </p:nvCxnSpPr>
        <p:spPr>
          <a:xfrm>
            <a:off x="6541296" y="3021750"/>
            <a:ext cx="1857414" cy="1974451"/>
          </a:xfrm>
          <a:prstGeom prst="straightConnector1">
            <a:avLst/>
          </a:prstGeom>
          <a:noFill/>
          <a:ln w="127000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BDCD2FFB-39CC-B371-E11F-66456CCD5979}"/>
              </a:ext>
            </a:extLst>
          </p:cNvPr>
          <p:cNvCxnSpPr>
            <a:cxnSpLocks/>
          </p:cNvCxnSpPr>
          <p:nvPr/>
        </p:nvCxnSpPr>
        <p:spPr>
          <a:xfrm>
            <a:off x="6451102" y="5255072"/>
            <a:ext cx="2037801" cy="0"/>
          </a:xfrm>
          <a:prstGeom prst="straightConnector1">
            <a:avLst/>
          </a:prstGeom>
          <a:noFill/>
          <a:ln w="127000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6" name="Table 75">
            <a:extLst>
              <a:ext uri="{FF2B5EF4-FFF2-40B4-BE49-F238E27FC236}">
                <a16:creationId xmlns:a16="http://schemas.microsoft.com/office/drawing/2014/main" id="{31584D88-6D1B-59A5-BCFC-06AC20774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810709"/>
              </p:ext>
            </p:extLst>
          </p:nvPr>
        </p:nvGraphicFramePr>
        <p:xfrm>
          <a:off x="1046383" y="3000633"/>
          <a:ext cx="2719648" cy="1889760"/>
        </p:xfrm>
        <a:graphic>
          <a:graphicData uri="http://schemas.openxmlformats.org/drawingml/2006/table">
            <a:tbl>
              <a:tblPr firstRow="1" bandRow="1">
                <a:tableStyleId>{C7B018BB-80A7-4F77-B60F-C8B233D01FF8}</a:tableStyleId>
              </a:tblPr>
              <a:tblGrid>
                <a:gridCol w="2719648">
                  <a:extLst>
                    <a:ext uri="{9D8B030D-6E8A-4147-A177-3AD203B41FA5}">
                      <a16:colId xmlns:a16="http://schemas.microsoft.com/office/drawing/2014/main" val="11290732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Motor Controller + Motor Combinations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ELMO Twitter + EC90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893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ELMO Twitter + EC60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895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ST Micro + EC60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15250"/>
                  </a:ext>
                </a:extLst>
              </a:tr>
            </a:tbl>
          </a:graphicData>
        </a:graphic>
      </p:graphicFrame>
      <p:pic>
        <p:nvPicPr>
          <p:cNvPr id="78" name="Picture 77" descr="EVLSERVO1 | Product - STMicroelectronics">
            <a:extLst>
              <a:ext uri="{FF2B5EF4-FFF2-40B4-BE49-F238E27FC236}">
                <a16:creationId xmlns:a16="http://schemas.microsoft.com/office/drawing/2014/main" id="{DF33D7D2-58E0-4453-20F8-A3A6309FCD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8371" y="4513724"/>
            <a:ext cx="1544633" cy="1544633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F25F43DD-646C-B130-57C3-3A4F8216AE9B}"/>
              </a:ext>
            </a:extLst>
          </p:cNvPr>
          <p:cNvSpPr txBox="1"/>
          <p:nvPr/>
        </p:nvSpPr>
        <p:spPr>
          <a:xfrm>
            <a:off x="4608747" y="4311244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ysClr val="windowText" lastClr="000000"/>
                </a:solidFill>
              </a:rPr>
              <a:t>ST Micro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0E9337F-CBF9-0F00-9471-8AA92BBF2415}"/>
              </a:ext>
            </a:extLst>
          </p:cNvPr>
          <p:cNvCxnSpPr>
            <a:cxnSpLocks/>
          </p:cNvCxnSpPr>
          <p:nvPr/>
        </p:nvCxnSpPr>
        <p:spPr>
          <a:xfrm flipV="1">
            <a:off x="6431619" y="3178200"/>
            <a:ext cx="1862693" cy="1867321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42CA8BD-6A51-86A4-85B4-AF9969689887}"/>
              </a:ext>
            </a:extLst>
          </p:cNvPr>
          <p:cNvSpPr txBox="1"/>
          <p:nvPr/>
        </p:nvSpPr>
        <p:spPr>
          <a:xfrm rot="18703003">
            <a:off x="6484138" y="3885993"/>
            <a:ext cx="2088661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313605366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DD139-1853-EFC9-8751-8D592ED8D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42A9B4-BD2F-D330-9AE1-D26661CD72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r="13924"/>
          <a:stretch>
            <a:fillRect/>
          </a:stretch>
        </p:blipFill>
        <p:spPr>
          <a:xfrm rot="5400000">
            <a:off x="6260869" y="578228"/>
            <a:ext cx="6085023" cy="54080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9672983-8E57-8239-D916-9FED034DECBC}"/>
              </a:ext>
            </a:extLst>
          </p:cNvPr>
          <p:cNvSpPr txBox="1">
            <a:spLocks/>
          </p:cNvSpPr>
          <p:nvPr/>
        </p:nvSpPr>
        <p:spPr>
          <a:xfrm>
            <a:off x="184586" y="0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/>
                <a:ea typeface="Helvetica Neue"/>
                <a:cs typeface="Helvetica Neue"/>
                <a:sym typeface="Helvetica Neue"/>
              </a:rPr>
              <a:t>Existing Testbench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7606872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BE2D00-2492-AFF4-27A8-883D49B5F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B72C87-C9D0-894F-C8E4-8FF6902A3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2079" y="0"/>
            <a:ext cx="5008622" cy="65368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AFB232-E3BB-040D-032B-780AF544AF85}"/>
              </a:ext>
            </a:extLst>
          </p:cNvPr>
          <p:cNvSpPr txBox="1"/>
          <p:nvPr/>
        </p:nvSpPr>
        <p:spPr>
          <a:xfrm>
            <a:off x="8457351" y="665279"/>
            <a:ext cx="3247039" cy="830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INA229 Current Monitor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solidFill>
                  <a:srgbClr val="FF0000"/>
                </a:solidFill>
              </a:rPr>
              <a:t>4kHz Sampling frequency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9D46F6-DBE6-68EE-78DC-6AE4EFBC73E0}"/>
              </a:ext>
            </a:extLst>
          </p:cNvPr>
          <p:cNvSpPr txBox="1">
            <a:spLocks/>
          </p:cNvSpPr>
          <p:nvPr/>
        </p:nvSpPr>
        <p:spPr>
          <a:xfrm>
            <a:off x="184586" y="0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/>
                <a:ea typeface="Helvetica Neue"/>
                <a:cs typeface="Helvetica Neue"/>
                <a:sym typeface="Helvetica Neue"/>
              </a:rPr>
              <a:t>Existing Testbench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5795702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55CDE2-1ABC-F299-1161-01AC2F42F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D01F9-3555-A4C5-39F6-AD9025DF4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612" y="0"/>
            <a:ext cx="5240595" cy="66855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2FA3D9-C71C-B058-BA55-8F2725908582}"/>
              </a:ext>
            </a:extLst>
          </p:cNvPr>
          <p:cNvSpPr txBox="1"/>
          <p:nvPr/>
        </p:nvSpPr>
        <p:spPr>
          <a:xfrm>
            <a:off x="6921909" y="2251588"/>
            <a:ext cx="366743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Motor (EC60 Pictured)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96795D-71D4-52D5-0B67-5BA5F0A8A20B}"/>
              </a:ext>
            </a:extLst>
          </p:cNvPr>
          <p:cNvSpPr txBox="1"/>
          <p:nvPr/>
        </p:nvSpPr>
        <p:spPr>
          <a:xfrm>
            <a:off x="8755626" y="4458805"/>
            <a:ext cx="366743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solidFill>
                  <a:srgbClr val="FF0000"/>
                </a:solidFill>
              </a:rPr>
              <a:t>Pump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25F4AC-2BBC-E4CF-BD1B-9D756A15085C}"/>
              </a:ext>
            </a:extLst>
          </p:cNvPr>
          <p:cNvSpPr txBox="1">
            <a:spLocks/>
          </p:cNvSpPr>
          <p:nvPr/>
        </p:nvSpPr>
        <p:spPr>
          <a:xfrm>
            <a:off x="184586" y="0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/>
                <a:ea typeface="Helvetica Neue"/>
                <a:cs typeface="Helvetica Neue"/>
                <a:sym typeface="Helvetica Neue"/>
              </a:rPr>
              <a:t>Existing Testbench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4338256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98CFDE-314F-13F0-E791-FD71C1579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46725E-1F32-3A62-AD1C-D83C4D919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534" y="0"/>
            <a:ext cx="5119833" cy="6371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B3C64E-4BBC-8B9E-870B-DF7770A7A892}"/>
              </a:ext>
            </a:extLst>
          </p:cNvPr>
          <p:cNvSpPr txBox="1"/>
          <p:nvPr/>
        </p:nvSpPr>
        <p:spPr>
          <a:xfrm>
            <a:off x="9104670" y="3910781"/>
            <a:ext cx="366743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Oil Reservoir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26113B7-5F41-2923-9B89-F8C7793B08F9}"/>
              </a:ext>
            </a:extLst>
          </p:cNvPr>
          <p:cNvSpPr txBox="1">
            <a:spLocks/>
          </p:cNvSpPr>
          <p:nvPr/>
        </p:nvSpPr>
        <p:spPr>
          <a:xfrm>
            <a:off x="184586" y="0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/>
                <a:ea typeface="Helvetica Neue"/>
                <a:cs typeface="Helvetica Neue"/>
                <a:sym typeface="Helvetica Neue"/>
              </a:rPr>
              <a:t>Existing Testbench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0453312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924A24-870A-5E89-D2EF-69EB2E490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93A9196-9E5A-7014-925F-F04D352114F8}"/>
              </a:ext>
            </a:extLst>
          </p:cNvPr>
          <p:cNvSpPr txBox="1">
            <a:spLocks/>
          </p:cNvSpPr>
          <p:nvPr/>
        </p:nvSpPr>
        <p:spPr>
          <a:xfrm>
            <a:off x="146904" y="20366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/>
                <a:ea typeface="Helvetica Neue"/>
                <a:cs typeface="Helvetica Neue"/>
                <a:sym typeface="Helvetica Neue"/>
              </a:rPr>
              <a:t>Modifying the testbench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123324-8A02-1C7F-BE2A-F53393F4D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240" y="1030489"/>
            <a:ext cx="5592760" cy="37045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3BCE20-E68F-3EF3-2314-E2F5B01CFD2D}"/>
              </a:ext>
            </a:extLst>
          </p:cNvPr>
          <p:cNvSpPr txBox="1"/>
          <p:nvPr/>
        </p:nvSpPr>
        <p:spPr>
          <a:xfrm>
            <a:off x="146904" y="1834374"/>
            <a:ext cx="6822946" cy="1938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Goal: easy to modify setup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</a:rPr>
              <a:t>WAGO Blocks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Multiple Motor Plates to accommodate various motors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5-10min to swap a motor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376D15-5A63-08A1-3AB2-E665E4530E0A}"/>
              </a:ext>
            </a:extLst>
          </p:cNvPr>
          <p:cNvSpPr txBox="1"/>
          <p:nvPr/>
        </p:nvSpPr>
        <p:spPr>
          <a:xfrm>
            <a:off x="7195992" y="3807075"/>
            <a:ext cx="1534496" cy="36932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MAXON EC90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BEF768-E144-22E0-D520-36727565B58B}"/>
              </a:ext>
            </a:extLst>
          </p:cNvPr>
          <p:cNvSpPr txBox="1"/>
          <p:nvPr/>
        </p:nvSpPr>
        <p:spPr>
          <a:xfrm>
            <a:off x="10022492" y="3807075"/>
            <a:ext cx="1534496" cy="36932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MAXON EC60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F7B8F5E-5485-182A-0BF8-DDE723F38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04" y="3941676"/>
            <a:ext cx="6322793" cy="260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8464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1CAB1-D64B-3A45-2268-4CFCB3E4E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8207419-86C7-7402-B1A4-FF0D66481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9" y="6052506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5070C63-3284-330B-F4D8-516251F91E61}"/>
              </a:ext>
            </a:extLst>
          </p:cNvPr>
          <p:cNvSpPr txBox="1">
            <a:spLocks/>
          </p:cNvSpPr>
          <p:nvPr/>
        </p:nvSpPr>
        <p:spPr>
          <a:xfrm>
            <a:off x="535459" y="-10043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u="sng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Designing a LabVIEW program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07B4FA-DAF5-7FCB-A8EE-823FF338E148}"/>
              </a:ext>
            </a:extLst>
          </p:cNvPr>
          <p:cNvSpPr txBox="1"/>
          <p:nvPr/>
        </p:nvSpPr>
        <p:spPr>
          <a:xfrm>
            <a:off x="926122" y="1559169"/>
            <a:ext cx="302713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4E9E27-EE78-3090-6130-026B1CA8C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130" y="1424281"/>
            <a:ext cx="7019558" cy="4930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11FC92-7349-8A94-E4B2-5FAF2E56F4E7}"/>
              </a:ext>
            </a:extLst>
          </p:cNvPr>
          <p:cNvSpPr txBox="1"/>
          <p:nvPr/>
        </p:nvSpPr>
        <p:spPr>
          <a:xfrm>
            <a:off x="616729" y="1578833"/>
            <a:ext cx="3587409" cy="4893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Easy to add other motor controllers</a:t>
            </a:r>
            <a:b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600" dirty="0">
                <a:solidFill>
                  <a:schemeClr val="bg1"/>
                </a:solidFill>
              </a:rPr>
              <a:t>Simple commands and workflow</a:t>
            </a:r>
            <a:br>
              <a:rPr lang="en-US" sz="2600" dirty="0">
                <a:solidFill>
                  <a:schemeClr val="bg1"/>
                </a:solidFill>
              </a:rPr>
            </a:b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600" dirty="0">
                <a:solidFill>
                  <a:schemeClr val="bg1"/>
                </a:solidFill>
              </a:rPr>
              <a:t>All in one (communication, logging, plotting, analysis)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787117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4833CD-09DD-10DC-BF58-A6AA05AC9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5D0141ED-3836-646A-CD8E-ED5258401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9" y="6052506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066743-CF47-84C7-2C16-C297D8867967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77500" lnSpcReduction="2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Method for testing continuous motor current draw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28C4F6-47E6-4209-A56D-F0049D9A52BE}"/>
              </a:ext>
            </a:extLst>
          </p:cNvPr>
          <p:cNvSpPr txBox="1"/>
          <p:nvPr/>
        </p:nvSpPr>
        <p:spPr>
          <a:xfrm>
            <a:off x="926122" y="1559169"/>
            <a:ext cx="302713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B92841-521C-DFB3-228E-109C018C7F88}"/>
              </a:ext>
            </a:extLst>
          </p:cNvPr>
          <p:cNvSpPr txBox="1"/>
          <p:nvPr/>
        </p:nvSpPr>
        <p:spPr>
          <a:xfrm>
            <a:off x="818984" y="1325216"/>
            <a:ext cx="5096786" cy="3416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bg1"/>
                </a:solidFill>
              </a:rPr>
              <a:t>Use INA229 current monitoring module to measure current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4 kHz Sampling frequency, run for 5 seconds (20,000 samples)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Run test at 10 different load pressures (ranging from 0 to 420 dBar)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Gather average current over 20,000 samples for each load pressure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bg1"/>
                </a:solidFill>
              </a:rPr>
              <a:t>Repeat test for different motor + motor controller configs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7FDA40-26EE-8FC5-59FC-D7129DE73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941" y="1559169"/>
            <a:ext cx="2619741" cy="38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1733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8A1357-3639-E30E-E422-86EDCA6C8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C4FDB6F-8B6C-A835-CE91-A0C8ED8FEEE0}"/>
              </a:ext>
            </a:extLst>
          </p:cNvPr>
          <p:cNvSpPr txBox="1">
            <a:spLocks/>
          </p:cNvSpPr>
          <p:nvPr/>
        </p:nvSpPr>
        <p:spPr>
          <a:xfrm>
            <a:off x="327517" y="20417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85000" lnSpcReduction="1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Results – Continuous Motion: Current Draw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303EBC-50E1-8093-D296-91B331521571}"/>
              </a:ext>
            </a:extLst>
          </p:cNvPr>
          <p:cNvSpPr txBox="1"/>
          <p:nvPr/>
        </p:nvSpPr>
        <p:spPr>
          <a:xfrm>
            <a:off x="6618514" y="926841"/>
            <a:ext cx="9239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22DCB9-4F13-61B1-1EF9-6E29DA4DC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852" y="1458145"/>
            <a:ext cx="8984296" cy="526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365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D0E91AD9-D7E1-8A3B-28B0-63C2E83CC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61051A0-666B-51F5-0A20-DFB35F90B250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Timeline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D163B0B-C0DF-5408-37BD-816AC6B4C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612693"/>
              </p:ext>
            </p:extLst>
          </p:nvPr>
        </p:nvGraphicFramePr>
        <p:xfrm>
          <a:off x="1398494" y="676836"/>
          <a:ext cx="9395012" cy="550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382B6E-35CE-C68B-31F6-E93F775C2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8B489A4-EE78-7378-F8DF-FF4ABA5A99B9}"/>
              </a:ext>
            </a:extLst>
          </p:cNvPr>
          <p:cNvSpPr txBox="1">
            <a:spLocks/>
          </p:cNvSpPr>
          <p:nvPr/>
        </p:nvSpPr>
        <p:spPr>
          <a:xfrm>
            <a:off x="327517" y="20417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85000" lnSpcReduction="1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Results – Continuous Motion: Current Draw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131DCC-4D14-920D-9B73-95F16B96936D}"/>
              </a:ext>
            </a:extLst>
          </p:cNvPr>
          <p:cNvSpPr txBox="1"/>
          <p:nvPr/>
        </p:nvSpPr>
        <p:spPr>
          <a:xfrm>
            <a:off x="6618514" y="926841"/>
            <a:ext cx="9239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4D1B28-36B2-C63B-4219-1E9DF06BB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852" y="1458145"/>
            <a:ext cx="8984296" cy="526754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C26EDE2-011A-DE08-0F84-EB230CC7E1E6}"/>
                  </a:ext>
                </a:extLst>
              </p14:cNvPr>
              <p14:cNvContentPartPr/>
              <p14:nvPr/>
            </p14:nvContentPartPr>
            <p14:xfrm>
              <a:off x="6267180" y="4053660"/>
              <a:ext cx="256680" cy="795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C26EDE2-011A-DE08-0F84-EB230CC7E1E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61060" y="4047540"/>
                <a:ext cx="268920" cy="8082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3A9BEA5-DF23-C7CA-EC42-D75145BB6002}"/>
              </a:ext>
            </a:extLst>
          </p:cNvPr>
          <p:cNvSpPr txBox="1"/>
          <p:nvPr/>
        </p:nvSpPr>
        <p:spPr>
          <a:xfrm>
            <a:off x="6466113" y="4161610"/>
            <a:ext cx="1226911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~15%</a:t>
            </a:r>
          </a:p>
        </p:txBody>
      </p:sp>
    </p:spTree>
    <p:extLst>
      <p:ext uri="{BB962C8B-B14F-4D97-AF65-F5344CB8AC3E}">
        <p14:creationId xmlns:p14="http://schemas.microsoft.com/office/powerpoint/2010/main" val="57379384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B20565-84ED-5EDC-B05E-903A88209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17835F5-FF56-3770-E2EC-ACFAEA97E6BB}"/>
              </a:ext>
            </a:extLst>
          </p:cNvPr>
          <p:cNvSpPr txBox="1">
            <a:spLocks/>
          </p:cNvSpPr>
          <p:nvPr/>
        </p:nvSpPr>
        <p:spPr>
          <a:xfrm>
            <a:off x="327517" y="20417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46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Putting the results into context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063045-4193-B169-16E9-F4C0419E8D6E}"/>
              </a:ext>
            </a:extLst>
          </p:cNvPr>
          <p:cNvSpPr txBox="1"/>
          <p:nvPr/>
        </p:nvSpPr>
        <p:spPr>
          <a:xfrm>
            <a:off x="6618514" y="926841"/>
            <a:ext cx="9239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0B4E169-94C3-2832-EC83-626F056FF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62" y="1647464"/>
            <a:ext cx="8488590" cy="4976905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C6BF19-0984-D7E4-5C12-765DD297D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068808"/>
              </p:ext>
            </p:extLst>
          </p:nvPr>
        </p:nvGraphicFramePr>
        <p:xfrm>
          <a:off x="6618514" y="3984540"/>
          <a:ext cx="4604476" cy="1981200"/>
        </p:xfrm>
        <a:graphic>
          <a:graphicData uri="http://schemas.openxmlformats.org/drawingml/2006/table">
            <a:tbl>
              <a:tblPr firstRow="1" bandRow="1">
                <a:tableStyleId>{C7B018BB-80A7-4F77-B60F-C8B233D01FF8}</a:tableStyleId>
              </a:tblPr>
              <a:tblGrid>
                <a:gridCol w="2302238">
                  <a:extLst>
                    <a:ext uri="{9D8B030D-6E8A-4147-A177-3AD203B41FA5}">
                      <a16:colId xmlns:a16="http://schemas.microsoft.com/office/drawing/2014/main" val="3635225815"/>
                    </a:ext>
                  </a:extLst>
                </a:gridCol>
                <a:gridCol w="2302238">
                  <a:extLst>
                    <a:ext uri="{9D8B030D-6E8A-4147-A177-3AD203B41FA5}">
                      <a16:colId xmlns:a16="http://schemas.microsoft.com/office/drawing/2014/main" val="1252611748"/>
                    </a:ext>
                  </a:extLst>
                </a:gridCol>
              </a:tblGrid>
              <a:tr h="41766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Combination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#of profiles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311551"/>
                  </a:ext>
                </a:extLst>
              </a:tr>
              <a:tr h="393093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ELMO EC90*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511220"/>
                  </a:ext>
                </a:extLst>
              </a:tr>
              <a:tr h="393093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ELMO EC60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182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774845"/>
                  </a:ext>
                </a:extLst>
              </a:tr>
              <a:tr h="393093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ST Micro EC60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182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77539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3FE3B44-3C3B-0200-2BB4-648C966F9C0C}"/>
              </a:ext>
            </a:extLst>
          </p:cNvPr>
          <p:cNvSpPr txBox="1"/>
          <p:nvPr/>
        </p:nvSpPr>
        <p:spPr>
          <a:xfrm>
            <a:off x="8679452" y="6242162"/>
            <a:ext cx="3785870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*Current CPF configuration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7C6D29-2BCD-5FB7-345F-32070F9F3A2C}"/>
              </a:ext>
            </a:extLst>
          </p:cNvPr>
          <p:cNvSpPr txBox="1"/>
          <p:nvPr/>
        </p:nvSpPr>
        <p:spPr>
          <a:xfrm>
            <a:off x="8920752" y="1027378"/>
            <a:ext cx="3303270" cy="31085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Given the buoyancy engine accounts for 60% of the float’s battery consumption over its lifetime…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800" dirty="0">
              <a:solidFill>
                <a:schemeClr val="bg1"/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683948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2F2A51-66B0-FD42-A49D-FB62FD66E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8640B04-6AFD-CAE3-7912-5880CE7E32D7}"/>
              </a:ext>
            </a:extLst>
          </p:cNvPr>
          <p:cNvSpPr txBox="1">
            <a:spLocks/>
          </p:cNvSpPr>
          <p:nvPr/>
        </p:nvSpPr>
        <p:spPr>
          <a:xfrm>
            <a:off x="365184" y="57051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2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Characterizing Performance and mitigating risk: de-anchoring at 350 dBar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A0992-CD68-AD50-1CFF-0BAD054F00CB}"/>
              </a:ext>
            </a:extLst>
          </p:cNvPr>
          <p:cNvSpPr txBox="1"/>
          <p:nvPr/>
        </p:nvSpPr>
        <p:spPr>
          <a:xfrm>
            <a:off x="483877" y="1109012"/>
            <a:ext cx="11224245" cy="2862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Risk: Can we even provide the required power to start up at depth?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Performance: between the Maxon EC60 and the Maxon EC90, which motor uses the least energy on startup (de-anchoring from seafloor)? 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2400" dirty="0">
              <a:solidFill>
                <a:schemeClr val="bg1"/>
              </a:solidFill>
              <a:latin typeface="+mn-lt"/>
            </a:endParaRPr>
          </a:p>
          <a:p>
            <a:pPr marR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8" name="Picture 167">
            <a:extLst>
              <a:ext uri="{FF2B5EF4-FFF2-40B4-BE49-F238E27FC236}">
                <a16:creationId xmlns:a16="http://schemas.microsoft.com/office/drawing/2014/main" id="{5C8F625A-6696-065F-C138-A333DF4F0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64" y="2729262"/>
            <a:ext cx="5670135" cy="4128738"/>
          </a:xfrm>
          <a:prstGeom prst="rect">
            <a:avLst/>
          </a:prstGeom>
        </p:spPr>
      </p:pic>
      <p:sp>
        <p:nvSpPr>
          <p:cNvPr id="169" name="TextBox 168">
            <a:extLst>
              <a:ext uri="{FF2B5EF4-FFF2-40B4-BE49-F238E27FC236}">
                <a16:creationId xmlns:a16="http://schemas.microsoft.com/office/drawing/2014/main" id="{21DEA6C1-06C7-B299-4CAE-791A777936E0}"/>
              </a:ext>
            </a:extLst>
          </p:cNvPr>
          <p:cNvSpPr txBox="1"/>
          <p:nvPr/>
        </p:nvSpPr>
        <p:spPr>
          <a:xfrm>
            <a:off x="9173497" y="2920181"/>
            <a:ext cx="1661651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Motors are not 100% efficient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741782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A456FA-3DC3-5C59-43A8-8528D55DF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9AF1A96-2331-0BBA-0585-1FBED190E255}"/>
              </a:ext>
            </a:extLst>
          </p:cNvPr>
          <p:cNvSpPr txBox="1">
            <a:spLocks/>
          </p:cNvSpPr>
          <p:nvPr/>
        </p:nvSpPr>
        <p:spPr>
          <a:xfrm>
            <a:off x="373959" y="-50432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Method for testing energy required for startup at 350dbar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B21F06-E7D6-F8CF-C8EC-9F6F812956AA}"/>
              </a:ext>
            </a:extLst>
          </p:cNvPr>
          <p:cNvSpPr/>
          <p:nvPr/>
        </p:nvSpPr>
        <p:spPr>
          <a:xfrm>
            <a:off x="512466" y="1928518"/>
            <a:ext cx="2548182" cy="333482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58" name="Picture 57" descr="Compact Powerhouse Servo Drive - Gold Solo Twitter by Elmo">
            <a:extLst>
              <a:ext uri="{FF2B5EF4-FFF2-40B4-BE49-F238E27FC236}">
                <a16:creationId xmlns:a16="http://schemas.microsoft.com/office/drawing/2014/main" id="{4A1F6212-055C-4001-B26F-62C434D26F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794" b="14985"/>
          <a:stretch>
            <a:fillRect/>
          </a:stretch>
        </p:blipFill>
        <p:spPr>
          <a:xfrm>
            <a:off x="697175" y="2294496"/>
            <a:ext cx="2178763" cy="1411769"/>
          </a:xfrm>
          <a:prstGeom prst="rect">
            <a:avLst/>
          </a:prstGeom>
        </p:spPr>
      </p:pic>
      <p:pic>
        <p:nvPicPr>
          <p:cNvPr id="61" name="Picture 60" descr="Online shop for high precise drive systems by maxon | maxon group">
            <a:extLst>
              <a:ext uri="{FF2B5EF4-FFF2-40B4-BE49-F238E27FC236}">
                <a16:creationId xmlns:a16="http://schemas.microsoft.com/office/drawing/2014/main" id="{5A506F4E-D9C1-F7FC-469B-09A4547EC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098" y="3706265"/>
            <a:ext cx="1388235" cy="1388235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52CACAA-DE43-E81B-FC13-F22A63E1002E}"/>
              </a:ext>
            </a:extLst>
          </p:cNvPr>
          <p:cNvSpPr txBox="1"/>
          <p:nvPr/>
        </p:nvSpPr>
        <p:spPr>
          <a:xfrm>
            <a:off x="770954" y="1953860"/>
            <a:ext cx="28085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ELMO + Maxon EC90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50CD3-767A-2599-59EA-8B7FCB4EC9AE}"/>
              </a:ext>
            </a:extLst>
          </p:cNvPr>
          <p:cNvSpPr txBox="1"/>
          <p:nvPr/>
        </p:nvSpPr>
        <p:spPr>
          <a:xfrm>
            <a:off x="5905066" y="1928518"/>
            <a:ext cx="5774468" cy="52321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tx1"/>
                </a:solidFill>
              </a:rPr>
              <a:t>0.1 seconds to accelerate to 1000 RPM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5142F-6EE7-D8FF-AA91-C97D5C416825}"/>
              </a:ext>
            </a:extLst>
          </p:cNvPr>
          <p:cNvSpPr txBox="1"/>
          <p:nvPr/>
        </p:nvSpPr>
        <p:spPr>
          <a:xfrm>
            <a:off x="5905066" y="4740127"/>
            <a:ext cx="5774468" cy="52321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tx1"/>
                </a:solidFill>
              </a:rPr>
              <a:t>1 second to accelerate to 1000 RPM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C186AE1-0605-71B3-AD79-4379DE35840D}"/>
              </a:ext>
            </a:extLst>
          </p:cNvPr>
          <p:cNvCxnSpPr/>
          <p:nvPr/>
        </p:nvCxnSpPr>
        <p:spPr>
          <a:xfrm flipV="1">
            <a:off x="3178253" y="2487156"/>
            <a:ext cx="2609207" cy="1055141"/>
          </a:xfrm>
          <a:prstGeom prst="straightConnector1">
            <a:avLst/>
          </a:prstGeom>
          <a:noFill/>
          <a:ln w="63500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BB00F8-5C85-3859-43D0-2B4EE3FA4F06}"/>
              </a:ext>
            </a:extLst>
          </p:cNvPr>
          <p:cNvCxnSpPr>
            <a:cxnSpLocks/>
          </p:cNvCxnSpPr>
          <p:nvPr/>
        </p:nvCxnSpPr>
        <p:spPr>
          <a:xfrm>
            <a:off x="3178253" y="3706265"/>
            <a:ext cx="2609207" cy="1033862"/>
          </a:xfrm>
          <a:prstGeom prst="straightConnector1">
            <a:avLst/>
          </a:prstGeom>
          <a:noFill/>
          <a:ln w="63500" cap="flat">
            <a:solidFill>
              <a:schemeClr val="bg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5289605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4AEB8D-6340-478D-5DCF-4DB2D7187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B034E26-B4B8-082B-55F4-72C1E7CF6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52090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4CCD04E-90F4-187D-C516-8FF9C2BD79E1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925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Results: Peak is within limits (&lt;10amps)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8CCE8F-B8E7-68B6-D7A3-05A570E12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62" y="2059911"/>
            <a:ext cx="5892617" cy="34794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24360BA-EAA8-6847-2D6C-BB1A3FF6EB31}"/>
              </a:ext>
            </a:extLst>
          </p:cNvPr>
          <p:cNvSpPr txBox="1"/>
          <p:nvPr/>
        </p:nvSpPr>
        <p:spPr>
          <a:xfrm>
            <a:off x="2509451" y="2519680"/>
            <a:ext cx="2745837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defTabSz="914400"/>
            <a:r>
              <a:rPr lang="en-US" sz="2400" dirty="0">
                <a:solidFill>
                  <a:srgbClr val="FF0000"/>
                </a:solidFill>
              </a:rPr>
              <a:t>Inst. Cur. ~3.4A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0BACDA9-E999-0EBB-9B6C-EF9D3C6FB0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069959"/>
            <a:ext cx="6002244" cy="347945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5C0ADA4-9DF7-7B35-C3B8-F23225DB94B5}"/>
              </a:ext>
            </a:extLst>
          </p:cNvPr>
          <p:cNvSpPr txBox="1"/>
          <p:nvPr/>
        </p:nvSpPr>
        <p:spPr>
          <a:xfrm>
            <a:off x="9085580" y="3198167"/>
            <a:ext cx="6212840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Inst. Curr. ~1.3A </a:t>
            </a:r>
          </a:p>
        </p:txBody>
      </p:sp>
    </p:spTree>
    <p:extLst>
      <p:ext uri="{BB962C8B-B14F-4D97-AF65-F5344CB8AC3E}">
        <p14:creationId xmlns:p14="http://schemas.microsoft.com/office/powerpoint/2010/main" val="135643781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CBC61-F3E5-7566-0D02-AD2DD7F86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FA2BBD4-89E6-12EF-903F-AC1CA74AB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472AD11-A120-09EF-95F6-3E590C2C899F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925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Results – Performance and Significance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E0250-4FBD-F1F6-37F9-A84F6429F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0825" y="1633204"/>
            <a:ext cx="8172510" cy="43434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8EA25F-703F-FAD2-4B61-5D3A00F047B3}"/>
              </a:ext>
            </a:extLst>
          </p:cNvPr>
          <p:cNvSpPr txBox="1"/>
          <p:nvPr/>
        </p:nvSpPr>
        <p:spPr>
          <a:xfrm>
            <a:off x="464820" y="1661160"/>
            <a:ext cx="1859280" cy="25545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71450" indent="-171450" hangingPunct="1">
              <a:buFont typeface="Arial" panose="020B0604020202020204" pitchFamily="34" charset="0"/>
              <a:buChar char="•"/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0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3x performance difference</a:t>
            </a:r>
          </a:p>
          <a:p>
            <a:pPr marL="171450" indent="-171450" hangingPunct="1">
              <a:buFont typeface="Arial" panose="020B0604020202020204" pitchFamily="34" charset="0"/>
              <a:buChar char="•"/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20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Insignificant relative to total energy available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43235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68E0F7-0DA4-B796-EAB1-7FDB38F2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A498C423-0AB7-1F2E-E0ED-00BDD0FC6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79B9962-8BB3-2FD3-DAFF-969C93FCB9FE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Conclusion – What we learned</a:t>
            </a:r>
          </a:p>
        </p:txBody>
      </p:sp>
    </p:spTree>
    <p:extLst>
      <p:ext uri="{BB962C8B-B14F-4D97-AF65-F5344CB8AC3E}">
        <p14:creationId xmlns:p14="http://schemas.microsoft.com/office/powerpoint/2010/main" val="126208493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04A2A0-51FA-605A-A89F-9D438E74B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47C762EB-6303-3B38-0B1A-73909CEF6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D5D6237-D5D6-2586-C04C-CFFBE195711A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119402872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92865-D39D-D2A8-2AA7-32DBD63CF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CUT SLIDES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CEAEE-B23E-1A8A-0434-58C87BEE970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7169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ED9301-4799-BC52-4B93-001E5EFFC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D1914B97-8B8E-DF97-2E70-7B14785F5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79BE793-CB15-10CC-310C-CF79F445B0DB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Building testbench control software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C20811-91AA-59FC-3417-E99CF52AC6EF}"/>
              </a:ext>
            </a:extLst>
          </p:cNvPr>
          <p:cNvSpPr txBox="1"/>
          <p:nvPr/>
        </p:nvSpPr>
        <p:spPr>
          <a:xfrm>
            <a:off x="538546" y="1636295"/>
            <a:ext cx="9357807" cy="47089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chemeClr val="bg1"/>
                </a:solidFill>
                <a:latin typeface="+mn-lt"/>
              </a:rPr>
              <a:t>What are the goals?</a:t>
            </a:r>
          </a:p>
          <a:p>
            <a:pPr marL="571500" lvl="1" indent="-571500" defTabSz="9144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400">
                <a:solidFill>
                  <a:schemeClr val="bg1"/>
                </a:solidFill>
                <a:latin typeface="+mn-lt"/>
              </a:rPr>
              <a:t>Supportable by other users</a:t>
            </a:r>
          </a:p>
          <a:p>
            <a:pPr marL="571500" lvl="1" indent="-571500" defTabSz="9144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400">
                <a:solidFill>
                  <a:schemeClr val="bg1"/>
                </a:solidFill>
                <a:latin typeface="+mn-lt"/>
              </a:rPr>
              <a:t>Able to control motor …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What are the options?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Python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>
                <a:solidFill>
                  <a:schemeClr val="bg1"/>
                </a:solidFill>
                <a:latin typeface="+mn-lt"/>
              </a:rPr>
              <a:t>LabVIEW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Termina</a:t>
            </a:r>
            <a:r>
              <a:rPr lang="en-US" sz="1400">
                <a:solidFill>
                  <a:schemeClr val="bg1"/>
                </a:solidFill>
                <a:latin typeface="+mn-lt"/>
              </a:rPr>
              <a:t>l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>
                <a:solidFill>
                  <a:schemeClr val="bg1"/>
                </a:solidFill>
                <a:latin typeface="+mn-lt"/>
              </a:rPr>
              <a:t>C/C++</a:t>
            </a:r>
            <a:endParaRPr kumimoji="0" 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chemeClr val="bg1"/>
                </a:solidFill>
                <a:latin typeface="+mn-lt"/>
              </a:rPr>
              <a:t>What we decided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err="1">
                <a:solidFill>
                  <a:schemeClr val="bg1"/>
                </a:solidFill>
                <a:latin typeface="+mn-lt"/>
              </a:rPr>
              <a:t>Labview</a:t>
            </a:r>
            <a:r>
              <a:rPr lang="en-US" sz="1400">
                <a:solidFill>
                  <a:schemeClr val="bg1"/>
                </a:solidFill>
                <a:latin typeface="+mn-lt"/>
              </a:rPr>
              <a:t> (nice GUI driven real time control system very quickly)</a:t>
            </a:r>
          </a:p>
          <a:p>
            <a:pPr marL="285750" lvl="1" indent="-2857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+mn-lt"/>
              </a:rPr>
              <a:t>Easily learned by non-programmers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>
                <a:solidFill>
                  <a:schemeClr val="bg1"/>
                </a:solidFill>
                <a:latin typeface="+mn-lt"/>
              </a:rPr>
              <a:t>Easily modifiable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796333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037B2-FA3F-04AF-A4BC-E3B03AF42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D3715578-5A9C-4655-0AEC-B14EC9C0D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3FCBF6F-58FA-A4DE-B63D-D7FAD8AC5967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Timeline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712234F-7833-5096-0977-D9DD55BA2F2B}"/>
              </a:ext>
            </a:extLst>
          </p:cNvPr>
          <p:cNvGraphicFramePr/>
          <p:nvPr/>
        </p:nvGraphicFramePr>
        <p:xfrm>
          <a:off x="1398494" y="676836"/>
          <a:ext cx="9395012" cy="550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2072560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2A877D-22F3-BE3D-9680-B539F12A7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87A5069F-D969-EFD7-C2E7-F5E7D67FA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842D25-FAB9-D807-70A2-AA35E7225E1C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Refining the LabVIEW Program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FC4900-ADDD-E890-2C6A-0BF23BBF85E0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350408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6ABED8-01C0-7B00-C27C-70EB7933F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B6C9A56-2488-8D5C-621E-772E4AA56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29" y="6052506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D5347E8-3596-D20F-A305-DCFE2477A4ED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Subsystem test – CTD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5445A-5B1C-58AE-B03C-342DF6174200}"/>
              </a:ext>
            </a:extLst>
          </p:cNvPr>
          <p:cNvSpPr txBox="1"/>
          <p:nvPr/>
        </p:nvSpPr>
        <p:spPr>
          <a:xfrm>
            <a:off x="0" y="1636295"/>
            <a:ext cx="7396066" cy="46166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CTD stopped communicating with CPF controller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Built test cables and test fixture to verify CTD was communicating properly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Plugged CTD back up to the controller and it worked fine</a:t>
            </a:r>
          </a:p>
          <a:p>
            <a:pPr lvl="1" defTabSz="914400">
              <a:lnSpc>
                <a:spcPct val="150000"/>
              </a:lnSpc>
            </a:pP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6FB161-B5AF-6CE3-4BBC-CC9C346E8C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9538"/>
          <a:stretch>
            <a:fillRect/>
          </a:stretch>
        </p:blipFill>
        <p:spPr>
          <a:xfrm>
            <a:off x="7764308" y="315093"/>
            <a:ext cx="4160389" cy="3795879"/>
          </a:xfrm>
          <a:prstGeom prst="rect">
            <a:avLst/>
          </a:prstGeom>
        </p:spPr>
      </p:pic>
      <p:sp>
        <p:nvSpPr>
          <p:cNvPr id="11" name="Conector recto 10">
            <a:extLst>
              <a:ext uri="{FF2B5EF4-FFF2-40B4-BE49-F238E27FC236}">
                <a16:creationId xmlns:a16="http://schemas.microsoft.com/office/drawing/2014/main" id="{2083819A-7FA7-4E7B-B72C-9F4D300DE20E}"/>
              </a:ext>
            </a:extLst>
          </p:cNvPr>
          <p:cNvSpPr/>
          <p:nvPr/>
        </p:nvSpPr>
        <p:spPr>
          <a:xfrm rot="5400000">
            <a:off x="9079490" y="2658681"/>
            <a:ext cx="2926080" cy="0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Conector recto 10">
            <a:extLst>
              <a:ext uri="{FF2B5EF4-FFF2-40B4-BE49-F238E27FC236}">
                <a16:creationId xmlns:a16="http://schemas.microsoft.com/office/drawing/2014/main" id="{7A6086C5-6B27-97B6-C37B-EB280656DE16}"/>
              </a:ext>
            </a:extLst>
          </p:cNvPr>
          <p:cNvSpPr/>
          <p:nvPr/>
        </p:nvSpPr>
        <p:spPr>
          <a:xfrm rot="5400000">
            <a:off x="11192240" y="3461262"/>
            <a:ext cx="0" cy="1299421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Conector recto 10">
            <a:extLst>
              <a:ext uri="{FF2B5EF4-FFF2-40B4-BE49-F238E27FC236}">
                <a16:creationId xmlns:a16="http://schemas.microsoft.com/office/drawing/2014/main" id="{270BF267-1B61-D058-123D-DE4420FFD3BF}"/>
              </a:ext>
            </a:extLst>
          </p:cNvPr>
          <p:cNvSpPr/>
          <p:nvPr/>
        </p:nvSpPr>
        <p:spPr>
          <a:xfrm rot="5400000">
            <a:off x="10378911" y="2667946"/>
            <a:ext cx="2926080" cy="0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4" name="Conector recto 10">
            <a:extLst>
              <a:ext uri="{FF2B5EF4-FFF2-40B4-BE49-F238E27FC236}">
                <a16:creationId xmlns:a16="http://schemas.microsoft.com/office/drawing/2014/main" id="{CAFE3C7E-AE74-E6FB-13F5-D8894379DE9D}"/>
              </a:ext>
            </a:extLst>
          </p:cNvPr>
          <p:cNvSpPr/>
          <p:nvPr/>
        </p:nvSpPr>
        <p:spPr>
          <a:xfrm rot="5400000">
            <a:off x="11192240" y="555196"/>
            <a:ext cx="0" cy="1299421"/>
          </a:xfrm>
          <a:prstGeom prst="line">
            <a:avLst/>
          </a:prstGeom>
          <a:solidFill>
            <a:srgbClr val="E71224">
              <a:alpha val="5000"/>
            </a:srgbClr>
          </a:solidFill>
          <a:ln w="38100">
            <a:solidFill>
              <a:srgbClr val="E712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 anchorCtr="1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E71224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695290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9293D-2EAA-DB7F-57A2-8FEA483CE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BAE6F696-8422-FEE1-0A28-AD79F515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E0DBE0B-B07E-1698-DE75-3D4A6643E5C2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Procedure for testing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A19ED6-54BB-ACC1-C460-1189A6FA52E6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849322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437B1C-9FD6-2B56-DBF5-FD1C37209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509560A0-D563-115C-6ED1-A3520E6F7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27E3D99-D256-D8B7-7173-74AA7ACA1328}"/>
              </a:ext>
            </a:extLst>
          </p:cNvPr>
          <p:cNvSpPr txBox="1">
            <a:spLocks/>
          </p:cNvSpPr>
          <p:nvPr/>
        </p:nvSpPr>
        <p:spPr>
          <a:xfrm>
            <a:off x="122663" y="315093"/>
            <a:ext cx="1153696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D0F12-1798-9983-4FD4-93757B3A0E9F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267465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302514-3BCD-F9BF-1E28-6B1259B5C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ED5E1522-4D1C-49CC-4B55-025539CC0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D0D3080-3C1D-15A2-2C00-5CE612795163}"/>
              </a:ext>
            </a:extLst>
          </p:cNvPr>
          <p:cNvSpPr txBox="1">
            <a:spLocks/>
          </p:cNvSpPr>
          <p:nvPr/>
        </p:nvSpPr>
        <p:spPr>
          <a:xfrm>
            <a:off x="114801" y="315093"/>
            <a:ext cx="9809785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State of the CPF 10 weeks ago</a:t>
            </a:r>
          </a:p>
        </p:txBody>
      </p:sp>
      <p:pic>
        <p:nvPicPr>
          <p:cNvPr id="6" name="Picture 5" descr="Bugatti and Ferraris abandoned and left to collect dust in sobering renders">
            <a:extLst>
              <a:ext uri="{FF2B5EF4-FFF2-40B4-BE49-F238E27FC236}">
                <a16:creationId xmlns:a16="http://schemas.microsoft.com/office/drawing/2014/main" id="{2CBE0E1B-D52B-027A-221F-1C83DA2F3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4586" y="116790"/>
            <a:ext cx="2134879" cy="17866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6C1DBF-E393-3861-DA18-F654B92E0FF1}"/>
              </a:ext>
            </a:extLst>
          </p:cNvPr>
          <p:cNvSpPr txBox="1"/>
          <p:nvPr/>
        </p:nvSpPr>
        <p:spPr>
          <a:xfrm>
            <a:off x="1003610" y="1733550"/>
            <a:ext cx="5352585" cy="1477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Done dozens of missions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gone through a set of engineering improvements to reduce power consumption.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The last test showed a high humidity alarm.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Discovered broken O-ring</a:t>
            </a:r>
          </a:p>
        </p:txBody>
      </p:sp>
    </p:spTree>
    <p:extLst>
      <p:ext uri="{BB962C8B-B14F-4D97-AF65-F5344CB8AC3E}">
        <p14:creationId xmlns:p14="http://schemas.microsoft.com/office/powerpoint/2010/main" val="91099669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3917F3-B405-5189-0DA0-80EC81E40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668B6899-BDEB-5D43-653E-4D11DCCE4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8C03B80-5814-6B58-F5EF-74613BE53567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Timeline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E3F52C5-59D3-A03B-2EB6-7EE1BE38D3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6939562"/>
              </p:ext>
            </p:extLst>
          </p:nvPr>
        </p:nvGraphicFramePr>
        <p:xfrm>
          <a:off x="1398494" y="676836"/>
          <a:ext cx="9395012" cy="550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4347785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DAD64A-3751-41E2-B670-7E367E314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56DA7AA9-0290-D1E2-458F-70770F4B0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BE4EDBE-FA0B-2583-0DCE-14C8583F36A2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Timeline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A89C348-F8CE-92CB-F219-194E0D3FD0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2038049"/>
              </p:ext>
            </p:extLst>
          </p:nvPr>
        </p:nvGraphicFramePr>
        <p:xfrm>
          <a:off x="1398494" y="676836"/>
          <a:ext cx="9395012" cy="550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4725037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DF2AE8-3F77-7B10-7C5A-645129CEC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3B5804-C7E8-1B4A-2B62-6A26A87788FF}"/>
              </a:ext>
            </a:extLst>
          </p:cNvPr>
          <p:cNvSpPr txBox="1">
            <a:spLocks/>
          </p:cNvSpPr>
          <p:nvPr/>
        </p:nvSpPr>
        <p:spPr>
          <a:xfrm>
            <a:off x="227397" y="-381039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bg1"/>
                </a:solidFill>
              </a:rPr>
              <a:t>Coastal profiling float – designed to work in shallow waters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D5CAF8-D792-206A-FF2E-E7CBAA965DF6}"/>
              </a:ext>
            </a:extLst>
          </p:cNvPr>
          <p:cNvSpPr txBox="1"/>
          <p:nvPr/>
        </p:nvSpPr>
        <p:spPr>
          <a:xfrm>
            <a:off x="3614483" y="833854"/>
            <a:ext cx="8653718" cy="16927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defTabSz="914400"/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CPF Unique Capabilities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Closed Loop </a:t>
            </a:r>
            <a:r>
              <a:rPr lang="en-US" sz="2600" dirty="0">
                <a:solidFill>
                  <a:schemeClr val="bg1"/>
                </a:solidFill>
              </a:rPr>
              <a:t>buoyancy </a:t>
            </a: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system that controls platform velocity and depth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3.5-liter (delta)Volume (3-12X other profiling floats)</a:t>
            </a: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9" name="Picture 8" descr="New coastal profiling floats for diagnosing ocean health • MBARI">
            <a:extLst>
              <a:ext uri="{FF2B5EF4-FFF2-40B4-BE49-F238E27FC236}">
                <a16:creationId xmlns:a16="http://schemas.microsoft.com/office/drawing/2014/main" id="{06B7051B-C703-0F88-B6ED-982A7DA5B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007" y="2526621"/>
            <a:ext cx="5908785" cy="4017974"/>
          </a:xfrm>
          <a:prstGeom prst="rect">
            <a:avLst/>
          </a:prstGeom>
        </p:spPr>
      </p:pic>
      <p:pic>
        <p:nvPicPr>
          <p:cNvPr id="7" name="Picture 6" descr="New coastal profiling floats for diagnosing ocean health • MBARI">
            <a:extLst>
              <a:ext uri="{FF2B5EF4-FFF2-40B4-BE49-F238E27FC236}">
                <a16:creationId xmlns:a16="http://schemas.microsoft.com/office/drawing/2014/main" id="{1F66A691-9AA5-64F1-DBBD-F3B4212D2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51" y="805688"/>
            <a:ext cx="3308616" cy="262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2716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BAB358-6615-F162-BB8F-CF63BBD9F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36666FFC-AC74-ADE3-A687-7C98D676F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79AE421-D9FD-555B-0C5C-623ACE565E64}"/>
              </a:ext>
            </a:extLst>
          </p:cNvPr>
          <p:cNvSpPr txBox="1">
            <a:spLocks/>
          </p:cNvSpPr>
          <p:nvPr/>
        </p:nvSpPr>
        <p:spPr>
          <a:xfrm>
            <a:off x="538548" y="315093"/>
            <a:ext cx="10048588" cy="552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77500" lnSpcReduction="2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Testing stages for CPF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008D01-4979-5D59-5B7A-0C018DA0FB84}"/>
              </a:ext>
            </a:extLst>
          </p:cNvPr>
          <p:cNvSpPr txBox="1"/>
          <p:nvPr/>
        </p:nvSpPr>
        <p:spPr>
          <a:xfrm>
            <a:off x="399650" y="1073601"/>
            <a:ext cx="6085277" cy="47089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+mj-ea"/>
                <a:cs typeface="+mj-cs"/>
                <a:sym typeface="Calibri"/>
              </a:rPr>
              <a:t>Test by analysis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600" dirty="0">
                <a:solidFill>
                  <a:schemeClr val="bg1"/>
                </a:solidFill>
              </a:rPr>
              <a:t>Identify risks &amp; mitigation tests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600" dirty="0">
                <a:solidFill>
                  <a:schemeClr val="bg1"/>
                </a:solidFill>
              </a:rPr>
              <a:t>Prototype testing during design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400" b="1" u="sng" dirty="0">
                <a:solidFill>
                  <a:schemeClr val="bg1"/>
                </a:solidFill>
              </a:rPr>
              <a:t>Subsystem testing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400" b="1" u="sng" dirty="0">
                <a:solidFill>
                  <a:schemeClr val="bg1"/>
                </a:solidFill>
              </a:rPr>
              <a:t>System testing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600" dirty="0">
                <a:solidFill>
                  <a:schemeClr val="bg1"/>
                </a:solidFill>
              </a:rPr>
              <a:t>Deployment Readiness Review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ea typeface="+mj-ea"/>
              <a:cs typeface="+mj-cs"/>
              <a:sym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DDBE5D-780F-07BD-2941-316B62C982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152" t="-38295" r="2152" b="38295"/>
          <a:stretch>
            <a:fillRect/>
          </a:stretch>
        </p:blipFill>
        <p:spPr>
          <a:xfrm>
            <a:off x="6431901" y="-1184495"/>
            <a:ext cx="5522179" cy="570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7968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F7AEB-7F9E-C8B1-E8B5-D01130A2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0D769C3-05DF-7DDB-22CB-1B6A0A515A74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77500" lnSpcReduction="2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Testing onshore is more effective than at sea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71A6CA-F5BA-E012-A0A3-E4D39A4B6161}"/>
              </a:ext>
            </a:extLst>
          </p:cNvPr>
          <p:cNvSpPr txBox="1"/>
          <p:nvPr/>
        </p:nvSpPr>
        <p:spPr>
          <a:xfrm>
            <a:off x="168356" y="1998316"/>
            <a:ext cx="3965494" cy="2862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Pressure simulator simulates an at sea profile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Simulate known problems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Do hundreds of profiles for low cost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F0F515-20B2-B3A3-1BB5-4C4AFD381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100" y="1892175"/>
            <a:ext cx="7540544" cy="416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5873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21EC67-D261-BC33-75D7-970CD3842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6C78BB8-B2BB-A770-C435-79BC839810CC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Benchtop Pressure Simulator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1FE24A-4B3B-D501-4957-5498D1F42AF1}"/>
              </a:ext>
            </a:extLst>
          </p:cNvPr>
          <p:cNvSpPr txBox="1"/>
          <p:nvPr/>
        </p:nvSpPr>
        <p:spPr>
          <a:xfrm>
            <a:off x="538547" y="1581150"/>
            <a:ext cx="9768055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defTabSz="914400"/>
            <a:r>
              <a:rPr lang="en-US" sz="2600" dirty="0">
                <a:solidFill>
                  <a:schemeClr val="bg1"/>
                </a:solidFill>
              </a:rPr>
              <a:t>Goal: simulate an actual deployment on the bench and inject problems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4E5F2F-F27B-9180-5A30-AE8CDF0BA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3" y="2363287"/>
            <a:ext cx="11713854" cy="275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6172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723</Words>
  <Application>Microsoft Office PowerPoint</Application>
  <PresentationFormat>Widescreen</PresentationFormat>
  <Paragraphs>138</Paragraphs>
  <Slides>34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Courier New</vt:lpstr>
      <vt:lpstr>Helvetica</vt:lpstr>
      <vt:lpstr>Helvetica Neue</vt:lpstr>
      <vt:lpstr>Office Theme</vt:lpstr>
      <vt:lpstr>From Prototype to Platform: Making Better Engineering Decisions Through Testing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CUT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DIVING INTO THE DEEP  Leveraging owned and earned media to expand MBARI’s reach</dc:title>
  <dc:creator>Rudra Gaikwad</dc:creator>
  <cp:lastModifiedBy>Rudra Gaikwad</cp:lastModifiedBy>
  <cp:revision>14</cp:revision>
  <dcterms:modified xsi:type="dcterms:W3CDTF">2026-08-11T23:48:50Z</dcterms:modified>
</cp:coreProperties>
</file>