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79" r:id="rId3"/>
    <p:sldId id="4586" r:id="rId4"/>
    <p:sldId id="286" r:id="rId5"/>
    <p:sldId id="4564" r:id="rId6"/>
    <p:sldId id="4562" r:id="rId7"/>
    <p:sldId id="4563" r:id="rId8"/>
    <p:sldId id="4581" r:id="rId9"/>
    <p:sldId id="4578" r:id="rId10"/>
    <p:sldId id="4583" r:id="rId11"/>
    <p:sldId id="4577" r:id="rId12"/>
    <p:sldId id="4579" r:id="rId13"/>
    <p:sldId id="4584" r:id="rId14"/>
    <p:sldId id="4585" r:id="rId15"/>
    <p:sldId id="4570" r:id="rId16"/>
    <p:sldId id="4576" r:id="rId17"/>
    <p:sldId id="4582" r:id="rId18"/>
    <p:sldId id="4572" r:id="rId19"/>
    <p:sldId id="4567" r:id="rId20"/>
    <p:sldId id="4568" r:id="rId21"/>
    <p:sldId id="4569" r:id="rId22"/>
    <p:sldId id="4571" r:id="rId23"/>
    <p:sldId id="4561" r:id="rId24"/>
  </p:sldIdLst>
  <p:sldSz cx="12192000" cy="6858000"/>
  <p:notesSz cx="6858000" cy="9144000"/>
  <p:defaultTextStyle>
    <a:defPPr marL="0" marR="0" indent="0" algn="l" defTabSz="914354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B26"/>
    <a:srgbClr val="94D0FF"/>
    <a:srgbClr val="00D7FF"/>
    <a:srgbClr val="48FFE6"/>
    <a:srgbClr val="00BAFF"/>
    <a:srgbClr val="62DDFF"/>
    <a:srgbClr val="13C7FF"/>
    <a:srgbClr val="FED502"/>
    <a:srgbClr val="954EFF"/>
    <a:srgbClr val="702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D9F655-71F6-4756-C673-3D42BA8E9533}" v="56" dt="2026-08-10T16:59:27.752"/>
    <p1510:client id="{737120BD-943C-4965-9307-09127E38549D}" v="2" dt="2026-08-10T16:40:42.26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8" y="2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0" i="0">
        <a:latin typeface="Helvetica" pitchFamily="2" charset="0"/>
        <a:ea typeface="+mj-ea"/>
        <a:cs typeface="+mj-cs"/>
        <a:sym typeface="Calibri"/>
      </a:defRPr>
    </a:lvl1pPr>
    <a:lvl2pPr indent="228589" latinLnBrk="0">
      <a:defRPr sz="1200">
        <a:latin typeface="+mj-lt"/>
        <a:ea typeface="+mj-ea"/>
        <a:cs typeface="+mj-cs"/>
        <a:sym typeface="Calibri"/>
      </a:defRPr>
    </a:lvl2pPr>
    <a:lvl3pPr indent="457178" latinLnBrk="0">
      <a:defRPr sz="1200">
        <a:latin typeface="+mj-lt"/>
        <a:ea typeface="+mj-ea"/>
        <a:cs typeface="+mj-cs"/>
        <a:sym typeface="Calibri"/>
      </a:defRPr>
    </a:lvl3pPr>
    <a:lvl4pPr indent="685766" latinLnBrk="0">
      <a:defRPr sz="1200">
        <a:latin typeface="+mj-lt"/>
        <a:ea typeface="+mj-ea"/>
        <a:cs typeface="+mj-cs"/>
        <a:sym typeface="Calibri"/>
      </a:defRPr>
    </a:lvl4pPr>
    <a:lvl5pPr indent="914354" latinLnBrk="0">
      <a:defRPr sz="1200">
        <a:latin typeface="+mj-lt"/>
        <a:ea typeface="+mj-ea"/>
        <a:cs typeface="+mj-cs"/>
        <a:sym typeface="Calibri"/>
      </a:defRPr>
    </a:lvl5pPr>
    <a:lvl6pPr indent="1142942" latinLnBrk="0">
      <a:defRPr sz="1200">
        <a:latin typeface="+mj-lt"/>
        <a:ea typeface="+mj-ea"/>
        <a:cs typeface="+mj-cs"/>
        <a:sym typeface="Calibri"/>
      </a:defRPr>
    </a:lvl6pPr>
    <a:lvl7pPr indent="1371532" latinLnBrk="0">
      <a:defRPr sz="1200">
        <a:latin typeface="+mj-lt"/>
        <a:ea typeface="+mj-ea"/>
        <a:cs typeface="+mj-cs"/>
        <a:sym typeface="Calibri"/>
      </a:defRPr>
    </a:lvl7pPr>
    <a:lvl8pPr indent="1600120" latinLnBrk="0">
      <a:defRPr sz="1200">
        <a:latin typeface="+mj-lt"/>
        <a:ea typeface="+mj-ea"/>
        <a:cs typeface="+mj-cs"/>
        <a:sym typeface="Calibri"/>
      </a:defRPr>
    </a:lvl8pPr>
    <a:lvl9pPr indent="1828709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strike="noStrike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E78FF-1E98-EA3B-33ED-72A0E8BE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18C8B26D-FD74-9342-93CB-9B1585FE7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D86A317C-33C1-5B63-519C-7EEBB8821AE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433235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4502A-A131-7439-6A82-58419EF5C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4CFE4456-6D76-3AB2-6FC1-B2717DF610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872EC69-850E-7486-81C4-07FD08A4F17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70260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522F7-720D-19DC-8223-F50B342B0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F8C20E73-EC30-8B49-298F-A39C8B11E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3E5ABE18-C802-0784-8F7C-343E5FD4CA6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453956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3E150-15D4-D702-5ACB-5E0A6B166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FF0716B5-7516-2C82-6C59-A6D552F3F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F60749A-FE95-1527-F288-2E58BD5AB6F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109884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CB8C1-3AEF-A77A-0C05-926B04855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C6B6A42-461D-1ED1-7483-361586C89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3DD7C646-A339-EB2F-EDE4-3A9AD5A084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777772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CA1E7-ED83-6C04-0389-6A01F819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F359A3D5-22EE-46B1-22FA-2BE9A680F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52A25F0D-BFFB-B275-B918-EF503F63A61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85750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CF87-A439-19E5-DF2E-8AF2497B0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36891CBD-9DCE-EF6C-73FD-D5D596FBA2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AC73860F-C48E-8914-A768-426094866DD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228348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227DB-ADC5-99E6-1A83-DC1A7C13B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E342157B-FDEF-0701-E413-E77209ED4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6DB61FE5-A70C-9C8F-F7D0-F810A7CCF71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17525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7C8D-F1BA-9A14-889B-FEBC9C73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3964C34F-65F7-7251-22A1-E12201E84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EE2539B4-1222-EE98-C3C2-A49F88EE27D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242977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A6715-8535-07AF-AE99-AD4C1213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2A081C63-CD93-D527-2A79-EDDB5FB32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6EE2EF7-4060-CED9-A786-4C7B8050C6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898870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D5D4B-4F00-A22B-A3A3-13EF7A93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C0EF9C71-B5BA-7AEA-55E4-86B98602D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7CE40A61-5867-8F99-976C-D6A25AFBA7F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228979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8162E-0554-B87D-01BC-39F74C068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6C2C271-55BB-1F56-3F9F-0C69FE087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828BCF5A-A586-F07F-2DBF-026884C3CEB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842774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AC9F7-27FF-F417-640C-BDB5FBD1B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154176A-B939-5362-5C79-4BAF01940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BA0E63B4-8C63-4CE8-2E07-49D3D06278C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700047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9AFCA-454F-0059-55F0-99A9885F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375DFE45-B8FF-FED1-1C59-CC4057036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73056266-AD1A-6D73-E486-42EB381C58B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118232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0AFE2-E2F1-8AD7-64EE-4692B9A8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8A4BE718-75CC-F91F-2EF7-9AFA09072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185F3B22-00BC-939E-6A83-13450A8B68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283890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994BE-B444-40A3-E921-5DB4AE54A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8C5955EC-AD75-9A86-624C-AC5D21E75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67B1AE5D-1666-0007-35A5-9EFE96B675C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714656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3D6CF-B7A4-AC0D-666E-E5E954C0A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7A828518-0E47-ED87-3E6D-A3F5ABC9D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3ED8C55-C917-0F14-9EDE-D801D3AD364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591787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D34AD-4709-24AA-B944-43F0E65D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173C560F-A6BC-3E1D-07C9-366E6ABB0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B57485F-216C-5984-59FB-705507E59B9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555022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B7DDE-8A74-D172-82CB-3B6FBB050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FB1A962-2325-FAC2-3333-F612D0904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5113D348-6E7B-854B-DBCE-C969A85DD08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308672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92158-A721-2ECF-8218-A33E0A5AA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04569E8D-E0E9-50DF-E733-E05DD8090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84D7ED6E-D980-ABF6-8D90-637E3EE0244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817957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5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 b="0" i="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 b="0" i="0"/>
            </a:lvl1pPr>
            <a:lvl2pPr marL="0" indent="0" algn="ctr">
              <a:buSzTx/>
              <a:buFontTx/>
              <a:buNone/>
              <a:defRPr sz="2400" b="0" i="0"/>
            </a:lvl2pPr>
            <a:lvl3pPr marL="0" indent="0" algn="ctr">
              <a:buSzTx/>
              <a:buFontTx/>
              <a:buNone/>
              <a:defRPr sz="2400" b="0" i="0"/>
            </a:lvl3pPr>
            <a:lvl4pPr marL="0" indent="0" algn="ctr">
              <a:buSzTx/>
              <a:buFontTx/>
              <a:buNone/>
              <a:defRPr sz="2400" b="0" i="0"/>
            </a:lvl4pPr>
            <a:lvl5pPr marL="0" indent="0" algn="ctr">
              <a:buSzTx/>
              <a:buFontTx/>
              <a:buNone/>
              <a:defRPr sz="2400" b="0" i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73922" y="6400417"/>
            <a:ext cx="279881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 b="0" i="0">
                <a:solidFill>
                  <a:srgbClr val="888888"/>
                </a:solidFill>
                <a:latin typeface="Helvetica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589" marR="0" indent="-228589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723865" marR="0" indent="-266687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2pPr>
      <a:lvl3pPr marL="1234377" marR="0" indent="-320023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3pPr>
      <a:lvl4pPr marL="1727114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4pPr>
      <a:lvl5pPr marL="2184291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5pPr>
      <a:lvl6pPr marL="2641469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645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5822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000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ctrTitle"/>
          </p:nvPr>
        </p:nvSpPr>
        <p:spPr>
          <a:xfrm>
            <a:off x="535456" y="735230"/>
            <a:ext cx="11121081" cy="15034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4000">
                <a:sym typeface="Helvetica Neue"/>
              </a:rPr>
              <a:t>From Prototype to Platform: Making Better Engineering Decisions Through Testing</a:t>
            </a:r>
            <a:br>
              <a:rPr lang="en-US" sz="5400">
                <a:sym typeface="Helvetica Neue"/>
              </a:rPr>
            </a:br>
            <a:endParaRPr>
              <a:latin typeface="+mn-ea"/>
              <a:ea typeface="+mn-ea"/>
            </a:endParaRPr>
          </a:p>
        </p:txBody>
      </p:sp>
      <p:sp>
        <p:nvSpPr>
          <p:cNvPr id="114" name="TextBox 26"/>
          <p:cNvSpPr txBox="1"/>
          <p:nvPr/>
        </p:nvSpPr>
        <p:spPr>
          <a:xfrm>
            <a:off x="535456" y="4180733"/>
            <a:ext cx="9605216" cy="430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sz="2200">
              <a:latin typeface="Helvetica" pitchFamily="2" charset="0"/>
            </a:endParaRPr>
          </a:p>
        </p:txBody>
      </p:sp>
      <p:pic>
        <p:nvPicPr>
          <p:cNvPr id="115" name="Picture 29" descr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08" y="5525964"/>
            <a:ext cx="2984584" cy="6070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4833CD-09DD-10DC-BF58-A6AA05AC9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5D0141ED-3836-646A-CD8E-ED5258401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066743-CF47-84C7-2C16-C297D8867967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Method for testing continuous motor current draw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28C4F6-47E6-4209-A56D-F0049D9A52BE}"/>
              </a:ext>
            </a:extLst>
          </p:cNvPr>
          <p:cNvSpPr txBox="1"/>
          <p:nvPr/>
        </p:nvSpPr>
        <p:spPr>
          <a:xfrm>
            <a:off x="926122" y="1559169"/>
            <a:ext cx="302713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92841-521C-DFB3-228E-109C018C7F88}"/>
              </a:ext>
            </a:extLst>
          </p:cNvPr>
          <p:cNvSpPr txBox="1"/>
          <p:nvPr/>
        </p:nvSpPr>
        <p:spPr>
          <a:xfrm>
            <a:off x="818984" y="1325216"/>
            <a:ext cx="5096786" cy="341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bg1"/>
                </a:solidFill>
              </a:rPr>
              <a:t>Use INA229 current monitoring module to measure current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4 kHz Sampling frequency, run for 5 seconds (20,000 samples)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Run test at 10 different load pressures (ranging from 0 to 420 </a:t>
            </a:r>
            <a:r>
              <a:rPr kumimoji="0" lang="en-US" sz="18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dBar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Gather average current over 20,000 samples for each load pressure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bg1"/>
                </a:solidFill>
              </a:rPr>
              <a:t>Repeat test for different motor + motor controller configs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7FDA40-26EE-8FC5-59FC-D7129DE73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941" y="1559169"/>
            <a:ext cx="2619741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1733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5B84A7-2E86-F06B-5CB4-635FC9961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6BA44A6B-0323-D80F-D85A-6FE4CC9F5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65164C2-0A08-1D33-21C8-8594B26405F5}"/>
              </a:ext>
            </a:extLst>
          </p:cNvPr>
          <p:cNvSpPr txBox="1">
            <a:spLocks/>
          </p:cNvSpPr>
          <p:nvPr/>
        </p:nvSpPr>
        <p:spPr>
          <a:xfrm>
            <a:off x="327517" y="20417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85000" lnSpcReduction="1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 – Continuous Motion: Current Draw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1C908D-0A11-F370-5252-CC8169F1B809}"/>
              </a:ext>
            </a:extLst>
          </p:cNvPr>
          <p:cNvSpPr txBox="1"/>
          <p:nvPr/>
        </p:nvSpPr>
        <p:spPr>
          <a:xfrm>
            <a:off x="6618514" y="926841"/>
            <a:ext cx="9239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AA484B-5ADF-BBD6-C577-8AC728FD3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3" t="7276" r="8592" b="2818"/>
          <a:stretch>
            <a:fillRect/>
          </a:stretch>
        </p:blipFill>
        <p:spPr>
          <a:xfrm>
            <a:off x="1416050" y="1337916"/>
            <a:ext cx="8824845" cy="467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615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2F2A51-66B0-FD42-A49D-FB62FD66E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8DAB1F49-C69D-F9D8-1969-C1D1736E9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8640B04-6AFD-CAE3-7912-5880CE7E32D7}"/>
              </a:ext>
            </a:extLst>
          </p:cNvPr>
          <p:cNvSpPr txBox="1">
            <a:spLocks/>
          </p:cNvSpPr>
          <p:nvPr/>
        </p:nvSpPr>
        <p:spPr>
          <a:xfrm>
            <a:off x="382185" y="-189969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2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Characterizing Performance and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mitigatimg</a:t>
            </a:r>
            <a:r>
              <a:rPr lang="en-US" sz="32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 risk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A0992-CD68-AD50-1CFF-0BAD054F00CB}"/>
              </a:ext>
            </a:extLst>
          </p:cNvPr>
          <p:cNvSpPr txBox="1"/>
          <p:nvPr/>
        </p:nvSpPr>
        <p:spPr>
          <a:xfrm>
            <a:off x="483877" y="1109012"/>
            <a:ext cx="11224245" cy="2862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Performance: between the Maxon EC60 and the Maxon EC90, which motor uses the least energy on startup (de-anchoring from seafloor)? 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Risk: Can we even provide the required power to start up at depth?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2400" dirty="0">
              <a:solidFill>
                <a:schemeClr val="bg1"/>
              </a:solidFill>
              <a:latin typeface="+mn-lt"/>
            </a:endParaRPr>
          </a:p>
          <a:p>
            <a:pPr marR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741782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0BE00-D0CF-6687-3E6F-6E5DDF40C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3AF81EF0-C895-84A3-1115-B34027497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72204FA-FAC5-0D3C-C61A-20E32F1C19C8}"/>
              </a:ext>
            </a:extLst>
          </p:cNvPr>
          <p:cNvSpPr txBox="1">
            <a:spLocks/>
          </p:cNvSpPr>
          <p:nvPr/>
        </p:nvSpPr>
        <p:spPr>
          <a:xfrm>
            <a:off x="373959" y="-50432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Method for testing energy required for startup at 350dbar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AC6F6F-F981-87DB-CA6F-7C7D59577C5D}"/>
              </a:ext>
            </a:extLst>
          </p:cNvPr>
          <p:cNvSpPr txBox="1"/>
          <p:nvPr/>
        </p:nvSpPr>
        <p:spPr>
          <a:xfrm>
            <a:off x="6618514" y="926841"/>
            <a:ext cx="9239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BE92B-F31F-7ACC-8C41-A71E722EE50A}"/>
              </a:ext>
            </a:extLst>
          </p:cNvPr>
          <p:cNvSpPr/>
          <p:nvPr/>
        </p:nvSpPr>
        <p:spPr>
          <a:xfrm>
            <a:off x="755458" y="1296169"/>
            <a:ext cx="2447089" cy="4715016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9" name="Picture 8" descr="Compact Powerhouse Servo Drive - Gold Solo Twitter by Elmo">
            <a:extLst>
              <a:ext uri="{FF2B5EF4-FFF2-40B4-BE49-F238E27FC236}">
                <a16:creationId xmlns:a16="http://schemas.microsoft.com/office/drawing/2014/main" id="{F130D35D-B4AE-CD7A-5AB5-8C6046F73E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794" b="14985"/>
          <a:stretch>
            <a:fillRect/>
          </a:stretch>
        </p:blipFill>
        <p:spPr>
          <a:xfrm>
            <a:off x="883587" y="1923661"/>
            <a:ext cx="2178763" cy="1411769"/>
          </a:xfrm>
          <a:prstGeom prst="rect">
            <a:avLst/>
          </a:prstGeom>
        </p:spPr>
      </p:pic>
      <p:pic>
        <p:nvPicPr>
          <p:cNvPr id="11" name="Picture 10" descr="Compact Drives, Motors, Gears, Sensors | maxon group">
            <a:extLst>
              <a:ext uri="{FF2B5EF4-FFF2-40B4-BE49-F238E27FC236}">
                <a16:creationId xmlns:a16="http://schemas.microsoft.com/office/drawing/2014/main" id="{25ADB3ED-0891-73D2-A611-A6C68233E1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960"/>
          <a:stretch>
            <a:fillRect/>
          </a:stretch>
        </p:blipFill>
        <p:spPr>
          <a:xfrm>
            <a:off x="1246125" y="3431746"/>
            <a:ext cx="1453685" cy="1149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AB5171-7D71-5881-3156-EE6162AAF63E}"/>
              </a:ext>
            </a:extLst>
          </p:cNvPr>
          <p:cNvSpPr txBox="1"/>
          <p:nvPr/>
        </p:nvSpPr>
        <p:spPr>
          <a:xfrm>
            <a:off x="785683" y="1388808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Twitter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2ADFE8-7E66-AF09-1A50-9FBD317E8DAA}"/>
              </a:ext>
            </a:extLst>
          </p:cNvPr>
          <p:cNvSpPr txBox="1"/>
          <p:nvPr/>
        </p:nvSpPr>
        <p:spPr>
          <a:xfrm>
            <a:off x="785683" y="5099865"/>
            <a:ext cx="2347334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Acce</a:t>
            </a:r>
            <a:r>
              <a:rPr lang="en-US" dirty="0"/>
              <a:t>lerate to 1000RPM over </a:t>
            </a:r>
            <a:r>
              <a:rPr lang="en-US" b="1" u="sng" dirty="0"/>
              <a:t>0.1 seconds</a:t>
            </a:r>
            <a:endParaRPr kumimoji="0" lang="en-US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864E42-3314-41BB-4AF4-CFE3DA5C62FA}"/>
              </a:ext>
            </a:extLst>
          </p:cNvPr>
          <p:cNvSpPr/>
          <p:nvPr/>
        </p:nvSpPr>
        <p:spPr>
          <a:xfrm>
            <a:off x="3493393" y="1296169"/>
            <a:ext cx="2447088" cy="4715016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5" name="Picture 34" descr="Compact Powerhouse Servo Drive - Gold Solo Twitter by Elmo">
            <a:extLst>
              <a:ext uri="{FF2B5EF4-FFF2-40B4-BE49-F238E27FC236}">
                <a16:creationId xmlns:a16="http://schemas.microsoft.com/office/drawing/2014/main" id="{8147E187-BC27-15CF-03BF-F555BAA68D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794" b="14985"/>
          <a:stretch>
            <a:fillRect/>
          </a:stretch>
        </p:blipFill>
        <p:spPr>
          <a:xfrm>
            <a:off x="3613111" y="1923660"/>
            <a:ext cx="2178763" cy="1411769"/>
          </a:xfrm>
          <a:prstGeom prst="rect">
            <a:avLst/>
          </a:prstGeom>
        </p:spPr>
      </p:pic>
      <p:pic>
        <p:nvPicPr>
          <p:cNvPr id="37" name="Picture 36" descr="Compact Drives, Motors, Gears, Sensors | maxon group">
            <a:extLst>
              <a:ext uri="{FF2B5EF4-FFF2-40B4-BE49-F238E27FC236}">
                <a16:creationId xmlns:a16="http://schemas.microsoft.com/office/drawing/2014/main" id="{607B091F-7A7C-2F10-1C2D-857FC561B4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960"/>
          <a:stretch>
            <a:fillRect/>
          </a:stretch>
        </p:blipFill>
        <p:spPr>
          <a:xfrm>
            <a:off x="3975649" y="3431745"/>
            <a:ext cx="1453685" cy="11490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53C4430-A44A-5B2C-FB62-E0BCC305CA88}"/>
              </a:ext>
            </a:extLst>
          </p:cNvPr>
          <p:cNvSpPr txBox="1"/>
          <p:nvPr/>
        </p:nvSpPr>
        <p:spPr>
          <a:xfrm>
            <a:off x="3728448" y="1388808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+ Maxon EC60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8E6719-0239-4E7E-76F8-9046F9B5A371}"/>
              </a:ext>
            </a:extLst>
          </p:cNvPr>
          <p:cNvSpPr txBox="1"/>
          <p:nvPr/>
        </p:nvSpPr>
        <p:spPr>
          <a:xfrm>
            <a:off x="3515207" y="5099864"/>
            <a:ext cx="2347334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Acce</a:t>
            </a:r>
            <a:r>
              <a:rPr lang="en-US" dirty="0"/>
              <a:t>lerate to 1000RPM over </a:t>
            </a:r>
            <a:r>
              <a:rPr lang="en-US" b="1" u="sng" dirty="0"/>
              <a:t>1 second</a:t>
            </a:r>
            <a:endParaRPr kumimoji="0" lang="en-US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073212A-9421-7512-A9FA-D128EF142E55}"/>
              </a:ext>
            </a:extLst>
          </p:cNvPr>
          <p:cNvSpPr/>
          <p:nvPr/>
        </p:nvSpPr>
        <p:spPr>
          <a:xfrm>
            <a:off x="6274130" y="1296169"/>
            <a:ext cx="2447088" cy="4715016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3" name="Picture 42" descr="Compact Powerhouse Servo Drive - Gold Solo Twitter by Elmo">
            <a:extLst>
              <a:ext uri="{FF2B5EF4-FFF2-40B4-BE49-F238E27FC236}">
                <a16:creationId xmlns:a16="http://schemas.microsoft.com/office/drawing/2014/main" id="{26683762-0B4F-B8ED-0951-5C5A8F1D56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794" b="14985"/>
          <a:stretch>
            <a:fillRect/>
          </a:stretch>
        </p:blipFill>
        <p:spPr>
          <a:xfrm>
            <a:off x="6442490" y="1969125"/>
            <a:ext cx="2178763" cy="1411769"/>
          </a:xfrm>
          <a:prstGeom prst="rect">
            <a:avLst/>
          </a:prstGeom>
        </p:spPr>
      </p:pic>
      <p:pic>
        <p:nvPicPr>
          <p:cNvPr id="44" name="Picture 43" descr="Online shop for high precise drive systems by maxon | maxon group">
            <a:extLst>
              <a:ext uri="{FF2B5EF4-FFF2-40B4-BE49-F238E27FC236}">
                <a16:creationId xmlns:a16="http://schemas.microsoft.com/office/drawing/2014/main" id="{CFDBE671-8985-E515-61AD-B0CDDE0C6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3086" y="3477211"/>
            <a:ext cx="1388235" cy="138823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DD0C82E-CC63-8E3B-47CB-014BEB7397A0}"/>
              </a:ext>
            </a:extLst>
          </p:cNvPr>
          <p:cNvSpPr txBox="1"/>
          <p:nvPr/>
        </p:nvSpPr>
        <p:spPr>
          <a:xfrm>
            <a:off x="6442490" y="1383156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+ Maxon EC90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8B3FD6A-271A-9F6D-DFFC-6E903841708D}"/>
              </a:ext>
            </a:extLst>
          </p:cNvPr>
          <p:cNvSpPr txBox="1"/>
          <p:nvPr/>
        </p:nvSpPr>
        <p:spPr>
          <a:xfrm>
            <a:off x="6358204" y="5089853"/>
            <a:ext cx="2347334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Acce</a:t>
            </a:r>
            <a:r>
              <a:rPr lang="en-US" dirty="0"/>
              <a:t>lerate to 1000RPM over </a:t>
            </a:r>
            <a:r>
              <a:rPr lang="en-US" b="1" u="sng" dirty="0"/>
              <a:t>0.1 seconds</a:t>
            </a:r>
            <a:endParaRPr kumimoji="0" lang="en-US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AE8E0D9-5155-5FB4-46E4-E529B6D2A9E7}"/>
              </a:ext>
            </a:extLst>
          </p:cNvPr>
          <p:cNvSpPr/>
          <p:nvPr/>
        </p:nvSpPr>
        <p:spPr>
          <a:xfrm>
            <a:off x="9018336" y="1296169"/>
            <a:ext cx="2447088" cy="4715016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64" name="Picture 63" descr="Compact Powerhouse Servo Drive - Gold Solo Twitter by Elmo">
            <a:extLst>
              <a:ext uri="{FF2B5EF4-FFF2-40B4-BE49-F238E27FC236}">
                <a16:creationId xmlns:a16="http://schemas.microsoft.com/office/drawing/2014/main" id="{7ED46C29-3536-1BED-214C-D1FB346594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794" b="14985"/>
          <a:stretch>
            <a:fillRect/>
          </a:stretch>
        </p:blipFill>
        <p:spPr>
          <a:xfrm>
            <a:off x="9186696" y="1969125"/>
            <a:ext cx="2178763" cy="1411769"/>
          </a:xfrm>
          <a:prstGeom prst="rect">
            <a:avLst/>
          </a:prstGeom>
        </p:spPr>
      </p:pic>
      <p:pic>
        <p:nvPicPr>
          <p:cNvPr id="66" name="Picture 65" descr="Online shop for high precise drive systems by maxon | maxon group">
            <a:extLst>
              <a:ext uri="{FF2B5EF4-FFF2-40B4-BE49-F238E27FC236}">
                <a16:creationId xmlns:a16="http://schemas.microsoft.com/office/drawing/2014/main" id="{BF60CA08-B707-7684-F915-2773777D0F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7292" y="3477211"/>
            <a:ext cx="1388235" cy="1388235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710AA343-4082-2CC8-1443-37B008F5A852}"/>
              </a:ext>
            </a:extLst>
          </p:cNvPr>
          <p:cNvSpPr txBox="1"/>
          <p:nvPr/>
        </p:nvSpPr>
        <p:spPr>
          <a:xfrm>
            <a:off x="9102410" y="5089853"/>
            <a:ext cx="2347334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Acce</a:t>
            </a:r>
            <a:r>
              <a:rPr lang="en-US" dirty="0"/>
              <a:t>lerate to 1000RPM over </a:t>
            </a:r>
            <a:r>
              <a:rPr lang="en-US" b="1" u="sng" dirty="0"/>
              <a:t>1 second</a:t>
            </a:r>
            <a:endParaRPr kumimoji="0" lang="en-US" sz="1800" b="1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CF1B4F9-4182-751A-A20A-5A2CF9589972}"/>
              </a:ext>
            </a:extLst>
          </p:cNvPr>
          <p:cNvSpPr txBox="1"/>
          <p:nvPr/>
        </p:nvSpPr>
        <p:spPr>
          <a:xfrm>
            <a:off x="9102410" y="1383156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+ Maxon EC90</a:t>
            </a:r>
          </a:p>
        </p:txBody>
      </p:sp>
    </p:spTree>
    <p:extLst>
      <p:ext uri="{BB962C8B-B14F-4D97-AF65-F5344CB8AC3E}">
        <p14:creationId xmlns:p14="http://schemas.microsoft.com/office/powerpoint/2010/main" val="269095617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4AEB8D-6340-478D-5DCF-4DB2D7187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B034E26-B4B8-082B-55F4-72C1E7CF6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4CCD04E-90F4-187D-C516-8FF9C2BD79E1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 – Peak is within limits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C896D9-7192-C69E-2A41-6F6707DED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63" y="2057400"/>
            <a:ext cx="5815476" cy="3479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8CCE8F-B8E7-68B6-D7A3-05A570E12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57400"/>
            <a:ext cx="5892617" cy="347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3781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CBC61-F3E5-7566-0D02-AD2DD7F86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FA2BBD4-89E6-12EF-903F-AC1CA74AB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472AD11-A120-09EF-95F6-3E590C2C899F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925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 – Performance and Significance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E0250-4FBD-F1F6-37F9-A84F6429F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0825" y="1633204"/>
            <a:ext cx="8172510" cy="43434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8EA25F-703F-FAD2-4B61-5D3A00F047B3}"/>
              </a:ext>
            </a:extLst>
          </p:cNvPr>
          <p:cNvSpPr txBox="1"/>
          <p:nvPr/>
        </p:nvSpPr>
        <p:spPr>
          <a:xfrm>
            <a:off x="464820" y="1661160"/>
            <a:ext cx="1859280" cy="1508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71450" indent="-171450" hangingPunct="1">
              <a:buFont typeface="Arial" panose="020B0604020202020204" pitchFamily="34" charset="0"/>
              <a:buChar char="•"/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3x performance difference</a:t>
            </a:r>
          </a:p>
          <a:p>
            <a:pPr marL="171450" indent="-171450" hangingPunct="1">
              <a:buFont typeface="Arial" panose="020B0604020202020204" pitchFamily="34" charset="0"/>
              <a:buChar char="•"/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Insignificant relative to total energy available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43235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68E0F7-0DA4-B796-EAB1-7FDB38F2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A498C423-0AB7-1F2E-E0ED-00BDD0FC6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79B9962-8BB3-2FD3-DAFF-969C93FCB9FE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Conclusion – What we learned</a:t>
            </a:r>
          </a:p>
        </p:txBody>
      </p:sp>
    </p:spTree>
    <p:extLst>
      <p:ext uri="{BB962C8B-B14F-4D97-AF65-F5344CB8AC3E}">
        <p14:creationId xmlns:p14="http://schemas.microsoft.com/office/powerpoint/2010/main" val="126208493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04A2A0-51FA-605A-A89F-9D438E74B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47C762EB-6303-3B38-0B1A-73909CEF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D5D6237-D5D6-2586-C04C-CFFBE195711A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1940287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92865-D39D-D2A8-2AA7-32DBD63CF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CUT SLIDES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CEAEE-B23E-1A8A-0434-58C87BEE970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7169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ED9301-4799-BC52-4B93-001E5EFF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D1914B97-8B8E-DF97-2E70-7B14785F5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79BE793-CB15-10CC-310C-CF79F445B0DB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Building testbench control software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20811-91AA-59FC-3417-E99CF52AC6EF}"/>
              </a:ext>
            </a:extLst>
          </p:cNvPr>
          <p:cNvSpPr txBox="1"/>
          <p:nvPr/>
        </p:nvSpPr>
        <p:spPr>
          <a:xfrm>
            <a:off x="538546" y="1636295"/>
            <a:ext cx="9357807" cy="47089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chemeClr val="bg1"/>
                </a:solidFill>
                <a:latin typeface="+mn-lt"/>
              </a:rPr>
              <a:t>What are the goals?</a:t>
            </a:r>
          </a:p>
          <a:p>
            <a:pPr marL="571500" lvl="1" indent="-571500" defTabSz="9144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400">
                <a:solidFill>
                  <a:schemeClr val="bg1"/>
                </a:solidFill>
                <a:latin typeface="+mn-lt"/>
              </a:rPr>
              <a:t>Supportable by other users</a:t>
            </a:r>
          </a:p>
          <a:p>
            <a:pPr marL="571500" lvl="1" indent="-571500" defTabSz="9144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400">
                <a:solidFill>
                  <a:schemeClr val="bg1"/>
                </a:solidFill>
                <a:latin typeface="+mn-lt"/>
              </a:rPr>
              <a:t>Able to control motor …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What are the options?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Python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>
                <a:solidFill>
                  <a:schemeClr val="bg1"/>
                </a:solidFill>
                <a:latin typeface="+mn-lt"/>
              </a:rPr>
              <a:t>LabVIEW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Termina</a:t>
            </a:r>
            <a:r>
              <a:rPr lang="en-US" sz="1400">
                <a:solidFill>
                  <a:schemeClr val="bg1"/>
                </a:solidFill>
                <a:latin typeface="+mn-lt"/>
              </a:rPr>
              <a:t>l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>
                <a:solidFill>
                  <a:schemeClr val="bg1"/>
                </a:solidFill>
                <a:latin typeface="+mn-lt"/>
              </a:rPr>
              <a:t>C/C++</a:t>
            </a:r>
            <a:endParaRPr kumimoji="0" 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chemeClr val="bg1"/>
                </a:solidFill>
                <a:latin typeface="+mn-lt"/>
              </a:rPr>
              <a:t>What we decided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err="1">
                <a:solidFill>
                  <a:schemeClr val="bg1"/>
                </a:solidFill>
                <a:latin typeface="+mn-lt"/>
              </a:rPr>
              <a:t>Labview</a:t>
            </a:r>
            <a:r>
              <a:rPr lang="en-US" sz="1400">
                <a:solidFill>
                  <a:schemeClr val="bg1"/>
                </a:solidFill>
                <a:latin typeface="+mn-lt"/>
              </a:rPr>
              <a:t> (nice GUI driven real time control system very quickly)</a:t>
            </a:r>
          </a:p>
          <a:p>
            <a:pPr marL="285750" lvl="1" indent="-2857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+mn-lt"/>
              </a:rPr>
              <a:t>Easily learned by non-programmers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>
                <a:solidFill>
                  <a:schemeClr val="bg1"/>
                </a:solidFill>
                <a:latin typeface="+mn-lt"/>
              </a:rPr>
              <a:t>Easily modifiable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79633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D0E91AD9-D7E1-8A3B-28B0-63C2E83CC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61051A0-666B-51F5-0A20-DFB35F90B250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Overview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6B8C75-6CDA-C472-8E9D-786053515FA2}"/>
              </a:ext>
            </a:extLst>
          </p:cNvPr>
          <p:cNvSpPr txBox="1"/>
          <p:nvPr/>
        </p:nvSpPr>
        <p:spPr>
          <a:xfrm>
            <a:off x="1003610" y="1733550"/>
            <a:ext cx="5352585" cy="1477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Understand how testing works on the CPF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Use understanding to build a motor testbench software and answer questions about potential motors for the buoyancy engine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Results!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2A877D-22F3-BE3D-9680-B539F12A7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87A5069F-D969-EFD7-C2E7-F5E7D67FA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842D25-FAB9-D807-70A2-AA35E7225E1C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Refining the LabVIEW 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C4900-ADDD-E890-2C6A-0BF23BBF85E0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350408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9293D-2EAA-DB7F-57A2-8FEA483CE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BAE6F696-8422-FEE1-0A28-AD79F515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0DBE0B-B07E-1698-DE75-3D4A6643E5C2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Procedure for testing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A19ED6-54BB-ACC1-C460-1189A6FA52E6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849322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37B1C-9FD6-2B56-DBF5-FD1C3720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509560A0-D563-115C-6ED1-A3520E6F7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27E3D99-D256-D8B7-7173-74AA7ACA1328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D0F12-1798-9983-4FD4-93757B3A0E9F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267465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302514-3BCD-F9BF-1E28-6B1259B5C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D5E1522-4D1C-49CC-4B55-025539CC0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D0D3080-3C1D-15A2-2C00-5CE612795163}"/>
              </a:ext>
            </a:extLst>
          </p:cNvPr>
          <p:cNvSpPr txBox="1">
            <a:spLocks/>
          </p:cNvSpPr>
          <p:nvPr/>
        </p:nvSpPr>
        <p:spPr>
          <a:xfrm>
            <a:off x="114801" y="315093"/>
            <a:ext cx="980978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State of the CPF 10 weeks ago</a:t>
            </a:r>
          </a:p>
        </p:txBody>
      </p:sp>
      <p:pic>
        <p:nvPicPr>
          <p:cNvPr id="6" name="Picture 5" descr="Bugatti and Ferraris abandoned and left to collect dust in sobering renders">
            <a:extLst>
              <a:ext uri="{FF2B5EF4-FFF2-40B4-BE49-F238E27FC236}">
                <a16:creationId xmlns:a16="http://schemas.microsoft.com/office/drawing/2014/main" id="{2CBE0E1B-D52B-027A-221F-1C83DA2F3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4586" y="116790"/>
            <a:ext cx="2134879" cy="17866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6C1DBF-E393-3861-DA18-F654B92E0FF1}"/>
              </a:ext>
            </a:extLst>
          </p:cNvPr>
          <p:cNvSpPr txBox="1"/>
          <p:nvPr/>
        </p:nvSpPr>
        <p:spPr>
          <a:xfrm>
            <a:off x="1003610" y="1733550"/>
            <a:ext cx="5352585" cy="1477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Done dozens of missions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gone through a set of engineering improvements to reduce power consumption.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The last test showed a high humidity alarm.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Discovered broken O-ring</a:t>
            </a:r>
          </a:p>
        </p:txBody>
      </p:sp>
    </p:spTree>
    <p:extLst>
      <p:ext uri="{BB962C8B-B14F-4D97-AF65-F5344CB8AC3E}">
        <p14:creationId xmlns:p14="http://schemas.microsoft.com/office/powerpoint/2010/main" val="91099669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F2AE8-3F77-7B10-7C5A-645129CE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01FE68DA-DA22-3EED-6E1C-DE1A30612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3B5804-C7E8-1B4A-2B62-6A26A87788FF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Introduction to the CPF</a:t>
            </a:r>
          </a:p>
        </p:txBody>
      </p:sp>
      <p:pic>
        <p:nvPicPr>
          <p:cNvPr id="7" name="Picture 6" descr="New coastal profiling floats for diagnosing ocean health • MBARI">
            <a:extLst>
              <a:ext uri="{FF2B5EF4-FFF2-40B4-BE49-F238E27FC236}">
                <a16:creationId xmlns:a16="http://schemas.microsoft.com/office/drawing/2014/main" id="{1F66A691-9AA5-64F1-DBBD-F3B4212D2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458" y="2796653"/>
            <a:ext cx="4276725" cy="3390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D5CAF8-D792-206A-FF2E-E7CBAA965DF6}"/>
              </a:ext>
            </a:extLst>
          </p:cNvPr>
          <p:cNvSpPr txBox="1"/>
          <p:nvPr/>
        </p:nvSpPr>
        <p:spPr>
          <a:xfrm>
            <a:off x="1003610" y="1733550"/>
            <a:ext cx="5352585" cy="1200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Coastal profiling float – designed to work in shallow waters up to 350 meters deep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Closed Loop </a:t>
            </a:r>
            <a:r>
              <a:rPr lang="en-US">
                <a:solidFill>
                  <a:schemeClr val="bg1"/>
                </a:solidFill>
              </a:rPr>
              <a:t>buoyancy </a:t>
            </a: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system that controls platform velocity and depth</a:t>
            </a:r>
          </a:p>
        </p:txBody>
      </p:sp>
      <p:pic>
        <p:nvPicPr>
          <p:cNvPr id="9" name="Picture 8" descr="New coastal profiling floats for diagnosing ocean health • MBARI">
            <a:extLst>
              <a:ext uri="{FF2B5EF4-FFF2-40B4-BE49-F238E27FC236}">
                <a16:creationId xmlns:a16="http://schemas.microsoft.com/office/drawing/2014/main" id="{06B7051B-C703-0F88-B6ED-982A7DA5B3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999" y="3108289"/>
            <a:ext cx="4070041" cy="276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2716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6E083-67B6-1F44-FB14-9A9B3E267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400425EE-2D78-8E9A-6DDB-D7817BD52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07D4820-46D6-5B65-AA37-4ED696DA36E6}"/>
              </a:ext>
            </a:extLst>
          </p:cNvPr>
          <p:cNvSpPr txBox="1">
            <a:spLocks/>
          </p:cNvSpPr>
          <p:nvPr/>
        </p:nvSpPr>
        <p:spPr>
          <a:xfrm>
            <a:off x="538548" y="315093"/>
            <a:ext cx="10048588" cy="552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Testing Done on the CPF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3C7C5-4189-C589-0FA8-19E69B72DF3A}"/>
              </a:ext>
            </a:extLst>
          </p:cNvPr>
          <p:cNvSpPr txBox="1"/>
          <p:nvPr/>
        </p:nvSpPr>
        <p:spPr>
          <a:xfrm>
            <a:off x="399650" y="1073601"/>
            <a:ext cx="6085277" cy="738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+mj-ea"/>
                <a:cs typeface="+mj-cs"/>
                <a:sym typeface="Calibri"/>
              </a:rPr>
              <a:t>Benchtop testing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6FA407-1FA3-EA04-911C-826AD6775B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152" t="-38295" r="2152" b="38295"/>
          <a:stretch>
            <a:fillRect/>
          </a:stretch>
        </p:blipFill>
        <p:spPr>
          <a:xfrm>
            <a:off x="6431901" y="-1184495"/>
            <a:ext cx="5522179" cy="570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8664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F7AEB-7F9E-C8B1-E8B5-D01130A2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1D865864-9FEE-AAB5-7AAE-C6A0DC792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0D769C3-05DF-7DDB-22CB-1B6A0A515A74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Benchtop Pressure Simulator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71A6CA-F5BA-E012-A0A3-E4D39A4B6161}"/>
              </a:ext>
            </a:extLst>
          </p:cNvPr>
          <p:cNvSpPr txBox="1"/>
          <p:nvPr/>
        </p:nvSpPr>
        <p:spPr>
          <a:xfrm>
            <a:off x="538547" y="1636295"/>
            <a:ext cx="8505926" cy="1477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Goal: simulate an actual deployment on the bench and inject problems 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Used a pressure simulator to simulate scenarios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Uncovered a CTD communication problem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F0F515-20B2-B3A3-1BB5-4C4AFD381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469" y="3197315"/>
            <a:ext cx="6276621" cy="346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5873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6ABED8-01C0-7B00-C27C-70EB7933F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B6C9A56-2488-8D5C-621E-772E4AA56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D5347E8-3596-D20F-A305-DCFE2477A4ED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Subsystem test – CTD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5445A-5B1C-58AE-B03C-342DF6174200}"/>
              </a:ext>
            </a:extLst>
          </p:cNvPr>
          <p:cNvSpPr txBox="1"/>
          <p:nvPr/>
        </p:nvSpPr>
        <p:spPr>
          <a:xfrm>
            <a:off x="0" y="1636295"/>
            <a:ext cx="7396066" cy="46166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CTD stopped communicating with CPF controller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Built test cables and test fixture to verify CTD was communicating properly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Plugged CTD back up to the controller and it worked fine</a:t>
            </a:r>
          </a:p>
          <a:p>
            <a:pPr lvl="1" defTabSz="914400">
              <a:lnSpc>
                <a:spcPct val="150000"/>
              </a:lnSpc>
            </a:pP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6FB161-B5AF-6CE3-4BBC-CC9C346E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538"/>
          <a:stretch>
            <a:fillRect/>
          </a:stretch>
        </p:blipFill>
        <p:spPr>
          <a:xfrm>
            <a:off x="7764308" y="315093"/>
            <a:ext cx="4160389" cy="3795879"/>
          </a:xfrm>
          <a:prstGeom prst="rect">
            <a:avLst/>
          </a:prstGeom>
        </p:spPr>
      </p:pic>
      <p:sp>
        <p:nvSpPr>
          <p:cNvPr id="11" name="Conector recto 10">
            <a:extLst>
              <a:ext uri="{FF2B5EF4-FFF2-40B4-BE49-F238E27FC236}">
                <a16:creationId xmlns:a16="http://schemas.microsoft.com/office/drawing/2014/main" id="{2083819A-7FA7-4E7B-B72C-9F4D300DE20E}"/>
              </a:ext>
            </a:extLst>
          </p:cNvPr>
          <p:cNvSpPr/>
          <p:nvPr/>
        </p:nvSpPr>
        <p:spPr>
          <a:xfrm rot="5400000">
            <a:off x="9079490" y="2658681"/>
            <a:ext cx="2926080" cy="0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Conector recto 10">
            <a:extLst>
              <a:ext uri="{FF2B5EF4-FFF2-40B4-BE49-F238E27FC236}">
                <a16:creationId xmlns:a16="http://schemas.microsoft.com/office/drawing/2014/main" id="{7A6086C5-6B27-97B6-C37B-EB280656DE16}"/>
              </a:ext>
            </a:extLst>
          </p:cNvPr>
          <p:cNvSpPr/>
          <p:nvPr/>
        </p:nvSpPr>
        <p:spPr>
          <a:xfrm rot="5400000">
            <a:off x="11192240" y="3461262"/>
            <a:ext cx="0" cy="1299421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Conector recto 10">
            <a:extLst>
              <a:ext uri="{FF2B5EF4-FFF2-40B4-BE49-F238E27FC236}">
                <a16:creationId xmlns:a16="http://schemas.microsoft.com/office/drawing/2014/main" id="{270BF267-1B61-D058-123D-DE4420FFD3BF}"/>
              </a:ext>
            </a:extLst>
          </p:cNvPr>
          <p:cNvSpPr/>
          <p:nvPr/>
        </p:nvSpPr>
        <p:spPr>
          <a:xfrm rot="5400000">
            <a:off x="10378911" y="2667946"/>
            <a:ext cx="2926080" cy="0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" name="Conector recto 10">
            <a:extLst>
              <a:ext uri="{FF2B5EF4-FFF2-40B4-BE49-F238E27FC236}">
                <a16:creationId xmlns:a16="http://schemas.microsoft.com/office/drawing/2014/main" id="{CAFE3C7E-AE74-E6FB-13F5-D8894379DE9D}"/>
              </a:ext>
            </a:extLst>
          </p:cNvPr>
          <p:cNvSpPr/>
          <p:nvPr/>
        </p:nvSpPr>
        <p:spPr>
          <a:xfrm rot="5400000">
            <a:off x="11192240" y="555196"/>
            <a:ext cx="0" cy="1299421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69529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A58F01-D5D3-71E9-FF1A-10FB69F0A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A42F5B3-D8E0-68D4-D9D2-B9AEFAA7F335}"/>
              </a:ext>
            </a:extLst>
          </p:cNvPr>
          <p:cNvSpPr/>
          <p:nvPr/>
        </p:nvSpPr>
        <p:spPr>
          <a:xfrm>
            <a:off x="8488903" y="2086244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0C1C78-9630-C63F-B0C7-76F2AD2C464D}"/>
              </a:ext>
            </a:extLst>
          </p:cNvPr>
          <p:cNvSpPr/>
          <p:nvPr/>
        </p:nvSpPr>
        <p:spPr>
          <a:xfrm>
            <a:off x="4168042" y="2065127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27F4C2A-2979-4908-2530-F685DA3DC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A597EA0-F210-7B0E-675C-3679585C842D}"/>
              </a:ext>
            </a:extLst>
          </p:cNvPr>
          <p:cNvSpPr txBox="1">
            <a:spLocks/>
          </p:cNvSpPr>
          <p:nvPr/>
        </p:nvSpPr>
        <p:spPr>
          <a:xfrm>
            <a:off x="468829" y="-167958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200" u="sng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Characterizing Performance - Buoyancy Engine Testbench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BE5AC1-6D6D-239F-3336-376F9A5446B9}"/>
              </a:ext>
            </a:extLst>
          </p:cNvPr>
          <p:cNvSpPr txBox="1"/>
          <p:nvPr/>
        </p:nvSpPr>
        <p:spPr>
          <a:xfrm>
            <a:off x="538547" y="864802"/>
            <a:ext cx="11224245" cy="1200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Question 1: What motor controller + motor combination is most efficient for powering the buoyancy engine? 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7" name="Picture 6" descr="Compact Powerhouse Servo Drive - Gold Solo Twitter by Elmo">
            <a:extLst>
              <a:ext uri="{FF2B5EF4-FFF2-40B4-BE49-F238E27FC236}">
                <a16:creationId xmlns:a16="http://schemas.microsoft.com/office/drawing/2014/main" id="{0BEF8933-BB60-B634-38AD-BC6A1640BC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794" b="14985"/>
          <a:stretch>
            <a:fillRect/>
          </a:stretch>
        </p:blipFill>
        <p:spPr>
          <a:xfrm>
            <a:off x="4261126" y="2439393"/>
            <a:ext cx="2178763" cy="1411769"/>
          </a:xfrm>
          <a:prstGeom prst="rect">
            <a:avLst/>
          </a:prstGeom>
        </p:spPr>
      </p:pic>
      <p:pic>
        <p:nvPicPr>
          <p:cNvPr id="15" name="Picture 14" descr="Online shop for high precise drive systems by maxon | maxon group">
            <a:extLst>
              <a:ext uri="{FF2B5EF4-FFF2-40B4-BE49-F238E27FC236}">
                <a16:creationId xmlns:a16="http://schemas.microsoft.com/office/drawing/2014/main" id="{A3F0F5CE-8665-2F63-01EB-D83B4F4CA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0708" y="2484044"/>
            <a:ext cx="1388235" cy="13882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B15983A-269D-4627-29A5-5C17859A87FF}"/>
              </a:ext>
            </a:extLst>
          </p:cNvPr>
          <p:cNvSpPr txBox="1"/>
          <p:nvPr/>
        </p:nvSpPr>
        <p:spPr>
          <a:xfrm>
            <a:off x="4468371" y="2094831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Twitter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35AB50-84B9-7ECA-2D20-08862A3C74FD}"/>
              </a:ext>
            </a:extLst>
          </p:cNvPr>
          <p:cNvSpPr/>
          <p:nvPr/>
        </p:nvSpPr>
        <p:spPr>
          <a:xfrm>
            <a:off x="4168042" y="4237594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CA4B21-3833-6472-64AA-78C92FA724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4569655" y="4479058"/>
            <a:ext cx="1468619" cy="16711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CBD97B0-0880-7C84-8926-7291176E94F8}"/>
              </a:ext>
            </a:extLst>
          </p:cNvPr>
          <p:cNvSpPr txBox="1"/>
          <p:nvPr/>
        </p:nvSpPr>
        <p:spPr>
          <a:xfrm>
            <a:off x="8930708" y="2114716"/>
            <a:ext cx="1790246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MAXON EC90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6672DE-D5CA-9AC4-EA24-8EB86192F6FE}"/>
              </a:ext>
            </a:extLst>
          </p:cNvPr>
          <p:cNvSpPr/>
          <p:nvPr/>
        </p:nvSpPr>
        <p:spPr>
          <a:xfrm>
            <a:off x="8488903" y="4209122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8754CD-A9A4-F741-4ADF-C0A3476A7F37}"/>
              </a:ext>
            </a:extLst>
          </p:cNvPr>
          <p:cNvSpPr txBox="1"/>
          <p:nvPr/>
        </p:nvSpPr>
        <p:spPr>
          <a:xfrm>
            <a:off x="8930708" y="4237594"/>
            <a:ext cx="1790246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MAXON EC60 </a:t>
            </a:r>
          </a:p>
        </p:txBody>
      </p:sp>
      <p:pic>
        <p:nvPicPr>
          <p:cNvPr id="8" name="Picture 7" descr="Compact Drives, Motors, Gears, Sensors | maxon group">
            <a:extLst>
              <a:ext uri="{FF2B5EF4-FFF2-40B4-BE49-F238E27FC236}">
                <a16:creationId xmlns:a16="http://schemas.microsoft.com/office/drawing/2014/main" id="{E508D46B-7627-7EA6-707C-14F0D8975DF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20960"/>
          <a:stretch>
            <a:fillRect/>
          </a:stretch>
        </p:blipFill>
        <p:spPr>
          <a:xfrm>
            <a:off x="8930708" y="4680572"/>
            <a:ext cx="1453685" cy="1149000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0835AC5-606B-808C-71FC-F47EB1886DD6}"/>
              </a:ext>
            </a:extLst>
          </p:cNvPr>
          <p:cNvCxnSpPr>
            <a:cxnSpLocks/>
          </p:cNvCxnSpPr>
          <p:nvPr/>
        </p:nvCxnSpPr>
        <p:spPr>
          <a:xfrm>
            <a:off x="6625367" y="2506421"/>
            <a:ext cx="1900874" cy="21118"/>
          </a:xfrm>
          <a:prstGeom prst="straightConnector1">
            <a:avLst/>
          </a:prstGeom>
          <a:noFill/>
          <a:ln w="180975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A479DF8-D459-067D-8B44-D73866821B78}"/>
              </a:ext>
            </a:extLst>
          </p:cNvPr>
          <p:cNvCxnSpPr>
            <a:cxnSpLocks/>
          </p:cNvCxnSpPr>
          <p:nvPr/>
        </p:nvCxnSpPr>
        <p:spPr>
          <a:xfrm>
            <a:off x="6541296" y="3021750"/>
            <a:ext cx="1857414" cy="1974451"/>
          </a:xfrm>
          <a:prstGeom prst="straightConnector1">
            <a:avLst/>
          </a:prstGeom>
          <a:noFill/>
          <a:ln w="180975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DCD2FFB-39CC-B371-E11F-66456CCD5979}"/>
              </a:ext>
            </a:extLst>
          </p:cNvPr>
          <p:cNvCxnSpPr>
            <a:cxnSpLocks/>
          </p:cNvCxnSpPr>
          <p:nvPr/>
        </p:nvCxnSpPr>
        <p:spPr>
          <a:xfrm>
            <a:off x="6451102" y="5255072"/>
            <a:ext cx="2037801" cy="0"/>
          </a:xfrm>
          <a:prstGeom prst="straightConnector1">
            <a:avLst/>
          </a:prstGeom>
          <a:noFill/>
          <a:ln w="180975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6" name="Table 75">
            <a:extLst>
              <a:ext uri="{FF2B5EF4-FFF2-40B4-BE49-F238E27FC236}">
                <a16:creationId xmlns:a16="http://schemas.microsoft.com/office/drawing/2014/main" id="{31584D88-6D1B-59A5-BCFC-06AC20774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810709"/>
              </p:ext>
            </p:extLst>
          </p:nvPr>
        </p:nvGraphicFramePr>
        <p:xfrm>
          <a:off x="1046383" y="3000633"/>
          <a:ext cx="2719648" cy="1889760"/>
        </p:xfrm>
        <a:graphic>
          <a:graphicData uri="http://schemas.openxmlformats.org/drawingml/2006/table">
            <a:tbl>
              <a:tblPr firstRow="1" bandRow="1">
                <a:tableStyleId>{C7B018BB-80A7-4F77-B60F-C8B233D01FF8}</a:tableStyleId>
              </a:tblPr>
              <a:tblGrid>
                <a:gridCol w="2719648">
                  <a:extLst>
                    <a:ext uri="{9D8B030D-6E8A-4147-A177-3AD203B41FA5}">
                      <a16:colId xmlns:a16="http://schemas.microsoft.com/office/drawing/2014/main" val="11290732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Motor Controller + Motor Combinations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ELMO Twitter + EC90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893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ELMO Twitter + EC60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89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ST Micro + EC60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05366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24A24-870A-5E89-D2EF-69EB2E490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4F1B1751-C688-C075-5F15-9374EB19A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93A9196-9E5A-7014-925F-F04D352114F8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/>
                <a:ea typeface="Helvetica Neue"/>
                <a:cs typeface="Helvetica Neue"/>
                <a:sym typeface="Helvetica Neue"/>
              </a:rPr>
              <a:t>Building a testbench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161A9C-C3A6-7504-E34B-EC689EDA7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27" y="1472378"/>
            <a:ext cx="3908109" cy="43242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8E6BD6-9860-2DFF-0565-F69B0906B0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6025" y="510218"/>
            <a:ext cx="4677428" cy="19243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123324-8A02-1C7F-BE2A-F53393F4DE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6025" y="2704323"/>
            <a:ext cx="4677428" cy="30982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3BCE20-E68F-3EF3-2314-E2F5B01CFD2D}"/>
              </a:ext>
            </a:extLst>
          </p:cNvPr>
          <p:cNvSpPr txBox="1"/>
          <p:nvPr/>
        </p:nvSpPr>
        <p:spPr>
          <a:xfrm>
            <a:off x="146904" y="1834374"/>
            <a:ext cx="2771225" cy="2031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Easy to modify setup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bg1"/>
                </a:solidFill>
              </a:rPr>
              <a:t>WAGO Blocks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Multiple Motor Plates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Spacers to accommodate various shaft couplers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bg1"/>
                </a:solidFill>
              </a:rPr>
              <a:t>Results (ex time to swap motors)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878464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1CAB1-D64B-3A45-2268-4CFCB3E4E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8207419-86C7-7402-B1A4-FF0D66481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5070C63-3284-330B-F4D8-516251F91E61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Designing a LabVIEW 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07B4FA-DAF5-7FCB-A8EE-823FF338E148}"/>
              </a:ext>
            </a:extLst>
          </p:cNvPr>
          <p:cNvSpPr txBox="1"/>
          <p:nvPr/>
        </p:nvSpPr>
        <p:spPr>
          <a:xfrm>
            <a:off x="926122" y="1559169"/>
            <a:ext cx="302713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4E9E27-EE78-3090-6130-026B1CA8C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060" y="1322294"/>
            <a:ext cx="7019558" cy="4930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11FC92-7349-8A94-E4B2-5FAF2E56F4E7}"/>
              </a:ext>
            </a:extLst>
          </p:cNvPr>
          <p:cNvSpPr txBox="1"/>
          <p:nvPr/>
        </p:nvSpPr>
        <p:spPr>
          <a:xfrm>
            <a:off x="616729" y="1559169"/>
            <a:ext cx="3587409" cy="4893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Easy to add other motor controllers</a:t>
            </a:r>
            <a:b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Simple commands and workflow</a:t>
            </a:r>
            <a:br>
              <a:rPr lang="en-US" sz="2600" dirty="0">
                <a:solidFill>
                  <a:schemeClr val="bg1"/>
                </a:solidFill>
              </a:rPr>
            </a:b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All in one (communication, logging, plotting, analysis)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787117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539</Words>
  <Application>Microsoft Office PowerPoint</Application>
  <PresentationFormat>Widescreen</PresentationFormat>
  <Paragraphs>93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Courier New</vt:lpstr>
      <vt:lpstr>Helvetica</vt:lpstr>
      <vt:lpstr>Helvetica Neue</vt:lpstr>
      <vt:lpstr>Office Theme</vt:lpstr>
      <vt:lpstr>From Prototype to Platform: Making Better Engineering Decisions Through Testing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CUT SLIDES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DIVING INTO THE DEEP  Leveraging owned and earned media to expand MBARI’s reach</dc:title>
  <dc:creator>Rudra Gaikwad</dc:creator>
  <cp:lastModifiedBy>Rudra Gaikwad</cp:lastModifiedBy>
  <cp:revision>8</cp:revision>
  <dcterms:modified xsi:type="dcterms:W3CDTF">2026-08-11T15:59:31Z</dcterms:modified>
</cp:coreProperties>
</file>