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8" r:id="rId2"/>
    <p:sldId id="275" r:id="rId3"/>
    <p:sldId id="278" r:id="rId4"/>
    <p:sldId id="309" r:id="rId5"/>
    <p:sldId id="280" r:id="rId6"/>
    <p:sldId id="279" r:id="rId7"/>
    <p:sldId id="256" r:id="rId8"/>
    <p:sldId id="271" r:id="rId9"/>
    <p:sldId id="272" r:id="rId10"/>
    <p:sldId id="289" r:id="rId11"/>
    <p:sldId id="273" r:id="rId12"/>
    <p:sldId id="287" r:id="rId13"/>
    <p:sldId id="303" r:id="rId14"/>
    <p:sldId id="304" r:id="rId15"/>
    <p:sldId id="305" r:id="rId16"/>
    <p:sldId id="306" r:id="rId17"/>
    <p:sldId id="307" r:id="rId18"/>
    <p:sldId id="262" r:id="rId19"/>
    <p:sldId id="269" r:id="rId20"/>
    <p:sldId id="270" r:id="rId21"/>
    <p:sldId id="292" r:id="rId22"/>
    <p:sldId id="260" r:id="rId23"/>
    <p:sldId id="259" r:id="rId24"/>
    <p:sldId id="261" r:id="rId25"/>
    <p:sldId id="263" r:id="rId26"/>
    <p:sldId id="295" r:id="rId27"/>
    <p:sldId id="302" r:id="rId28"/>
    <p:sldId id="308" r:id="rId29"/>
    <p:sldId id="26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26"/>
    <p:restoredTop sz="94674"/>
  </p:normalViewPr>
  <p:slideViewPr>
    <p:cSldViewPr snapToGrid="0" snapToObjects="1">
      <p:cViewPr>
        <p:scale>
          <a:sx n="167" d="100"/>
          <a:sy n="167" d="100"/>
        </p:scale>
        <p:origin x="-114" y="-19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B318B0-DF7A-0046-9238-74CF0399C956}" type="datetimeFigureOut">
              <a:rPr lang="en-US" smtClean="0"/>
              <a:t>5/23/2017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87EC8-710A-0E4C-A270-7FA0F8D24C11}" type="slidenum">
              <a:rPr lang="en-US" smtClean="0"/>
              <a:t>‹#›</a:t>
            </a:fld>
            <a:endParaRPr lang="en-US"/>
          </a:p>
        </p:txBody>
      </p:sp>
    </p:spTree>
    <p:extLst>
      <p:ext uri="{BB962C8B-B14F-4D97-AF65-F5344CB8AC3E}">
        <p14:creationId xmlns:p14="http://schemas.microsoft.com/office/powerpoint/2010/main" val="364106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modern ocean adaptive sampling, a goal characterizes the ideal future sampling among the possible choices, in an adaptive accord with the constraints and available forecasts that have assimilated all of the past data. This goal can be achieved either subjectively, with forecast information being combined with the a priori experience to intuitively choose the future sampling, or quantitatively, where forecast capabilities serve as input to a mathematical sampling criterion whose real-time, continued, optimization predicts the adapted sampling. The parameters of the adaptive sampling procedure are therefore the available forecasts, new data acquired during the forecast, the constraints and the goal, i.e. the properties to be optimized and the metrics used to measure these properties.</a:t>
            </a:r>
            <a:endParaRPr lang="en-US" dirty="0"/>
          </a:p>
        </p:txBody>
      </p:sp>
      <p:sp>
        <p:nvSpPr>
          <p:cNvPr id="4" name="Slide Number Placeholder 3"/>
          <p:cNvSpPr>
            <a:spLocks noGrp="1"/>
          </p:cNvSpPr>
          <p:nvPr>
            <p:ph type="sldNum" sz="quarter" idx="10"/>
          </p:nvPr>
        </p:nvSpPr>
        <p:spPr/>
        <p:txBody>
          <a:bodyPr/>
          <a:lstStyle/>
          <a:p>
            <a:fld id="{70FC5AC4-4EAA-8144-9B10-CBAD267ED2E0}" type="slidenum">
              <a:rPr lang="en-US" smtClean="0"/>
              <a:t>3</a:t>
            </a:fld>
            <a:endParaRPr lang="en-US"/>
          </a:p>
        </p:txBody>
      </p:sp>
    </p:spTree>
    <p:extLst>
      <p:ext uri="{BB962C8B-B14F-4D97-AF65-F5344CB8AC3E}">
        <p14:creationId xmlns:p14="http://schemas.microsoft.com/office/powerpoint/2010/main" val="854610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Inputs are used by GAM to output potential habitat</a:t>
            </a:r>
          </a:p>
          <a:p>
            <a:r>
              <a:rPr lang="en-US" dirty="0" smtClean="0"/>
              <a:t>But where to get the data? Enter</a:t>
            </a:r>
            <a:r>
              <a:rPr lang="en-US" baseline="0" dirty="0" smtClean="0"/>
              <a:t> satellites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8</a:t>
            </a:fld>
            <a:endParaRPr lang="en-US"/>
          </a:p>
        </p:txBody>
      </p:sp>
    </p:spTree>
    <p:extLst>
      <p:ext uri="{BB962C8B-B14F-4D97-AF65-F5344CB8AC3E}">
        <p14:creationId xmlns:p14="http://schemas.microsoft.com/office/powerpoint/2010/main" val="3943395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a:t>
            </a:r>
            <a:r>
              <a:rPr lang="en-US" baseline="0" dirty="0" smtClean="0"/>
              <a:t> </a:t>
            </a:r>
            <a:r>
              <a:rPr lang="en-US" baseline="0" dirty="0" err="1" smtClean="0"/>
              <a:t>Matlab</a:t>
            </a:r>
            <a:r>
              <a:rPr lang="en-US" baseline="0" dirty="0" smtClean="0"/>
              <a:t> script that downloads sat data from ERDDAP, created habitat plots, and updated webpage</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9</a:t>
            </a:fld>
            <a:endParaRPr lang="en-US"/>
          </a:p>
        </p:txBody>
      </p:sp>
    </p:spTree>
    <p:extLst>
      <p:ext uri="{BB962C8B-B14F-4D97-AF65-F5344CB8AC3E}">
        <p14:creationId xmlns:p14="http://schemas.microsoft.com/office/powerpoint/2010/main" val="3852987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we use it for</a:t>
            </a:r>
            <a:r>
              <a:rPr lang="en-US" baseline="0" dirty="0" smtClean="0"/>
              <a:t> our surveys, both pre and during</a:t>
            </a:r>
          </a:p>
          <a:p>
            <a:r>
              <a:rPr lang="en-US" baseline="0" dirty="0" smtClean="0"/>
              <a:t>Talk about time-lapse</a:t>
            </a:r>
          </a:p>
          <a:p>
            <a:r>
              <a:rPr lang="en-US" baseline="0" dirty="0" smtClean="0"/>
              <a:t>Tell people they can see me if they want more info</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11</a:t>
            </a:fld>
            <a:endParaRPr lang="en-US"/>
          </a:p>
        </p:txBody>
      </p:sp>
    </p:spTree>
    <p:extLst>
      <p:ext uri="{BB962C8B-B14F-4D97-AF65-F5344CB8AC3E}">
        <p14:creationId xmlns:p14="http://schemas.microsoft.com/office/powerpoint/2010/main" val="2950873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The MAPCO2 and ASVCO2 make</a:t>
            </a:r>
            <a:r>
              <a:rPr lang="en-US" altLang="en-US" baseline="0" dirty="0" smtClean="0"/>
              <a:t> high-quality measurements of </a:t>
            </a:r>
            <a:r>
              <a:rPr lang="en-US" altLang="en-US" dirty="0" smtClean="0"/>
              <a:t>seawater and air CO2</a:t>
            </a:r>
            <a:r>
              <a:rPr lang="en-US" altLang="en-US" baseline="0" dirty="0" smtClean="0"/>
              <a:t> for tracking anthropogenic CO2 ocean impacts.  We’ve been doing this on moorings since 2004 and now on autonomous surface vessels since 2011.  Both platforms involved extensive partnerships with other physical oceanographers and biologists for using these as multidisciplinary research and </a:t>
            </a:r>
            <a:r>
              <a:rPr lang="en-US" altLang="en-US" baseline="0" dirty="0" err="1" smtClean="0"/>
              <a:t>obs</a:t>
            </a:r>
            <a:r>
              <a:rPr lang="en-US" altLang="en-US" baseline="0" dirty="0" smtClean="0"/>
              <a:t> platforms.  We sustain long-term MAPCO2 </a:t>
            </a:r>
            <a:r>
              <a:rPr lang="en-US" altLang="en-US" baseline="0" dirty="0" err="1" smtClean="0"/>
              <a:t>obs</a:t>
            </a:r>
            <a:r>
              <a:rPr lang="en-US" altLang="en-US" baseline="0" dirty="0" smtClean="0"/>
              <a:t> on 36 moorings around the globe.</a:t>
            </a:r>
            <a:endParaRPr lang="en-US" altLang="en-US" dirty="0" smtClean="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00" indent="-287338">
              <a:spcBef>
                <a:spcPct val="30000"/>
              </a:spcBef>
              <a:defRPr sz="1200">
                <a:solidFill>
                  <a:schemeClr val="tx1"/>
                </a:solidFill>
                <a:latin typeface="Calibri" panose="020F0502020204030204" pitchFamily="34" charset="0"/>
              </a:defRPr>
            </a:lvl2pPr>
            <a:lvl3pPr marL="1154113" indent="-230188">
              <a:spcBef>
                <a:spcPct val="30000"/>
              </a:spcBef>
              <a:defRPr sz="1200">
                <a:solidFill>
                  <a:schemeClr val="tx1"/>
                </a:solidFill>
                <a:latin typeface="Calibri" panose="020F0502020204030204" pitchFamily="34" charset="0"/>
              </a:defRPr>
            </a:lvl3pPr>
            <a:lvl4pPr marL="1616075" indent="-230188">
              <a:spcBef>
                <a:spcPct val="30000"/>
              </a:spcBef>
              <a:defRPr sz="1200">
                <a:solidFill>
                  <a:schemeClr val="tx1"/>
                </a:solidFill>
                <a:latin typeface="Calibri" panose="020F0502020204030204" pitchFamily="34" charset="0"/>
              </a:defRPr>
            </a:lvl4pPr>
            <a:lvl5pPr marL="2078038" indent="-230188">
              <a:spcBef>
                <a:spcPct val="30000"/>
              </a:spcBef>
              <a:defRPr sz="1200">
                <a:solidFill>
                  <a:schemeClr val="tx1"/>
                </a:solidFill>
                <a:latin typeface="Calibri" panose="020F0502020204030204" pitchFamily="34" charset="0"/>
              </a:defRPr>
            </a:lvl5pPr>
            <a:lvl6pPr marL="2535238" indent="-230188" eaLnBrk="0" fontAlgn="base" hangingPunct="0">
              <a:spcBef>
                <a:spcPct val="30000"/>
              </a:spcBef>
              <a:spcAft>
                <a:spcPct val="0"/>
              </a:spcAft>
              <a:defRPr sz="1200">
                <a:solidFill>
                  <a:schemeClr val="tx1"/>
                </a:solidFill>
                <a:latin typeface="Calibri" panose="020F0502020204030204" pitchFamily="34" charset="0"/>
              </a:defRPr>
            </a:lvl6pPr>
            <a:lvl7pPr marL="2992438" indent="-230188" eaLnBrk="0" fontAlgn="base" hangingPunct="0">
              <a:spcBef>
                <a:spcPct val="30000"/>
              </a:spcBef>
              <a:spcAft>
                <a:spcPct val="0"/>
              </a:spcAft>
              <a:defRPr sz="1200">
                <a:solidFill>
                  <a:schemeClr val="tx1"/>
                </a:solidFill>
                <a:latin typeface="Calibri" panose="020F0502020204030204" pitchFamily="34" charset="0"/>
              </a:defRPr>
            </a:lvl7pPr>
            <a:lvl8pPr marL="3449638" indent="-230188" eaLnBrk="0" fontAlgn="base" hangingPunct="0">
              <a:spcBef>
                <a:spcPct val="30000"/>
              </a:spcBef>
              <a:spcAft>
                <a:spcPct val="0"/>
              </a:spcAft>
              <a:defRPr sz="1200">
                <a:solidFill>
                  <a:schemeClr val="tx1"/>
                </a:solidFill>
                <a:latin typeface="Calibri" panose="020F0502020204030204" pitchFamily="34" charset="0"/>
              </a:defRPr>
            </a:lvl8pPr>
            <a:lvl9pPr marL="390683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2FC7385-6A8E-417B-8329-5A3EA8BEA695}" type="slidenum">
              <a:rPr lang="en-US" altLang="en-US" smtClean="0">
                <a:latin typeface="Arial" panose="020B0604020202020204" pitchFamily="34" charset="0"/>
              </a:rPr>
              <a:pPr>
                <a:spcBef>
                  <a:spcPct val="0"/>
                </a:spcBef>
              </a:pPr>
              <a:t>13</a:t>
            </a:fld>
            <a:endParaRPr lang="en-US" altLang="en-US" smtClean="0">
              <a:latin typeface="Arial" panose="020B0604020202020204" pitchFamily="34" charset="0"/>
            </a:endParaRPr>
          </a:p>
        </p:txBody>
      </p:sp>
    </p:spTree>
    <p:extLst>
      <p:ext uri="{BB962C8B-B14F-4D97-AF65-F5344CB8AC3E}">
        <p14:creationId xmlns:p14="http://schemas.microsoft.com/office/powerpoint/2010/main" val="963741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Numerous</a:t>
            </a:r>
            <a:r>
              <a:rPr lang="en-US" altLang="en-US" baseline="0" dirty="0" smtClean="0"/>
              <a:t> deployments in a variety of environments. We’ve compared the ASVCO2 to high-quality MAPCO2 measurements on buoys and underway CO2 measurements on ships of opportunity.</a:t>
            </a:r>
            <a:endParaRPr lang="en-US" altLang="en-US" dirty="0" smtClean="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00" indent="-287338">
              <a:spcBef>
                <a:spcPct val="30000"/>
              </a:spcBef>
              <a:defRPr sz="1200">
                <a:solidFill>
                  <a:schemeClr val="tx1"/>
                </a:solidFill>
                <a:latin typeface="Calibri" panose="020F0502020204030204" pitchFamily="34" charset="0"/>
              </a:defRPr>
            </a:lvl2pPr>
            <a:lvl3pPr marL="1154113" indent="-230188">
              <a:spcBef>
                <a:spcPct val="30000"/>
              </a:spcBef>
              <a:defRPr sz="1200">
                <a:solidFill>
                  <a:schemeClr val="tx1"/>
                </a:solidFill>
                <a:latin typeface="Calibri" panose="020F0502020204030204" pitchFamily="34" charset="0"/>
              </a:defRPr>
            </a:lvl3pPr>
            <a:lvl4pPr marL="1616075" indent="-230188">
              <a:spcBef>
                <a:spcPct val="30000"/>
              </a:spcBef>
              <a:defRPr sz="1200">
                <a:solidFill>
                  <a:schemeClr val="tx1"/>
                </a:solidFill>
                <a:latin typeface="Calibri" panose="020F0502020204030204" pitchFamily="34" charset="0"/>
              </a:defRPr>
            </a:lvl4pPr>
            <a:lvl5pPr marL="2078038" indent="-230188">
              <a:spcBef>
                <a:spcPct val="30000"/>
              </a:spcBef>
              <a:defRPr sz="1200">
                <a:solidFill>
                  <a:schemeClr val="tx1"/>
                </a:solidFill>
                <a:latin typeface="Calibri" panose="020F0502020204030204" pitchFamily="34" charset="0"/>
              </a:defRPr>
            </a:lvl5pPr>
            <a:lvl6pPr marL="2535238" indent="-230188" eaLnBrk="0" fontAlgn="base" hangingPunct="0">
              <a:spcBef>
                <a:spcPct val="30000"/>
              </a:spcBef>
              <a:spcAft>
                <a:spcPct val="0"/>
              </a:spcAft>
              <a:defRPr sz="1200">
                <a:solidFill>
                  <a:schemeClr val="tx1"/>
                </a:solidFill>
                <a:latin typeface="Calibri" panose="020F0502020204030204" pitchFamily="34" charset="0"/>
              </a:defRPr>
            </a:lvl6pPr>
            <a:lvl7pPr marL="2992438" indent="-230188" eaLnBrk="0" fontAlgn="base" hangingPunct="0">
              <a:spcBef>
                <a:spcPct val="30000"/>
              </a:spcBef>
              <a:spcAft>
                <a:spcPct val="0"/>
              </a:spcAft>
              <a:defRPr sz="1200">
                <a:solidFill>
                  <a:schemeClr val="tx1"/>
                </a:solidFill>
                <a:latin typeface="Calibri" panose="020F0502020204030204" pitchFamily="34" charset="0"/>
              </a:defRPr>
            </a:lvl7pPr>
            <a:lvl8pPr marL="3449638" indent="-230188" eaLnBrk="0" fontAlgn="base" hangingPunct="0">
              <a:spcBef>
                <a:spcPct val="30000"/>
              </a:spcBef>
              <a:spcAft>
                <a:spcPct val="0"/>
              </a:spcAft>
              <a:defRPr sz="1200">
                <a:solidFill>
                  <a:schemeClr val="tx1"/>
                </a:solidFill>
                <a:latin typeface="Calibri" panose="020F0502020204030204" pitchFamily="34" charset="0"/>
              </a:defRPr>
            </a:lvl8pPr>
            <a:lvl9pPr marL="390683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2FC7385-6A8E-417B-8329-5A3EA8BEA695}" type="slidenum">
              <a:rPr lang="en-US" altLang="en-US" smtClean="0">
                <a:latin typeface="Arial" panose="020B0604020202020204" pitchFamily="34" charset="0"/>
              </a:rPr>
              <a:pPr>
                <a:spcBef>
                  <a:spcPct val="0"/>
                </a:spcBef>
              </a:pPr>
              <a:t>14</a:t>
            </a:fld>
            <a:endParaRPr lang="en-US" altLang="en-US" smtClean="0">
              <a:latin typeface="Arial" panose="020B0604020202020204" pitchFamily="34" charset="0"/>
            </a:endParaRPr>
          </a:p>
        </p:txBody>
      </p:sp>
    </p:spTree>
    <p:extLst>
      <p:ext uri="{BB962C8B-B14F-4D97-AF65-F5344CB8AC3E}">
        <p14:creationId xmlns:p14="http://schemas.microsoft.com/office/powerpoint/2010/main" val="2863591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More comparison examples.  </a:t>
            </a: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00" indent="-287338">
              <a:spcBef>
                <a:spcPct val="30000"/>
              </a:spcBef>
              <a:defRPr sz="1200">
                <a:solidFill>
                  <a:schemeClr val="tx1"/>
                </a:solidFill>
                <a:latin typeface="Calibri" panose="020F0502020204030204" pitchFamily="34" charset="0"/>
              </a:defRPr>
            </a:lvl2pPr>
            <a:lvl3pPr marL="1154113" indent="-230188">
              <a:spcBef>
                <a:spcPct val="30000"/>
              </a:spcBef>
              <a:defRPr sz="1200">
                <a:solidFill>
                  <a:schemeClr val="tx1"/>
                </a:solidFill>
                <a:latin typeface="Calibri" panose="020F0502020204030204" pitchFamily="34" charset="0"/>
              </a:defRPr>
            </a:lvl3pPr>
            <a:lvl4pPr marL="1616075" indent="-230188">
              <a:spcBef>
                <a:spcPct val="30000"/>
              </a:spcBef>
              <a:defRPr sz="1200">
                <a:solidFill>
                  <a:schemeClr val="tx1"/>
                </a:solidFill>
                <a:latin typeface="Calibri" panose="020F0502020204030204" pitchFamily="34" charset="0"/>
              </a:defRPr>
            </a:lvl4pPr>
            <a:lvl5pPr marL="2078038" indent="-230188">
              <a:spcBef>
                <a:spcPct val="30000"/>
              </a:spcBef>
              <a:defRPr sz="1200">
                <a:solidFill>
                  <a:schemeClr val="tx1"/>
                </a:solidFill>
                <a:latin typeface="Calibri" panose="020F0502020204030204" pitchFamily="34" charset="0"/>
              </a:defRPr>
            </a:lvl5pPr>
            <a:lvl6pPr marL="2535238" indent="-230188" eaLnBrk="0" fontAlgn="base" hangingPunct="0">
              <a:spcBef>
                <a:spcPct val="30000"/>
              </a:spcBef>
              <a:spcAft>
                <a:spcPct val="0"/>
              </a:spcAft>
              <a:defRPr sz="1200">
                <a:solidFill>
                  <a:schemeClr val="tx1"/>
                </a:solidFill>
                <a:latin typeface="Calibri" panose="020F0502020204030204" pitchFamily="34" charset="0"/>
              </a:defRPr>
            </a:lvl6pPr>
            <a:lvl7pPr marL="2992438" indent="-230188" eaLnBrk="0" fontAlgn="base" hangingPunct="0">
              <a:spcBef>
                <a:spcPct val="30000"/>
              </a:spcBef>
              <a:spcAft>
                <a:spcPct val="0"/>
              </a:spcAft>
              <a:defRPr sz="1200">
                <a:solidFill>
                  <a:schemeClr val="tx1"/>
                </a:solidFill>
                <a:latin typeface="Calibri" panose="020F0502020204030204" pitchFamily="34" charset="0"/>
              </a:defRPr>
            </a:lvl7pPr>
            <a:lvl8pPr marL="3449638" indent="-230188" eaLnBrk="0" fontAlgn="base" hangingPunct="0">
              <a:spcBef>
                <a:spcPct val="30000"/>
              </a:spcBef>
              <a:spcAft>
                <a:spcPct val="0"/>
              </a:spcAft>
              <a:defRPr sz="1200">
                <a:solidFill>
                  <a:schemeClr val="tx1"/>
                </a:solidFill>
                <a:latin typeface="Calibri" panose="020F0502020204030204" pitchFamily="34" charset="0"/>
              </a:defRPr>
            </a:lvl8pPr>
            <a:lvl9pPr marL="390683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2FC7385-6A8E-417B-8329-5A3EA8BEA695}" type="slidenum">
              <a:rPr lang="en-US" altLang="en-US" smtClean="0">
                <a:latin typeface="Arial" panose="020B0604020202020204" pitchFamily="34" charset="0"/>
              </a:rPr>
              <a:pPr>
                <a:spcBef>
                  <a:spcPct val="0"/>
                </a:spcBef>
              </a:pPr>
              <a:t>15</a:t>
            </a:fld>
            <a:endParaRPr lang="en-US" altLang="en-US" smtClean="0">
              <a:latin typeface="Arial" panose="020B0604020202020204" pitchFamily="34" charset="0"/>
            </a:endParaRPr>
          </a:p>
        </p:txBody>
      </p:sp>
    </p:spTree>
    <p:extLst>
      <p:ext uri="{BB962C8B-B14F-4D97-AF65-F5344CB8AC3E}">
        <p14:creationId xmlns:p14="http://schemas.microsoft.com/office/powerpoint/2010/main" val="2660460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Wave</a:t>
            </a:r>
            <a:r>
              <a:rPr lang="en-US" altLang="en-US" baseline="0" dirty="0" smtClean="0"/>
              <a:t> gliders are great for coastal applications.  For open ocean applications, we are modifying ASVCO2 systems for deployment on </a:t>
            </a:r>
            <a:r>
              <a:rPr lang="en-US" altLang="en-US" baseline="0" dirty="0" err="1" smtClean="0"/>
              <a:t>Saildrones</a:t>
            </a:r>
            <a:r>
              <a:rPr lang="en-US" altLang="en-US" baseline="0" dirty="0" smtClean="0"/>
              <a:t>.  We have funded projects for first deployments in the tropical Pacific and Bering Sea. </a:t>
            </a:r>
            <a:endParaRPr lang="en-US" altLang="en-US" dirty="0" smtClean="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00" indent="-287338">
              <a:spcBef>
                <a:spcPct val="30000"/>
              </a:spcBef>
              <a:defRPr sz="1200">
                <a:solidFill>
                  <a:schemeClr val="tx1"/>
                </a:solidFill>
                <a:latin typeface="Calibri" panose="020F0502020204030204" pitchFamily="34" charset="0"/>
              </a:defRPr>
            </a:lvl2pPr>
            <a:lvl3pPr marL="1154113" indent="-230188">
              <a:spcBef>
                <a:spcPct val="30000"/>
              </a:spcBef>
              <a:defRPr sz="1200">
                <a:solidFill>
                  <a:schemeClr val="tx1"/>
                </a:solidFill>
                <a:latin typeface="Calibri" panose="020F0502020204030204" pitchFamily="34" charset="0"/>
              </a:defRPr>
            </a:lvl3pPr>
            <a:lvl4pPr marL="1616075" indent="-230188">
              <a:spcBef>
                <a:spcPct val="30000"/>
              </a:spcBef>
              <a:defRPr sz="1200">
                <a:solidFill>
                  <a:schemeClr val="tx1"/>
                </a:solidFill>
                <a:latin typeface="Calibri" panose="020F0502020204030204" pitchFamily="34" charset="0"/>
              </a:defRPr>
            </a:lvl4pPr>
            <a:lvl5pPr marL="2078038" indent="-230188">
              <a:spcBef>
                <a:spcPct val="30000"/>
              </a:spcBef>
              <a:defRPr sz="1200">
                <a:solidFill>
                  <a:schemeClr val="tx1"/>
                </a:solidFill>
                <a:latin typeface="Calibri" panose="020F0502020204030204" pitchFamily="34" charset="0"/>
              </a:defRPr>
            </a:lvl5pPr>
            <a:lvl6pPr marL="2535238" indent="-230188" eaLnBrk="0" fontAlgn="base" hangingPunct="0">
              <a:spcBef>
                <a:spcPct val="30000"/>
              </a:spcBef>
              <a:spcAft>
                <a:spcPct val="0"/>
              </a:spcAft>
              <a:defRPr sz="1200">
                <a:solidFill>
                  <a:schemeClr val="tx1"/>
                </a:solidFill>
                <a:latin typeface="Calibri" panose="020F0502020204030204" pitchFamily="34" charset="0"/>
              </a:defRPr>
            </a:lvl6pPr>
            <a:lvl7pPr marL="2992438" indent="-230188" eaLnBrk="0" fontAlgn="base" hangingPunct="0">
              <a:spcBef>
                <a:spcPct val="30000"/>
              </a:spcBef>
              <a:spcAft>
                <a:spcPct val="0"/>
              </a:spcAft>
              <a:defRPr sz="1200">
                <a:solidFill>
                  <a:schemeClr val="tx1"/>
                </a:solidFill>
                <a:latin typeface="Calibri" panose="020F0502020204030204" pitchFamily="34" charset="0"/>
              </a:defRPr>
            </a:lvl7pPr>
            <a:lvl8pPr marL="3449638" indent="-230188" eaLnBrk="0" fontAlgn="base" hangingPunct="0">
              <a:spcBef>
                <a:spcPct val="30000"/>
              </a:spcBef>
              <a:spcAft>
                <a:spcPct val="0"/>
              </a:spcAft>
              <a:defRPr sz="1200">
                <a:solidFill>
                  <a:schemeClr val="tx1"/>
                </a:solidFill>
                <a:latin typeface="Calibri" panose="020F0502020204030204" pitchFamily="34" charset="0"/>
              </a:defRPr>
            </a:lvl8pPr>
            <a:lvl9pPr marL="390683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2FC7385-6A8E-417B-8329-5A3EA8BEA695}" type="slidenum">
              <a:rPr lang="en-US" altLang="en-US" smtClean="0">
                <a:latin typeface="Arial" panose="020B0604020202020204" pitchFamily="34" charset="0"/>
              </a:rPr>
              <a:pPr>
                <a:spcBef>
                  <a:spcPct val="0"/>
                </a:spcBef>
              </a:pPr>
              <a:t>16</a:t>
            </a:fld>
            <a:endParaRPr lang="en-US" altLang="en-US" smtClean="0">
              <a:latin typeface="Arial" panose="020B0604020202020204" pitchFamily="34" charset="0"/>
            </a:endParaRPr>
          </a:p>
        </p:txBody>
      </p:sp>
    </p:spTree>
    <p:extLst>
      <p:ext uri="{BB962C8B-B14F-4D97-AF65-F5344CB8AC3E}">
        <p14:creationId xmlns:p14="http://schemas.microsoft.com/office/powerpoint/2010/main" val="535715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Images on</a:t>
            </a:r>
            <a:r>
              <a:rPr lang="en-US" altLang="en-US" baseline="0" dirty="0" smtClean="0"/>
              <a:t> planned tropical Pacific mission.  First part of project will be participating in last field campaign of NASA SPURS-2 experiment.  Then will test ability of </a:t>
            </a:r>
            <a:r>
              <a:rPr lang="en-US" altLang="en-US" baseline="0" dirty="0" err="1" smtClean="0"/>
              <a:t>Saildrone</a:t>
            </a:r>
            <a:r>
              <a:rPr lang="en-US" altLang="en-US" baseline="0" dirty="0" smtClean="0"/>
              <a:t> to map equatorial upwelling zone.</a:t>
            </a:r>
            <a:endParaRPr lang="en-US" altLang="en-US" dirty="0" smtClean="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00" indent="-287338">
              <a:spcBef>
                <a:spcPct val="30000"/>
              </a:spcBef>
              <a:defRPr sz="1200">
                <a:solidFill>
                  <a:schemeClr val="tx1"/>
                </a:solidFill>
                <a:latin typeface="Calibri" panose="020F0502020204030204" pitchFamily="34" charset="0"/>
              </a:defRPr>
            </a:lvl2pPr>
            <a:lvl3pPr marL="1154113" indent="-230188">
              <a:spcBef>
                <a:spcPct val="30000"/>
              </a:spcBef>
              <a:defRPr sz="1200">
                <a:solidFill>
                  <a:schemeClr val="tx1"/>
                </a:solidFill>
                <a:latin typeface="Calibri" panose="020F0502020204030204" pitchFamily="34" charset="0"/>
              </a:defRPr>
            </a:lvl3pPr>
            <a:lvl4pPr marL="1616075" indent="-230188">
              <a:spcBef>
                <a:spcPct val="30000"/>
              </a:spcBef>
              <a:defRPr sz="1200">
                <a:solidFill>
                  <a:schemeClr val="tx1"/>
                </a:solidFill>
                <a:latin typeface="Calibri" panose="020F0502020204030204" pitchFamily="34" charset="0"/>
              </a:defRPr>
            </a:lvl4pPr>
            <a:lvl5pPr marL="2078038" indent="-230188">
              <a:spcBef>
                <a:spcPct val="30000"/>
              </a:spcBef>
              <a:defRPr sz="1200">
                <a:solidFill>
                  <a:schemeClr val="tx1"/>
                </a:solidFill>
                <a:latin typeface="Calibri" panose="020F0502020204030204" pitchFamily="34" charset="0"/>
              </a:defRPr>
            </a:lvl5pPr>
            <a:lvl6pPr marL="2535238" indent="-230188" eaLnBrk="0" fontAlgn="base" hangingPunct="0">
              <a:spcBef>
                <a:spcPct val="30000"/>
              </a:spcBef>
              <a:spcAft>
                <a:spcPct val="0"/>
              </a:spcAft>
              <a:defRPr sz="1200">
                <a:solidFill>
                  <a:schemeClr val="tx1"/>
                </a:solidFill>
                <a:latin typeface="Calibri" panose="020F0502020204030204" pitchFamily="34" charset="0"/>
              </a:defRPr>
            </a:lvl6pPr>
            <a:lvl7pPr marL="2992438" indent="-230188" eaLnBrk="0" fontAlgn="base" hangingPunct="0">
              <a:spcBef>
                <a:spcPct val="30000"/>
              </a:spcBef>
              <a:spcAft>
                <a:spcPct val="0"/>
              </a:spcAft>
              <a:defRPr sz="1200">
                <a:solidFill>
                  <a:schemeClr val="tx1"/>
                </a:solidFill>
                <a:latin typeface="Calibri" panose="020F0502020204030204" pitchFamily="34" charset="0"/>
              </a:defRPr>
            </a:lvl7pPr>
            <a:lvl8pPr marL="3449638" indent="-230188" eaLnBrk="0" fontAlgn="base" hangingPunct="0">
              <a:spcBef>
                <a:spcPct val="30000"/>
              </a:spcBef>
              <a:spcAft>
                <a:spcPct val="0"/>
              </a:spcAft>
              <a:defRPr sz="1200">
                <a:solidFill>
                  <a:schemeClr val="tx1"/>
                </a:solidFill>
                <a:latin typeface="Calibri" panose="020F0502020204030204" pitchFamily="34" charset="0"/>
              </a:defRPr>
            </a:lvl8pPr>
            <a:lvl9pPr marL="390683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2FC7385-6A8E-417B-8329-5A3EA8BEA695}" type="slidenum">
              <a:rPr lang="en-US" altLang="en-US" smtClean="0">
                <a:latin typeface="Arial" panose="020B0604020202020204" pitchFamily="34" charset="0"/>
              </a:rPr>
              <a:pPr>
                <a:spcBef>
                  <a:spcPct val="0"/>
                </a:spcBef>
              </a:pPr>
              <a:t>17</a:t>
            </a:fld>
            <a:endParaRPr lang="en-US" altLang="en-US" smtClean="0">
              <a:latin typeface="Arial" panose="020B0604020202020204" pitchFamily="34" charset="0"/>
            </a:endParaRPr>
          </a:p>
        </p:txBody>
      </p:sp>
    </p:spTree>
    <p:extLst>
      <p:ext uri="{BB962C8B-B14F-4D97-AF65-F5344CB8AC3E}">
        <p14:creationId xmlns:p14="http://schemas.microsoft.com/office/powerpoint/2010/main" val="2486343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72F22E-BAC0-ED43-A18C-FC6851ED7A6D}"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864710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72F22E-BAC0-ED43-A18C-FC6851ED7A6D}"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90824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72F22E-BAC0-ED43-A18C-FC6851ED7A6D}"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1778267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4269317" y="2707458"/>
            <a:ext cx="7313083"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618067" y="3118591"/>
            <a:ext cx="1725084"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4269317" y="4282303"/>
            <a:ext cx="7313083"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1852558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72F22E-BAC0-ED43-A18C-FC6851ED7A6D}"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1167937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72F22E-BAC0-ED43-A18C-FC6851ED7A6D}"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1527028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72F22E-BAC0-ED43-A18C-FC6851ED7A6D}" type="datetimeFigureOut">
              <a:rPr lang="en-US" smtClean="0"/>
              <a:t>5/23/2017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198547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72F22E-BAC0-ED43-A18C-FC6851ED7A6D}" type="datetimeFigureOut">
              <a:rPr lang="en-US" smtClean="0"/>
              <a:t>5/23/2017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1950333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72F22E-BAC0-ED43-A18C-FC6851ED7A6D}" type="datetimeFigureOut">
              <a:rPr lang="en-US" smtClean="0"/>
              <a:t>5/23/2017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7024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2F22E-BAC0-ED43-A18C-FC6851ED7A6D}" type="datetimeFigureOut">
              <a:rPr lang="en-US" smtClean="0"/>
              <a:t>5/23/2017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1598536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72F22E-BAC0-ED43-A18C-FC6851ED7A6D}" type="datetimeFigureOut">
              <a:rPr lang="en-US" smtClean="0"/>
              <a:t>5/23/2017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1585287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72F22E-BAC0-ED43-A18C-FC6851ED7A6D}" type="datetimeFigureOut">
              <a:rPr lang="en-US" smtClean="0"/>
              <a:t>5/23/2017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2B4CB3-D38A-FE4F-A275-EAD854247FD1}" type="slidenum">
              <a:rPr lang="en-US" smtClean="0"/>
              <a:t>‹#›</a:t>
            </a:fld>
            <a:endParaRPr lang="en-US"/>
          </a:p>
        </p:txBody>
      </p:sp>
    </p:spTree>
    <p:extLst>
      <p:ext uri="{BB962C8B-B14F-4D97-AF65-F5344CB8AC3E}">
        <p14:creationId xmlns:p14="http://schemas.microsoft.com/office/powerpoint/2010/main" val="103757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2F22E-BAC0-ED43-A18C-FC6851ED7A6D}" type="datetimeFigureOut">
              <a:rPr lang="en-US" smtClean="0"/>
              <a:t>5/23/2017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B4CB3-D38A-FE4F-A275-EAD854247FD1}" type="slidenum">
              <a:rPr lang="en-US" smtClean="0"/>
              <a:t>‹#›</a:t>
            </a:fld>
            <a:endParaRPr lang="en-US"/>
          </a:p>
        </p:txBody>
      </p:sp>
    </p:spTree>
    <p:extLst>
      <p:ext uri="{BB962C8B-B14F-4D97-AF65-F5344CB8AC3E}">
        <p14:creationId xmlns:p14="http://schemas.microsoft.com/office/powerpoint/2010/main" val="323062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png"/><Relationship Id="rId7" Type="http://schemas.openxmlformats.org/officeDocument/2006/relationships/image" Target="../media/image37.jpg"/><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image" Target="../media/image36.jp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52.png"/><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3" Type="http://schemas.openxmlformats.org/officeDocument/2006/relationships/hyperlink" Target="WernerDetlor_AdvTech_Ships_Jan2016/video2.mp4" TargetMode="External"/><Relationship Id="rId2" Type="http://schemas.openxmlformats.org/officeDocument/2006/relationships/hyperlink" Target="WernerDetlor_AdvTech_Ships_Jan2016/video1.mp4" TargetMode="External"/><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7.xml"/><Relationship Id="rId5" Type="http://schemas.openxmlformats.org/officeDocument/2006/relationships/image" Target="../media/image9.tiff"/><Relationship Id="rId4" Type="http://schemas.openxmlformats.org/officeDocument/2006/relationships/image" Target="../media/image8.tiff"/></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jpeg"/><Relationship Id="rId3" Type="http://schemas.openxmlformats.org/officeDocument/2006/relationships/image" Target="../media/image57.jpeg"/><Relationship Id="rId7" Type="http://schemas.openxmlformats.org/officeDocument/2006/relationships/image" Target="../media/image61.jpg"/><Relationship Id="rId12" Type="http://schemas.openxmlformats.org/officeDocument/2006/relationships/image" Target="../media/image66.jpeg"/><Relationship Id="rId2" Type="http://schemas.openxmlformats.org/officeDocument/2006/relationships/image" Target="../media/image56.jpe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jpeg"/><Relationship Id="rId5" Type="http://schemas.openxmlformats.org/officeDocument/2006/relationships/image" Target="../media/image59.jpeg"/><Relationship Id="rId15" Type="http://schemas.openxmlformats.org/officeDocument/2006/relationships/image" Target="../media/image69.jpeg"/><Relationship Id="rId10" Type="http://schemas.openxmlformats.org/officeDocument/2006/relationships/image" Target="../media/image64.jpeg"/><Relationship Id="rId4" Type="http://schemas.openxmlformats.org/officeDocument/2006/relationships/image" Target="../media/image58.jpeg"/><Relationship Id="rId9" Type="http://schemas.openxmlformats.org/officeDocument/2006/relationships/image" Target="../media/image63.png"/><Relationship Id="rId14" Type="http://schemas.openxmlformats.org/officeDocument/2006/relationships/image" Target="../media/image68.jpeg"/></Relationships>
</file>

<file path=ppt/slides/_rels/slide22.xml.rels><?xml version="1.0" encoding="UTF-8" standalone="yes"?>
<Relationships xmlns="http://schemas.openxmlformats.org/package/2006/relationships"><Relationship Id="rId8" Type="http://schemas.openxmlformats.org/officeDocument/2006/relationships/image" Target="../media/image76.tiff"/><Relationship Id="rId3" Type="http://schemas.openxmlformats.org/officeDocument/2006/relationships/image" Target="../media/image71.png"/><Relationship Id="rId7" Type="http://schemas.openxmlformats.org/officeDocument/2006/relationships/image" Target="../media/image75.jpg"/><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74.jpe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jpeg"/><Relationship Id="rId9" Type="http://schemas.openxmlformats.org/officeDocument/2006/relationships/image" Target="../media/image77.jpg"/></Relationships>
</file>

<file path=ppt/slides/_rels/slide23.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79.png"/><Relationship Id="rId1" Type="http://schemas.openxmlformats.org/officeDocument/2006/relationships/slideLayout" Target="../slideLayouts/slideLayout7.xml"/><Relationship Id="rId5" Type="http://schemas.openxmlformats.org/officeDocument/2006/relationships/image" Target="../media/image4.jpg"/><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 Id="rId5" Type="http://schemas.openxmlformats.org/officeDocument/2006/relationships/image" Target="../media/image90.jpg"/><Relationship Id="rId4" Type="http://schemas.openxmlformats.org/officeDocument/2006/relationships/image" Target="../media/image89.jpeg"/></Relationships>
</file>

<file path=ppt/slides/_rels/slide2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7.xml"/><Relationship Id="rId5" Type="http://schemas.openxmlformats.org/officeDocument/2006/relationships/image" Target="../media/image94.jpeg"/><Relationship Id="rId4" Type="http://schemas.openxmlformats.org/officeDocument/2006/relationships/image" Target="../media/image93.png"/></Relationships>
</file>

<file path=ppt/slides/_rels/slide28.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tiff"/><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iff"/><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5.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wfscdata.nmfs.noaa.gov/AST/sardineHabitat/habitat.a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0743413" cy="5060479"/>
          </a:xfrm>
          <a:prstGeom prst="rect">
            <a:avLst/>
          </a:prstGeom>
        </p:spPr>
      </p:pic>
      <p:sp>
        <p:nvSpPr>
          <p:cNvPr id="2" name="Title 1"/>
          <p:cNvSpPr>
            <a:spLocks noGrp="1"/>
          </p:cNvSpPr>
          <p:nvPr>
            <p:ph type="title"/>
          </p:nvPr>
        </p:nvSpPr>
        <p:spPr>
          <a:xfrm>
            <a:off x="2365462" y="1199072"/>
            <a:ext cx="6327787" cy="1769146"/>
          </a:xfrm>
        </p:spPr>
        <p:txBody>
          <a:bodyPr>
            <a:normAutofit/>
          </a:bodyPr>
          <a:lstStyle/>
          <a:p>
            <a:pPr algn="ctr"/>
            <a:r>
              <a:rPr lang="en-US" dirty="0" smtClean="0">
                <a:latin typeface="Arial Narrow" charset="0"/>
                <a:ea typeface="Arial Narrow" charset="0"/>
                <a:cs typeface="Arial Narrow" charset="0"/>
              </a:rPr>
              <a:t>ALPS for managing Living Marine Resources</a:t>
            </a:r>
            <a:endParaRPr lang="en-US" dirty="0">
              <a:latin typeface="Arial Narrow" charset="0"/>
              <a:ea typeface="Arial Narrow" charset="0"/>
              <a:cs typeface="Arial Narrow" charset="0"/>
            </a:endParaRPr>
          </a:p>
        </p:txBody>
      </p:sp>
      <p:sp>
        <p:nvSpPr>
          <p:cNvPr id="4" name="Text Placeholder 3"/>
          <p:cNvSpPr>
            <a:spLocks noGrp="1"/>
          </p:cNvSpPr>
          <p:nvPr>
            <p:ph type="body" sz="quarter" idx="11"/>
          </p:nvPr>
        </p:nvSpPr>
        <p:spPr>
          <a:xfrm>
            <a:off x="551806" y="3529828"/>
            <a:ext cx="1725084" cy="752475"/>
          </a:xfrm>
        </p:spPr>
        <p:txBody>
          <a:bodyPr/>
          <a:lstStyle/>
          <a:p>
            <a:r>
              <a:rPr lang="en-US" dirty="0" smtClean="0"/>
              <a:t>SWFSC</a:t>
            </a:r>
            <a:endParaRPr lang="en-US" dirty="0"/>
          </a:p>
        </p:txBody>
      </p:sp>
      <p:pic>
        <p:nvPicPr>
          <p:cNvPr id="7" name="Picture 6" descr="FISHING"/>
          <p:cNvPicPr>
            <a:picLocks noChangeAspect="1" noChangeArrowheads="1"/>
          </p:cNvPicPr>
          <p:nvPr/>
        </p:nvPicPr>
        <p:blipFill>
          <a:blip r:embed="rId3"/>
          <a:srcRect/>
          <a:stretch>
            <a:fillRect/>
          </a:stretch>
        </p:blipFill>
        <p:spPr bwMode="auto">
          <a:xfrm>
            <a:off x="10546" y="3843526"/>
            <a:ext cx="3668161" cy="3012802"/>
          </a:xfrm>
          <a:prstGeom prst="rect">
            <a:avLst/>
          </a:prstGeom>
          <a:noFill/>
        </p:spPr>
      </p:pic>
      <p:pic>
        <p:nvPicPr>
          <p:cNvPr id="10" name="Picture 9" descr="Ocean-Observatories-Initiativ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8846" y="3770542"/>
            <a:ext cx="3830186" cy="3071113"/>
          </a:xfrm>
          <a:prstGeom prst="rect">
            <a:avLst/>
          </a:prstGeom>
        </p:spPr>
      </p:pic>
      <p:sp>
        <p:nvSpPr>
          <p:cNvPr id="12" name="TextBox 11"/>
          <p:cNvSpPr txBox="1"/>
          <p:nvPr/>
        </p:nvSpPr>
        <p:spPr>
          <a:xfrm>
            <a:off x="3689252" y="3075923"/>
            <a:ext cx="4659593" cy="2123658"/>
          </a:xfrm>
          <a:prstGeom prst="rect">
            <a:avLst/>
          </a:prstGeom>
          <a:noFill/>
        </p:spPr>
        <p:txBody>
          <a:bodyPr wrap="square" rtlCol="0">
            <a:spAutoFit/>
          </a:bodyPr>
          <a:lstStyle/>
          <a:p>
            <a:pPr algn="ctr"/>
            <a:r>
              <a:rPr lang="en-US" sz="2400" dirty="0" smtClean="0">
                <a:latin typeface="Arial Narrow" charset="0"/>
                <a:ea typeface="Arial Narrow" charset="0"/>
                <a:cs typeface="Arial Narrow" charset="0"/>
              </a:rPr>
              <a:t>ALPS-II meeting</a:t>
            </a:r>
          </a:p>
          <a:p>
            <a:pPr algn="ctr"/>
            <a:r>
              <a:rPr lang="en-US" sz="2400" dirty="0" smtClean="0">
                <a:latin typeface="Arial Narrow" charset="0"/>
                <a:ea typeface="Arial Narrow" charset="0"/>
                <a:cs typeface="Arial Narrow" charset="0"/>
              </a:rPr>
              <a:t>Scripps Seaside Forum</a:t>
            </a:r>
          </a:p>
          <a:p>
            <a:pPr algn="ctr"/>
            <a:r>
              <a:rPr lang="en-US" sz="2400" dirty="0" smtClean="0">
                <a:latin typeface="Arial Narrow" charset="0"/>
                <a:ea typeface="Arial Narrow" charset="0"/>
                <a:cs typeface="Arial Narrow" charset="0"/>
              </a:rPr>
              <a:t>La Jolla, CA</a:t>
            </a:r>
          </a:p>
          <a:p>
            <a:pPr algn="ctr"/>
            <a:r>
              <a:rPr lang="en-US" sz="2400" dirty="0" smtClean="0">
                <a:latin typeface="Arial Narrow" charset="0"/>
                <a:ea typeface="Arial Narrow" charset="0"/>
                <a:cs typeface="Arial Narrow" charset="0"/>
              </a:rPr>
              <a:t>February 23, 2017</a:t>
            </a:r>
          </a:p>
          <a:p>
            <a:endParaRPr lang="en-US" dirty="0" smtClean="0"/>
          </a:p>
          <a:p>
            <a:endParaRPr lang="en-US" dirty="0"/>
          </a:p>
        </p:txBody>
      </p:sp>
      <p:sp>
        <p:nvSpPr>
          <p:cNvPr id="14" name="TextBox 13"/>
          <p:cNvSpPr txBox="1"/>
          <p:nvPr/>
        </p:nvSpPr>
        <p:spPr>
          <a:xfrm>
            <a:off x="4533089" y="5060479"/>
            <a:ext cx="2889115" cy="1200329"/>
          </a:xfrm>
          <a:prstGeom prst="rect">
            <a:avLst/>
          </a:prstGeom>
          <a:noFill/>
        </p:spPr>
        <p:txBody>
          <a:bodyPr wrap="square" rtlCol="0">
            <a:spAutoFit/>
          </a:bodyPr>
          <a:lstStyle/>
          <a:p>
            <a:pPr algn="ctr"/>
            <a:r>
              <a:rPr lang="en-US" sz="2400" dirty="0" smtClean="0">
                <a:latin typeface="Arial Narrow" charset="0"/>
                <a:ea typeface="Arial Narrow" charset="0"/>
                <a:cs typeface="Arial Narrow" charset="0"/>
              </a:rPr>
              <a:t>Toby Garfield</a:t>
            </a:r>
          </a:p>
          <a:p>
            <a:pPr algn="ctr"/>
            <a:r>
              <a:rPr lang="en-US" sz="2400" dirty="0" smtClean="0">
                <a:latin typeface="Arial Narrow" charset="0"/>
                <a:ea typeface="Arial Narrow" charset="0"/>
                <a:cs typeface="Arial Narrow" charset="0"/>
              </a:rPr>
              <a:t>SWFSC</a:t>
            </a:r>
          </a:p>
          <a:p>
            <a:pPr algn="ctr"/>
            <a:r>
              <a:rPr lang="en-US" sz="2400" dirty="0" smtClean="0">
                <a:latin typeface="Arial Narrow" charset="0"/>
                <a:ea typeface="Arial Narrow" charset="0"/>
                <a:cs typeface="Arial Narrow" charset="0"/>
              </a:rPr>
              <a:t>La Jolla, CA</a:t>
            </a:r>
            <a:endParaRPr lang="en-US" sz="2400" dirty="0">
              <a:latin typeface="Arial Narrow" charset="0"/>
              <a:ea typeface="Arial Narrow" charset="0"/>
              <a:cs typeface="Arial Narrow" charset="0"/>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4400" y="262758"/>
            <a:ext cx="3622463" cy="3196291"/>
          </a:xfrm>
          <a:prstGeom prst="rect">
            <a:avLst/>
          </a:prstGeom>
        </p:spPr>
      </p:pic>
    </p:spTree>
    <p:extLst>
      <p:ext uri="{BB962C8B-B14F-4D97-AF65-F5344CB8AC3E}">
        <p14:creationId xmlns:p14="http://schemas.microsoft.com/office/powerpoint/2010/main" val="382215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childTnLst>
                                </p:cTn>
                              </p:par>
                              <p:par>
                                <p:cTn id="9" presetID="42" presetClass="path" presetSubtype="0" accel="50000" decel="50000" fill="hold" nodeType="withEffect">
                                  <p:stCondLst>
                                    <p:cond delay="0"/>
                                  </p:stCondLst>
                                  <p:childTnLst>
                                    <p:animMotion origin="layout" path="M -0.30633 0.00186 L 4.87887E-6 3.33333E-6 " pathEditMode="relative" rAng="0" ptsTypes="AA">
                                      <p:cBhvr>
                                        <p:cTn id="10" dur="1000" fill="hold"/>
                                        <p:tgtEl>
                                          <p:spTgt spid="9"/>
                                        </p:tgtEl>
                                        <p:attrNameLst>
                                          <p:attrName>ppt_x</p:attrName>
                                          <p:attrName>ppt_y</p:attrName>
                                        </p:attrNameLst>
                                      </p:cBhvr>
                                      <p:rCtr x="1531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6442" y="3967770"/>
            <a:ext cx="2533779" cy="223568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896" y="3967770"/>
            <a:ext cx="1863072" cy="223568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6441" y="1746247"/>
            <a:ext cx="2422873" cy="216356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5333" y="1746248"/>
            <a:ext cx="1844635" cy="2239229"/>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6620" y="1302244"/>
            <a:ext cx="4083535" cy="3062651"/>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1651" y="3909808"/>
            <a:ext cx="4937273" cy="2244813"/>
          </a:xfrm>
          <a:prstGeom prst="rect">
            <a:avLst/>
          </a:prstGeom>
        </p:spPr>
      </p:pic>
      <p:sp>
        <p:nvSpPr>
          <p:cNvPr id="10" name="Title 1"/>
          <p:cNvSpPr txBox="1">
            <a:spLocks/>
          </p:cNvSpPr>
          <p:nvPr/>
        </p:nvSpPr>
        <p:spPr>
          <a:xfrm>
            <a:off x="1981200" y="85822"/>
            <a:ext cx="8532166" cy="783642"/>
          </a:xfrm>
          <a:prstGeom prst="rect">
            <a:avLst/>
          </a:prstGeom>
        </p:spPr>
        <p:txBody>
          <a:bodyPr>
            <a:noAutofit/>
          </a:bodyPr>
          <a:lstStyle>
            <a:lvl1pPr algn="l" defTabSz="457200" rtl="0" eaLnBrk="1" latinLnBrk="0" hangingPunct="1">
              <a:spcBef>
                <a:spcPct val="0"/>
              </a:spcBef>
              <a:buNone/>
              <a:defRPr sz="3600" b="1" i="0" kern="1200">
                <a:solidFill>
                  <a:schemeClr val="accent1"/>
                </a:solidFill>
                <a:latin typeface="+mj-lt"/>
                <a:ea typeface="+mj-ea"/>
                <a:cs typeface="Arial Narrow Bold"/>
              </a:defRPr>
            </a:lvl1pPr>
          </a:lstStyle>
          <a:p>
            <a:r>
              <a:rPr lang="en-US" sz="4000" dirty="0">
                <a:solidFill>
                  <a:srgbClr val="FF6600"/>
                </a:solidFill>
              </a:rPr>
              <a:t>Models:</a:t>
            </a:r>
            <a:r>
              <a:rPr lang="en-US" sz="4000" dirty="0"/>
              <a:t> </a:t>
            </a:r>
            <a:r>
              <a:rPr lang="en-US" sz="2400" dirty="0"/>
              <a:t>forward projections can provide adaptive sampling (predicted “optimal habitat” using SST, </a:t>
            </a:r>
            <a:r>
              <a:rPr lang="en-US" sz="2400" dirty="0" err="1"/>
              <a:t>Chl</a:t>
            </a:r>
            <a:r>
              <a:rPr lang="en-US" sz="2400" dirty="0"/>
              <a:t> and SSH)</a:t>
            </a:r>
          </a:p>
        </p:txBody>
      </p:sp>
      <p:sp>
        <p:nvSpPr>
          <p:cNvPr id="11" name="TextBox 10"/>
          <p:cNvSpPr txBox="1"/>
          <p:nvPr/>
        </p:nvSpPr>
        <p:spPr>
          <a:xfrm>
            <a:off x="2325078" y="2325077"/>
            <a:ext cx="742461" cy="400110"/>
          </a:xfrm>
          <a:prstGeom prst="rect">
            <a:avLst/>
          </a:prstGeom>
          <a:noFill/>
        </p:spPr>
        <p:txBody>
          <a:bodyPr wrap="square" rtlCol="0">
            <a:spAutoFit/>
          </a:bodyPr>
          <a:lstStyle/>
          <a:p>
            <a:r>
              <a:rPr lang="en-US" sz="2000" b="1" dirty="0">
                <a:solidFill>
                  <a:schemeClr val="bg1"/>
                </a:solidFill>
              </a:rPr>
              <a:t>2011</a:t>
            </a:r>
          </a:p>
        </p:txBody>
      </p:sp>
      <p:sp>
        <p:nvSpPr>
          <p:cNvPr id="12" name="TextBox 11"/>
          <p:cNvSpPr txBox="1"/>
          <p:nvPr/>
        </p:nvSpPr>
        <p:spPr>
          <a:xfrm>
            <a:off x="2325078" y="4656015"/>
            <a:ext cx="742461" cy="400110"/>
          </a:xfrm>
          <a:prstGeom prst="rect">
            <a:avLst/>
          </a:prstGeom>
          <a:noFill/>
        </p:spPr>
        <p:txBody>
          <a:bodyPr wrap="square" rtlCol="0">
            <a:spAutoFit/>
          </a:bodyPr>
          <a:lstStyle/>
          <a:p>
            <a:r>
              <a:rPr lang="en-US" sz="2000" b="1" dirty="0">
                <a:solidFill>
                  <a:schemeClr val="bg1"/>
                </a:solidFill>
              </a:rPr>
              <a:t>2015</a:t>
            </a:r>
          </a:p>
        </p:txBody>
      </p:sp>
      <p:sp>
        <p:nvSpPr>
          <p:cNvPr id="13" name="Oval 12"/>
          <p:cNvSpPr/>
          <p:nvPr/>
        </p:nvSpPr>
        <p:spPr>
          <a:xfrm rot="19407092">
            <a:off x="3683581" y="2445173"/>
            <a:ext cx="612660" cy="1338385"/>
          </a:xfrm>
          <a:prstGeom prst="ellipse">
            <a:avLst/>
          </a:prstGeom>
          <a:noFill/>
          <a:ln w="6032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rot="21098841">
            <a:off x="3610335" y="4105633"/>
            <a:ext cx="595946" cy="1696092"/>
          </a:xfrm>
          <a:prstGeom prst="ellipse">
            <a:avLst/>
          </a:prstGeom>
          <a:noFill/>
          <a:ln w="6032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rot="19833481">
            <a:off x="6071793" y="4369338"/>
            <a:ext cx="663372" cy="1074135"/>
          </a:xfrm>
          <a:prstGeom prst="ellipse">
            <a:avLst/>
          </a:prstGeom>
          <a:noFill/>
          <a:ln w="6032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rot="19833481">
            <a:off x="7168335" y="4369338"/>
            <a:ext cx="663372" cy="1074135"/>
          </a:xfrm>
          <a:prstGeom prst="ellipse">
            <a:avLst/>
          </a:prstGeom>
          <a:noFill/>
          <a:ln w="6032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2969847" y="1185010"/>
            <a:ext cx="6232769" cy="646331"/>
          </a:xfrm>
          <a:prstGeom prst="rect">
            <a:avLst/>
          </a:prstGeom>
          <a:noFill/>
        </p:spPr>
        <p:txBody>
          <a:bodyPr wrap="square" rtlCol="0">
            <a:spAutoFit/>
          </a:bodyPr>
          <a:lstStyle/>
          <a:p>
            <a:r>
              <a:rPr lang="en-US" b="1" dirty="0">
                <a:solidFill>
                  <a:srgbClr val="FF6600"/>
                </a:solidFill>
              </a:rPr>
              <a:t>Northward shift/extension of habitat, surveys and sampling in 2015 </a:t>
            </a:r>
          </a:p>
        </p:txBody>
      </p:sp>
    </p:spTree>
    <p:extLst>
      <p:ext uri="{BB962C8B-B14F-4D97-AF65-F5344CB8AC3E}">
        <p14:creationId xmlns:p14="http://schemas.microsoft.com/office/powerpoint/2010/main" val="2598910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Ancillary Uses</a:t>
            </a:r>
            <a:endParaRPr lang="en-US" dirty="0"/>
          </a:p>
        </p:txBody>
      </p:sp>
      <p:sp>
        <p:nvSpPr>
          <p:cNvPr id="3" name="Content Placeholder 2"/>
          <p:cNvSpPr>
            <a:spLocks noGrp="1"/>
          </p:cNvSpPr>
          <p:nvPr>
            <p:ph idx="1"/>
          </p:nvPr>
        </p:nvSpPr>
        <p:spPr>
          <a:xfrm>
            <a:off x="1981201" y="1828800"/>
            <a:ext cx="5334000" cy="4419600"/>
          </a:xfrm>
        </p:spPr>
        <p:txBody>
          <a:bodyPr/>
          <a:lstStyle/>
          <a:p>
            <a:pPr>
              <a:buFont typeface="Wingdings" panose="05000000000000000000" pitchFamily="2" charset="2"/>
              <a:buChar char="v"/>
            </a:pPr>
            <a:r>
              <a:rPr lang="en-US" dirty="0" smtClean="0"/>
              <a:t>Optimize survey design (adaptive sampling)</a:t>
            </a:r>
          </a:p>
          <a:p>
            <a:pPr>
              <a:buFont typeface="Wingdings" panose="05000000000000000000" pitchFamily="2" charset="2"/>
              <a:buChar char="v"/>
            </a:pPr>
            <a:r>
              <a:rPr lang="en-US" dirty="0" smtClean="0"/>
              <a:t>Assess near-shore habitat</a:t>
            </a:r>
          </a:p>
          <a:p>
            <a:pPr>
              <a:buFont typeface="Wingdings" panose="05000000000000000000" pitchFamily="2" charset="2"/>
              <a:buChar char="v"/>
            </a:pPr>
            <a:r>
              <a:rPr lang="en-US" dirty="0" smtClean="0"/>
              <a:t>Interpret trawl data</a:t>
            </a:r>
          </a:p>
          <a:p>
            <a:pPr>
              <a:buFont typeface="Wingdings" panose="05000000000000000000" pitchFamily="2" charset="2"/>
              <a:buChar char="v"/>
            </a:pPr>
            <a:r>
              <a:rPr lang="en-US" dirty="0" smtClean="0"/>
              <a:t>Delineate northern and southern           sardine stocks</a:t>
            </a:r>
          </a:p>
          <a:p>
            <a:pPr>
              <a:buFont typeface="Wingdings" panose="05000000000000000000" pitchFamily="2" charset="2"/>
              <a:buChar char="v"/>
            </a:pPr>
            <a:r>
              <a:rPr lang="en-US" dirty="0" smtClean="0"/>
              <a:t>Interpret buoy data</a:t>
            </a:r>
          </a:p>
          <a:p>
            <a:pPr>
              <a:buFont typeface="Wingdings" panose="05000000000000000000" pitchFamily="2" charset="2"/>
              <a:buChar char="v"/>
            </a:pPr>
            <a:r>
              <a:rPr lang="en-US" dirty="0" smtClean="0"/>
              <a:t>The options are </a:t>
            </a:r>
            <a:r>
              <a:rPr lang="en-US" i="1" dirty="0" smtClean="0"/>
              <a:t>endless</a:t>
            </a:r>
            <a:r>
              <a:rPr lang="en-US" dirty="0" smtClean="0"/>
              <a: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600200"/>
            <a:ext cx="4577080" cy="4038600"/>
          </a:xfrm>
          <a:prstGeom prst="rect">
            <a:avLst/>
          </a:prstGeom>
        </p:spPr>
      </p:pic>
    </p:spTree>
    <p:extLst>
      <p:ext uri="{BB962C8B-B14F-4D97-AF65-F5344CB8AC3E}">
        <p14:creationId xmlns:p14="http://schemas.microsoft.com/office/powerpoint/2010/main" val="237447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1524000" y="6356351"/>
            <a:ext cx="2133600" cy="365125"/>
          </a:xfrm>
          <a:prstGeom prst="rect">
            <a:avLst/>
          </a:prstGeom>
        </p:spPr>
        <p:txBody>
          <a:bodyPr/>
          <a:lstStyle/>
          <a:p>
            <a:fld id="{79845D46-89D6-4FC8-A0E3-6CD136905098}" type="datetimeFigureOut">
              <a:rPr lang="en-US" smtClean="0">
                <a:solidFill>
                  <a:prstClr val="black">
                    <a:tint val="75000"/>
                  </a:prstClr>
                </a:solidFill>
                <a:latin typeface="Calibri"/>
              </a:rPr>
              <a:pPr/>
              <a:t>5/23/2017</a:t>
            </a:fld>
            <a:endParaRPr lang="en-US">
              <a:solidFill>
                <a:prstClr val="black">
                  <a:tint val="75000"/>
                </a:prstClr>
              </a:solidFill>
              <a:latin typeface="Calibri"/>
            </a:endParaRPr>
          </a:p>
        </p:txBody>
      </p:sp>
      <p:sp>
        <p:nvSpPr>
          <p:cNvPr id="6" name="Slide Number Placeholder 5"/>
          <p:cNvSpPr>
            <a:spLocks noGrp="1"/>
          </p:cNvSpPr>
          <p:nvPr>
            <p:ph type="sldNum" sz="quarter" idx="4294967295"/>
          </p:nvPr>
        </p:nvSpPr>
        <p:spPr>
          <a:xfrm>
            <a:off x="4267200" y="6272214"/>
            <a:ext cx="6400800" cy="365125"/>
          </a:xfrm>
        </p:spPr>
        <p:txBody>
          <a:bodyPr/>
          <a:lstStyle/>
          <a:p>
            <a:fld id="{33A15DBC-FE4F-4CE7-96B8-A660B719680F}" type="slidenum">
              <a:rPr lang="en-US" smtClean="0">
                <a:solidFill>
                  <a:prstClr val="black">
                    <a:tint val="75000"/>
                  </a:prstClr>
                </a:solidFill>
                <a:latin typeface="Calibri"/>
              </a:rPr>
              <a:pPr/>
              <a:t>12</a:t>
            </a:fld>
            <a:endParaRPr lang="en-US">
              <a:solidFill>
                <a:prstClr val="black">
                  <a:tint val="75000"/>
                </a:prstClr>
              </a:solidFill>
              <a:latin typeface="Calibri"/>
            </a:endParaRPr>
          </a:p>
        </p:txBody>
      </p:sp>
      <p:pic>
        <p:nvPicPr>
          <p:cNvPr id="8" name="Picture 7" descr="anchovy000801f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238696"/>
            <a:ext cx="4222528" cy="3166896"/>
          </a:xfrm>
          <a:prstGeom prst="rect">
            <a:avLst/>
          </a:prstGeom>
        </p:spPr>
      </p:pic>
      <p:pic>
        <p:nvPicPr>
          <p:cNvPr id="7" name="Picture 6" descr="sccpss_sum2012-spr2014_sardinebyssntonclass_13nov2014pm.png"/>
          <p:cNvPicPr>
            <a:picLocks noChangeAspect="1"/>
          </p:cNvPicPr>
          <p:nvPr/>
        </p:nvPicPr>
        <p:blipFill rotWithShape="1">
          <a:blip r:embed="rId3">
            <a:extLst>
              <a:ext uri="{28A0092B-C50C-407E-A947-70E740481C1C}">
                <a14:useLocalDpi xmlns:a14="http://schemas.microsoft.com/office/drawing/2010/main" val="0"/>
              </a:ext>
            </a:extLst>
          </a:blip>
          <a:srcRect t="4265"/>
          <a:stretch/>
        </p:blipFill>
        <p:spPr>
          <a:xfrm>
            <a:off x="1512534" y="98974"/>
            <a:ext cx="4382442" cy="3241988"/>
          </a:xfrm>
          <a:prstGeom prst="rect">
            <a:avLst/>
          </a:prstGeom>
        </p:spPr>
      </p:pic>
      <p:pic>
        <p:nvPicPr>
          <p:cNvPr id="9" name="Picture 8"/>
          <p:cNvPicPr>
            <a:picLocks noChangeAspect="1"/>
          </p:cNvPicPr>
          <p:nvPr/>
        </p:nvPicPr>
        <p:blipFill>
          <a:blip r:embed="rId4"/>
          <a:stretch>
            <a:fillRect/>
          </a:stretch>
        </p:blipFill>
        <p:spPr>
          <a:xfrm>
            <a:off x="5708427" y="86274"/>
            <a:ext cx="4977058" cy="3532498"/>
          </a:xfrm>
          <a:prstGeom prst="rect">
            <a:avLst/>
          </a:prstGeom>
        </p:spPr>
      </p:pic>
      <p:pic>
        <p:nvPicPr>
          <p:cNvPr id="10" name="Picture 9"/>
          <p:cNvPicPr>
            <a:picLocks noChangeAspect="1"/>
          </p:cNvPicPr>
          <p:nvPr/>
        </p:nvPicPr>
        <p:blipFill rotWithShape="1">
          <a:blip r:embed="rId5"/>
          <a:srcRect l="28044" t="42382" r="32755" b="19739"/>
          <a:stretch/>
        </p:blipFill>
        <p:spPr>
          <a:xfrm>
            <a:off x="5706683" y="65991"/>
            <a:ext cx="1739731" cy="1217813"/>
          </a:xfrm>
          <a:prstGeom prst="rect">
            <a:avLst/>
          </a:prstGeom>
        </p:spPr>
      </p:pic>
      <p:pic>
        <p:nvPicPr>
          <p:cNvPr id="11" name="Picture 10" descr="pacific-bluefin-tuna.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2627" y="67597"/>
            <a:ext cx="2162146" cy="1216207"/>
          </a:xfrm>
          <a:prstGeom prst="rect">
            <a:avLst/>
          </a:prstGeom>
        </p:spPr>
      </p:pic>
      <p:pic>
        <p:nvPicPr>
          <p:cNvPr id="13" name="Picture 12" descr="150804104755-whale-drone-restricted-super-169.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07437" y="3604866"/>
            <a:ext cx="4977057" cy="2800726"/>
          </a:xfrm>
          <a:prstGeom prst="rect">
            <a:avLst/>
          </a:prstGeom>
        </p:spPr>
      </p:pic>
      <p:sp>
        <p:nvSpPr>
          <p:cNvPr id="14" name="Title 6"/>
          <p:cNvSpPr txBox="1">
            <a:spLocks/>
          </p:cNvSpPr>
          <p:nvPr/>
        </p:nvSpPr>
        <p:spPr>
          <a:xfrm>
            <a:off x="1512535" y="4478208"/>
            <a:ext cx="2599267" cy="559458"/>
          </a:xfrm>
          <a:prstGeom prst="rect">
            <a:avLst/>
          </a:prstGeom>
        </p:spPr>
        <p:txBody>
          <a:bodyPr>
            <a:normAutofit fontScale="97500"/>
          </a:bodyPr>
          <a:lstStyle>
            <a:lvl1pPr algn="l" defTabSz="457200" rtl="0" eaLnBrk="1" latinLnBrk="0" hangingPunct="1">
              <a:spcBef>
                <a:spcPct val="0"/>
              </a:spcBef>
              <a:buNone/>
              <a:defRPr sz="3600" b="1" i="0" kern="1200">
                <a:solidFill>
                  <a:schemeClr val="accent1"/>
                </a:solidFill>
                <a:latin typeface="+mj-lt"/>
                <a:ea typeface="+mj-ea"/>
                <a:cs typeface="Arial Narrow Bold"/>
              </a:defRPr>
            </a:lvl1pPr>
          </a:lstStyle>
          <a:p>
            <a:r>
              <a:rPr lang="en-US" sz="2800" dirty="0">
                <a:solidFill>
                  <a:srgbClr val="FFFF00"/>
                </a:solidFill>
              </a:rPr>
              <a:t>Anchovy schools</a:t>
            </a:r>
          </a:p>
        </p:txBody>
      </p:sp>
      <p:cxnSp>
        <p:nvCxnSpPr>
          <p:cNvPr id="3" name="Straight Arrow Connector 2"/>
          <p:cNvCxnSpPr/>
          <p:nvPr/>
        </p:nvCxnSpPr>
        <p:spPr>
          <a:xfrm flipV="1">
            <a:off x="3852333" y="2523068"/>
            <a:ext cx="1210734" cy="1845733"/>
          </a:xfrm>
          <a:prstGeom prst="straightConnector1">
            <a:avLst/>
          </a:prstGeom>
          <a:ln w="50800">
            <a:solidFill>
              <a:srgbClr val="FFFF00"/>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flipV="1">
            <a:off x="4521201" y="2032001"/>
            <a:ext cx="2404533" cy="397933"/>
          </a:xfrm>
          <a:prstGeom prst="straightConnector1">
            <a:avLst/>
          </a:prstGeom>
          <a:ln w="50800">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17" name="Title 6"/>
          <p:cNvSpPr txBox="1">
            <a:spLocks/>
          </p:cNvSpPr>
          <p:nvPr/>
        </p:nvSpPr>
        <p:spPr>
          <a:xfrm>
            <a:off x="5894977" y="2518047"/>
            <a:ext cx="1344024" cy="559458"/>
          </a:xfrm>
          <a:prstGeom prst="rect">
            <a:avLst/>
          </a:prstGeom>
        </p:spPr>
        <p:txBody>
          <a:bodyPr>
            <a:normAutofit fontScale="60000" lnSpcReduction="20000"/>
          </a:bodyPr>
          <a:lstStyle>
            <a:lvl1pPr algn="l" defTabSz="457200" rtl="0" eaLnBrk="1" latinLnBrk="0" hangingPunct="1">
              <a:spcBef>
                <a:spcPct val="0"/>
              </a:spcBef>
              <a:buNone/>
              <a:defRPr sz="3600" b="1" i="0" kern="1200">
                <a:solidFill>
                  <a:schemeClr val="accent1"/>
                </a:solidFill>
                <a:latin typeface="+mj-lt"/>
                <a:ea typeface="+mj-ea"/>
                <a:cs typeface="Arial Narrow Bold"/>
              </a:defRPr>
            </a:lvl1pPr>
          </a:lstStyle>
          <a:p>
            <a:r>
              <a:rPr lang="en-US" sz="2800" dirty="0">
                <a:solidFill>
                  <a:schemeClr val="bg1"/>
                </a:solidFill>
              </a:rPr>
              <a:t>Bluefin tuna schools</a:t>
            </a:r>
          </a:p>
        </p:txBody>
      </p:sp>
      <p:pic>
        <p:nvPicPr>
          <p:cNvPr id="12" name="Picture 11" descr="whales-2.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8856270" y="3340017"/>
            <a:ext cx="1565894" cy="2091434"/>
          </a:xfrm>
          <a:prstGeom prst="rect">
            <a:avLst/>
          </a:prstGeom>
        </p:spPr>
      </p:pic>
      <p:sp>
        <p:nvSpPr>
          <p:cNvPr id="18" name="Title 6"/>
          <p:cNvSpPr txBox="1">
            <a:spLocks/>
          </p:cNvSpPr>
          <p:nvPr/>
        </p:nvSpPr>
        <p:spPr>
          <a:xfrm>
            <a:off x="5721128" y="3859813"/>
            <a:ext cx="2262939" cy="830391"/>
          </a:xfrm>
          <a:prstGeom prst="rect">
            <a:avLst/>
          </a:prstGeom>
        </p:spPr>
        <p:txBody>
          <a:bodyPr>
            <a:noAutofit/>
          </a:bodyPr>
          <a:lstStyle>
            <a:lvl1pPr algn="l" defTabSz="457200" rtl="0" eaLnBrk="1" latinLnBrk="0" hangingPunct="1">
              <a:spcBef>
                <a:spcPct val="0"/>
              </a:spcBef>
              <a:buNone/>
              <a:defRPr sz="3600" b="1" i="0" kern="1200">
                <a:solidFill>
                  <a:schemeClr val="accent1"/>
                </a:solidFill>
                <a:latin typeface="+mj-lt"/>
                <a:ea typeface="+mj-ea"/>
                <a:cs typeface="Arial Narrow Bold"/>
              </a:defRPr>
            </a:lvl1pPr>
          </a:lstStyle>
          <a:p>
            <a:r>
              <a:rPr lang="en-US" sz="1800" dirty="0">
                <a:solidFill>
                  <a:srgbClr val="FFFF00"/>
                </a:solidFill>
              </a:rPr>
              <a:t>Protected species: social behaviors,    non-invasive sampling, etc</a:t>
            </a:r>
            <a:r>
              <a:rPr lang="en-US" sz="1800" dirty="0">
                <a:solidFill>
                  <a:schemeClr val="bg1"/>
                </a:solidFill>
              </a:rPr>
              <a:t>.</a:t>
            </a:r>
          </a:p>
        </p:txBody>
      </p:sp>
    </p:spTree>
    <p:extLst>
      <p:ext uri="{BB962C8B-B14F-4D97-AF65-F5344CB8AC3E}">
        <p14:creationId xmlns:p14="http://schemas.microsoft.com/office/powerpoint/2010/main" val="6265441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428215" y="101600"/>
            <a:ext cx="110280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800" b="1" dirty="0">
                <a:latin typeface="Futura"/>
                <a:cs typeface="Helvetica" panose="020B0604020202020204" pitchFamily="34" charset="0"/>
              </a:rPr>
              <a:t>New technologies: </a:t>
            </a:r>
            <a:r>
              <a:rPr lang="en-US" altLang="en-US" sz="2800" b="1" dirty="0" smtClean="0">
                <a:latin typeface="Futura"/>
                <a:cs typeface="Helvetica" panose="020B0604020202020204" pitchFamily="34" charset="0"/>
              </a:rPr>
              <a:t>Autonomous Surface Vessels (ASVs)</a:t>
            </a:r>
            <a:endParaRPr lang="en-US" altLang="en-US" sz="2800" b="1" dirty="0">
              <a:latin typeface="Futura"/>
              <a:cs typeface="Helvetica" panose="020B0604020202020204" pitchFamily="34" charset="0"/>
            </a:endParaRPr>
          </a:p>
        </p:txBody>
      </p:sp>
      <p:grpSp>
        <p:nvGrpSpPr>
          <p:cNvPr id="50" name="Group 49"/>
          <p:cNvGrpSpPr/>
          <p:nvPr/>
        </p:nvGrpSpPr>
        <p:grpSpPr>
          <a:xfrm>
            <a:off x="2635225" y="676307"/>
            <a:ext cx="3116263" cy="5330825"/>
            <a:chOff x="3067720" y="775163"/>
            <a:chExt cx="3116263" cy="5330825"/>
          </a:xfrm>
        </p:grpSpPr>
        <p:pic>
          <p:nvPicPr>
            <p:cNvPr id="5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7720" y="775163"/>
              <a:ext cx="3116263" cy="5330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Rectangle 53"/>
            <p:cNvSpPr/>
            <p:nvPr/>
          </p:nvSpPr>
          <p:spPr>
            <a:xfrm>
              <a:off x="3704734" y="1216058"/>
              <a:ext cx="179109" cy="179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3329233" y="2264005"/>
              <a:ext cx="179109" cy="179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3522067" y="3553679"/>
              <a:ext cx="135533" cy="1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3808960" y="3698616"/>
              <a:ext cx="135533" cy="1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3944493" y="3555556"/>
              <a:ext cx="241555" cy="143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3522067" y="5327391"/>
              <a:ext cx="182667" cy="130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15"/>
          <p:cNvSpPr>
            <a:spLocks noChangeArrowheads="1"/>
          </p:cNvSpPr>
          <p:nvPr/>
        </p:nvSpPr>
        <p:spPr bwMode="auto">
          <a:xfrm>
            <a:off x="2844109" y="2500286"/>
            <a:ext cx="12945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600" dirty="0" smtClean="0">
                <a:latin typeface="Myriad Pro" panose="020B0503030403020204" pitchFamily="34" charset="0"/>
                <a:cs typeface="Calibri" panose="020F0502020204030204" pitchFamily="34" charset="0"/>
              </a:rPr>
              <a:t>Air-block</a:t>
            </a:r>
            <a:endParaRPr lang="en-US" altLang="en-US" sz="1600" dirty="0">
              <a:latin typeface="Myriad Pro" panose="020B0503030403020204" pitchFamily="34" charset="0"/>
              <a:cs typeface="Calibri" panose="020F0502020204030204" pitchFamily="34" charset="0"/>
            </a:endParaRPr>
          </a:p>
        </p:txBody>
      </p:sp>
      <p:sp>
        <p:nvSpPr>
          <p:cNvPr id="67" name="Rectangle 15"/>
          <p:cNvSpPr>
            <a:spLocks noChangeArrowheads="1"/>
          </p:cNvSpPr>
          <p:nvPr/>
        </p:nvSpPr>
        <p:spPr bwMode="auto">
          <a:xfrm>
            <a:off x="2748957" y="1436752"/>
            <a:ext cx="17475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600" dirty="0" smtClean="0">
                <a:latin typeface="Myriad Pro" panose="020B0503030403020204" pitchFamily="34" charset="0"/>
                <a:cs typeface="Calibri" panose="020F0502020204030204" pitchFamily="34" charset="0"/>
              </a:rPr>
              <a:t>Communications</a:t>
            </a:r>
            <a:endParaRPr lang="en-US" altLang="en-US" sz="1600" dirty="0">
              <a:latin typeface="Myriad Pro" panose="020B0503030403020204" pitchFamily="34" charset="0"/>
              <a:cs typeface="Calibri" panose="020F0502020204030204" pitchFamily="34" charset="0"/>
            </a:endParaRPr>
          </a:p>
        </p:txBody>
      </p:sp>
      <p:sp>
        <p:nvSpPr>
          <p:cNvPr id="68" name="Rectangle 15"/>
          <p:cNvSpPr>
            <a:spLocks noChangeArrowheads="1"/>
          </p:cNvSpPr>
          <p:nvPr/>
        </p:nvSpPr>
        <p:spPr bwMode="auto">
          <a:xfrm>
            <a:off x="4091489" y="4084702"/>
            <a:ext cx="1660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600" dirty="0" smtClean="0">
                <a:latin typeface="Myriad Pro" panose="020B0503030403020204" pitchFamily="34" charset="0"/>
                <a:cs typeface="Calibri" panose="020F0502020204030204" pitchFamily="34" charset="0"/>
              </a:rPr>
              <a:t>Battery</a:t>
            </a:r>
          </a:p>
          <a:p>
            <a:pPr>
              <a:spcBef>
                <a:spcPct val="0"/>
              </a:spcBef>
              <a:buNone/>
            </a:pPr>
            <a:r>
              <a:rPr lang="en-US" altLang="en-US" sz="1600" dirty="0" smtClean="0">
                <a:latin typeface="Myriad Pro" panose="020B0503030403020204" pitchFamily="34" charset="0"/>
                <a:cs typeface="Calibri" panose="020F0502020204030204" pitchFamily="34" charset="0"/>
              </a:rPr>
              <a:t>Electronics</a:t>
            </a:r>
          </a:p>
          <a:p>
            <a:pPr>
              <a:spcBef>
                <a:spcPct val="0"/>
              </a:spcBef>
              <a:buNone/>
            </a:pPr>
            <a:r>
              <a:rPr lang="en-US" altLang="en-US" sz="1600" dirty="0" smtClean="0">
                <a:latin typeface="Myriad Pro" panose="020B0503030403020204" pitchFamily="34" charset="0"/>
                <a:cs typeface="Calibri" panose="020F0502020204030204" pitchFamily="34" charset="0"/>
              </a:rPr>
              <a:t>Calibration gas</a:t>
            </a:r>
            <a:endParaRPr lang="en-US" altLang="en-US" sz="1600" dirty="0">
              <a:latin typeface="Myriad Pro" panose="020B0503030403020204" pitchFamily="34" charset="0"/>
              <a:cs typeface="Calibri" panose="020F0502020204030204" pitchFamily="34" charset="0"/>
            </a:endParaRPr>
          </a:p>
        </p:txBody>
      </p:sp>
      <p:cxnSp>
        <p:nvCxnSpPr>
          <p:cNvPr id="69" name="Straight Connector 68"/>
          <p:cNvCxnSpPr/>
          <p:nvPr/>
        </p:nvCxnSpPr>
        <p:spPr>
          <a:xfrm>
            <a:off x="3511998" y="3931391"/>
            <a:ext cx="640140" cy="3619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3712963" y="3781161"/>
            <a:ext cx="439176" cy="50806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3272239" y="3691207"/>
            <a:ext cx="881449" cy="6000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Rectangle 15"/>
          <p:cNvSpPr>
            <a:spLocks noChangeArrowheads="1"/>
          </p:cNvSpPr>
          <p:nvPr/>
        </p:nvSpPr>
        <p:spPr bwMode="auto">
          <a:xfrm>
            <a:off x="3491366" y="5104007"/>
            <a:ext cx="12945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600" dirty="0" smtClean="0">
                <a:latin typeface="Myriad Pro" panose="020B0503030403020204" pitchFamily="34" charset="0"/>
                <a:cs typeface="Calibri" panose="020F0502020204030204" pitchFamily="34" charset="0"/>
              </a:rPr>
              <a:t>Equilibrator</a:t>
            </a:r>
            <a:endParaRPr lang="en-US" altLang="en-US" sz="1600" dirty="0">
              <a:latin typeface="Myriad Pro" panose="020B0503030403020204" pitchFamily="34" charset="0"/>
              <a:cs typeface="Calibri" panose="020F0502020204030204" pitchFamily="34" charset="0"/>
            </a:endParaRPr>
          </a:p>
        </p:txBody>
      </p:sp>
      <p:pic>
        <p:nvPicPr>
          <p:cNvPr id="73" name="Picture 72"/>
          <p:cNvPicPr>
            <a:picLocks noChangeAspect="1"/>
          </p:cNvPicPr>
          <p:nvPr/>
        </p:nvPicPr>
        <p:blipFill rotWithShape="1">
          <a:blip r:embed="rId4"/>
          <a:srcRect l="53526" t="24885" r="19314" b="21515"/>
          <a:stretch/>
        </p:blipFill>
        <p:spPr>
          <a:xfrm>
            <a:off x="137079" y="3341719"/>
            <a:ext cx="2416014" cy="3365465"/>
          </a:xfrm>
          <a:prstGeom prst="rect">
            <a:avLst/>
          </a:prstGeom>
        </p:spPr>
      </p:pic>
      <p:sp>
        <p:nvSpPr>
          <p:cNvPr id="74" name="Rectangle 15"/>
          <p:cNvSpPr>
            <a:spLocks noChangeArrowheads="1"/>
          </p:cNvSpPr>
          <p:nvPr/>
        </p:nvSpPr>
        <p:spPr bwMode="auto">
          <a:xfrm>
            <a:off x="1469324" y="6171279"/>
            <a:ext cx="124578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500" dirty="0" smtClean="0">
                <a:latin typeface="Myriad Pro" panose="020B0503030403020204" pitchFamily="34" charset="0"/>
                <a:cs typeface="Calibri" panose="020F0502020204030204" pitchFamily="34" charset="0"/>
              </a:rPr>
              <a:t>Sutton et al. 2014 </a:t>
            </a:r>
            <a:r>
              <a:rPr lang="en-US" altLang="en-US" sz="1500" i="1" dirty="0" smtClean="0">
                <a:latin typeface="Myriad Pro" panose="020B0503030403020204" pitchFamily="34" charset="0"/>
                <a:cs typeface="Calibri" panose="020F0502020204030204" pitchFamily="34" charset="0"/>
              </a:rPr>
              <a:t>ESSD</a:t>
            </a:r>
            <a:endParaRPr lang="en-US" altLang="en-US" sz="1500" i="1" dirty="0">
              <a:latin typeface="Myriad Pro" panose="020B0503030403020204" pitchFamily="34" charset="0"/>
              <a:cs typeface="Calibri" panose="020F0502020204030204" pitchFamily="34" charset="0"/>
            </a:endParaRPr>
          </a:p>
        </p:txBody>
      </p:sp>
      <p:cxnSp>
        <p:nvCxnSpPr>
          <p:cNvPr id="75" name="Straight Arrow Connector 74"/>
          <p:cNvCxnSpPr/>
          <p:nvPr/>
        </p:nvCxnSpPr>
        <p:spPr>
          <a:xfrm flipH="1">
            <a:off x="2188156" y="5424958"/>
            <a:ext cx="1074656"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79" name="Picture 78" descr="Carbon Wave Glider Photo"/>
          <p:cNvPicPr/>
          <p:nvPr/>
        </p:nvPicPr>
        <p:blipFill>
          <a:blip r:embed="rId5">
            <a:extLst>
              <a:ext uri="{28A0092B-C50C-407E-A947-70E740481C1C}">
                <a14:useLocalDpi xmlns:a14="http://schemas.microsoft.com/office/drawing/2010/main" val="0"/>
              </a:ext>
            </a:extLst>
          </a:blip>
          <a:srcRect/>
          <a:stretch>
            <a:fillRect/>
          </a:stretch>
        </p:blipFill>
        <p:spPr bwMode="auto">
          <a:xfrm>
            <a:off x="5887021" y="2748316"/>
            <a:ext cx="6210245" cy="3258816"/>
          </a:xfrm>
          <a:prstGeom prst="rect">
            <a:avLst/>
          </a:prstGeom>
          <a:noFill/>
          <a:ln>
            <a:noFill/>
          </a:ln>
        </p:spPr>
      </p:pic>
      <p:sp>
        <p:nvSpPr>
          <p:cNvPr id="80" name="Rectangle 15"/>
          <p:cNvSpPr>
            <a:spLocks noChangeArrowheads="1"/>
          </p:cNvSpPr>
          <p:nvPr/>
        </p:nvSpPr>
        <p:spPr bwMode="auto">
          <a:xfrm>
            <a:off x="5960372" y="888015"/>
            <a:ext cx="613689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400" dirty="0" smtClean="0">
                <a:latin typeface="Myriad Pro" panose="020B0503030403020204" pitchFamily="34" charset="0"/>
                <a:cs typeface="Calibri" panose="020F0502020204030204" pitchFamily="34" charset="0"/>
              </a:rPr>
              <a:t>PMEL Carbon and Engineering groups adapted  Moored Autonomous </a:t>
            </a:r>
            <a:r>
              <a:rPr lang="en-US" altLang="en-US" sz="2400" i="1" dirty="0" smtClean="0">
                <a:latin typeface="Myriad Pro" panose="020B0503030403020204" pitchFamily="34" charset="0"/>
                <a:cs typeface="Calibri" panose="020F0502020204030204" pitchFamily="34" charset="0"/>
              </a:rPr>
              <a:t>p</a:t>
            </a:r>
            <a:r>
              <a:rPr lang="en-US" altLang="en-US" sz="2400" dirty="0" smtClean="0">
                <a:latin typeface="Myriad Pro" panose="020B0503030403020204" pitchFamily="34" charset="0"/>
                <a:cs typeface="Calibri" panose="020F0502020204030204" pitchFamily="34" charset="0"/>
              </a:rPr>
              <a:t>CO</a:t>
            </a:r>
            <a:r>
              <a:rPr lang="en-US" altLang="en-US" sz="2400" baseline="-25000" dirty="0" smtClean="0">
                <a:latin typeface="Myriad Pro" panose="020B0503030403020204" pitchFamily="34" charset="0"/>
                <a:cs typeface="Calibri" panose="020F0502020204030204" pitchFamily="34" charset="0"/>
              </a:rPr>
              <a:t>2</a:t>
            </a:r>
            <a:r>
              <a:rPr lang="en-US" altLang="en-US" sz="2400" dirty="0" smtClean="0">
                <a:latin typeface="Myriad Pro" panose="020B0503030403020204" pitchFamily="34" charset="0"/>
                <a:cs typeface="Calibri" panose="020F0502020204030204" pitchFamily="34" charset="0"/>
              </a:rPr>
              <a:t> (MAPCO</a:t>
            </a:r>
            <a:r>
              <a:rPr lang="en-US" altLang="en-US" sz="2400" baseline="-25000" dirty="0" smtClean="0">
                <a:latin typeface="Myriad Pro" panose="020B0503030403020204" pitchFamily="34" charset="0"/>
                <a:cs typeface="Calibri" panose="020F0502020204030204" pitchFamily="34" charset="0"/>
              </a:rPr>
              <a:t>2</a:t>
            </a:r>
            <a:r>
              <a:rPr lang="en-US" altLang="en-US" sz="2400" dirty="0" smtClean="0">
                <a:latin typeface="Myriad Pro" panose="020B0503030403020204" pitchFamily="34" charset="0"/>
                <a:cs typeface="Calibri" panose="020F0502020204030204" pitchFamily="34" charset="0"/>
              </a:rPr>
              <a:t>) system into an Autonomous Surface Vessel CO</a:t>
            </a:r>
            <a:r>
              <a:rPr lang="en-US" altLang="en-US" sz="2400" baseline="-25000" dirty="0" smtClean="0">
                <a:latin typeface="Myriad Pro" panose="020B0503030403020204" pitchFamily="34" charset="0"/>
                <a:cs typeface="Calibri" panose="020F0502020204030204" pitchFamily="34" charset="0"/>
              </a:rPr>
              <a:t>2</a:t>
            </a:r>
            <a:r>
              <a:rPr lang="en-US" altLang="en-US" sz="2400" dirty="0" smtClean="0">
                <a:latin typeface="Myriad Pro" panose="020B0503030403020204" pitchFamily="34" charset="0"/>
                <a:cs typeface="Calibri" panose="020F0502020204030204" pitchFamily="34" charset="0"/>
              </a:rPr>
              <a:t> (ASVCO</a:t>
            </a:r>
            <a:r>
              <a:rPr lang="en-US" altLang="en-US" sz="2400" baseline="-25000" dirty="0">
                <a:latin typeface="Myriad Pro" panose="020B0503030403020204" pitchFamily="34" charset="0"/>
                <a:cs typeface="Calibri" panose="020F0502020204030204" pitchFamily="34" charset="0"/>
              </a:rPr>
              <a:t>2</a:t>
            </a:r>
            <a:r>
              <a:rPr lang="en-US" altLang="en-US" sz="2400" dirty="0" smtClean="0">
                <a:latin typeface="Myriad Pro" panose="020B0503030403020204" pitchFamily="34" charset="0"/>
                <a:cs typeface="Calibri" panose="020F0502020204030204" pitchFamily="34" charset="0"/>
              </a:rPr>
              <a:t>) system for a wave glider</a:t>
            </a:r>
            <a:endParaRPr lang="en-US" altLang="en-US" sz="2400" dirty="0">
              <a:latin typeface="Myriad Pro" panose="020B0503030403020204" pitchFamily="34" charset="0"/>
              <a:cs typeface="Calibri" panose="020F0502020204030204" pitchFamily="34" charset="0"/>
            </a:endParaRPr>
          </a:p>
        </p:txBody>
      </p:sp>
      <p:cxnSp>
        <p:nvCxnSpPr>
          <p:cNvPr id="3" name="Straight Arrow Connector 2"/>
          <p:cNvCxnSpPr/>
          <p:nvPr/>
        </p:nvCxnSpPr>
        <p:spPr>
          <a:xfrm flipH="1">
            <a:off x="5497689" y="1436752"/>
            <a:ext cx="462683"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564328" y="2432516"/>
            <a:ext cx="5805" cy="581617"/>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pic>
        <p:nvPicPr>
          <p:cNvPr id="29" name="Picture 2" descr="PMEL logo"/>
          <p:cNvPicPr>
            <a:picLocks noChangeAspect="1" noChangeArrowheads="1"/>
          </p:cNvPicPr>
          <p:nvPr/>
        </p:nvPicPr>
        <p:blipFill rotWithShape="1">
          <a:blip r:embed="rId6">
            <a:extLst>
              <a:ext uri="{28A0092B-C50C-407E-A947-70E740481C1C}">
                <a14:useLocalDpi xmlns:a14="http://schemas.microsoft.com/office/drawing/2010/main" val="0"/>
              </a:ext>
            </a:extLst>
          </a:blip>
          <a:srcRect l="5088" t="3078" r="5503" b="8400"/>
          <a:stretch/>
        </p:blipFill>
        <p:spPr bwMode="auto">
          <a:xfrm>
            <a:off x="219336" y="788967"/>
            <a:ext cx="2280356" cy="2257778"/>
          </a:xfrm>
          <a:prstGeom prst="rect">
            <a:avLst/>
          </a:prstGeom>
          <a:solidFill>
            <a:schemeClr val="accent1"/>
          </a:solidFill>
          <a:extLst/>
        </p:spPr>
      </p:pic>
      <p:sp>
        <p:nvSpPr>
          <p:cNvPr id="26" name="Rectangle 15"/>
          <p:cNvSpPr>
            <a:spLocks noChangeArrowheads="1"/>
          </p:cNvSpPr>
          <p:nvPr/>
        </p:nvSpPr>
        <p:spPr bwMode="auto">
          <a:xfrm>
            <a:off x="2635224" y="6223605"/>
            <a:ext cx="946204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900" i="1" dirty="0" smtClean="0">
                <a:latin typeface="Myriad Pro" panose="020B0503030403020204" pitchFamily="34" charset="0"/>
                <a:cs typeface="Calibri" panose="020F0502020204030204" pitchFamily="34" charset="0"/>
              </a:rPr>
              <a:t>Work of PMEL Carbon </a:t>
            </a:r>
            <a:r>
              <a:rPr lang="en-US" altLang="en-US" sz="1900" i="1" dirty="0">
                <a:latin typeface="Myriad Pro" panose="020B0503030403020204" pitchFamily="34" charset="0"/>
                <a:cs typeface="Calibri" panose="020F0502020204030204" pitchFamily="34" charset="0"/>
              </a:rPr>
              <a:t>Group: </a:t>
            </a:r>
            <a:r>
              <a:rPr lang="en-US" altLang="en-US" sz="1900" i="1" dirty="0" smtClean="0">
                <a:latin typeface="Myriad Pro" panose="020B0503030403020204" pitchFamily="34" charset="0"/>
                <a:cs typeface="Calibri" panose="020F0502020204030204" pitchFamily="34" charset="0"/>
              </a:rPr>
              <a:t>www.pmel.noaa.gov/co2.  Contact: adrienne.sutton@noaa.gov</a:t>
            </a:r>
            <a:endParaRPr lang="en-US" altLang="en-US" sz="1900" i="1" dirty="0">
              <a:latin typeface="Myriad Pro" panose="020B0503030403020204" pitchFamily="34" charset="0"/>
              <a:cs typeface="Calibri" panose="020F0502020204030204" pitchFamily="34" charset="0"/>
            </a:endParaRPr>
          </a:p>
        </p:txBody>
      </p:sp>
    </p:spTree>
    <p:extLst>
      <p:ext uri="{BB962C8B-B14F-4D97-AF65-F5344CB8AC3E}">
        <p14:creationId xmlns:p14="http://schemas.microsoft.com/office/powerpoint/2010/main" val="8610714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786595" y="-19697"/>
            <a:ext cx="112206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800" b="1" dirty="0">
                <a:latin typeface="Futura"/>
                <a:cs typeface="Helvetica" panose="020B0604020202020204" pitchFamily="34" charset="0"/>
              </a:rPr>
              <a:t>New technologies: </a:t>
            </a:r>
            <a:r>
              <a:rPr lang="en-US" altLang="en-US" sz="2800" b="1" dirty="0" smtClean="0">
                <a:latin typeface="Futura"/>
                <a:cs typeface="Helvetica" panose="020B0604020202020204" pitchFamily="34" charset="0"/>
              </a:rPr>
              <a:t>Autonomous Surface Vessels (ASVs)</a:t>
            </a:r>
            <a:endParaRPr lang="en-US" altLang="en-US" sz="2800" b="1" dirty="0">
              <a:latin typeface="Futura"/>
              <a:cs typeface="Helvetica" panose="020B0604020202020204" pitchFamily="34" charset="0"/>
            </a:endParaRPr>
          </a:p>
        </p:txBody>
      </p:sp>
      <p:sp>
        <p:nvSpPr>
          <p:cNvPr id="24" name="Rectangle 15"/>
          <p:cNvSpPr>
            <a:spLocks noChangeArrowheads="1"/>
          </p:cNvSpPr>
          <p:nvPr/>
        </p:nvSpPr>
        <p:spPr bwMode="auto">
          <a:xfrm>
            <a:off x="124873" y="4537088"/>
            <a:ext cx="815660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smtClean="0">
                <a:latin typeface="Myriad Pro" panose="020B0503030403020204" pitchFamily="34" charset="0"/>
                <a:cs typeface="Calibri" panose="020F0502020204030204" pitchFamily="34" charset="0"/>
              </a:rPr>
              <a:t>Wave glider ASVCO</a:t>
            </a:r>
            <a:r>
              <a:rPr lang="en-US" altLang="en-US" sz="2400" baseline="-25000" dirty="0" smtClean="0">
                <a:latin typeface="Myriad Pro" panose="020B0503030403020204" pitchFamily="34" charset="0"/>
                <a:cs typeface="Calibri" panose="020F0502020204030204" pitchFamily="34" charset="0"/>
              </a:rPr>
              <a:t>2</a:t>
            </a:r>
            <a:r>
              <a:rPr lang="en-US" altLang="en-US" sz="2400" dirty="0" smtClean="0">
                <a:latin typeface="Myriad Pro" panose="020B0503030403020204" pitchFamily="34" charset="0"/>
                <a:cs typeface="Calibri" panose="020F0502020204030204" pitchFamily="34" charset="0"/>
              </a:rPr>
              <a:t> deployments:</a:t>
            </a:r>
          </a:p>
          <a:p>
            <a:pPr marL="342900" indent="-342900">
              <a:spcBef>
                <a:spcPct val="0"/>
              </a:spcBef>
            </a:pPr>
            <a:r>
              <a:rPr lang="en-US" altLang="en-US" sz="2400" dirty="0" smtClean="0">
                <a:latin typeface="Myriad Pro" panose="020B0503030403020204" pitchFamily="34" charset="0"/>
                <a:cs typeface="Calibri" panose="020F0502020204030204" pitchFamily="34" charset="0"/>
              </a:rPr>
              <a:t>Washington/Oregon coast 2011, 2012, 2017</a:t>
            </a:r>
          </a:p>
          <a:p>
            <a:pPr marL="342900" indent="-342900">
              <a:spcBef>
                <a:spcPct val="0"/>
              </a:spcBef>
            </a:pPr>
            <a:r>
              <a:rPr lang="en-US" altLang="en-US" sz="2400" dirty="0" smtClean="0">
                <a:latin typeface="Myriad Pro" panose="020B0503030403020204" pitchFamily="34" charset="0"/>
                <a:cs typeface="Calibri" panose="020F0502020204030204" pitchFamily="34" charset="0"/>
              </a:rPr>
              <a:t>South Africa ~biannually since 2014</a:t>
            </a:r>
          </a:p>
          <a:p>
            <a:pPr marL="342900" indent="-342900">
              <a:spcBef>
                <a:spcPct val="0"/>
              </a:spcBef>
            </a:pPr>
            <a:r>
              <a:rPr lang="en-US" altLang="en-US" sz="2400" dirty="0" smtClean="0">
                <a:latin typeface="Myriad Pro" panose="020B0503030403020204" pitchFamily="34" charset="0"/>
                <a:cs typeface="Calibri" panose="020F0502020204030204" pitchFamily="34" charset="0"/>
              </a:rPr>
              <a:t>Gulf of </a:t>
            </a:r>
            <a:r>
              <a:rPr lang="en-US" altLang="en-US" sz="2400" dirty="0">
                <a:latin typeface="Myriad Pro" panose="020B0503030403020204" pitchFamily="34" charset="0"/>
                <a:cs typeface="Calibri" panose="020F0502020204030204" pitchFamily="34" charset="0"/>
              </a:rPr>
              <a:t>Alaska/Prince William Sound </a:t>
            </a:r>
            <a:r>
              <a:rPr lang="en-US" altLang="en-US" sz="2400" dirty="0" smtClean="0">
                <a:latin typeface="Myriad Pro" panose="020B0503030403020204" pitchFamily="34" charset="0"/>
                <a:cs typeface="Calibri" panose="020F0502020204030204" pitchFamily="34" charset="0"/>
              </a:rPr>
              <a:t>2014</a:t>
            </a:r>
          </a:p>
          <a:p>
            <a:pPr marL="342900" indent="-342900">
              <a:spcBef>
                <a:spcPct val="0"/>
              </a:spcBef>
            </a:pPr>
            <a:r>
              <a:rPr lang="en-US" altLang="en-US" sz="2400" dirty="0" smtClean="0">
                <a:latin typeface="Myriad Pro" panose="020B0503030403020204" pitchFamily="34" charset="0"/>
                <a:cs typeface="Calibri" panose="020F0502020204030204" pitchFamily="34" charset="0"/>
              </a:rPr>
              <a:t>Chukchi Sea 2015</a:t>
            </a:r>
          </a:p>
          <a:p>
            <a:pPr marL="342900" indent="-342900">
              <a:spcBef>
                <a:spcPct val="0"/>
              </a:spcBef>
            </a:pPr>
            <a:r>
              <a:rPr lang="en-US" altLang="en-US" sz="2400" dirty="0" smtClean="0">
                <a:latin typeface="Myriad Pro" panose="020B0503030403020204" pitchFamily="34" charset="0"/>
                <a:cs typeface="Calibri" panose="020F0502020204030204" pitchFamily="34" charset="0"/>
              </a:rPr>
              <a:t>Bering Sea 2016</a:t>
            </a:r>
            <a:endParaRPr lang="en-US" altLang="en-US" sz="2400" dirty="0">
              <a:latin typeface="Myriad Pro" panose="020B0503030403020204" pitchFamily="34" charset="0"/>
              <a:cs typeface="Calibri" panose="020F0502020204030204" pitchFamily="34" charset="0"/>
            </a:endParaRPr>
          </a:p>
        </p:txBody>
      </p:sp>
      <p:pic>
        <p:nvPicPr>
          <p:cNvPr id="2" name="Picture 1"/>
          <p:cNvPicPr>
            <a:picLocks noChangeAspect="1"/>
          </p:cNvPicPr>
          <p:nvPr/>
        </p:nvPicPr>
        <p:blipFill rotWithShape="1">
          <a:blip r:embed="rId3"/>
          <a:srcRect l="17471" t="10541" r="18518"/>
          <a:stretch/>
        </p:blipFill>
        <p:spPr>
          <a:xfrm>
            <a:off x="6396944" y="1597415"/>
            <a:ext cx="5582061" cy="4225670"/>
          </a:xfrm>
          <a:prstGeom prst="rect">
            <a:avLst/>
          </a:prstGeom>
        </p:spPr>
      </p:pic>
      <p:sp>
        <p:nvSpPr>
          <p:cNvPr id="6" name="Rectangle 15"/>
          <p:cNvSpPr>
            <a:spLocks noChangeArrowheads="1"/>
          </p:cNvSpPr>
          <p:nvPr/>
        </p:nvSpPr>
        <p:spPr bwMode="auto">
          <a:xfrm>
            <a:off x="10318522" y="4868663"/>
            <a:ext cx="11979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500" dirty="0">
                <a:latin typeface="Myriad Pro" panose="020B0503030403020204" pitchFamily="34" charset="0"/>
                <a:cs typeface="Calibri" panose="020F0502020204030204" pitchFamily="34" charset="0"/>
              </a:rPr>
              <a:t>w</a:t>
            </a:r>
            <a:r>
              <a:rPr lang="en-US" altLang="en-US" sz="1500" dirty="0" smtClean="0">
                <a:latin typeface="Myriad Pro" panose="020B0503030403020204" pitchFamily="34" charset="0"/>
                <a:cs typeface="Calibri" panose="020F0502020204030204" pitchFamily="34" charset="0"/>
              </a:rPr>
              <a:t>ave glider ASVCO</a:t>
            </a:r>
            <a:r>
              <a:rPr lang="en-US" altLang="en-US" sz="1500" baseline="-25000" dirty="0" smtClean="0">
                <a:latin typeface="Myriad Pro" panose="020B0503030403020204" pitchFamily="34" charset="0"/>
                <a:cs typeface="Calibri" panose="020F0502020204030204" pitchFamily="34" charset="0"/>
              </a:rPr>
              <a:t>2</a:t>
            </a:r>
            <a:endParaRPr lang="en-US" altLang="en-US" sz="1500" dirty="0">
              <a:latin typeface="Myriad Pro" panose="020B0503030403020204" pitchFamily="34" charset="0"/>
              <a:cs typeface="Calibri" panose="020F0502020204030204" pitchFamily="34" charset="0"/>
            </a:endParaRPr>
          </a:p>
        </p:txBody>
      </p:sp>
      <p:sp>
        <p:nvSpPr>
          <p:cNvPr id="8" name="Rectangle 15"/>
          <p:cNvSpPr>
            <a:spLocks noChangeArrowheads="1"/>
          </p:cNvSpPr>
          <p:nvPr/>
        </p:nvSpPr>
        <p:spPr bwMode="auto">
          <a:xfrm>
            <a:off x="7879643" y="4642882"/>
            <a:ext cx="168204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500" dirty="0" smtClean="0">
                <a:latin typeface="Myriad Pro" panose="020B0503030403020204" pitchFamily="34" charset="0"/>
                <a:cs typeface="Calibri" panose="020F0502020204030204" pitchFamily="34" charset="0"/>
              </a:rPr>
              <a:t>ship of opportunity underway </a:t>
            </a:r>
            <a:r>
              <a:rPr lang="en-US" altLang="en-US" sz="1500" i="1" dirty="0" smtClean="0">
                <a:latin typeface="Myriad Pro" panose="020B0503030403020204" pitchFamily="34" charset="0"/>
                <a:cs typeface="Calibri" panose="020F0502020204030204" pitchFamily="34" charset="0"/>
              </a:rPr>
              <a:t>p</a:t>
            </a:r>
            <a:r>
              <a:rPr lang="en-US" altLang="en-US" sz="1500" dirty="0" smtClean="0">
                <a:latin typeface="Myriad Pro" panose="020B0503030403020204" pitchFamily="34" charset="0"/>
                <a:cs typeface="Calibri" panose="020F0502020204030204" pitchFamily="34" charset="0"/>
              </a:rPr>
              <a:t>CO</a:t>
            </a:r>
            <a:r>
              <a:rPr lang="en-US" altLang="en-US" sz="1500" baseline="-25000" dirty="0" smtClean="0">
                <a:latin typeface="Myriad Pro" panose="020B0503030403020204" pitchFamily="34" charset="0"/>
                <a:cs typeface="Calibri" panose="020F0502020204030204" pitchFamily="34" charset="0"/>
              </a:rPr>
              <a:t>2</a:t>
            </a:r>
            <a:endParaRPr lang="en-US" altLang="en-US" sz="1500" baseline="-25000" dirty="0">
              <a:latin typeface="Myriad Pro" panose="020B0503030403020204" pitchFamily="34" charset="0"/>
              <a:cs typeface="Calibri" panose="020F0502020204030204" pitchFamily="34" charset="0"/>
            </a:endParaRPr>
          </a:p>
        </p:txBody>
      </p:sp>
      <p:sp>
        <p:nvSpPr>
          <p:cNvPr id="9" name="Rectangle 15"/>
          <p:cNvSpPr>
            <a:spLocks noChangeArrowheads="1"/>
          </p:cNvSpPr>
          <p:nvPr/>
        </p:nvSpPr>
        <p:spPr bwMode="auto">
          <a:xfrm>
            <a:off x="3359890" y="6230229"/>
            <a:ext cx="81566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i="1" dirty="0" smtClean="0">
                <a:solidFill>
                  <a:srgbClr val="FF0000"/>
                </a:solidFill>
                <a:latin typeface="Myriad Pro" panose="020B0503030403020204" pitchFamily="34" charset="0"/>
                <a:cs typeface="Calibri" panose="020F0502020204030204" pitchFamily="34" charset="0"/>
              </a:rPr>
              <a:t>Video: won’t play, sorry</a:t>
            </a:r>
            <a:endParaRPr lang="en-US" altLang="en-US" sz="2400" i="1" dirty="0">
              <a:solidFill>
                <a:srgbClr val="FF0000"/>
              </a:solidFill>
              <a:latin typeface="Myriad Pro" panose="020B0503030403020204" pitchFamily="34" charset="0"/>
              <a:cs typeface="Calibri" panose="020F0502020204030204" pitchFamily="34" charset="0"/>
            </a:endParaRPr>
          </a:p>
        </p:txBody>
      </p:sp>
      <p:pic>
        <p:nvPicPr>
          <p:cNvPr id="3" name="Picture 2"/>
          <p:cNvPicPr>
            <a:picLocks noChangeAspect="1"/>
          </p:cNvPicPr>
          <p:nvPr/>
        </p:nvPicPr>
        <p:blipFill>
          <a:blip r:embed="rId4"/>
          <a:stretch>
            <a:fillRect/>
          </a:stretch>
        </p:blipFill>
        <p:spPr>
          <a:xfrm>
            <a:off x="124873" y="498488"/>
            <a:ext cx="6083300" cy="4038600"/>
          </a:xfrm>
          <a:prstGeom prst="rect">
            <a:avLst/>
          </a:prstGeom>
        </p:spPr>
      </p:pic>
    </p:spTree>
    <p:extLst>
      <p:ext uri="{BB962C8B-B14F-4D97-AF65-F5344CB8AC3E}">
        <p14:creationId xmlns:p14="http://schemas.microsoft.com/office/powerpoint/2010/main" val="39980102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509339" y="101600"/>
            <a:ext cx="113963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800" b="1" dirty="0">
                <a:latin typeface="Futura"/>
                <a:cs typeface="Helvetica" panose="020B0604020202020204" pitchFamily="34" charset="0"/>
              </a:rPr>
              <a:t>New technologies: </a:t>
            </a:r>
            <a:r>
              <a:rPr lang="en-US" altLang="en-US" sz="2800" b="1" dirty="0" smtClean="0">
                <a:latin typeface="Futura"/>
                <a:cs typeface="Helvetica" panose="020B0604020202020204" pitchFamily="34" charset="0"/>
              </a:rPr>
              <a:t>Autonomous Surface Vessels (ASVs)</a:t>
            </a:r>
            <a:endParaRPr lang="en-US" altLang="en-US" sz="2800" b="1" dirty="0">
              <a:latin typeface="Futura"/>
              <a:cs typeface="Helvetica" panose="020B0604020202020204" pitchFamily="34" charset="0"/>
            </a:endParaRPr>
          </a:p>
        </p:txBody>
      </p:sp>
      <p:sp>
        <p:nvSpPr>
          <p:cNvPr id="4" name="Rectangle 15"/>
          <p:cNvSpPr>
            <a:spLocks noChangeArrowheads="1"/>
          </p:cNvSpPr>
          <p:nvPr/>
        </p:nvSpPr>
        <p:spPr bwMode="auto">
          <a:xfrm>
            <a:off x="374425" y="4786738"/>
            <a:ext cx="613677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400" dirty="0" smtClean="0">
                <a:latin typeface="Myriad Pro" panose="020B0503030403020204" pitchFamily="34" charset="0"/>
                <a:cs typeface="Calibri" panose="020F0502020204030204" pitchFamily="34" charset="0"/>
              </a:rPr>
              <a:t>Lab testing and field comparisons suggest ASVCO</a:t>
            </a:r>
            <a:r>
              <a:rPr lang="en-US" altLang="en-US" sz="2400" baseline="-25000" dirty="0" smtClean="0">
                <a:latin typeface="Myriad Pro" panose="020B0503030403020204" pitchFamily="34" charset="0"/>
                <a:cs typeface="Calibri" panose="020F0502020204030204" pitchFamily="34" charset="0"/>
              </a:rPr>
              <a:t>2</a:t>
            </a:r>
            <a:r>
              <a:rPr lang="en-US" altLang="en-US" sz="2400" dirty="0" smtClean="0">
                <a:latin typeface="Myriad Pro" panose="020B0503030403020204" pitchFamily="34" charset="0"/>
                <a:cs typeface="Calibri" panose="020F0502020204030204" pitchFamily="34" charset="0"/>
              </a:rPr>
              <a:t> has </a:t>
            </a:r>
            <a:r>
              <a:rPr lang="en-US" altLang="en-US" sz="2400" dirty="0">
                <a:latin typeface="Myriad Pro" panose="020B0503030403020204" pitchFamily="34" charset="0"/>
                <a:cs typeface="Calibri" panose="020F0502020204030204" pitchFamily="34" charset="0"/>
              </a:rPr>
              <a:t>uncertainty </a:t>
            </a:r>
            <a:r>
              <a:rPr lang="en-US" altLang="en-US" sz="2400" dirty="0" smtClean="0">
                <a:latin typeface="Myriad Pro" panose="020B0503030403020204" pitchFamily="34" charset="0"/>
                <a:cs typeface="Calibri" panose="020F0502020204030204" pitchFamily="34" charset="0"/>
              </a:rPr>
              <a:t>comparable to MAPCO</a:t>
            </a:r>
            <a:r>
              <a:rPr lang="en-US" altLang="en-US" sz="2400" baseline="-25000" dirty="0" smtClean="0">
                <a:latin typeface="Myriad Pro" panose="020B0503030403020204" pitchFamily="34" charset="0"/>
                <a:cs typeface="Calibri" panose="020F0502020204030204" pitchFamily="34" charset="0"/>
              </a:rPr>
              <a:t>2</a:t>
            </a:r>
            <a:r>
              <a:rPr lang="en-US" altLang="en-US" sz="2400" dirty="0" smtClean="0">
                <a:latin typeface="Myriad Pro" panose="020B0503030403020204" pitchFamily="34" charset="0"/>
                <a:cs typeface="Calibri" panose="020F0502020204030204" pitchFamily="34" charset="0"/>
              </a:rPr>
              <a:t> system (&lt;</a:t>
            </a:r>
            <a:r>
              <a:rPr lang="en-US" altLang="en-US" sz="2400" dirty="0">
                <a:latin typeface="Myriad Pro" panose="020B0503030403020204" pitchFamily="34" charset="0"/>
                <a:cs typeface="Calibri" panose="020F0502020204030204" pitchFamily="34" charset="0"/>
              </a:rPr>
              <a:t>2.0 </a:t>
            </a:r>
            <a:r>
              <a:rPr lang="en-US" altLang="en-US" sz="2400" dirty="0" smtClean="0">
                <a:latin typeface="Myriad Pro" panose="020B0503030403020204" pitchFamily="34" charset="0"/>
                <a:cs typeface="Calibri" panose="020F0502020204030204" pitchFamily="34" charset="0"/>
              </a:rPr>
              <a:t>µ</a:t>
            </a:r>
            <a:r>
              <a:rPr lang="en-US" altLang="en-US" sz="2400" dirty="0" err="1" smtClean="0">
                <a:latin typeface="Myriad Pro" panose="020B0503030403020204" pitchFamily="34" charset="0"/>
                <a:cs typeface="Calibri" panose="020F0502020204030204" pitchFamily="34" charset="0"/>
              </a:rPr>
              <a:t>atm</a:t>
            </a:r>
            <a:r>
              <a:rPr lang="en-US" altLang="en-US" sz="2400" dirty="0" smtClean="0">
                <a:latin typeface="Myriad Pro" panose="020B0503030403020204" pitchFamily="34" charset="0"/>
                <a:cs typeface="Calibri" panose="020F0502020204030204" pitchFamily="34" charset="0"/>
              </a:rPr>
              <a:t>)</a:t>
            </a:r>
          </a:p>
          <a:p>
            <a:pPr eaLnBrk="1" hangingPunct="1">
              <a:spcBef>
                <a:spcPct val="0"/>
              </a:spcBef>
              <a:buFontTx/>
              <a:buNone/>
            </a:pPr>
            <a:endParaRPr lang="en-US" altLang="en-US" sz="2400" dirty="0">
              <a:latin typeface="Myriad Pro" panose="020B0503030403020204" pitchFamily="34" charset="0"/>
              <a:cs typeface="Calibri" panose="020F0502020204030204" pitchFamily="34" charset="0"/>
            </a:endParaRPr>
          </a:p>
          <a:p>
            <a:pPr eaLnBrk="1" hangingPunct="1">
              <a:spcBef>
                <a:spcPct val="0"/>
              </a:spcBef>
              <a:buFontTx/>
              <a:buNone/>
            </a:pPr>
            <a:r>
              <a:rPr lang="en-US" altLang="en-US" sz="2400" dirty="0" smtClean="0">
                <a:latin typeface="Myriad Pro" panose="020B0503030403020204" pitchFamily="34" charset="0"/>
                <a:cs typeface="Calibri" panose="020F0502020204030204" pitchFamily="34" charset="0"/>
              </a:rPr>
              <a:t>Additional field comparisons planned in 2017 </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6325" t="3992" r="4807" b="2857"/>
          <a:stretch/>
        </p:blipFill>
        <p:spPr>
          <a:xfrm>
            <a:off x="6720788" y="923925"/>
            <a:ext cx="5219701" cy="5143500"/>
          </a:xfrm>
          <a:prstGeom prst="rect">
            <a:avLst/>
          </a:prstGeom>
        </p:spPr>
      </p:pic>
      <p:sp>
        <p:nvSpPr>
          <p:cNvPr id="6" name="Rectangle 15"/>
          <p:cNvSpPr>
            <a:spLocks noChangeArrowheads="1"/>
          </p:cNvSpPr>
          <p:nvPr/>
        </p:nvSpPr>
        <p:spPr bwMode="auto">
          <a:xfrm>
            <a:off x="10387914" y="5772835"/>
            <a:ext cx="163110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500" dirty="0" smtClean="0">
                <a:latin typeface="Myriad Pro" panose="020B0503030403020204" pitchFamily="34" charset="0"/>
                <a:cs typeface="Calibri" panose="020F0502020204030204" pitchFamily="34" charset="0"/>
              </a:rPr>
              <a:t>from: Wiley Evans</a:t>
            </a:r>
            <a:endParaRPr lang="en-US" altLang="en-US" sz="1500" i="1" dirty="0">
              <a:latin typeface="Myriad Pro" panose="020B0503030403020204" pitchFamily="34" charset="0"/>
              <a:cs typeface="Calibri" panose="020F0502020204030204" pitchFamily="34" charset="0"/>
            </a:endParaRPr>
          </a:p>
        </p:txBody>
      </p:sp>
      <p:sp>
        <p:nvSpPr>
          <p:cNvPr id="8" name="Rectangle 15"/>
          <p:cNvSpPr>
            <a:spLocks noChangeArrowheads="1"/>
          </p:cNvSpPr>
          <p:nvPr/>
        </p:nvSpPr>
        <p:spPr bwMode="auto">
          <a:xfrm rot="16200000">
            <a:off x="10899945" y="2915256"/>
            <a:ext cx="163110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500" dirty="0" err="1" smtClean="0">
                <a:latin typeface="Myriad Pro" panose="020B0503030403020204" pitchFamily="34" charset="0"/>
                <a:cs typeface="Calibri" panose="020F0502020204030204" pitchFamily="34" charset="0"/>
              </a:rPr>
              <a:t>sw</a:t>
            </a:r>
            <a:r>
              <a:rPr lang="en-US" altLang="en-US" sz="1500" dirty="0" smtClean="0">
                <a:latin typeface="Myriad Pro" panose="020B0503030403020204" pitchFamily="34" charset="0"/>
                <a:cs typeface="Calibri" panose="020F0502020204030204" pitchFamily="34" charset="0"/>
              </a:rPr>
              <a:t> </a:t>
            </a:r>
            <a:r>
              <a:rPr lang="en-US" altLang="en-US" sz="1500" i="1" dirty="0" smtClean="0">
                <a:latin typeface="Myriad Pro" panose="020B0503030403020204" pitchFamily="34" charset="0"/>
                <a:cs typeface="Calibri" panose="020F0502020204030204" pitchFamily="34" charset="0"/>
              </a:rPr>
              <a:t>p</a:t>
            </a:r>
            <a:r>
              <a:rPr lang="en-US" altLang="en-US" sz="1500" dirty="0" smtClean="0">
                <a:latin typeface="Myriad Pro" panose="020B0503030403020204" pitchFamily="34" charset="0"/>
                <a:cs typeface="Calibri" panose="020F0502020204030204" pitchFamily="34" charset="0"/>
              </a:rPr>
              <a:t>CO</a:t>
            </a:r>
            <a:r>
              <a:rPr lang="en-US" altLang="en-US" sz="1500" baseline="-25000" dirty="0" smtClean="0">
                <a:latin typeface="Myriad Pro" panose="020B0503030403020204" pitchFamily="34" charset="0"/>
                <a:cs typeface="Calibri" panose="020F0502020204030204" pitchFamily="34" charset="0"/>
              </a:rPr>
              <a:t>2</a:t>
            </a:r>
            <a:r>
              <a:rPr lang="en-US" altLang="en-US" sz="1500" dirty="0" smtClean="0">
                <a:latin typeface="Myriad Pro" panose="020B0503030403020204" pitchFamily="34" charset="0"/>
                <a:cs typeface="Calibri" panose="020F0502020204030204" pitchFamily="34" charset="0"/>
              </a:rPr>
              <a:t> (µ</a:t>
            </a:r>
            <a:r>
              <a:rPr lang="en-US" altLang="en-US" sz="1500" dirty="0" err="1" smtClean="0">
                <a:latin typeface="Myriad Pro" panose="020B0503030403020204" pitchFamily="34" charset="0"/>
                <a:cs typeface="Calibri" panose="020F0502020204030204" pitchFamily="34" charset="0"/>
              </a:rPr>
              <a:t>atm</a:t>
            </a:r>
            <a:r>
              <a:rPr lang="en-US" altLang="en-US" sz="1500" dirty="0" smtClean="0">
                <a:latin typeface="Myriad Pro" panose="020B0503030403020204" pitchFamily="34" charset="0"/>
                <a:cs typeface="Calibri" panose="020F0502020204030204" pitchFamily="34" charset="0"/>
              </a:rPr>
              <a:t>)</a:t>
            </a:r>
            <a:endParaRPr lang="en-US" altLang="en-US" sz="1500" i="1" dirty="0">
              <a:latin typeface="Myriad Pro" panose="020B0503030403020204" pitchFamily="34" charset="0"/>
              <a:cs typeface="Calibri" panose="020F0502020204030204" pitchFamily="34" charset="0"/>
            </a:endParaRPr>
          </a:p>
        </p:txBody>
      </p:sp>
      <p:cxnSp>
        <p:nvCxnSpPr>
          <p:cNvPr id="11" name="Straight Arrow Connector 10"/>
          <p:cNvCxnSpPr/>
          <p:nvPr/>
        </p:nvCxnSpPr>
        <p:spPr>
          <a:xfrm flipH="1">
            <a:off x="9316995" y="1927995"/>
            <a:ext cx="573788" cy="333291"/>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8003947" y="1306040"/>
            <a:ext cx="373934" cy="165744"/>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1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350" t="1" r="-1" b="-5815"/>
          <a:stretch/>
        </p:blipFill>
        <p:spPr bwMode="auto">
          <a:xfrm>
            <a:off x="98855" y="923925"/>
            <a:ext cx="6543406" cy="3672789"/>
          </a:xfrm>
          <a:prstGeom prst="rect">
            <a:avLst/>
          </a:prstGeom>
          <a:solidFill>
            <a:schemeClr val="bg1"/>
          </a:solidFill>
          <a:ln w="9525">
            <a:solidFill>
              <a:schemeClr val="tx1"/>
            </a:solidFill>
            <a:miter lim="800000"/>
            <a:headEnd/>
            <a:tailEnd/>
          </a:ln>
          <a:effectLst/>
          <a:extLst/>
        </p:spPr>
      </p:pic>
      <p:sp>
        <p:nvSpPr>
          <p:cNvPr id="17" name="TextBox 16"/>
          <p:cNvSpPr txBox="1"/>
          <p:nvPr/>
        </p:nvSpPr>
        <p:spPr>
          <a:xfrm>
            <a:off x="1183107" y="3694051"/>
            <a:ext cx="1828800" cy="553998"/>
          </a:xfrm>
          <a:prstGeom prst="rect">
            <a:avLst/>
          </a:prstGeom>
          <a:noFill/>
        </p:spPr>
        <p:txBody>
          <a:bodyPr wrap="square" rtlCol="0">
            <a:spAutoFit/>
          </a:bodyPr>
          <a:lstStyle/>
          <a:p>
            <a:r>
              <a:rPr lang="en-US" sz="1500" dirty="0" smtClean="0">
                <a:solidFill>
                  <a:schemeClr val="accent1">
                    <a:lumMod val="50000"/>
                  </a:schemeClr>
                </a:solidFill>
                <a:latin typeface="Myriad Pro" panose="020B0503030403020204" pitchFamily="34" charset="0"/>
              </a:rPr>
              <a:t>wave glider ASVCO</a:t>
            </a:r>
            <a:r>
              <a:rPr lang="en-US" sz="1500" baseline="-25000" dirty="0" smtClean="0">
                <a:solidFill>
                  <a:schemeClr val="accent1">
                    <a:lumMod val="50000"/>
                  </a:schemeClr>
                </a:solidFill>
                <a:latin typeface="Myriad Pro" panose="020B0503030403020204" pitchFamily="34" charset="0"/>
              </a:rPr>
              <a:t>2</a:t>
            </a:r>
            <a:endParaRPr lang="en-US" sz="1500" baseline="-25000" dirty="0">
              <a:solidFill>
                <a:schemeClr val="accent1">
                  <a:lumMod val="50000"/>
                </a:schemeClr>
              </a:solidFill>
              <a:latin typeface="Myriad Pro" panose="020B0503030403020204" pitchFamily="34" charset="0"/>
            </a:endParaRPr>
          </a:p>
          <a:p>
            <a:endParaRPr lang="en-US" sz="1500" dirty="0">
              <a:solidFill>
                <a:schemeClr val="accent1">
                  <a:lumMod val="50000"/>
                </a:schemeClr>
              </a:solidFill>
              <a:latin typeface="Myriad Pro" panose="020B0503030403020204" pitchFamily="34" charset="0"/>
            </a:endParaRPr>
          </a:p>
        </p:txBody>
      </p:sp>
      <p:sp>
        <p:nvSpPr>
          <p:cNvPr id="18" name="TextBox 17"/>
          <p:cNvSpPr txBox="1"/>
          <p:nvPr/>
        </p:nvSpPr>
        <p:spPr>
          <a:xfrm>
            <a:off x="962515" y="3059751"/>
            <a:ext cx="2130552" cy="323165"/>
          </a:xfrm>
          <a:prstGeom prst="rect">
            <a:avLst/>
          </a:prstGeom>
          <a:noFill/>
        </p:spPr>
        <p:txBody>
          <a:bodyPr wrap="square" rtlCol="0">
            <a:spAutoFit/>
          </a:bodyPr>
          <a:lstStyle/>
          <a:p>
            <a:r>
              <a:rPr lang="en-US" sz="1500" dirty="0" smtClean="0">
                <a:solidFill>
                  <a:srgbClr val="C00000"/>
                </a:solidFill>
                <a:latin typeface="Myriad Pro" panose="020B0503030403020204" pitchFamily="34" charset="0"/>
              </a:rPr>
              <a:t>MAPCO</a:t>
            </a:r>
            <a:r>
              <a:rPr lang="en-US" sz="1500" baseline="-25000" dirty="0" smtClean="0">
                <a:solidFill>
                  <a:srgbClr val="C00000"/>
                </a:solidFill>
                <a:latin typeface="Myriad Pro" panose="020B0503030403020204" pitchFamily="34" charset="0"/>
              </a:rPr>
              <a:t>2</a:t>
            </a:r>
            <a:endParaRPr lang="en-US" sz="1500" baseline="-25000" dirty="0">
              <a:solidFill>
                <a:srgbClr val="C00000"/>
              </a:solidFill>
              <a:latin typeface="Myriad Pro" panose="020B0503030403020204" pitchFamily="34" charset="0"/>
            </a:endParaRPr>
          </a:p>
        </p:txBody>
      </p:sp>
      <p:sp>
        <p:nvSpPr>
          <p:cNvPr id="19" name="TextBox 18"/>
          <p:cNvSpPr txBox="1"/>
          <p:nvPr/>
        </p:nvSpPr>
        <p:spPr>
          <a:xfrm>
            <a:off x="2228830" y="946746"/>
            <a:ext cx="3146361" cy="323165"/>
          </a:xfrm>
          <a:prstGeom prst="rect">
            <a:avLst/>
          </a:prstGeom>
          <a:solidFill>
            <a:schemeClr val="bg1"/>
          </a:solidFill>
        </p:spPr>
        <p:txBody>
          <a:bodyPr wrap="square" rtlCol="0">
            <a:spAutoFit/>
          </a:bodyPr>
          <a:lstStyle/>
          <a:p>
            <a:r>
              <a:rPr lang="en-US" sz="1500" dirty="0" smtClean="0">
                <a:latin typeface="Myriad Pro" panose="020B0503030403020204" pitchFamily="34" charset="0"/>
              </a:rPr>
              <a:t>2011 U.S. West Coast deployment </a:t>
            </a:r>
            <a:endParaRPr lang="en-US" sz="1500" dirty="0">
              <a:latin typeface="Myriad Pro" panose="020B0503030403020204" pitchFamily="34" charset="0"/>
            </a:endParaRPr>
          </a:p>
        </p:txBody>
      </p:sp>
      <p:sp>
        <p:nvSpPr>
          <p:cNvPr id="20" name="TextBox 19"/>
          <p:cNvSpPr txBox="1"/>
          <p:nvPr/>
        </p:nvSpPr>
        <p:spPr>
          <a:xfrm>
            <a:off x="7352902" y="4671031"/>
            <a:ext cx="1543964" cy="553998"/>
          </a:xfrm>
          <a:prstGeom prst="rect">
            <a:avLst/>
          </a:prstGeom>
          <a:solidFill>
            <a:schemeClr val="bg1"/>
          </a:solidFill>
        </p:spPr>
        <p:txBody>
          <a:bodyPr wrap="square" rtlCol="0">
            <a:spAutoFit/>
          </a:bodyPr>
          <a:lstStyle/>
          <a:p>
            <a:r>
              <a:rPr lang="en-US" sz="1500" dirty="0" smtClean="0">
                <a:latin typeface="Myriad Pro" panose="020B0503030403020204" pitchFamily="34" charset="0"/>
              </a:rPr>
              <a:t>2014 Gulf of AK</a:t>
            </a:r>
          </a:p>
          <a:p>
            <a:r>
              <a:rPr lang="en-US" sz="1500" dirty="0" smtClean="0">
                <a:latin typeface="Myriad Pro" panose="020B0503030403020204" pitchFamily="34" charset="0"/>
              </a:rPr>
              <a:t>deployment </a:t>
            </a:r>
            <a:endParaRPr lang="en-US" sz="1500" dirty="0">
              <a:latin typeface="Myriad Pro" panose="020B0503030403020204" pitchFamily="34" charset="0"/>
            </a:endParaRPr>
          </a:p>
        </p:txBody>
      </p:sp>
      <p:sp>
        <p:nvSpPr>
          <p:cNvPr id="14" name="Rectangle 13"/>
          <p:cNvSpPr/>
          <p:nvPr/>
        </p:nvSpPr>
        <p:spPr>
          <a:xfrm>
            <a:off x="234781" y="923925"/>
            <a:ext cx="451455" cy="35615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rot="5400000">
            <a:off x="3471278" y="1337346"/>
            <a:ext cx="289998" cy="60519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5"/>
          <p:cNvSpPr>
            <a:spLocks noChangeArrowheads="1"/>
          </p:cNvSpPr>
          <p:nvPr/>
        </p:nvSpPr>
        <p:spPr bwMode="auto">
          <a:xfrm rot="16200000">
            <a:off x="-847034" y="2383220"/>
            <a:ext cx="210022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500" dirty="0">
                <a:latin typeface="Myriad Pro" panose="020B0503030403020204" pitchFamily="34" charset="0"/>
                <a:cs typeface="Calibri" panose="020F0502020204030204" pitchFamily="34" charset="0"/>
              </a:rPr>
              <a:t>a</a:t>
            </a:r>
            <a:r>
              <a:rPr lang="en-US" altLang="en-US" sz="1500" dirty="0" smtClean="0">
                <a:latin typeface="Myriad Pro" panose="020B0503030403020204" pitchFamily="34" charset="0"/>
                <a:cs typeface="Calibri" panose="020F0502020204030204" pitchFamily="34" charset="0"/>
              </a:rPr>
              <a:t>ir </a:t>
            </a:r>
            <a:r>
              <a:rPr lang="en-US" altLang="en-US" sz="1500" i="1" dirty="0" smtClean="0">
                <a:latin typeface="Myriad Pro" panose="020B0503030403020204" pitchFamily="34" charset="0"/>
                <a:cs typeface="Calibri" panose="020F0502020204030204" pitchFamily="34" charset="0"/>
              </a:rPr>
              <a:t>x</a:t>
            </a:r>
            <a:r>
              <a:rPr lang="en-US" altLang="en-US" sz="1500" dirty="0" smtClean="0">
                <a:latin typeface="Myriad Pro" panose="020B0503030403020204" pitchFamily="34" charset="0"/>
                <a:cs typeface="Calibri" panose="020F0502020204030204" pitchFamily="34" charset="0"/>
              </a:rPr>
              <a:t>CO</a:t>
            </a:r>
            <a:r>
              <a:rPr lang="en-US" altLang="en-US" sz="1500" baseline="-25000" dirty="0" smtClean="0">
                <a:latin typeface="Myriad Pro" panose="020B0503030403020204" pitchFamily="34" charset="0"/>
                <a:cs typeface="Calibri" panose="020F0502020204030204" pitchFamily="34" charset="0"/>
              </a:rPr>
              <a:t>2</a:t>
            </a:r>
            <a:r>
              <a:rPr lang="en-US" altLang="en-US" sz="1500" dirty="0" smtClean="0">
                <a:latin typeface="Myriad Pro" panose="020B0503030403020204" pitchFamily="34" charset="0"/>
                <a:cs typeface="Calibri" panose="020F0502020204030204" pitchFamily="34" charset="0"/>
              </a:rPr>
              <a:t> (µ</a:t>
            </a:r>
            <a:r>
              <a:rPr lang="en-US" altLang="en-US" sz="1500" dirty="0" err="1" smtClean="0">
                <a:latin typeface="Myriad Pro" panose="020B0503030403020204" pitchFamily="34" charset="0"/>
                <a:cs typeface="Calibri" panose="020F0502020204030204" pitchFamily="34" charset="0"/>
              </a:rPr>
              <a:t>mol</a:t>
            </a:r>
            <a:r>
              <a:rPr lang="en-US" altLang="en-US" sz="1500" dirty="0" smtClean="0">
                <a:latin typeface="Myriad Pro" panose="020B0503030403020204" pitchFamily="34" charset="0"/>
                <a:cs typeface="Calibri" panose="020F0502020204030204" pitchFamily="34" charset="0"/>
              </a:rPr>
              <a:t>/</a:t>
            </a:r>
            <a:r>
              <a:rPr lang="en-US" altLang="en-US" sz="1500" dirty="0" err="1" smtClean="0">
                <a:latin typeface="Myriad Pro" panose="020B0503030403020204" pitchFamily="34" charset="0"/>
                <a:cs typeface="Calibri" panose="020F0502020204030204" pitchFamily="34" charset="0"/>
              </a:rPr>
              <a:t>mol</a:t>
            </a:r>
            <a:r>
              <a:rPr lang="en-US" altLang="en-US" sz="1500" dirty="0" smtClean="0">
                <a:latin typeface="Myriad Pro" panose="020B0503030403020204" pitchFamily="34" charset="0"/>
                <a:cs typeface="Calibri" panose="020F0502020204030204" pitchFamily="34" charset="0"/>
              </a:rPr>
              <a:t>)</a:t>
            </a:r>
            <a:endParaRPr lang="en-US" altLang="en-US" sz="1500" i="1" dirty="0">
              <a:latin typeface="Myriad Pro" panose="020B0503030403020204" pitchFamily="34" charset="0"/>
              <a:cs typeface="Calibri" panose="020F0502020204030204" pitchFamily="34" charset="0"/>
            </a:endParaRPr>
          </a:p>
        </p:txBody>
      </p:sp>
      <p:sp>
        <p:nvSpPr>
          <p:cNvPr id="22" name="Rectangle 15"/>
          <p:cNvSpPr>
            <a:spLocks noChangeArrowheads="1"/>
          </p:cNvSpPr>
          <p:nvPr/>
        </p:nvSpPr>
        <p:spPr bwMode="auto">
          <a:xfrm>
            <a:off x="310463" y="4019486"/>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370</a:t>
            </a:r>
            <a:endParaRPr lang="en-US" altLang="en-US" sz="1300" i="1" dirty="0">
              <a:latin typeface="Myriad Pro" panose="020B0503030403020204" pitchFamily="34" charset="0"/>
              <a:cs typeface="Calibri" panose="020F0502020204030204" pitchFamily="34" charset="0"/>
            </a:endParaRPr>
          </a:p>
        </p:txBody>
      </p:sp>
      <p:sp>
        <p:nvSpPr>
          <p:cNvPr id="23" name="Rectangle 15"/>
          <p:cNvSpPr>
            <a:spLocks noChangeArrowheads="1"/>
          </p:cNvSpPr>
          <p:nvPr/>
        </p:nvSpPr>
        <p:spPr bwMode="auto">
          <a:xfrm>
            <a:off x="310463" y="3581729"/>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380</a:t>
            </a:r>
            <a:endParaRPr lang="en-US" altLang="en-US" sz="1300" i="1" dirty="0">
              <a:latin typeface="Myriad Pro" panose="020B0503030403020204" pitchFamily="34" charset="0"/>
              <a:cs typeface="Calibri" panose="020F0502020204030204" pitchFamily="34" charset="0"/>
            </a:endParaRPr>
          </a:p>
        </p:txBody>
      </p:sp>
      <p:sp>
        <p:nvSpPr>
          <p:cNvPr id="24" name="Rectangle 15"/>
          <p:cNvSpPr>
            <a:spLocks noChangeArrowheads="1"/>
          </p:cNvSpPr>
          <p:nvPr/>
        </p:nvSpPr>
        <p:spPr bwMode="auto">
          <a:xfrm>
            <a:off x="310463" y="3143973"/>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390</a:t>
            </a:r>
            <a:endParaRPr lang="en-US" altLang="en-US" sz="1300" i="1" dirty="0">
              <a:latin typeface="Myriad Pro" panose="020B0503030403020204" pitchFamily="34" charset="0"/>
              <a:cs typeface="Calibri" panose="020F0502020204030204" pitchFamily="34" charset="0"/>
            </a:endParaRPr>
          </a:p>
        </p:txBody>
      </p:sp>
      <p:sp>
        <p:nvSpPr>
          <p:cNvPr id="25" name="Rectangle 15"/>
          <p:cNvSpPr>
            <a:spLocks noChangeArrowheads="1"/>
          </p:cNvSpPr>
          <p:nvPr/>
        </p:nvSpPr>
        <p:spPr bwMode="auto">
          <a:xfrm>
            <a:off x="310463" y="2706217"/>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400</a:t>
            </a:r>
            <a:endParaRPr lang="en-US" altLang="en-US" sz="1300" i="1" dirty="0">
              <a:latin typeface="Myriad Pro" panose="020B0503030403020204" pitchFamily="34" charset="0"/>
              <a:cs typeface="Calibri" panose="020F0502020204030204" pitchFamily="34" charset="0"/>
            </a:endParaRPr>
          </a:p>
        </p:txBody>
      </p:sp>
      <p:sp>
        <p:nvSpPr>
          <p:cNvPr id="26" name="Rectangle 15"/>
          <p:cNvSpPr>
            <a:spLocks noChangeArrowheads="1"/>
          </p:cNvSpPr>
          <p:nvPr/>
        </p:nvSpPr>
        <p:spPr bwMode="auto">
          <a:xfrm>
            <a:off x="310463" y="2268461"/>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410</a:t>
            </a:r>
            <a:endParaRPr lang="en-US" altLang="en-US" sz="1300" i="1" dirty="0">
              <a:latin typeface="Myriad Pro" panose="020B0503030403020204" pitchFamily="34" charset="0"/>
              <a:cs typeface="Calibri" panose="020F0502020204030204" pitchFamily="34" charset="0"/>
            </a:endParaRPr>
          </a:p>
        </p:txBody>
      </p:sp>
      <p:sp>
        <p:nvSpPr>
          <p:cNvPr id="27" name="Rectangle 15"/>
          <p:cNvSpPr>
            <a:spLocks noChangeArrowheads="1"/>
          </p:cNvSpPr>
          <p:nvPr/>
        </p:nvSpPr>
        <p:spPr bwMode="auto">
          <a:xfrm>
            <a:off x="310463" y="1830705"/>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420</a:t>
            </a:r>
            <a:endParaRPr lang="en-US" altLang="en-US" sz="1300" i="1" dirty="0">
              <a:latin typeface="Myriad Pro" panose="020B0503030403020204" pitchFamily="34" charset="0"/>
              <a:cs typeface="Calibri" panose="020F0502020204030204" pitchFamily="34" charset="0"/>
            </a:endParaRPr>
          </a:p>
        </p:txBody>
      </p:sp>
      <p:sp>
        <p:nvSpPr>
          <p:cNvPr id="28" name="Rectangle 15"/>
          <p:cNvSpPr>
            <a:spLocks noChangeArrowheads="1"/>
          </p:cNvSpPr>
          <p:nvPr/>
        </p:nvSpPr>
        <p:spPr bwMode="auto">
          <a:xfrm>
            <a:off x="310463" y="1392949"/>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430</a:t>
            </a:r>
            <a:endParaRPr lang="en-US" altLang="en-US" sz="1300" i="1" dirty="0">
              <a:latin typeface="Myriad Pro" panose="020B0503030403020204" pitchFamily="34" charset="0"/>
              <a:cs typeface="Calibri" panose="020F0502020204030204" pitchFamily="34" charset="0"/>
            </a:endParaRPr>
          </a:p>
        </p:txBody>
      </p:sp>
      <p:sp>
        <p:nvSpPr>
          <p:cNvPr id="29" name="Rectangle 15"/>
          <p:cNvSpPr>
            <a:spLocks noChangeArrowheads="1"/>
          </p:cNvSpPr>
          <p:nvPr/>
        </p:nvSpPr>
        <p:spPr bwMode="auto">
          <a:xfrm>
            <a:off x="310463" y="955193"/>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440</a:t>
            </a:r>
            <a:endParaRPr lang="en-US" altLang="en-US" sz="1300" i="1" dirty="0">
              <a:latin typeface="Myriad Pro" panose="020B0503030403020204" pitchFamily="34" charset="0"/>
              <a:cs typeface="Calibri" panose="020F0502020204030204" pitchFamily="34" charset="0"/>
            </a:endParaRPr>
          </a:p>
        </p:txBody>
      </p:sp>
      <p:sp>
        <p:nvSpPr>
          <p:cNvPr id="32" name="Rectangle 15"/>
          <p:cNvSpPr>
            <a:spLocks noChangeArrowheads="1"/>
          </p:cNvSpPr>
          <p:nvPr/>
        </p:nvSpPr>
        <p:spPr bwMode="auto">
          <a:xfrm>
            <a:off x="500204" y="4247487"/>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8/23</a:t>
            </a:r>
            <a:endParaRPr lang="en-US" altLang="en-US" sz="1300" i="1" dirty="0">
              <a:latin typeface="Myriad Pro" panose="020B0503030403020204" pitchFamily="34" charset="0"/>
              <a:cs typeface="Calibri" panose="020F0502020204030204" pitchFamily="34" charset="0"/>
            </a:endParaRPr>
          </a:p>
        </p:txBody>
      </p:sp>
      <p:sp>
        <p:nvSpPr>
          <p:cNvPr id="33" name="Rectangle 15"/>
          <p:cNvSpPr>
            <a:spLocks noChangeArrowheads="1"/>
          </p:cNvSpPr>
          <p:nvPr/>
        </p:nvSpPr>
        <p:spPr bwMode="auto">
          <a:xfrm>
            <a:off x="1918111" y="4247487"/>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8/24</a:t>
            </a:r>
            <a:endParaRPr lang="en-US" altLang="en-US" sz="1300" i="1" dirty="0">
              <a:latin typeface="Myriad Pro" panose="020B0503030403020204" pitchFamily="34" charset="0"/>
              <a:cs typeface="Calibri" panose="020F0502020204030204" pitchFamily="34" charset="0"/>
            </a:endParaRPr>
          </a:p>
        </p:txBody>
      </p:sp>
      <p:sp>
        <p:nvSpPr>
          <p:cNvPr id="34" name="Rectangle 15"/>
          <p:cNvSpPr>
            <a:spLocks noChangeArrowheads="1"/>
          </p:cNvSpPr>
          <p:nvPr/>
        </p:nvSpPr>
        <p:spPr bwMode="auto">
          <a:xfrm>
            <a:off x="3336018" y="4247487"/>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8/25</a:t>
            </a:r>
            <a:endParaRPr lang="en-US" altLang="en-US" sz="1300" i="1" dirty="0">
              <a:latin typeface="Myriad Pro" panose="020B0503030403020204" pitchFamily="34" charset="0"/>
              <a:cs typeface="Calibri" panose="020F0502020204030204" pitchFamily="34" charset="0"/>
            </a:endParaRPr>
          </a:p>
        </p:txBody>
      </p:sp>
      <p:sp>
        <p:nvSpPr>
          <p:cNvPr id="35" name="Rectangle 15"/>
          <p:cNvSpPr>
            <a:spLocks noChangeArrowheads="1"/>
          </p:cNvSpPr>
          <p:nvPr/>
        </p:nvSpPr>
        <p:spPr bwMode="auto">
          <a:xfrm>
            <a:off x="4753925" y="4247487"/>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8/26</a:t>
            </a:r>
            <a:endParaRPr lang="en-US" altLang="en-US" sz="1300" i="1" dirty="0">
              <a:latin typeface="Myriad Pro" panose="020B0503030403020204" pitchFamily="34" charset="0"/>
              <a:cs typeface="Calibri" panose="020F0502020204030204" pitchFamily="34" charset="0"/>
            </a:endParaRPr>
          </a:p>
        </p:txBody>
      </p:sp>
      <p:sp>
        <p:nvSpPr>
          <p:cNvPr id="36" name="Rectangle 15"/>
          <p:cNvSpPr>
            <a:spLocks noChangeArrowheads="1"/>
          </p:cNvSpPr>
          <p:nvPr/>
        </p:nvSpPr>
        <p:spPr bwMode="auto">
          <a:xfrm>
            <a:off x="6171832" y="4247487"/>
            <a:ext cx="5485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300" dirty="0" smtClean="0">
                <a:latin typeface="Myriad Pro" panose="020B0503030403020204" pitchFamily="34" charset="0"/>
                <a:cs typeface="Calibri" panose="020F0502020204030204" pitchFamily="34" charset="0"/>
              </a:rPr>
              <a:t>8/27</a:t>
            </a:r>
            <a:endParaRPr lang="en-US" altLang="en-US" sz="1300" i="1" dirty="0">
              <a:latin typeface="Myriad Pro" panose="020B0503030403020204" pitchFamily="34" charset="0"/>
              <a:cs typeface="Calibri" panose="020F0502020204030204" pitchFamily="34" charset="0"/>
            </a:endParaRPr>
          </a:p>
        </p:txBody>
      </p:sp>
      <p:sp>
        <p:nvSpPr>
          <p:cNvPr id="37" name="Rectangle 15"/>
          <p:cNvSpPr>
            <a:spLocks noChangeArrowheads="1"/>
          </p:cNvSpPr>
          <p:nvPr/>
        </p:nvSpPr>
        <p:spPr bwMode="auto">
          <a:xfrm>
            <a:off x="7338075" y="1493890"/>
            <a:ext cx="11979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500" dirty="0">
                <a:latin typeface="Myriad Pro" panose="020B0503030403020204" pitchFamily="34" charset="0"/>
                <a:cs typeface="Calibri" panose="020F0502020204030204" pitchFamily="34" charset="0"/>
              </a:rPr>
              <a:t>w</a:t>
            </a:r>
            <a:r>
              <a:rPr lang="en-US" altLang="en-US" sz="1500" dirty="0" smtClean="0">
                <a:latin typeface="Myriad Pro" panose="020B0503030403020204" pitchFamily="34" charset="0"/>
                <a:cs typeface="Calibri" panose="020F0502020204030204" pitchFamily="34" charset="0"/>
              </a:rPr>
              <a:t>ave glider ASVCO</a:t>
            </a:r>
            <a:r>
              <a:rPr lang="en-US" altLang="en-US" sz="1500" baseline="-25000" dirty="0" smtClean="0">
                <a:latin typeface="Myriad Pro" panose="020B0503030403020204" pitchFamily="34" charset="0"/>
                <a:cs typeface="Calibri" panose="020F0502020204030204" pitchFamily="34" charset="0"/>
              </a:rPr>
              <a:t>2</a:t>
            </a:r>
            <a:endParaRPr lang="en-US" altLang="en-US" sz="1500" dirty="0">
              <a:latin typeface="Myriad Pro" panose="020B0503030403020204" pitchFamily="34" charset="0"/>
              <a:cs typeface="Calibri" panose="020F0502020204030204" pitchFamily="34" charset="0"/>
            </a:endParaRPr>
          </a:p>
        </p:txBody>
      </p:sp>
      <p:sp>
        <p:nvSpPr>
          <p:cNvPr id="38" name="Rectangle 15"/>
          <p:cNvSpPr>
            <a:spLocks noChangeArrowheads="1"/>
          </p:cNvSpPr>
          <p:nvPr/>
        </p:nvSpPr>
        <p:spPr bwMode="auto">
          <a:xfrm>
            <a:off x="9477499" y="1204630"/>
            <a:ext cx="168204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500" dirty="0" smtClean="0">
                <a:latin typeface="Myriad Pro" panose="020B0503030403020204" pitchFamily="34" charset="0"/>
                <a:cs typeface="Calibri" panose="020F0502020204030204" pitchFamily="34" charset="0"/>
              </a:rPr>
              <a:t>ship of opportunity underway </a:t>
            </a:r>
            <a:r>
              <a:rPr lang="en-US" altLang="en-US" sz="1500" i="1" dirty="0" smtClean="0">
                <a:latin typeface="Myriad Pro" panose="020B0503030403020204" pitchFamily="34" charset="0"/>
                <a:cs typeface="Calibri" panose="020F0502020204030204" pitchFamily="34" charset="0"/>
              </a:rPr>
              <a:t>p</a:t>
            </a:r>
            <a:r>
              <a:rPr lang="en-US" altLang="en-US" sz="1500" dirty="0" smtClean="0">
                <a:latin typeface="Myriad Pro" panose="020B0503030403020204" pitchFamily="34" charset="0"/>
                <a:cs typeface="Calibri" panose="020F0502020204030204" pitchFamily="34" charset="0"/>
              </a:rPr>
              <a:t>CO</a:t>
            </a:r>
            <a:r>
              <a:rPr lang="en-US" altLang="en-US" sz="1500" baseline="-25000" dirty="0" smtClean="0">
                <a:latin typeface="Myriad Pro" panose="020B0503030403020204" pitchFamily="34" charset="0"/>
                <a:cs typeface="Calibri" panose="020F0502020204030204" pitchFamily="34" charset="0"/>
              </a:rPr>
              <a:t>2</a:t>
            </a:r>
            <a:endParaRPr lang="en-US" altLang="en-US" sz="1500" baseline="-25000" dirty="0">
              <a:latin typeface="Myriad Pro" panose="020B0503030403020204" pitchFamily="34" charset="0"/>
              <a:cs typeface="Calibri" panose="020F0502020204030204" pitchFamily="34" charset="0"/>
            </a:endParaRPr>
          </a:p>
        </p:txBody>
      </p:sp>
    </p:spTree>
    <p:extLst>
      <p:ext uri="{BB962C8B-B14F-4D97-AF65-F5344CB8AC3E}">
        <p14:creationId xmlns:p14="http://schemas.microsoft.com/office/powerpoint/2010/main" val="14029659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480766" y="101600"/>
            <a:ext cx="113538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800" b="1" dirty="0">
                <a:latin typeface="Futura"/>
                <a:cs typeface="Helvetica" panose="020B0604020202020204" pitchFamily="34" charset="0"/>
              </a:rPr>
              <a:t>New technologies: </a:t>
            </a:r>
            <a:r>
              <a:rPr lang="en-US" altLang="en-US" sz="2800" b="1" dirty="0" smtClean="0">
                <a:latin typeface="Futura"/>
                <a:cs typeface="Helvetica" panose="020B0604020202020204" pitchFamily="34" charset="0"/>
              </a:rPr>
              <a:t>Autonomous Surface Vessels (ASVs)</a:t>
            </a:r>
            <a:endParaRPr lang="en-US" altLang="en-US" sz="2800" b="1" dirty="0">
              <a:latin typeface="Futura"/>
              <a:cs typeface="Helvetica" panose="020B0604020202020204" pitchFamily="34" charset="0"/>
            </a:endParaRPr>
          </a:p>
        </p:txBody>
      </p:sp>
      <p:sp>
        <p:nvSpPr>
          <p:cNvPr id="4" name="Rectangle 15"/>
          <p:cNvSpPr>
            <a:spLocks noChangeArrowheads="1"/>
          </p:cNvSpPr>
          <p:nvPr/>
        </p:nvSpPr>
        <p:spPr bwMode="auto">
          <a:xfrm>
            <a:off x="144820" y="834843"/>
            <a:ext cx="56010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400" dirty="0" smtClean="0">
                <a:latin typeface="Myriad Pro" panose="020B0503030403020204" pitchFamily="34" charset="0"/>
                <a:cs typeface="Calibri" panose="020F0502020204030204" pitchFamily="34" charset="0"/>
              </a:rPr>
              <a:t>R&amp;D to </a:t>
            </a:r>
            <a:r>
              <a:rPr lang="en-US" altLang="en-US" sz="2400" dirty="0">
                <a:latin typeface="Myriad Pro" panose="020B0503030403020204" pitchFamily="34" charset="0"/>
                <a:cs typeface="Calibri" panose="020F0502020204030204" pitchFamily="34" charset="0"/>
              </a:rPr>
              <a:t>modify ASVCO</a:t>
            </a:r>
            <a:r>
              <a:rPr lang="en-US" altLang="en-US" sz="2400" baseline="-25000" dirty="0">
                <a:latin typeface="Myriad Pro" panose="020B0503030403020204" pitchFamily="34" charset="0"/>
                <a:cs typeface="Calibri" panose="020F0502020204030204" pitchFamily="34" charset="0"/>
              </a:rPr>
              <a:t>2</a:t>
            </a:r>
            <a:r>
              <a:rPr lang="en-US" altLang="en-US" sz="2400" dirty="0">
                <a:latin typeface="Myriad Pro" panose="020B0503030403020204" pitchFamily="34" charset="0"/>
                <a:cs typeface="Calibri" panose="020F0502020204030204" pitchFamily="34" charset="0"/>
              </a:rPr>
              <a:t> for </a:t>
            </a:r>
            <a:r>
              <a:rPr lang="en-US" altLang="en-US" sz="2400" dirty="0" err="1" smtClean="0">
                <a:latin typeface="Myriad Pro" panose="020B0503030403020204" pitchFamily="34" charset="0"/>
                <a:cs typeface="Calibri" panose="020F0502020204030204" pitchFamily="34" charset="0"/>
              </a:rPr>
              <a:t>Saildrones</a:t>
            </a:r>
            <a:r>
              <a:rPr lang="en-US" altLang="en-US" sz="2400" dirty="0">
                <a:latin typeface="Myriad Pro" panose="020B0503030403020204" pitchFamily="34" charset="0"/>
                <a:cs typeface="Calibri" panose="020F0502020204030204" pitchFamily="34" charset="0"/>
              </a:rPr>
              <a:t>,</a:t>
            </a:r>
            <a:r>
              <a:rPr lang="en-US" altLang="en-US" sz="2400" dirty="0" smtClean="0">
                <a:latin typeface="Myriad Pro" panose="020B0503030403020204" pitchFamily="34" charset="0"/>
                <a:cs typeface="Calibri" panose="020F0502020204030204" pitchFamily="34" charset="0"/>
              </a:rPr>
              <a:t> deploy in the tropical Pacific 2017-2018</a:t>
            </a:r>
            <a:endParaRPr lang="en-US" altLang="en-US" sz="2400" i="1" dirty="0">
              <a:latin typeface="Myriad Pro" panose="020B0503030403020204" pitchFamily="34" charset="0"/>
              <a:cs typeface="Calibri" panose="020F0502020204030204" pitchFamily="34" charset="0"/>
            </a:endParaRPr>
          </a:p>
        </p:txBody>
      </p:sp>
      <p:sp>
        <p:nvSpPr>
          <p:cNvPr id="6" name="Rectangle 15"/>
          <p:cNvSpPr>
            <a:spLocks noChangeArrowheads="1"/>
          </p:cNvSpPr>
          <p:nvPr/>
        </p:nvSpPr>
        <p:spPr bwMode="auto">
          <a:xfrm>
            <a:off x="144820" y="1770331"/>
            <a:ext cx="54104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400" dirty="0" smtClean="0">
                <a:latin typeface="Myriad Pro" panose="020B0503030403020204" pitchFamily="34" charset="0"/>
                <a:cs typeface="Calibri" panose="020F0502020204030204" pitchFamily="34" charset="0"/>
              </a:rPr>
              <a:t>Additional </a:t>
            </a:r>
            <a:r>
              <a:rPr lang="en-US" altLang="en-US" sz="2400" dirty="0" err="1" smtClean="0">
                <a:latin typeface="Myriad Pro" panose="020B0503030403020204" pitchFamily="34" charset="0"/>
                <a:cs typeface="Calibri" panose="020F0502020204030204" pitchFamily="34" charset="0"/>
              </a:rPr>
              <a:t>Saildrone</a:t>
            </a:r>
            <a:r>
              <a:rPr lang="en-US" altLang="en-US" sz="2400" dirty="0">
                <a:latin typeface="Myriad Pro" panose="020B0503030403020204" pitchFamily="34" charset="0"/>
                <a:cs typeface="Calibri" panose="020F0502020204030204" pitchFamily="34" charset="0"/>
              </a:rPr>
              <a:t> ASVCO</a:t>
            </a:r>
            <a:r>
              <a:rPr lang="en-US" altLang="en-US" sz="2400" baseline="-25000" dirty="0">
                <a:latin typeface="Myriad Pro" panose="020B0503030403020204" pitchFamily="34" charset="0"/>
                <a:cs typeface="Calibri" panose="020F0502020204030204" pitchFamily="34" charset="0"/>
              </a:rPr>
              <a:t>2</a:t>
            </a:r>
            <a:r>
              <a:rPr lang="en-US" altLang="en-US" sz="2400" dirty="0">
                <a:latin typeface="Myriad Pro" panose="020B0503030403020204" pitchFamily="34" charset="0"/>
                <a:cs typeface="Calibri" panose="020F0502020204030204" pitchFamily="34" charset="0"/>
              </a:rPr>
              <a:t> projects</a:t>
            </a:r>
            <a:r>
              <a:rPr lang="en-US" altLang="en-US" sz="2400" dirty="0" smtClean="0">
                <a:latin typeface="Myriad Pro" panose="020B0503030403020204" pitchFamily="34" charset="0"/>
                <a:cs typeface="Calibri" panose="020F0502020204030204" pitchFamily="34" charset="0"/>
              </a:rPr>
              <a:t>:</a:t>
            </a:r>
          </a:p>
          <a:p>
            <a:pPr marL="342900" indent="-342900">
              <a:spcBef>
                <a:spcPct val="0"/>
              </a:spcBef>
            </a:pPr>
            <a:r>
              <a:rPr lang="en-US" altLang="en-US" sz="2400" dirty="0" smtClean="0">
                <a:latin typeface="Myriad Pro" panose="020B0503030403020204" pitchFamily="34" charset="0"/>
                <a:cs typeface="Calibri" panose="020F0502020204030204" pitchFamily="34" charset="0"/>
              </a:rPr>
              <a:t>PMEL/ITAE, 2017, Bering Sea</a:t>
            </a:r>
          </a:p>
          <a:p>
            <a:pPr marL="342900" indent="-342900">
              <a:spcBef>
                <a:spcPct val="0"/>
              </a:spcBef>
            </a:pPr>
            <a:r>
              <a:rPr lang="en-US" altLang="en-US" sz="2400" dirty="0" smtClean="0">
                <a:latin typeface="Myriad Pro" panose="020B0503030403020204" pitchFamily="34" charset="0"/>
                <a:cs typeface="Calibri" panose="020F0502020204030204" pitchFamily="34" charset="0"/>
              </a:rPr>
              <a:t>CSIRO, 2018, Bass Strait</a:t>
            </a:r>
            <a:endParaRPr lang="en-US" altLang="en-US" sz="2400" dirty="0">
              <a:latin typeface="Myriad Pro" panose="020B0503030403020204" pitchFamily="34" charset="0"/>
              <a:cs typeface="Calibri" panose="020F0502020204030204" pitchFamily="34" charset="0"/>
            </a:endParaRPr>
          </a:p>
        </p:txBody>
      </p:sp>
      <p:pic>
        <p:nvPicPr>
          <p:cNvPr id="44" name="Picture 2" descr="https://www.wired.com/images_blogs/autopia/2014/02/ff_saildrone10_lar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3478" y="872481"/>
            <a:ext cx="4245434" cy="582883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p:cNvPicPr>
            <a:picLocks noChangeAspect="1"/>
          </p:cNvPicPr>
          <p:nvPr/>
        </p:nvPicPr>
        <p:blipFill rotWithShape="1">
          <a:blip r:embed="rId4"/>
          <a:srcRect l="-129" t="1741"/>
          <a:stretch/>
        </p:blipFill>
        <p:spPr>
          <a:xfrm>
            <a:off x="8253173" y="668341"/>
            <a:ext cx="3938830" cy="2599404"/>
          </a:xfrm>
          <a:prstGeom prst="rect">
            <a:avLst/>
          </a:prstGeom>
          <a:ln>
            <a:noFill/>
          </a:ln>
          <a:effectLst>
            <a:softEdge rad="0"/>
          </a:effectLst>
        </p:spPr>
      </p:pic>
      <p:pic>
        <p:nvPicPr>
          <p:cNvPr id="51" name="Picture 50"/>
          <p:cNvPicPr>
            <a:picLocks noChangeAspect="1"/>
          </p:cNvPicPr>
          <p:nvPr/>
        </p:nvPicPr>
        <p:blipFill rotWithShape="1">
          <a:blip r:embed="rId5"/>
          <a:srcRect l="23264" t="18093" r="34707" b="7606"/>
          <a:stretch/>
        </p:blipFill>
        <p:spPr>
          <a:xfrm>
            <a:off x="903343" y="2970660"/>
            <a:ext cx="3567431" cy="3815406"/>
          </a:xfrm>
          <a:prstGeom prst="rect">
            <a:avLst/>
          </a:prstGeom>
        </p:spPr>
      </p:pic>
    </p:spTree>
    <p:extLst>
      <p:ext uri="{BB962C8B-B14F-4D97-AF65-F5344CB8AC3E}">
        <p14:creationId xmlns:p14="http://schemas.microsoft.com/office/powerpoint/2010/main" val="3197837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1" y="133413"/>
            <a:ext cx="117295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800" b="1" dirty="0">
                <a:latin typeface="Futura"/>
                <a:cs typeface="Helvetica" panose="020B0604020202020204" pitchFamily="34" charset="0"/>
              </a:rPr>
              <a:t>New technologies: </a:t>
            </a:r>
            <a:r>
              <a:rPr lang="en-US" altLang="en-US" sz="2800" b="1" dirty="0" smtClean="0">
                <a:latin typeface="Futura"/>
                <a:cs typeface="Helvetica" panose="020B0604020202020204" pitchFamily="34" charset="0"/>
              </a:rPr>
              <a:t>Autonomous Surface Vessels (ASVs)</a:t>
            </a:r>
            <a:endParaRPr lang="en-US" altLang="en-US" sz="2800" b="1" dirty="0">
              <a:latin typeface="Futura"/>
              <a:cs typeface="Helvetica" panose="020B0604020202020204" pitchFamily="34" charset="0"/>
            </a:endParaRPr>
          </a:p>
        </p:txBody>
      </p:sp>
      <p:pic>
        <p:nvPicPr>
          <p:cNvPr id="1026" name="Picture 2" descr="http://spurs2.jpl.nasa.gov/images/SPURS2_new.jpg"/>
          <p:cNvPicPr>
            <a:picLocks noChangeAspect="1" noChangeArrowheads="1"/>
          </p:cNvPicPr>
          <p:nvPr/>
        </p:nvPicPr>
        <p:blipFill rotWithShape="1">
          <a:blip r:embed="rId3">
            <a:extLst>
              <a:ext uri="{28A0092B-C50C-407E-A947-70E740481C1C}">
                <a14:useLocalDpi xmlns:a14="http://schemas.microsoft.com/office/drawing/2010/main" val="0"/>
              </a:ext>
            </a:extLst>
          </a:blip>
          <a:srcRect l="1725" r="2190"/>
          <a:stretch/>
        </p:blipFill>
        <p:spPr bwMode="auto">
          <a:xfrm>
            <a:off x="6426200" y="624820"/>
            <a:ext cx="5765800" cy="4943476"/>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p:cNvGrpSpPr/>
          <p:nvPr/>
        </p:nvGrpSpPr>
        <p:grpSpPr>
          <a:xfrm>
            <a:off x="92270" y="2914061"/>
            <a:ext cx="6346590" cy="3902456"/>
            <a:chOff x="209618" y="2658765"/>
            <a:chExt cx="6346590" cy="3902456"/>
          </a:xfrm>
        </p:grpSpPr>
        <p:grpSp>
          <p:nvGrpSpPr>
            <p:cNvPr id="8" name="Group 7"/>
            <p:cNvGrpSpPr/>
            <p:nvPr/>
          </p:nvGrpSpPr>
          <p:grpSpPr>
            <a:xfrm>
              <a:off x="209618" y="2658765"/>
              <a:ext cx="6346590" cy="3877056"/>
              <a:chOff x="358745" y="2928432"/>
              <a:chExt cx="6346590" cy="3877056"/>
            </a:xfrm>
          </p:grpSpPr>
          <p:pic>
            <p:nvPicPr>
              <p:cNvPr id="9" name="Picture 8" descr="TAOdroneLarge2011dec.jpg"/>
              <p:cNvPicPr>
                <a:picLocks noChangeAspect="1"/>
              </p:cNvPicPr>
              <p:nvPr/>
            </p:nvPicPr>
            <p:blipFill>
              <a:blip r:embed="rId4"/>
              <a:stretch>
                <a:fillRect/>
              </a:stretch>
            </p:blipFill>
            <p:spPr>
              <a:xfrm>
                <a:off x="358745" y="2928432"/>
                <a:ext cx="6346590" cy="3877056"/>
              </a:xfrm>
              <a:prstGeom prst="rect">
                <a:avLst/>
              </a:prstGeom>
            </p:spPr>
          </p:pic>
          <p:sp>
            <p:nvSpPr>
              <p:cNvPr id="10" name="Frame 9"/>
              <p:cNvSpPr>
                <a:spLocks noChangeAspect="1"/>
              </p:cNvSpPr>
              <p:nvPr/>
            </p:nvSpPr>
            <p:spPr>
              <a:xfrm>
                <a:off x="3586643" y="4712935"/>
                <a:ext cx="384046" cy="384046"/>
              </a:xfrm>
              <a:prstGeom prst="frame">
                <a:avLst/>
              </a:prstGeom>
              <a:ln>
                <a:solidFill>
                  <a:schemeClr val="accent5"/>
                </a:solidFill>
                <a:prstDash val="sysDash"/>
              </a:ln>
            </p:spPr>
            <p:style>
              <a:lnRef idx="1">
                <a:schemeClr val="accent1"/>
              </a:lnRef>
              <a:fillRef idx="3">
                <a:schemeClr val="accent1"/>
              </a:fillRef>
              <a:effectRef idx="2">
                <a:schemeClr val="accent1"/>
              </a:effectRef>
              <a:fontRef idx="minor">
                <a:schemeClr val="lt1"/>
              </a:fontRef>
            </p:style>
          </p:sp>
          <p:cxnSp>
            <p:nvCxnSpPr>
              <p:cNvPr id="11" name="Straight Arrow Connector 10"/>
              <p:cNvCxnSpPr/>
              <p:nvPr/>
            </p:nvCxnSpPr>
            <p:spPr>
              <a:xfrm rot="5400000">
                <a:off x="3238742" y="5530116"/>
                <a:ext cx="1074702"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noChangeAspect="1"/>
              </p:cNvCxnSpPr>
              <p:nvPr/>
            </p:nvCxnSpPr>
            <p:spPr>
              <a:xfrm flipH="1">
                <a:off x="4567347" y="5378331"/>
                <a:ext cx="202311"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cxnSpLocks noChangeAspect="1"/>
              </p:cNvCxnSpPr>
              <p:nvPr/>
            </p:nvCxnSpPr>
            <p:spPr>
              <a:xfrm flipH="1">
                <a:off x="4069029" y="5371019"/>
                <a:ext cx="202308"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cxnSpLocks noChangeAspect="1"/>
              </p:cNvCxnSpPr>
              <p:nvPr/>
            </p:nvCxnSpPr>
            <p:spPr>
              <a:xfrm flipH="1">
                <a:off x="3498047" y="5368790"/>
                <a:ext cx="202318"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cxnSpLocks noChangeAspect="1"/>
              </p:cNvCxnSpPr>
              <p:nvPr/>
            </p:nvCxnSpPr>
            <p:spPr>
              <a:xfrm flipH="1">
                <a:off x="3072672" y="5376299"/>
                <a:ext cx="202309"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cxnSpLocks noChangeAspect="1"/>
              </p:cNvCxnSpPr>
              <p:nvPr/>
            </p:nvCxnSpPr>
            <p:spPr>
              <a:xfrm flipH="1">
                <a:off x="2555872" y="5361898"/>
                <a:ext cx="216030"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cxnSpLocks noChangeAspect="1"/>
              </p:cNvCxnSpPr>
              <p:nvPr/>
            </p:nvCxnSpPr>
            <p:spPr>
              <a:xfrm flipH="1" flipV="1">
                <a:off x="4286573" y="5383610"/>
                <a:ext cx="196131"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cxnSpLocks noChangeAspect="1"/>
              </p:cNvCxnSpPr>
              <p:nvPr/>
            </p:nvCxnSpPr>
            <p:spPr>
              <a:xfrm flipH="1" flipV="1">
                <a:off x="3856420" y="5381875"/>
                <a:ext cx="180044"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cxnSpLocks noChangeAspect="1"/>
              </p:cNvCxnSpPr>
              <p:nvPr/>
            </p:nvCxnSpPr>
            <p:spPr>
              <a:xfrm flipH="1" flipV="1">
                <a:off x="3291061" y="5409898"/>
                <a:ext cx="196131"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cxnSpLocks noChangeAspect="1"/>
              </p:cNvCxnSpPr>
              <p:nvPr/>
            </p:nvCxnSpPr>
            <p:spPr>
              <a:xfrm flipH="1" flipV="1">
                <a:off x="2797056" y="5396699"/>
                <a:ext cx="182880"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cxnSpLocks noChangeAspect="1"/>
              </p:cNvCxnSpPr>
              <p:nvPr/>
            </p:nvCxnSpPr>
            <p:spPr>
              <a:xfrm flipH="1" flipV="1">
                <a:off x="2323677" y="5377327"/>
                <a:ext cx="198623" cy="274320"/>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2282739" y="5505724"/>
                <a:ext cx="1371600" cy="284"/>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3850440" y="5505724"/>
                <a:ext cx="914400" cy="284"/>
              </a:xfrm>
              <a:prstGeom prst="straightConnector1">
                <a:avLst/>
              </a:prstGeom>
              <a:ln>
                <a:solidFill>
                  <a:srgbClr val="00B0F0"/>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24" name="5-Point Star 23"/>
              <p:cNvSpPr>
                <a:spLocks noChangeAspect="1"/>
              </p:cNvSpPr>
              <p:nvPr/>
            </p:nvSpPr>
            <p:spPr>
              <a:xfrm>
                <a:off x="2150115" y="5398652"/>
                <a:ext cx="192019" cy="192019"/>
              </a:xfrm>
              <a:prstGeom prst="star5">
                <a:avLst/>
              </a:prstGeom>
              <a:noFill/>
              <a:ln w="23876">
                <a:solidFill>
                  <a:schemeClr val="tx1"/>
                </a:solidFill>
              </a:ln>
            </p:spPr>
            <p:style>
              <a:lnRef idx="1">
                <a:schemeClr val="accent1"/>
              </a:lnRef>
              <a:fillRef idx="3">
                <a:schemeClr val="accent1"/>
              </a:fillRef>
              <a:effectRef idx="2">
                <a:schemeClr val="accent1"/>
              </a:effectRef>
              <a:fontRef idx="minor">
                <a:schemeClr val="lt1"/>
              </a:fontRef>
            </p:style>
          </p:sp>
          <p:sp>
            <p:nvSpPr>
              <p:cNvPr id="25" name="5-Point Star 24"/>
              <p:cNvSpPr>
                <a:spLocks noChangeAspect="1"/>
              </p:cNvSpPr>
              <p:nvPr/>
            </p:nvSpPr>
            <p:spPr>
              <a:xfrm>
                <a:off x="2909563" y="5395092"/>
                <a:ext cx="192019" cy="192019"/>
              </a:xfrm>
              <a:prstGeom prst="star5">
                <a:avLst/>
              </a:prstGeom>
              <a:noFill/>
              <a:ln w="23876">
                <a:solidFill>
                  <a:schemeClr val="tx1"/>
                </a:solidFill>
              </a:ln>
            </p:spPr>
            <p:style>
              <a:lnRef idx="1">
                <a:schemeClr val="accent1"/>
              </a:lnRef>
              <a:fillRef idx="3">
                <a:schemeClr val="accent1"/>
              </a:fillRef>
              <a:effectRef idx="2">
                <a:schemeClr val="accent1"/>
              </a:effectRef>
              <a:fontRef idx="minor">
                <a:schemeClr val="lt1"/>
              </a:fontRef>
            </p:style>
          </p:sp>
          <p:sp>
            <p:nvSpPr>
              <p:cNvPr id="26" name="5-Point Star 25"/>
              <p:cNvSpPr>
                <a:spLocks noChangeAspect="1"/>
              </p:cNvSpPr>
              <p:nvPr/>
            </p:nvSpPr>
            <p:spPr>
              <a:xfrm>
                <a:off x="3680438" y="5391532"/>
                <a:ext cx="192019" cy="192019"/>
              </a:xfrm>
              <a:prstGeom prst="star5">
                <a:avLst/>
              </a:prstGeom>
              <a:noFill/>
              <a:ln w="23876">
                <a:solidFill>
                  <a:schemeClr val="tx1"/>
                </a:solidFill>
              </a:ln>
            </p:spPr>
            <p:style>
              <a:lnRef idx="1">
                <a:schemeClr val="accent1"/>
              </a:lnRef>
              <a:fillRef idx="3">
                <a:schemeClr val="accent1"/>
              </a:fillRef>
              <a:effectRef idx="2">
                <a:schemeClr val="accent1"/>
              </a:effectRef>
              <a:fontRef idx="minor">
                <a:schemeClr val="lt1"/>
              </a:fontRef>
            </p:style>
          </p:sp>
          <p:sp>
            <p:nvSpPr>
              <p:cNvPr id="27" name="5-Point Star 26"/>
              <p:cNvSpPr>
                <a:spLocks noChangeAspect="1"/>
              </p:cNvSpPr>
              <p:nvPr/>
            </p:nvSpPr>
            <p:spPr>
              <a:xfrm>
                <a:off x="4440458" y="5398828"/>
                <a:ext cx="192019" cy="192019"/>
              </a:xfrm>
              <a:prstGeom prst="star5">
                <a:avLst/>
              </a:prstGeom>
              <a:noFill/>
              <a:ln w="23876">
                <a:solidFill>
                  <a:schemeClr val="tx1"/>
                </a:solidFill>
              </a:ln>
            </p:spPr>
            <p:style>
              <a:lnRef idx="1">
                <a:schemeClr val="accent1"/>
              </a:lnRef>
              <a:fillRef idx="3">
                <a:schemeClr val="accent1"/>
              </a:fillRef>
              <a:effectRef idx="2">
                <a:schemeClr val="accent1"/>
              </a:effectRef>
              <a:fontRef idx="minor">
                <a:schemeClr val="lt1"/>
              </a:fontRef>
            </p:style>
          </p:sp>
          <p:cxnSp>
            <p:nvCxnSpPr>
              <p:cNvPr id="28" name="Straight Arrow Connector 27"/>
              <p:cNvCxnSpPr>
                <a:endCxn id="10" idx="0"/>
              </p:cNvCxnSpPr>
              <p:nvPr/>
            </p:nvCxnSpPr>
            <p:spPr>
              <a:xfrm flipH="1">
                <a:off x="3778666" y="3048026"/>
                <a:ext cx="142884" cy="1664909"/>
              </a:xfrm>
              <a:prstGeom prst="straightConnector1">
                <a:avLst/>
              </a:prstGeom>
              <a:ln>
                <a:solidFill>
                  <a:schemeClr val="accent5"/>
                </a:solidFill>
                <a:headEnd type="arrow"/>
                <a:tailEnd type="arrow"/>
              </a:ln>
            </p:spPr>
            <p:style>
              <a:lnRef idx="2">
                <a:schemeClr val="accent1"/>
              </a:lnRef>
              <a:fillRef idx="0">
                <a:schemeClr val="accent1"/>
              </a:fillRef>
              <a:effectRef idx="1">
                <a:schemeClr val="accent1"/>
              </a:effectRef>
              <a:fontRef idx="minor">
                <a:schemeClr val="tx1"/>
              </a:fontRef>
            </p:style>
          </p:cxnSp>
        </p:grpSp>
        <p:pic>
          <p:nvPicPr>
            <p:cNvPr id="40" name="Picture 39"/>
            <p:cNvPicPr>
              <a:picLocks noChangeAspect="1"/>
            </p:cNvPicPr>
            <p:nvPr/>
          </p:nvPicPr>
          <p:blipFill>
            <a:blip r:embed="rId5"/>
            <a:stretch>
              <a:fillRect/>
            </a:stretch>
          </p:blipFill>
          <p:spPr>
            <a:xfrm>
              <a:off x="884028" y="2802181"/>
              <a:ext cx="1756715" cy="1585707"/>
            </a:xfrm>
            <a:prstGeom prst="rect">
              <a:avLst/>
            </a:prstGeom>
          </p:spPr>
        </p:pic>
        <p:sp>
          <p:nvSpPr>
            <p:cNvPr id="41" name="TextBox 40"/>
            <p:cNvSpPr txBox="1"/>
            <p:nvPr/>
          </p:nvSpPr>
          <p:spPr>
            <a:xfrm>
              <a:off x="6036638" y="6191889"/>
              <a:ext cx="506870" cy="369332"/>
            </a:xfrm>
            <a:prstGeom prst="rect">
              <a:avLst/>
            </a:prstGeom>
            <a:noFill/>
          </p:spPr>
          <p:txBody>
            <a:bodyPr wrap="none" rtlCol="0">
              <a:spAutoFit/>
            </a:bodyPr>
            <a:lstStyle/>
            <a:p>
              <a:r>
                <a:rPr lang="en-US" dirty="0" smtClean="0"/>
                <a:t>SST</a:t>
              </a:r>
              <a:endParaRPr lang="en-US" dirty="0"/>
            </a:p>
          </p:txBody>
        </p:sp>
      </p:grpSp>
      <p:pic>
        <p:nvPicPr>
          <p:cNvPr id="29" name="Picture 28"/>
          <p:cNvPicPr>
            <a:picLocks noChangeAspect="1"/>
          </p:cNvPicPr>
          <p:nvPr/>
        </p:nvPicPr>
        <p:blipFill rotWithShape="1">
          <a:blip r:embed="rId6"/>
          <a:srcRect l="-129" t="1741"/>
          <a:stretch/>
        </p:blipFill>
        <p:spPr>
          <a:xfrm>
            <a:off x="3842039" y="1764268"/>
            <a:ext cx="2414829" cy="1593650"/>
          </a:xfrm>
          <a:prstGeom prst="rect">
            <a:avLst/>
          </a:prstGeom>
          <a:ln>
            <a:noFill/>
          </a:ln>
          <a:effectLst>
            <a:softEdge rad="0"/>
          </a:effectLst>
        </p:spPr>
      </p:pic>
      <p:sp>
        <p:nvSpPr>
          <p:cNvPr id="30" name="Rectangle 15"/>
          <p:cNvSpPr>
            <a:spLocks noChangeArrowheads="1"/>
          </p:cNvSpPr>
          <p:nvPr/>
        </p:nvSpPr>
        <p:spPr bwMode="auto">
          <a:xfrm>
            <a:off x="571655" y="862885"/>
            <a:ext cx="56010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400" dirty="0" smtClean="0">
                <a:latin typeface="Myriad Pro" panose="020B0503030403020204" pitchFamily="34" charset="0"/>
                <a:cs typeface="Calibri" panose="020F0502020204030204" pitchFamily="34" charset="0"/>
              </a:rPr>
              <a:t>R&amp;D to </a:t>
            </a:r>
            <a:r>
              <a:rPr lang="en-US" altLang="en-US" sz="2400" dirty="0">
                <a:latin typeface="Myriad Pro" panose="020B0503030403020204" pitchFamily="34" charset="0"/>
                <a:cs typeface="Calibri" panose="020F0502020204030204" pitchFamily="34" charset="0"/>
              </a:rPr>
              <a:t>modify ASVCO</a:t>
            </a:r>
            <a:r>
              <a:rPr lang="en-US" altLang="en-US" sz="2400" baseline="-25000" dirty="0">
                <a:latin typeface="Myriad Pro" panose="020B0503030403020204" pitchFamily="34" charset="0"/>
                <a:cs typeface="Calibri" panose="020F0502020204030204" pitchFamily="34" charset="0"/>
              </a:rPr>
              <a:t>2</a:t>
            </a:r>
            <a:r>
              <a:rPr lang="en-US" altLang="en-US" sz="2400" dirty="0">
                <a:latin typeface="Myriad Pro" panose="020B0503030403020204" pitchFamily="34" charset="0"/>
                <a:cs typeface="Calibri" panose="020F0502020204030204" pitchFamily="34" charset="0"/>
              </a:rPr>
              <a:t> for </a:t>
            </a:r>
            <a:r>
              <a:rPr lang="en-US" altLang="en-US" sz="2400" dirty="0" err="1" smtClean="0">
                <a:latin typeface="Myriad Pro" panose="020B0503030403020204" pitchFamily="34" charset="0"/>
                <a:cs typeface="Calibri" panose="020F0502020204030204" pitchFamily="34" charset="0"/>
              </a:rPr>
              <a:t>Saildrones</a:t>
            </a:r>
            <a:r>
              <a:rPr lang="en-US" altLang="en-US" sz="2400" dirty="0">
                <a:latin typeface="Myriad Pro" panose="020B0503030403020204" pitchFamily="34" charset="0"/>
                <a:cs typeface="Calibri" panose="020F0502020204030204" pitchFamily="34" charset="0"/>
              </a:rPr>
              <a:t>,</a:t>
            </a:r>
            <a:r>
              <a:rPr lang="en-US" altLang="en-US" sz="2400" dirty="0" smtClean="0">
                <a:latin typeface="Myriad Pro" panose="020B0503030403020204" pitchFamily="34" charset="0"/>
                <a:cs typeface="Calibri" panose="020F0502020204030204" pitchFamily="34" charset="0"/>
              </a:rPr>
              <a:t> deploy in the tropical Pacific 2017-2018</a:t>
            </a:r>
            <a:endParaRPr lang="en-US" altLang="en-US" sz="2400" i="1" dirty="0">
              <a:latin typeface="Myriad Pro" panose="020B0503030403020204" pitchFamily="34" charset="0"/>
              <a:cs typeface="Calibri" panose="020F0502020204030204" pitchFamily="34" charset="0"/>
            </a:endParaRPr>
          </a:p>
        </p:txBody>
      </p:sp>
    </p:spTree>
    <p:extLst>
      <p:ext uri="{BB962C8B-B14F-4D97-AF65-F5344CB8AC3E}">
        <p14:creationId xmlns:p14="http://schemas.microsoft.com/office/powerpoint/2010/main" val="172443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3632" y="247135"/>
            <a:ext cx="6610865" cy="923330"/>
          </a:xfrm>
          <a:prstGeom prst="rect">
            <a:avLst/>
          </a:prstGeom>
          <a:noFill/>
        </p:spPr>
        <p:txBody>
          <a:bodyPr wrap="square" rtlCol="0">
            <a:spAutoFit/>
          </a:bodyPr>
          <a:lstStyle/>
          <a:p>
            <a:r>
              <a:rPr lang="en-US" dirty="0" smtClean="0"/>
              <a:t>Use of autonomous platforms allows for the fixed monitoring and “mowing the lawn” surveys to be done remotely. The ship can then concentrate on targeted and adaptive sampling.</a:t>
            </a:r>
            <a:endParaRPr lang="en-US" dirty="0"/>
          </a:p>
        </p:txBody>
      </p:sp>
      <p:sp>
        <p:nvSpPr>
          <p:cNvPr id="4" name="TextBox 3"/>
          <p:cNvSpPr txBox="1"/>
          <p:nvPr/>
        </p:nvSpPr>
        <p:spPr>
          <a:xfrm>
            <a:off x="727587" y="1956619"/>
            <a:ext cx="3382297" cy="369332"/>
          </a:xfrm>
          <a:prstGeom prst="rect">
            <a:avLst/>
          </a:prstGeom>
          <a:noFill/>
        </p:spPr>
        <p:txBody>
          <a:bodyPr wrap="square" rtlCol="0">
            <a:spAutoFit/>
          </a:bodyPr>
          <a:lstStyle/>
          <a:p>
            <a:r>
              <a:rPr lang="en-US" dirty="0" smtClean="0">
                <a:hlinkClick r:id="rId2" action="ppaction://hlinkfile"/>
              </a:rPr>
              <a:t>Autonomous sampling example</a:t>
            </a:r>
            <a:endParaRPr lang="en-US" dirty="0"/>
          </a:p>
        </p:txBody>
      </p:sp>
      <p:sp>
        <p:nvSpPr>
          <p:cNvPr id="5" name="TextBox 4"/>
          <p:cNvSpPr txBox="1"/>
          <p:nvPr/>
        </p:nvSpPr>
        <p:spPr>
          <a:xfrm>
            <a:off x="816077" y="2566219"/>
            <a:ext cx="3913239" cy="369332"/>
          </a:xfrm>
          <a:prstGeom prst="rect">
            <a:avLst/>
          </a:prstGeom>
          <a:noFill/>
        </p:spPr>
        <p:txBody>
          <a:bodyPr wrap="square" rtlCol="0">
            <a:spAutoFit/>
          </a:bodyPr>
          <a:lstStyle/>
          <a:p>
            <a:r>
              <a:rPr lang="en-US" dirty="0" smtClean="0">
                <a:hlinkClick r:id="rId3" action="ppaction://hlinkfile"/>
              </a:rPr>
              <a:t>And opportunities for repeat sampling.</a:t>
            </a:r>
            <a:endParaRPr lang="en-US" dirty="0"/>
          </a:p>
        </p:txBody>
      </p:sp>
      <p:pic>
        <p:nvPicPr>
          <p:cNvPr id="6" name="Picture 5" descr="pacific-sardine.jpg"/>
          <p:cNvPicPr>
            <a:picLocks noChangeAspect="1"/>
          </p:cNvPicPr>
          <p:nvPr/>
        </p:nvPicPr>
        <p:blipFill rotWithShape="1">
          <a:blip r:embed="rId4">
            <a:extLst>
              <a:ext uri="{28A0092B-C50C-407E-A947-70E740481C1C}">
                <a14:useLocalDpi xmlns:a14="http://schemas.microsoft.com/office/drawing/2010/main" val="0"/>
              </a:ext>
            </a:extLst>
          </a:blip>
          <a:srcRect t="24888" b="3024"/>
          <a:stretch/>
        </p:blipFill>
        <p:spPr>
          <a:xfrm>
            <a:off x="6118807" y="3097163"/>
            <a:ext cx="5583763" cy="3262670"/>
          </a:xfrm>
          <a:prstGeom prst="rect">
            <a:avLst/>
          </a:prstGeom>
        </p:spPr>
      </p:pic>
    </p:spTree>
    <p:extLst>
      <p:ext uri="{BB962C8B-B14F-4D97-AF65-F5344CB8AC3E}">
        <p14:creationId xmlns:p14="http://schemas.microsoft.com/office/powerpoint/2010/main" val="345966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71340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0"/>
            <a:ext cx="6965864" cy="4572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075889" cy="230015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1487" y="0"/>
            <a:ext cx="5210513" cy="31745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1712" y="3174506"/>
            <a:ext cx="2760288" cy="3683493"/>
          </a:xfrm>
          <a:prstGeom prst="rect">
            <a:avLst/>
          </a:prstGeom>
        </p:spPr>
      </p:pic>
      <p:sp>
        <p:nvSpPr>
          <p:cNvPr id="6" name="TextBox 5"/>
          <p:cNvSpPr txBox="1"/>
          <p:nvPr/>
        </p:nvSpPr>
        <p:spPr>
          <a:xfrm>
            <a:off x="4275736" y="819835"/>
            <a:ext cx="2490281" cy="646331"/>
          </a:xfrm>
          <a:prstGeom prst="rect">
            <a:avLst/>
          </a:prstGeom>
          <a:noFill/>
        </p:spPr>
        <p:txBody>
          <a:bodyPr wrap="square" rtlCol="0">
            <a:spAutoFit/>
          </a:bodyPr>
          <a:lstStyle/>
          <a:p>
            <a:r>
              <a:rPr lang="en-US" sz="3600" dirty="0" smtClean="0"/>
              <a:t>It’s not “</a:t>
            </a:r>
            <a:r>
              <a:rPr lang="en-US" sz="3600" i="1" dirty="0" smtClean="0"/>
              <a:t>if</a:t>
            </a:r>
            <a:r>
              <a:rPr lang="en-US" sz="3600" dirty="0" smtClean="0"/>
              <a:t>”</a:t>
            </a:r>
            <a:endParaRPr lang="en-US" sz="3600" dirty="0"/>
          </a:p>
        </p:txBody>
      </p:sp>
      <p:sp>
        <p:nvSpPr>
          <p:cNvPr id="7" name="TextBox 6"/>
          <p:cNvSpPr txBox="1"/>
          <p:nvPr/>
        </p:nvSpPr>
        <p:spPr>
          <a:xfrm>
            <a:off x="6986484" y="4693086"/>
            <a:ext cx="2571075" cy="646331"/>
          </a:xfrm>
          <a:prstGeom prst="rect">
            <a:avLst/>
          </a:prstGeom>
          <a:noFill/>
        </p:spPr>
        <p:txBody>
          <a:bodyPr wrap="square" rtlCol="0">
            <a:spAutoFit/>
          </a:bodyPr>
          <a:lstStyle/>
          <a:p>
            <a:r>
              <a:rPr lang="en-US" sz="3600" dirty="0" smtClean="0"/>
              <a:t>It’s “</a:t>
            </a:r>
            <a:r>
              <a:rPr lang="en-US" sz="3600" i="1" dirty="0" smtClean="0"/>
              <a:t>when</a:t>
            </a:r>
            <a:r>
              <a:rPr lang="en-US" sz="3600" dirty="0" smtClean="0"/>
              <a:t>?”</a:t>
            </a:r>
            <a:endParaRPr lang="en-US" sz="3600" dirty="0"/>
          </a:p>
        </p:txBody>
      </p:sp>
    </p:spTree>
    <p:extLst>
      <p:ext uri="{BB962C8B-B14F-4D97-AF65-F5344CB8AC3E}">
        <p14:creationId xmlns:p14="http://schemas.microsoft.com/office/powerpoint/2010/main" val="1305064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283006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p:nvPr/>
        </p:nvCxnSpPr>
        <p:spPr>
          <a:xfrm>
            <a:off x="6625171" y="88901"/>
            <a:ext cx="0" cy="3038477"/>
          </a:xfrm>
          <a:prstGeom prst="line">
            <a:avLst/>
          </a:prstGeom>
        </p:spPr>
        <p:style>
          <a:lnRef idx="2">
            <a:schemeClr val="accent1"/>
          </a:lnRef>
          <a:fillRef idx="0">
            <a:schemeClr val="accent1"/>
          </a:fillRef>
          <a:effectRef idx="1">
            <a:schemeClr val="accent1"/>
          </a:effectRef>
          <a:fontRef idx="minor">
            <a:schemeClr val="tx1"/>
          </a:fontRef>
        </p:style>
      </p:cxnSp>
      <p:pic>
        <p:nvPicPr>
          <p:cNvPr id="10" name="Picture 3" descr="Z:\DCIM\100CANON\IMG_42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9966" y="3038478"/>
            <a:ext cx="2720785" cy="381952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1714000" y="330200"/>
            <a:ext cx="4398933" cy="713414"/>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accent1"/>
                </a:solidFill>
                <a:cs typeface="Arial Narrow Bold"/>
              </a:rPr>
              <a:t>Traditional Approach (</a:t>
            </a:r>
            <a:r>
              <a:rPr lang="en-US" sz="2800" b="1" dirty="0" err="1">
                <a:solidFill>
                  <a:schemeClr val="accent1"/>
                </a:solidFill>
                <a:cs typeface="Arial Narrow Bold"/>
              </a:rPr>
              <a:t>CalCOFI</a:t>
            </a:r>
            <a:r>
              <a:rPr lang="en-US" sz="2800" b="1" dirty="0">
                <a:solidFill>
                  <a:schemeClr val="accent1"/>
                </a:solidFill>
                <a:cs typeface="Arial Narrow Bold"/>
              </a:rPr>
              <a:t>)</a:t>
            </a:r>
          </a:p>
        </p:txBody>
      </p:sp>
      <p:pic>
        <p:nvPicPr>
          <p:cNvPr id="7170" name="Picture 2" descr="http://www.afsc.noaa.gov/RACE/images/homepageRandom/pic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6742" y="1137658"/>
            <a:ext cx="2456815" cy="1842611"/>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6" name="Picture 3" descr="K:\Website\Icthyoplankton Lab\DSC02521.JPG"/>
          <p:cNvPicPr>
            <a:picLocks noChangeAspect="1" noChangeArrowheads="1"/>
          </p:cNvPicPr>
          <p:nvPr/>
        </p:nvPicPr>
        <p:blipFill>
          <a:blip r:embed="rId4" cstate="screen"/>
          <a:srcRect/>
          <a:stretch>
            <a:fillRect/>
          </a:stretch>
        </p:blipFill>
        <p:spPr bwMode="auto">
          <a:xfrm>
            <a:off x="1524000" y="3038478"/>
            <a:ext cx="1251742" cy="1668989"/>
          </a:xfrm>
          <a:prstGeom prst="rect">
            <a:avLst/>
          </a:prstGeom>
          <a:noFill/>
        </p:spPr>
      </p:pic>
      <p:pic>
        <p:nvPicPr>
          <p:cNvPr id="8" name="Picture 2" descr="R:\Larval pictures\2011 sardine cruise\IMG_217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5672" y="3038478"/>
            <a:ext cx="2225321" cy="16689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NOAA projects\sardine egg dynamics\sardine egg trends.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9020" y="4707468"/>
            <a:ext cx="3391973" cy="21505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ardine (1).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29983" y="4942761"/>
            <a:ext cx="1334316" cy="475906"/>
          </a:xfrm>
          <a:prstGeom prst="rect">
            <a:avLst/>
          </a:prstGeom>
        </p:spPr>
      </p:pic>
      <p:pic>
        <p:nvPicPr>
          <p:cNvPr id="1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1" y="1112256"/>
            <a:ext cx="2472741" cy="1926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p:cNvSpPr txBox="1">
            <a:spLocks/>
          </p:cNvSpPr>
          <p:nvPr/>
        </p:nvSpPr>
        <p:spPr>
          <a:xfrm>
            <a:off x="6646636" y="51346"/>
            <a:ext cx="3863972" cy="976241"/>
          </a:xfrm>
          <a:prstGeom prst="rect">
            <a:avLst/>
          </a:prstGeom>
        </p:spPr>
        <p:txBody>
          <a:bodyPr>
            <a:noAutofit/>
          </a:bodyPr>
          <a:lstStyle>
            <a:lvl1pPr algn="l" defTabSz="457200" rtl="0" eaLnBrk="1" latinLnBrk="0" hangingPunct="1">
              <a:spcBef>
                <a:spcPct val="0"/>
              </a:spcBef>
              <a:buNone/>
              <a:defRPr sz="3600" b="1" i="0" kern="1200">
                <a:solidFill>
                  <a:schemeClr val="accent1"/>
                </a:solidFill>
                <a:latin typeface="+mj-lt"/>
                <a:ea typeface="+mj-ea"/>
                <a:cs typeface="Arial Narrow Bold"/>
              </a:defRPr>
            </a:lvl1pPr>
          </a:lstStyle>
          <a:p>
            <a:r>
              <a:rPr lang="en-US" sz="2800" dirty="0">
                <a:solidFill>
                  <a:srgbClr val="FF6600"/>
                </a:solidFill>
              </a:rPr>
              <a:t>Future </a:t>
            </a:r>
            <a:r>
              <a:rPr lang="en-US" sz="2800" dirty="0" err="1">
                <a:solidFill>
                  <a:srgbClr val="0000FF"/>
                </a:solidFill>
              </a:rPr>
              <a:t>CalCOFI</a:t>
            </a:r>
            <a:r>
              <a:rPr lang="en-US" sz="2800" dirty="0">
                <a:solidFill>
                  <a:srgbClr val="FF6600"/>
                </a:solidFill>
              </a:rPr>
              <a:t> combined with </a:t>
            </a:r>
            <a:r>
              <a:rPr lang="en-US" sz="2800" i="1" dirty="0">
                <a:solidFill>
                  <a:srgbClr val="0000FF"/>
                </a:solidFill>
              </a:rPr>
              <a:t>‘</a:t>
            </a:r>
            <a:r>
              <a:rPr lang="en-US" sz="2800" i="1" dirty="0" err="1">
                <a:solidFill>
                  <a:srgbClr val="0000FF"/>
                </a:solidFill>
              </a:rPr>
              <a:t>omics</a:t>
            </a:r>
            <a:r>
              <a:rPr lang="en-US" sz="2800" dirty="0">
                <a:solidFill>
                  <a:srgbClr val="FF6600"/>
                </a:solidFill>
              </a:rPr>
              <a:t>: “</a:t>
            </a:r>
            <a:r>
              <a:rPr lang="en-US" sz="2800" dirty="0" err="1">
                <a:solidFill>
                  <a:srgbClr val="0000FF"/>
                </a:solidFill>
              </a:rPr>
              <a:t>CalC</a:t>
            </a:r>
            <a:r>
              <a:rPr lang="en-US" sz="2800" i="1" dirty="0" err="1">
                <a:solidFill>
                  <a:srgbClr val="0000FF"/>
                </a:solidFill>
              </a:rPr>
              <a:t>omics</a:t>
            </a:r>
            <a:r>
              <a:rPr lang="en-US" sz="2800" dirty="0">
                <a:solidFill>
                  <a:srgbClr val="FF6600"/>
                </a:solidFill>
              </a:rPr>
              <a:t>”</a:t>
            </a:r>
          </a:p>
        </p:txBody>
      </p:sp>
      <p:sp>
        <p:nvSpPr>
          <p:cNvPr id="14" name="Content Placeholder 2"/>
          <p:cNvSpPr txBox="1">
            <a:spLocks/>
          </p:cNvSpPr>
          <p:nvPr/>
        </p:nvSpPr>
        <p:spPr>
          <a:xfrm>
            <a:off x="6731006" y="1007915"/>
            <a:ext cx="3864767" cy="1318788"/>
          </a:xfrm>
          <a:prstGeom prst="rect">
            <a:avLst/>
          </a:prstGeom>
        </p:spPr>
        <p:txBody>
          <a:bodyPr>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t>Utilizing ‘</a:t>
            </a:r>
            <a:r>
              <a:rPr lang="en-US" sz="2400" dirty="0" err="1"/>
              <a:t>omics</a:t>
            </a:r>
            <a:r>
              <a:rPr lang="en-US" sz="2400" dirty="0"/>
              <a:t> to more completely identify everything from viruses to vertebrates:</a:t>
            </a:r>
            <a:endParaRPr lang="en-US" sz="2000" dirty="0"/>
          </a:p>
          <a:p>
            <a:pPr lvl="1"/>
            <a:r>
              <a:rPr lang="en-US" sz="2400" dirty="0"/>
              <a:t>more efficiently, </a:t>
            </a:r>
          </a:p>
          <a:p>
            <a:pPr lvl="1"/>
            <a:r>
              <a:rPr lang="en-US" sz="2400" dirty="0"/>
              <a:t>more frequently, and </a:t>
            </a:r>
          </a:p>
          <a:p>
            <a:pPr lvl="1"/>
            <a:r>
              <a:rPr lang="en-US" sz="2400" dirty="0"/>
              <a:t>can be implemented in other regions </a:t>
            </a:r>
          </a:p>
        </p:txBody>
      </p:sp>
      <p:pic>
        <p:nvPicPr>
          <p:cNvPr id="15" name="Picture 14" descr="Screen Shot 2016-01-03 at 5.28.17 P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19131" y="2314002"/>
            <a:ext cx="3429000" cy="4543998"/>
          </a:xfrm>
          <a:prstGeom prst="rect">
            <a:avLst/>
          </a:prstGeom>
        </p:spPr>
      </p:pic>
      <p:pic>
        <p:nvPicPr>
          <p:cNvPr id="7" name="Picture 6" descr="Pacific sardine larvae.jpe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43600" y="3524784"/>
            <a:ext cx="862830" cy="647122"/>
          </a:xfrm>
          <a:prstGeom prst="rect">
            <a:avLst/>
          </a:prstGeom>
        </p:spPr>
      </p:pic>
      <p:pic>
        <p:nvPicPr>
          <p:cNvPr id="9" name="Picture 8" descr="S levis.jpe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43601" y="4151088"/>
            <a:ext cx="862829" cy="761015"/>
          </a:xfrm>
          <a:prstGeom prst="rect">
            <a:avLst/>
          </a:prstGeom>
        </p:spPr>
      </p:pic>
      <p:pic>
        <p:nvPicPr>
          <p:cNvPr id="17" name="Picture 16" descr="Pleuronichthys.jpe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43600" y="4905322"/>
            <a:ext cx="875531" cy="675910"/>
          </a:xfrm>
          <a:prstGeom prst="rect">
            <a:avLst/>
          </a:prstGeom>
        </p:spPr>
      </p:pic>
      <p:pic>
        <p:nvPicPr>
          <p:cNvPr id="5" name="Picture 4" descr="Abraliopsis felis 0711NH 86.7 100.0 001.jpe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43600" y="3059646"/>
            <a:ext cx="875530" cy="656647"/>
          </a:xfrm>
          <a:prstGeom prst="rect">
            <a:avLst/>
          </a:prstGeom>
        </p:spPr>
      </p:pic>
      <p:pic>
        <p:nvPicPr>
          <p:cNvPr id="18" name="Picture 17" descr="Trachurus symmetricus eggs and larva (jack mackerel).jpe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43601" y="5571678"/>
            <a:ext cx="875531" cy="656649"/>
          </a:xfrm>
          <a:prstGeom prst="rect">
            <a:avLst/>
          </a:prstGeom>
        </p:spPr>
      </p:pic>
      <p:pic>
        <p:nvPicPr>
          <p:cNvPr id="19" name="Picture 18" descr="2003 Doryteuthis (Loligo) opalescens.jpe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943600" y="6249497"/>
            <a:ext cx="875530" cy="583103"/>
          </a:xfrm>
          <a:prstGeom prst="rect">
            <a:avLst/>
          </a:prstGeom>
        </p:spPr>
      </p:pic>
    </p:spTree>
    <p:extLst>
      <p:ext uri="{BB962C8B-B14F-4D97-AF65-F5344CB8AC3E}">
        <p14:creationId xmlns:p14="http://schemas.microsoft.com/office/powerpoint/2010/main" val="1707399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4" descr="Submaran up and down alon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304254" y="2471850"/>
            <a:ext cx="2849546" cy="2813822"/>
          </a:xfrm>
          <a:prstGeom prst="rect">
            <a:avLst/>
          </a:prstGeom>
        </p:spPr>
      </p:pic>
      <p:sp>
        <p:nvSpPr>
          <p:cNvPr id="2" name="Title 6"/>
          <p:cNvSpPr txBox="1">
            <a:spLocks/>
          </p:cNvSpPr>
          <p:nvPr/>
        </p:nvSpPr>
        <p:spPr>
          <a:xfrm>
            <a:off x="107005" y="300218"/>
            <a:ext cx="11974748" cy="777618"/>
          </a:xfrm>
          <a:prstGeom prst="rect">
            <a:avLst/>
          </a:prstGeom>
          <a:ln>
            <a:no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smtClean="0">
                <a:solidFill>
                  <a:schemeClr val="accent5"/>
                </a:solidFill>
                <a:latin typeface="Arial Narrow" charset="0"/>
                <a:ea typeface="Arial Narrow" charset="0"/>
                <a:cs typeface="Arial Narrow" charset="0"/>
              </a:rPr>
              <a:t>Tollgate technologies: measure the stocks as they migrate</a:t>
            </a:r>
            <a:endParaRPr lang="en-US" sz="4000" b="1" dirty="0">
              <a:solidFill>
                <a:schemeClr val="accent5"/>
              </a:solidFill>
              <a:latin typeface="Arial Narrow" charset="0"/>
              <a:ea typeface="Arial Narrow" charset="0"/>
              <a:cs typeface="Arial Narrow" charset="0"/>
            </a:endParaRPr>
          </a:p>
        </p:txBody>
      </p:sp>
      <p:pic>
        <p:nvPicPr>
          <p:cNvPr id="3"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562" y="3585164"/>
            <a:ext cx="1011145" cy="3247083"/>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9816" r="9571" b="20065"/>
          <a:stretch/>
        </p:blipFill>
        <p:spPr>
          <a:xfrm>
            <a:off x="41131" y="917639"/>
            <a:ext cx="3586900" cy="2667525"/>
          </a:xfrm>
          <a:prstGeom prst="rect">
            <a:avLst/>
          </a:prstGeom>
        </p:spPr>
      </p:pic>
      <p:pic>
        <p:nvPicPr>
          <p:cNvPr id="5" name="Picture 4" descr="Screen Shot 2016-01-05 at 1.00.1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0193" y="1112981"/>
            <a:ext cx="4367963" cy="2374976"/>
          </a:xfrm>
          <a:prstGeom prst="rect">
            <a:avLst/>
          </a:prstGeom>
        </p:spPr>
      </p:pic>
      <p:pic>
        <p:nvPicPr>
          <p:cNvPr id="6" name="Picture 2" descr="https://static01.nyt.com/images/2016/08/31/business/00saildrone-4/00saildrone-4-master675.jpg"/>
          <p:cNvPicPr>
            <a:picLocks noChangeAspect="1" noChangeArrowheads="1"/>
          </p:cNvPicPr>
          <p:nvPr/>
        </p:nvPicPr>
        <p:blipFill rotWithShape="1">
          <a:blip r:embed="rId6">
            <a:extLst>
              <a:ext uri="{28A0092B-C50C-407E-A947-70E740481C1C}">
                <a14:useLocalDpi xmlns:a14="http://schemas.microsoft.com/office/drawing/2010/main" val="0"/>
              </a:ext>
            </a:extLst>
          </a:blip>
          <a:srcRect r="49215"/>
          <a:stretch/>
        </p:blipFill>
        <p:spPr bwMode="auto">
          <a:xfrm>
            <a:off x="9943332" y="2436705"/>
            <a:ext cx="2058398" cy="27021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prayglider.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49272" y="5352198"/>
            <a:ext cx="3188121" cy="1581306"/>
          </a:xfrm>
          <a:prstGeom prst="rect">
            <a:avLst/>
          </a:prstGeom>
        </p:spPr>
      </p:pic>
      <p:pic>
        <p:nvPicPr>
          <p:cNvPr id="10" name="Picture 9"/>
          <p:cNvPicPr>
            <a:picLocks noChangeAspect="1"/>
          </p:cNvPicPr>
          <p:nvPr/>
        </p:nvPicPr>
        <p:blipFill>
          <a:blip r:embed="rId8"/>
          <a:stretch>
            <a:fillRect/>
          </a:stretch>
        </p:blipFill>
        <p:spPr>
          <a:xfrm>
            <a:off x="8426355" y="1002374"/>
            <a:ext cx="1562518" cy="1239109"/>
          </a:xfrm>
          <a:prstGeom prst="rect">
            <a:avLst/>
          </a:prstGeom>
        </p:spPr>
      </p:pic>
      <p:pic>
        <p:nvPicPr>
          <p:cNvPr id="11" name="Picture 10" descr="researchers-john-durban-holly-fearnbach-launch-mobly-drone-roof-skana-boat.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58176" y="1002374"/>
            <a:ext cx="1643554" cy="1235013"/>
          </a:xfrm>
          <a:prstGeom prst="rect">
            <a:avLst/>
          </a:prstGeom>
        </p:spPr>
      </p:pic>
      <p:pic>
        <p:nvPicPr>
          <p:cNvPr id="12" name="Picture 11" descr="Screen Shot 2016-01-03 at 2.10.05 PM.png"/>
          <p:cNvPicPr>
            <a:picLocks noChangeAspect="1"/>
          </p:cNvPicPr>
          <p:nvPr/>
        </p:nvPicPr>
        <p:blipFill rotWithShape="1">
          <a:blip r:embed="rId10">
            <a:extLst>
              <a:ext uri="{28A0092B-C50C-407E-A947-70E740481C1C}">
                <a14:useLocalDpi xmlns:a14="http://schemas.microsoft.com/office/drawing/2010/main" val="0"/>
              </a:ext>
            </a:extLst>
          </a:blip>
          <a:srcRect r="30733"/>
          <a:stretch/>
        </p:blipFill>
        <p:spPr>
          <a:xfrm>
            <a:off x="2313722" y="3817052"/>
            <a:ext cx="4785229" cy="2643507"/>
          </a:xfrm>
          <a:prstGeom prst="rect">
            <a:avLst/>
          </a:prstGeom>
        </p:spPr>
      </p:pic>
    </p:spTree>
    <p:extLst>
      <p:ext uri="{BB962C8B-B14F-4D97-AF65-F5344CB8AC3E}">
        <p14:creationId xmlns:p14="http://schemas.microsoft.com/office/powerpoint/2010/main" val="20121501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p:cNvSpPr txBox="1">
            <a:spLocks/>
          </p:cNvSpPr>
          <p:nvPr/>
        </p:nvSpPr>
        <p:spPr>
          <a:xfrm>
            <a:off x="457199" y="287861"/>
            <a:ext cx="7070036" cy="777618"/>
          </a:xfrm>
          <a:prstGeom prst="rect">
            <a:avLst/>
          </a:prstGeom>
          <a:ln>
            <a:no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chemeClr val="accent5"/>
                </a:solidFill>
                <a:latin typeface="Arial Narrow" charset="0"/>
                <a:ea typeface="Arial Narrow" charset="0"/>
                <a:cs typeface="Arial Narrow" charset="0"/>
              </a:rPr>
              <a:t>An emerging acoustics solution </a:t>
            </a:r>
            <a:endParaRPr lang="en-US" sz="4000" b="1" dirty="0">
              <a:solidFill>
                <a:schemeClr val="accent5"/>
              </a:solidFill>
              <a:latin typeface="Arial Narrow" charset="0"/>
              <a:ea typeface="Arial Narrow" charset="0"/>
              <a:cs typeface="Arial Narrow" charset="0"/>
            </a:endParaRPr>
          </a:p>
        </p:txBody>
      </p:sp>
      <p:sp>
        <p:nvSpPr>
          <p:cNvPr id="3" name="Slide Number Placeholder 5"/>
          <p:cNvSpPr>
            <a:spLocks noGrp="1"/>
          </p:cNvSpPr>
          <p:nvPr>
            <p:ph type="sldNum" sz="quarter" idx="10"/>
          </p:nvPr>
        </p:nvSpPr>
        <p:spPr>
          <a:xfrm>
            <a:off x="457201" y="6271679"/>
            <a:ext cx="8229600" cy="365125"/>
          </a:xfrm>
        </p:spPr>
        <p:txBody>
          <a:bodyPr/>
          <a:lstStyle/>
          <a:p>
            <a:fld id="{33A15DBC-FE4F-4CE7-96B8-A660B719680F}" type="slidenum">
              <a:rPr lang="en-US" smtClean="0">
                <a:solidFill>
                  <a:prstClr val="black">
                    <a:tint val="75000"/>
                  </a:prstClr>
                </a:solidFill>
                <a:latin typeface="Calibri"/>
              </a:rPr>
              <a:pPr/>
              <a:t>23</a:t>
            </a:fld>
            <a:endParaRPr lang="en-US">
              <a:solidFill>
                <a:prstClr val="black">
                  <a:tint val="75000"/>
                </a:prstClr>
              </a:solidFill>
              <a:latin typeface="Calibri"/>
            </a:endParaRPr>
          </a:p>
        </p:txBody>
      </p:sp>
      <p:sp>
        <p:nvSpPr>
          <p:cNvPr id="4" name="TextBox 3"/>
          <p:cNvSpPr txBox="1"/>
          <p:nvPr/>
        </p:nvSpPr>
        <p:spPr>
          <a:xfrm>
            <a:off x="156635" y="1182765"/>
            <a:ext cx="2205565" cy="1569660"/>
          </a:xfrm>
          <a:prstGeom prst="rect">
            <a:avLst/>
          </a:prstGeom>
          <a:noFill/>
        </p:spPr>
        <p:txBody>
          <a:bodyPr wrap="square" rtlCol="0">
            <a:spAutoFit/>
          </a:bodyPr>
          <a:lstStyle/>
          <a:p>
            <a:r>
              <a:rPr lang="en-US" sz="3200" b="1" dirty="0" smtClean="0">
                <a:solidFill>
                  <a:srgbClr val="FF6600"/>
                </a:solidFill>
              </a:rPr>
              <a:t>Given new ships’ capabilities</a:t>
            </a:r>
            <a:endParaRPr lang="en-US" sz="3200" b="1" dirty="0">
              <a:solidFill>
                <a:srgbClr val="FF6600"/>
              </a:solidFill>
            </a:endParaRPr>
          </a:p>
        </p:txBody>
      </p:sp>
      <p:sp>
        <p:nvSpPr>
          <p:cNvPr id="5" name="TextBox 4"/>
          <p:cNvSpPr txBox="1"/>
          <p:nvPr/>
        </p:nvSpPr>
        <p:spPr>
          <a:xfrm>
            <a:off x="5489929" y="1716226"/>
            <a:ext cx="338667" cy="584776"/>
          </a:xfrm>
          <a:prstGeom prst="rect">
            <a:avLst/>
          </a:prstGeom>
          <a:noFill/>
        </p:spPr>
        <p:txBody>
          <a:bodyPr wrap="square" rtlCol="0">
            <a:spAutoFit/>
          </a:bodyPr>
          <a:lstStyle/>
          <a:p>
            <a:r>
              <a:rPr lang="en-US" sz="3200" b="1" dirty="0" smtClean="0">
                <a:solidFill>
                  <a:srgbClr val="FF6600"/>
                </a:solidFill>
              </a:rPr>
              <a:t>+</a:t>
            </a:r>
            <a:endParaRPr lang="en-US" sz="3200" b="1" dirty="0">
              <a:solidFill>
                <a:srgbClr val="FF6600"/>
              </a:solidFill>
            </a:endParaRPr>
          </a:p>
        </p:txBody>
      </p:sp>
      <p:sp>
        <p:nvSpPr>
          <p:cNvPr id="6" name="TextBox 5"/>
          <p:cNvSpPr txBox="1"/>
          <p:nvPr/>
        </p:nvSpPr>
        <p:spPr>
          <a:xfrm>
            <a:off x="5622587" y="3822781"/>
            <a:ext cx="3568249" cy="1569660"/>
          </a:xfrm>
          <a:prstGeom prst="rect">
            <a:avLst/>
          </a:prstGeom>
          <a:noFill/>
        </p:spPr>
        <p:txBody>
          <a:bodyPr wrap="square" rtlCol="0">
            <a:spAutoFit/>
          </a:bodyPr>
          <a:lstStyle/>
          <a:p>
            <a:r>
              <a:rPr lang="en-US" sz="3200" b="1" dirty="0" smtClean="0">
                <a:solidFill>
                  <a:srgbClr val="FF6600"/>
                </a:solidFill>
              </a:rPr>
              <a:t> … what’s the best way to estimate pelagic stocks?</a:t>
            </a:r>
            <a:endParaRPr lang="en-US" sz="3200" b="1" dirty="0">
              <a:solidFill>
                <a:srgbClr val="FF6600"/>
              </a:solidFill>
            </a:endParaRPr>
          </a:p>
        </p:txBody>
      </p:sp>
      <p:pic>
        <p:nvPicPr>
          <p:cNvPr id="7" name="Picture 9"/>
          <p:cNvPicPr>
            <a:picLocks noChangeAspect="1" noChangeArrowheads="1"/>
          </p:cNvPicPr>
          <p:nvPr/>
        </p:nvPicPr>
        <p:blipFill>
          <a:blip r:embed="rId2"/>
          <a:srcRect l="600" t="38823" r="84511" b="15910"/>
          <a:stretch>
            <a:fillRect/>
          </a:stretch>
        </p:blipFill>
        <p:spPr bwMode="auto">
          <a:xfrm>
            <a:off x="9542210" y="3118104"/>
            <a:ext cx="2108198" cy="3518700"/>
          </a:xfrm>
          <a:prstGeom prst="rect">
            <a:avLst/>
          </a:prstGeom>
          <a:noFill/>
          <a:ln w="25400">
            <a:solidFill>
              <a:schemeClr val="tx1"/>
            </a:solidFill>
            <a:miter lim="800000"/>
            <a:headEnd/>
            <a:tailEnd/>
          </a:ln>
          <a:effectLst/>
        </p:spPr>
      </p:pic>
      <p:pic>
        <p:nvPicPr>
          <p:cNvPr id="8" name="Picture 2" descr="C:\Cutter\AST\Slides for Cisco\draft_figures\Lasker-ctbdDown-AllSonarBeams.tif"/>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672250" y="1071499"/>
            <a:ext cx="3845942" cy="174122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24365" y="3952054"/>
            <a:ext cx="338667" cy="584776"/>
          </a:xfrm>
          <a:prstGeom prst="rect">
            <a:avLst/>
          </a:prstGeom>
          <a:noFill/>
        </p:spPr>
        <p:txBody>
          <a:bodyPr wrap="square" rtlCol="0">
            <a:spAutoFit/>
          </a:bodyPr>
          <a:lstStyle/>
          <a:p>
            <a:r>
              <a:rPr lang="en-US" sz="3200" b="1" dirty="0" smtClean="0">
                <a:solidFill>
                  <a:srgbClr val="FF6600"/>
                </a:solidFill>
              </a:rPr>
              <a:t>+</a:t>
            </a:r>
            <a:endParaRPr lang="en-US" sz="3200" b="1" dirty="0">
              <a:solidFill>
                <a:srgbClr val="FF6600"/>
              </a:solidFill>
            </a:endParaRPr>
          </a:p>
        </p:txBody>
      </p:sp>
      <p:pic>
        <p:nvPicPr>
          <p:cNvPr id="11" name="Picture 10" descr="Screen Shot 2016-01-03 at 1.32.5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917" y="3508895"/>
            <a:ext cx="4358949" cy="3349105"/>
          </a:xfrm>
          <a:prstGeom prst="rect">
            <a:avLst/>
          </a:prstGeom>
        </p:spPr>
      </p:pic>
      <p:pic>
        <p:nvPicPr>
          <p:cNvPr id="13" name="Picture 12" descr="Ocean-Observatories-Initiativ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1170" y="46991"/>
            <a:ext cx="3830186" cy="3071113"/>
          </a:xfrm>
          <a:prstGeom prst="rect">
            <a:avLst/>
          </a:prstGeom>
        </p:spPr>
      </p:pic>
      <p:sp>
        <p:nvSpPr>
          <p:cNvPr id="14" name="TextBox 13"/>
          <p:cNvSpPr txBox="1"/>
          <p:nvPr/>
        </p:nvSpPr>
        <p:spPr>
          <a:xfrm>
            <a:off x="5828596" y="1204806"/>
            <a:ext cx="2205565" cy="1569660"/>
          </a:xfrm>
          <a:prstGeom prst="rect">
            <a:avLst/>
          </a:prstGeom>
          <a:noFill/>
        </p:spPr>
        <p:txBody>
          <a:bodyPr wrap="square" rtlCol="0">
            <a:spAutoFit/>
          </a:bodyPr>
          <a:lstStyle/>
          <a:p>
            <a:r>
              <a:rPr lang="en-US" sz="3200" b="1" smtClean="0">
                <a:solidFill>
                  <a:srgbClr val="FF6600"/>
                </a:solidFill>
              </a:rPr>
              <a:t>WBAT</a:t>
            </a:r>
          </a:p>
          <a:p>
            <a:r>
              <a:rPr lang="en-US" sz="3200" b="1" dirty="0" smtClean="0">
                <a:solidFill>
                  <a:srgbClr val="FF6600"/>
                </a:solidFill>
              </a:rPr>
              <a:t>Acoustic moorings</a:t>
            </a:r>
            <a:endParaRPr lang="en-US" sz="3200" b="1" dirty="0">
              <a:solidFill>
                <a:srgbClr val="FF6600"/>
              </a:solidFill>
            </a:endParaRPr>
          </a:p>
        </p:txBody>
      </p:sp>
      <p:sp>
        <p:nvSpPr>
          <p:cNvPr id="15" name="TextBox 14"/>
          <p:cNvSpPr txBox="1"/>
          <p:nvPr/>
        </p:nvSpPr>
        <p:spPr>
          <a:xfrm>
            <a:off x="224365" y="3095369"/>
            <a:ext cx="5293827" cy="584775"/>
          </a:xfrm>
          <a:prstGeom prst="rect">
            <a:avLst/>
          </a:prstGeom>
          <a:noFill/>
        </p:spPr>
        <p:txBody>
          <a:bodyPr wrap="square" rtlCol="0">
            <a:spAutoFit/>
          </a:bodyPr>
          <a:lstStyle/>
          <a:p>
            <a:r>
              <a:rPr lang="en-US" sz="3200" b="1" smtClean="0">
                <a:solidFill>
                  <a:srgbClr val="FF6600"/>
                </a:solidFill>
              </a:rPr>
              <a:t>Surface autonomous </a:t>
            </a:r>
            <a:r>
              <a:rPr lang="en-US" sz="3200" b="1" dirty="0" smtClean="0">
                <a:solidFill>
                  <a:srgbClr val="FF6600"/>
                </a:solidFill>
              </a:rPr>
              <a:t>samplers</a:t>
            </a:r>
            <a:endParaRPr lang="en-US" sz="3200" b="1" dirty="0">
              <a:solidFill>
                <a:srgbClr val="FF6600"/>
              </a:solidFill>
            </a:endParaRPr>
          </a:p>
        </p:txBody>
      </p:sp>
      <p:sp>
        <p:nvSpPr>
          <p:cNvPr id="10" name="TextBox 9"/>
          <p:cNvSpPr txBox="1"/>
          <p:nvPr/>
        </p:nvSpPr>
        <p:spPr>
          <a:xfrm>
            <a:off x="5753212" y="5510151"/>
            <a:ext cx="3568249" cy="1200329"/>
          </a:xfrm>
          <a:prstGeom prst="rect">
            <a:avLst/>
          </a:prstGeom>
          <a:noFill/>
        </p:spPr>
        <p:txBody>
          <a:bodyPr wrap="square" rtlCol="0">
            <a:spAutoFit/>
          </a:bodyPr>
          <a:lstStyle/>
          <a:p>
            <a:r>
              <a:rPr lang="en-US" sz="2400" dirty="0" smtClean="0">
                <a:solidFill>
                  <a:schemeClr val="accent6">
                    <a:lumMod val="60000"/>
                    <a:lumOff val="40000"/>
                  </a:schemeClr>
                </a:solidFill>
              </a:rPr>
              <a:t>The three west coast science centers are collaborating on this effort</a:t>
            </a:r>
            <a:endParaRPr lang="en-US" sz="2400" dirty="0">
              <a:solidFill>
                <a:schemeClr val="accent6">
                  <a:lumMod val="60000"/>
                  <a:lumOff val="40000"/>
                </a:schemeClr>
              </a:solidFill>
            </a:endParaRPr>
          </a:p>
        </p:txBody>
      </p:sp>
    </p:spTree>
    <p:extLst>
      <p:ext uri="{BB962C8B-B14F-4D97-AF65-F5344CB8AC3E}">
        <p14:creationId xmlns:p14="http://schemas.microsoft.com/office/powerpoint/2010/main" val="3218557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01-07 at 6.16.4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1" y="2612828"/>
            <a:ext cx="9144000" cy="4248232"/>
          </a:xfrm>
          <a:prstGeom prst="rect">
            <a:avLst/>
          </a:prstGeom>
        </p:spPr>
      </p:pic>
      <p:grpSp>
        <p:nvGrpSpPr>
          <p:cNvPr id="3" name="Group 132"/>
          <p:cNvGrpSpPr>
            <a:grpSpLocks/>
          </p:cNvGrpSpPr>
          <p:nvPr/>
        </p:nvGrpSpPr>
        <p:grpSpPr bwMode="auto">
          <a:xfrm>
            <a:off x="8907463" y="1001597"/>
            <a:ext cx="3284537" cy="5935663"/>
            <a:chOff x="2155" y="528"/>
            <a:chExt cx="2069" cy="3739"/>
          </a:xfrm>
        </p:grpSpPr>
        <p:pic>
          <p:nvPicPr>
            <p:cNvPr id="4" name="Picture 76"/>
            <p:cNvPicPr>
              <a:picLocks noChangeAspect="1" noChangeArrowheads="1"/>
            </p:cNvPicPr>
            <p:nvPr/>
          </p:nvPicPr>
          <p:blipFill>
            <a:blip r:embed="rId3">
              <a:lum bright="38000" contrast="-52000"/>
              <a:extLst>
                <a:ext uri="{28A0092B-C50C-407E-A947-70E740481C1C}">
                  <a14:useLocalDpi xmlns:a14="http://schemas.microsoft.com/office/drawing/2010/main" val="0"/>
                </a:ext>
              </a:extLst>
            </a:blip>
            <a:srcRect l="9427" t="5896" r="24313" b="13812"/>
            <a:stretch>
              <a:fillRect/>
            </a:stretch>
          </p:blipFill>
          <p:spPr bwMode="auto">
            <a:xfrm>
              <a:off x="2155" y="528"/>
              <a:ext cx="2069" cy="3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Rectangle 77"/>
            <p:cNvSpPr>
              <a:spLocks noChangeArrowheads="1"/>
            </p:cNvSpPr>
            <p:nvPr/>
          </p:nvSpPr>
          <p:spPr bwMode="auto">
            <a:xfrm rot="-2240596">
              <a:off x="3284" y="3908"/>
              <a:ext cx="719" cy="61"/>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6" name="AutoShape 78"/>
            <p:cNvSpPr>
              <a:spLocks noChangeArrowheads="1"/>
            </p:cNvSpPr>
            <p:nvPr/>
          </p:nvSpPr>
          <p:spPr bwMode="auto">
            <a:xfrm>
              <a:off x="3676" y="3745"/>
              <a:ext cx="207" cy="186"/>
            </a:xfrm>
            <a:custGeom>
              <a:avLst/>
              <a:gdLst>
                <a:gd name="T0" fmla="*/ 0 w 10000"/>
                <a:gd name="T1" fmla="*/ 71 h 10000"/>
                <a:gd name="T2" fmla="*/ 79 w 10000"/>
                <a:gd name="T3" fmla="*/ 71 h 10000"/>
                <a:gd name="T4" fmla="*/ 104 w 10000"/>
                <a:gd name="T5" fmla="*/ 0 h 10000"/>
                <a:gd name="T6" fmla="*/ 128 w 10000"/>
                <a:gd name="T7" fmla="*/ 71 h 10000"/>
                <a:gd name="T8" fmla="*/ 207 w 10000"/>
                <a:gd name="T9" fmla="*/ 71 h 10000"/>
                <a:gd name="T10" fmla="*/ 143 w 10000"/>
                <a:gd name="T11" fmla="*/ 115 h 10000"/>
                <a:gd name="T12" fmla="*/ 167 w 10000"/>
                <a:gd name="T13" fmla="*/ 186 h 10000"/>
                <a:gd name="T14" fmla="*/ 104 w 10000"/>
                <a:gd name="T15" fmla="*/ 142 h 10000"/>
                <a:gd name="T16" fmla="*/ 40 w 10000"/>
                <a:gd name="T17" fmla="*/ 186 h 10000"/>
                <a:gd name="T18" fmla="*/ 64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16" y="3817"/>
                  </a:lnTo>
                  <a:lnTo>
                    <a:pt x="5024" y="0"/>
                  </a:lnTo>
                  <a:lnTo>
                    <a:pt x="6184" y="3817"/>
                  </a:lnTo>
                  <a:lnTo>
                    <a:pt x="10000" y="3817"/>
                  </a:lnTo>
                  <a:lnTo>
                    <a:pt x="6908" y="6183"/>
                  </a:lnTo>
                  <a:lnTo>
                    <a:pt x="8068" y="10000"/>
                  </a:lnTo>
                  <a:lnTo>
                    <a:pt x="5024" y="7634"/>
                  </a:lnTo>
                  <a:lnTo>
                    <a:pt x="1932" y="10000"/>
                  </a:lnTo>
                  <a:lnTo>
                    <a:pt x="3092" y="6183"/>
                  </a:lnTo>
                  <a:lnTo>
                    <a:pt x="0" y="3817"/>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7" name="AutoShape 79"/>
            <p:cNvSpPr>
              <a:spLocks noChangeArrowheads="1"/>
            </p:cNvSpPr>
            <p:nvPr/>
          </p:nvSpPr>
          <p:spPr bwMode="auto">
            <a:xfrm>
              <a:off x="3163" y="4081"/>
              <a:ext cx="207" cy="186"/>
            </a:xfrm>
            <a:custGeom>
              <a:avLst/>
              <a:gdLst>
                <a:gd name="T0" fmla="*/ 0 w 10000"/>
                <a:gd name="T1" fmla="*/ 71 h 10000"/>
                <a:gd name="T2" fmla="*/ 79 w 10000"/>
                <a:gd name="T3" fmla="*/ 71 h 10000"/>
                <a:gd name="T4" fmla="*/ 104 w 10000"/>
                <a:gd name="T5" fmla="*/ 0 h 10000"/>
                <a:gd name="T6" fmla="*/ 128 w 10000"/>
                <a:gd name="T7" fmla="*/ 71 h 10000"/>
                <a:gd name="T8" fmla="*/ 207 w 10000"/>
                <a:gd name="T9" fmla="*/ 71 h 10000"/>
                <a:gd name="T10" fmla="*/ 143 w 10000"/>
                <a:gd name="T11" fmla="*/ 115 h 10000"/>
                <a:gd name="T12" fmla="*/ 167 w 10000"/>
                <a:gd name="T13" fmla="*/ 186 h 10000"/>
                <a:gd name="T14" fmla="*/ 104 w 10000"/>
                <a:gd name="T15" fmla="*/ 142 h 10000"/>
                <a:gd name="T16" fmla="*/ 40 w 10000"/>
                <a:gd name="T17" fmla="*/ 186 h 10000"/>
                <a:gd name="T18" fmla="*/ 64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16" y="3817"/>
                  </a:lnTo>
                  <a:lnTo>
                    <a:pt x="5024" y="0"/>
                  </a:lnTo>
                  <a:lnTo>
                    <a:pt x="6184" y="3817"/>
                  </a:lnTo>
                  <a:lnTo>
                    <a:pt x="10000" y="3817"/>
                  </a:lnTo>
                  <a:lnTo>
                    <a:pt x="6908" y="6183"/>
                  </a:lnTo>
                  <a:lnTo>
                    <a:pt x="8068" y="10000"/>
                  </a:lnTo>
                  <a:lnTo>
                    <a:pt x="5024" y="7634"/>
                  </a:lnTo>
                  <a:lnTo>
                    <a:pt x="1932" y="10000"/>
                  </a:lnTo>
                  <a:lnTo>
                    <a:pt x="3092" y="6183"/>
                  </a:lnTo>
                  <a:lnTo>
                    <a:pt x="0" y="3817"/>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8" name="Rectangle 80"/>
            <p:cNvSpPr>
              <a:spLocks noChangeArrowheads="1"/>
            </p:cNvSpPr>
            <p:nvPr/>
          </p:nvSpPr>
          <p:spPr bwMode="auto">
            <a:xfrm rot="-2169063">
              <a:off x="2946" y="3713"/>
              <a:ext cx="619" cy="62"/>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9" name="AutoShape 81"/>
            <p:cNvSpPr>
              <a:spLocks noChangeArrowheads="1"/>
            </p:cNvSpPr>
            <p:nvPr/>
          </p:nvSpPr>
          <p:spPr bwMode="auto">
            <a:xfrm>
              <a:off x="3163" y="3649"/>
              <a:ext cx="219" cy="186"/>
            </a:xfrm>
            <a:custGeom>
              <a:avLst/>
              <a:gdLst>
                <a:gd name="T0" fmla="*/ 0 w 10000"/>
                <a:gd name="T1" fmla="*/ 71 h 10000"/>
                <a:gd name="T2" fmla="*/ 84 w 10000"/>
                <a:gd name="T3" fmla="*/ 71 h 10000"/>
                <a:gd name="T4" fmla="*/ 110 w 10000"/>
                <a:gd name="T5" fmla="*/ 0 h 10000"/>
                <a:gd name="T6" fmla="*/ 135 w 10000"/>
                <a:gd name="T7" fmla="*/ 71 h 10000"/>
                <a:gd name="T8" fmla="*/ 219 w 10000"/>
                <a:gd name="T9" fmla="*/ 71 h 10000"/>
                <a:gd name="T10" fmla="*/ 151 w 10000"/>
                <a:gd name="T11" fmla="*/ 115 h 10000"/>
                <a:gd name="T12" fmla="*/ 177 w 10000"/>
                <a:gd name="T13" fmla="*/ 186 h 10000"/>
                <a:gd name="T14" fmla="*/ 110 w 10000"/>
                <a:gd name="T15" fmla="*/ 142 h 10000"/>
                <a:gd name="T16" fmla="*/ 42 w 10000"/>
                <a:gd name="T17" fmla="*/ 186 h 10000"/>
                <a:gd name="T18" fmla="*/ 68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36" y="3817"/>
                  </a:lnTo>
                  <a:lnTo>
                    <a:pt x="5023" y="0"/>
                  </a:lnTo>
                  <a:lnTo>
                    <a:pt x="6164" y="3817"/>
                  </a:lnTo>
                  <a:lnTo>
                    <a:pt x="10000" y="3817"/>
                  </a:lnTo>
                  <a:lnTo>
                    <a:pt x="6895" y="6183"/>
                  </a:lnTo>
                  <a:lnTo>
                    <a:pt x="8082" y="10000"/>
                  </a:lnTo>
                  <a:lnTo>
                    <a:pt x="5023" y="7634"/>
                  </a:lnTo>
                  <a:lnTo>
                    <a:pt x="1918" y="10000"/>
                  </a:lnTo>
                  <a:lnTo>
                    <a:pt x="3105"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0" name="AutoShape 82"/>
            <p:cNvSpPr>
              <a:spLocks noChangeArrowheads="1"/>
            </p:cNvSpPr>
            <p:nvPr/>
          </p:nvSpPr>
          <p:spPr bwMode="auto">
            <a:xfrm>
              <a:off x="3355" y="3505"/>
              <a:ext cx="217" cy="186"/>
            </a:xfrm>
            <a:custGeom>
              <a:avLst/>
              <a:gdLst>
                <a:gd name="T0" fmla="*/ 0 w 10000"/>
                <a:gd name="T1" fmla="*/ 71 h 10000"/>
                <a:gd name="T2" fmla="*/ 83 w 10000"/>
                <a:gd name="T3" fmla="*/ 71 h 10000"/>
                <a:gd name="T4" fmla="*/ 109 w 10000"/>
                <a:gd name="T5" fmla="*/ 0 h 10000"/>
                <a:gd name="T6" fmla="*/ 134 w 10000"/>
                <a:gd name="T7" fmla="*/ 71 h 10000"/>
                <a:gd name="T8" fmla="*/ 217 w 10000"/>
                <a:gd name="T9" fmla="*/ 71 h 10000"/>
                <a:gd name="T10" fmla="*/ 150 w 10000"/>
                <a:gd name="T11" fmla="*/ 115 h 10000"/>
                <a:gd name="T12" fmla="*/ 176 w 10000"/>
                <a:gd name="T13" fmla="*/ 186 h 10000"/>
                <a:gd name="T14" fmla="*/ 109 w 10000"/>
                <a:gd name="T15" fmla="*/ 142 h 10000"/>
                <a:gd name="T16" fmla="*/ 41 w 10000"/>
                <a:gd name="T17" fmla="*/ 186 h 10000"/>
                <a:gd name="T18" fmla="*/ 67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25" y="3817"/>
                  </a:lnTo>
                  <a:lnTo>
                    <a:pt x="5023" y="0"/>
                  </a:lnTo>
                  <a:lnTo>
                    <a:pt x="6175" y="3817"/>
                  </a:lnTo>
                  <a:lnTo>
                    <a:pt x="10000" y="3817"/>
                  </a:lnTo>
                  <a:lnTo>
                    <a:pt x="6912" y="6183"/>
                  </a:lnTo>
                  <a:lnTo>
                    <a:pt x="8111" y="10000"/>
                  </a:lnTo>
                  <a:lnTo>
                    <a:pt x="5023" y="7634"/>
                  </a:lnTo>
                  <a:lnTo>
                    <a:pt x="1889" y="10000"/>
                  </a:lnTo>
                  <a:lnTo>
                    <a:pt x="3088"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1" name="Rectangle 83"/>
            <p:cNvSpPr>
              <a:spLocks noChangeArrowheads="1"/>
            </p:cNvSpPr>
            <p:nvPr/>
          </p:nvSpPr>
          <p:spPr bwMode="auto">
            <a:xfrm rot="-2181344">
              <a:off x="2769" y="3226"/>
              <a:ext cx="547" cy="62"/>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2" name="AutoShape 84"/>
            <p:cNvSpPr>
              <a:spLocks noChangeArrowheads="1"/>
            </p:cNvSpPr>
            <p:nvPr/>
          </p:nvSpPr>
          <p:spPr bwMode="auto">
            <a:xfrm>
              <a:off x="3138" y="3025"/>
              <a:ext cx="217" cy="186"/>
            </a:xfrm>
            <a:custGeom>
              <a:avLst/>
              <a:gdLst>
                <a:gd name="T0" fmla="*/ 0 w 10000"/>
                <a:gd name="T1" fmla="*/ 71 h 10000"/>
                <a:gd name="T2" fmla="*/ 83 w 10000"/>
                <a:gd name="T3" fmla="*/ 71 h 10000"/>
                <a:gd name="T4" fmla="*/ 109 w 10000"/>
                <a:gd name="T5" fmla="*/ 0 h 10000"/>
                <a:gd name="T6" fmla="*/ 134 w 10000"/>
                <a:gd name="T7" fmla="*/ 71 h 10000"/>
                <a:gd name="T8" fmla="*/ 217 w 10000"/>
                <a:gd name="T9" fmla="*/ 71 h 10000"/>
                <a:gd name="T10" fmla="*/ 150 w 10000"/>
                <a:gd name="T11" fmla="*/ 115 h 10000"/>
                <a:gd name="T12" fmla="*/ 176 w 10000"/>
                <a:gd name="T13" fmla="*/ 186 h 10000"/>
                <a:gd name="T14" fmla="*/ 109 w 10000"/>
                <a:gd name="T15" fmla="*/ 142 h 10000"/>
                <a:gd name="T16" fmla="*/ 41 w 10000"/>
                <a:gd name="T17" fmla="*/ 186 h 10000"/>
                <a:gd name="T18" fmla="*/ 67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25" y="3817"/>
                  </a:lnTo>
                  <a:lnTo>
                    <a:pt x="5023" y="0"/>
                  </a:lnTo>
                  <a:lnTo>
                    <a:pt x="6175" y="3817"/>
                  </a:lnTo>
                  <a:lnTo>
                    <a:pt x="10000" y="3817"/>
                  </a:lnTo>
                  <a:lnTo>
                    <a:pt x="6912" y="6183"/>
                  </a:lnTo>
                  <a:lnTo>
                    <a:pt x="8111" y="10000"/>
                  </a:lnTo>
                  <a:lnTo>
                    <a:pt x="5023" y="7634"/>
                  </a:lnTo>
                  <a:lnTo>
                    <a:pt x="1889" y="10000"/>
                  </a:lnTo>
                  <a:lnTo>
                    <a:pt x="3088"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3" name="AutoShape 85"/>
            <p:cNvSpPr>
              <a:spLocks noChangeArrowheads="1"/>
            </p:cNvSpPr>
            <p:nvPr/>
          </p:nvSpPr>
          <p:spPr bwMode="auto">
            <a:xfrm>
              <a:off x="2779" y="3265"/>
              <a:ext cx="207" cy="186"/>
            </a:xfrm>
            <a:custGeom>
              <a:avLst/>
              <a:gdLst>
                <a:gd name="T0" fmla="*/ 0 w 10000"/>
                <a:gd name="T1" fmla="*/ 71 h 10000"/>
                <a:gd name="T2" fmla="*/ 79 w 10000"/>
                <a:gd name="T3" fmla="*/ 71 h 10000"/>
                <a:gd name="T4" fmla="*/ 104 w 10000"/>
                <a:gd name="T5" fmla="*/ 0 h 10000"/>
                <a:gd name="T6" fmla="*/ 128 w 10000"/>
                <a:gd name="T7" fmla="*/ 71 h 10000"/>
                <a:gd name="T8" fmla="*/ 207 w 10000"/>
                <a:gd name="T9" fmla="*/ 71 h 10000"/>
                <a:gd name="T10" fmla="*/ 143 w 10000"/>
                <a:gd name="T11" fmla="*/ 115 h 10000"/>
                <a:gd name="T12" fmla="*/ 167 w 10000"/>
                <a:gd name="T13" fmla="*/ 186 h 10000"/>
                <a:gd name="T14" fmla="*/ 104 w 10000"/>
                <a:gd name="T15" fmla="*/ 142 h 10000"/>
                <a:gd name="T16" fmla="*/ 40 w 10000"/>
                <a:gd name="T17" fmla="*/ 186 h 10000"/>
                <a:gd name="T18" fmla="*/ 64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16" y="3817"/>
                  </a:lnTo>
                  <a:lnTo>
                    <a:pt x="5024" y="0"/>
                  </a:lnTo>
                  <a:lnTo>
                    <a:pt x="6184" y="3817"/>
                  </a:lnTo>
                  <a:lnTo>
                    <a:pt x="10000" y="3817"/>
                  </a:lnTo>
                  <a:lnTo>
                    <a:pt x="6908" y="6183"/>
                  </a:lnTo>
                  <a:lnTo>
                    <a:pt x="8068" y="10000"/>
                  </a:lnTo>
                  <a:lnTo>
                    <a:pt x="5024" y="7634"/>
                  </a:lnTo>
                  <a:lnTo>
                    <a:pt x="1932" y="10000"/>
                  </a:lnTo>
                  <a:lnTo>
                    <a:pt x="3092" y="6183"/>
                  </a:lnTo>
                  <a:lnTo>
                    <a:pt x="0" y="3817"/>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4" name="Rectangle 86"/>
            <p:cNvSpPr>
              <a:spLocks noChangeArrowheads="1"/>
            </p:cNvSpPr>
            <p:nvPr/>
          </p:nvSpPr>
          <p:spPr bwMode="auto">
            <a:xfrm rot="-1729254">
              <a:off x="2539" y="2813"/>
              <a:ext cx="509" cy="62"/>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5" name="Rectangle 87"/>
            <p:cNvSpPr>
              <a:spLocks noChangeArrowheads="1"/>
            </p:cNvSpPr>
            <p:nvPr/>
          </p:nvSpPr>
          <p:spPr bwMode="auto">
            <a:xfrm>
              <a:off x="2491" y="2251"/>
              <a:ext cx="397" cy="62"/>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6" name="AutoShape 88"/>
            <p:cNvSpPr>
              <a:spLocks noChangeArrowheads="1"/>
            </p:cNvSpPr>
            <p:nvPr/>
          </p:nvSpPr>
          <p:spPr bwMode="auto">
            <a:xfrm>
              <a:off x="2779" y="2161"/>
              <a:ext cx="207" cy="186"/>
            </a:xfrm>
            <a:custGeom>
              <a:avLst/>
              <a:gdLst>
                <a:gd name="T0" fmla="*/ 0 w 10000"/>
                <a:gd name="T1" fmla="*/ 71 h 10000"/>
                <a:gd name="T2" fmla="*/ 79 w 10000"/>
                <a:gd name="T3" fmla="*/ 71 h 10000"/>
                <a:gd name="T4" fmla="*/ 104 w 10000"/>
                <a:gd name="T5" fmla="*/ 0 h 10000"/>
                <a:gd name="T6" fmla="*/ 128 w 10000"/>
                <a:gd name="T7" fmla="*/ 71 h 10000"/>
                <a:gd name="T8" fmla="*/ 207 w 10000"/>
                <a:gd name="T9" fmla="*/ 71 h 10000"/>
                <a:gd name="T10" fmla="*/ 143 w 10000"/>
                <a:gd name="T11" fmla="*/ 115 h 10000"/>
                <a:gd name="T12" fmla="*/ 167 w 10000"/>
                <a:gd name="T13" fmla="*/ 186 h 10000"/>
                <a:gd name="T14" fmla="*/ 104 w 10000"/>
                <a:gd name="T15" fmla="*/ 142 h 10000"/>
                <a:gd name="T16" fmla="*/ 40 w 10000"/>
                <a:gd name="T17" fmla="*/ 186 h 10000"/>
                <a:gd name="T18" fmla="*/ 64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16" y="3817"/>
                  </a:lnTo>
                  <a:lnTo>
                    <a:pt x="5024" y="0"/>
                  </a:lnTo>
                  <a:lnTo>
                    <a:pt x="6184" y="3817"/>
                  </a:lnTo>
                  <a:lnTo>
                    <a:pt x="10000" y="3817"/>
                  </a:lnTo>
                  <a:lnTo>
                    <a:pt x="6908" y="6183"/>
                  </a:lnTo>
                  <a:lnTo>
                    <a:pt x="8068" y="10000"/>
                  </a:lnTo>
                  <a:lnTo>
                    <a:pt x="5024" y="7634"/>
                  </a:lnTo>
                  <a:lnTo>
                    <a:pt x="1932" y="10000"/>
                  </a:lnTo>
                  <a:lnTo>
                    <a:pt x="3092" y="6183"/>
                  </a:lnTo>
                  <a:lnTo>
                    <a:pt x="0" y="3817"/>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7" name="AutoShape 89"/>
            <p:cNvSpPr>
              <a:spLocks noChangeArrowheads="1"/>
            </p:cNvSpPr>
            <p:nvPr/>
          </p:nvSpPr>
          <p:spPr bwMode="auto">
            <a:xfrm>
              <a:off x="2428" y="2161"/>
              <a:ext cx="207" cy="186"/>
            </a:xfrm>
            <a:custGeom>
              <a:avLst/>
              <a:gdLst>
                <a:gd name="T0" fmla="*/ 0 w 10000"/>
                <a:gd name="T1" fmla="*/ 71 h 10000"/>
                <a:gd name="T2" fmla="*/ 79 w 10000"/>
                <a:gd name="T3" fmla="*/ 71 h 10000"/>
                <a:gd name="T4" fmla="*/ 104 w 10000"/>
                <a:gd name="T5" fmla="*/ 0 h 10000"/>
                <a:gd name="T6" fmla="*/ 128 w 10000"/>
                <a:gd name="T7" fmla="*/ 71 h 10000"/>
                <a:gd name="T8" fmla="*/ 207 w 10000"/>
                <a:gd name="T9" fmla="*/ 71 h 10000"/>
                <a:gd name="T10" fmla="*/ 143 w 10000"/>
                <a:gd name="T11" fmla="*/ 115 h 10000"/>
                <a:gd name="T12" fmla="*/ 167 w 10000"/>
                <a:gd name="T13" fmla="*/ 186 h 10000"/>
                <a:gd name="T14" fmla="*/ 104 w 10000"/>
                <a:gd name="T15" fmla="*/ 142 h 10000"/>
                <a:gd name="T16" fmla="*/ 40 w 10000"/>
                <a:gd name="T17" fmla="*/ 186 h 10000"/>
                <a:gd name="T18" fmla="*/ 64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16" y="3817"/>
                  </a:lnTo>
                  <a:lnTo>
                    <a:pt x="5024" y="0"/>
                  </a:lnTo>
                  <a:lnTo>
                    <a:pt x="6184" y="3817"/>
                  </a:lnTo>
                  <a:lnTo>
                    <a:pt x="10000" y="3817"/>
                  </a:lnTo>
                  <a:lnTo>
                    <a:pt x="6908" y="6183"/>
                  </a:lnTo>
                  <a:lnTo>
                    <a:pt x="8068" y="10000"/>
                  </a:lnTo>
                  <a:lnTo>
                    <a:pt x="5024" y="7634"/>
                  </a:lnTo>
                  <a:lnTo>
                    <a:pt x="1932" y="10000"/>
                  </a:lnTo>
                  <a:lnTo>
                    <a:pt x="3092" y="6183"/>
                  </a:lnTo>
                  <a:lnTo>
                    <a:pt x="0" y="3817"/>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8" name="Rectangle 90"/>
            <p:cNvSpPr>
              <a:spLocks noChangeArrowheads="1"/>
            </p:cNvSpPr>
            <p:nvPr/>
          </p:nvSpPr>
          <p:spPr bwMode="auto">
            <a:xfrm>
              <a:off x="2587" y="1853"/>
              <a:ext cx="325" cy="62"/>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19" name="Rectangle 91"/>
            <p:cNvSpPr>
              <a:spLocks noChangeArrowheads="1"/>
            </p:cNvSpPr>
            <p:nvPr/>
          </p:nvSpPr>
          <p:spPr bwMode="auto">
            <a:xfrm>
              <a:off x="2635" y="1373"/>
              <a:ext cx="325" cy="62"/>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0" name="Rectangle 92"/>
            <p:cNvSpPr>
              <a:spLocks noChangeArrowheads="1"/>
            </p:cNvSpPr>
            <p:nvPr/>
          </p:nvSpPr>
          <p:spPr bwMode="auto">
            <a:xfrm>
              <a:off x="2539" y="989"/>
              <a:ext cx="325" cy="62"/>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1" name="Rectangle 93"/>
            <p:cNvSpPr>
              <a:spLocks noChangeArrowheads="1"/>
            </p:cNvSpPr>
            <p:nvPr/>
          </p:nvSpPr>
          <p:spPr bwMode="auto">
            <a:xfrm>
              <a:off x="2587" y="1613"/>
              <a:ext cx="325" cy="62"/>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2" name="Rectangle 94"/>
            <p:cNvSpPr>
              <a:spLocks noChangeArrowheads="1"/>
            </p:cNvSpPr>
            <p:nvPr/>
          </p:nvSpPr>
          <p:spPr bwMode="auto">
            <a:xfrm>
              <a:off x="2587" y="1181"/>
              <a:ext cx="325" cy="62"/>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3" name="AutoShape 95"/>
            <p:cNvSpPr>
              <a:spLocks noChangeArrowheads="1"/>
            </p:cNvSpPr>
            <p:nvPr/>
          </p:nvSpPr>
          <p:spPr bwMode="auto">
            <a:xfrm>
              <a:off x="2802" y="1537"/>
              <a:ext cx="217" cy="186"/>
            </a:xfrm>
            <a:custGeom>
              <a:avLst/>
              <a:gdLst>
                <a:gd name="T0" fmla="*/ 0 w 10000"/>
                <a:gd name="T1" fmla="*/ 71 h 10000"/>
                <a:gd name="T2" fmla="*/ 83 w 10000"/>
                <a:gd name="T3" fmla="*/ 71 h 10000"/>
                <a:gd name="T4" fmla="*/ 109 w 10000"/>
                <a:gd name="T5" fmla="*/ 0 h 10000"/>
                <a:gd name="T6" fmla="*/ 134 w 10000"/>
                <a:gd name="T7" fmla="*/ 71 h 10000"/>
                <a:gd name="T8" fmla="*/ 217 w 10000"/>
                <a:gd name="T9" fmla="*/ 71 h 10000"/>
                <a:gd name="T10" fmla="*/ 150 w 10000"/>
                <a:gd name="T11" fmla="*/ 115 h 10000"/>
                <a:gd name="T12" fmla="*/ 176 w 10000"/>
                <a:gd name="T13" fmla="*/ 186 h 10000"/>
                <a:gd name="T14" fmla="*/ 109 w 10000"/>
                <a:gd name="T15" fmla="*/ 142 h 10000"/>
                <a:gd name="T16" fmla="*/ 41 w 10000"/>
                <a:gd name="T17" fmla="*/ 186 h 10000"/>
                <a:gd name="T18" fmla="*/ 67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25" y="3817"/>
                  </a:lnTo>
                  <a:lnTo>
                    <a:pt x="5023" y="0"/>
                  </a:lnTo>
                  <a:lnTo>
                    <a:pt x="6175" y="3817"/>
                  </a:lnTo>
                  <a:lnTo>
                    <a:pt x="10000" y="3817"/>
                  </a:lnTo>
                  <a:lnTo>
                    <a:pt x="6912" y="6183"/>
                  </a:lnTo>
                  <a:lnTo>
                    <a:pt x="8111" y="10000"/>
                  </a:lnTo>
                  <a:lnTo>
                    <a:pt x="5023" y="7634"/>
                  </a:lnTo>
                  <a:lnTo>
                    <a:pt x="1889" y="10000"/>
                  </a:lnTo>
                  <a:lnTo>
                    <a:pt x="3088"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4" name="AutoShape 96"/>
            <p:cNvSpPr>
              <a:spLocks noChangeArrowheads="1"/>
            </p:cNvSpPr>
            <p:nvPr/>
          </p:nvSpPr>
          <p:spPr bwMode="auto">
            <a:xfrm>
              <a:off x="2731" y="1537"/>
              <a:ext cx="217" cy="186"/>
            </a:xfrm>
            <a:custGeom>
              <a:avLst/>
              <a:gdLst>
                <a:gd name="T0" fmla="*/ 0 w 10000"/>
                <a:gd name="T1" fmla="*/ 71 h 10000"/>
                <a:gd name="T2" fmla="*/ 83 w 10000"/>
                <a:gd name="T3" fmla="*/ 71 h 10000"/>
                <a:gd name="T4" fmla="*/ 109 w 10000"/>
                <a:gd name="T5" fmla="*/ 0 h 10000"/>
                <a:gd name="T6" fmla="*/ 134 w 10000"/>
                <a:gd name="T7" fmla="*/ 71 h 10000"/>
                <a:gd name="T8" fmla="*/ 217 w 10000"/>
                <a:gd name="T9" fmla="*/ 71 h 10000"/>
                <a:gd name="T10" fmla="*/ 150 w 10000"/>
                <a:gd name="T11" fmla="*/ 115 h 10000"/>
                <a:gd name="T12" fmla="*/ 176 w 10000"/>
                <a:gd name="T13" fmla="*/ 186 h 10000"/>
                <a:gd name="T14" fmla="*/ 109 w 10000"/>
                <a:gd name="T15" fmla="*/ 142 h 10000"/>
                <a:gd name="T16" fmla="*/ 41 w 10000"/>
                <a:gd name="T17" fmla="*/ 186 h 10000"/>
                <a:gd name="T18" fmla="*/ 67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25" y="3817"/>
                  </a:lnTo>
                  <a:lnTo>
                    <a:pt x="5023" y="0"/>
                  </a:lnTo>
                  <a:lnTo>
                    <a:pt x="6175" y="3817"/>
                  </a:lnTo>
                  <a:lnTo>
                    <a:pt x="10000" y="3817"/>
                  </a:lnTo>
                  <a:lnTo>
                    <a:pt x="6912" y="6183"/>
                  </a:lnTo>
                  <a:lnTo>
                    <a:pt x="8111" y="10000"/>
                  </a:lnTo>
                  <a:lnTo>
                    <a:pt x="5023" y="7634"/>
                  </a:lnTo>
                  <a:lnTo>
                    <a:pt x="1889" y="10000"/>
                  </a:lnTo>
                  <a:lnTo>
                    <a:pt x="3088"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5" name="AutoShape 97"/>
            <p:cNvSpPr>
              <a:spLocks noChangeArrowheads="1"/>
            </p:cNvSpPr>
            <p:nvPr/>
          </p:nvSpPr>
          <p:spPr bwMode="auto">
            <a:xfrm>
              <a:off x="2635" y="1537"/>
              <a:ext cx="217" cy="186"/>
            </a:xfrm>
            <a:custGeom>
              <a:avLst/>
              <a:gdLst>
                <a:gd name="T0" fmla="*/ 0 w 10000"/>
                <a:gd name="T1" fmla="*/ 71 h 10000"/>
                <a:gd name="T2" fmla="*/ 83 w 10000"/>
                <a:gd name="T3" fmla="*/ 71 h 10000"/>
                <a:gd name="T4" fmla="*/ 109 w 10000"/>
                <a:gd name="T5" fmla="*/ 0 h 10000"/>
                <a:gd name="T6" fmla="*/ 134 w 10000"/>
                <a:gd name="T7" fmla="*/ 71 h 10000"/>
                <a:gd name="T8" fmla="*/ 217 w 10000"/>
                <a:gd name="T9" fmla="*/ 71 h 10000"/>
                <a:gd name="T10" fmla="*/ 150 w 10000"/>
                <a:gd name="T11" fmla="*/ 115 h 10000"/>
                <a:gd name="T12" fmla="*/ 176 w 10000"/>
                <a:gd name="T13" fmla="*/ 186 h 10000"/>
                <a:gd name="T14" fmla="*/ 109 w 10000"/>
                <a:gd name="T15" fmla="*/ 142 h 10000"/>
                <a:gd name="T16" fmla="*/ 41 w 10000"/>
                <a:gd name="T17" fmla="*/ 186 h 10000"/>
                <a:gd name="T18" fmla="*/ 67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25" y="3817"/>
                  </a:lnTo>
                  <a:lnTo>
                    <a:pt x="5023" y="0"/>
                  </a:lnTo>
                  <a:lnTo>
                    <a:pt x="6175" y="3817"/>
                  </a:lnTo>
                  <a:lnTo>
                    <a:pt x="10000" y="3817"/>
                  </a:lnTo>
                  <a:lnTo>
                    <a:pt x="6912" y="6183"/>
                  </a:lnTo>
                  <a:lnTo>
                    <a:pt x="8111" y="10000"/>
                  </a:lnTo>
                  <a:lnTo>
                    <a:pt x="5023" y="7634"/>
                  </a:lnTo>
                  <a:lnTo>
                    <a:pt x="1889" y="10000"/>
                  </a:lnTo>
                  <a:lnTo>
                    <a:pt x="3088"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6" name="AutoShape 98"/>
            <p:cNvSpPr>
              <a:spLocks noChangeArrowheads="1"/>
            </p:cNvSpPr>
            <p:nvPr/>
          </p:nvSpPr>
          <p:spPr bwMode="auto">
            <a:xfrm>
              <a:off x="2802" y="1105"/>
              <a:ext cx="217" cy="186"/>
            </a:xfrm>
            <a:custGeom>
              <a:avLst/>
              <a:gdLst>
                <a:gd name="T0" fmla="*/ 0 w 10000"/>
                <a:gd name="T1" fmla="*/ 71 h 10000"/>
                <a:gd name="T2" fmla="*/ 83 w 10000"/>
                <a:gd name="T3" fmla="*/ 71 h 10000"/>
                <a:gd name="T4" fmla="*/ 109 w 10000"/>
                <a:gd name="T5" fmla="*/ 0 h 10000"/>
                <a:gd name="T6" fmla="*/ 134 w 10000"/>
                <a:gd name="T7" fmla="*/ 71 h 10000"/>
                <a:gd name="T8" fmla="*/ 217 w 10000"/>
                <a:gd name="T9" fmla="*/ 71 h 10000"/>
                <a:gd name="T10" fmla="*/ 150 w 10000"/>
                <a:gd name="T11" fmla="*/ 115 h 10000"/>
                <a:gd name="T12" fmla="*/ 176 w 10000"/>
                <a:gd name="T13" fmla="*/ 186 h 10000"/>
                <a:gd name="T14" fmla="*/ 109 w 10000"/>
                <a:gd name="T15" fmla="*/ 142 h 10000"/>
                <a:gd name="T16" fmla="*/ 41 w 10000"/>
                <a:gd name="T17" fmla="*/ 186 h 10000"/>
                <a:gd name="T18" fmla="*/ 67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25" y="3817"/>
                  </a:lnTo>
                  <a:lnTo>
                    <a:pt x="5023" y="0"/>
                  </a:lnTo>
                  <a:lnTo>
                    <a:pt x="6175" y="3817"/>
                  </a:lnTo>
                  <a:lnTo>
                    <a:pt x="10000" y="3817"/>
                  </a:lnTo>
                  <a:lnTo>
                    <a:pt x="6912" y="6183"/>
                  </a:lnTo>
                  <a:lnTo>
                    <a:pt x="8111" y="10000"/>
                  </a:lnTo>
                  <a:lnTo>
                    <a:pt x="5023" y="7634"/>
                  </a:lnTo>
                  <a:lnTo>
                    <a:pt x="1889" y="10000"/>
                  </a:lnTo>
                  <a:lnTo>
                    <a:pt x="3088"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7" name="AutoShape 99"/>
            <p:cNvSpPr>
              <a:spLocks noChangeArrowheads="1"/>
            </p:cNvSpPr>
            <p:nvPr/>
          </p:nvSpPr>
          <p:spPr bwMode="auto">
            <a:xfrm>
              <a:off x="2731" y="1105"/>
              <a:ext cx="217" cy="186"/>
            </a:xfrm>
            <a:custGeom>
              <a:avLst/>
              <a:gdLst>
                <a:gd name="T0" fmla="*/ 0 w 10000"/>
                <a:gd name="T1" fmla="*/ 71 h 10000"/>
                <a:gd name="T2" fmla="*/ 83 w 10000"/>
                <a:gd name="T3" fmla="*/ 71 h 10000"/>
                <a:gd name="T4" fmla="*/ 109 w 10000"/>
                <a:gd name="T5" fmla="*/ 0 h 10000"/>
                <a:gd name="T6" fmla="*/ 134 w 10000"/>
                <a:gd name="T7" fmla="*/ 71 h 10000"/>
                <a:gd name="T8" fmla="*/ 217 w 10000"/>
                <a:gd name="T9" fmla="*/ 71 h 10000"/>
                <a:gd name="T10" fmla="*/ 150 w 10000"/>
                <a:gd name="T11" fmla="*/ 115 h 10000"/>
                <a:gd name="T12" fmla="*/ 176 w 10000"/>
                <a:gd name="T13" fmla="*/ 186 h 10000"/>
                <a:gd name="T14" fmla="*/ 109 w 10000"/>
                <a:gd name="T15" fmla="*/ 142 h 10000"/>
                <a:gd name="T16" fmla="*/ 41 w 10000"/>
                <a:gd name="T17" fmla="*/ 186 h 10000"/>
                <a:gd name="T18" fmla="*/ 67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25" y="3817"/>
                  </a:lnTo>
                  <a:lnTo>
                    <a:pt x="5023" y="0"/>
                  </a:lnTo>
                  <a:lnTo>
                    <a:pt x="6175" y="3817"/>
                  </a:lnTo>
                  <a:lnTo>
                    <a:pt x="10000" y="3817"/>
                  </a:lnTo>
                  <a:lnTo>
                    <a:pt x="6912" y="6183"/>
                  </a:lnTo>
                  <a:lnTo>
                    <a:pt x="8111" y="10000"/>
                  </a:lnTo>
                  <a:lnTo>
                    <a:pt x="5023" y="7634"/>
                  </a:lnTo>
                  <a:lnTo>
                    <a:pt x="1889" y="10000"/>
                  </a:lnTo>
                  <a:lnTo>
                    <a:pt x="3088"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28" name="AutoShape 100"/>
            <p:cNvSpPr>
              <a:spLocks noChangeArrowheads="1"/>
            </p:cNvSpPr>
            <p:nvPr/>
          </p:nvSpPr>
          <p:spPr bwMode="auto">
            <a:xfrm>
              <a:off x="2635" y="1105"/>
              <a:ext cx="217" cy="186"/>
            </a:xfrm>
            <a:custGeom>
              <a:avLst/>
              <a:gdLst>
                <a:gd name="T0" fmla="*/ 0 w 10000"/>
                <a:gd name="T1" fmla="*/ 71 h 10000"/>
                <a:gd name="T2" fmla="*/ 83 w 10000"/>
                <a:gd name="T3" fmla="*/ 71 h 10000"/>
                <a:gd name="T4" fmla="*/ 109 w 10000"/>
                <a:gd name="T5" fmla="*/ 0 h 10000"/>
                <a:gd name="T6" fmla="*/ 134 w 10000"/>
                <a:gd name="T7" fmla="*/ 71 h 10000"/>
                <a:gd name="T8" fmla="*/ 217 w 10000"/>
                <a:gd name="T9" fmla="*/ 71 h 10000"/>
                <a:gd name="T10" fmla="*/ 150 w 10000"/>
                <a:gd name="T11" fmla="*/ 115 h 10000"/>
                <a:gd name="T12" fmla="*/ 176 w 10000"/>
                <a:gd name="T13" fmla="*/ 186 h 10000"/>
                <a:gd name="T14" fmla="*/ 109 w 10000"/>
                <a:gd name="T15" fmla="*/ 142 h 10000"/>
                <a:gd name="T16" fmla="*/ 41 w 10000"/>
                <a:gd name="T17" fmla="*/ 186 h 10000"/>
                <a:gd name="T18" fmla="*/ 67 w 10000"/>
                <a:gd name="T19" fmla="*/ 115 h 10000"/>
                <a:gd name="T20" fmla="*/ 0 w 10000"/>
                <a:gd name="T21" fmla="*/ 71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3817"/>
                  </a:moveTo>
                  <a:lnTo>
                    <a:pt x="3825" y="3817"/>
                  </a:lnTo>
                  <a:lnTo>
                    <a:pt x="5023" y="0"/>
                  </a:lnTo>
                  <a:lnTo>
                    <a:pt x="6175" y="3817"/>
                  </a:lnTo>
                  <a:lnTo>
                    <a:pt x="10000" y="3817"/>
                  </a:lnTo>
                  <a:lnTo>
                    <a:pt x="6912" y="6183"/>
                  </a:lnTo>
                  <a:lnTo>
                    <a:pt x="8111" y="10000"/>
                  </a:lnTo>
                  <a:lnTo>
                    <a:pt x="5023" y="7634"/>
                  </a:lnTo>
                  <a:lnTo>
                    <a:pt x="1889" y="10000"/>
                  </a:lnTo>
                  <a:lnTo>
                    <a:pt x="3088" y="6183"/>
                  </a:lnTo>
                  <a:lnTo>
                    <a:pt x="0" y="3817"/>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grpSp>
      <p:sp>
        <p:nvSpPr>
          <p:cNvPr id="29" name="Rectangle 128"/>
          <p:cNvSpPr>
            <a:spLocks noChangeArrowheads="1"/>
          </p:cNvSpPr>
          <p:nvPr/>
        </p:nvSpPr>
        <p:spPr bwMode="auto">
          <a:xfrm>
            <a:off x="8119348" y="661693"/>
            <a:ext cx="868362" cy="98425"/>
          </a:xfrm>
          <a:prstGeom prst="rect">
            <a:avLst/>
          </a:prstGeom>
          <a:solidFill>
            <a:srgbClr val="FF66CC"/>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30" name="AutoShape 129"/>
          <p:cNvSpPr>
            <a:spLocks noChangeArrowheads="1"/>
          </p:cNvSpPr>
          <p:nvPr/>
        </p:nvSpPr>
        <p:spPr bwMode="auto">
          <a:xfrm>
            <a:off x="9176623" y="518818"/>
            <a:ext cx="344487" cy="295275"/>
          </a:xfrm>
          <a:custGeom>
            <a:avLst/>
            <a:gdLst>
              <a:gd name="T0" fmla="*/ 0 w 344487"/>
              <a:gd name="T1" fmla="*/ 112785 h 295275"/>
              <a:gd name="T2" fmla="*/ 131583 w 344487"/>
              <a:gd name="T3" fmla="*/ 112786 h 295275"/>
              <a:gd name="T4" fmla="*/ 172244 w 344487"/>
              <a:gd name="T5" fmla="*/ 0 h 295275"/>
              <a:gd name="T6" fmla="*/ 212904 w 344487"/>
              <a:gd name="T7" fmla="*/ 112786 h 295275"/>
              <a:gd name="T8" fmla="*/ 344487 w 344487"/>
              <a:gd name="T9" fmla="*/ 112785 h 295275"/>
              <a:gd name="T10" fmla="*/ 238033 w 344487"/>
              <a:gd name="T11" fmla="*/ 182489 h 295275"/>
              <a:gd name="T12" fmla="*/ 278696 w 344487"/>
              <a:gd name="T13" fmla="*/ 295274 h 295275"/>
              <a:gd name="T14" fmla="*/ 172244 w 344487"/>
              <a:gd name="T15" fmla="*/ 225568 h 295275"/>
              <a:gd name="T16" fmla="*/ 65791 w 344487"/>
              <a:gd name="T17" fmla="*/ 295274 h 295275"/>
              <a:gd name="T18" fmla="*/ 106454 w 344487"/>
              <a:gd name="T19" fmla="*/ 182489 h 295275"/>
              <a:gd name="T20" fmla="*/ 0 w 344487"/>
              <a:gd name="T21" fmla="*/ 112785 h 2952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4487" h="295275">
                <a:moveTo>
                  <a:pt x="0" y="112785"/>
                </a:moveTo>
                <a:lnTo>
                  <a:pt x="131583" y="112786"/>
                </a:lnTo>
                <a:lnTo>
                  <a:pt x="172244" y="0"/>
                </a:lnTo>
                <a:lnTo>
                  <a:pt x="212904" y="112786"/>
                </a:lnTo>
                <a:lnTo>
                  <a:pt x="344487" y="112785"/>
                </a:lnTo>
                <a:lnTo>
                  <a:pt x="238033" y="182489"/>
                </a:lnTo>
                <a:lnTo>
                  <a:pt x="278696" y="295274"/>
                </a:lnTo>
                <a:lnTo>
                  <a:pt x="172244" y="225568"/>
                </a:lnTo>
                <a:lnTo>
                  <a:pt x="65791" y="295274"/>
                </a:lnTo>
                <a:lnTo>
                  <a:pt x="106454" y="182489"/>
                </a:lnTo>
                <a:lnTo>
                  <a:pt x="0" y="112785"/>
                </a:lnTo>
                <a:close/>
              </a:path>
            </a:pathLst>
          </a:cu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31" name="Rectangle 130"/>
          <p:cNvSpPr>
            <a:spLocks noChangeArrowheads="1"/>
          </p:cNvSpPr>
          <p:nvPr/>
        </p:nvSpPr>
        <p:spPr bwMode="auto">
          <a:xfrm>
            <a:off x="10197742" y="646283"/>
            <a:ext cx="884237" cy="106362"/>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32" name="AutoShape 131"/>
          <p:cNvSpPr>
            <a:spLocks noChangeArrowheads="1"/>
          </p:cNvSpPr>
          <p:nvPr/>
        </p:nvSpPr>
        <p:spPr bwMode="auto">
          <a:xfrm>
            <a:off x="11286767" y="533570"/>
            <a:ext cx="328612" cy="295275"/>
          </a:xfrm>
          <a:custGeom>
            <a:avLst/>
            <a:gdLst>
              <a:gd name="T0" fmla="*/ 0 w 328612"/>
              <a:gd name="T1" fmla="*/ 112785 h 295275"/>
              <a:gd name="T2" fmla="*/ 125519 w 328612"/>
              <a:gd name="T3" fmla="*/ 112786 h 295275"/>
              <a:gd name="T4" fmla="*/ 164306 w 328612"/>
              <a:gd name="T5" fmla="*/ 0 h 295275"/>
              <a:gd name="T6" fmla="*/ 203093 w 328612"/>
              <a:gd name="T7" fmla="*/ 112786 h 295275"/>
              <a:gd name="T8" fmla="*/ 328612 w 328612"/>
              <a:gd name="T9" fmla="*/ 112785 h 295275"/>
              <a:gd name="T10" fmla="*/ 227064 w 328612"/>
              <a:gd name="T11" fmla="*/ 182489 h 295275"/>
              <a:gd name="T12" fmla="*/ 265852 w 328612"/>
              <a:gd name="T13" fmla="*/ 295274 h 295275"/>
              <a:gd name="T14" fmla="*/ 164306 w 328612"/>
              <a:gd name="T15" fmla="*/ 225568 h 295275"/>
              <a:gd name="T16" fmla="*/ 62760 w 328612"/>
              <a:gd name="T17" fmla="*/ 295274 h 295275"/>
              <a:gd name="T18" fmla="*/ 101548 w 328612"/>
              <a:gd name="T19" fmla="*/ 182489 h 295275"/>
              <a:gd name="T20" fmla="*/ 0 w 328612"/>
              <a:gd name="T21" fmla="*/ 112785 h 2952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8612" h="295275">
                <a:moveTo>
                  <a:pt x="0" y="112785"/>
                </a:moveTo>
                <a:lnTo>
                  <a:pt x="125519" y="112786"/>
                </a:lnTo>
                <a:lnTo>
                  <a:pt x="164306" y="0"/>
                </a:lnTo>
                <a:lnTo>
                  <a:pt x="203093" y="112786"/>
                </a:lnTo>
                <a:lnTo>
                  <a:pt x="328612" y="112785"/>
                </a:lnTo>
                <a:lnTo>
                  <a:pt x="227064" y="182489"/>
                </a:lnTo>
                <a:lnTo>
                  <a:pt x="265852" y="295274"/>
                </a:lnTo>
                <a:lnTo>
                  <a:pt x="164306" y="225568"/>
                </a:lnTo>
                <a:lnTo>
                  <a:pt x="62760" y="295274"/>
                </a:lnTo>
                <a:lnTo>
                  <a:pt x="101548" y="182489"/>
                </a:lnTo>
                <a:lnTo>
                  <a:pt x="0" y="112785"/>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mtClean="0">
              <a:solidFill>
                <a:srgbClr val="000000"/>
              </a:solidFill>
              <a:latin typeface="Arial" charset="0"/>
              <a:ea typeface="MS PGothic" charset="0"/>
              <a:cs typeface="MS PGothic" charset="0"/>
            </a:endParaRPr>
          </a:p>
        </p:txBody>
      </p:sp>
      <p:sp>
        <p:nvSpPr>
          <p:cNvPr id="33" name="Text Box 133"/>
          <p:cNvSpPr txBox="1">
            <a:spLocks noChangeArrowheads="1"/>
          </p:cNvSpPr>
          <p:nvPr/>
        </p:nvSpPr>
        <p:spPr bwMode="auto">
          <a:xfrm>
            <a:off x="7997110" y="4468"/>
            <a:ext cx="20447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defTabSz="914400" eaLnBrk="0" fontAlgn="base" hangingPunct="0">
              <a:spcBef>
                <a:spcPct val="0"/>
              </a:spcBef>
              <a:spcAft>
                <a:spcPct val="0"/>
              </a:spcAft>
            </a:pPr>
            <a:r>
              <a:rPr lang="en-US" sz="1600" dirty="0" smtClean="0">
                <a:solidFill>
                  <a:srgbClr val="C15DFF"/>
                </a:solidFill>
              </a:rPr>
              <a:t>Existing/expected</a:t>
            </a:r>
            <a:br>
              <a:rPr lang="en-US" sz="1600" dirty="0" smtClean="0">
                <a:solidFill>
                  <a:srgbClr val="C15DFF"/>
                </a:solidFill>
              </a:rPr>
            </a:br>
            <a:r>
              <a:rPr lang="en-US" sz="1600" dirty="0" smtClean="0">
                <a:solidFill>
                  <a:srgbClr val="C15DFF"/>
                </a:solidFill>
              </a:rPr>
              <a:t>glider lines/moorings</a:t>
            </a:r>
          </a:p>
        </p:txBody>
      </p:sp>
      <p:sp>
        <p:nvSpPr>
          <p:cNvPr id="34" name="Text Box 134"/>
          <p:cNvSpPr txBox="1">
            <a:spLocks noChangeArrowheads="1"/>
          </p:cNvSpPr>
          <p:nvPr/>
        </p:nvSpPr>
        <p:spPr bwMode="auto">
          <a:xfrm>
            <a:off x="10104079" y="-9355"/>
            <a:ext cx="20447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0" fontAlgn="base" hangingPunct="0">
              <a:spcBef>
                <a:spcPct val="0"/>
              </a:spcBef>
              <a:spcAft>
                <a:spcPct val="0"/>
              </a:spcAft>
            </a:pPr>
            <a:r>
              <a:rPr lang="en-US" sz="1600" dirty="0" smtClean="0">
                <a:solidFill>
                  <a:srgbClr val="CDC800"/>
                </a:solidFill>
              </a:rPr>
              <a:t>Additional</a:t>
            </a:r>
            <a:br>
              <a:rPr lang="en-US" sz="1600" dirty="0" smtClean="0">
                <a:solidFill>
                  <a:srgbClr val="CDC800"/>
                </a:solidFill>
              </a:rPr>
            </a:br>
            <a:r>
              <a:rPr lang="en-US" sz="1600" dirty="0" smtClean="0">
                <a:solidFill>
                  <a:srgbClr val="CDC800"/>
                </a:solidFill>
              </a:rPr>
              <a:t>glider lines/moorings</a:t>
            </a:r>
          </a:p>
        </p:txBody>
      </p:sp>
      <p:pic>
        <p:nvPicPr>
          <p:cNvPr id="37" name="Picture 36" descr="CAmtrawl example.bmp"/>
          <p:cNvPicPr>
            <a:picLocks noChangeAspect="1"/>
          </p:cNvPicPr>
          <p:nvPr/>
        </p:nvPicPr>
        <p:blipFill rotWithShape="1">
          <a:blip r:embed="rId4" cstate="print"/>
          <a:srcRect l="40270" r="2297" b="17154"/>
          <a:stretch/>
        </p:blipFill>
        <p:spPr>
          <a:xfrm>
            <a:off x="2821973" y="112869"/>
            <a:ext cx="4964514" cy="2905351"/>
          </a:xfrm>
          <a:prstGeom prst="rect">
            <a:avLst/>
          </a:prstGeom>
        </p:spPr>
      </p:pic>
      <p:grpSp>
        <p:nvGrpSpPr>
          <p:cNvPr id="38" name="Group 37"/>
          <p:cNvGrpSpPr/>
          <p:nvPr/>
        </p:nvGrpSpPr>
        <p:grpSpPr>
          <a:xfrm>
            <a:off x="39297" y="694742"/>
            <a:ext cx="3156687" cy="1790386"/>
            <a:chOff x="5932205" y="2657555"/>
            <a:chExt cx="3156687" cy="1790386"/>
          </a:xfrm>
        </p:grpSpPr>
        <p:pic>
          <p:nvPicPr>
            <p:cNvPr id="39" name="Picture 38" descr="Screen Shot 2015-12-29 at 4.37.23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2205" y="2888343"/>
              <a:ext cx="3156687" cy="1559598"/>
            </a:xfrm>
            <a:prstGeom prst="rect">
              <a:avLst/>
            </a:prstGeom>
            <a:ln w="25400">
              <a:solidFill>
                <a:srgbClr val="FF0000"/>
              </a:solidFill>
            </a:ln>
          </p:spPr>
        </p:pic>
        <p:pic>
          <p:nvPicPr>
            <p:cNvPr id="40" name="Picture 39" descr="Screen Shot 2015-12-29 at 4.38.41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5434" y="2657555"/>
              <a:ext cx="3140755" cy="266166"/>
            </a:xfrm>
            <a:prstGeom prst="rect">
              <a:avLst/>
            </a:prstGeom>
            <a:ln w="25400">
              <a:solidFill>
                <a:srgbClr val="FF0000"/>
              </a:solidFill>
            </a:ln>
          </p:spPr>
        </p:pic>
      </p:grpSp>
    </p:spTree>
    <p:extLst>
      <p:ext uri="{BB962C8B-B14F-4D97-AF65-F5344CB8AC3E}">
        <p14:creationId xmlns:p14="http://schemas.microsoft.com/office/powerpoint/2010/main" val="1412794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5"/>
                </a:solidFill>
                <a:latin typeface="Arial Narrow" charset="0"/>
                <a:ea typeface="Arial Narrow" charset="0"/>
                <a:cs typeface="Arial Narrow" charset="0"/>
              </a:rPr>
              <a:t>Tollgate Demonstration Project: Partners</a:t>
            </a:r>
            <a:endParaRPr lang="en-US" b="1" dirty="0">
              <a:solidFill>
                <a:schemeClr val="accent5"/>
              </a:solidFill>
              <a:latin typeface="Arial Narrow" charset="0"/>
              <a:ea typeface="Arial Narrow" charset="0"/>
              <a:cs typeface="Arial Narrow" charset="0"/>
            </a:endParaRPr>
          </a:p>
        </p:txBody>
      </p:sp>
      <p:sp>
        <p:nvSpPr>
          <p:cNvPr id="3" name="Content Placeholder 2"/>
          <p:cNvSpPr>
            <a:spLocks noGrp="1"/>
          </p:cNvSpPr>
          <p:nvPr>
            <p:ph idx="1"/>
          </p:nvPr>
        </p:nvSpPr>
        <p:spPr>
          <a:xfrm>
            <a:off x="710380" y="1776464"/>
            <a:ext cx="5729748" cy="5081535"/>
          </a:xfrm>
        </p:spPr>
        <p:txBody>
          <a:bodyPr>
            <a:normAutofit lnSpcReduction="10000"/>
          </a:bodyPr>
          <a:lstStyle/>
          <a:p>
            <a:r>
              <a:rPr lang="en-US" sz="3200" dirty="0" smtClean="0">
                <a:latin typeface="Arial Narrow" charset="0"/>
                <a:ea typeface="Arial Narrow" charset="0"/>
                <a:cs typeface="Arial Narrow" charset="0"/>
              </a:rPr>
              <a:t>Acoustic Technology: </a:t>
            </a:r>
          </a:p>
          <a:p>
            <a:pPr lvl="1"/>
            <a:r>
              <a:rPr lang="en-US" dirty="0" smtClean="0">
                <a:latin typeface="Arial Narrow" charset="0"/>
                <a:ea typeface="Arial Narrow" charset="0"/>
                <a:cs typeface="Arial Narrow" charset="0"/>
              </a:rPr>
              <a:t>SIO &amp; SWFSC</a:t>
            </a:r>
          </a:p>
          <a:p>
            <a:pPr lvl="1"/>
            <a:r>
              <a:rPr lang="en-US" dirty="0" smtClean="0">
                <a:latin typeface="Arial Narrow" charset="0"/>
                <a:ea typeface="Arial Narrow" charset="0"/>
                <a:cs typeface="Arial Narrow" charset="0"/>
              </a:rPr>
              <a:t>Industry Partner: </a:t>
            </a:r>
            <a:r>
              <a:rPr lang="en-US" dirty="0" err="1" smtClean="0">
                <a:latin typeface="Arial Narrow" charset="0"/>
                <a:ea typeface="Arial Narrow" charset="0"/>
                <a:cs typeface="Arial Narrow" charset="0"/>
              </a:rPr>
              <a:t>Simrad</a:t>
            </a:r>
            <a:endParaRPr lang="en-US" dirty="0" smtClean="0">
              <a:latin typeface="Arial Narrow" charset="0"/>
              <a:ea typeface="Arial Narrow" charset="0"/>
              <a:cs typeface="Arial Narrow" charset="0"/>
            </a:endParaRPr>
          </a:p>
          <a:p>
            <a:r>
              <a:rPr lang="en-US" sz="3200" dirty="0" smtClean="0">
                <a:latin typeface="Arial Narrow" charset="0"/>
                <a:ea typeface="Arial Narrow" charset="0"/>
                <a:cs typeface="Arial Narrow" charset="0"/>
              </a:rPr>
              <a:t>Ship Operations: </a:t>
            </a:r>
          </a:p>
          <a:p>
            <a:pPr lvl="1"/>
            <a:r>
              <a:rPr lang="en-US" dirty="0" smtClean="0">
                <a:latin typeface="Arial Narrow" charset="0"/>
                <a:ea typeface="Arial Narrow" charset="0"/>
                <a:cs typeface="Arial Narrow" charset="0"/>
              </a:rPr>
              <a:t>SWFSC</a:t>
            </a:r>
          </a:p>
          <a:p>
            <a:r>
              <a:rPr lang="en-US" sz="3200" dirty="0" smtClean="0">
                <a:latin typeface="Arial Narrow" charset="0"/>
                <a:ea typeface="Arial Narrow" charset="0"/>
                <a:cs typeface="Arial Narrow" charset="0"/>
              </a:rPr>
              <a:t>Moorings: </a:t>
            </a:r>
          </a:p>
          <a:p>
            <a:pPr lvl="1"/>
            <a:r>
              <a:rPr lang="en-US" dirty="0" smtClean="0">
                <a:latin typeface="Arial Narrow" charset="0"/>
                <a:ea typeface="Arial Narrow" charset="0"/>
                <a:cs typeface="Arial Narrow" charset="0"/>
              </a:rPr>
              <a:t>SIO &amp; SWFSC</a:t>
            </a:r>
          </a:p>
          <a:p>
            <a:r>
              <a:rPr lang="en-US" sz="3200" dirty="0" err="1" smtClean="0">
                <a:latin typeface="Arial Narrow" charset="0"/>
                <a:ea typeface="Arial Narrow" charset="0"/>
                <a:cs typeface="Arial Narrow" charset="0"/>
              </a:rPr>
              <a:t>Wavegliders</a:t>
            </a:r>
            <a:r>
              <a:rPr lang="en-US" sz="3200" dirty="0" smtClean="0">
                <a:latin typeface="Arial Narrow" charset="0"/>
                <a:ea typeface="Arial Narrow" charset="0"/>
                <a:cs typeface="Arial Narrow" charset="0"/>
              </a:rPr>
              <a:t>: </a:t>
            </a:r>
          </a:p>
          <a:p>
            <a:pPr lvl="1"/>
            <a:r>
              <a:rPr lang="en-US" dirty="0" smtClean="0">
                <a:latin typeface="Arial Narrow" charset="0"/>
                <a:ea typeface="Arial Narrow" charset="0"/>
                <a:cs typeface="Arial Narrow" charset="0"/>
              </a:rPr>
              <a:t>NWFSC/SWFSC/SIO</a:t>
            </a:r>
          </a:p>
          <a:p>
            <a:r>
              <a:rPr lang="en-US" sz="3200" dirty="0" smtClean="0">
                <a:latin typeface="Arial Narrow" charset="0"/>
                <a:ea typeface="Arial Narrow" charset="0"/>
                <a:cs typeface="Arial Narrow" charset="0"/>
              </a:rPr>
              <a:t>Data Management: </a:t>
            </a:r>
          </a:p>
          <a:p>
            <a:pPr lvl="1"/>
            <a:r>
              <a:rPr lang="en-US" dirty="0" smtClean="0">
                <a:latin typeface="Arial Narrow" charset="0"/>
                <a:ea typeface="Arial Narrow" charset="0"/>
                <a:cs typeface="Arial Narrow" charset="0"/>
              </a:rPr>
              <a:t>SCCOOS</a:t>
            </a:r>
          </a:p>
          <a:p>
            <a:endParaRPr lang="en-US" sz="3200" dirty="0">
              <a:latin typeface="Arial Narrow" charset="0"/>
              <a:ea typeface="Arial Narrow" charset="0"/>
              <a:cs typeface="Arial Narrow" charset="0"/>
            </a:endParaRPr>
          </a:p>
        </p:txBody>
      </p:sp>
      <p:pic>
        <p:nvPicPr>
          <p:cNvPr id="4" name="Picture 3" descr="trawl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6416" y="1776465"/>
            <a:ext cx="2790826" cy="3721101"/>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7354530" y="1877545"/>
            <a:ext cx="4873981" cy="3246412"/>
          </a:xfrm>
          <a:prstGeom prst="rect">
            <a:avLst/>
          </a:prstGeom>
        </p:spPr>
      </p:pic>
      <p:sp>
        <p:nvSpPr>
          <p:cNvPr id="6" name="TextBox 5"/>
          <p:cNvSpPr txBox="1"/>
          <p:nvPr/>
        </p:nvSpPr>
        <p:spPr>
          <a:xfrm>
            <a:off x="5486401" y="5866821"/>
            <a:ext cx="6484868" cy="584776"/>
          </a:xfrm>
          <a:prstGeom prst="rect">
            <a:avLst/>
          </a:prstGeom>
          <a:noFill/>
        </p:spPr>
        <p:txBody>
          <a:bodyPr wrap="none" rtlCol="0">
            <a:spAutoFit/>
          </a:bodyPr>
          <a:lstStyle/>
          <a:p>
            <a:r>
              <a:rPr lang="en-US" sz="3200" dirty="0" smtClean="0"/>
              <a:t>POC done, awaiting a FFO to continue</a:t>
            </a:r>
            <a:endParaRPr lang="en-US" sz="3200" dirty="0"/>
          </a:p>
        </p:txBody>
      </p:sp>
    </p:spTree>
    <p:extLst>
      <p:ext uri="{BB962C8B-B14F-4D97-AF65-F5344CB8AC3E}">
        <p14:creationId xmlns:p14="http://schemas.microsoft.com/office/powerpoint/2010/main" val="14134220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727202" y="407196"/>
            <a:ext cx="4013198" cy="1739105"/>
          </a:xfrm>
        </p:spPr>
        <p:txBody>
          <a:bodyPr>
            <a:noAutofit/>
          </a:bodyPr>
          <a:lstStyle/>
          <a:p>
            <a:pPr marL="0" indent="0">
              <a:buNone/>
            </a:pPr>
            <a:r>
              <a:rPr lang="en-US" b="1" dirty="0">
                <a:solidFill>
                  <a:schemeClr val="accent1"/>
                </a:solidFill>
                <a:latin typeface="+mj-lt"/>
                <a:ea typeface="+mj-ea"/>
                <a:cs typeface="Arial Narrow Bold"/>
              </a:rPr>
              <a:t>Sensor development to identify acoustic and optical targets</a:t>
            </a:r>
          </a:p>
        </p:txBody>
      </p:sp>
      <p:sp>
        <p:nvSpPr>
          <p:cNvPr id="6" name="Slide Number Placeholder 5"/>
          <p:cNvSpPr>
            <a:spLocks noGrp="1"/>
          </p:cNvSpPr>
          <p:nvPr>
            <p:ph type="sldNum" sz="quarter" idx="10"/>
          </p:nvPr>
        </p:nvSpPr>
        <p:spPr/>
        <p:txBody>
          <a:bodyPr/>
          <a:lstStyle/>
          <a:p>
            <a:fld id="{33A15DBC-FE4F-4CE7-96B8-A660B719680F}" type="slidenum">
              <a:rPr lang="en-US" smtClean="0">
                <a:solidFill>
                  <a:prstClr val="black">
                    <a:tint val="75000"/>
                  </a:prstClr>
                </a:solidFill>
                <a:latin typeface="Calibri"/>
              </a:rPr>
              <a:pPr/>
              <a:t>26</a:t>
            </a:fld>
            <a:endParaRPr lang="en-US">
              <a:solidFill>
                <a:prstClr val="black">
                  <a:tint val="75000"/>
                </a:prstClr>
              </a:solidFill>
              <a:latin typeface="Calibri"/>
            </a:endParaRPr>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fld id="{79845D46-89D6-4FC8-A0E3-6CD136905098}" type="datetimeFigureOut">
              <a:rPr lang="en-US" smtClean="0">
                <a:solidFill>
                  <a:prstClr val="black">
                    <a:tint val="75000"/>
                  </a:prstClr>
                </a:solidFill>
                <a:latin typeface="Calibri"/>
              </a:rPr>
              <a:pPr/>
              <a:t>5/23/2017</a:t>
            </a:fld>
            <a:endParaRPr lang="en-US">
              <a:solidFill>
                <a:prstClr val="black">
                  <a:tint val="75000"/>
                </a:prstClr>
              </a:solidFill>
              <a:latin typeface="Calibri"/>
            </a:endParaRPr>
          </a:p>
        </p:txBody>
      </p:sp>
      <p:pic>
        <p:nvPicPr>
          <p:cNvPr id="9" name="Picture 2" descr="\\beluga\COMMON\Sessions\20131022_EK80_Test_Tank\IMG_13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09198" y="268152"/>
            <a:ext cx="4506403" cy="6008537"/>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2" descr="http://www.fisheries.noaa.gov/stories/2013/08/images/tech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160" y="2371591"/>
            <a:ext cx="2617519" cy="1801656"/>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descr="Architect's rendition of test tan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159" y="4572000"/>
            <a:ext cx="4047778" cy="16076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Rectangle 11"/>
          <p:cNvSpPr/>
          <p:nvPr/>
        </p:nvSpPr>
        <p:spPr>
          <a:xfrm>
            <a:off x="1727201" y="2186872"/>
            <a:ext cx="4267200" cy="3816429"/>
          </a:xfrm>
          <a:prstGeom prst="rect">
            <a:avLst/>
          </a:prstGeom>
        </p:spPr>
        <p:txBody>
          <a:bodyPr wrap="square">
            <a:spAutoFit/>
          </a:bodyPr>
          <a:lstStyle/>
          <a:p>
            <a:pPr marL="0" lvl="1"/>
            <a:r>
              <a:rPr lang="en-US" sz="2200" dirty="0">
                <a:solidFill>
                  <a:prstClr val="black"/>
                </a:solidFill>
                <a:latin typeface="Arial Narrow"/>
              </a:rPr>
              <a:t>A test bed for:</a:t>
            </a:r>
          </a:p>
          <a:p>
            <a:pPr marL="0" lvl="1"/>
            <a:endParaRPr lang="en-US" sz="2200" dirty="0">
              <a:solidFill>
                <a:prstClr val="black"/>
              </a:solidFill>
              <a:latin typeface="Arial Narrow"/>
            </a:endParaRPr>
          </a:p>
          <a:p>
            <a:pPr marL="342900" lvl="1" indent="-342900">
              <a:buFont typeface="Arial" panose="020B0604020202020204" pitchFamily="34" charset="0"/>
              <a:buChar char="•"/>
            </a:pPr>
            <a:r>
              <a:rPr lang="en-US" sz="2200" dirty="0">
                <a:solidFill>
                  <a:prstClr val="black"/>
                </a:solidFill>
                <a:latin typeface="Arial Narrow"/>
              </a:rPr>
              <a:t>Remotely operated vehicles (ROVs)</a:t>
            </a:r>
          </a:p>
          <a:p>
            <a:pPr marL="342900" lvl="1" indent="-342900">
              <a:buFont typeface="Arial" panose="020B0604020202020204" pitchFamily="34" charset="0"/>
              <a:buChar char="•"/>
            </a:pPr>
            <a:r>
              <a:rPr lang="en-US" sz="2200" dirty="0">
                <a:solidFill>
                  <a:prstClr val="black"/>
                </a:solidFill>
                <a:latin typeface="Arial Narrow"/>
              </a:rPr>
              <a:t>Autonomous underwater vehicles (AUVs)</a:t>
            </a:r>
          </a:p>
          <a:p>
            <a:pPr marL="342900" lvl="1" indent="-342900">
              <a:buFont typeface="Arial" panose="020B0604020202020204" pitchFamily="34" charset="0"/>
              <a:buChar char="•"/>
            </a:pPr>
            <a:r>
              <a:rPr lang="en-US" sz="2200" dirty="0">
                <a:solidFill>
                  <a:prstClr val="black"/>
                </a:solidFill>
                <a:latin typeface="Arial Narrow"/>
              </a:rPr>
              <a:t>Instrumented buoys</a:t>
            </a:r>
          </a:p>
          <a:p>
            <a:pPr marL="342900" lvl="1" indent="-342900">
              <a:buFont typeface="Arial" panose="020B0604020202020204" pitchFamily="34" charset="0"/>
              <a:buChar char="•"/>
            </a:pPr>
            <a:r>
              <a:rPr lang="en-US" sz="2200" dirty="0">
                <a:solidFill>
                  <a:prstClr val="black"/>
                </a:solidFill>
                <a:latin typeface="Arial Narrow"/>
              </a:rPr>
              <a:t>Active acoustics</a:t>
            </a:r>
          </a:p>
          <a:p>
            <a:pPr marL="342900" lvl="1" indent="-342900">
              <a:buFont typeface="Arial" panose="020B0604020202020204" pitchFamily="34" charset="0"/>
              <a:buChar char="•"/>
            </a:pPr>
            <a:r>
              <a:rPr lang="en-US" sz="2200" dirty="0">
                <a:solidFill>
                  <a:prstClr val="black"/>
                </a:solidFill>
                <a:latin typeface="Arial Narrow"/>
              </a:rPr>
              <a:t>Passive acoustics</a:t>
            </a:r>
          </a:p>
          <a:p>
            <a:pPr marL="342900" lvl="1" indent="-342900">
              <a:buFont typeface="Arial" panose="020B0604020202020204" pitchFamily="34" charset="0"/>
              <a:buChar char="•"/>
            </a:pPr>
            <a:r>
              <a:rPr lang="en-US" sz="2200" dirty="0">
                <a:solidFill>
                  <a:prstClr val="black"/>
                </a:solidFill>
                <a:latin typeface="Arial Narrow"/>
              </a:rPr>
              <a:t>Unmanned aerial vehicles (UAVs)</a:t>
            </a:r>
          </a:p>
          <a:p>
            <a:pPr marL="342900" lvl="1" indent="-342900">
              <a:buFont typeface="Arial" panose="020B0604020202020204" pitchFamily="34" charset="0"/>
              <a:buChar char="•"/>
            </a:pPr>
            <a:r>
              <a:rPr lang="en-US" sz="2200" dirty="0">
                <a:solidFill>
                  <a:prstClr val="black"/>
                </a:solidFill>
                <a:latin typeface="Arial Narrow"/>
              </a:rPr>
              <a:t>Stereo cameras</a:t>
            </a:r>
          </a:p>
          <a:p>
            <a:pPr marL="342900" lvl="1" indent="-342900">
              <a:buFont typeface="Arial" panose="020B0604020202020204" pitchFamily="34" charset="0"/>
              <a:buChar char="•"/>
            </a:pPr>
            <a:r>
              <a:rPr lang="en-US" sz="2200" dirty="0">
                <a:solidFill>
                  <a:prstClr val="black"/>
                </a:solidFill>
                <a:latin typeface="Arial Narrow"/>
              </a:rPr>
              <a:t>Light-field camera</a:t>
            </a:r>
          </a:p>
        </p:txBody>
      </p:sp>
      <p:pic>
        <p:nvPicPr>
          <p:cNvPr id="13" name="Picture 12" descr="APLUW Pool tes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5234" y="2371592"/>
            <a:ext cx="1550366" cy="2073409"/>
          </a:xfrm>
          <a:prstGeom prst="rect">
            <a:avLst/>
          </a:prstGeom>
        </p:spPr>
      </p:pic>
    </p:spTree>
    <p:extLst>
      <p:ext uri="{BB962C8B-B14F-4D97-AF65-F5344CB8AC3E}">
        <p14:creationId xmlns:p14="http://schemas.microsoft.com/office/powerpoint/2010/main" val="9260628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p:cNvSpPr txBox="1">
            <a:spLocks/>
          </p:cNvSpPr>
          <p:nvPr/>
        </p:nvSpPr>
        <p:spPr>
          <a:xfrm>
            <a:off x="548217" y="170868"/>
            <a:ext cx="11095567" cy="6760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cap="small" dirty="0" smtClean="0">
                <a:solidFill>
                  <a:schemeClr val="accent1">
                    <a:lumMod val="75000"/>
                  </a:schemeClr>
                </a:solidFill>
                <a:latin typeface="Arial Narrow" charset="0"/>
                <a:ea typeface="Arial Narrow" charset="0"/>
                <a:cs typeface="Arial Narrow" charset="0"/>
              </a:rPr>
              <a:t>Highly Migratory Species Climate Vulnerability in the North Pacific</a:t>
            </a:r>
            <a:endParaRPr lang="en-US" sz="3200" b="1" i="1" cap="small" dirty="0">
              <a:solidFill>
                <a:schemeClr val="accent1">
                  <a:lumMod val="75000"/>
                </a:schemeClr>
              </a:solidFill>
              <a:latin typeface="Arial Narrow" charset="0"/>
              <a:ea typeface="Arial Narrow" charset="0"/>
              <a:cs typeface="Arial Narrow" charset="0"/>
            </a:endParaRPr>
          </a:p>
        </p:txBody>
      </p:sp>
      <p:pic>
        <p:nvPicPr>
          <p:cNvPr id="4" name="Picture 2" descr="TOPPDensityVsPositions.png"/>
          <p:cNvPicPr>
            <a:picLocks noChangeAspect="1"/>
          </p:cNvPicPr>
          <p:nvPr/>
        </p:nvPicPr>
        <p:blipFill>
          <a:blip r:embed="rId2"/>
          <a:srcRect/>
          <a:stretch>
            <a:fillRect/>
          </a:stretch>
        </p:blipFill>
        <p:spPr bwMode="auto">
          <a:xfrm>
            <a:off x="1581140" y="930607"/>
            <a:ext cx="8147050" cy="4124325"/>
          </a:xfrm>
          <a:prstGeom prst="rect">
            <a:avLst/>
          </a:prstGeom>
          <a:noFill/>
          <a:ln w="9525">
            <a:noFill/>
            <a:miter lim="800000"/>
            <a:headEnd/>
            <a:tailEnd/>
          </a:ln>
        </p:spPr>
      </p:pic>
      <p:pic>
        <p:nvPicPr>
          <p:cNvPr id="5" name="Picture 2" descr="nature_fig1_050310_v2deployment yellow"/>
          <p:cNvPicPr>
            <a:picLocks noChangeAspect="1" noChangeArrowheads="1"/>
          </p:cNvPicPr>
          <p:nvPr/>
        </p:nvPicPr>
        <p:blipFill>
          <a:blip r:embed="rId3"/>
          <a:srcRect t="83264"/>
          <a:stretch>
            <a:fillRect/>
          </a:stretch>
        </p:blipFill>
        <p:spPr bwMode="auto">
          <a:xfrm>
            <a:off x="1997065" y="4961775"/>
            <a:ext cx="7467600" cy="1147763"/>
          </a:xfrm>
          <a:prstGeom prst="rect">
            <a:avLst/>
          </a:prstGeom>
          <a:noFill/>
          <a:ln w="9525">
            <a:noFill/>
            <a:miter lim="800000"/>
            <a:headEnd/>
            <a:tailEnd/>
          </a:ln>
        </p:spPr>
      </p:pic>
      <p:pic>
        <p:nvPicPr>
          <p:cNvPr id="6" name="Picture 7"/>
          <p:cNvPicPr>
            <a:picLocks noChangeAspect="1"/>
          </p:cNvPicPr>
          <p:nvPr/>
        </p:nvPicPr>
        <p:blipFill>
          <a:blip r:embed="rId4">
            <a:extLst>
              <a:ext uri="{28A0092B-C50C-407E-A947-70E740481C1C}">
                <a14:useLocalDpi xmlns:a14="http://schemas.microsoft.com/office/drawing/2010/main" val="0"/>
              </a:ext>
            </a:extLst>
          </a:blip>
          <a:srcRect t="3938"/>
          <a:stretch>
            <a:fillRect/>
          </a:stretch>
        </p:blipFill>
        <p:spPr bwMode="auto">
          <a:xfrm>
            <a:off x="1471119" y="1354118"/>
            <a:ext cx="4487863"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7983001" y="4623221"/>
            <a:ext cx="1528583" cy="338554"/>
          </a:xfrm>
          <a:prstGeom prst="rect">
            <a:avLst/>
          </a:prstGeom>
        </p:spPr>
        <p:txBody>
          <a:bodyPr wrap="none">
            <a:spAutoFit/>
          </a:bodyPr>
          <a:lstStyle/>
          <a:p>
            <a:r>
              <a:rPr lang="en-US" sz="1600" dirty="0"/>
              <a:t>Block et al. (2011)</a:t>
            </a:r>
            <a:endParaRPr lang="en-US" sz="1600"/>
          </a:p>
        </p:txBody>
      </p:sp>
      <p:sp>
        <p:nvSpPr>
          <p:cNvPr id="8" name="Text Box 6"/>
          <p:cNvSpPr txBox="1">
            <a:spLocks noChangeArrowheads="1"/>
          </p:cNvSpPr>
          <p:nvPr/>
        </p:nvSpPr>
        <p:spPr bwMode="auto">
          <a:xfrm>
            <a:off x="9920023" y="1369150"/>
            <a:ext cx="1984110" cy="1846659"/>
          </a:xfrm>
          <a:prstGeom prst="rect">
            <a:avLst/>
          </a:prstGeom>
          <a:noFill/>
          <a:ln w="9525">
            <a:solidFill>
              <a:schemeClr val="tx2"/>
            </a:solidFill>
            <a:miter lim="800000"/>
            <a:headEnd/>
            <a:tailEnd/>
          </a:ln>
        </p:spPr>
        <p:txBody>
          <a:bodyPr wrap="square">
            <a:prstTxWarp prst="textNoShape">
              <a:avLst/>
            </a:prstTxWarp>
            <a:spAutoFit/>
          </a:bodyPr>
          <a:lstStyle/>
          <a:p>
            <a:pPr marL="342900" indent="-342900">
              <a:spcAft>
                <a:spcPts val="960"/>
              </a:spcAft>
              <a:buFont typeface="Arial"/>
              <a:buChar char="•"/>
              <a:defRPr/>
            </a:pPr>
            <a:r>
              <a:rPr lang="en-US">
                <a:solidFill>
                  <a:srgbClr val="00467F"/>
                </a:solidFill>
                <a:latin typeface="Arial"/>
                <a:cs typeface="Arial"/>
              </a:rPr>
              <a:t>23 species</a:t>
            </a:r>
          </a:p>
          <a:p>
            <a:pPr marL="342900" indent="-342900">
              <a:spcAft>
                <a:spcPts val="960"/>
              </a:spcAft>
              <a:buFont typeface="Arial"/>
              <a:buChar char="•"/>
              <a:defRPr/>
            </a:pPr>
            <a:r>
              <a:rPr lang="en-US">
                <a:solidFill>
                  <a:srgbClr val="00467F"/>
                </a:solidFill>
                <a:latin typeface="Arial"/>
                <a:cs typeface="Arial"/>
              </a:rPr>
              <a:t>4,300 tags</a:t>
            </a:r>
          </a:p>
          <a:p>
            <a:pPr marL="342900" indent="-342900">
              <a:spcAft>
                <a:spcPts val="960"/>
              </a:spcAft>
              <a:buFont typeface="Arial"/>
              <a:buChar char="•"/>
              <a:defRPr/>
            </a:pPr>
            <a:r>
              <a:rPr lang="en-US">
                <a:solidFill>
                  <a:srgbClr val="00467F"/>
                </a:solidFill>
                <a:latin typeface="Arial"/>
                <a:cs typeface="Arial"/>
              </a:rPr>
              <a:t>300,000 tracking days</a:t>
            </a:r>
          </a:p>
          <a:p>
            <a:pPr marL="342900" indent="-342900">
              <a:spcAft>
                <a:spcPts val="960"/>
              </a:spcAft>
              <a:buFont typeface="Arial"/>
              <a:buChar char="•"/>
              <a:defRPr/>
            </a:pPr>
            <a:r>
              <a:rPr lang="en-US">
                <a:solidFill>
                  <a:srgbClr val="00467F"/>
                </a:solidFill>
                <a:latin typeface="Arial"/>
                <a:cs typeface="Arial"/>
              </a:rPr>
              <a:t>&gt;1M profiles</a:t>
            </a:r>
          </a:p>
        </p:txBody>
      </p:sp>
      <p:pic>
        <p:nvPicPr>
          <p:cNvPr id="9" name="Picture 4" descr="kateart"/>
          <p:cNvPicPr>
            <a:picLocks noChangeAspect="1" noChangeArrowheads="1"/>
          </p:cNvPicPr>
          <p:nvPr/>
        </p:nvPicPr>
        <p:blipFill>
          <a:blip r:embed="rId5"/>
          <a:srcRect/>
          <a:stretch>
            <a:fillRect/>
          </a:stretch>
        </p:blipFill>
        <p:spPr bwMode="auto">
          <a:xfrm>
            <a:off x="9914866" y="3539306"/>
            <a:ext cx="878287" cy="1384300"/>
          </a:xfrm>
          <a:prstGeom prst="rect">
            <a:avLst/>
          </a:prstGeom>
          <a:noFill/>
          <a:ln w="9525">
            <a:noFill/>
            <a:miter lim="800000"/>
            <a:headEnd/>
            <a:tailEnd/>
          </a:ln>
        </p:spPr>
      </p:pic>
      <p:sp>
        <p:nvSpPr>
          <p:cNvPr id="10" name="Text Box 5"/>
          <p:cNvSpPr txBox="1">
            <a:spLocks noChangeAspect="1" noChangeArrowheads="1"/>
          </p:cNvSpPr>
          <p:nvPr/>
        </p:nvSpPr>
        <p:spPr bwMode="auto">
          <a:xfrm>
            <a:off x="10775622" y="3877924"/>
            <a:ext cx="967693" cy="645656"/>
          </a:xfrm>
          <a:prstGeom prst="rect">
            <a:avLst/>
          </a:prstGeom>
          <a:noFill/>
          <a:ln w="9525">
            <a:noFill/>
            <a:miter lim="800000"/>
            <a:headEnd/>
            <a:tailEnd/>
          </a:ln>
        </p:spPr>
        <p:txBody>
          <a:bodyPr wrap="none">
            <a:prstTxWarp prst="textNoShape">
              <a:avLst/>
            </a:prstTxWarp>
            <a:spAutoFit/>
          </a:bodyPr>
          <a:lstStyle/>
          <a:p>
            <a:r>
              <a:rPr lang="en-US" sz="1200">
                <a:solidFill>
                  <a:srgbClr val="00467F"/>
                </a:solidFill>
              </a:rPr>
              <a:t>TAGGING OF</a:t>
            </a:r>
          </a:p>
          <a:p>
            <a:r>
              <a:rPr lang="en-US" sz="1200">
                <a:solidFill>
                  <a:srgbClr val="00467F"/>
                </a:solidFill>
              </a:rPr>
              <a:t>PACIFIC</a:t>
            </a:r>
          </a:p>
          <a:p>
            <a:r>
              <a:rPr lang="en-US" sz="1200">
                <a:solidFill>
                  <a:srgbClr val="00467F"/>
                </a:solidFill>
              </a:rPr>
              <a:t>PREDATORS</a:t>
            </a:r>
          </a:p>
        </p:txBody>
      </p:sp>
    </p:spTree>
    <p:extLst>
      <p:ext uri="{BB962C8B-B14F-4D97-AF65-F5344CB8AC3E}">
        <p14:creationId xmlns:p14="http://schemas.microsoft.com/office/powerpoint/2010/main" val="10604428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987827" y="43944"/>
            <a:ext cx="9156724" cy="584775"/>
          </a:xfrm>
          <a:prstGeom prst="rect">
            <a:avLst/>
          </a:prstGeom>
          <a:noFill/>
          <a:ln w="9525">
            <a:noFill/>
            <a:miter lim="800000"/>
            <a:headEnd/>
            <a:tailEnd/>
          </a:ln>
        </p:spPr>
        <p:txBody>
          <a:bodyPr wrap="square">
            <a:prstTxWarp prst="textNoShape">
              <a:avLst/>
            </a:prstTxWarp>
            <a:spAutoFit/>
          </a:bodyPr>
          <a:lstStyle/>
          <a:p>
            <a:pPr algn="ctr"/>
            <a:r>
              <a:rPr lang="en-US" sz="3200" b="1" cap="small" dirty="0" smtClean="0">
                <a:solidFill>
                  <a:schemeClr val="accent2"/>
                </a:solidFill>
                <a:latin typeface="Arial Narrow" charset="0"/>
                <a:ea typeface="Arial Narrow" charset="0"/>
                <a:cs typeface="Arial Narrow" charset="0"/>
              </a:rPr>
              <a:t>Dynamic Ocean Management</a:t>
            </a:r>
            <a:endParaRPr lang="en-US" sz="3200" b="1" cap="small" dirty="0">
              <a:solidFill>
                <a:schemeClr val="accent2"/>
              </a:solidFill>
              <a:latin typeface="Arial Narrow" charset="0"/>
              <a:ea typeface="Arial Narrow" charset="0"/>
              <a:cs typeface="Arial Narrow" charset="0"/>
            </a:endParaRPr>
          </a:p>
        </p:txBody>
      </p:sp>
      <p:sp>
        <p:nvSpPr>
          <p:cNvPr id="3" name="TextBox 2"/>
          <p:cNvSpPr txBox="1"/>
          <p:nvPr/>
        </p:nvSpPr>
        <p:spPr>
          <a:xfrm>
            <a:off x="8122470" y="4715206"/>
            <a:ext cx="3355100" cy="1200328"/>
          </a:xfrm>
          <a:prstGeom prst="rect">
            <a:avLst/>
          </a:prstGeom>
          <a:noFill/>
        </p:spPr>
        <p:txBody>
          <a:bodyPr wrap="square" rtlCol="0">
            <a:spAutoFit/>
          </a:bodyPr>
          <a:lstStyle/>
          <a:p>
            <a:r>
              <a:rPr lang="en-US" sz="2400" dirty="0" smtClean="0"/>
              <a:t>From years to hours</a:t>
            </a:r>
          </a:p>
          <a:p>
            <a:r>
              <a:rPr lang="en-US" sz="2400" dirty="0" smtClean="0"/>
              <a:t>Predict at multiple scales</a:t>
            </a:r>
          </a:p>
          <a:p>
            <a:r>
              <a:rPr lang="en-US" sz="2400" dirty="0"/>
              <a:t>More catch, less </a:t>
            </a:r>
            <a:r>
              <a:rPr lang="en-US" sz="2400" dirty="0" err="1"/>
              <a:t>bycatch</a:t>
            </a:r>
            <a:endParaRPr lang="en-US" sz="2400" dirty="0"/>
          </a:p>
        </p:txBody>
      </p:sp>
      <p:pic>
        <p:nvPicPr>
          <p:cNvPr id="4" name="Picture 3"/>
          <p:cNvPicPr>
            <a:picLocks noChangeAspect="1"/>
          </p:cNvPicPr>
          <p:nvPr/>
        </p:nvPicPr>
        <p:blipFill>
          <a:blip r:embed="rId2"/>
          <a:stretch>
            <a:fillRect/>
          </a:stretch>
        </p:blipFill>
        <p:spPr>
          <a:xfrm>
            <a:off x="3709028" y="628719"/>
            <a:ext cx="6349373" cy="4993374"/>
          </a:xfrm>
          <a:prstGeom prst="rect">
            <a:avLst/>
          </a:prstGeom>
        </p:spPr>
      </p:pic>
      <p:pic>
        <p:nvPicPr>
          <p:cNvPr id="5" name="Picture 4" descr="bycatch_265x18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381" y="4239867"/>
            <a:ext cx="3365500" cy="2298700"/>
          </a:xfrm>
          <a:prstGeom prst="rect">
            <a:avLst/>
          </a:prstGeom>
        </p:spPr>
      </p:pic>
    </p:spTree>
    <p:extLst>
      <p:ext uri="{BB962C8B-B14F-4D97-AF65-F5344CB8AC3E}">
        <p14:creationId xmlns:p14="http://schemas.microsoft.com/office/powerpoint/2010/main" val="3732767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3048013" y="6355101"/>
            <a:ext cx="8534401" cy="502919"/>
          </a:xfrm>
        </p:spPr>
        <p:txBody>
          <a:bodyPr/>
          <a:lstStyle/>
          <a:p>
            <a:r>
              <a:rPr lang="en-US" smtClean="0"/>
              <a:t>U.S. Department of Commerce | National Oceanic and Atmospheric Administration | NOAA Fisheries | Page </a:t>
            </a:r>
            <a:fld id="{632D3AEB-7CBE-3049-91AC-335C6B4F5BF6}" type="slidenum">
              <a:rPr lang="en-US" smtClean="0"/>
              <a:pPr/>
              <a:t>29</a:t>
            </a:fld>
            <a:endParaRPr lang="en-US" dirty="0"/>
          </a:p>
        </p:txBody>
      </p:sp>
      <p:pic>
        <p:nvPicPr>
          <p:cNvPr id="3" name="Content Placeholder 6"/>
          <p:cNvPicPr>
            <a:picLocks noChangeAspect="1"/>
          </p:cNvPicPr>
          <p:nvPr/>
        </p:nvPicPr>
        <p:blipFill rotWithShape="1">
          <a:blip r:embed="rId2">
            <a:extLst>
              <a:ext uri="{28A0092B-C50C-407E-A947-70E740481C1C}">
                <a14:useLocalDpi xmlns:a14="http://schemas.microsoft.com/office/drawing/2010/main" val="0"/>
              </a:ext>
            </a:extLst>
          </a:blip>
          <a:srcRect l="1291" r="1702"/>
          <a:stretch/>
        </p:blipFill>
        <p:spPr>
          <a:xfrm>
            <a:off x="6943724" y="101181"/>
            <a:ext cx="5219712" cy="3587173"/>
          </a:xfrm>
          <a:prstGeom prst="rect">
            <a:avLst/>
          </a:prstGeom>
          <a:effectLst>
            <a:softEdge rad="63500"/>
          </a:effectLst>
        </p:spPr>
      </p:pic>
      <p:sp>
        <p:nvSpPr>
          <p:cNvPr id="4" name="Rectangle 3"/>
          <p:cNvSpPr/>
          <p:nvPr/>
        </p:nvSpPr>
        <p:spPr>
          <a:xfrm>
            <a:off x="214312" y="299043"/>
            <a:ext cx="6743700" cy="3416320"/>
          </a:xfrm>
          <a:prstGeom prst="rect">
            <a:avLst/>
          </a:prstGeom>
        </p:spPr>
        <p:txBody>
          <a:bodyPr wrap="square">
            <a:spAutoFit/>
          </a:bodyPr>
          <a:lstStyle/>
          <a:p>
            <a:r>
              <a:rPr lang="en-US" sz="4400" b="1" dirty="0" smtClean="0">
                <a:solidFill>
                  <a:schemeClr val="accent5"/>
                </a:solidFill>
              </a:rPr>
              <a:t>Thank you &amp; Questions</a:t>
            </a:r>
            <a:endParaRPr lang="en-US" sz="4400" b="1" dirty="0">
              <a:solidFill>
                <a:schemeClr val="accent5"/>
              </a:solidFill>
            </a:endParaRPr>
          </a:p>
          <a:p>
            <a:endParaRPr lang="en-US" sz="1600" dirty="0">
              <a:solidFill>
                <a:schemeClr val="accent5"/>
              </a:solidFill>
            </a:endParaRPr>
          </a:p>
          <a:p>
            <a:r>
              <a:rPr lang="en-US" sz="2600" dirty="0" smtClean="0">
                <a:solidFill>
                  <a:schemeClr val="accent5"/>
                </a:solidFill>
              </a:rPr>
              <a:t>SWFSC Mission: Generate </a:t>
            </a:r>
            <a:r>
              <a:rPr lang="en-US" sz="2600" dirty="0">
                <a:solidFill>
                  <a:schemeClr val="accent5"/>
                </a:solidFill>
              </a:rPr>
              <a:t>the </a:t>
            </a:r>
            <a:r>
              <a:rPr lang="en-US" sz="2600" b="1" i="1" dirty="0">
                <a:solidFill>
                  <a:schemeClr val="accent5"/>
                </a:solidFill>
              </a:rPr>
              <a:t>science</a:t>
            </a:r>
            <a:r>
              <a:rPr lang="en-US" sz="2600" dirty="0">
                <a:solidFill>
                  <a:schemeClr val="accent5"/>
                </a:solidFill>
              </a:rPr>
              <a:t> necessary to </a:t>
            </a:r>
            <a:r>
              <a:rPr lang="en-US" sz="2600" dirty="0" smtClean="0">
                <a:solidFill>
                  <a:schemeClr val="accent5"/>
                </a:solidFill>
              </a:rPr>
              <a:t>manage </a:t>
            </a:r>
            <a:r>
              <a:rPr lang="en-US" sz="2600" dirty="0">
                <a:solidFill>
                  <a:schemeClr val="accent5"/>
                </a:solidFill>
              </a:rPr>
              <a:t>and conserve the living marine resources of the California Current, the eastern tropical Pacific, and portions of the California watershed ecosystems, the N. Pacific, Pacific Islands, </a:t>
            </a:r>
            <a:r>
              <a:rPr lang="en-US" sz="2600" dirty="0" smtClean="0">
                <a:solidFill>
                  <a:schemeClr val="accent5"/>
                </a:solidFill>
              </a:rPr>
              <a:t>and </a:t>
            </a:r>
            <a:r>
              <a:rPr lang="en-US" sz="2600" dirty="0">
                <a:solidFill>
                  <a:schemeClr val="accent5"/>
                </a:solidFill>
              </a:rPr>
              <a:t>Southern </a:t>
            </a:r>
            <a:r>
              <a:rPr lang="en-US" sz="2600" dirty="0" smtClean="0">
                <a:solidFill>
                  <a:schemeClr val="accent5"/>
                </a:solidFill>
              </a:rPr>
              <a:t>Ocean</a:t>
            </a:r>
            <a:r>
              <a:rPr lang="en-US" sz="2600" dirty="0">
                <a:solidFill>
                  <a:schemeClr val="accent5"/>
                </a:solidFill>
              </a:rPr>
              <a:t>. </a:t>
            </a:r>
          </a:p>
        </p:txBody>
      </p:sp>
      <p:sp>
        <p:nvSpPr>
          <p:cNvPr id="5" name="TextBox 4"/>
          <p:cNvSpPr txBox="1"/>
          <p:nvPr/>
        </p:nvSpPr>
        <p:spPr>
          <a:xfrm>
            <a:off x="6517026" y="260318"/>
            <a:ext cx="3888715" cy="369332"/>
          </a:xfrm>
          <a:prstGeom prst="rect">
            <a:avLst/>
          </a:prstGeom>
          <a:noFill/>
        </p:spPr>
        <p:txBody>
          <a:bodyPr wrap="square" rtlCol="0">
            <a:spAutoFit/>
          </a:bodyPr>
          <a:lstStyle/>
          <a:p>
            <a:endParaRPr lang="en-US" dirty="0"/>
          </a:p>
        </p:txBody>
      </p:sp>
      <p:pic>
        <p:nvPicPr>
          <p:cNvPr id="6" name="Picture 5" descr="NewBld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05225"/>
            <a:ext cx="12192000" cy="3152775"/>
          </a:xfrm>
          <a:prstGeom prst="rect">
            <a:avLst/>
          </a:prstGeom>
        </p:spPr>
      </p:pic>
    </p:spTree>
    <p:extLst>
      <p:ext uri="{BB962C8B-B14F-4D97-AF65-F5344CB8AC3E}">
        <p14:creationId xmlns:p14="http://schemas.microsoft.com/office/powerpoint/2010/main" val="247925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36331" y="304800"/>
            <a:ext cx="7430814" cy="676014"/>
          </a:xfrm>
        </p:spPr>
        <p:txBody>
          <a:bodyPr>
            <a:normAutofit fontScale="90000"/>
          </a:bodyPr>
          <a:lstStyle/>
          <a:p>
            <a:r>
              <a:rPr lang="en-US" b="1" dirty="0" smtClean="0">
                <a:latin typeface="Arial Narrow" charset="0"/>
                <a:ea typeface="Arial Narrow" charset="0"/>
                <a:cs typeface="Arial Narrow" charset="0"/>
              </a:rPr>
              <a:t>Managing Living Marine Resources</a:t>
            </a:r>
            <a:endParaRPr lang="en-US" b="1" dirty="0">
              <a:latin typeface="Arial Narrow" charset="0"/>
              <a:ea typeface="Arial Narrow" charset="0"/>
              <a:cs typeface="Arial Narrow" charset="0"/>
            </a:endParaRPr>
          </a:p>
        </p:txBody>
      </p:sp>
      <p:sp>
        <p:nvSpPr>
          <p:cNvPr id="7" name="Content Placeholder 6"/>
          <p:cNvSpPr>
            <a:spLocks noGrp="1"/>
          </p:cNvSpPr>
          <p:nvPr>
            <p:ph idx="1"/>
          </p:nvPr>
        </p:nvSpPr>
        <p:spPr>
          <a:xfrm>
            <a:off x="926662" y="1149418"/>
            <a:ext cx="5622041" cy="5381886"/>
          </a:xfrm>
        </p:spPr>
        <p:txBody>
          <a:bodyPr>
            <a:normAutofit/>
          </a:bodyPr>
          <a:lstStyle/>
          <a:p>
            <a:r>
              <a:rPr lang="en-US" dirty="0" smtClean="0"/>
              <a:t>Requires all of the environmental data as presented over the last two days</a:t>
            </a:r>
          </a:p>
          <a:p>
            <a:endParaRPr lang="en-US" sz="1800" dirty="0"/>
          </a:p>
          <a:p>
            <a:r>
              <a:rPr lang="en-US" dirty="0" smtClean="0"/>
              <a:t>Plus assessments of the species of interest</a:t>
            </a:r>
          </a:p>
          <a:p>
            <a:pPr lvl="2"/>
            <a:r>
              <a:rPr lang="en-US" dirty="0" smtClean="0"/>
              <a:t>available technologies labor intensive</a:t>
            </a:r>
          </a:p>
          <a:p>
            <a:pPr lvl="2"/>
            <a:r>
              <a:rPr lang="en-US" dirty="0"/>
              <a:t>a</a:t>
            </a:r>
            <a:r>
              <a:rPr lang="en-US" dirty="0" smtClean="0"/>
              <a:t>nd require significant ship operations </a:t>
            </a:r>
          </a:p>
          <a:p>
            <a:pPr lvl="3"/>
            <a:endParaRPr lang="en-US" dirty="0"/>
          </a:p>
          <a:p>
            <a:r>
              <a:rPr lang="en-US" dirty="0" smtClean="0"/>
              <a:t>Need to transition from grids to adaptive sampling monitoring</a:t>
            </a:r>
          </a:p>
          <a:p>
            <a:pPr lvl="1"/>
            <a:r>
              <a:rPr lang="en-US" dirty="0" smtClean="0"/>
              <a:t>As many management hurtles as scientific and engineering</a:t>
            </a:r>
          </a:p>
          <a:p>
            <a:endParaRPr lang="en-US" dirty="0"/>
          </a:p>
          <a:p>
            <a:pPr lvl="2"/>
            <a:endParaRPr lang="en-US" sz="1800" dirty="0"/>
          </a:p>
        </p:txBody>
      </p:sp>
      <p:pic>
        <p:nvPicPr>
          <p:cNvPr id="8" name="Picture 7" descr="Ocean-Observatories-Initiativ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7813" y="3721101"/>
            <a:ext cx="3830186" cy="3071113"/>
          </a:xfrm>
          <a:prstGeom prst="rect">
            <a:avLst/>
          </a:prstGeom>
        </p:spPr>
      </p:pic>
      <p:pic>
        <p:nvPicPr>
          <p:cNvPr id="9" name="Picture 8" descr="trawling.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6700" y="-1"/>
            <a:ext cx="2790826" cy="3721101"/>
          </a:xfrm>
          <a:prstGeom prst="rect">
            <a:avLst/>
          </a:prstGeom>
        </p:spPr>
      </p:pic>
    </p:spTree>
    <p:extLst>
      <p:ext uri="{BB962C8B-B14F-4D97-AF65-F5344CB8AC3E}">
        <p14:creationId xmlns:p14="http://schemas.microsoft.com/office/powerpoint/2010/main" val="290351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9090" y="231228"/>
            <a:ext cx="9869008" cy="584776"/>
          </a:xfrm>
          <a:prstGeom prst="rect">
            <a:avLst/>
          </a:prstGeom>
          <a:noFill/>
        </p:spPr>
        <p:txBody>
          <a:bodyPr wrap="none" rtlCol="0">
            <a:spAutoFit/>
          </a:bodyPr>
          <a:lstStyle/>
          <a:p>
            <a:r>
              <a:rPr lang="en-US" sz="3200" dirty="0" smtClean="0"/>
              <a:t>Some LMR areas needing increased and novel monitoring.</a:t>
            </a:r>
            <a:endParaRPr lang="en-US" sz="3200" dirty="0"/>
          </a:p>
        </p:txBody>
      </p:sp>
      <p:sp>
        <p:nvSpPr>
          <p:cNvPr id="3" name="TextBox 2"/>
          <p:cNvSpPr txBox="1"/>
          <p:nvPr/>
        </p:nvSpPr>
        <p:spPr>
          <a:xfrm>
            <a:off x="714704" y="1113999"/>
            <a:ext cx="11013430" cy="5262980"/>
          </a:xfrm>
          <a:prstGeom prst="rect">
            <a:avLst/>
          </a:prstGeom>
          <a:noFill/>
        </p:spPr>
        <p:txBody>
          <a:bodyPr wrap="square" rtlCol="0">
            <a:spAutoFit/>
          </a:bodyPr>
          <a:lstStyle/>
          <a:p>
            <a:pPr marL="342900" indent="-342900">
              <a:buFontTx/>
              <a:buAutoNum type="arabicPeriod"/>
            </a:pPr>
            <a:r>
              <a:rPr lang="en-US" sz="2800" dirty="0"/>
              <a:t>Scales from Tsunami to seasonal to ENSO to PDO to climate monitoring</a:t>
            </a:r>
          </a:p>
          <a:p>
            <a:pPr marL="342900" indent="-342900">
              <a:buFontTx/>
              <a:buAutoNum type="arabicPeriod"/>
            </a:pPr>
            <a:r>
              <a:rPr lang="en-US" sz="2800" dirty="0" smtClean="0"/>
              <a:t>Remote </a:t>
            </a:r>
            <a:r>
              <a:rPr lang="en-US" sz="2800" dirty="0"/>
              <a:t>monitoring of primary and secondary productivity</a:t>
            </a:r>
          </a:p>
          <a:p>
            <a:pPr marL="342900" indent="-342900">
              <a:buFontTx/>
              <a:buAutoNum type="arabicPeriod"/>
            </a:pPr>
            <a:r>
              <a:rPr lang="en-US" sz="2800" dirty="0"/>
              <a:t>Sustained Arctic and Antarctic observations</a:t>
            </a:r>
          </a:p>
          <a:p>
            <a:pPr marL="342900" indent="-342900">
              <a:buAutoNum type="arabicPeriod"/>
            </a:pPr>
            <a:r>
              <a:rPr lang="en-US" sz="2800" dirty="0" smtClean="0"/>
              <a:t>Monitoring </a:t>
            </a:r>
            <a:r>
              <a:rPr lang="en-US" sz="2800" dirty="0"/>
              <a:t>ocean </a:t>
            </a:r>
            <a:r>
              <a:rPr lang="en-US" sz="2800" dirty="0" smtClean="0"/>
              <a:t>hypoxia and acidification</a:t>
            </a:r>
            <a:endParaRPr lang="en-US" sz="2800" dirty="0"/>
          </a:p>
          <a:p>
            <a:pPr marL="342900" indent="-342900">
              <a:buFontTx/>
              <a:buAutoNum type="arabicPeriod"/>
            </a:pPr>
            <a:r>
              <a:rPr lang="en-US" sz="2800" dirty="0"/>
              <a:t>Better assessments of fishery stocks</a:t>
            </a:r>
          </a:p>
          <a:p>
            <a:pPr marL="342900" indent="-342900">
              <a:buAutoNum type="arabicPeriod"/>
            </a:pPr>
            <a:r>
              <a:rPr lang="en-US" sz="2800" dirty="0" smtClean="0"/>
              <a:t>Insights into the reproductive status of endangered orcas and other marine mammals</a:t>
            </a:r>
          </a:p>
          <a:p>
            <a:pPr marL="342900" indent="-342900">
              <a:buFontTx/>
              <a:buAutoNum type="arabicPeriod"/>
            </a:pPr>
            <a:r>
              <a:rPr lang="en-US" sz="2800" dirty="0"/>
              <a:t>Reducing the </a:t>
            </a:r>
            <a:r>
              <a:rPr lang="en-US" sz="2800" dirty="0" err="1"/>
              <a:t>bycatch</a:t>
            </a:r>
            <a:r>
              <a:rPr lang="en-US" sz="2800" dirty="0"/>
              <a:t> of protected and rebuilding species</a:t>
            </a:r>
          </a:p>
          <a:p>
            <a:pPr marL="342900" indent="-342900">
              <a:buAutoNum type="arabicPeriod"/>
            </a:pPr>
            <a:r>
              <a:rPr lang="en-US" sz="2800" dirty="0" smtClean="0"/>
              <a:t>Assessing the health consequences of whale entanglement in fixed fishing gear</a:t>
            </a:r>
          </a:p>
          <a:p>
            <a:pPr marL="342900" indent="-342900">
              <a:buAutoNum type="arabicPeriod"/>
            </a:pPr>
            <a:r>
              <a:rPr lang="en-US" sz="2800" dirty="0" smtClean="0"/>
              <a:t>Reducing LMR interactions with shipping </a:t>
            </a:r>
          </a:p>
          <a:p>
            <a:pPr marL="342900" indent="-342900">
              <a:buAutoNum type="arabicPeriod"/>
            </a:pPr>
            <a:r>
              <a:rPr lang="en-US" sz="2800" dirty="0" smtClean="0"/>
              <a:t> Better monitoring of anthropogenic impacts on marine species</a:t>
            </a:r>
          </a:p>
        </p:txBody>
      </p:sp>
    </p:spTree>
    <p:extLst>
      <p:ext uri="{BB962C8B-B14F-4D97-AF65-F5344CB8AC3E}">
        <p14:creationId xmlns:p14="http://schemas.microsoft.com/office/powerpoint/2010/main" val="2485094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 name="Picture 2" descr="C:\Cutter\AST\Slides for Cisco\draft_figures\Lasker-ctbdDown-AllSonarBeams.tif"/>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526642" y="3284300"/>
            <a:ext cx="3637157" cy="1646695"/>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6762492" y="4727182"/>
            <a:ext cx="3694459" cy="1938908"/>
          </a:xfrm>
          <a:prstGeom prst="rect">
            <a:avLst/>
          </a:prstGeom>
          <a:noFill/>
        </p:spPr>
        <p:txBody>
          <a:bodyPr wrap="square" lIns="91350" tIns="45678" rIns="91350" bIns="45678">
            <a:spAutoFit/>
          </a:bodyPr>
          <a:lstStyle/>
          <a:p>
            <a:pPr marL="9257" defTabSz="456762">
              <a:defRPr/>
            </a:pPr>
            <a:r>
              <a:rPr lang="en-US" sz="1200" b="1" dirty="0">
                <a:solidFill>
                  <a:prstClr val="white"/>
                </a:solidFill>
                <a:latin typeface="Arial Narrow"/>
                <a:cs typeface="Arial Narrow"/>
              </a:rPr>
              <a:t>Acoustic sensors</a:t>
            </a:r>
          </a:p>
          <a:p>
            <a:pPr marL="284163" indent="-169863" defTabSz="456762">
              <a:buFont typeface="Arial" panose="020B0604020202020204" pitchFamily="34" charset="0"/>
              <a:buChar char="•"/>
              <a:defRPr/>
            </a:pPr>
            <a:r>
              <a:rPr lang="en-US" sz="1200" dirty="0">
                <a:solidFill>
                  <a:prstClr val="white"/>
                </a:solidFill>
                <a:latin typeface="Arial Narrow"/>
                <a:cs typeface="Arial Narrow"/>
              </a:rPr>
              <a:t>Down-looking multi-frequency split-beam </a:t>
            </a:r>
            <a:r>
              <a:rPr lang="en-US" sz="1200" dirty="0" err="1">
                <a:solidFill>
                  <a:prstClr val="white"/>
                </a:solidFill>
                <a:latin typeface="Arial Narrow"/>
                <a:cs typeface="Arial Narrow"/>
              </a:rPr>
              <a:t>echosounders</a:t>
            </a:r>
            <a:r>
              <a:rPr lang="en-US" sz="1200" dirty="0">
                <a:solidFill>
                  <a:prstClr val="white"/>
                </a:solidFill>
                <a:latin typeface="Arial Narrow"/>
                <a:cs typeface="Arial Narrow"/>
              </a:rPr>
              <a:t> (EK60)</a:t>
            </a:r>
          </a:p>
          <a:p>
            <a:pPr marL="284163" indent="-169863" defTabSz="456762">
              <a:buFont typeface="Arial" panose="020B0604020202020204" pitchFamily="34" charset="0"/>
              <a:buChar char="•"/>
              <a:defRPr/>
            </a:pPr>
            <a:r>
              <a:rPr lang="en-US" sz="1200" dirty="0">
                <a:solidFill>
                  <a:prstClr val="white"/>
                </a:solidFill>
                <a:latin typeface="Arial Narrow"/>
                <a:cs typeface="Arial Narrow"/>
              </a:rPr>
              <a:t>Multi-beam swath </a:t>
            </a:r>
            <a:r>
              <a:rPr lang="en-US" sz="1200" dirty="0" err="1">
                <a:solidFill>
                  <a:prstClr val="white"/>
                </a:solidFill>
                <a:latin typeface="Arial Narrow"/>
                <a:cs typeface="Arial Narrow"/>
              </a:rPr>
              <a:t>echosounder</a:t>
            </a:r>
            <a:r>
              <a:rPr lang="en-US" sz="1200" dirty="0">
                <a:solidFill>
                  <a:prstClr val="white"/>
                </a:solidFill>
                <a:latin typeface="Arial Narrow"/>
                <a:cs typeface="Arial Narrow"/>
              </a:rPr>
              <a:t> (ME70)</a:t>
            </a:r>
          </a:p>
          <a:p>
            <a:pPr marL="284163" indent="-169863" defTabSz="456762">
              <a:buFont typeface="Arial" panose="020B0604020202020204" pitchFamily="34" charset="0"/>
              <a:buChar char="•"/>
              <a:defRPr/>
            </a:pPr>
            <a:r>
              <a:rPr lang="en-US" sz="1200" dirty="0">
                <a:solidFill>
                  <a:prstClr val="white"/>
                </a:solidFill>
                <a:latin typeface="Arial Narrow"/>
                <a:cs typeface="Arial Narrow"/>
              </a:rPr>
              <a:t>Omni-directional sonar (SX90)</a:t>
            </a:r>
          </a:p>
          <a:p>
            <a:pPr marL="284163" indent="-169863" defTabSz="456762">
              <a:buFont typeface="Arial" panose="020B0604020202020204" pitchFamily="34" charset="0"/>
              <a:buChar char="•"/>
              <a:defRPr/>
            </a:pPr>
            <a:r>
              <a:rPr lang="en-US" sz="1200" dirty="0">
                <a:solidFill>
                  <a:prstClr val="white"/>
                </a:solidFill>
                <a:latin typeface="Arial Narrow"/>
                <a:cs typeface="Arial Narrow"/>
              </a:rPr>
              <a:t>Multi-beam imaging sonar (MS70)</a:t>
            </a:r>
          </a:p>
          <a:p>
            <a:pPr marL="284163" indent="-169863" defTabSz="456762">
              <a:buFont typeface="Arial" panose="020B0604020202020204" pitchFamily="34" charset="0"/>
              <a:buChar char="•"/>
              <a:defRPr/>
            </a:pPr>
            <a:r>
              <a:rPr lang="en-US" sz="1200" dirty="0">
                <a:solidFill>
                  <a:prstClr val="white"/>
                </a:solidFill>
                <a:latin typeface="Arial Narrow"/>
                <a:cs typeface="Arial Narrow"/>
              </a:rPr>
              <a:t>ADCP current profiler</a:t>
            </a:r>
          </a:p>
          <a:p>
            <a:pPr marL="284163" indent="-169863" defTabSz="456762">
              <a:buFont typeface="Arial" panose="020B0604020202020204" pitchFamily="34" charset="0"/>
              <a:buChar char="•"/>
              <a:defRPr/>
            </a:pPr>
            <a:r>
              <a:rPr lang="en-US" sz="1200" dirty="0">
                <a:solidFill>
                  <a:prstClr val="white"/>
                </a:solidFill>
                <a:latin typeface="Arial Narrow"/>
                <a:cs typeface="Arial Narrow"/>
              </a:rPr>
              <a:t>Additional hydrophones and transceivers for passive sonar, self-noise monitoring, acoustic releases, ROV and AUV tracking, net mensuration</a:t>
            </a:r>
          </a:p>
        </p:txBody>
      </p:sp>
      <p:grpSp>
        <p:nvGrpSpPr>
          <p:cNvPr id="2" name="Group 1"/>
          <p:cNvGrpSpPr/>
          <p:nvPr/>
        </p:nvGrpSpPr>
        <p:grpSpPr>
          <a:xfrm>
            <a:off x="2551187" y="178421"/>
            <a:ext cx="7078215" cy="3015559"/>
            <a:chOff x="792835" y="178420"/>
            <a:chExt cx="7078215" cy="3015559"/>
          </a:xfrm>
        </p:grpSpPr>
        <p:pic>
          <p:nvPicPr>
            <p:cNvPr id="3" name="Picture 2" descr="150913LAS_119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35" y="178420"/>
              <a:ext cx="7078215" cy="3015559"/>
            </a:xfrm>
            <a:prstGeom prst="rect">
              <a:avLst/>
            </a:prstGeom>
          </p:spPr>
        </p:pic>
        <p:sp>
          <p:nvSpPr>
            <p:cNvPr id="4" name="Rectangle 4"/>
            <p:cNvSpPr>
              <a:spLocks noChangeArrowheads="1"/>
            </p:cNvSpPr>
            <p:nvPr/>
          </p:nvSpPr>
          <p:spPr bwMode="auto">
            <a:xfrm>
              <a:off x="3429000" y="2193461"/>
              <a:ext cx="2514600" cy="368049"/>
            </a:xfrm>
            <a:prstGeom prst="rect">
              <a:avLst/>
            </a:prstGeom>
            <a:noFill/>
            <a:ln w="9525">
              <a:noFill/>
              <a:miter lim="800000"/>
              <a:headEnd/>
              <a:tailEnd/>
            </a:ln>
          </p:spPr>
          <p:txBody>
            <a:bodyPr lIns="91350" tIns="45678" rIns="91350" bIns="45678">
              <a:spAutoFit/>
            </a:bodyPr>
            <a:lstStyle/>
            <a:p>
              <a:pPr defTabSz="456762">
                <a:defRPr/>
              </a:pPr>
              <a:endParaRPr lang="en-US">
                <a:solidFill>
                  <a:prstClr val="black"/>
                </a:solidFill>
                <a:latin typeface="Calibri"/>
              </a:endParaRPr>
            </a:p>
          </p:txBody>
        </p:sp>
        <p:sp>
          <p:nvSpPr>
            <p:cNvPr id="33" name="Rectangle 32"/>
            <p:cNvSpPr/>
            <p:nvPr/>
          </p:nvSpPr>
          <p:spPr>
            <a:xfrm>
              <a:off x="1027186" y="235623"/>
              <a:ext cx="5545372" cy="1127224"/>
            </a:xfrm>
            <a:prstGeom prst="rect">
              <a:avLst/>
            </a:prstGeom>
          </p:spPr>
          <p:txBody>
            <a:bodyPr wrap="square" lIns="19044" tIns="9521" rIns="19044" bIns="9521">
              <a:spAutoFit/>
            </a:bodyPr>
            <a:lstStyle/>
            <a:p>
              <a:pPr defTabSz="456762"/>
              <a:r>
                <a:rPr lang="en-US" sz="3600" b="1" dirty="0">
                  <a:ln>
                    <a:solidFill>
                      <a:schemeClr val="bg1">
                        <a:lumMod val="85000"/>
                      </a:schemeClr>
                    </a:solidFill>
                  </a:ln>
                  <a:solidFill>
                    <a:srgbClr val="000000"/>
                  </a:solidFill>
                  <a:latin typeface="Arial Narrow"/>
                  <a:cs typeface="Arial Narrow"/>
                </a:rPr>
                <a:t>NOAA Ship </a:t>
              </a:r>
              <a:r>
                <a:rPr lang="en-US" sz="3600" b="1" i="1" dirty="0">
                  <a:ln>
                    <a:solidFill>
                      <a:schemeClr val="bg1">
                        <a:lumMod val="85000"/>
                      </a:schemeClr>
                    </a:solidFill>
                  </a:ln>
                  <a:solidFill>
                    <a:srgbClr val="000000"/>
                  </a:solidFill>
                  <a:latin typeface="Arial Narrow"/>
                  <a:cs typeface="Arial Narrow"/>
                </a:rPr>
                <a:t>Reuben </a:t>
              </a:r>
              <a:r>
                <a:rPr lang="en-US" sz="3600" b="1" i="1" dirty="0" err="1">
                  <a:ln>
                    <a:solidFill>
                      <a:schemeClr val="bg1">
                        <a:lumMod val="85000"/>
                      </a:schemeClr>
                    </a:solidFill>
                  </a:ln>
                  <a:solidFill>
                    <a:srgbClr val="000000"/>
                  </a:solidFill>
                  <a:latin typeface="Arial Narrow"/>
                  <a:cs typeface="Arial Narrow"/>
                </a:rPr>
                <a:t>Lasker</a:t>
              </a:r>
              <a:endParaRPr lang="en-US" sz="3600" b="1" i="1" dirty="0">
                <a:ln>
                  <a:solidFill>
                    <a:schemeClr val="bg1">
                      <a:lumMod val="85000"/>
                    </a:schemeClr>
                  </a:solidFill>
                </a:ln>
                <a:solidFill>
                  <a:srgbClr val="000000"/>
                </a:solidFill>
                <a:latin typeface="Arial Narrow"/>
                <a:cs typeface="Arial Narrow"/>
              </a:endParaRPr>
            </a:p>
            <a:p>
              <a:pPr defTabSz="456762"/>
              <a:r>
                <a:rPr lang="en-US" sz="3600" b="1" dirty="0">
                  <a:ln>
                    <a:solidFill>
                      <a:schemeClr val="bg1">
                        <a:lumMod val="85000"/>
                      </a:schemeClr>
                    </a:solidFill>
                  </a:ln>
                  <a:solidFill>
                    <a:srgbClr val="000000"/>
                  </a:solidFill>
                  <a:latin typeface="Arial Narrow"/>
                  <a:cs typeface="Arial Narrow"/>
                </a:rPr>
                <a:t>Commissioned in 2014</a:t>
              </a:r>
            </a:p>
          </p:txBody>
        </p:sp>
      </p:grpSp>
      <p:sp>
        <p:nvSpPr>
          <p:cNvPr id="30" name="Rectangle 29"/>
          <p:cNvSpPr/>
          <p:nvPr/>
        </p:nvSpPr>
        <p:spPr>
          <a:xfrm>
            <a:off x="8377919" y="1430863"/>
            <a:ext cx="2275130" cy="1754298"/>
          </a:xfrm>
          <a:prstGeom prst="rect">
            <a:avLst/>
          </a:prstGeom>
          <a:solidFill>
            <a:schemeClr val="accent1">
              <a:alpha val="65000"/>
            </a:schemeClr>
          </a:solidFill>
        </p:spPr>
        <p:txBody>
          <a:bodyPr wrap="square" lIns="91410" tIns="45706" rIns="91410" bIns="45706">
            <a:spAutoFit/>
          </a:bodyPr>
          <a:lstStyle/>
          <a:p>
            <a:pPr lvl="3" defTabSz="457054">
              <a:spcBef>
                <a:spcPct val="0"/>
              </a:spcBef>
            </a:pPr>
            <a:r>
              <a:rPr lang="en-US" sz="1200" b="1" dirty="0">
                <a:solidFill>
                  <a:srgbClr val="FFFFFF"/>
                </a:solidFill>
                <a:latin typeface="Arial Narrow"/>
                <a:cs typeface="Arial Narrow"/>
              </a:rPr>
              <a:t>Capabilities</a:t>
            </a:r>
          </a:p>
          <a:p>
            <a:pPr marL="284163" indent="-169863" defTabSz="457054">
              <a:spcBef>
                <a:spcPct val="0"/>
              </a:spcBef>
              <a:buFont typeface="Arial" panose="020B0604020202020204" pitchFamily="34" charset="0"/>
              <a:buChar char="•"/>
            </a:pPr>
            <a:r>
              <a:rPr lang="en-US" sz="1200" dirty="0">
                <a:solidFill>
                  <a:srgbClr val="FFFFFF"/>
                </a:solidFill>
                <a:latin typeface="Arial Narrow"/>
                <a:cs typeface="Arial Narrow"/>
              </a:rPr>
              <a:t>Fish, Chemistry and Dry Laboratories</a:t>
            </a:r>
          </a:p>
          <a:p>
            <a:pPr marL="284163" indent="-169863" defTabSz="457054">
              <a:spcBef>
                <a:spcPct val="0"/>
              </a:spcBef>
              <a:buFont typeface="Arial" panose="020B0604020202020204" pitchFamily="34" charset="0"/>
              <a:buChar char="•"/>
            </a:pPr>
            <a:r>
              <a:rPr lang="en-US" sz="1200" dirty="0">
                <a:solidFill>
                  <a:srgbClr val="FFFFFF"/>
                </a:solidFill>
                <a:latin typeface="Arial Narrow"/>
                <a:cs typeface="Arial Narrow"/>
              </a:rPr>
              <a:t>Side Sampling Station</a:t>
            </a:r>
          </a:p>
          <a:p>
            <a:pPr marL="284163" indent="-169863" defTabSz="457054">
              <a:buFont typeface="Arial" panose="020B0604020202020204" pitchFamily="34" charset="0"/>
              <a:buChar char="•"/>
              <a:defRPr/>
            </a:pPr>
            <a:r>
              <a:rPr lang="en-US" sz="1200" dirty="0">
                <a:solidFill>
                  <a:srgbClr val="FFFFFF"/>
                </a:solidFill>
                <a:latin typeface="Arial Narrow"/>
                <a:cs typeface="Arial Narrow"/>
              </a:rPr>
              <a:t>Acoustic-Computer Laboratory</a:t>
            </a:r>
          </a:p>
          <a:p>
            <a:pPr marL="284163" indent="-169863" defTabSz="457054">
              <a:buFont typeface="Arial"/>
              <a:buChar char="•"/>
              <a:defRPr/>
            </a:pPr>
            <a:r>
              <a:rPr lang="en-US" sz="1200" dirty="0">
                <a:solidFill>
                  <a:srgbClr val="FFFFFF"/>
                </a:solidFill>
                <a:latin typeface="Arial Narrow"/>
                <a:cs typeface="Arial Narrow"/>
              </a:rPr>
              <a:t>Controlled Environment Room </a:t>
            </a:r>
          </a:p>
          <a:p>
            <a:pPr marL="284163" indent="-169863" defTabSz="457054">
              <a:buFont typeface="Arial"/>
              <a:buChar char="•"/>
              <a:defRPr/>
            </a:pPr>
            <a:r>
              <a:rPr lang="en-US" sz="1200" dirty="0">
                <a:solidFill>
                  <a:srgbClr val="FFFFFF"/>
                </a:solidFill>
                <a:latin typeface="Arial Narrow"/>
                <a:cs typeface="Arial Narrow"/>
              </a:rPr>
              <a:t>Scientist Ready Room </a:t>
            </a:r>
          </a:p>
          <a:p>
            <a:pPr marL="284163" indent="-169863" defTabSz="457054">
              <a:buFont typeface="Arial"/>
              <a:buChar char="•"/>
              <a:defRPr/>
            </a:pPr>
            <a:r>
              <a:rPr lang="en-US" sz="1200" dirty="0">
                <a:solidFill>
                  <a:srgbClr val="FFFFFF"/>
                </a:solidFill>
                <a:latin typeface="Arial Narrow"/>
                <a:cs typeface="Arial Narrow"/>
              </a:rPr>
              <a:t>Labs interconnected and provided w/ stable power &amp; UPS</a:t>
            </a:r>
          </a:p>
        </p:txBody>
      </p:sp>
      <p:pic>
        <p:nvPicPr>
          <p:cNvPr id="10" name="Picture 4" descr="frv clea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646271" y="3204114"/>
            <a:ext cx="4332242" cy="324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
          <p:cNvSpPr txBox="1">
            <a:spLocks noChangeArrowheads="1"/>
          </p:cNvSpPr>
          <p:nvPr/>
        </p:nvSpPr>
        <p:spPr bwMode="auto">
          <a:xfrm>
            <a:off x="2094605" y="5976155"/>
            <a:ext cx="1489668" cy="438525"/>
          </a:xfrm>
          <a:prstGeom prst="rect">
            <a:avLst/>
          </a:prstGeom>
          <a:noFill/>
          <a:ln w="9525">
            <a:noFill/>
            <a:miter lim="800000"/>
            <a:headEnd/>
            <a:tailEnd/>
          </a:ln>
        </p:spPr>
        <p:txBody>
          <a:bodyPr wrap="square" lIns="91350" tIns="45678" rIns="91350" bIns="45678">
            <a:spAutoFit/>
          </a:bodyPr>
          <a:lstStyle/>
          <a:p>
            <a:pPr algn="ctr" defTabSz="456762">
              <a:spcBef>
                <a:spcPct val="50000"/>
              </a:spcBef>
              <a:defRPr/>
            </a:pPr>
            <a:r>
              <a:rPr lang="en-US" sz="1100" dirty="0">
                <a:solidFill>
                  <a:prstClr val="white"/>
                </a:solidFill>
                <a:latin typeface="Calibri"/>
              </a:rPr>
              <a:t>Highly Skewed Quiet Propeller</a:t>
            </a:r>
          </a:p>
        </p:txBody>
      </p:sp>
      <p:sp>
        <p:nvSpPr>
          <p:cNvPr id="12" name="Text Box 11"/>
          <p:cNvSpPr txBox="1">
            <a:spLocks noChangeArrowheads="1"/>
          </p:cNvSpPr>
          <p:nvPr/>
        </p:nvSpPr>
        <p:spPr bwMode="auto">
          <a:xfrm>
            <a:off x="4531025" y="5417063"/>
            <a:ext cx="1831453" cy="438525"/>
          </a:xfrm>
          <a:prstGeom prst="rect">
            <a:avLst/>
          </a:prstGeom>
          <a:noFill/>
          <a:ln w="9525">
            <a:noFill/>
            <a:miter lim="800000"/>
            <a:headEnd/>
            <a:tailEnd/>
          </a:ln>
        </p:spPr>
        <p:txBody>
          <a:bodyPr wrap="square" lIns="91350" tIns="45678" rIns="91350" bIns="45678">
            <a:spAutoFit/>
          </a:bodyPr>
          <a:lstStyle/>
          <a:p>
            <a:pPr algn="ctr" defTabSz="456762">
              <a:spcBef>
                <a:spcPct val="50000"/>
              </a:spcBef>
              <a:defRPr/>
            </a:pPr>
            <a:r>
              <a:rPr lang="en-US" sz="1100" dirty="0">
                <a:solidFill>
                  <a:prstClr val="white"/>
                </a:solidFill>
                <a:latin typeface="Calibri"/>
              </a:rPr>
              <a:t>Bow Configured to Reduce Bubble </a:t>
            </a:r>
            <a:r>
              <a:rPr lang="en-US" sz="1100" dirty="0" err="1">
                <a:solidFill>
                  <a:prstClr val="white"/>
                </a:solidFill>
                <a:latin typeface="Calibri"/>
              </a:rPr>
              <a:t>Sweepdown</a:t>
            </a:r>
            <a:endParaRPr lang="en-US" sz="1100" dirty="0">
              <a:solidFill>
                <a:prstClr val="white"/>
              </a:solidFill>
              <a:latin typeface="Calibri"/>
            </a:endParaRPr>
          </a:p>
        </p:txBody>
      </p:sp>
      <p:sp>
        <p:nvSpPr>
          <p:cNvPr id="13" name="Text Box 12"/>
          <p:cNvSpPr txBox="1">
            <a:spLocks noChangeArrowheads="1"/>
          </p:cNvSpPr>
          <p:nvPr/>
        </p:nvSpPr>
        <p:spPr bwMode="auto">
          <a:xfrm>
            <a:off x="4301417" y="3545404"/>
            <a:ext cx="2347700" cy="438525"/>
          </a:xfrm>
          <a:prstGeom prst="rect">
            <a:avLst/>
          </a:prstGeom>
          <a:noFill/>
          <a:ln w="9525">
            <a:noFill/>
            <a:miter lim="800000"/>
            <a:headEnd/>
            <a:tailEnd/>
          </a:ln>
        </p:spPr>
        <p:txBody>
          <a:bodyPr wrap="square" lIns="91350" tIns="45678" rIns="91350" bIns="45678">
            <a:spAutoFit/>
          </a:bodyPr>
          <a:lstStyle/>
          <a:p>
            <a:pPr defTabSz="456762">
              <a:spcBef>
                <a:spcPct val="50000"/>
              </a:spcBef>
              <a:defRPr/>
            </a:pPr>
            <a:r>
              <a:rPr lang="en-US" sz="1100" dirty="0">
                <a:solidFill>
                  <a:prstClr val="white"/>
                </a:solidFill>
                <a:latin typeface="Calibri"/>
              </a:rPr>
              <a:t>Propulsion and auxiliary equipment tested to stringent vibration criteria</a:t>
            </a:r>
          </a:p>
        </p:txBody>
      </p:sp>
      <p:cxnSp>
        <p:nvCxnSpPr>
          <p:cNvPr id="14" name="Straight Connector 13"/>
          <p:cNvCxnSpPr/>
          <p:nvPr/>
        </p:nvCxnSpPr>
        <p:spPr>
          <a:xfrm flipH="1">
            <a:off x="4084056" y="3983927"/>
            <a:ext cx="977516" cy="1433134"/>
          </a:xfrm>
          <a:prstGeom prst="line">
            <a:avLst/>
          </a:prstGeom>
          <a:ln w="1905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722010" y="5770081"/>
            <a:ext cx="188291" cy="261422"/>
          </a:xfrm>
          <a:prstGeom prst="line">
            <a:avLst/>
          </a:prstGeom>
          <a:ln w="1905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304113" y="5182121"/>
            <a:ext cx="0" cy="234940"/>
          </a:xfrm>
          <a:prstGeom prst="line">
            <a:avLst/>
          </a:prstGeom>
          <a:ln w="1905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1524001" y="1449816"/>
            <a:ext cx="1866731" cy="1754298"/>
          </a:xfrm>
          <a:prstGeom prst="rect">
            <a:avLst/>
          </a:prstGeom>
          <a:solidFill>
            <a:schemeClr val="accent1">
              <a:alpha val="65000"/>
            </a:schemeClr>
          </a:solidFill>
        </p:spPr>
        <p:txBody>
          <a:bodyPr wrap="square" lIns="91410" tIns="45706" rIns="91410" bIns="45706">
            <a:spAutoFit/>
          </a:bodyPr>
          <a:lstStyle>
            <a:lvl1pPr defTabSz="457200" eaLnBrk="0" hangingPunct="0">
              <a:defRPr sz="2400">
                <a:solidFill>
                  <a:schemeClr val="tx1"/>
                </a:solidFill>
                <a:latin typeface="Arial" charset="0"/>
                <a:ea typeface="ヒラギノ角ゴ Pro W3" charset="0"/>
                <a:cs typeface="ヒラギノ角ゴ Pro W3" charset="0"/>
              </a:defRPr>
            </a:lvl1pPr>
            <a:lvl2pPr marL="37931725" indent="-37474525" defTabSz="457200"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2000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2000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2000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20000"/>
              </a:spcBef>
              <a:spcAft>
                <a:spcPct val="0"/>
              </a:spcAft>
              <a:defRPr sz="2400">
                <a:solidFill>
                  <a:schemeClr val="tx1"/>
                </a:solidFill>
                <a:latin typeface="Arial" charset="0"/>
                <a:ea typeface="ヒラギノ角ゴ Pro W3" charset="0"/>
                <a:cs typeface="ヒラギノ角ゴ Pro W3" charset="0"/>
              </a:defRPr>
            </a:lvl9pPr>
          </a:lstStyle>
          <a:p>
            <a:pPr eaLnBrk="1" hangingPunct="1">
              <a:spcBef>
                <a:spcPct val="0"/>
              </a:spcBef>
            </a:pPr>
            <a:r>
              <a:rPr lang="en-US" sz="1200" b="1" dirty="0">
                <a:solidFill>
                  <a:prstClr val="white"/>
                </a:solidFill>
                <a:latin typeface="Arial Narrow"/>
                <a:cs typeface="Arial Narrow"/>
              </a:rPr>
              <a:t>Mission</a:t>
            </a:r>
          </a:p>
          <a:p>
            <a:pPr marL="284163" indent="-169863" eaLnBrk="1" hangingPunct="1">
              <a:spcBef>
                <a:spcPct val="0"/>
              </a:spcBef>
              <a:buFont typeface="Arial" panose="020B0604020202020204" pitchFamily="34" charset="0"/>
              <a:buChar char="•"/>
            </a:pPr>
            <a:r>
              <a:rPr lang="en-US" sz="1200" dirty="0">
                <a:solidFill>
                  <a:prstClr val="white"/>
                </a:solidFill>
                <a:latin typeface="Arial Narrow"/>
                <a:cs typeface="Arial Narrow"/>
              </a:rPr>
              <a:t>Acoustic and net surveys</a:t>
            </a:r>
          </a:p>
          <a:p>
            <a:pPr marL="284163" indent="-169863" eaLnBrk="1" hangingPunct="1">
              <a:spcBef>
                <a:spcPct val="0"/>
              </a:spcBef>
              <a:buFont typeface="Arial" panose="020B0604020202020204" pitchFamily="34" charset="0"/>
              <a:buChar char="•"/>
            </a:pPr>
            <a:r>
              <a:rPr lang="en-US" sz="1200" dirty="0">
                <a:solidFill>
                  <a:prstClr val="white"/>
                </a:solidFill>
                <a:latin typeface="Arial Narrow"/>
                <a:cs typeface="Arial Narrow"/>
              </a:rPr>
              <a:t>Marine mammal and seabird surveys</a:t>
            </a:r>
          </a:p>
          <a:p>
            <a:pPr marL="284163" indent="-169863" eaLnBrk="1" hangingPunct="1">
              <a:spcBef>
                <a:spcPct val="0"/>
              </a:spcBef>
              <a:buFont typeface="Arial" panose="020B0604020202020204" pitchFamily="34" charset="0"/>
              <a:buChar char="•"/>
            </a:pPr>
            <a:r>
              <a:rPr lang="en-US" sz="1200" dirty="0">
                <a:solidFill>
                  <a:prstClr val="white"/>
                </a:solidFill>
                <a:latin typeface="Arial Narrow"/>
                <a:cs typeface="Arial Narrow"/>
              </a:rPr>
              <a:t>Oceanographic and meteorological sampling</a:t>
            </a:r>
          </a:p>
          <a:p>
            <a:pPr marL="284163" indent="-169863" eaLnBrk="1" hangingPunct="1">
              <a:spcBef>
                <a:spcPct val="0"/>
              </a:spcBef>
              <a:buFont typeface="Arial" panose="020B0604020202020204" pitchFamily="34" charset="0"/>
              <a:buChar char="•"/>
            </a:pPr>
            <a:r>
              <a:rPr lang="en-US" sz="1200" dirty="0">
                <a:solidFill>
                  <a:prstClr val="white"/>
                </a:solidFill>
                <a:latin typeface="Arial Narrow"/>
                <a:cs typeface="Arial Narrow"/>
              </a:rPr>
              <a:t>Habitat mapping</a:t>
            </a:r>
          </a:p>
          <a:p>
            <a:pPr marL="284163" indent="-169863" eaLnBrk="1" hangingPunct="1">
              <a:spcBef>
                <a:spcPct val="0"/>
              </a:spcBef>
              <a:buFont typeface="Arial" panose="020B0604020202020204" pitchFamily="34" charset="0"/>
              <a:buChar char="•"/>
            </a:pPr>
            <a:r>
              <a:rPr lang="en-US" sz="1200" dirty="0">
                <a:solidFill>
                  <a:prstClr val="white"/>
                </a:solidFill>
                <a:latin typeface="Arial Narrow"/>
                <a:cs typeface="Arial Narrow"/>
              </a:rPr>
              <a:t>Sampling technology development</a:t>
            </a:r>
          </a:p>
        </p:txBody>
      </p:sp>
    </p:spTree>
    <p:extLst>
      <p:ext uri="{BB962C8B-B14F-4D97-AF65-F5344CB8AC3E}">
        <p14:creationId xmlns:p14="http://schemas.microsoft.com/office/powerpoint/2010/main" val="4259340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12-28 at 3.44.2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9024" y="518244"/>
            <a:ext cx="3761848" cy="4121223"/>
          </a:xfrm>
          <a:prstGeom prst="rect">
            <a:avLst/>
          </a:prstGeom>
        </p:spPr>
      </p:pic>
      <p:pic>
        <p:nvPicPr>
          <p:cNvPr id="5" name="Picture 4" descr="Screen Shot 2015-12-28 at 3.44.4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1973" y="4704490"/>
            <a:ext cx="3659061" cy="2026190"/>
          </a:xfrm>
          <a:prstGeom prst="rect">
            <a:avLst/>
          </a:prstGeom>
        </p:spPr>
      </p:pic>
      <p:pic>
        <p:nvPicPr>
          <p:cNvPr id="6" name="Picture 5" descr="Screen Shot 2015-12-28 at 3.44.5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4000" y="830295"/>
            <a:ext cx="4175232" cy="4055369"/>
          </a:xfrm>
          <a:prstGeom prst="rect">
            <a:avLst/>
          </a:prstGeom>
        </p:spPr>
      </p:pic>
      <p:sp>
        <p:nvSpPr>
          <p:cNvPr id="7" name="Rectangle 6"/>
          <p:cNvSpPr/>
          <p:nvPr/>
        </p:nvSpPr>
        <p:spPr>
          <a:xfrm>
            <a:off x="1549024" y="2712972"/>
            <a:ext cx="9100208" cy="1991519"/>
          </a:xfrm>
          <a:prstGeom prst="rect">
            <a:avLst/>
          </a:prstGeom>
          <a:solidFill>
            <a:srgbClr val="FF0000">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481973" y="5786063"/>
            <a:ext cx="3659061" cy="1061059"/>
          </a:xfrm>
          <a:prstGeom prst="rect">
            <a:avLst/>
          </a:prstGeom>
          <a:solidFill>
            <a:srgbClr val="FF0000">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6625797" y="5134437"/>
            <a:ext cx="2856870" cy="830997"/>
          </a:xfrm>
          <a:prstGeom prst="rect">
            <a:avLst/>
          </a:prstGeom>
          <a:noFill/>
          <a:ln w="34925">
            <a:solidFill>
              <a:schemeClr val="tx1"/>
            </a:solidFill>
          </a:ln>
        </p:spPr>
        <p:txBody>
          <a:bodyPr wrap="square" rtlCol="0">
            <a:spAutoFit/>
          </a:bodyPr>
          <a:lstStyle/>
          <a:p>
            <a:r>
              <a:rPr lang="en-US" sz="2400" b="1" dirty="0">
                <a:solidFill>
                  <a:srgbClr val="0000FF"/>
                </a:solidFill>
              </a:rPr>
              <a:t>16 active ships</a:t>
            </a:r>
          </a:p>
          <a:p>
            <a:r>
              <a:rPr lang="en-US" sz="2400" b="1" dirty="0">
                <a:solidFill>
                  <a:srgbClr val="FF0000"/>
                </a:solidFill>
              </a:rPr>
              <a:t>15 decommissioned</a:t>
            </a:r>
          </a:p>
        </p:txBody>
      </p:sp>
      <p:sp>
        <p:nvSpPr>
          <p:cNvPr id="10" name="Title 5"/>
          <p:cNvSpPr txBox="1">
            <a:spLocks/>
          </p:cNvSpPr>
          <p:nvPr/>
        </p:nvSpPr>
        <p:spPr>
          <a:xfrm>
            <a:off x="3132648" y="25401"/>
            <a:ext cx="5943600" cy="676014"/>
          </a:xfrm>
          <a:prstGeom prst="rect">
            <a:avLst/>
          </a:prstGeom>
        </p:spPr>
        <p:txBody>
          <a:bodyPr/>
          <a:lstStyle>
            <a:lvl1pPr algn="ctr" defTabSz="456835" rtl="0" eaLnBrk="1" latinLnBrk="0" hangingPunct="1">
              <a:spcBef>
                <a:spcPct val="0"/>
              </a:spcBef>
              <a:buNone/>
              <a:defRPr sz="4400" kern="1200">
                <a:solidFill>
                  <a:schemeClr val="tx1"/>
                </a:solidFill>
                <a:latin typeface="+mj-lt"/>
                <a:ea typeface="+mj-ea"/>
                <a:cs typeface="+mj-cs"/>
              </a:defRPr>
            </a:lvl1pPr>
          </a:lstStyle>
          <a:p>
            <a:r>
              <a:rPr lang="en-US" sz="3600" b="1" dirty="0">
                <a:solidFill>
                  <a:srgbClr val="FF6600"/>
                </a:solidFill>
                <a:cs typeface="Arial Narrow Bold"/>
              </a:rPr>
              <a:t>Fleet “snapshot”</a:t>
            </a:r>
          </a:p>
        </p:txBody>
      </p:sp>
      <p:sp>
        <p:nvSpPr>
          <p:cNvPr id="2" name="TextBox 1"/>
          <p:cNvSpPr txBox="1"/>
          <p:nvPr/>
        </p:nvSpPr>
        <p:spPr>
          <a:xfrm>
            <a:off x="6141034" y="6293125"/>
            <a:ext cx="5965607" cy="369332"/>
          </a:xfrm>
          <a:prstGeom prst="rect">
            <a:avLst/>
          </a:prstGeom>
          <a:noFill/>
        </p:spPr>
        <p:txBody>
          <a:bodyPr wrap="none" rtlCol="0">
            <a:spAutoFit/>
          </a:bodyPr>
          <a:lstStyle/>
          <a:p>
            <a:r>
              <a:rPr lang="en-US" dirty="0" smtClean="0"/>
              <a:t>First issue: the fleet won’t be getting bigger in </a:t>
            </a:r>
            <a:r>
              <a:rPr lang="en-US" smtClean="0"/>
              <a:t>the near future</a:t>
            </a:r>
            <a:endParaRPr lang="en-US"/>
          </a:p>
        </p:txBody>
      </p:sp>
    </p:spTree>
    <p:extLst>
      <p:ext uri="{BB962C8B-B14F-4D97-AF65-F5344CB8AC3E}">
        <p14:creationId xmlns:p14="http://schemas.microsoft.com/office/powerpoint/2010/main" val="35687210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12828" y="1801833"/>
            <a:ext cx="5787276" cy="3077496"/>
          </a:xfrm>
          <a:prstGeom prst="rect">
            <a:avLst/>
          </a:prstGeom>
        </p:spPr>
      </p:pic>
      <p:sp>
        <p:nvSpPr>
          <p:cNvPr id="5" name="TextBox 4"/>
          <p:cNvSpPr txBox="1"/>
          <p:nvPr/>
        </p:nvSpPr>
        <p:spPr>
          <a:xfrm>
            <a:off x="181728" y="278010"/>
            <a:ext cx="12120811" cy="430887"/>
          </a:xfrm>
          <a:prstGeom prst="rect">
            <a:avLst/>
          </a:prstGeom>
          <a:noFill/>
        </p:spPr>
        <p:txBody>
          <a:bodyPr wrap="square" rtlCol="0">
            <a:spAutoFit/>
          </a:bodyPr>
          <a:lstStyle/>
          <a:p>
            <a:r>
              <a:rPr lang="en-US" sz="2200" dirty="0" smtClean="0">
                <a:latin typeface="Arial Narrow" charset="0"/>
                <a:ea typeface="Arial Narrow" charset="0"/>
                <a:cs typeface="Arial Narrow" charset="0"/>
              </a:rPr>
              <a:t>The second issue: accurate assessment of migrating stocks: ship sampling has to presume a spatially-static stock</a:t>
            </a:r>
            <a:endParaRPr lang="en-US" sz="2200" dirty="0">
              <a:latin typeface="Arial Narrow" charset="0"/>
              <a:ea typeface="Arial Narrow" charset="0"/>
              <a:cs typeface="Arial Narrow" charset="0"/>
            </a:endParaRPr>
          </a:p>
        </p:txBody>
      </p:sp>
      <p:pic>
        <p:nvPicPr>
          <p:cNvPr id="6" name="image21.png"/>
          <p:cNvPicPr>
            <a:picLocks noChangeAspect="1"/>
          </p:cNvPicPr>
          <p:nvPr/>
        </p:nvPicPr>
        <p:blipFill rotWithShape="1">
          <a:blip r:embed="rId3">
            <a:extLst/>
          </a:blip>
          <a:srcRect l="51294"/>
          <a:stretch/>
        </p:blipFill>
        <p:spPr>
          <a:xfrm>
            <a:off x="9009090" y="958538"/>
            <a:ext cx="3174182" cy="4764086"/>
          </a:xfrm>
          <a:prstGeom prst="rect">
            <a:avLst/>
          </a:prstGeom>
          <a:ln w="12700">
            <a:miter lim="400000"/>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6250" y="5265763"/>
            <a:ext cx="2150332" cy="1218521"/>
          </a:xfrm>
          <a:prstGeom prst="rect">
            <a:avLst/>
          </a:prstGeom>
          <a:effectLst>
            <a:softEdge rad="12700"/>
          </a:effectLst>
        </p:spPr>
      </p:pic>
      <p:pic>
        <p:nvPicPr>
          <p:cNvPr id="8" name="image21.png"/>
          <p:cNvPicPr>
            <a:picLocks noChangeAspect="1"/>
          </p:cNvPicPr>
          <p:nvPr/>
        </p:nvPicPr>
        <p:blipFill rotWithShape="1">
          <a:blip r:embed="rId3">
            <a:extLst/>
          </a:blip>
          <a:srcRect r="48515"/>
          <a:stretch/>
        </p:blipFill>
        <p:spPr>
          <a:xfrm>
            <a:off x="62460" y="958538"/>
            <a:ext cx="3355298" cy="4764086"/>
          </a:xfrm>
          <a:prstGeom prst="rect">
            <a:avLst/>
          </a:prstGeom>
          <a:ln w="12700">
            <a:miter lim="400000"/>
          </a:ln>
        </p:spPr>
      </p:pic>
    </p:spTree>
    <p:extLst>
      <p:ext uri="{BB962C8B-B14F-4D97-AF65-F5344CB8AC3E}">
        <p14:creationId xmlns:p14="http://schemas.microsoft.com/office/powerpoint/2010/main" val="8189321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0" y="3249706"/>
            <a:ext cx="1752600" cy="12460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n w="18000">
                  <a:solidFill>
                    <a:schemeClr val="tx2">
                      <a:lumMod val="75000"/>
                    </a:schemeClr>
                  </a:solidFill>
                  <a:prstDash val="solid"/>
                  <a:miter lim="800000"/>
                </a:ln>
                <a:solidFill>
                  <a:schemeClr val="tx1"/>
                </a:solidFill>
                <a:effectLst>
                  <a:outerShdw blurRad="25500" dist="23000" dir="7020000" algn="tl">
                    <a:srgbClr val="000000">
                      <a:alpha val="50000"/>
                    </a:srgbClr>
                  </a:outerShdw>
                </a:effectLst>
              </a:rPr>
              <a:t>GAM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292" y="3620998"/>
            <a:ext cx="2438401" cy="292608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2249" y="666670"/>
            <a:ext cx="2438399" cy="2926079"/>
          </a:xfrm>
          <a:prstGeom prst="rect">
            <a:avLst/>
          </a:prstGeom>
        </p:spPr>
      </p:pic>
      <p:sp>
        <p:nvSpPr>
          <p:cNvPr id="7" name="TextBox 6"/>
          <p:cNvSpPr txBox="1"/>
          <p:nvPr/>
        </p:nvSpPr>
        <p:spPr>
          <a:xfrm>
            <a:off x="9974" y="2006789"/>
            <a:ext cx="1549399" cy="400110"/>
          </a:xfrm>
          <a:prstGeom prst="rect">
            <a:avLst/>
          </a:prstGeom>
          <a:noFill/>
        </p:spPr>
        <p:txBody>
          <a:bodyPr wrap="none" rtlCol="0">
            <a:spAutoFit/>
          </a:bodyPr>
          <a:lstStyle/>
          <a:p>
            <a:r>
              <a:rPr lang="en-US" sz="2000" b="1" dirty="0"/>
              <a:t>Temperature</a:t>
            </a:r>
          </a:p>
        </p:txBody>
      </p:sp>
      <p:sp>
        <p:nvSpPr>
          <p:cNvPr id="2" name="Title 1"/>
          <p:cNvSpPr>
            <a:spLocks noGrp="1"/>
          </p:cNvSpPr>
          <p:nvPr>
            <p:ph type="title" idx="4294967295"/>
          </p:nvPr>
        </p:nvSpPr>
        <p:spPr>
          <a:xfrm>
            <a:off x="876300" y="118575"/>
            <a:ext cx="9144000" cy="762000"/>
          </a:xfrm>
        </p:spPr>
        <p:txBody>
          <a:bodyPr/>
          <a:lstStyle/>
          <a:p>
            <a:pPr algn="ctr"/>
            <a:r>
              <a:rPr lang="en-US" dirty="0" smtClean="0"/>
              <a:t>One solution: Habitat Prediction</a:t>
            </a:r>
            <a:endParaRPr lang="en-US"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201" y="1586753"/>
            <a:ext cx="5181600" cy="4572000"/>
          </a:xfrm>
          <a:prstGeom prst="rect">
            <a:avLst/>
          </a:prstGeom>
        </p:spPr>
      </p:pic>
      <p:sp>
        <p:nvSpPr>
          <p:cNvPr id="8" name="TextBox 7"/>
          <p:cNvSpPr txBox="1"/>
          <p:nvPr/>
        </p:nvSpPr>
        <p:spPr>
          <a:xfrm>
            <a:off x="-63935" y="4373886"/>
            <a:ext cx="1757725" cy="400110"/>
          </a:xfrm>
          <a:prstGeom prst="rect">
            <a:avLst/>
          </a:prstGeom>
          <a:noFill/>
        </p:spPr>
        <p:txBody>
          <a:bodyPr wrap="none" rtlCol="0">
            <a:spAutoFit/>
          </a:bodyPr>
          <a:lstStyle/>
          <a:p>
            <a:r>
              <a:rPr lang="en-US" sz="2000" b="1" dirty="0" err="1"/>
              <a:t>Chloropyhyll</a:t>
            </a:r>
            <a:r>
              <a:rPr lang="en-US" sz="2000" b="1" dirty="0"/>
              <a:t>-A</a:t>
            </a:r>
          </a:p>
        </p:txBody>
      </p:sp>
      <p:sp>
        <p:nvSpPr>
          <p:cNvPr id="10" name="TextBox 9"/>
          <p:cNvSpPr txBox="1"/>
          <p:nvPr/>
        </p:nvSpPr>
        <p:spPr>
          <a:xfrm>
            <a:off x="8007311" y="1165791"/>
            <a:ext cx="1989584" cy="400110"/>
          </a:xfrm>
          <a:prstGeom prst="rect">
            <a:avLst/>
          </a:prstGeom>
          <a:noFill/>
        </p:spPr>
        <p:txBody>
          <a:bodyPr wrap="none" rtlCol="0">
            <a:spAutoFit/>
          </a:bodyPr>
          <a:lstStyle/>
          <a:p>
            <a:r>
              <a:rPr lang="en-US" sz="2000" b="1" dirty="0"/>
              <a:t>Potential Habitat</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74419" y="3632347"/>
            <a:ext cx="2354826" cy="2825791"/>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72033" y="707321"/>
            <a:ext cx="2354826" cy="2825792"/>
          </a:xfrm>
          <a:prstGeom prst="rect">
            <a:avLst/>
          </a:prstGeom>
        </p:spPr>
      </p:pic>
      <p:cxnSp>
        <p:nvCxnSpPr>
          <p:cNvPr id="12" name="Straight Arrow Connector 11"/>
          <p:cNvCxnSpPr/>
          <p:nvPr/>
        </p:nvCxnSpPr>
        <p:spPr>
          <a:xfrm>
            <a:off x="3657600" y="2895600"/>
            <a:ext cx="914400" cy="68580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7" name="Straight Arrow Connector 16"/>
          <p:cNvCxnSpPr/>
          <p:nvPr/>
        </p:nvCxnSpPr>
        <p:spPr>
          <a:xfrm flipV="1">
            <a:off x="3657600" y="4114801"/>
            <a:ext cx="914400" cy="518171"/>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9" name="Straight Arrow Connector 18"/>
          <p:cNvCxnSpPr>
            <a:endCxn id="6" idx="1"/>
          </p:cNvCxnSpPr>
          <p:nvPr/>
        </p:nvCxnSpPr>
        <p:spPr>
          <a:xfrm flipV="1">
            <a:off x="6324601" y="3872754"/>
            <a:ext cx="228601" cy="13447"/>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9" name="TextBox 8"/>
          <p:cNvSpPr txBox="1"/>
          <p:nvPr/>
        </p:nvSpPr>
        <p:spPr>
          <a:xfrm>
            <a:off x="8219090" y="6300483"/>
            <a:ext cx="2846870" cy="369332"/>
          </a:xfrm>
          <a:prstGeom prst="rect">
            <a:avLst/>
          </a:prstGeom>
          <a:noFill/>
        </p:spPr>
        <p:txBody>
          <a:bodyPr wrap="none" rtlCol="0">
            <a:spAutoFit/>
          </a:bodyPr>
          <a:lstStyle/>
          <a:p>
            <a:r>
              <a:rPr lang="en-US" dirty="0" smtClean="0"/>
              <a:t>From: </a:t>
            </a:r>
            <a:r>
              <a:rPr lang="en-US" dirty="0" err="1" smtClean="0"/>
              <a:t>Zwolinski</a:t>
            </a:r>
            <a:r>
              <a:rPr lang="en-US" dirty="0" smtClean="0"/>
              <a:t> and </a:t>
            </a:r>
            <a:r>
              <a:rPr lang="en-US" dirty="0" err="1" smtClean="0"/>
              <a:t>Renfree</a:t>
            </a:r>
            <a:endParaRPr lang="en-US" dirty="0"/>
          </a:p>
        </p:txBody>
      </p:sp>
    </p:spTree>
    <p:extLst>
      <p:ext uri="{BB962C8B-B14F-4D97-AF65-F5344CB8AC3E}">
        <p14:creationId xmlns:p14="http://schemas.microsoft.com/office/powerpoint/2010/main" val="179778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0" nodeType="clickEffect">
                                  <p:stCondLst>
                                    <p:cond delay="0"/>
                                  </p:stCondLst>
                                  <p:childTnLst>
                                    <p:anim calcmode="lin" valueType="num">
                                      <p:cBhvr>
                                        <p:cTn id="6" dur="1000"/>
                                        <p:tgtEl>
                                          <p:spTgt spid="7"/>
                                        </p:tgtEl>
                                        <p:attrNameLst>
                                          <p:attrName>ppt_w</p:attrName>
                                        </p:attrNameLst>
                                      </p:cBhvr>
                                      <p:tavLst>
                                        <p:tav tm="0">
                                          <p:val>
                                            <p:strVal val="ppt_w"/>
                                          </p:val>
                                        </p:tav>
                                        <p:tav tm="100000">
                                          <p:val>
                                            <p:fltVal val="0"/>
                                          </p:val>
                                        </p:tav>
                                      </p:tavLst>
                                    </p:anim>
                                    <p:anim calcmode="lin" valueType="num">
                                      <p:cBhvr>
                                        <p:cTn id="7" dur="1000"/>
                                        <p:tgtEl>
                                          <p:spTgt spid="7"/>
                                        </p:tgtEl>
                                        <p:attrNameLst>
                                          <p:attrName>ppt_h</p:attrName>
                                        </p:attrNameLst>
                                      </p:cBhvr>
                                      <p:tavLst>
                                        <p:tav tm="0">
                                          <p:val>
                                            <p:strVal val="ppt_h"/>
                                          </p:val>
                                        </p:tav>
                                        <p:tav tm="100000">
                                          <p:val>
                                            <p:fltVal val="0"/>
                                          </p:val>
                                        </p:tav>
                                      </p:tavLst>
                                    </p:anim>
                                    <p:set>
                                      <p:cBhvr>
                                        <p:cTn id="8" dur="1" fill="hold">
                                          <p:stCondLst>
                                            <p:cond delay="999"/>
                                          </p:stCondLst>
                                        </p:cTn>
                                        <p:tgtEl>
                                          <p:spTgt spid="7"/>
                                        </p:tgtEl>
                                        <p:attrNameLst>
                                          <p:attrName>style.visibility</p:attrName>
                                        </p:attrNameLst>
                                      </p:cBhvr>
                                      <p:to>
                                        <p:strVal val="hidden"/>
                                      </p:to>
                                    </p:set>
                                  </p:childTnLst>
                                </p:cTn>
                              </p:par>
                              <p:par>
                                <p:cTn id="9" presetID="23" presetClass="exit" presetSubtype="32" fill="hold" nodeType="withEffect">
                                  <p:stCondLst>
                                    <p:cond delay="0"/>
                                  </p:stCondLst>
                                  <p:childTnLst>
                                    <p:anim calcmode="lin" valueType="num">
                                      <p:cBhvr>
                                        <p:cTn id="10" dur="1000"/>
                                        <p:tgtEl>
                                          <p:spTgt spid="3"/>
                                        </p:tgtEl>
                                        <p:attrNameLst>
                                          <p:attrName>ppt_w</p:attrName>
                                        </p:attrNameLst>
                                      </p:cBhvr>
                                      <p:tavLst>
                                        <p:tav tm="0">
                                          <p:val>
                                            <p:strVal val="ppt_w"/>
                                          </p:val>
                                        </p:tav>
                                        <p:tav tm="100000">
                                          <p:val>
                                            <p:fltVal val="0"/>
                                          </p:val>
                                        </p:tav>
                                      </p:tavLst>
                                    </p:anim>
                                    <p:anim calcmode="lin" valueType="num">
                                      <p:cBhvr>
                                        <p:cTn id="11" dur="1000"/>
                                        <p:tgtEl>
                                          <p:spTgt spid="3"/>
                                        </p:tgtEl>
                                        <p:attrNameLst>
                                          <p:attrName>ppt_h</p:attrName>
                                        </p:attrNameLst>
                                      </p:cBhvr>
                                      <p:tavLst>
                                        <p:tav tm="0">
                                          <p:val>
                                            <p:strVal val="ppt_h"/>
                                          </p:val>
                                        </p:tav>
                                        <p:tav tm="100000">
                                          <p:val>
                                            <p:fltVal val="0"/>
                                          </p:val>
                                        </p:tav>
                                      </p:tavLst>
                                    </p:anim>
                                    <p:set>
                                      <p:cBhvr>
                                        <p:cTn id="12" dur="1" fill="hold">
                                          <p:stCondLst>
                                            <p:cond delay="999"/>
                                          </p:stCondLst>
                                        </p:cTn>
                                        <p:tgtEl>
                                          <p:spTgt spid="3"/>
                                        </p:tgtEl>
                                        <p:attrNameLst>
                                          <p:attrName>style.visibility</p:attrName>
                                        </p:attrNameLst>
                                      </p:cBhvr>
                                      <p:to>
                                        <p:strVal val="hidden"/>
                                      </p:to>
                                    </p:set>
                                  </p:childTnLst>
                                </p:cTn>
                              </p:par>
                              <p:par>
                                <p:cTn id="13" presetID="42" presetClass="path" presetSubtype="0" accel="50000" decel="50000" fill="hold" grpId="1" nodeType="withEffect">
                                  <p:stCondLst>
                                    <p:cond delay="0"/>
                                  </p:stCondLst>
                                  <p:childTnLst>
                                    <p:animMotion origin="layout" path="M -1.85465E-6 -3.33333E-6 L 0.24382 0.31528 " pathEditMode="relative" rAng="0" ptsTypes="AA">
                                      <p:cBhvr>
                                        <p:cTn id="14" dur="1000" fill="hold"/>
                                        <p:tgtEl>
                                          <p:spTgt spid="7"/>
                                        </p:tgtEl>
                                        <p:attrNameLst>
                                          <p:attrName>ppt_x</p:attrName>
                                          <p:attrName>ppt_y</p:attrName>
                                        </p:attrNameLst>
                                      </p:cBhvr>
                                      <p:rCtr x="12191" y="15764"/>
                                    </p:animMotion>
                                  </p:childTnLst>
                                </p:cTn>
                              </p:par>
                              <p:par>
                                <p:cTn id="15" presetID="42" presetClass="path" presetSubtype="0" accel="50000" decel="50000" fill="hold" nodeType="withEffect">
                                  <p:stCondLst>
                                    <p:cond delay="0"/>
                                  </p:stCondLst>
                                  <p:childTnLst>
                                    <p:animMotion origin="layout" path="M -1.85465E-6 -3.33333E-6 L 0.24382 0.00209 " pathEditMode="relative" rAng="0" ptsTypes="AA">
                                      <p:cBhvr>
                                        <p:cTn id="16" dur="1000" fill="hold"/>
                                        <p:tgtEl>
                                          <p:spTgt spid="3"/>
                                        </p:tgtEl>
                                        <p:attrNameLst>
                                          <p:attrName>ppt_x</p:attrName>
                                          <p:attrName>ppt_y</p:attrName>
                                        </p:attrNameLst>
                                      </p:cBhvr>
                                      <p:rCtr x="12191" y="93"/>
                                    </p:animMotion>
                                  </p:childTnLst>
                                </p:cTn>
                              </p:par>
                            </p:childTnLst>
                          </p:cTn>
                        </p:par>
                        <p:par>
                          <p:cTn id="17" fill="hold">
                            <p:stCondLst>
                              <p:cond delay="1000"/>
                            </p:stCondLst>
                            <p:childTnLst>
                              <p:par>
                                <p:cTn id="18" presetID="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xit" presetSubtype="32" fill="hold" grpId="1" nodeType="clickEffect">
                                  <p:stCondLst>
                                    <p:cond delay="0"/>
                                  </p:stCondLst>
                                  <p:childTnLst>
                                    <p:anim calcmode="lin" valueType="num">
                                      <p:cBhvr>
                                        <p:cTn id="29" dur="1000"/>
                                        <p:tgtEl>
                                          <p:spTgt spid="8"/>
                                        </p:tgtEl>
                                        <p:attrNameLst>
                                          <p:attrName>ppt_w</p:attrName>
                                        </p:attrNameLst>
                                      </p:cBhvr>
                                      <p:tavLst>
                                        <p:tav tm="0">
                                          <p:val>
                                            <p:strVal val="ppt_w"/>
                                          </p:val>
                                        </p:tav>
                                        <p:tav tm="100000">
                                          <p:val>
                                            <p:fltVal val="0"/>
                                          </p:val>
                                        </p:tav>
                                      </p:tavLst>
                                    </p:anim>
                                    <p:anim calcmode="lin" valueType="num">
                                      <p:cBhvr>
                                        <p:cTn id="30" dur="1000"/>
                                        <p:tgtEl>
                                          <p:spTgt spid="8"/>
                                        </p:tgtEl>
                                        <p:attrNameLst>
                                          <p:attrName>ppt_h</p:attrName>
                                        </p:attrNameLst>
                                      </p:cBhvr>
                                      <p:tavLst>
                                        <p:tav tm="0">
                                          <p:val>
                                            <p:strVal val="ppt_h"/>
                                          </p:val>
                                        </p:tav>
                                        <p:tav tm="100000">
                                          <p:val>
                                            <p:fltVal val="0"/>
                                          </p:val>
                                        </p:tav>
                                      </p:tavLst>
                                    </p:anim>
                                    <p:set>
                                      <p:cBhvr>
                                        <p:cTn id="31" dur="1" fill="hold">
                                          <p:stCondLst>
                                            <p:cond delay="999"/>
                                          </p:stCondLst>
                                        </p:cTn>
                                        <p:tgtEl>
                                          <p:spTgt spid="8"/>
                                        </p:tgtEl>
                                        <p:attrNameLst>
                                          <p:attrName>style.visibility</p:attrName>
                                        </p:attrNameLst>
                                      </p:cBhvr>
                                      <p:to>
                                        <p:strVal val="hidden"/>
                                      </p:to>
                                    </p:set>
                                  </p:childTnLst>
                                </p:cTn>
                              </p:par>
                              <p:par>
                                <p:cTn id="32" presetID="23" presetClass="exit" presetSubtype="32" fill="hold" nodeType="withEffect">
                                  <p:stCondLst>
                                    <p:cond delay="0"/>
                                  </p:stCondLst>
                                  <p:childTnLst>
                                    <p:anim calcmode="lin" valueType="num">
                                      <p:cBhvr>
                                        <p:cTn id="33" dur="1000"/>
                                        <p:tgtEl>
                                          <p:spTgt spid="4"/>
                                        </p:tgtEl>
                                        <p:attrNameLst>
                                          <p:attrName>ppt_w</p:attrName>
                                        </p:attrNameLst>
                                      </p:cBhvr>
                                      <p:tavLst>
                                        <p:tav tm="0">
                                          <p:val>
                                            <p:strVal val="ppt_w"/>
                                          </p:val>
                                        </p:tav>
                                        <p:tav tm="100000">
                                          <p:val>
                                            <p:fltVal val="0"/>
                                          </p:val>
                                        </p:tav>
                                      </p:tavLst>
                                    </p:anim>
                                    <p:anim calcmode="lin" valueType="num">
                                      <p:cBhvr>
                                        <p:cTn id="34" dur="1000"/>
                                        <p:tgtEl>
                                          <p:spTgt spid="4"/>
                                        </p:tgtEl>
                                        <p:attrNameLst>
                                          <p:attrName>ppt_h</p:attrName>
                                        </p:attrNameLst>
                                      </p:cBhvr>
                                      <p:tavLst>
                                        <p:tav tm="0">
                                          <p:val>
                                            <p:strVal val="ppt_h"/>
                                          </p:val>
                                        </p:tav>
                                        <p:tav tm="100000">
                                          <p:val>
                                            <p:fltVal val="0"/>
                                          </p:val>
                                        </p:tav>
                                      </p:tavLst>
                                    </p:anim>
                                    <p:set>
                                      <p:cBhvr>
                                        <p:cTn id="35" dur="1" fill="hold">
                                          <p:stCondLst>
                                            <p:cond delay="999"/>
                                          </p:stCondLst>
                                        </p:cTn>
                                        <p:tgtEl>
                                          <p:spTgt spid="4"/>
                                        </p:tgtEl>
                                        <p:attrNameLst>
                                          <p:attrName>style.visibility</p:attrName>
                                        </p:attrNameLst>
                                      </p:cBhvr>
                                      <p:to>
                                        <p:strVal val="hidden"/>
                                      </p:to>
                                    </p:set>
                                  </p:childTnLst>
                                </p:cTn>
                              </p:par>
                              <p:par>
                                <p:cTn id="36" presetID="42" presetClass="path" presetSubtype="0" accel="50000" decel="50000" fill="hold" grpId="2" nodeType="withEffect">
                                  <p:stCondLst>
                                    <p:cond delay="0"/>
                                  </p:stCondLst>
                                  <p:childTnLst>
                                    <p:animMotion origin="layout" path="M -1.85465E-6 -3.33333E-6 L 0.24382 0.31528 " pathEditMode="relative" rAng="0" ptsTypes="AA">
                                      <p:cBhvr>
                                        <p:cTn id="37" dur="1000" fill="hold"/>
                                        <p:tgtEl>
                                          <p:spTgt spid="8"/>
                                        </p:tgtEl>
                                        <p:attrNameLst>
                                          <p:attrName>ppt_x</p:attrName>
                                          <p:attrName>ppt_y</p:attrName>
                                        </p:attrNameLst>
                                      </p:cBhvr>
                                      <p:rCtr x="12191" y="15764"/>
                                    </p:animMotion>
                                  </p:childTnLst>
                                </p:cTn>
                              </p:par>
                              <p:par>
                                <p:cTn id="38" presetID="42" presetClass="path" presetSubtype="0" accel="50000" decel="50000" fill="hold" nodeType="withEffect">
                                  <p:stCondLst>
                                    <p:cond delay="0"/>
                                  </p:stCondLst>
                                  <p:childTnLst>
                                    <p:animMotion origin="layout" path="M -1.85465E-6 -3.33333E-6 L 0.23756 0.00209 " pathEditMode="relative" rAng="0" ptsTypes="AA">
                                      <p:cBhvr>
                                        <p:cTn id="39" dur="1000" fill="hold"/>
                                        <p:tgtEl>
                                          <p:spTgt spid="4"/>
                                        </p:tgtEl>
                                        <p:attrNameLst>
                                          <p:attrName>ppt_x</p:attrName>
                                          <p:attrName>ppt_y</p:attrName>
                                        </p:attrNameLst>
                                      </p:cBhvr>
                                      <p:rCtr x="11878" y="93"/>
                                    </p:animMotion>
                                  </p:childTnLst>
                                </p:cTn>
                              </p:par>
                            </p:childTnLst>
                          </p:cTn>
                        </p:par>
                        <p:par>
                          <p:cTn id="40" fill="hold">
                            <p:stCondLst>
                              <p:cond delay="1000"/>
                            </p:stCondLst>
                            <p:childTnLst>
                              <p:par>
                                <p:cTn id="41" presetID="23" presetClass="entr" presetSubtype="16"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fltVal val="0"/>
                                          </p:val>
                                        </p:tav>
                                        <p:tav tm="100000">
                                          <p:val>
                                            <p:strVal val="#ppt_w"/>
                                          </p:val>
                                        </p:tav>
                                      </p:tavLst>
                                    </p:anim>
                                    <p:anim calcmode="lin" valueType="num">
                                      <p:cBhvr>
                                        <p:cTn id="44" dur="1000" fill="hold"/>
                                        <p:tgtEl>
                                          <p:spTgt spid="10"/>
                                        </p:tgtEl>
                                        <p:attrNameLst>
                                          <p:attrName>ppt_h</p:attrName>
                                        </p:attrNameLst>
                                      </p:cBhvr>
                                      <p:tavLst>
                                        <p:tav tm="0">
                                          <p:val>
                                            <p:flt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000" fill="hold"/>
                                        <p:tgtEl>
                                          <p:spTgt spid="6"/>
                                        </p:tgtEl>
                                        <p:attrNameLst>
                                          <p:attrName>ppt_w</p:attrName>
                                        </p:attrNameLst>
                                      </p:cBhvr>
                                      <p:tavLst>
                                        <p:tav tm="0">
                                          <p:val>
                                            <p:fltVal val="0"/>
                                          </p:val>
                                        </p:tav>
                                        <p:tav tm="100000">
                                          <p:val>
                                            <p:strVal val="#ppt_w"/>
                                          </p:val>
                                        </p:tav>
                                      </p:tavLst>
                                    </p:anim>
                                    <p:anim calcmode="lin" valueType="num">
                                      <p:cBhvr>
                                        <p:cTn id="48" dur="1000" fill="hold"/>
                                        <p:tgtEl>
                                          <p:spTgt spid="6"/>
                                        </p:tgtEl>
                                        <p:attrNameLst>
                                          <p:attrName>ppt_h</p:attrName>
                                        </p:attrNameLst>
                                      </p:cBhvr>
                                      <p:tavLst>
                                        <p:tav tm="0">
                                          <p:val>
                                            <p:fltVal val="0"/>
                                          </p:val>
                                        </p:tav>
                                        <p:tav tm="100000">
                                          <p:val>
                                            <p:strVal val="#ppt_h"/>
                                          </p:val>
                                        </p:tav>
                                      </p:tavLst>
                                    </p:anim>
                                  </p:childTnLst>
                                </p:cTn>
                              </p:par>
                              <p:par>
                                <p:cTn id="49" presetID="42" presetClass="path" presetSubtype="0" accel="50000" decel="50000" fill="hold" grpId="1" nodeType="withEffect">
                                  <p:stCondLst>
                                    <p:cond delay="0"/>
                                  </p:stCondLst>
                                  <p:childTnLst>
                                    <p:animMotion origin="layout" path="M -0.30633 0.31204 L 4.87887E-6 -4.07407E-6 " pathEditMode="relative" rAng="0" ptsTypes="AA">
                                      <p:cBhvr>
                                        <p:cTn id="50" dur="1000" fill="hold"/>
                                        <p:tgtEl>
                                          <p:spTgt spid="10"/>
                                        </p:tgtEl>
                                        <p:attrNameLst>
                                          <p:attrName>ppt_x</p:attrName>
                                          <p:attrName>ppt_y</p:attrName>
                                        </p:attrNameLst>
                                      </p:cBhvr>
                                      <p:rCtr x="15316" y="-15602"/>
                                    </p:animMotion>
                                  </p:childTnLst>
                                </p:cTn>
                              </p:par>
                              <p:par>
                                <p:cTn id="51" presetID="42" presetClass="path" presetSubtype="0" accel="50000" decel="50000" fill="hold" nodeType="withEffect">
                                  <p:stCondLst>
                                    <p:cond delay="0"/>
                                  </p:stCondLst>
                                  <p:childTnLst>
                                    <p:animMotion origin="layout" path="M -0.30633 0.00186 L 4.87887E-6 3.33333E-6 " pathEditMode="relative" rAng="0" ptsTypes="AA">
                                      <p:cBhvr>
                                        <p:cTn id="52" dur="1000" fill="hold"/>
                                        <p:tgtEl>
                                          <p:spTgt spid="6"/>
                                        </p:tgtEl>
                                        <p:attrNameLst>
                                          <p:attrName>ppt_x</p:attrName>
                                          <p:attrName>ppt_y</p:attrName>
                                        </p:attrNameLst>
                                      </p:cBhvr>
                                      <p:rCtr x="15316" y="0"/>
                                    </p:animMotion>
                                  </p:childTnLst>
                                </p:cTn>
                              </p:par>
                            </p:childTnLst>
                          </p:cTn>
                        </p:par>
                        <p:par>
                          <p:cTn id="53" fill="hold">
                            <p:stCondLst>
                              <p:cond delay="2000"/>
                            </p:stCondLst>
                            <p:childTnLst>
                              <p:par>
                                <p:cTn id="54" presetID="1" presetClass="entr" presetSubtype="0"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12"/>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8" grpId="2"/>
      <p:bldP spid="10" grpId="0"/>
      <p:bldP spid="10"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3813" y="750378"/>
            <a:ext cx="10896600" cy="6107623"/>
          </a:xfrm>
          <a:prstGeom prst="rect">
            <a:avLst/>
          </a:prstGeom>
        </p:spPr>
      </p:pic>
      <p:sp>
        <p:nvSpPr>
          <p:cNvPr id="2" name="TextBox 1"/>
          <p:cNvSpPr txBox="1"/>
          <p:nvPr/>
        </p:nvSpPr>
        <p:spPr>
          <a:xfrm>
            <a:off x="3032604" y="228600"/>
            <a:ext cx="6193427" cy="369332"/>
          </a:xfrm>
          <a:prstGeom prst="rect">
            <a:avLst/>
          </a:prstGeom>
          <a:noFill/>
        </p:spPr>
        <p:txBody>
          <a:bodyPr wrap="none" rtlCol="0">
            <a:spAutoFit/>
          </a:bodyPr>
          <a:lstStyle/>
          <a:p>
            <a:r>
              <a:rPr lang="en-US" dirty="0">
                <a:hlinkClick r:id="rId4"/>
              </a:rPr>
              <a:t>http://swfscdata.nmfs.noaa.gov/AST/sardineHabitat/habitat.asp</a:t>
            </a:r>
            <a:endParaRPr lang="en-US" dirty="0"/>
          </a:p>
        </p:txBody>
      </p:sp>
      <p:sp>
        <p:nvSpPr>
          <p:cNvPr id="4" name="TextBox 3"/>
          <p:cNvSpPr txBox="1"/>
          <p:nvPr/>
        </p:nvSpPr>
        <p:spPr>
          <a:xfrm>
            <a:off x="9888647" y="4561488"/>
            <a:ext cx="2301766" cy="646331"/>
          </a:xfrm>
          <a:prstGeom prst="rect">
            <a:avLst/>
          </a:prstGeom>
          <a:noFill/>
        </p:spPr>
        <p:txBody>
          <a:bodyPr wrap="square" rtlCol="0">
            <a:spAutoFit/>
          </a:bodyPr>
          <a:lstStyle/>
          <a:p>
            <a:r>
              <a:rPr lang="en-US" dirty="0" smtClean="0"/>
              <a:t>A tool for optimizing </a:t>
            </a:r>
            <a:r>
              <a:rPr lang="en-US" smtClean="0"/>
              <a:t>sampling schemes</a:t>
            </a:r>
            <a:endParaRPr lang="en-US"/>
          </a:p>
        </p:txBody>
      </p:sp>
    </p:spTree>
    <p:extLst>
      <p:ext uri="{BB962C8B-B14F-4D97-AF65-F5344CB8AC3E}">
        <p14:creationId xmlns:p14="http://schemas.microsoft.com/office/powerpoint/2010/main" val="4164578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TotalTime>
  <Words>1385</Words>
  <Application>Microsoft Office PowerPoint</Application>
  <PresentationFormat>Custom</PresentationFormat>
  <Paragraphs>226</Paragraphs>
  <Slides>29</Slides>
  <Notes>9</Notes>
  <HiddenSlides>0</HiddenSlides>
  <MMClips>2</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ALPS for managing Living Marine Resources</vt:lpstr>
      <vt:lpstr>PowerPoint Presentation</vt:lpstr>
      <vt:lpstr>Managing Living Marine Resources</vt:lpstr>
      <vt:lpstr>PowerPoint Presentation</vt:lpstr>
      <vt:lpstr>PowerPoint Presentation</vt:lpstr>
      <vt:lpstr>PowerPoint Presentation</vt:lpstr>
      <vt:lpstr>PowerPoint Presentation</vt:lpstr>
      <vt:lpstr>One solution: Habitat Prediction</vt:lpstr>
      <vt:lpstr>PowerPoint Presentation</vt:lpstr>
      <vt:lpstr>PowerPoint Presentation</vt:lpstr>
      <vt:lpstr>Ancillary Uses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Tollgate Demonstration Project: Partners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Title</dc:title>
  <dc:creator>Microsoft Office User</dc:creator>
  <cp:lastModifiedBy>Gene Massion</cp:lastModifiedBy>
  <cp:revision>48</cp:revision>
  <dcterms:created xsi:type="dcterms:W3CDTF">2017-01-06T17:11:57Z</dcterms:created>
  <dcterms:modified xsi:type="dcterms:W3CDTF">2017-05-23T16:52:16Z</dcterms:modified>
</cp:coreProperties>
</file>