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3"/>
  </p:notesMasterIdLst>
  <p:sldIdLst>
    <p:sldId id="256" r:id="rId2"/>
    <p:sldId id="257" r:id="rId3"/>
    <p:sldId id="258" r:id="rId4"/>
    <p:sldId id="259" r:id="rId5"/>
    <p:sldId id="261" r:id="rId6"/>
    <p:sldId id="284" r:id="rId7"/>
    <p:sldId id="283" r:id="rId8"/>
    <p:sldId id="282" r:id="rId9"/>
    <p:sldId id="288" r:id="rId10"/>
    <p:sldId id="262" r:id="rId11"/>
    <p:sldId id="286" r:id="rId12"/>
    <p:sldId id="274" r:id="rId13"/>
    <p:sldId id="267" r:id="rId14"/>
    <p:sldId id="271" r:id="rId15"/>
    <p:sldId id="285" r:id="rId16"/>
    <p:sldId id="265" r:id="rId17"/>
    <p:sldId id="281" r:id="rId18"/>
    <p:sldId id="280" r:id="rId19"/>
    <p:sldId id="278" r:id="rId20"/>
    <p:sldId id="276" r:id="rId21"/>
    <p:sldId id="287" r:id="rId22"/>
  </p:sldIdLst>
  <p:sldSz cx="12192000" cy="6858000"/>
  <p:notesSz cx="9601200" cy="7315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9821" autoAdjust="0"/>
    <p:restoredTop sz="88235" autoAdjust="0"/>
  </p:normalViewPr>
  <p:slideViewPr>
    <p:cSldViewPr snapToGrid="0">
      <p:cViewPr varScale="1">
        <p:scale>
          <a:sx n="96" d="100"/>
          <a:sy n="96" d="100"/>
        </p:scale>
        <p:origin x="156" y="78"/>
      </p:cViewPr>
      <p:guideLst/>
    </p:cSldViewPr>
  </p:slideViewPr>
  <p:outlineViewPr>
    <p:cViewPr>
      <p:scale>
        <a:sx n="33" d="100"/>
        <a:sy n="33" d="100"/>
      </p:scale>
      <p:origin x="0" y="-5736"/>
    </p:cViewPr>
  </p:outlineViewPr>
  <p:notesTextViewPr>
    <p:cViewPr>
      <p:scale>
        <a:sx n="3" d="2"/>
        <a:sy n="3" d="2"/>
      </p:scale>
      <p:origin x="0" y="0"/>
    </p:cViewPr>
  </p:notesTextViewPr>
  <p:sorterViewPr>
    <p:cViewPr>
      <p:scale>
        <a:sx n="100" d="100"/>
        <a:sy n="100" d="100"/>
      </p:scale>
      <p:origin x="0" y="-2256"/>
    </p:cViewPr>
  </p:sorterViewPr>
  <p:notesViewPr>
    <p:cSldViewPr snapToGrid="0">
      <p:cViewPr varScale="1">
        <p:scale>
          <a:sx n="86" d="100"/>
          <a:sy n="86" d="100"/>
        </p:scale>
        <p:origin x="3858" y="7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160520" cy="367030"/>
          </a:xfrm>
          <a:prstGeom prst="rect">
            <a:avLst/>
          </a:prstGeom>
        </p:spPr>
        <p:txBody>
          <a:bodyPr vert="horz" lIns="96661" tIns="48331" rIns="96661" bIns="48331" rtlCol="0"/>
          <a:lstStyle>
            <a:lvl1pPr algn="l">
              <a:defRPr sz="1300"/>
            </a:lvl1pPr>
          </a:lstStyle>
          <a:p>
            <a:endParaRPr lang="en-US"/>
          </a:p>
        </p:txBody>
      </p:sp>
      <p:sp>
        <p:nvSpPr>
          <p:cNvPr id="3" name="Date Placeholder 2"/>
          <p:cNvSpPr>
            <a:spLocks noGrp="1"/>
          </p:cNvSpPr>
          <p:nvPr>
            <p:ph type="dt" idx="1"/>
          </p:nvPr>
        </p:nvSpPr>
        <p:spPr>
          <a:xfrm>
            <a:off x="5438458" y="0"/>
            <a:ext cx="4160520" cy="367030"/>
          </a:xfrm>
          <a:prstGeom prst="rect">
            <a:avLst/>
          </a:prstGeom>
        </p:spPr>
        <p:txBody>
          <a:bodyPr vert="horz" lIns="96661" tIns="48331" rIns="96661" bIns="48331" rtlCol="0"/>
          <a:lstStyle>
            <a:lvl1pPr algn="r">
              <a:defRPr sz="1300"/>
            </a:lvl1pPr>
          </a:lstStyle>
          <a:p>
            <a:fld id="{C5D6B1A8-6954-49F9-90AE-EF70C39F1E86}" type="datetimeFigureOut">
              <a:rPr lang="en-US" smtClean="0"/>
              <a:t>7/26/2022</a:t>
            </a:fld>
            <a:endParaRPr lang="en-US"/>
          </a:p>
        </p:txBody>
      </p:sp>
      <p:sp>
        <p:nvSpPr>
          <p:cNvPr id="4" name="Slide Image Placeholder 3"/>
          <p:cNvSpPr>
            <a:spLocks noGrp="1" noRot="1" noChangeAspect="1"/>
          </p:cNvSpPr>
          <p:nvPr>
            <p:ph type="sldImg" idx="2"/>
          </p:nvPr>
        </p:nvSpPr>
        <p:spPr>
          <a:xfrm>
            <a:off x="2606675" y="914400"/>
            <a:ext cx="4387850" cy="2468563"/>
          </a:xfrm>
          <a:prstGeom prst="rect">
            <a:avLst/>
          </a:prstGeom>
          <a:noFill/>
          <a:ln w="12700">
            <a:solidFill>
              <a:prstClr val="black"/>
            </a:solidFill>
          </a:ln>
        </p:spPr>
        <p:txBody>
          <a:bodyPr vert="horz" lIns="96661" tIns="48331" rIns="96661" bIns="48331" rtlCol="0" anchor="ctr"/>
          <a:lstStyle/>
          <a:p>
            <a:endParaRPr lang="en-US"/>
          </a:p>
        </p:txBody>
      </p:sp>
      <p:sp>
        <p:nvSpPr>
          <p:cNvPr id="5" name="Notes Placeholder 4"/>
          <p:cNvSpPr>
            <a:spLocks noGrp="1"/>
          </p:cNvSpPr>
          <p:nvPr>
            <p:ph type="body" sz="quarter" idx="3"/>
          </p:nvPr>
        </p:nvSpPr>
        <p:spPr>
          <a:xfrm>
            <a:off x="960120" y="3520440"/>
            <a:ext cx="7680960" cy="2880360"/>
          </a:xfrm>
          <a:prstGeom prst="rect">
            <a:avLst/>
          </a:prstGeom>
        </p:spPr>
        <p:txBody>
          <a:bodyPr vert="horz" lIns="96661" tIns="48331" rIns="96661" bIns="48331"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6948171"/>
            <a:ext cx="4160520" cy="367029"/>
          </a:xfrm>
          <a:prstGeom prst="rect">
            <a:avLst/>
          </a:prstGeom>
        </p:spPr>
        <p:txBody>
          <a:bodyPr vert="horz" lIns="96661" tIns="48331" rIns="96661" bIns="48331" rtlCol="0" anchor="b"/>
          <a:lstStyle>
            <a:lvl1pPr algn="l">
              <a:defRPr sz="1300"/>
            </a:lvl1pPr>
          </a:lstStyle>
          <a:p>
            <a:endParaRPr lang="en-US"/>
          </a:p>
        </p:txBody>
      </p:sp>
      <p:sp>
        <p:nvSpPr>
          <p:cNvPr id="7" name="Slide Number Placeholder 6"/>
          <p:cNvSpPr>
            <a:spLocks noGrp="1"/>
          </p:cNvSpPr>
          <p:nvPr>
            <p:ph type="sldNum" sz="quarter" idx="5"/>
          </p:nvPr>
        </p:nvSpPr>
        <p:spPr>
          <a:xfrm>
            <a:off x="5438458" y="6948171"/>
            <a:ext cx="4160520" cy="367029"/>
          </a:xfrm>
          <a:prstGeom prst="rect">
            <a:avLst/>
          </a:prstGeom>
        </p:spPr>
        <p:txBody>
          <a:bodyPr vert="horz" lIns="96661" tIns="48331" rIns="96661" bIns="48331" rtlCol="0" anchor="b"/>
          <a:lstStyle>
            <a:lvl1pPr algn="r">
              <a:defRPr sz="1300"/>
            </a:lvl1pPr>
          </a:lstStyle>
          <a:p>
            <a:fld id="{8599493A-A9BB-4C85-9901-F5B7866C0478}" type="slidenum">
              <a:rPr lang="en-US" smtClean="0"/>
              <a:t>‹#›</a:t>
            </a:fld>
            <a:endParaRPr lang="en-US"/>
          </a:p>
        </p:txBody>
      </p:sp>
    </p:spTree>
    <p:extLst>
      <p:ext uri="{BB962C8B-B14F-4D97-AF65-F5344CB8AC3E}">
        <p14:creationId xmlns:p14="http://schemas.microsoft.com/office/powerpoint/2010/main" val="41716455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Thanks very much for the opportunity to talk about MBARI’s</a:t>
            </a:r>
            <a:r>
              <a:rPr lang="en-US" baseline="0" dirty="0"/>
              <a:t> coastal profiling float project</a:t>
            </a:r>
            <a:endParaRPr lang="en-US" dirty="0"/>
          </a:p>
          <a:p>
            <a:r>
              <a:rPr lang="en-US" dirty="0"/>
              <a:t>Describe</a:t>
            </a:r>
            <a:r>
              <a:rPr lang="en-US" baseline="0" dirty="0"/>
              <a:t> what this project is</a:t>
            </a:r>
            <a:endParaRPr lang="en-US" dirty="0"/>
          </a:p>
        </p:txBody>
      </p:sp>
      <p:sp>
        <p:nvSpPr>
          <p:cNvPr id="4" name="Slide Number Placeholder 3"/>
          <p:cNvSpPr>
            <a:spLocks noGrp="1"/>
          </p:cNvSpPr>
          <p:nvPr>
            <p:ph type="sldNum" sz="quarter" idx="10"/>
          </p:nvPr>
        </p:nvSpPr>
        <p:spPr/>
        <p:txBody>
          <a:bodyPr/>
          <a:lstStyle/>
          <a:p>
            <a:fld id="{8599493A-A9BB-4C85-9901-F5B7866C0478}" type="slidenum">
              <a:rPr lang="en-US" smtClean="0"/>
              <a:t>1</a:t>
            </a:fld>
            <a:endParaRPr lang="en-US"/>
          </a:p>
        </p:txBody>
      </p:sp>
    </p:spTree>
    <p:extLst>
      <p:ext uri="{BB962C8B-B14F-4D97-AF65-F5344CB8AC3E}">
        <p14:creationId xmlns:p14="http://schemas.microsoft.com/office/powerpoint/2010/main" val="313107605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I used to work in the engineering department at MBARI, now I work in the </a:t>
            </a:r>
            <a:r>
              <a:rPr lang="en-US" baseline="0" dirty="0" err="1"/>
              <a:t>chem</a:t>
            </a:r>
            <a:r>
              <a:rPr lang="en-US" baseline="0" dirty="0"/>
              <a:t> sensor lab and one of the first lessons I learned was that our product was useful science data, and that a really well engineering platform isn’t of any value if it doesn’t produce useful science data. I don’t really understand this thinking but I do accept it, so we’ve been working on the shore side tools we need to effectively interpret the data the CPF acquires.</a:t>
            </a:r>
          </a:p>
          <a:p>
            <a:r>
              <a:rPr lang="en-US" baseline="0" dirty="0"/>
              <a:t>We can see a cold, low oxygen deep water mass roll up the shelf and presumably transport nutrients (we’ll know when we have the Nitrate sensor on.;</a:t>
            </a:r>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10</a:t>
            </a:fld>
            <a:endParaRPr lang="en-US"/>
          </a:p>
        </p:txBody>
      </p:sp>
    </p:spTree>
    <p:extLst>
      <p:ext uri="{BB962C8B-B14F-4D97-AF65-F5344CB8AC3E}">
        <p14:creationId xmlns:p14="http://schemas.microsoft.com/office/powerpoint/2010/main" val="169814020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66612">
              <a:defRPr/>
            </a:pPr>
            <a:r>
              <a:rPr lang="en-US" dirty="0"/>
              <a:t>This slide</a:t>
            </a:r>
            <a:r>
              <a:rPr lang="en-US" baseline="0" dirty="0"/>
              <a:t> is pretty dense, I’ll try to unpack it for you.  </a:t>
            </a:r>
          </a:p>
          <a:p>
            <a:pPr defTabSz="966612">
              <a:defRPr/>
            </a:pPr>
            <a:r>
              <a:rPr lang="en-US" baseline="0" dirty="0"/>
              <a:t>I talked about the challenge of keeping the CPF in the coastal zone and not on the beach of off-shore.  </a:t>
            </a:r>
          </a:p>
          <a:p>
            <a:pPr defTabSz="966612">
              <a:defRPr/>
            </a:pPr>
            <a:r>
              <a:rPr lang="en-US" baseline="0" dirty="0"/>
              <a:t>We identified this risk at the beginning of the project and suggested we could mitigate this risk to some extent using operational, 3D numerical current models. </a:t>
            </a:r>
          </a:p>
          <a:p>
            <a:pPr defTabSz="966612">
              <a:defRPr/>
            </a:pPr>
            <a:r>
              <a:rPr lang="en-US" baseline="0" dirty="0"/>
              <a:t> The ROMS model runs every day and give a 3 day 3D forecast of currents in the Monterey Bay.  </a:t>
            </a:r>
          </a:p>
          <a:p>
            <a:pPr defTabSz="966612">
              <a:defRPr/>
            </a:pPr>
            <a:r>
              <a:rPr lang="en-US" baseline="0" dirty="0"/>
              <a:t>So if the CPF was drifting west, in many coastal zones there would be a high probability there is a sub-surface current heading roughly east and we could park at that depth to move back toward the target volume. This is much like the way </a:t>
            </a:r>
            <a:r>
              <a:rPr lang="en-US" dirty="0"/>
              <a:t>Hot air balloons navigate. </a:t>
            </a:r>
          </a:p>
          <a:p>
            <a:pPr defTabSz="966612">
              <a:defRPr/>
            </a:pPr>
            <a:r>
              <a:rPr lang="en-US" dirty="0"/>
              <a:t>So,</a:t>
            </a:r>
            <a:r>
              <a:rPr lang="en-US" baseline="0" dirty="0"/>
              <a:t> we ran an experiment, here’s the target area …</a:t>
            </a:r>
            <a:endParaRPr lang="en-US" dirty="0"/>
          </a:p>
          <a:p>
            <a:r>
              <a:rPr lang="en-US" dirty="0"/>
              <a:t>Need to run ROMS at higher resolution particularly given the bathymetry</a:t>
            </a:r>
          </a:p>
          <a:p>
            <a:endParaRPr lang="en-US" dirty="0"/>
          </a:p>
          <a:p>
            <a:r>
              <a:rPr lang="en-US" dirty="0"/>
              <a:t>Maybe crop the ROMS window and add a velocity vs depth plot.</a:t>
            </a:r>
          </a:p>
        </p:txBody>
      </p:sp>
      <p:sp>
        <p:nvSpPr>
          <p:cNvPr id="4" name="Slide Number Placeholder 3"/>
          <p:cNvSpPr>
            <a:spLocks noGrp="1"/>
          </p:cNvSpPr>
          <p:nvPr>
            <p:ph type="sldNum" sz="quarter" idx="5"/>
          </p:nvPr>
        </p:nvSpPr>
        <p:spPr/>
        <p:txBody>
          <a:bodyPr/>
          <a:lstStyle/>
          <a:p>
            <a:fld id="{8599493A-A9BB-4C85-9901-F5B7866C0478}" type="slidenum">
              <a:rPr lang="en-US" smtClean="0"/>
              <a:t>12</a:t>
            </a:fld>
            <a:endParaRPr lang="en-US"/>
          </a:p>
        </p:txBody>
      </p:sp>
    </p:spTree>
    <p:extLst>
      <p:ext uri="{BB962C8B-B14F-4D97-AF65-F5344CB8AC3E}">
        <p14:creationId xmlns:p14="http://schemas.microsoft.com/office/powerpoint/2010/main" val="66654475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Working in shallow water is a challenge as I mentioned earlier.  If you’re working in 20 meters of water you don’t want to spend 15 of those meters getting to a stable vertical velocity</a:t>
            </a:r>
          </a:p>
          <a:p>
            <a:r>
              <a:rPr lang="en-US" dirty="0"/>
              <a:t>The zoomed inset is for getting off the surface which is harder due to wave action and the fact that we descend at 20 cm/sec and ascend at 10 cm/sec</a:t>
            </a:r>
          </a:p>
          <a:p>
            <a:r>
              <a:rPr lang="en-US" dirty="0"/>
              <a:t>Sampling is typically done during park, anchor and ascent but can be done on descent if desired.</a:t>
            </a:r>
          </a:p>
          <a:p>
            <a:r>
              <a:rPr lang="en-US" dirty="0"/>
              <a:t>The depth control has a dead band which in this case is set for +/1 meter.</a:t>
            </a:r>
          </a:p>
          <a:p>
            <a:r>
              <a:rPr lang="en-US" dirty="0"/>
              <a:t>Tuned for maximum stability and noise rejection and  moderate performance</a:t>
            </a:r>
          </a:p>
          <a:p>
            <a:r>
              <a:rPr lang="en-US" dirty="0"/>
              <a:t>6 meters of overshoot</a:t>
            </a:r>
          </a:p>
        </p:txBody>
      </p:sp>
      <p:sp>
        <p:nvSpPr>
          <p:cNvPr id="4" name="Slide Number Placeholder 3"/>
          <p:cNvSpPr>
            <a:spLocks noGrp="1"/>
          </p:cNvSpPr>
          <p:nvPr>
            <p:ph type="sldNum" sz="quarter" idx="5"/>
          </p:nvPr>
        </p:nvSpPr>
        <p:spPr/>
        <p:txBody>
          <a:bodyPr/>
          <a:lstStyle/>
          <a:p>
            <a:fld id="{8599493A-A9BB-4C85-9901-F5B7866C0478}" type="slidenum">
              <a:rPr lang="en-US" smtClean="0"/>
              <a:t>13</a:t>
            </a:fld>
            <a:endParaRPr lang="en-US"/>
          </a:p>
        </p:txBody>
      </p:sp>
    </p:spTree>
    <p:extLst>
      <p:ext uri="{BB962C8B-B14F-4D97-AF65-F5344CB8AC3E}">
        <p14:creationId xmlns:p14="http://schemas.microsoft.com/office/powerpoint/2010/main" val="48856269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Exact same control algorithm with no dead band.</a:t>
            </a:r>
          </a:p>
          <a:p>
            <a:r>
              <a:rPr lang="en-US" dirty="0"/>
              <a:t>After trying several other subsurface </a:t>
            </a:r>
            <a:r>
              <a:rPr lang="en-US" dirty="0" err="1"/>
              <a:t>Lagrangian</a:t>
            </a:r>
            <a:r>
              <a:rPr lang="en-US" dirty="0"/>
              <a:t> floats, the MBARI BOG built 2 for their twice a year field deployments</a:t>
            </a:r>
          </a:p>
          <a:p>
            <a:r>
              <a:rPr lang="en-US" dirty="0"/>
              <a:t>Ballast in 350 gram increments in the test tank</a:t>
            </a:r>
          </a:p>
          <a:p>
            <a:r>
              <a:rPr lang="en-US" dirty="0"/>
              <a:t>Control algorithms</a:t>
            </a:r>
            <a:r>
              <a:rPr lang="en-US" baseline="0" dirty="0"/>
              <a:t> designed for maximum stability and noise rejection and </a:t>
            </a:r>
            <a:r>
              <a:rPr lang="en-US" baseline="0"/>
              <a:t>minimal performance</a:t>
            </a:r>
            <a:endParaRPr lang="en-US" dirty="0"/>
          </a:p>
          <a:p>
            <a:pPr defTabSz="966612">
              <a:defRPr/>
            </a:pPr>
            <a:r>
              <a:rPr lang="en-US" dirty="0"/>
              <a:t>Pick up truck of the sea</a:t>
            </a:r>
          </a:p>
          <a:p>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14</a:t>
            </a:fld>
            <a:endParaRPr lang="en-US"/>
          </a:p>
        </p:txBody>
      </p:sp>
    </p:spTree>
    <p:extLst>
      <p:ext uri="{BB962C8B-B14F-4D97-AF65-F5344CB8AC3E}">
        <p14:creationId xmlns:p14="http://schemas.microsoft.com/office/powerpoint/2010/main" val="84875576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15</a:t>
            </a:fld>
            <a:endParaRPr lang="en-US"/>
          </a:p>
        </p:txBody>
      </p:sp>
    </p:spTree>
    <p:extLst>
      <p:ext uri="{BB962C8B-B14F-4D97-AF65-F5344CB8AC3E}">
        <p14:creationId xmlns:p14="http://schemas.microsoft.com/office/powerpoint/2010/main" val="43733480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Use action verbs</a:t>
            </a:r>
          </a:p>
          <a:p>
            <a:r>
              <a:rPr lang="en-US" sz="1300" dirty="0"/>
              <a:t>The primary science focus will be the influence of lateral nutrient transport from upwelling plumes versus canyon upwelling on the development of high chlorophyll levels in the Monterey Bay “upwelling shadow” </a:t>
            </a:r>
            <a:endParaRPr lang="en-US" dirty="0"/>
          </a:p>
        </p:txBody>
      </p:sp>
      <p:sp>
        <p:nvSpPr>
          <p:cNvPr id="4" name="Slide Number Placeholder 3"/>
          <p:cNvSpPr>
            <a:spLocks noGrp="1"/>
          </p:cNvSpPr>
          <p:nvPr>
            <p:ph type="sldNum" sz="quarter" idx="10"/>
          </p:nvPr>
        </p:nvSpPr>
        <p:spPr/>
        <p:txBody>
          <a:bodyPr/>
          <a:lstStyle/>
          <a:p>
            <a:fld id="{8599493A-A9BB-4C85-9901-F5B7866C0478}" type="slidenum">
              <a:rPr lang="en-US" smtClean="0"/>
              <a:t>16</a:t>
            </a:fld>
            <a:endParaRPr lang="en-US"/>
          </a:p>
        </p:txBody>
      </p:sp>
    </p:spTree>
    <p:extLst>
      <p:ext uri="{BB962C8B-B14F-4D97-AF65-F5344CB8AC3E}">
        <p14:creationId xmlns:p14="http://schemas.microsoft.com/office/powerpoint/2010/main" val="345470596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Use action verbs</a:t>
            </a:r>
          </a:p>
        </p:txBody>
      </p:sp>
      <p:sp>
        <p:nvSpPr>
          <p:cNvPr id="4" name="Slide Number Placeholder 3"/>
          <p:cNvSpPr>
            <a:spLocks noGrp="1"/>
          </p:cNvSpPr>
          <p:nvPr>
            <p:ph type="sldNum" sz="quarter" idx="10"/>
          </p:nvPr>
        </p:nvSpPr>
        <p:spPr/>
        <p:txBody>
          <a:bodyPr/>
          <a:lstStyle/>
          <a:p>
            <a:fld id="{8599493A-A9BB-4C85-9901-F5B7866C0478}" type="slidenum">
              <a:rPr lang="en-US" smtClean="0"/>
              <a:t>17</a:t>
            </a:fld>
            <a:endParaRPr lang="en-US"/>
          </a:p>
        </p:txBody>
      </p:sp>
    </p:spTree>
    <p:extLst>
      <p:ext uri="{BB962C8B-B14F-4D97-AF65-F5344CB8AC3E}">
        <p14:creationId xmlns:p14="http://schemas.microsoft.com/office/powerpoint/2010/main" val="361530174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Use action verbs</a:t>
            </a:r>
          </a:p>
        </p:txBody>
      </p:sp>
      <p:sp>
        <p:nvSpPr>
          <p:cNvPr id="4" name="Slide Number Placeholder 3"/>
          <p:cNvSpPr>
            <a:spLocks noGrp="1"/>
          </p:cNvSpPr>
          <p:nvPr>
            <p:ph type="sldNum" sz="quarter" idx="10"/>
          </p:nvPr>
        </p:nvSpPr>
        <p:spPr/>
        <p:txBody>
          <a:bodyPr/>
          <a:lstStyle/>
          <a:p>
            <a:fld id="{8599493A-A9BB-4C85-9901-F5B7866C0478}" type="slidenum">
              <a:rPr lang="en-US" smtClean="0"/>
              <a:t>18</a:t>
            </a:fld>
            <a:endParaRPr lang="en-US"/>
          </a:p>
        </p:txBody>
      </p:sp>
    </p:spTree>
    <p:extLst>
      <p:ext uri="{BB962C8B-B14F-4D97-AF65-F5344CB8AC3E}">
        <p14:creationId xmlns:p14="http://schemas.microsoft.com/office/powerpoint/2010/main" val="222899466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Use action verbs</a:t>
            </a:r>
          </a:p>
        </p:txBody>
      </p:sp>
      <p:sp>
        <p:nvSpPr>
          <p:cNvPr id="4" name="Slide Number Placeholder 3"/>
          <p:cNvSpPr>
            <a:spLocks noGrp="1"/>
          </p:cNvSpPr>
          <p:nvPr>
            <p:ph type="sldNum" sz="quarter" idx="10"/>
          </p:nvPr>
        </p:nvSpPr>
        <p:spPr/>
        <p:txBody>
          <a:bodyPr/>
          <a:lstStyle/>
          <a:p>
            <a:fld id="{8599493A-A9BB-4C85-9901-F5B7866C0478}" type="slidenum">
              <a:rPr lang="en-US" smtClean="0"/>
              <a:t>19</a:t>
            </a:fld>
            <a:endParaRPr lang="en-US"/>
          </a:p>
        </p:txBody>
      </p:sp>
    </p:spTree>
    <p:extLst>
      <p:ext uri="{BB962C8B-B14F-4D97-AF65-F5344CB8AC3E}">
        <p14:creationId xmlns:p14="http://schemas.microsoft.com/office/powerpoint/2010/main" val="368339827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Use action verbs</a:t>
            </a:r>
          </a:p>
        </p:txBody>
      </p:sp>
      <p:sp>
        <p:nvSpPr>
          <p:cNvPr id="4" name="Slide Number Placeholder 3"/>
          <p:cNvSpPr>
            <a:spLocks noGrp="1"/>
          </p:cNvSpPr>
          <p:nvPr>
            <p:ph type="sldNum" sz="quarter" idx="10"/>
          </p:nvPr>
        </p:nvSpPr>
        <p:spPr/>
        <p:txBody>
          <a:bodyPr/>
          <a:lstStyle/>
          <a:p>
            <a:fld id="{8599493A-A9BB-4C85-9901-F5B7866C0478}" type="slidenum">
              <a:rPr lang="en-US" smtClean="0"/>
              <a:t>20</a:t>
            </a:fld>
            <a:endParaRPr lang="en-US"/>
          </a:p>
        </p:txBody>
      </p:sp>
    </p:spTree>
    <p:extLst>
      <p:ext uri="{BB962C8B-B14F-4D97-AF65-F5344CB8AC3E}">
        <p14:creationId xmlns:p14="http://schemas.microsoft.com/office/powerpoint/2010/main" val="31097800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initial</a:t>
            </a:r>
            <a:r>
              <a:rPr lang="en-US" baseline="0" dirty="0"/>
              <a:t> motivation for this project came from a conversations I had with Ken Johnson, the PI of MBARI’s chemical sensor group</a:t>
            </a:r>
          </a:p>
          <a:p>
            <a:r>
              <a:rPr lang="en-US" baseline="0" dirty="0"/>
              <a:t>He showed me this press release from NOAA marine fisheries from 2008 when only a third of the expected Salmon returned to their breeding streams during the 2007 season and suggested it was primarily due to low food production in 2005</a:t>
            </a:r>
          </a:p>
          <a:p>
            <a:r>
              <a:rPr lang="en-US" baseline="0" dirty="0"/>
              <a:t>The problem was pretty clear; managing fisheries is a complex task, and data is sparse, real time or near real time data is even less available.</a:t>
            </a:r>
          </a:p>
          <a:p>
            <a:r>
              <a:rPr lang="en-US" baseline="0" dirty="0"/>
              <a:t>I was hooked even before I knew that ensuring sustainable fisheries is an explicit goal of the David and Lucille Packard foundation, which funds MBARI, makes this an even more compelling challenge  </a:t>
            </a:r>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2</a:t>
            </a:fld>
            <a:endParaRPr lang="en-US"/>
          </a:p>
        </p:txBody>
      </p:sp>
    </p:spTree>
    <p:extLst>
      <p:ext uri="{BB962C8B-B14F-4D97-AF65-F5344CB8AC3E}">
        <p14:creationId xmlns:p14="http://schemas.microsoft.com/office/powerpoint/2010/main" val="122027166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Use action verbs</a:t>
            </a:r>
          </a:p>
        </p:txBody>
      </p:sp>
      <p:sp>
        <p:nvSpPr>
          <p:cNvPr id="4" name="Slide Number Placeholder 3"/>
          <p:cNvSpPr>
            <a:spLocks noGrp="1"/>
          </p:cNvSpPr>
          <p:nvPr>
            <p:ph type="sldNum" sz="quarter" idx="10"/>
          </p:nvPr>
        </p:nvSpPr>
        <p:spPr/>
        <p:txBody>
          <a:bodyPr/>
          <a:lstStyle/>
          <a:p>
            <a:fld id="{8599493A-A9BB-4C85-9901-F5B7866C0478}" type="slidenum">
              <a:rPr lang="en-US" smtClean="0"/>
              <a:t>21</a:t>
            </a:fld>
            <a:endParaRPr lang="en-US"/>
          </a:p>
        </p:txBody>
      </p:sp>
    </p:spTree>
    <p:extLst>
      <p:ext uri="{BB962C8B-B14F-4D97-AF65-F5344CB8AC3E}">
        <p14:creationId xmlns:p14="http://schemas.microsoft.com/office/powerpoint/2010/main" val="208420900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Additional motivation include the Coastal Carbon Synthesis Group’s community workshop report where the recommended more development of observing systems for continental margins.</a:t>
            </a:r>
          </a:p>
          <a:p>
            <a:r>
              <a:rPr lang="en-US" baseline="0" dirty="0"/>
              <a:t>Community workshops sponsored by Ocean Carbon and Biogeochemistry Program and North American Carbon Program</a:t>
            </a:r>
          </a:p>
          <a:p>
            <a:r>
              <a:rPr lang="en-US" baseline="0" dirty="0"/>
              <a:t>NSF also published their 10 big ideas, the areas that will drive their research agenda for the near future.  One of the 10 big ideas is Navigating the New Arctic and again, they point out the lack of data limiting our understanding.</a:t>
            </a:r>
          </a:p>
          <a:p>
            <a:r>
              <a:rPr lang="en-US" baseline="0" dirty="0"/>
              <a:t>While the arctic was not one of our initial research topics, we think it is within the capability of the CPF.  </a:t>
            </a:r>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3</a:t>
            </a:fld>
            <a:endParaRPr lang="en-US"/>
          </a:p>
        </p:txBody>
      </p:sp>
    </p:spTree>
    <p:extLst>
      <p:ext uri="{BB962C8B-B14F-4D97-AF65-F5344CB8AC3E}">
        <p14:creationId xmlns:p14="http://schemas.microsoft.com/office/powerpoint/2010/main" val="243139137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started</a:t>
            </a:r>
            <a:r>
              <a:rPr lang="en-US" baseline="0" dirty="0"/>
              <a:t> the project with the usual process of defining specific science needs or requirements, identifying risks or more PC, challenges and developing concepts.</a:t>
            </a:r>
          </a:p>
          <a:p>
            <a:r>
              <a:rPr lang="en-US" baseline="0" dirty="0"/>
              <a:t>We have a fairly detailed document describing these but I can summarize them pretty briefly here.</a:t>
            </a:r>
            <a:endParaRPr lang="en-US" dirty="0"/>
          </a:p>
        </p:txBody>
      </p:sp>
      <p:sp>
        <p:nvSpPr>
          <p:cNvPr id="4" name="Slide Number Placeholder 3"/>
          <p:cNvSpPr>
            <a:spLocks noGrp="1"/>
          </p:cNvSpPr>
          <p:nvPr>
            <p:ph type="sldNum" sz="quarter" idx="10"/>
          </p:nvPr>
        </p:nvSpPr>
        <p:spPr/>
        <p:txBody>
          <a:bodyPr/>
          <a:lstStyle/>
          <a:p>
            <a:fld id="{8599493A-A9BB-4C85-9901-F5B7866C0478}" type="slidenum">
              <a:rPr lang="en-US" smtClean="0"/>
              <a:t>4</a:t>
            </a:fld>
            <a:endParaRPr lang="en-US"/>
          </a:p>
        </p:txBody>
      </p:sp>
    </p:spTree>
    <p:extLst>
      <p:ext uri="{BB962C8B-B14F-4D97-AF65-F5344CB8AC3E}">
        <p14:creationId xmlns:p14="http://schemas.microsoft.com/office/powerpoint/2010/main" val="83684826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r>
              <a:rPr lang="en-US" sz="3000" dirty="0"/>
              <a:t>Webb Apex Float = 1%, MRV S2-A Solo II = 3.4%, BSOP Modular = 3/82 = 3.7%, MRV Alamo = 4.2%</a:t>
            </a:r>
          </a:p>
          <a:p>
            <a:pPr lvl="1"/>
            <a:r>
              <a:rPr lang="en-US" sz="3000" dirty="0"/>
              <a:t>Talk about 2 versions: identical from the bottom end cap up</a:t>
            </a:r>
          </a:p>
          <a:p>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5</a:t>
            </a:fld>
            <a:endParaRPr lang="en-US"/>
          </a:p>
        </p:txBody>
      </p:sp>
    </p:spTree>
    <p:extLst>
      <p:ext uri="{BB962C8B-B14F-4D97-AF65-F5344CB8AC3E}">
        <p14:creationId xmlns:p14="http://schemas.microsoft.com/office/powerpoint/2010/main" val="385585501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r>
              <a:rPr lang="en-US" sz="3000" dirty="0"/>
              <a:t>Webb Apex Float = 1%, MRV S2-A Solo II = 3.4%, BSOP Modular = 3/82 = 3.7%, MRV Alamo = 4.2%</a:t>
            </a:r>
          </a:p>
          <a:p>
            <a:pPr lvl="1"/>
            <a:r>
              <a:rPr lang="en-US" sz="3000" dirty="0"/>
              <a:t>Talk about 2 versions: identical from the bottom end cap up</a:t>
            </a:r>
          </a:p>
          <a:p>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6</a:t>
            </a:fld>
            <a:endParaRPr lang="en-US"/>
          </a:p>
        </p:txBody>
      </p:sp>
    </p:spTree>
    <p:extLst>
      <p:ext uri="{BB962C8B-B14F-4D97-AF65-F5344CB8AC3E}">
        <p14:creationId xmlns:p14="http://schemas.microsoft.com/office/powerpoint/2010/main" val="240435203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r>
              <a:rPr lang="en-US" sz="3000" dirty="0"/>
              <a:t>Webb Apex Float = 1%, MRV S2-A Solo II = 3.4%, BSOP Modular = 3/82 = 3.7%, MRV Alamo = 4.2%</a:t>
            </a:r>
          </a:p>
          <a:p>
            <a:pPr lvl="1"/>
            <a:r>
              <a:rPr lang="en-US" sz="3000" dirty="0"/>
              <a:t>Talk about 2 versions: identical from the bottom end cap up</a:t>
            </a:r>
          </a:p>
          <a:p>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7</a:t>
            </a:fld>
            <a:endParaRPr lang="en-US"/>
          </a:p>
        </p:txBody>
      </p:sp>
    </p:spTree>
    <p:extLst>
      <p:ext uri="{BB962C8B-B14F-4D97-AF65-F5344CB8AC3E}">
        <p14:creationId xmlns:p14="http://schemas.microsoft.com/office/powerpoint/2010/main" val="51689875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r>
              <a:rPr lang="en-US" sz="3000" dirty="0"/>
              <a:t>Webb Apex Float = 1%, MRV S2-A Solo II = 3.4%, BSOP Modular = 3/82 = 3.7%, MRV Alamo = 4.2%</a:t>
            </a:r>
          </a:p>
          <a:p>
            <a:pPr lvl="1"/>
            <a:r>
              <a:rPr lang="en-US" sz="3000" dirty="0"/>
              <a:t>Talk about 2 versions: identical from the bottom end cap up</a:t>
            </a:r>
          </a:p>
          <a:p>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8</a:t>
            </a:fld>
            <a:endParaRPr lang="en-US"/>
          </a:p>
        </p:txBody>
      </p:sp>
    </p:spTree>
    <p:extLst>
      <p:ext uri="{BB962C8B-B14F-4D97-AF65-F5344CB8AC3E}">
        <p14:creationId xmlns:p14="http://schemas.microsoft.com/office/powerpoint/2010/main" val="427978164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r>
              <a:rPr lang="en-US" sz="3000" dirty="0"/>
              <a:t>Webb Apex Float = 1%, MRV S2-A Solo II = 3.4%, BSOP Modular = 3/82 = 3.7%, MRV Alamo = 4.2%</a:t>
            </a:r>
          </a:p>
          <a:p>
            <a:pPr lvl="1"/>
            <a:r>
              <a:rPr lang="en-US" sz="3000" dirty="0"/>
              <a:t>Talk about 2 versions: identical from the bottom end cap up</a:t>
            </a:r>
          </a:p>
          <a:p>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9</a:t>
            </a:fld>
            <a:endParaRPr lang="en-US"/>
          </a:p>
        </p:txBody>
      </p:sp>
    </p:spTree>
    <p:extLst>
      <p:ext uri="{BB962C8B-B14F-4D97-AF65-F5344CB8AC3E}">
        <p14:creationId xmlns:p14="http://schemas.microsoft.com/office/powerpoint/2010/main" val="167665933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03E186-9CFA-46C1-865D-3CDB11131FF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A181A55C-12D9-4644-AC7C-EC2FC5042C6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1CDEA399-BEE1-4DC4-8467-6BFEB0FB2536}"/>
              </a:ext>
            </a:extLst>
          </p:cNvPr>
          <p:cNvSpPr>
            <a:spLocks noGrp="1"/>
          </p:cNvSpPr>
          <p:nvPr>
            <p:ph type="dt" sz="half" idx="10"/>
          </p:nvPr>
        </p:nvSpPr>
        <p:spPr/>
        <p:txBody>
          <a:bodyPr/>
          <a:lstStyle/>
          <a:p>
            <a:fld id="{CE25375C-5263-4EE0-BB92-B5A98955ED27}" type="datetimeFigureOut">
              <a:rPr lang="en-US" smtClean="0"/>
              <a:t>7/26/2022</a:t>
            </a:fld>
            <a:endParaRPr lang="en-US"/>
          </a:p>
        </p:txBody>
      </p:sp>
      <p:sp>
        <p:nvSpPr>
          <p:cNvPr id="5" name="Footer Placeholder 4">
            <a:extLst>
              <a:ext uri="{FF2B5EF4-FFF2-40B4-BE49-F238E27FC236}">
                <a16:creationId xmlns:a16="http://schemas.microsoft.com/office/drawing/2014/main" id="{D4A24099-8CE0-4FB8-A7E7-B8DEBF4FE49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3B3D17C-9902-4976-8F2E-5244ECFD4D0C}"/>
              </a:ext>
            </a:extLst>
          </p:cNvPr>
          <p:cNvSpPr>
            <a:spLocks noGrp="1"/>
          </p:cNvSpPr>
          <p:nvPr>
            <p:ph type="sldNum" sz="quarter" idx="12"/>
          </p:nvPr>
        </p:nvSpPr>
        <p:spPr/>
        <p:txBody>
          <a:bodyPr/>
          <a:lstStyle/>
          <a:p>
            <a:fld id="{36624B13-0FE2-41F2-B224-8C63EFC7B8E9}" type="slidenum">
              <a:rPr lang="en-US" smtClean="0"/>
              <a:t>‹#›</a:t>
            </a:fld>
            <a:endParaRPr lang="en-US"/>
          </a:p>
        </p:txBody>
      </p:sp>
    </p:spTree>
    <p:extLst>
      <p:ext uri="{BB962C8B-B14F-4D97-AF65-F5344CB8AC3E}">
        <p14:creationId xmlns:p14="http://schemas.microsoft.com/office/powerpoint/2010/main" val="6122415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BA6ADE-2BD5-463C-B141-96E347B22C6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57743168-C52E-451A-BF57-CDBD7F362851}"/>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BCCC3C4-4B1C-4E88-9DDE-82631EC62BEA}"/>
              </a:ext>
            </a:extLst>
          </p:cNvPr>
          <p:cNvSpPr>
            <a:spLocks noGrp="1"/>
          </p:cNvSpPr>
          <p:nvPr>
            <p:ph type="dt" sz="half" idx="10"/>
          </p:nvPr>
        </p:nvSpPr>
        <p:spPr/>
        <p:txBody>
          <a:bodyPr/>
          <a:lstStyle/>
          <a:p>
            <a:fld id="{CE25375C-5263-4EE0-BB92-B5A98955ED27}" type="datetimeFigureOut">
              <a:rPr lang="en-US" smtClean="0"/>
              <a:t>7/26/2022</a:t>
            </a:fld>
            <a:endParaRPr lang="en-US"/>
          </a:p>
        </p:txBody>
      </p:sp>
      <p:sp>
        <p:nvSpPr>
          <p:cNvPr id="5" name="Footer Placeholder 4">
            <a:extLst>
              <a:ext uri="{FF2B5EF4-FFF2-40B4-BE49-F238E27FC236}">
                <a16:creationId xmlns:a16="http://schemas.microsoft.com/office/drawing/2014/main" id="{160D80E2-E2E5-4460-AD79-FE86B5E472F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0015C83-9173-4B3A-92F6-E15CE0E737AC}"/>
              </a:ext>
            </a:extLst>
          </p:cNvPr>
          <p:cNvSpPr>
            <a:spLocks noGrp="1"/>
          </p:cNvSpPr>
          <p:nvPr>
            <p:ph type="sldNum" sz="quarter" idx="12"/>
          </p:nvPr>
        </p:nvSpPr>
        <p:spPr/>
        <p:txBody>
          <a:bodyPr/>
          <a:lstStyle/>
          <a:p>
            <a:fld id="{36624B13-0FE2-41F2-B224-8C63EFC7B8E9}" type="slidenum">
              <a:rPr lang="en-US" smtClean="0"/>
              <a:t>‹#›</a:t>
            </a:fld>
            <a:endParaRPr lang="en-US"/>
          </a:p>
        </p:txBody>
      </p:sp>
    </p:spTree>
    <p:extLst>
      <p:ext uri="{BB962C8B-B14F-4D97-AF65-F5344CB8AC3E}">
        <p14:creationId xmlns:p14="http://schemas.microsoft.com/office/powerpoint/2010/main" val="29918650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E4D8DE5-E70B-4010-8103-B59AFF918040}"/>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467D892-CD6E-4200-B9C8-C4BBB8CE57C7}"/>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07D8DA9-5E2D-4024-86A3-A33CCE660DE7}"/>
              </a:ext>
            </a:extLst>
          </p:cNvPr>
          <p:cNvSpPr>
            <a:spLocks noGrp="1"/>
          </p:cNvSpPr>
          <p:nvPr>
            <p:ph type="dt" sz="half" idx="10"/>
          </p:nvPr>
        </p:nvSpPr>
        <p:spPr/>
        <p:txBody>
          <a:bodyPr/>
          <a:lstStyle/>
          <a:p>
            <a:fld id="{CE25375C-5263-4EE0-BB92-B5A98955ED27}" type="datetimeFigureOut">
              <a:rPr lang="en-US" smtClean="0"/>
              <a:t>7/26/2022</a:t>
            </a:fld>
            <a:endParaRPr lang="en-US"/>
          </a:p>
        </p:txBody>
      </p:sp>
      <p:sp>
        <p:nvSpPr>
          <p:cNvPr id="5" name="Footer Placeholder 4">
            <a:extLst>
              <a:ext uri="{FF2B5EF4-FFF2-40B4-BE49-F238E27FC236}">
                <a16:creationId xmlns:a16="http://schemas.microsoft.com/office/drawing/2014/main" id="{B87A8850-CCF6-48E8-A705-5EE3D1A7922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FE10D49-7FD8-4F47-97E6-4A9DC2C87C52}"/>
              </a:ext>
            </a:extLst>
          </p:cNvPr>
          <p:cNvSpPr>
            <a:spLocks noGrp="1"/>
          </p:cNvSpPr>
          <p:nvPr>
            <p:ph type="sldNum" sz="quarter" idx="12"/>
          </p:nvPr>
        </p:nvSpPr>
        <p:spPr/>
        <p:txBody>
          <a:bodyPr/>
          <a:lstStyle/>
          <a:p>
            <a:fld id="{36624B13-0FE2-41F2-B224-8C63EFC7B8E9}" type="slidenum">
              <a:rPr lang="en-US" smtClean="0"/>
              <a:t>‹#›</a:t>
            </a:fld>
            <a:endParaRPr lang="en-US"/>
          </a:p>
        </p:txBody>
      </p:sp>
    </p:spTree>
    <p:extLst>
      <p:ext uri="{BB962C8B-B14F-4D97-AF65-F5344CB8AC3E}">
        <p14:creationId xmlns:p14="http://schemas.microsoft.com/office/powerpoint/2010/main" val="34719916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8069B4-3BDD-4A01-8685-8CBE1E3D935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A4D06A3-5D33-4D22-804C-96D215F0BA56}"/>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8D0291B-4197-4A95-8941-6AA1484E5C97}"/>
              </a:ext>
            </a:extLst>
          </p:cNvPr>
          <p:cNvSpPr>
            <a:spLocks noGrp="1"/>
          </p:cNvSpPr>
          <p:nvPr>
            <p:ph type="dt" sz="half" idx="10"/>
          </p:nvPr>
        </p:nvSpPr>
        <p:spPr/>
        <p:txBody>
          <a:bodyPr/>
          <a:lstStyle/>
          <a:p>
            <a:fld id="{CE25375C-5263-4EE0-BB92-B5A98955ED27}" type="datetimeFigureOut">
              <a:rPr lang="en-US" smtClean="0"/>
              <a:t>7/26/2022</a:t>
            </a:fld>
            <a:endParaRPr lang="en-US"/>
          </a:p>
        </p:txBody>
      </p:sp>
      <p:sp>
        <p:nvSpPr>
          <p:cNvPr id="5" name="Footer Placeholder 4">
            <a:extLst>
              <a:ext uri="{FF2B5EF4-FFF2-40B4-BE49-F238E27FC236}">
                <a16:creationId xmlns:a16="http://schemas.microsoft.com/office/drawing/2014/main" id="{4482F54E-B2A9-43A7-8F63-63F603D2903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8BCF14A-9097-4C71-8562-260C4522FED6}"/>
              </a:ext>
            </a:extLst>
          </p:cNvPr>
          <p:cNvSpPr>
            <a:spLocks noGrp="1"/>
          </p:cNvSpPr>
          <p:nvPr>
            <p:ph type="sldNum" sz="quarter" idx="12"/>
          </p:nvPr>
        </p:nvSpPr>
        <p:spPr/>
        <p:txBody>
          <a:bodyPr/>
          <a:lstStyle/>
          <a:p>
            <a:fld id="{36624B13-0FE2-41F2-B224-8C63EFC7B8E9}" type="slidenum">
              <a:rPr lang="en-US" smtClean="0"/>
              <a:t>‹#›</a:t>
            </a:fld>
            <a:endParaRPr lang="en-US"/>
          </a:p>
        </p:txBody>
      </p:sp>
    </p:spTree>
    <p:extLst>
      <p:ext uri="{BB962C8B-B14F-4D97-AF65-F5344CB8AC3E}">
        <p14:creationId xmlns:p14="http://schemas.microsoft.com/office/powerpoint/2010/main" val="15082307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7EE560-8F7C-42A1-8249-2893D2ED28C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EC68A221-AD14-49A5-9134-495FA2035C8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272045E6-E24E-4B5D-878B-A1E780321D4C}"/>
              </a:ext>
            </a:extLst>
          </p:cNvPr>
          <p:cNvSpPr>
            <a:spLocks noGrp="1"/>
          </p:cNvSpPr>
          <p:nvPr>
            <p:ph type="dt" sz="half" idx="10"/>
          </p:nvPr>
        </p:nvSpPr>
        <p:spPr/>
        <p:txBody>
          <a:bodyPr/>
          <a:lstStyle/>
          <a:p>
            <a:fld id="{CE25375C-5263-4EE0-BB92-B5A98955ED27}" type="datetimeFigureOut">
              <a:rPr lang="en-US" smtClean="0"/>
              <a:t>7/26/2022</a:t>
            </a:fld>
            <a:endParaRPr lang="en-US"/>
          </a:p>
        </p:txBody>
      </p:sp>
      <p:sp>
        <p:nvSpPr>
          <p:cNvPr id="5" name="Footer Placeholder 4">
            <a:extLst>
              <a:ext uri="{FF2B5EF4-FFF2-40B4-BE49-F238E27FC236}">
                <a16:creationId xmlns:a16="http://schemas.microsoft.com/office/drawing/2014/main" id="{844ECCCE-EF86-4894-94E1-9BEA42B6C64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F5B620A-6006-4A37-9598-D6EB2A643047}"/>
              </a:ext>
            </a:extLst>
          </p:cNvPr>
          <p:cNvSpPr>
            <a:spLocks noGrp="1"/>
          </p:cNvSpPr>
          <p:nvPr>
            <p:ph type="sldNum" sz="quarter" idx="12"/>
          </p:nvPr>
        </p:nvSpPr>
        <p:spPr/>
        <p:txBody>
          <a:bodyPr/>
          <a:lstStyle/>
          <a:p>
            <a:fld id="{36624B13-0FE2-41F2-B224-8C63EFC7B8E9}" type="slidenum">
              <a:rPr lang="en-US" smtClean="0"/>
              <a:t>‹#›</a:t>
            </a:fld>
            <a:endParaRPr lang="en-US"/>
          </a:p>
        </p:txBody>
      </p:sp>
    </p:spTree>
    <p:extLst>
      <p:ext uri="{BB962C8B-B14F-4D97-AF65-F5344CB8AC3E}">
        <p14:creationId xmlns:p14="http://schemas.microsoft.com/office/powerpoint/2010/main" val="25665529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730AC3-5808-4134-A28D-49B05C57EAB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5BC737D-D358-4AA6-815D-EC2B61D3BE76}"/>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6842FE0-D7C0-4A8B-8663-F9B24719D018}"/>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9550FF7-B123-4F46-A94E-571BF7420B8C}"/>
              </a:ext>
            </a:extLst>
          </p:cNvPr>
          <p:cNvSpPr>
            <a:spLocks noGrp="1"/>
          </p:cNvSpPr>
          <p:nvPr>
            <p:ph type="dt" sz="half" idx="10"/>
          </p:nvPr>
        </p:nvSpPr>
        <p:spPr/>
        <p:txBody>
          <a:bodyPr/>
          <a:lstStyle/>
          <a:p>
            <a:fld id="{CE25375C-5263-4EE0-BB92-B5A98955ED27}" type="datetimeFigureOut">
              <a:rPr lang="en-US" smtClean="0"/>
              <a:t>7/26/2022</a:t>
            </a:fld>
            <a:endParaRPr lang="en-US"/>
          </a:p>
        </p:txBody>
      </p:sp>
      <p:sp>
        <p:nvSpPr>
          <p:cNvPr id="6" name="Footer Placeholder 5">
            <a:extLst>
              <a:ext uri="{FF2B5EF4-FFF2-40B4-BE49-F238E27FC236}">
                <a16:creationId xmlns:a16="http://schemas.microsoft.com/office/drawing/2014/main" id="{B1C8F30C-5160-436C-BCE0-F0B7E05840C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2B2899D-2AEC-404B-8686-5EFBD349C408}"/>
              </a:ext>
            </a:extLst>
          </p:cNvPr>
          <p:cNvSpPr>
            <a:spLocks noGrp="1"/>
          </p:cNvSpPr>
          <p:nvPr>
            <p:ph type="sldNum" sz="quarter" idx="12"/>
          </p:nvPr>
        </p:nvSpPr>
        <p:spPr/>
        <p:txBody>
          <a:bodyPr/>
          <a:lstStyle/>
          <a:p>
            <a:fld id="{36624B13-0FE2-41F2-B224-8C63EFC7B8E9}" type="slidenum">
              <a:rPr lang="en-US" smtClean="0"/>
              <a:t>‹#›</a:t>
            </a:fld>
            <a:endParaRPr lang="en-US"/>
          </a:p>
        </p:txBody>
      </p:sp>
    </p:spTree>
    <p:extLst>
      <p:ext uri="{BB962C8B-B14F-4D97-AF65-F5344CB8AC3E}">
        <p14:creationId xmlns:p14="http://schemas.microsoft.com/office/powerpoint/2010/main" val="5999669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F856B9-8EAE-4598-AF7A-E295A4238CDE}"/>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0CBE8D09-EE2D-4DF4-BCE7-5F30A31C0A7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22663EDB-3FD0-4619-AAD6-8DB8F7BECFA1}"/>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30ACD9E-B7D1-4601-8DE0-D98D827B85C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329FAEB8-B016-445A-85D3-111D8D4800EF}"/>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8D68D6C-B3A7-474A-827C-CC75E5DB06A6}"/>
              </a:ext>
            </a:extLst>
          </p:cNvPr>
          <p:cNvSpPr>
            <a:spLocks noGrp="1"/>
          </p:cNvSpPr>
          <p:nvPr>
            <p:ph type="dt" sz="half" idx="10"/>
          </p:nvPr>
        </p:nvSpPr>
        <p:spPr/>
        <p:txBody>
          <a:bodyPr/>
          <a:lstStyle/>
          <a:p>
            <a:fld id="{CE25375C-5263-4EE0-BB92-B5A98955ED27}" type="datetimeFigureOut">
              <a:rPr lang="en-US" smtClean="0"/>
              <a:t>7/26/2022</a:t>
            </a:fld>
            <a:endParaRPr lang="en-US"/>
          </a:p>
        </p:txBody>
      </p:sp>
      <p:sp>
        <p:nvSpPr>
          <p:cNvPr id="8" name="Footer Placeholder 7">
            <a:extLst>
              <a:ext uri="{FF2B5EF4-FFF2-40B4-BE49-F238E27FC236}">
                <a16:creationId xmlns:a16="http://schemas.microsoft.com/office/drawing/2014/main" id="{BE46A320-B624-491B-9BEC-C9A1580D18B9}"/>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75037A2-8AE6-41F6-A436-ADAA1F21C54D}"/>
              </a:ext>
            </a:extLst>
          </p:cNvPr>
          <p:cNvSpPr>
            <a:spLocks noGrp="1"/>
          </p:cNvSpPr>
          <p:nvPr>
            <p:ph type="sldNum" sz="quarter" idx="12"/>
          </p:nvPr>
        </p:nvSpPr>
        <p:spPr/>
        <p:txBody>
          <a:bodyPr/>
          <a:lstStyle/>
          <a:p>
            <a:fld id="{36624B13-0FE2-41F2-B224-8C63EFC7B8E9}" type="slidenum">
              <a:rPr lang="en-US" smtClean="0"/>
              <a:t>‹#›</a:t>
            </a:fld>
            <a:endParaRPr lang="en-US"/>
          </a:p>
        </p:txBody>
      </p:sp>
    </p:spTree>
    <p:extLst>
      <p:ext uri="{BB962C8B-B14F-4D97-AF65-F5344CB8AC3E}">
        <p14:creationId xmlns:p14="http://schemas.microsoft.com/office/powerpoint/2010/main" val="37594275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57C673-0B7E-4985-8E49-B1C3180C391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48E234EA-0053-42A6-83E5-816B21876F9D}"/>
              </a:ext>
            </a:extLst>
          </p:cNvPr>
          <p:cNvSpPr>
            <a:spLocks noGrp="1"/>
          </p:cNvSpPr>
          <p:nvPr>
            <p:ph type="dt" sz="half" idx="10"/>
          </p:nvPr>
        </p:nvSpPr>
        <p:spPr/>
        <p:txBody>
          <a:bodyPr/>
          <a:lstStyle/>
          <a:p>
            <a:fld id="{CE25375C-5263-4EE0-BB92-B5A98955ED27}" type="datetimeFigureOut">
              <a:rPr lang="en-US" smtClean="0"/>
              <a:t>7/26/2022</a:t>
            </a:fld>
            <a:endParaRPr lang="en-US"/>
          </a:p>
        </p:txBody>
      </p:sp>
      <p:sp>
        <p:nvSpPr>
          <p:cNvPr id="4" name="Footer Placeholder 3">
            <a:extLst>
              <a:ext uri="{FF2B5EF4-FFF2-40B4-BE49-F238E27FC236}">
                <a16:creationId xmlns:a16="http://schemas.microsoft.com/office/drawing/2014/main" id="{6FD8B939-11A3-4FB1-9EFA-103B57B491BB}"/>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A54564AE-73E4-4180-9444-A6F73DC0F6B6}"/>
              </a:ext>
            </a:extLst>
          </p:cNvPr>
          <p:cNvSpPr>
            <a:spLocks noGrp="1"/>
          </p:cNvSpPr>
          <p:nvPr>
            <p:ph type="sldNum" sz="quarter" idx="12"/>
          </p:nvPr>
        </p:nvSpPr>
        <p:spPr/>
        <p:txBody>
          <a:bodyPr/>
          <a:lstStyle/>
          <a:p>
            <a:fld id="{36624B13-0FE2-41F2-B224-8C63EFC7B8E9}" type="slidenum">
              <a:rPr lang="en-US" smtClean="0"/>
              <a:t>‹#›</a:t>
            </a:fld>
            <a:endParaRPr lang="en-US"/>
          </a:p>
        </p:txBody>
      </p:sp>
    </p:spTree>
    <p:extLst>
      <p:ext uri="{BB962C8B-B14F-4D97-AF65-F5344CB8AC3E}">
        <p14:creationId xmlns:p14="http://schemas.microsoft.com/office/powerpoint/2010/main" val="30908356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736B77C-9216-4159-9102-5CED111519C2}"/>
              </a:ext>
            </a:extLst>
          </p:cNvPr>
          <p:cNvSpPr>
            <a:spLocks noGrp="1"/>
          </p:cNvSpPr>
          <p:nvPr>
            <p:ph type="dt" sz="half" idx="10"/>
          </p:nvPr>
        </p:nvSpPr>
        <p:spPr/>
        <p:txBody>
          <a:bodyPr/>
          <a:lstStyle/>
          <a:p>
            <a:fld id="{CE25375C-5263-4EE0-BB92-B5A98955ED27}" type="datetimeFigureOut">
              <a:rPr lang="en-US" smtClean="0"/>
              <a:t>7/26/2022</a:t>
            </a:fld>
            <a:endParaRPr lang="en-US"/>
          </a:p>
        </p:txBody>
      </p:sp>
      <p:sp>
        <p:nvSpPr>
          <p:cNvPr id="3" name="Footer Placeholder 2">
            <a:extLst>
              <a:ext uri="{FF2B5EF4-FFF2-40B4-BE49-F238E27FC236}">
                <a16:creationId xmlns:a16="http://schemas.microsoft.com/office/drawing/2014/main" id="{E09D2A06-4E8C-4B96-B8FD-0227DB1CB2B1}"/>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E048C25-3FA3-47B9-B04F-C24AC91ADAE0}"/>
              </a:ext>
            </a:extLst>
          </p:cNvPr>
          <p:cNvSpPr>
            <a:spLocks noGrp="1"/>
          </p:cNvSpPr>
          <p:nvPr>
            <p:ph type="sldNum" sz="quarter" idx="12"/>
          </p:nvPr>
        </p:nvSpPr>
        <p:spPr/>
        <p:txBody>
          <a:bodyPr/>
          <a:lstStyle/>
          <a:p>
            <a:fld id="{36624B13-0FE2-41F2-B224-8C63EFC7B8E9}" type="slidenum">
              <a:rPr lang="en-US" smtClean="0"/>
              <a:t>‹#›</a:t>
            </a:fld>
            <a:endParaRPr lang="en-US"/>
          </a:p>
        </p:txBody>
      </p:sp>
    </p:spTree>
    <p:extLst>
      <p:ext uri="{BB962C8B-B14F-4D97-AF65-F5344CB8AC3E}">
        <p14:creationId xmlns:p14="http://schemas.microsoft.com/office/powerpoint/2010/main" val="12277324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0DDE4E-762C-47EC-8989-21D2EB1CE47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64D41EFC-BA7D-4EDB-9054-D34DFC0B90B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871B2174-9C0A-44A2-9153-FB9A75131F6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2B1E62A1-CC06-4526-840A-4B17CBDA8309}"/>
              </a:ext>
            </a:extLst>
          </p:cNvPr>
          <p:cNvSpPr>
            <a:spLocks noGrp="1"/>
          </p:cNvSpPr>
          <p:nvPr>
            <p:ph type="dt" sz="half" idx="10"/>
          </p:nvPr>
        </p:nvSpPr>
        <p:spPr/>
        <p:txBody>
          <a:bodyPr/>
          <a:lstStyle/>
          <a:p>
            <a:fld id="{CE25375C-5263-4EE0-BB92-B5A98955ED27}" type="datetimeFigureOut">
              <a:rPr lang="en-US" smtClean="0"/>
              <a:t>7/26/2022</a:t>
            </a:fld>
            <a:endParaRPr lang="en-US"/>
          </a:p>
        </p:txBody>
      </p:sp>
      <p:sp>
        <p:nvSpPr>
          <p:cNvPr id="6" name="Footer Placeholder 5">
            <a:extLst>
              <a:ext uri="{FF2B5EF4-FFF2-40B4-BE49-F238E27FC236}">
                <a16:creationId xmlns:a16="http://schemas.microsoft.com/office/drawing/2014/main" id="{135B7F48-3B92-47C8-99B7-F9497545ECE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9920C68-3430-4686-B57A-F82C4BDD9749}"/>
              </a:ext>
            </a:extLst>
          </p:cNvPr>
          <p:cNvSpPr>
            <a:spLocks noGrp="1"/>
          </p:cNvSpPr>
          <p:nvPr>
            <p:ph type="sldNum" sz="quarter" idx="12"/>
          </p:nvPr>
        </p:nvSpPr>
        <p:spPr/>
        <p:txBody>
          <a:bodyPr/>
          <a:lstStyle/>
          <a:p>
            <a:fld id="{36624B13-0FE2-41F2-B224-8C63EFC7B8E9}" type="slidenum">
              <a:rPr lang="en-US" smtClean="0"/>
              <a:t>‹#›</a:t>
            </a:fld>
            <a:endParaRPr lang="en-US"/>
          </a:p>
        </p:txBody>
      </p:sp>
    </p:spTree>
    <p:extLst>
      <p:ext uri="{BB962C8B-B14F-4D97-AF65-F5344CB8AC3E}">
        <p14:creationId xmlns:p14="http://schemas.microsoft.com/office/powerpoint/2010/main" val="30582526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8EB502-B325-4343-B39D-80B9819915E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AC22A6F-90E2-45CA-8494-089AB1AE74B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32F7519-BABA-4A4D-8A27-B95AB36B223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1120180F-4D27-47FE-ACB0-FEED035093F9}"/>
              </a:ext>
            </a:extLst>
          </p:cNvPr>
          <p:cNvSpPr>
            <a:spLocks noGrp="1"/>
          </p:cNvSpPr>
          <p:nvPr>
            <p:ph type="dt" sz="half" idx="10"/>
          </p:nvPr>
        </p:nvSpPr>
        <p:spPr/>
        <p:txBody>
          <a:bodyPr/>
          <a:lstStyle/>
          <a:p>
            <a:fld id="{CE25375C-5263-4EE0-BB92-B5A98955ED27}" type="datetimeFigureOut">
              <a:rPr lang="en-US" smtClean="0"/>
              <a:t>7/26/2022</a:t>
            </a:fld>
            <a:endParaRPr lang="en-US"/>
          </a:p>
        </p:txBody>
      </p:sp>
      <p:sp>
        <p:nvSpPr>
          <p:cNvPr id="6" name="Footer Placeholder 5">
            <a:extLst>
              <a:ext uri="{FF2B5EF4-FFF2-40B4-BE49-F238E27FC236}">
                <a16:creationId xmlns:a16="http://schemas.microsoft.com/office/drawing/2014/main" id="{C3500596-9A11-42A9-8275-0FD64CC32C3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6DE6F28-5E5F-4D83-A733-464DD366F4E1}"/>
              </a:ext>
            </a:extLst>
          </p:cNvPr>
          <p:cNvSpPr>
            <a:spLocks noGrp="1"/>
          </p:cNvSpPr>
          <p:nvPr>
            <p:ph type="sldNum" sz="quarter" idx="12"/>
          </p:nvPr>
        </p:nvSpPr>
        <p:spPr/>
        <p:txBody>
          <a:bodyPr/>
          <a:lstStyle/>
          <a:p>
            <a:fld id="{36624B13-0FE2-41F2-B224-8C63EFC7B8E9}" type="slidenum">
              <a:rPr lang="en-US" smtClean="0"/>
              <a:t>‹#›</a:t>
            </a:fld>
            <a:endParaRPr lang="en-US"/>
          </a:p>
        </p:txBody>
      </p:sp>
    </p:spTree>
    <p:extLst>
      <p:ext uri="{BB962C8B-B14F-4D97-AF65-F5344CB8AC3E}">
        <p14:creationId xmlns:p14="http://schemas.microsoft.com/office/powerpoint/2010/main" val="8078068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lumMod val="60000"/>
            <a:lumOff val="40000"/>
          </a:schemeClr>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E111CD5-8D07-473C-863D-CF9594A24DB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EA8CA0B-854A-466A-A5C7-DD2B8D5DE48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7F7E26C-999F-40D7-B7E0-4FD72DEB582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E25375C-5263-4EE0-BB92-B5A98955ED27}" type="datetimeFigureOut">
              <a:rPr lang="en-US" smtClean="0"/>
              <a:t>7/26/2022</a:t>
            </a:fld>
            <a:endParaRPr lang="en-US"/>
          </a:p>
        </p:txBody>
      </p:sp>
      <p:sp>
        <p:nvSpPr>
          <p:cNvPr id="5" name="Footer Placeholder 4">
            <a:extLst>
              <a:ext uri="{FF2B5EF4-FFF2-40B4-BE49-F238E27FC236}">
                <a16:creationId xmlns:a16="http://schemas.microsoft.com/office/drawing/2014/main" id="{22F4F694-2ECA-4231-93D7-0D50CF4200E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A47E65AB-87A9-462F-AE2B-2AC393457F7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6624B13-0FE2-41F2-B224-8C63EFC7B8E9}" type="slidenum">
              <a:rPr lang="en-US" smtClean="0"/>
              <a:t>‹#›</a:t>
            </a:fld>
            <a:endParaRPr lang="en-US"/>
          </a:p>
        </p:txBody>
      </p:sp>
    </p:spTree>
    <p:extLst>
      <p:ext uri="{BB962C8B-B14F-4D97-AF65-F5344CB8AC3E}">
        <p14:creationId xmlns:p14="http://schemas.microsoft.com/office/powerpoint/2010/main" val="3961569627"/>
      </p:ext>
    </p:extLst>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hyperlink" Target="https://www3.mbari.org/chemsensor/cpfviz.htm" TargetMode="External"/><Relationship Id="rId1" Type="http://schemas.openxmlformats.org/officeDocument/2006/relationships/slideLayout" Target="../slideLayouts/slideLayout2.xml"/><Relationship Id="rId4" Type="http://schemas.openxmlformats.org/officeDocument/2006/relationships/image" Target="cid:image001.png@01D895EC.BEED68C0"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16.png"/><Relationship Id="rId4" Type="http://schemas.openxmlformats.org/officeDocument/2006/relationships/image" Target="../media/image15.png"/></Relationships>
</file>

<file path=ppt/slides/_rels/slide13.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14.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22.png"/><Relationship Id="rId4" Type="http://schemas.openxmlformats.org/officeDocument/2006/relationships/image" Target="../media/image21.pn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8.jpeg"/><Relationship Id="rId4" Type="http://schemas.openxmlformats.org/officeDocument/2006/relationships/image" Target="../media/image7.jpeg"/></Relationships>
</file>

<file path=ppt/slides/_rels/slide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0.jpeg"/></Relationships>
</file>

<file path=ppt/slides/_rels/slide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0.jpeg"/></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0.jpeg"/></Relationships>
</file>

<file path=ppt/slides/_rels/slide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0.jpeg"/></Relationships>
</file>

<file path=ppt/slides/_rels/slide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0.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A88410-46AB-4341-9F59-61D904220379}"/>
              </a:ext>
            </a:extLst>
          </p:cNvPr>
          <p:cNvSpPr>
            <a:spLocks noGrp="1"/>
          </p:cNvSpPr>
          <p:nvPr>
            <p:ph type="ctrTitle"/>
          </p:nvPr>
        </p:nvSpPr>
        <p:spPr>
          <a:xfrm>
            <a:off x="334296" y="1201926"/>
            <a:ext cx="8249264" cy="1757363"/>
          </a:xfrm>
        </p:spPr>
        <p:txBody>
          <a:bodyPr>
            <a:normAutofit fontScale="90000"/>
          </a:bodyPr>
          <a:lstStyle/>
          <a:p>
            <a:r>
              <a:rPr lang="en-US" dirty="0">
                <a:latin typeface="+mn-lt"/>
              </a:rPr>
              <a:t>A New Profiling Float for Coastal and Upper Water Column Applications </a:t>
            </a:r>
          </a:p>
        </p:txBody>
      </p:sp>
      <p:sp>
        <p:nvSpPr>
          <p:cNvPr id="3" name="Subtitle 2">
            <a:extLst>
              <a:ext uri="{FF2B5EF4-FFF2-40B4-BE49-F238E27FC236}">
                <a16:creationId xmlns:a16="http://schemas.microsoft.com/office/drawing/2014/main" id="{A15F6A6A-9171-4E17-BF1F-F3947AEFD7C1}"/>
              </a:ext>
            </a:extLst>
          </p:cNvPr>
          <p:cNvSpPr>
            <a:spLocks noGrp="1"/>
          </p:cNvSpPr>
          <p:nvPr>
            <p:ph type="subTitle" idx="1"/>
          </p:nvPr>
        </p:nvSpPr>
        <p:spPr>
          <a:xfrm>
            <a:off x="526774" y="3548718"/>
            <a:ext cx="7838019" cy="2394881"/>
          </a:xfrm>
        </p:spPr>
        <p:txBody>
          <a:bodyPr>
            <a:noAutofit/>
          </a:bodyPr>
          <a:lstStyle/>
          <a:p>
            <a:r>
              <a:rPr lang="en-US" sz="2800" dirty="0"/>
              <a:t>Gene Massion, Kenneth Johnson, Chad Kecy, Eric  Martin, Ed Mellinger, Paul McGill and Paul Coenen</a:t>
            </a:r>
          </a:p>
          <a:p>
            <a:r>
              <a:rPr lang="en-US" sz="2800" dirty="0"/>
              <a:t> Monterey Bay Aquarium Research Institute, Moss Landing, CA, United States</a:t>
            </a:r>
          </a:p>
          <a:p>
            <a:r>
              <a:rPr lang="en-US" sz="2800" dirty="0"/>
              <a:t>Argo COP Meeting, 26 July 2022</a:t>
            </a:r>
          </a:p>
        </p:txBody>
      </p:sp>
      <p:pic>
        <p:nvPicPr>
          <p:cNvPr id="6" name="Picture 5">
            <a:extLst>
              <a:ext uri="{FF2B5EF4-FFF2-40B4-BE49-F238E27FC236}">
                <a16:creationId xmlns:a16="http://schemas.microsoft.com/office/drawing/2014/main" id="{95D1F672-1B2E-4F9E-A339-09F9388857D6}"/>
              </a:ext>
            </a:extLst>
          </p:cNvPr>
          <p:cNvPicPr>
            <a:picLocks noChangeAspect="1"/>
          </p:cNvPicPr>
          <p:nvPr/>
        </p:nvPicPr>
        <p:blipFill rotWithShape="1">
          <a:blip r:embed="rId3">
            <a:extLst>
              <a:ext uri="{28A0092B-C50C-407E-A947-70E740481C1C}">
                <a14:useLocalDpi xmlns:a14="http://schemas.microsoft.com/office/drawing/2010/main" val="0"/>
              </a:ext>
            </a:extLst>
          </a:blip>
          <a:srcRect l="25272" t="2631" r="18921" b="9442"/>
          <a:stretch/>
        </p:blipFill>
        <p:spPr>
          <a:xfrm>
            <a:off x="8802330" y="219800"/>
            <a:ext cx="3055374" cy="6418400"/>
          </a:xfrm>
          <a:prstGeom prst="rect">
            <a:avLst/>
          </a:prstGeom>
        </p:spPr>
      </p:pic>
    </p:spTree>
    <p:extLst>
      <p:ext uri="{BB962C8B-B14F-4D97-AF65-F5344CB8AC3E}">
        <p14:creationId xmlns:p14="http://schemas.microsoft.com/office/powerpoint/2010/main" val="304952312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0FD886-61A6-4140-A73F-4BB3D2D7C818}"/>
              </a:ext>
            </a:extLst>
          </p:cNvPr>
          <p:cNvSpPr>
            <a:spLocks noGrp="1"/>
          </p:cNvSpPr>
          <p:nvPr>
            <p:ph type="title"/>
          </p:nvPr>
        </p:nvSpPr>
        <p:spPr>
          <a:xfrm>
            <a:off x="2342605" y="108632"/>
            <a:ext cx="7825126" cy="941370"/>
          </a:xfrm>
        </p:spPr>
        <p:txBody>
          <a:bodyPr>
            <a:normAutofit/>
          </a:bodyPr>
          <a:lstStyle/>
          <a:p>
            <a:pPr algn="ctr"/>
            <a:r>
              <a:rPr lang="en-US" sz="4800" dirty="0">
                <a:latin typeface="+mn-lt"/>
              </a:rPr>
              <a:t>Science Data Products</a:t>
            </a:r>
          </a:p>
        </p:txBody>
      </p:sp>
      <p:pic>
        <p:nvPicPr>
          <p:cNvPr id="3" name="Picture 2">
            <a:extLst>
              <a:ext uri="{FF2B5EF4-FFF2-40B4-BE49-F238E27FC236}">
                <a16:creationId xmlns:a16="http://schemas.microsoft.com/office/drawing/2014/main" id="{348C1DD2-BFA8-47C6-8089-673C38F8915A}"/>
              </a:ext>
            </a:extLst>
          </p:cNvPr>
          <p:cNvPicPr>
            <a:picLocks noChangeAspect="1"/>
          </p:cNvPicPr>
          <p:nvPr/>
        </p:nvPicPr>
        <p:blipFill>
          <a:blip r:embed="rId3"/>
          <a:stretch>
            <a:fillRect/>
          </a:stretch>
        </p:blipFill>
        <p:spPr>
          <a:xfrm>
            <a:off x="1988512" y="1050002"/>
            <a:ext cx="9853268" cy="5621055"/>
          </a:xfrm>
          <a:prstGeom prst="rect">
            <a:avLst/>
          </a:prstGeom>
        </p:spPr>
      </p:pic>
      <p:pic>
        <p:nvPicPr>
          <p:cNvPr id="15" name="Picture 14">
            <a:extLst>
              <a:ext uri="{FF2B5EF4-FFF2-40B4-BE49-F238E27FC236}">
                <a16:creationId xmlns:a16="http://schemas.microsoft.com/office/drawing/2014/main" id="{25F16012-606E-4CAA-BDD5-0831D718E78B}"/>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12903" r="65112" b="31756"/>
          <a:stretch/>
        </p:blipFill>
        <p:spPr>
          <a:xfrm>
            <a:off x="350220" y="893170"/>
            <a:ext cx="3654432" cy="3795252"/>
          </a:xfrm>
          <a:prstGeom prst="rect">
            <a:avLst/>
          </a:prstGeom>
          <a:ln w="19050">
            <a:solidFill>
              <a:schemeClr val="bg1"/>
            </a:solidFill>
          </a:ln>
        </p:spPr>
      </p:pic>
    </p:spTree>
    <p:extLst>
      <p:ext uri="{BB962C8B-B14F-4D97-AF65-F5344CB8AC3E}">
        <p14:creationId xmlns:p14="http://schemas.microsoft.com/office/powerpoint/2010/main" val="55670323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0090A4-2133-4D70-896F-B54AF7BE271E}"/>
              </a:ext>
            </a:extLst>
          </p:cNvPr>
          <p:cNvSpPr>
            <a:spLocks noGrp="1"/>
          </p:cNvSpPr>
          <p:nvPr>
            <p:ph type="title"/>
          </p:nvPr>
        </p:nvSpPr>
        <p:spPr>
          <a:xfrm>
            <a:off x="838200" y="228601"/>
            <a:ext cx="10515600" cy="838633"/>
          </a:xfrm>
        </p:spPr>
        <p:txBody>
          <a:bodyPr>
            <a:normAutofit fontScale="90000"/>
          </a:bodyPr>
          <a:lstStyle/>
          <a:p>
            <a:pPr algn="ctr"/>
            <a:r>
              <a:rPr lang="en-US" dirty="0"/>
              <a:t>Data Are Publicly Available Through MBARI </a:t>
            </a:r>
            <a:r>
              <a:rPr lang="en-US" dirty="0" err="1"/>
              <a:t>CPFViz</a:t>
            </a:r>
            <a:br>
              <a:rPr lang="en-US" sz="3200" dirty="0"/>
            </a:br>
            <a:r>
              <a:rPr lang="en-US" sz="3200" u="sng" dirty="0">
                <a:hlinkClick r:id="rId2"/>
              </a:rPr>
              <a:t>https://www3.mbari.org/chemsensor/cpfviz.htm</a:t>
            </a:r>
            <a:endParaRPr lang="en-US" sz="3200" dirty="0"/>
          </a:p>
        </p:txBody>
      </p:sp>
      <p:pic>
        <p:nvPicPr>
          <p:cNvPr id="4" name="Picture 3" descr="cid:image001.png@01D895EC.BEED68C0">
            <a:extLst>
              <a:ext uri="{FF2B5EF4-FFF2-40B4-BE49-F238E27FC236}">
                <a16:creationId xmlns:a16="http://schemas.microsoft.com/office/drawing/2014/main" id="{51BEFB41-198D-4EA5-9825-97526F85D843}"/>
              </a:ext>
            </a:extLst>
          </p:cNvPr>
          <p:cNvPicPr/>
          <p:nvPr/>
        </p:nvPicPr>
        <p:blipFill>
          <a:blip r:embed="rId3" r:link="rId4">
            <a:extLst>
              <a:ext uri="{28A0092B-C50C-407E-A947-70E740481C1C}">
                <a14:useLocalDpi xmlns:a14="http://schemas.microsoft.com/office/drawing/2010/main" val="0"/>
              </a:ext>
            </a:extLst>
          </a:blip>
          <a:srcRect/>
          <a:stretch>
            <a:fillRect/>
          </a:stretch>
        </p:blipFill>
        <p:spPr bwMode="auto">
          <a:xfrm>
            <a:off x="1972541" y="1264662"/>
            <a:ext cx="8246918" cy="5469775"/>
          </a:xfrm>
          <a:prstGeom prst="rect">
            <a:avLst/>
          </a:prstGeom>
          <a:noFill/>
          <a:ln>
            <a:noFill/>
          </a:ln>
        </p:spPr>
      </p:pic>
    </p:spTree>
    <p:extLst>
      <p:ext uri="{BB962C8B-B14F-4D97-AF65-F5344CB8AC3E}">
        <p14:creationId xmlns:p14="http://schemas.microsoft.com/office/powerpoint/2010/main" val="358308040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E894E5EA-7008-4E0A-A996-EC47F0BB5823}"/>
              </a:ext>
            </a:extLst>
          </p:cNvPr>
          <p:cNvPicPr>
            <a:picLocks noChangeAspect="1"/>
          </p:cNvPicPr>
          <p:nvPr/>
        </p:nvPicPr>
        <p:blipFill rotWithShape="1">
          <a:blip r:embed="rId3"/>
          <a:srcRect l="14575" t="16421" r="11741" b="37781"/>
          <a:stretch/>
        </p:blipFill>
        <p:spPr>
          <a:xfrm>
            <a:off x="258097" y="2153284"/>
            <a:ext cx="11682692" cy="4619905"/>
          </a:xfrm>
          <a:prstGeom prst="rect">
            <a:avLst/>
          </a:prstGeom>
          <a:ln w="19050">
            <a:solidFill>
              <a:schemeClr val="tx1"/>
            </a:solidFill>
          </a:ln>
        </p:spPr>
      </p:pic>
      <p:sp>
        <p:nvSpPr>
          <p:cNvPr id="2" name="Title 1">
            <a:extLst>
              <a:ext uri="{FF2B5EF4-FFF2-40B4-BE49-F238E27FC236}">
                <a16:creationId xmlns:a16="http://schemas.microsoft.com/office/drawing/2014/main" id="{9EADDD5A-50A0-4E33-A69D-9065F78D4AB5}"/>
              </a:ext>
            </a:extLst>
          </p:cNvPr>
          <p:cNvSpPr>
            <a:spLocks noGrp="1"/>
          </p:cNvSpPr>
          <p:nvPr>
            <p:ph type="title"/>
          </p:nvPr>
        </p:nvSpPr>
        <p:spPr>
          <a:xfrm>
            <a:off x="-250722" y="138326"/>
            <a:ext cx="4945626" cy="792623"/>
          </a:xfrm>
        </p:spPr>
        <p:txBody>
          <a:bodyPr/>
          <a:lstStyle/>
          <a:p>
            <a:pPr algn="ctr"/>
            <a:r>
              <a:rPr lang="en-US" b="1" dirty="0"/>
              <a:t>Float Navigation</a:t>
            </a:r>
          </a:p>
        </p:txBody>
      </p:sp>
      <p:pic>
        <p:nvPicPr>
          <p:cNvPr id="5" name="Content Placeholder 4">
            <a:extLst>
              <a:ext uri="{FF2B5EF4-FFF2-40B4-BE49-F238E27FC236}">
                <a16:creationId xmlns:a16="http://schemas.microsoft.com/office/drawing/2014/main" id="{5F53A580-E577-4EB3-9039-A69119C628F9}"/>
              </a:ext>
            </a:extLst>
          </p:cNvPr>
          <p:cNvPicPr>
            <a:picLocks noGrp="1" noChangeAspect="1"/>
          </p:cNvPicPr>
          <p:nvPr>
            <p:ph idx="1"/>
          </p:nvPr>
        </p:nvPicPr>
        <p:blipFill>
          <a:blip r:embed="rId4"/>
          <a:stretch>
            <a:fillRect/>
          </a:stretch>
        </p:blipFill>
        <p:spPr>
          <a:xfrm>
            <a:off x="4272388" y="2079140"/>
            <a:ext cx="2355966" cy="2400299"/>
          </a:xfrm>
          <a:prstGeom prst="rect">
            <a:avLst/>
          </a:prstGeom>
          <a:ln w="19050">
            <a:solidFill>
              <a:schemeClr val="tx1"/>
            </a:solidFill>
          </a:ln>
        </p:spPr>
      </p:pic>
      <p:pic>
        <p:nvPicPr>
          <p:cNvPr id="7" name="Picture 6">
            <a:extLst>
              <a:ext uri="{FF2B5EF4-FFF2-40B4-BE49-F238E27FC236}">
                <a16:creationId xmlns:a16="http://schemas.microsoft.com/office/drawing/2014/main" id="{C1045C32-3CC0-4728-B1F4-E4FEA8361AC0}"/>
              </a:ext>
            </a:extLst>
          </p:cNvPr>
          <p:cNvPicPr>
            <a:picLocks noChangeAspect="1"/>
          </p:cNvPicPr>
          <p:nvPr/>
        </p:nvPicPr>
        <p:blipFill>
          <a:blip r:embed="rId5"/>
          <a:stretch>
            <a:fillRect/>
          </a:stretch>
        </p:blipFill>
        <p:spPr>
          <a:xfrm>
            <a:off x="430500" y="959983"/>
            <a:ext cx="3669485" cy="3446529"/>
          </a:xfrm>
          <a:prstGeom prst="rect">
            <a:avLst/>
          </a:prstGeom>
          <a:ln w="19050">
            <a:solidFill>
              <a:schemeClr val="tx1"/>
            </a:solidFill>
          </a:ln>
        </p:spPr>
      </p:pic>
      <p:sp>
        <p:nvSpPr>
          <p:cNvPr id="8" name="Content Placeholder 2">
            <a:extLst>
              <a:ext uri="{FF2B5EF4-FFF2-40B4-BE49-F238E27FC236}">
                <a16:creationId xmlns:a16="http://schemas.microsoft.com/office/drawing/2014/main" id="{51591FFF-20DD-43EE-9C4E-D039A68F8081}"/>
              </a:ext>
            </a:extLst>
          </p:cNvPr>
          <p:cNvSpPr txBox="1">
            <a:spLocks/>
          </p:cNvSpPr>
          <p:nvPr/>
        </p:nvSpPr>
        <p:spPr>
          <a:xfrm>
            <a:off x="4159250" y="247044"/>
            <a:ext cx="8101576" cy="1820208"/>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200" dirty="0"/>
              <a:t>Experiment: Park the CPF at various depths and compare track to ROMS nowcast and previous missions that anchored on the bottom after every profile</a:t>
            </a:r>
          </a:p>
        </p:txBody>
      </p:sp>
      <p:sp>
        <p:nvSpPr>
          <p:cNvPr id="16" name="TextBox 15">
            <a:extLst>
              <a:ext uri="{FF2B5EF4-FFF2-40B4-BE49-F238E27FC236}">
                <a16:creationId xmlns:a16="http://schemas.microsoft.com/office/drawing/2014/main" id="{6A7948B9-823A-41FD-BF61-9DCE69FC4000}"/>
              </a:ext>
            </a:extLst>
          </p:cNvPr>
          <p:cNvSpPr txBox="1"/>
          <p:nvPr/>
        </p:nvSpPr>
        <p:spPr>
          <a:xfrm>
            <a:off x="1563330" y="4406512"/>
            <a:ext cx="6007509" cy="830997"/>
          </a:xfrm>
          <a:prstGeom prst="rect">
            <a:avLst/>
          </a:prstGeom>
          <a:noFill/>
        </p:spPr>
        <p:txBody>
          <a:bodyPr wrap="square" rtlCol="0">
            <a:spAutoFit/>
          </a:bodyPr>
          <a:lstStyle/>
          <a:p>
            <a:r>
              <a:rPr lang="en-US" sz="2400" dirty="0"/>
              <a:t>March 2017 Un-navigated, 		        5km Anchor on Bottom Track  </a:t>
            </a:r>
          </a:p>
        </p:txBody>
      </p:sp>
      <p:sp>
        <p:nvSpPr>
          <p:cNvPr id="17" name="TextBox 16">
            <a:extLst>
              <a:ext uri="{FF2B5EF4-FFF2-40B4-BE49-F238E27FC236}">
                <a16:creationId xmlns:a16="http://schemas.microsoft.com/office/drawing/2014/main" id="{4187F056-B9EF-48C4-A9BE-1C802538D440}"/>
              </a:ext>
            </a:extLst>
          </p:cNvPr>
          <p:cNvSpPr txBox="1"/>
          <p:nvPr/>
        </p:nvSpPr>
        <p:spPr>
          <a:xfrm>
            <a:off x="7777317" y="5237509"/>
            <a:ext cx="3639164" cy="1200329"/>
          </a:xfrm>
          <a:prstGeom prst="rect">
            <a:avLst/>
          </a:prstGeom>
          <a:noFill/>
        </p:spPr>
        <p:txBody>
          <a:bodyPr wrap="square" rtlCol="0">
            <a:spAutoFit/>
          </a:bodyPr>
          <a:lstStyle/>
          <a:p>
            <a:pPr algn="r"/>
            <a:r>
              <a:rPr lang="en-US" sz="2400" dirty="0"/>
              <a:t>2 km</a:t>
            </a:r>
          </a:p>
          <a:p>
            <a:pPr algn="r"/>
            <a:r>
              <a:rPr lang="en-US" sz="2400" dirty="0"/>
              <a:t>July 2017 Navigated, Park at User Specified Depth Track </a:t>
            </a:r>
          </a:p>
        </p:txBody>
      </p:sp>
      <p:sp>
        <p:nvSpPr>
          <p:cNvPr id="18" name="TextBox 17">
            <a:extLst>
              <a:ext uri="{FF2B5EF4-FFF2-40B4-BE49-F238E27FC236}">
                <a16:creationId xmlns:a16="http://schemas.microsoft.com/office/drawing/2014/main" id="{DC5C0CAD-B752-4421-8E15-626D42ABC17C}"/>
              </a:ext>
            </a:extLst>
          </p:cNvPr>
          <p:cNvSpPr txBox="1"/>
          <p:nvPr/>
        </p:nvSpPr>
        <p:spPr>
          <a:xfrm>
            <a:off x="430500" y="3184176"/>
            <a:ext cx="1916790" cy="1200329"/>
          </a:xfrm>
          <a:prstGeom prst="rect">
            <a:avLst/>
          </a:prstGeom>
          <a:noFill/>
        </p:spPr>
        <p:txBody>
          <a:bodyPr wrap="square" rtlCol="0">
            <a:spAutoFit/>
          </a:bodyPr>
          <a:lstStyle/>
          <a:p>
            <a:r>
              <a:rPr lang="en-US" dirty="0"/>
              <a:t>ROMS Predicted Trajectories at 1 m (red, 20 m purple, 30 m yellow</a:t>
            </a:r>
          </a:p>
        </p:txBody>
      </p:sp>
      <p:sp>
        <p:nvSpPr>
          <p:cNvPr id="3" name="Oval 2">
            <a:extLst>
              <a:ext uri="{FF2B5EF4-FFF2-40B4-BE49-F238E27FC236}">
                <a16:creationId xmlns:a16="http://schemas.microsoft.com/office/drawing/2014/main" id="{C3471519-DDB0-4194-9148-8828E902319E}"/>
              </a:ext>
            </a:extLst>
          </p:cNvPr>
          <p:cNvSpPr/>
          <p:nvPr/>
        </p:nvSpPr>
        <p:spPr>
          <a:xfrm>
            <a:off x="4159250" y="2860497"/>
            <a:ext cx="1539454" cy="647359"/>
          </a:xfrm>
          <a:prstGeom prst="ellipse">
            <a:avLst/>
          </a:prstGeom>
          <a:noFill/>
          <a:ln w="254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 name="Straight Arrow Connector 5">
            <a:extLst>
              <a:ext uri="{FF2B5EF4-FFF2-40B4-BE49-F238E27FC236}">
                <a16:creationId xmlns:a16="http://schemas.microsoft.com/office/drawing/2014/main" id="{9AD0CE20-54BB-438C-AD64-C60480A7E3BB}"/>
              </a:ext>
            </a:extLst>
          </p:cNvPr>
          <p:cNvCxnSpPr>
            <a:stCxn id="3" idx="6"/>
          </p:cNvCxnSpPr>
          <p:nvPr/>
        </p:nvCxnSpPr>
        <p:spPr>
          <a:xfrm>
            <a:off x="5698704" y="3184177"/>
            <a:ext cx="1661652" cy="1043004"/>
          </a:xfrm>
          <a:prstGeom prst="straightConnector1">
            <a:avLst/>
          </a:prstGeom>
          <a:ln w="25400">
            <a:solidFill>
              <a:srgbClr val="FFFF00"/>
            </a:solidFill>
            <a:headEnd type="none" w="lg" len="lg"/>
            <a:tailEnd type="triangle" w="lg" len="lg"/>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4889773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2E1D05-CC10-4909-A9A2-40CC890EDF07}"/>
              </a:ext>
            </a:extLst>
          </p:cNvPr>
          <p:cNvSpPr>
            <a:spLocks noGrp="1"/>
          </p:cNvSpPr>
          <p:nvPr>
            <p:ph type="title"/>
          </p:nvPr>
        </p:nvSpPr>
        <p:spPr>
          <a:xfrm>
            <a:off x="1265649" y="284525"/>
            <a:ext cx="9213636" cy="828675"/>
          </a:xfrm>
        </p:spPr>
        <p:txBody>
          <a:bodyPr>
            <a:normAutofit fontScale="90000"/>
          </a:bodyPr>
          <a:lstStyle/>
          <a:p>
            <a:pPr algn="ctr"/>
            <a:r>
              <a:rPr lang="en-US" dirty="0">
                <a:latin typeface="+mn-lt"/>
              </a:rPr>
              <a:t>Engineering Results</a:t>
            </a:r>
            <a:br>
              <a:rPr lang="en-US" dirty="0">
                <a:latin typeface="+mn-lt"/>
              </a:rPr>
            </a:br>
            <a:endParaRPr lang="en-US" sz="3600" dirty="0">
              <a:latin typeface="+mn-lt"/>
            </a:endParaRPr>
          </a:p>
        </p:txBody>
      </p:sp>
      <p:pic>
        <p:nvPicPr>
          <p:cNvPr id="4" name="Picture 3">
            <a:extLst>
              <a:ext uri="{FF2B5EF4-FFF2-40B4-BE49-F238E27FC236}">
                <a16:creationId xmlns:a16="http://schemas.microsoft.com/office/drawing/2014/main" id="{16298D94-4412-4B58-854B-F48AC240BDAB}"/>
              </a:ext>
            </a:extLst>
          </p:cNvPr>
          <p:cNvPicPr>
            <a:picLocks noChangeAspect="1"/>
          </p:cNvPicPr>
          <p:nvPr/>
        </p:nvPicPr>
        <p:blipFill rotWithShape="1">
          <a:blip r:embed="rId3">
            <a:extLst>
              <a:ext uri="{28A0092B-C50C-407E-A947-70E740481C1C}">
                <a14:useLocalDpi xmlns:a14="http://schemas.microsoft.com/office/drawing/2010/main" val="0"/>
              </a:ext>
            </a:extLst>
          </a:blip>
          <a:srcRect l="5209" r="4549" b="2193"/>
          <a:stretch/>
        </p:blipFill>
        <p:spPr>
          <a:xfrm>
            <a:off x="1806745" y="833781"/>
            <a:ext cx="8250792" cy="5780262"/>
          </a:xfrm>
          <a:prstGeom prst="rect">
            <a:avLst/>
          </a:prstGeom>
          <a:ln w="19050">
            <a:solidFill>
              <a:schemeClr val="accent1">
                <a:lumMod val="75000"/>
              </a:schemeClr>
            </a:solidFill>
          </a:ln>
        </p:spPr>
      </p:pic>
      <p:pic>
        <p:nvPicPr>
          <p:cNvPr id="3" name="Picture 2">
            <a:extLst>
              <a:ext uri="{FF2B5EF4-FFF2-40B4-BE49-F238E27FC236}">
                <a16:creationId xmlns:a16="http://schemas.microsoft.com/office/drawing/2014/main" id="{A0B41F16-3332-4111-9257-27F2FE002C85}"/>
              </a:ext>
            </a:extLst>
          </p:cNvPr>
          <p:cNvPicPr>
            <a:picLocks noChangeAspect="1"/>
          </p:cNvPicPr>
          <p:nvPr/>
        </p:nvPicPr>
        <p:blipFill>
          <a:blip r:embed="rId4"/>
          <a:stretch>
            <a:fillRect/>
          </a:stretch>
        </p:blipFill>
        <p:spPr>
          <a:xfrm>
            <a:off x="3348571" y="1696836"/>
            <a:ext cx="4783314" cy="3102794"/>
          </a:xfrm>
          <a:prstGeom prst="rect">
            <a:avLst/>
          </a:prstGeom>
          <a:ln>
            <a:solidFill>
              <a:schemeClr val="accent1">
                <a:lumMod val="75000"/>
              </a:schemeClr>
            </a:solidFill>
          </a:ln>
        </p:spPr>
      </p:pic>
      <p:sp>
        <p:nvSpPr>
          <p:cNvPr id="5" name="Oval 4">
            <a:extLst>
              <a:ext uri="{FF2B5EF4-FFF2-40B4-BE49-F238E27FC236}">
                <a16:creationId xmlns:a16="http://schemas.microsoft.com/office/drawing/2014/main" id="{071F2892-FFBE-49A7-8D76-2C646976FF9D}"/>
              </a:ext>
            </a:extLst>
          </p:cNvPr>
          <p:cNvSpPr/>
          <p:nvPr/>
        </p:nvSpPr>
        <p:spPr>
          <a:xfrm>
            <a:off x="2047461" y="1242390"/>
            <a:ext cx="1060394" cy="1451113"/>
          </a:xfrm>
          <a:prstGeom prst="ellipse">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 name="Straight Arrow Connector 6">
            <a:extLst>
              <a:ext uri="{FF2B5EF4-FFF2-40B4-BE49-F238E27FC236}">
                <a16:creationId xmlns:a16="http://schemas.microsoft.com/office/drawing/2014/main" id="{D0CBC324-6FAC-4726-988E-7BC1D2BEEB1A}"/>
              </a:ext>
            </a:extLst>
          </p:cNvPr>
          <p:cNvCxnSpPr>
            <a:cxnSpLocks/>
          </p:cNvCxnSpPr>
          <p:nvPr/>
        </p:nvCxnSpPr>
        <p:spPr>
          <a:xfrm>
            <a:off x="3101733" y="2166730"/>
            <a:ext cx="764589" cy="705812"/>
          </a:xfrm>
          <a:prstGeom prst="straightConnector1">
            <a:avLst/>
          </a:prstGeom>
          <a:ln w="25400">
            <a:solidFill>
              <a:srgbClr val="FF0000"/>
            </a:solidFill>
            <a:tailEnd type="triangle" w="lg" len="lg"/>
          </a:ln>
        </p:spPr>
        <p:style>
          <a:lnRef idx="1">
            <a:schemeClr val="accent1"/>
          </a:lnRef>
          <a:fillRef idx="0">
            <a:schemeClr val="accent1"/>
          </a:fillRef>
          <a:effectRef idx="0">
            <a:schemeClr val="accent1"/>
          </a:effectRef>
          <a:fontRef idx="minor">
            <a:schemeClr val="tx1"/>
          </a:fontRef>
        </p:style>
      </p:cxnSp>
      <p:sp>
        <p:nvSpPr>
          <p:cNvPr id="22" name="TextBox 21">
            <a:extLst>
              <a:ext uri="{FF2B5EF4-FFF2-40B4-BE49-F238E27FC236}">
                <a16:creationId xmlns:a16="http://schemas.microsoft.com/office/drawing/2014/main" id="{2FEB1E42-7B3F-4D94-AD32-899F27BAF894}"/>
              </a:ext>
            </a:extLst>
          </p:cNvPr>
          <p:cNvSpPr txBox="1"/>
          <p:nvPr/>
        </p:nvSpPr>
        <p:spPr>
          <a:xfrm>
            <a:off x="9277690" y="5383266"/>
            <a:ext cx="1981442" cy="646331"/>
          </a:xfrm>
          <a:prstGeom prst="rect">
            <a:avLst/>
          </a:prstGeom>
          <a:solidFill>
            <a:schemeClr val="accent1">
              <a:lumMod val="40000"/>
              <a:lumOff val="60000"/>
            </a:schemeClr>
          </a:solidFill>
          <a:ln>
            <a:solidFill>
              <a:schemeClr val="bg1"/>
            </a:solidFill>
          </a:ln>
        </p:spPr>
        <p:txBody>
          <a:bodyPr wrap="square" rtlCol="0">
            <a:spAutoFit/>
          </a:bodyPr>
          <a:lstStyle/>
          <a:p>
            <a:r>
              <a:rPr lang="en-US" dirty="0"/>
              <a:t>2 m Dead Band</a:t>
            </a:r>
          </a:p>
          <a:p>
            <a:r>
              <a:rPr lang="en-US" dirty="0"/>
              <a:t>Std Dev = 0.90 m</a:t>
            </a:r>
          </a:p>
        </p:txBody>
      </p:sp>
    </p:spTree>
    <p:extLst>
      <p:ext uri="{BB962C8B-B14F-4D97-AF65-F5344CB8AC3E}">
        <p14:creationId xmlns:p14="http://schemas.microsoft.com/office/powerpoint/2010/main" val="65101460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369BF15C-E65C-479C-9E00-22C2F8E7684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92779" y="1284793"/>
            <a:ext cx="7546106" cy="4945927"/>
          </a:xfrm>
          <a:prstGeom prst="rect">
            <a:avLst/>
          </a:prstGeom>
          <a:ln w="19050">
            <a:solidFill>
              <a:schemeClr val="bg1"/>
            </a:solidFill>
          </a:ln>
        </p:spPr>
      </p:pic>
      <p:sp>
        <p:nvSpPr>
          <p:cNvPr id="2" name="Title 1">
            <a:extLst>
              <a:ext uri="{FF2B5EF4-FFF2-40B4-BE49-F238E27FC236}">
                <a16:creationId xmlns:a16="http://schemas.microsoft.com/office/drawing/2014/main" id="{5E2E1D05-CC10-4909-A9A2-40CC890EDF07}"/>
              </a:ext>
            </a:extLst>
          </p:cNvPr>
          <p:cNvSpPr>
            <a:spLocks noGrp="1"/>
          </p:cNvSpPr>
          <p:nvPr>
            <p:ph type="title"/>
          </p:nvPr>
        </p:nvSpPr>
        <p:spPr>
          <a:xfrm>
            <a:off x="2500174" y="193949"/>
            <a:ext cx="7298180" cy="828675"/>
          </a:xfrm>
        </p:spPr>
        <p:txBody>
          <a:bodyPr/>
          <a:lstStyle/>
          <a:p>
            <a:pPr algn="ctr"/>
            <a:r>
              <a:rPr lang="en-US" dirty="0">
                <a:latin typeface="+mn-lt"/>
              </a:rPr>
              <a:t>More Engineering Results</a:t>
            </a:r>
          </a:p>
        </p:txBody>
      </p:sp>
      <p:sp>
        <p:nvSpPr>
          <p:cNvPr id="23" name="TextBox 22">
            <a:extLst>
              <a:ext uri="{FF2B5EF4-FFF2-40B4-BE49-F238E27FC236}">
                <a16:creationId xmlns:a16="http://schemas.microsoft.com/office/drawing/2014/main" id="{0A58B8A1-B69D-46C0-8627-B53995FC2B3D}"/>
              </a:ext>
            </a:extLst>
          </p:cNvPr>
          <p:cNvSpPr txBox="1"/>
          <p:nvPr/>
        </p:nvSpPr>
        <p:spPr>
          <a:xfrm>
            <a:off x="5427332" y="4046515"/>
            <a:ext cx="1877000" cy="646331"/>
          </a:xfrm>
          <a:prstGeom prst="rect">
            <a:avLst/>
          </a:prstGeom>
          <a:solidFill>
            <a:schemeClr val="accent1">
              <a:lumMod val="40000"/>
              <a:lumOff val="60000"/>
            </a:schemeClr>
          </a:solidFill>
        </p:spPr>
        <p:txBody>
          <a:bodyPr wrap="square" rtlCol="0">
            <a:spAutoFit/>
          </a:bodyPr>
          <a:lstStyle/>
          <a:p>
            <a:r>
              <a:rPr lang="en-US" dirty="0"/>
              <a:t>No Dead Band</a:t>
            </a:r>
          </a:p>
          <a:p>
            <a:r>
              <a:rPr lang="en-US" dirty="0"/>
              <a:t>Std Dev = 0.14 m</a:t>
            </a:r>
          </a:p>
        </p:txBody>
      </p:sp>
      <p:sp>
        <p:nvSpPr>
          <p:cNvPr id="3" name="TextBox 2">
            <a:extLst>
              <a:ext uri="{FF2B5EF4-FFF2-40B4-BE49-F238E27FC236}">
                <a16:creationId xmlns:a16="http://schemas.microsoft.com/office/drawing/2014/main" id="{9D24A4A8-E0BD-4478-84E1-D51FBBF1C7E6}"/>
              </a:ext>
            </a:extLst>
          </p:cNvPr>
          <p:cNvSpPr txBox="1"/>
          <p:nvPr/>
        </p:nvSpPr>
        <p:spPr>
          <a:xfrm rot="16200000">
            <a:off x="2404444" y="3409121"/>
            <a:ext cx="1729409" cy="369332"/>
          </a:xfrm>
          <a:prstGeom prst="rect">
            <a:avLst/>
          </a:prstGeom>
          <a:solidFill>
            <a:schemeClr val="tx1"/>
          </a:solidFill>
        </p:spPr>
        <p:txBody>
          <a:bodyPr wrap="square" rtlCol="0">
            <a:spAutoFit/>
          </a:bodyPr>
          <a:lstStyle/>
          <a:p>
            <a:r>
              <a:rPr lang="en-US" dirty="0">
                <a:solidFill>
                  <a:schemeClr val="bg1"/>
                </a:solidFill>
              </a:rPr>
              <a:t>Pressure (</a:t>
            </a:r>
            <a:r>
              <a:rPr lang="en-US" dirty="0" err="1">
                <a:solidFill>
                  <a:schemeClr val="bg1"/>
                </a:solidFill>
              </a:rPr>
              <a:t>dBar</a:t>
            </a:r>
            <a:r>
              <a:rPr lang="en-US" dirty="0">
                <a:solidFill>
                  <a:schemeClr val="bg1"/>
                </a:solidFill>
              </a:rPr>
              <a:t>)</a:t>
            </a:r>
          </a:p>
        </p:txBody>
      </p:sp>
    </p:spTree>
    <p:extLst>
      <p:ext uri="{BB962C8B-B14F-4D97-AF65-F5344CB8AC3E}">
        <p14:creationId xmlns:p14="http://schemas.microsoft.com/office/powerpoint/2010/main" val="362461744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47A97272-509D-462A-816B-56707EADCC05}"/>
              </a:ext>
            </a:extLst>
          </p:cNvPr>
          <p:cNvPicPr>
            <a:picLocks noChangeAspect="1"/>
          </p:cNvPicPr>
          <p:nvPr/>
        </p:nvPicPr>
        <p:blipFill rotWithShape="1">
          <a:blip r:embed="rId3">
            <a:extLst>
              <a:ext uri="{28A0092B-C50C-407E-A947-70E740481C1C}">
                <a14:useLocalDpi xmlns:a14="http://schemas.microsoft.com/office/drawing/2010/main" val="0"/>
              </a:ext>
            </a:extLst>
          </a:blip>
          <a:srcRect l="17663" t="1010" r="10879" b="9579"/>
          <a:stretch/>
        </p:blipFill>
        <p:spPr>
          <a:xfrm>
            <a:off x="5747283" y="856084"/>
            <a:ext cx="3361152" cy="5607488"/>
          </a:xfrm>
          <a:prstGeom prst="rect">
            <a:avLst/>
          </a:prstGeom>
        </p:spPr>
      </p:pic>
      <p:sp>
        <p:nvSpPr>
          <p:cNvPr id="2" name="Title 1"/>
          <p:cNvSpPr>
            <a:spLocks noGrp="1"/>
          </p:cNvSpPr>
          <p:nvPr>
            <p:ph type="title"/>
          </p:nvPr>
        </p:nvSpPr>
        <p:spPr>
          <a:xfrm>
            <a:off x="0" y="37964"/>
            <a:ext cx="10515600" cy="946317"/>
          </a:xfrm>
        </p:spPr>
        <p:txBody>
          <a:bodyPr>
            <a:normAutofit/>
          </a:bodyPr>
          <a:lstStyle/>
          <a:p>
            <a:pPr algn="ctr"/>
            <a:r>
              <a:rPr lang="en-US" dirty="0"/>
              <a:t>A Pickup Truck for the Sea?</a:t>
            </a:r>
          </a:p>
        </p:txBody>
      </p:sp>
      <p:pic>
        <p:nvPicPr>
          <p:cNvPr id="4" name="Content Placeholder 3"/>
          <p:cNvPicPr>
            <a:picLocks noGrp="1" noChangeAspect="1"/>
          </p:cNvPicPr>
          <p:nvPr>
            <p:ph idx="1"/>
          </p:nvPr>
        </p:nvPicPr>
        <p:blipFill>
          <a:blip r:embed="rId4"/>
          <a:stretch>
            <a:fillRect/>
          </a:stretch>
        </p:blipFill>
        <p:spPr>
          <a:xfrm>
            <a:off x="374352" y="994498"/>
            <a:ext cx="5112047" cy="5607488"/>
          </a:xfrm>
          <a:prstGeom prst="rect">
            <a:avLst/>
          </a:prstGeom>
        </p:spPr>
      </p:pic>
      <p:sp>
        <p:nvSpPr>
          <p:cNvPr id="5" name="TextBox 4">
            <a:extLst>
              <a:ext uri="{FF2B5EF4-FFF2-40B4-BE49-F238E27FC236}">
                <a16:creationId xmlns:a16="http://schemas.microsoft.com/office/drawing/2014/main" id="{4A2BFCD1-D409-4F81-9FCB-2CD85E786B7D}"/>
              </a:ext>
            </a:extLst>
          </p:cNvPr>
          <p:cNvSpPr txBox="1"/>
          <p:nvPr/>
        </p:nvSpPr>
        <p:spPr>
          <a:xfrm>
            <a:off x="2410824" y="5817241"/>
            <a:ext cx="2802465" cy="646331"/>
          </a:xfrm>
          <a:prstGeom prst="rect">
            <a:avLst/>
          </a:prstGeom>
          <a:solidFill>
            <a:schemeClr val="accent1">
              <a:lumMod val="40000"/>
              <a:lumOff val="60000"/>
            </a:schemeClr>
          </a:solidFill>
          <a:ln w="19050">
            <a:solidFill>
              <a:schemeClr val="bg1"/>
            </a:solidFill>
          </a:ln>
        </p:spPr>
        <p:txBody>
          <a:bodyPr wrap="square" rtlCol="0">
            <a:spAutoFit/>
          </a:bodyPr>
          <a:lstStyle/>
          <a:p>
            <a:r>
              <a:rPr lang="en-US" dirty="0"/>
              <a:t>CPF V1.1 with sediment trap and acoustic modem</a:t>
            </a:r>
          </a:p>
        </p:txBody>
      </p:sp>
      <p:pic>
        <p:nvPicPr>
          <p:cNvPr id="6" name="Picture 5">
            <a:extLst>
              <a:ext uri="{FF2B5EF4-FFF2-40B4-BE49-F238E27FC236}">
                <a16:creationId xmlns:a16="http://schemas.microsoft.com/office/drawing/2014/main" id="{7BE1DA8D-64AD-48F7-9E7D-F763DE23B232}"/>
              </a:ext>
            </a:extLst>
          </p:cNvPr>
          <p:cNvPicPr>
            <a:picLocks noChangeAspect="1"/>
          </p:cNvPicPr>
          <p:nvPr/>
        </p:nvPicPr>
        <p:blipFill rotWithShape="1">
          <a:blip r:embed="rId5"/>
          <a:srcRect l="4586" t="1727" r="7496" b="7048"/>
          <a:stretch/>
        </p:blipFill>
        <p:spPr>
          <a:xfrm>
            <a:off x="8783271" y="785550"/>
            <a:ext cx="3170582" cy="4768758"/>
          </a:xfrm>
          <a:prstGeom prst="rect">
            <a:avLst/>
          </a:prstGeom>
        </p:spPr>
      </p:pic>
      <p:sp>
        <p:nvSpPr>
          <p:cNvPr id="7" name="TextBox 6">
            <a:extLst>
              <a:ext uri="{FF2B5EF4-FFF2-40B4-BE49-F238E27FC236}">
                <a16:creationId xmlns:a16="http://schemas.microsoft.com/office/drawing/2014/main" id="{59CF0870-954F-4FD8-A4C1-EDD63D5F8157}"/>
              </a:ext>
            </a:extLst>
          </p:cNvPr>
          <p:cNvSpPr txBox="1"/>
          <p:nvPr/>
        </p:nvSpPr>
        <p:spPr>
          <a:xfrm>
            <a:off x="8631004" y="5217076"/>
            <a:ext cx="2927390" cy="923330"/>
          </a:xfrm>
          <a:prstGeom prst="rect">
            <a:avLst/>
          </a:prstGeom>
          <a:solidFill>
            <a:schemeClr val="accent1">
              <a:lumMod val="40000"/>
              <a:lumOff val="60000"/>
            </a:schemeClr>
          </a:solidFill>
          <a:ln w="19050">
            <a:solidFill>
              <a:schemeClr val="bg1"/>
            </a:solidFill>
          </a:ln>
        </p:spPr>
        <p:txBody>
          <a:bodyPr wrap="square" rtlCol="0">
            <a:spAutoFit/>
          </a:bodyPr>
          <a:lstStyle/>
          <a:p>
            <a:r>
              <a:rPr lang="en-US" dirty="0"/>
              <a:t>CPF V2.1 with BGC instrument suite and </a:t>
            </a:r>
            <a:r>
              <a:rPr lang="en-US" dirty="0" err="1"/>
              <a:t>MicroRider</a:t>
            </a:r>
            <a:r>
              <a:rPr lang="en-US" dirty="0"/>
              <a:t> turbulence probe</a:t>
            </a:r>
          </a:p>
        </p:txBody>
      </p:sp>
    </p:spTree>
    <p:extLst>
      <p:ext uri="{BB962C8B-B14F-4D97-AF65-F5344CB8AC3E}">
        <p14:creationId xmlns:p14="http://schemas.microsoft.com/office/powerpoint/2010/main" val="331585277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DFDD3A-74F5-4949-874B-2A019605D5D4}"/>
              </a:ext>
            </a:extLst>
          </p:cNvPr>
          <p:cNvSpPr>
            <a:spLocks noGrp="1"/>
          </p:cNvSpPr>
          <p:nvPr>
            <p:ph type="title"/>
          </p:nvPr>
        </p:nvSpPr>
        <p:spPr/>
        <p:txBody>
          <a:bodyPr/>
          <a:lstStyle/>
          <a:p>
            <a:pPr algn="ctr"/>
            <a:r>
              <a:rPr lang="en-US" b="1" dirty="0">
                <a:latin typeface="+mn-lt"/>
              </a:rPr>
              <a:t>Next Steps</a:t>
            </a:r>
            <a:br>
              <a:rPr lang="en-US" b="1" dirty="0"/>
            </a:br>
            <a:endParaRPr lang="en-US" dirty="0"/>
          </a:p>
        </p:txBody>
      </p:sp>
      <p:sp>
        <p:nvSpPr>
          <p:cNvPr id="3" name="Content Placeholder 2">
            <a:extLst>
              <a:ext uri="{FF2B5EF4-FFF2-40B4-BE49-F238E27FC236}">
                <a16:creationId xmlns:a16="http://schemas.microsoft.com/office/drawing/2014/main" id="{F3149677-C073-47DC-8C8E-6B8A2148F29F}"/>
              </a:ext>
            </a:extLst>
          </p:cNvPr>
          <p:cNvSpPr>
            <a:spLocks noGrp="1"/>
          </p:cNvSpPr>
          <p:nvPr>
            <p:ph idx="1"/>
          </p:nvPr>
        </p:nvSpPr>
        <p:spPr>
          <a:xfrm>
            <a:off x="176980" y="1248332"/>
            <a:ext cx="11651226" cy="5244543"/>
          </a:xfrm>
        </p:spPr>
        <p:txBody>
          <a:bodyPr>
            <a:normAutofit/>
          </a:bodyPr>
          <a:lstStyle/>
          <a:p>
            <a:pPr marL="914400" lvl="1" indent="-457200"/>
            <a:r>
              <a:rPr lang="en-US" sz="4600" b="1" dirty="0"/>
              <a:t>Run science missions with all (soon to be) 3 of our CPFs</a:t>
            </a:r>
          </a:p>
          <a:p>
            <a:pPr marL="1371600" lvl="2" indent="-457200"/>
            <a:r>
              <a:rPr lang="en-US" sz="4200" dirty="0"/>
              <a:t>The influence of lateral nutrient transfer from upwelling plumes versus canyon upwelling on the development of high chlorophyll levels in the Monterey Bay “upwelling shadow”</a:t>
            </a:r>
          </a:p>
          <a:p>
            <a:pPr marL="914400" lvl="1" indent="-457200"/>
            <a:endParaRPr lang="en-US" sz="4400" dirty="0"/>
          </a:p>
          <a:p>
            <a:pPr marL="914400" lvl="1" indent="-457200"/>
            <a:endParaRPr lang="en-US" sz="4400" dirty="0"/>
          </a:p>
          <a:p>
            <a:pPr marL="914400" lvl="1" indent="-457200"/>
            <a:endParaRPr lang="en-US" sz="4400" dirty="0"/>
          </a:p>
          <a:p>
            <a:pPr marL="914400" lvl="1" indent="-457200"/>
            <a:endParaRPr lang="en-US" sz="4200" dirty="0"/>
          </a:p>
          <a:p>
            <a:pPr marL="914400" lvl="1" indent="-457200"/>
            <a:endParaRPr lang="en-US" sz="4200" dirty="0"/>
          </a:p>
          <a:p>
            <a:pPr marL="914400" lvl="1" indent="-457200"/>
            <a:endParaRPr lang="en-US" sz="4200" dirty="0"/>
          </a:p>
          <a:p>
            <a:pPr marL="914400" lvl="1" indent="-457200"/>
            <a:endParaRPr lang="en-US" sz="4200" dirty="0"/>
          </a:p>
          <a:p>
            <a:endParaRPr lang="en-US" dirty="0"/>
          </a:p>
        </p:txBody>
      </p:sp>
    </p:spTree>
    <p:extLst>
      <p:ext uri="{BB962C8B-B14F-4D97-AF65-F5344CB8AC3E}">
        <p14:creationId xmlns:p14="http://schemas.microsoft.com/office/powerpoint/2010/main" val="92267918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DFDD3A-74F5-4949-874B-2A019605D5D4}"/>
              </a:ext>
            </a:extLst>
          </p:cNvPr>
          <p:cNvSpPr>
            <a:spLocks noGrp="1"/>
          </p:cNvSpPr>
          <p:nvPr>
            <p:ph type="title"/>
          </p:nvPr>
        </p:nvSpPr>
        <p:spPr/>
        <p:txBody>
          <a:bodyPr/>
          <a:lstStyle/>
          <a:p>
            <a:pPr algn="ctr"/>
            <a:r>
              <a:rPr lang="en-US" b="1" dirty="0">
                <a:latin typeface="+mn-lt"/>
              </a:rPr>
              <a:t>Next Steps</a:t>
            </a:r>
            <a:br>
              <a:rPr lang="en-US" b="1" dirty="0"/>
            </a:br>
            <a:endParaRPr lang="en-US" dirty="0"/>
          </a:p>
        </p:txBody>
      </p:sp>
      <p:sp>
        <p:nvSpPr>
          <p:cNvPr id="3" name="Content Placeholder 2">
            <a:extLst>
              <a:ext uri="{FF2B5EF4-FFF2-40B4-BE49-F238E27FC236}">
                <a16:creationId xmlns:a16="http://schemas.microsoft.com/office/drawing/2014/main" id="{F3149677-C073-47DC-8C8E-6B8A2148F29F}"/>
              </a:ext>
            </a:extLst>
          </p:cNvPr>
          <p:cNvSpPr>
            <a:spLocks noGrp="1"/>
          </p:cNvSpPr>
          <p:nvPr>
            <p:ph idx="1"/>
          </p:nvPr>
        </p:nvSpPr>
        <p:spPr>
          <a:xfrm>
            <a:off x="176980" y="1248332"/>
            <a:ext cx="11651226" cy="5244543"/>
          </a:xfrm>
        </p:spPr>
        <p:txBody>
          <a:bodyPr>
            <a:normAutofit/>
          </a:bodyPr>
          <a:lstStyle/>
          <a:p>
            <a:pPr marL="914400" lvl="1" indent="-457200"/>
            <a:r>
              <a:rPr lang="en-US" sz="3200" dirty="0"/>
              <a:t>Run science missions with all 3 of our CPFs</a:t>
            </a:r>
          </a:p>
          <a:p>
            <a:pPr marL="914400" lvl="1" indent="-457200"/>
            <a:r>
              <a:rPr lang="en-US" sz="4600" b="1" dirty="0"/>
              <a:t>Extend the mission duration </a:t>
            </a:r>
          </a:p>
          <a:p>
            <a:pPr marL="1371600" lvl="2" indent="-457200"/>
            <a:r>
              <a:rPr lang="en-US" sz="4200" b="1" dirty="0"/>
              <a:t>Li Primary pack: ~4X more energy</a:t>
            </a:r>
          </a:p>
          <a:p>
            <a:pPr marL="1371600" lvl="2" indent="-457200"/>
            <a:r>
              <a:rPr lang="en-US" sz="4200" b="1" dirty="0"/>
              <a:t>Implement sleep between profiles</a:t>
            </a:r>
          </a:p>
          <a:p>
            <a:pPr marL="1371600" lvl="2" indent="-457200"/>
            <a:r>
              <a:rPr lang="en-US" sz="4200" b="1" dirty="0"/>
              <a:t>Lower power </a:t>
            </a:r>
            <a:r>
              <a:rPr lang="en-US" sz="4200" b="1" dirty="0" err="1"/>
              <a:t>uController</a:t>
            </a:r>
            <a:endParaRPr lang="en-US" sz="4200" b="1" dirty="0"/>
          </a:p>
          <a:p>
            <a:pPr marL="1371600" lvl="2" indent="-457200"/>
            <a:endParaRPr lang="en-US" sz="4200" b="1" dirty="0"/>
          </a:p>
          <a:p>
            <a:pPr marL="914400" lvl="1" indent="-457200"/>
            <a:endParaRPr lang="en-US" sz="4400" dirty="0"/>
          </a:p>
          <a:p>
            <a:pPr marL="914400" lvl="1" indent="-457200"/>
            <a:endParaRPr lang="en-US" sz="4400" dirty="0"/>
          </a:p>
          <a:p>
            <a:pPr marL="914400" lvl="1" indent="-457200"/>
            <a:endParaRPr lang="en-US" sz="4400" dirty="0"/>
          </a:p>
          <a:p>
            <a:pPr marL="914400" lvl="1" indent="-457200"/>
            <a:endParaRPr lang="en-US" sz="4200" dirty="0"/>
          </a:p>
          <a:p>
            <a:pPr marL="914400" lvl="1" indent="-457200"/>
            <a:endParaRPr lang="en-US" sz="4200" dirty="0"/>
          </a:p>
          <a:p>
            <a:pPr marL="914400" lvl="1" indent="-457200"/>
            <a:endParaRPr lang="en-US" sz="4200" dirty="0"/>
          </a:p>
          <a:p>
            <a:pPr marL="914400" lvl="1" indent="-457200"/>
            <a:endParaRPr lang="en-US" sz="4200" dirty="0"/>
          </a:p>
          <a:p>
            <a:endParaRPr lang="en-US" dirty="0"/>
          </a:p>
        </p:txBody>
      </p:sp>
    </p:spTree>
    <p:extLst>
      <p:ext uri="{BB962C8B-B14F-4D97-AF65-F5344CB8AC3E}">
        <p14:creationId xmlns:p14="http://schemas.microsoft.com/office/powerpoint/2010/main" val="359040943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DFDD3A-74F5-4949-874B-2A019605D5D4}"/>
              </a:ext>
            </a:extLst>
          </p:cNvPr>
          <p:cNvSpPr>
            <a:spLocks noGrp="1"/>
          </p:cNvSpPr>
          <p:nvPr>
            <p:ph type="title"/>
          </p:nvPr>
        </p:nvSpPr>
        <p:spPr/>
        <p:txBody>
          <a:bodyPr/>
          <a:lstStyle/>
          <a:p>
            <a:pPr algn="ctr"/>
            <a:r>
              <a:rPr lang="en-US" b="1" dirty="0">
                <a:latin typeface="+mn-lt"/>
              </a:rPr>
              <a:t>Next Steps</a:t>
            </a:r>
            <a:br>
              <a:rPr lang="en-US" b="1" dirty="0"/>
            </a:br>
            <a:endParaRPr lang="en-US" dirty="0"/>
          </a:p>
        </p:txBody>
      </p:sp>
      <p:sp>
        <p:nvSpPr>
          <p:cNvPr id="3" name="Content Placeholder 2">
            <a:extLst>
              <a:ext uri="{FF2B5EF4-FFF2-40B4-BE49-F238E27FC236}">
                <a16:creationId xmlns:a16="http://schemas.microsoft.com/office/drawing/2014/main" id="{F3149677-C073-47DC-8C8E-6B8A2148F29F}"/>
              </a:ext>
            </a:extLst>
          </p:cNvPr>
          <p:cNvSpPr>
            <a:spLocks noGrp="1"/>
          </p:cNvSpPr>
          <p:nvPr>
            <p:ph idx="1"/>
          </p:nvPr>
        </p:nvSpPr>
        <p:spPr>
          <a:xfrm>
            <a:off x="176980" y="1248332"/>
            <a:ext cx="11651226" cy="5244543"/>
          </a:xfrm>
        </p:spPr>
        <p:txBody>
          <a:bodyPr>
            <a:normAutofit/>
          </a:bodyPr>
          <a:lstStyle/>
          <a:p>
            <a:pPr marL="914400" lvl="1" indent="-457200"/>
            <a:r>
              <a:rPr lang="en-US" sz="3200" dirty="0"/>
              <a:t>Run science missions with all 3 of our CPFs</a:t>
            </a:r>
          </a:p>
          <a:p>
            <a:pPr marL="914400" lvl="1" indent="-457200"/>
            <a:r>
              <a:rPr lang="en-US" sz="3200" dirty="0"/>
              <a:t>Extend the mission duration </a:t>
            </a:r>
          </a:p>
          <a:p>
            <a:pPr marL="914400" lvl="1" indent="-457200"/>
            <a:r>
              <a:rPr lang="en-US" sz="4600" b="1" dirty="0"/>
              <a:t>Continue enhancing reliability</a:t>
            </a:r>
          </a:p>
          <a:p>
            <a:pPr marL="1371600" lvl="2" indent="-457200"/>
            <a:r>
              <a:rPr lang="en-US" sz="4200" b="1" dirty="0"/>
              <a:t>Need &gt;100 float-years of experience ASAP</a:t>
            </a:r>
          </a:p>
          <a:p>
            <a:pPr marL="914400" lvl="1" indent="-457200"/>
            <a:endParaRPr lang="en-US" sz="4400" dirty="0"/>
          </a:p>
          <a:p>
            <a:pPr marL="914400" lvl="1" indent="-457200"/>
            <a:endParaRPr lang="en-US" sz="4400" dirty="0"/>
          </a:p>
          <a:p>
            <a:pPr marL="914400" lvl="1" indent="-457200"/>
            <a:endParaRPr lang="en-US" sz="4400" dirty="0"/>
          </a:p>
          <a:p>
            <a:pPr marL="914400" lvl="1" indent="-457200"/>
            <a:endParaRPr lang="en-US" sz="4200" dirty="0"/>
          </a:p>
          <a:p>
            <a:pPr marL="914400" lvl="1" indent="-457200"/>
            <a:endParaRPr lang="en-US" sz="4200" dirty="0"/>
          </a:p>
          <a:p>
            <a:pPr marL="914400" lvl="1" indent="-457200"/>
            <a:endParaRPr lang="en-US" sz="4200" dirty="0"/>
          </a:p>
          <a:p>
            <a:pPr marL="914400" lvl="1" indent="-457200"/>
            <a:endParaRPr lang="en-US" sz="4200" dirty="0"/>
          </a:p>
          <a:p>
            <a:endParaRPr lang="en-US" dirty="0"/>
          </a:p>
        </p:txBody>
      </p:sp>
    </p:spTree>
    <p:extLst>
      <p:ext uri="{BB962C8B-B14F-4D97-AF65-F5344CB8AC3E}">
        <p14:creationId xmlns:p14="http://schemas.microsoft.com/office/powerpoint/2010/main" val="39447060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DFDD3A-74F5-4949-874B-2A019605D5D4}"/>
              </a:ext>
            </a:extLst>
          </p:cNvPr>
          <p:cNvSpPr>
            <a:spLocks noGrp="1"/>
          </p:cNvSpPr>
          <p:nvPr>
            <p:ph type="title"/>
          </p:nvPr>
        </p:nvSpPr>
        <p:spPr/>
        <p:txBody>
          <a:bodyPr/>
          <a:lstStyle/>
          <a:p>
            <a:pPr algn="ctr"/>
            <a:r>
              <a:rPr lang="en-US" b="1" dirty="0">
                <a:latin typeface="+mn-lt"/>
              </a:rPr>
              <a:t>Next Steps</a:t>
            </a:r>
            <a:br>
              <a:rPr lang="en-US" b="1" dirty="0"/>
            </a:br>
            <a:endParaRPr lang="en-US" dirty="0"/>
          </a:p>
        </p:txBody>
      </p:sp>
      <p:sp>
        <p:nvSpPr>
          <p:cNvPr id="3" name="Content Placeholder 2">
            <a:extLst>
              <a:ext uri="{FF2B5EF4-FFF2-40B4-BE49-F238E27FC236}">
                <a16:creationId xmlns:a16="http://schemas.microsoft.com/office/drawing/2014/main" id="{F3149677-C073-47DC-8C8E-6B8A2148F29F}"/>
              </a:ext>
            </a:extLst>
          </p:cNvPr>
          <p:cNvSpPr>
            <a:spLocks noGrp="1"/>
          </p:cNvSpPr>
          <p:nvPr>
            <p:ph idx="1"/>
          </p:nvPr>
        </p:nvSpPr>
        <p:spPr>
          <a:xfrm>
            <a:off x="176980" y="1248332"/>
            <a:ext cx="11651226" cy="5244543"/>
          </a:xfrm>
        </p:spPr>
        <p:txBody>
          <a:bodyPr>
            <a:normAutofit/>
          </a:bodyPr>
          <a:lstStyle/>
          <a:p>
            <a:pPr marL="914400" lvl="1" indent="-457200"/>
            <a:r>
              <a:rPr lang="en-US" sz="3500" dirty="0"/>
              <a:t>Run science missions with all 3 of our CPFs</a:t>
            </a:r>
          </a:p>
          <a:p>
            <a:pPr marL="914400" lvl="1" indent="-457200"/>
            <a:r>
              <a:rPr lang="en-US" sz="3500" dirty="0"/>
              <a:t>Extend the mission duration </a:t>
            </a:r>
          </a:p>
          <a:p>
            <a:pPr marL="914400" lvl="1" indent="-457200"/>
            <a:r>
              <a:rPr lang="en-US" sz="3500" dirty="0"/>
              <a:t>Continue enhancing reliability</a:t>
            </a:r>
          </a:p>
          <a:p>
            <a:pPr marL="914400" lvl="1" indent="-457200"/>
            <a:r>
              <a:rPr lang="en-US" sz="4600" b="1" dirty="0"/>
              <a:t>Supplement/replace ROMS current forecasts with Inertial Current Meter based on latest generation of small, low power moderately inexpensive tactical grade Inertial Measurement Units</a:t>
            </a:r>
          </a:p>
          <a:p>
            <a:pPr marL="914400" lvl="1" indent="-457200"/>
            <a:endParaRPr lang="en-US" sz="4600" dirty="0"/>
          </a:p>
          <a:p>
            <a:pPr marL="914400" lvl="1" indent="-457200"/>
            <a:endParaRPr lang="en-US" sz="4400" dirty="0"/>
          </a:p>
          <a:p>
            <a:pPr marL="914400" lvl="1" indent="-457200"/>
            <a:endParaRPr lang="en-US" sz="4400" dirty="0"/>
          </a:p>
          <a:p>
            <a:pPr marL="914400" lvl="1" indent="-457200"/>
            <a:endParaRPr lang="en-US" sz="4400" dirty="0"/>
          </a:p>
          <a:p>
            <a:pPr marL="914400" lvl="1" indent="-457200"/>
            <a:endParaRPr lang="en-US" sz="4200" dirty="0"/>
          </a:p>
          <a:p>
            <a:pPr marL="914400" lvl="1" indent="-457200"/>
            <a:endParaRPr lang="en-US" sz="4200" dirty="0"/>
          </a:p>
          <a:p>
            <a:pPr marL="914400" lvl="1" indent="-457200"/>
            <a:endParaRPr lang="en-US" sz="4200" dirty="0"/>
          </a:p>
          <a:p>
            <a:pPr marL="914400" lvl="1" indent="-457200"/>
            <a:endParaRPr lang="en-US" sz="4200" dirty="0"/>
          </a:p>
          <a:p>
            <a:endParaRPr lang="en-US" dirty="0"/>
          </a:p>
        </p:txBody>
      </p:sp>
    </p:spTree>
    <p:extLst>
      <p:ext uri="{BB962C8B-B14F-4D97-AF65-F5344CB8AC3E}">
        <p14:creationId xmlns:p14="http://schemas.microsoft.com/office/powerpoint/2010/main" val="39538555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1C37E9-D5CB-4281-BBA9-487D6629376C}"/>
              </a:ext>
            </a:extLst>
          </p:cNvPr>
          <p:cNvSpPr>
            <a:spLocks noGrp="1"/>
          </p:cNvSpPr>
          <p:nvPr>
            <p:ph type="title"/>
          </p:nvPr>
        </p:nvSpPr>
        <p:spPr>
          <a:xfrm>
            <a:off x="2602081" y="82788"/>
            <a:ext cx="7529945" cy="884878"/>
          </a:xfrm>
        </p:spPr>
        <p:txBody>
          <a:bodyPr>
            <a:normAutofit/>
          </a:bodyPr>
          <a:lstStyle/>
          <a:p>
            <a:pPr algn="ctr"/>
            <a:r>
              <a:rPr lang="en-US" sz="4800" dirty="0">
                <a:latin typeface="+mn-lt"/>
              </a:rPr>
              <a:t>The Initial Motivation</a:t>
            </a:r>
          </a:p>
        </p:txBody>
      </p:sp>
      <p:pic>
        <p:nvPicPr>
          <p:cNvPr id="9" name="Picture 8">
            <a:extLst>
              <a:ext uri="{FF2B5EF4-FFF2-40B4-BE49-F238E27FC236}">
                <a16:creationId xmlns:a16="http://schemas.microsoft.com/office/drawing/2014/main" id="{9EC086EA-E949-4B81-8BE8-6611663D1155}"/>
              </a:ext>
            </a:extLst>
          </p:cNvPr>
          <p:cNvPicPr>
            <a:picLocks noChangeAspect="1"/>
          </p:cNvPicPr>
          <p:nvPr/>
        </p:nvPicPr>
        <p:blipFill rotWithShape="1">
          <a:blip r:embed="rId3"/>
          <a:srcRect r="5306" b="60509"/>
          <a:stretch/>
        </p:blipFill>
        <p:spPr>
          <a:xfrm>
            <a:off x="743182" y="1073283"/>
            <a:ext cx="10703520" cy="2626797"/>
          </a:xfrm>
          <a:prstGeom prst="rect">
            <a:avLst/>
          </a:prstGeom>
          <a:ln>
            <a:solidFill>
              <a:schemeClr val="tx1"/>
            </a:solidFill>
          </a:ln>
        </p:spPr>
      </p:pic>
      <p:sp>
        <p:nvSpPr>
          <p:cNvPr id="3" name="TextBox 2"/>
          <p:cNvSpPr txBox="1"/>
          <p:nvPr/>
        </p:nvSpPr>
        <p:spPr>
          <a:xfrm>
            <a:off x="853291" y="3943350"/>
            <a:ext cx="10483303" cy="2308324"/>
          </a:xfrm>
          <a:prstGeom prst="rect">
            <a:avLst/>
          </a:prstGeom>
          <a:noFill/>
          <a:ln>
            <a:solidFill>
              <a:schemeClr val="tx1"/>
            </a:solidFill>
          </a:ln>
        </p:spPr>
        <p:txBody>
          <a:bodyPr wrap="square" rtlCol="0">
            <a:spAutoFit/>
          </a:bodyPr>
          <a:lstStyle/>
          <a:p>
            <a:r>
              <a:rPr lang="en-US" sz="3600" dirty="0"/>
              <a:t> "the widespread pattern of low returns along the West Coast for two species of salmon indicates an environmental anomaly [low nutrient production] occurred in the California Current in 2005."</a:t>
            </a:r>
          </a:p>
        </p:txBody>
      </p:sp>
    </p:spTree>
    <p:extLst>
      <p:ext uri="{BB962C8B-B14F-4D97-AF65-F5344CB8AC3E}">
        <p14:creationId xmlns:p14="http://schemas.microsoft.com/office/powerpoint/2010/main" val="206239816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DFDD3A-74F5-4949-874B-2A019605D5D4}"/>
              </a:ext>
            </a:extLst>
          </p:cNvPr>
          <p:cNvSpPr>
            <a:spLocks noGrp="1"/>
          </p:cNvSpPr>
          <p:nvPr>
            <p:ph type="title"/>
          </p:nvPr>
        </p:nvSpPr>
        <p:spPr/>
        <p:txBody>
          <a:bodyPr/>
          <a:lstStyle/>
          <a:p>
            <a:pPr algn="ctr"/>
            <a:r>
              <a:rPr lang="en-US" b="1" dirty="0">
                <a:latin typeface="+mn-lt"/>
              </a:rPr>
              <a:t>Next Steps</a:t>
            </a:r>
            <a:br>
              <a:rPr lang="en-US" b="1" dirty="0"/>
            </a:br>
            <a:endParaRPr lang="en-US" dirty="0"/>
          </a:p>
        </p:txBody>
      </p:sp>
      <p:sp>
        <p:nvSpPr>
          <p:cNvPr id="3" name="Content Placeholder 2">
            <a:extLst>
              <a:ext uri="{FF2B5EF4-FFF2-40B4-BE49-F238E27FC236}">
                <a16:creationId xmlns:a16="http://schemas.microsoft.com/office/drawing/2014/main" id="{F3149677-C073-47DC-8C8E-6B8A2148F29F}"/>
              </a:ext>
            </a:extLst>
          </p:cNvPr>
          <p:cNvSpPr>
            <a:spLocks noGrp="1"/>
          </p:cNvSpPr>
          <p:nvPr>
            <p:ph idx="1"/>
          </p:nvPr>
        </p:nvSpPr>
        <p:spPr>
          <a:xfrm>
            <a:off x="176980" y="1248332"/>
            <a:ext cx="11418672" cy="5244543"/>
          </a:xfrm>
        </p:spPr>
        <p:txBody>
          <a:bodyPr>
            <a:normAutofit/>
          </a:bodyPr>
          <a:lstStyle/>
          <a:p>
            <a:pPr marL="914400" lvl="1" indent="-457200"/>
            <a:r>
              <a:rPr lang="en-US" sz="3300" dirty="0"/>
              <a:t>Run science missions with all 3 of our CPFs</a:t>
            </a:r>
          </a:p>
          <a:p>
            <a:pPr marL="914400" lvl="1" indent="-457200"/>
            <a:r>
              <a:rPr lang="en-US" sz="3300" dirty="0"/>
              <a:t>Extend the mission duration </a:t>
            </a:r>
          </a:p>
          <a:p>
            <a:pPr marL="914400" lvl="1" indent="-457200"/>
            <a:r>
              <a:rPr lang="en-US" sz="3300" dirty="0"/>
              <a:t>Continue enhancing reliability</a:t>
            </a:r>
          </a:p>
          <a:p>
            <a:pPr marL="914400" lvl="1" indent="-457200"/>
            <a:r>
              <a:rPr lang="en-US" sz="3300" dirty="0"/>
              <a:t>Replace/supplement ROMS model current forecasts with small, low power current sensor e.g. tactical grade MEMS Inertial Measurement Unit</a:t>
            </a:r>
          </a:p>
          <a:p>
            <a:pPr marL="914400" lvl="1" indent="-457200"/>
            <a:r>
              <a:rPr lang="en-US" sz="4200" b="1" dirty="0"/>
              <a:t>Develop collaborations with external labs</a:t>
            </a:r>
          </a:p>
          <a:p>
            <a:pPr marL="914400" lvl="1" indent="-457200"/>
            <a:endParaRPr lang="en-US" sz="4400" dirty="0"/>
          </a:p>
          <a:p>
            <a:pPr marL="914400" lvl="1" indent="-457200"/>
            <a:endParaRPr lang="en-US" sz="4400" dirty="0"/>
          </a:p>
          <a:p>
            <a:pPr marL="914400" lvl="1" indent="-457200"/>
            <a:endParaRPr lang="en-US" sz="4400" dirty="0"/>
          </a:p>
          <a:p>
            <a:pPr marL="914400" lvl="1" indent="-457200"/>
            <a:endParaRPr lang="en-US" sz="4200" dirty="0"/>
          </a:p>
          <a:p>
            <a:pPr marL="914400" lvl="1" indent="-457200"/>
            <a:endParaRPr lang="en-US" sz="4200" dirty="0"/>
          </a:p>
          <a:p>
            <a:pPr marL="914400" lvl="1" indent="-457200"/>
            <a:endParaRPr lang="en-US" sz="4200" dirty="0"/>
          </a:p>
          <a:p>
            <a:pPr marL="914400" lvl="1" indent="-457200"/>
            <a:endParaRPr lang="en-US" sz="4200" dirty="0"/>
          </a:p>
          <a:p>
            <a:endParaRPr lang="en-US" dirty="0"/>
          </a:p>
        </p:txBody>
      </p:sp>
    </p:spTree>
    <p:extLst>
      <p:ext uri="{BB962C8B-B14F-4D97-AF65-F5344CB8AC3E}">
        <p14:creationId xmlns:p14="http://schemas.microsoft.com/office/powerpoint/2010/main" val="37932415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DFDD3A-74F5-4949-874B-2A019605D5D4}"/>
              </a:ext>
            </a:extLst>
          </p:cNvPr>
          <p:cNvSpPr>
            <a:spLocks noGrp="1"/>
          </p:cNvSpPr>
          <p:nvPr>
            <p:ph type="title"/>
          </p:nvPr>
        </p:nvSpPr>
        <p:spPr/>
        <p:txBody>
          <a:bodyPr/>
          <a:lstStyle/>
          <a:p>
            <a:pPr algn="ctr"/>
            <a:r>
              <a:rPr lang="en-US" b="1" dirty="0">
                <a:latin typeface="+mn-lt"/>
              </a:rPr>
              <a:t>Next Steps</a:t>
            </a:r>
            <a:br>
              <a:rPr lang="en-US" b="1" dirty="0"/>
            </a:br>
            <a:endParaRPr lang="en-US" dirty="0"/>
          </a:p>
        </p:txBody>
      </p:sp>
      <p:sp>
        <p:nvSpPr>
          <p:cNvPr id="3" name="Content Placeholder 2">
            <a:extLst>
              <a:ext uri="{FF2B5EF4-FFF2-40B4-BE49-F238E27FC236}">
                <a16:creationId xmlns:a16="http://schemas.microsoft.com/office/drawing/2014/main" id="{F3149677-C073-47DC-8C8E-6B8A2148F29F}"/>
              </a:ext>
            </a:extLst>
          </p:cNvPr>
          <p:cNvSpPr>
            <a:spLocks noGrp="1"/>
          </p:cNvSpPr>
          <p:nvPr>
            <p:ph idx="1"/>
          </p:nvPr>
        </p:nvSpPr>
        <p:spPr>
          <a:xfrm>
            <a:off x="176980" y="1248332"/>
            <a:ext cx="11418672" cy="5244543"/>
          </a:xfrm>
        </p:spPr>
        <p:txBody>
          <a:bodyPr>
            <a:normAutofit lnSpcReduction="10000"/>
          </a:bodyPr>
          <a:lstStyle/>
          <a:p>
            <a:pPr marL="914400" lvl="1" indent="-457200"/>
            <a:r>
              <a:rPr lang="en-US" sz="3300" dirty="0"/>
              <a:t>Run science missions with all 3 of our CPFs</a:t>
            </a:r>
          </a:p>
          <a:p>
            <a:pPr marL="914400" lvl="1" indent="-457200"/>
            <a:r>
              <a:rPr lang="en-US" sz="3300" dirty="0"/>
              <a:t>Extend the mission duration </a:t>
            </a:r>
          </a:p>
          <a:p>
            <a:pPr marL="914400" lvl="1" indent="-457200"/>
            <a:r>
              <a:rPr lang="en-US" sz="3300" dirty="0"/>
              <a:t>Continue enhancing reliability</a:t>
            </a:r>
          </a:p>
          <a:p>
            <a:pPr marL="914400" lvl="1" indent="-457200"/>
            <a:r>
              <a:rPr lang="en-US" sz="3300" dirty="0"/>
              <a:t>Finish new battery pack with 4X higher energy per cm</a:t>
            </a:r>
            <a:r>
              <a:rPr lang="en-US" sz="3300" baseline="30000" dirty="0"/>
              <a:t>3</a:t>
            </a:r>
            <a:r>
              <a:rPr lang="en-US" sz="3300" dirty="0"/>
              <a:t> </a:t>
            </a:r>
          </a:p>
          <a:p>
            <a:pPr marL="914400" lvl="1" indent="-457200"/>
            <a:r>
              <a:rPr lang="en-US" sz="3300" dirty="0"/>
              <a:t>Replace/supplement ROMS model current forecasts with small, low power current sensor e.g. tactical grade MEMS Inertial Measurement Unit</a:t>
            </a:r>
          </a:p>
          <a:p>
            <a:pPr marL="914400" lvl="1" indent="-457200"/>
            <a:r>
              <a:rPr lang="en-US" sz="3300" dirty="0"/>
              <a:t>Develop collaborations with external labs</a:t>
            </a:r>
          </a:p>
          <a:p>
            <a:pPr marL="914400" lvl="1" indent="-457200"/>
            <a:r>
              <a:rPr lang="en-US" sz="4200" b="1" dirty="0"/>
              <a:t>Make the CPF tech. available to the community</a:t>
            </a:r>
          </a:p>
          <a:p>
            <a:pPr marL="914400" lvl="1" indent="-457200"/>
            <a:endParaRPr lang="en-US" sz="4400" dirty="0"/>
          </a:p>
          <a:p>
            <a:pPr marL="914400" lvl="1" indent="-457200"/>
            <a:endParaRPr lang="en-US" sz="4400" dirty="0"/>
          </a:p>
          <a:p>
            <a:pPr marL="914400" lvl="1" indent="-457200"/>
            <a:endParaRPr lang="en-US" sz="4400" dirty="0"/>
          </a:p>
          <a:p>
            <a:pPr marL="914400" lvl="1" indent="-457200"/>
            <a:endParaRPr lang="en-US" sz="4200" dirty="0"/>
          </a:p>
          <a:p>
            <a:pPr marL="914400" lvl="1" indent="-457200"/>
            <a:endParaRPr lang="en-US" sz="4200" dirty="0"/>
          </a:p>
          <a:p>
            <a:pPr marL="914400" lvl="1" indent="-457200"/>
            <a:endParaRPr lang="en-US" sz="4200" dirty="0"/>
          </a:p>
          <a:p>
            <a:pPr marL="914400" lvl="1" indent="-457200"/>
            <a:endParaRPr lang="en-US" sz="4200" dirty="0"/>
          </a:p>
          <a:p>
            <a:endParaRPr lang="en-US" dirty="0"/>
          </a:p>
        </p:txBody>
      </p:sp>
    </p:spTree>
    <p:extLst>
      <p:ext uri="{BB962C8B-B14F-4D97-AF65-F5344CB8AC3E}">
        <p14:creationId xmlns:p14="http://schemas.microsoft.com/office/powerpoint/2010/main" val="6675440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F77E7C-7E16-4C27-9240-48012CC5B32A}"/>
              </a:ext>
            </a:extLst>
          </p:cNvPr>
          <p:cNvSpPr>
            <a:spLocks noGrp="1"/>
          </p:cNvSpPr>
          <p:nvPr>
            <p:ph type="title"/>
          </p:nvPr>
        </p:nvSpPr>
        <p:spPr>
          <a:xfrm>
            <a:off x="838200" y="-60248"/>
            <a:ext cx="10515600" cy="1325563"/>
          </a:xfrm>
        </p:spPr>
        <p:txBody>
          <a:bodyPr/>
          <a:lstStyle/>
          <a:p>
            <a:pPr algn="ctr"/>
            <a:r>
              <a:rPr lang="en-US" dirty="0">
                <a:latin typeface="+mn-lt"/>
              </a:rPr>
              <a:t>More Motivation</a:t>
            </a:r>
          </a:p>
        </p:txBody>
      </p:sp>
      <p:sp>
        <p:nvSpPr>
          <p:cNvPr id="3" name="Content Placeholder 2">
            <a:extLst>
              <a:ext uri="{FF2B5EF4-FFF2-40B4-BE49-F238E27FC236}">
                <a16:creationId xmlns:a16="http://schemas.microsoft.com/office/drawing/2014/main" id="{580A5457-36B0-4B43-B409-6EFA636E9986}"/>
              </a:ext>
            </a:extLst>
          </p:cNvPr>
          <p:cNvSpPr>
            <a:spLocks noGrp="1"/>
          </p:cNvSpPr>
          <p:nvPr>
            <p:ph idx="1"/>
          </p:nvPr>
        </p:nvSpPr>
        <p:spPr>
          <a:xfrm>
            <a:off x="3003237" y="4189392"/>
            <a:ext cx="9051620" cy="2314555"/>
          </a:xfrm>
          <a:ln w="19050">
            <a:solidFill>
              <a:schemeClr val="tx1"/>
            </a:solidFill>
          </a:ln>
        </p:spPr>
        <p:txBody>
          <a:bodyPr>
            <a:normAutofit lnSpcReduction="10000"/>
          </a:bodyPr>
          <a:lstStyle/>
          <a:p>
            <a:pPr marL="0" indent="0" algn="ctr">
              <a:buNone/>
            </a:pPr>
            <a:endParaRPr lang="en-US" sz="3200" b="1" dirty="0"/>
          </a:p>
          <a:p>
            <a:pPr marL="0" indent="0" algn="ctr">
              <a:buNone/>
            </a:pPr>
            <a:r>
              <a:rPr lang="en-US" b="1" dirty="0"/>
              <a:t>Navigating the New Arctic</a:t>
            </a:r>
          </a:p>
          <a:p>
            <a:pPr marL="0" indent="0">
              <a:buNone/>
            </a:pPr>
            <a:r>
              <a:rPr lang="en-US" sz="3100" dirty="0"/>
              <a:t>“Current Arctic observations are sparse and inadequate for enabling discovery or simulation … to assess their impacts on the broader Earth system”</a:t>
            </a:r>
          </a:p>
        </p:txBody>
      </p:sp>
      <p:pic>
        <p:nvPicPr>
          <p:cNvPr id="6" name="Picture 5">
            <a:extLst>
              <a:ext uri="{FF2B5EF4-FFF2-40B4-BE49-F238E27FC236}">
                <a16:creationId xmlns:a16="http://schemas.microsoft.com/office/drawing/2014/main" id="{4B069A7A-300E-4A23-B439-A7156B8BB6AC}"/>
              </a:ext>
            </a:extLst>
          </p:cNvPr>
          <p:cNvPicPr>
            <a:picLocks noChangeAspect="1"/>
          </p:cNvPicPr>
          <p:nvPr/>
        </p:nvPicPr>
        <p:blipFill>
          <a:blip r:embed="rId3"/>
          <a:stretch>
            <a:fillRect/>
          </a:stretch>
        </p:blipFill>
        <p:spPr>
          <a:xfrm>
            <a:off x="3872484" y="3945613"/>
            <a:ext cx="7481316" cy="682506"/>
          </a:xfrm>
          <a:prstGeom prst="rect">
            <a:avLst/>
          </a:prstGeom>
          <a:ln w="19050">
            <a:solidFill>
              <a:schemeClr val="tx1"/>
            </a:solidFill>
          </a:ln>
        </p:spPr>
      </p:pic>
      <p:sp>
        <p:nvSpPr>
          <p:cNvPr id="7" name="TextBox 6">
            <a:extLst>
              <a:ext uri="{FF2B5EF4-FFF2-40B4-BE49-F238E27FC236}">
                <a16:creationId xmlns:a16="http://schemas.microsoft.com/office/drawing/2014/main" id="{F534AD87-6A46-4DE5-A26B-30E9C0D392D8}"/>
              </a:ext>
            </a:extLst>
          </p:cNvPr>
          <p:cNvSpPr txBox="1"/>
          <p:nvPr/>
        </p:nvSpPr>
        <p:spPr>
          <a:xfrm>
            <a:off x="3003236" y="1004042"/>
            <a:ext cx="9087556" cy="2739211"/>
          </a:xfrm>
          <a:prstGeom prst="rect">
            <a:avLst/>
          </a:prstGeom>
          <a:noFill/>
          <a:ln w="19050">
            <a:solidFill>
              <a:schemeClr val="tx1"/>
            </a:solidFill>
          </a:ln>
        </p:spPr>
        <p:txBody>
          <a:bodyPr wrap="square" rtlCol="0">
            <a:spAutoFit/>
          </a:bodyPr>
          <a:lstStyle/>
          <a:p>
            <a:r>
              <a:rPr lang="en-US" sz="3100" dirty="0"/>
              <a:t>“Further development of event-scale observing capacity (e.g., novel autonomous platforms) in all continental margin systems to better quantify impacts of episodic events on coastal carbon budgets”</a:t>
            </a:r>
          </a:p>
          <a:p>
            <a:r>
              <a:rPr lang="en-US" sz="2400" dirty="0"/>
              <a:t>A Science Plan for Carbon Cycle Research in North American Coastal Waters 2016, Ocean Carbon and Bio. Program and NA Carbon Program</a:t>
            </a:r>
            <a:endParaRPr lang="en-US" sz="2700" dirty="0"/>
          </a:p>
        </p:txBody>
      </p:sp>
      <p:pic>
        <p:nvPicPr>
          <p:cNvPr id="4" name="Picture 3"/>
          <p:cNvPicPr>
            <a:picLocks noChangeAspect="1"/>
          </p:cNvPicPr>
          <p:nvPr/>
        </p:nvPicPr>
        <p:blipFill rotWithShape="1">
          <a:blip r:embed="rId4"/>
          <a:srcRect r="20047"/>
          <a:stretch/>
        </p:blipFill>
        <p:spPr>
          <a:xfrm>
            <a:off x="101208" y="4189392"/>
            <a:ext cx="2775832" cy="2314554"/>
          </a:xfrm>
          <a:prstGeom prst="rect">
            <a:avLst/>
          </a:prstGeom>
        </p:spPr>
      </p:pic>
      <p:pic>
        <p:nvPicPr>
          <p:cNvPr id="10" name="Picture 9"/>
          <p:cNvPicPr>
            <a:picLocks noChangeAspect="1"/>
          </p:cNvPicPr>
          <p:nvPr/>
        </p:nvPicPr>
        <p:blipFill>
          <a:blip r:embed="rId5"/>
          <a:stretch>
            <a:fillRect/>
          </a:stretch>
        </p:blipFill>
        <p:spPr>
          <a:xfrm>
            <a:off x="101208" y="1004042"/>
            <a:ext cx="2797058" cy="2739211"/>
          </a:xfrm>
          <a:prstGeom prst="rect">
            <a:avLst/>
          </a:prstGeom>
        </p:spPr>
      </p:pic>
    </p:spTree>
    <p:extLst>
      <p:ext uri="{BB962C8B-B14F-4D97-AF65-F5344CB8AC3E}">
        <p14:creationId xmlns:p14="http://schemas.microsoft.com/office/powerpoint/2010/main" val="23169060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5DB8924F-4E0E-4504-8EEF-4DCE2BEEB441}"/>
              </a:ext>
            </a:extLst>
          </p:cNvPr>
          <p:cNvPicPr>
            <a:picLocks noChangeAspect="1"/>
          </p:cNvPicPr>
          <p:nvPr/>
        </p:nvPicPr>
        <p:blipFill rotWithShape="1">
          <a:blip r:embed="rId3">
            <a:extLst>
              <a:ext uri="{28A0092B-C50C-407E-A947-70E740481C1C}">
                <a14:useLocalDpi xmlns:a14="http://schemas.microsoft.com/office/drawing/2010/main" val="0"/>
              </a:ext>
            </a:extLst>
          </a:blip>
          <a:srcRect l="62400" t="11254" r="-1" b="51414"/>
          <a:stretch/>
        </p:blipFill>
        <p:spPr>
          <a:xfrm>
            <a:off x="6074695" y="3652592"/>
            <a:ext cx="4187313" cy="3043241"/>
          </a:xfrm>
          <a:prstGeom prst="rect">
            <a:avLst/>
          </a:prstGeom>
          <a:ln w="19050">
            <a:solidFill>
              <a:schemeClr val="tx1"/>
            </a:solidFill>
          </a:ln>
        </p:spPr>
      </p:pic>
      <p:pic>
        <p:nvPicPr>
          <p:cNvPr id="4" name="Picture 3"/>
          <p:cNvPicPr>
            <a:picLocks noChangeAspect="1"/>
          </p:cNvPicPr>
          <p:nvPr/>
        </p:nvPicPr>
        <p:blipFill rotWithShape="1">
          <a:blip r:embed="rId4" cstate="hqprint">
            <a:extLst>
              <a:ext uri="{28A0092B-C50C-407E-A947-70E740481C1C}">
                <a14:useLocalDpi xmlns:a14="http://schemas.microsoft.com/office/drawing/2010/main" val="0"/>
              </a:ext>
            </a:extLst>
          </a:blip>
          <a:srcRect l="29454" r="44970" b="15097"/>
          <a:stretch/>
        </p:blipFill>
        <p:spPr>
          <a:xfrm>
            <a:off x="6398873" y="155200"/>
            <a:ext cx="2003396" cy="3740939"/>
          </a:xfrm>
          <a:prstGeom prst="rect">
            <a:avLst/>
          </a:prstGeom>
          <a:ln w="19050">
            <a:solidFill>
              <a:schemeClr val="tx1"/>
            </a:solidFill>
          </a:ln>
        </p:spPr>
      </p:pic>
      <p:sp>
        <p:nvSpPr>
          <p:cNvPr id="2" name="Title 1">
            <a:extLst>
              <a:ext uri="{FF2B5EF4-FFF2-40B4-BE49-F238E27FC236}">
                <a16:creationId xmlns:a16="http://schemas.microsoft.com/office/drawing/2014/main" id="{FBA4D358-0BE8-4731-9B5B-1A1E337C4C50}"/>
              </a:ext>
            </a:extLst>
          </p:cNvPr>
          <p:cNvSpPr>
            <a:spLocks noGrp="1"/>
          </p:cNvSpPr>
          <p:nvPr>
            <p:ph type="title"/>
          </p:nvPr>
        </p:nvSpPr>
        <p:spPr>
          <a:xfrm>
            <a:off x="263699" y="194838"/>
            <a:ext cx="6015182" cy="769866"/>
          </a:xfrm>
        </p:spPr>
        <p:txBody>
          <a:bodyPr>
            <a:normAutofit/>
          </a:bodyPr>
          <a:lstStyle/>
          <a:p>
            <a:pPr algn="ctr"/>
            <a:r>
              <a:rPr lang="en-US" sz="4800" dirty="0">
                <a:latin typeface="+mn-lt"/>
              </a:rPr>
              <a:t>Science Requirements</a:t>
            </a:r>
          </a:p>
        </p:txBody>
      </p:sp>
      <p:sp>
        <p:nvSpPr>
          <p:cNvPr id="3" name="Content Placeholder 2">
            <a:extLst>
              <a:ext uri="{FF2B5EF4-FFF2-40B4-BE49-F238E27FC236}">
                <a16:creationId xmlns:a16="http://schemas.microsoft.com/office/drawing/2014/main" id="{514584C2-9A87-4675-81EC-893DDBA74CBB}"/>
              </a:ext>
            </a:extLst>
          </p:cNvPr>
          <p:cNvSpPr>
            <a:spLocks noGrp="1"/>
          </p:cNvSpPr>
          <p:nvPr>
            <p:ph idx="1"/>
          </p:nvPr>
        </p:nvSpPr>
        <p:spPr>
          <a:xfrm>
            <a:off x="263698" y="1131874"/>
            <a:ext cx="5832302" cy="5258827"/>
          </a:xfrm>
        </p:spPr>
        <p:txBody>
          <a:bodyPr>
            <a:noAutofit/>
          </a:bodyPr>
          <a:lstStyle/>
          <a:p>
            <a:r>
              <a:rPr lang="en-US" dirty="0"/>
              <a:t>A cost-effective, coastal ecosystem size observing system</a:t>
            </a:r>
          </a:p>
          <a:p>
            <a:r>
              <a:rPr lang="en-US" dirty="0"/>
              <a:t>Science targets: Fisheries, HABs, Oxygen Dead Zones, …</a:t>
            </a:r>
          </a:p>
          <a:p>
            <a:r>
              <a:rPr lang="en-US" dirty="0"/>
              <a:t>Spatial Scale: coastal ecosystem, e.g., the west coast of North America</a:t>
            </a:r>
          </a:p>
          <a:p>
            <a:r>
              <a:rPr lang="en-US" dirty="0"/>
              <a:t>Time Scale: Typically 4 profiles/day, max: 1/hour</a:t>
            </a:r>
          </a:p>
          <a:p>
            <a:r>
              <a:rPr lang="en-US" dirty="0"/>
              <a:t>100s of profiles spread over days to years</a:t>
            </a:r>
          </a:p>
          <a:p>
            <a:r>
              <a:rPr lang="en-US" dirty="0"/>
              <a:t>BGC Sensor suite: CTD, O</a:t>
            </a:r>
            <a:r>
              <a:rPr lang="en-US" baseline="-25000" dirty="0"/>
              <a:t>2</a:t>
            </a:r>
            <a:r>
              <a:rPr lang="en-US" dirty="0"/>
              <a:t>, pH, Nitrate, FL/BB and Optical Radiation</a:t>
            </a:r>
          </a:p>
        </p:txBody>
      </p:sp>
      <p:sp>
        <p:nvSpPr>
          <p:cNvPr id="7" name="TextBox 6">
            <a:extLst>
              <a:ext uri="{FF2B5EF4-FFF2-40B4-BE49-F238E27FC236}">
                <a16:creationId xmlns:a16="http://schemas.microsoft.com/office/drawing/2014/main" id="{AD6B6F62-9CE9-4B01-A961-C1899654A981}"/>
              </a:ext>
            </a:extLst>
          </p:cNvPr>
          <p:cNvSpPr txBox="1"/>
          <p:nvPr/>
        </p:nvSpPr>
        <p:spPr>
          <a:xfrm>
            <a:off x="9808906" y="4717970"/>
            <a:ext cx="2169393" cy="1569660"/>
          </a:xfrm>
          <a:prstGeom prst="rect">
            <a:avLst/>
          </a:prstGeom>
          <a:solidFill>
            <a:schemeClr val="bg2">
              <a:lumMod val="60000"/>
              <a:lumOff val="40000"/>
              <a:alpha val="85000"/>
            </a:schemeClr>
          </a:solidFill>
          <a:ln>
            <a:solidFill>
              <a:schemeClr val="tx1"/>
            </a:solidFill>
          </a:ln>
        </p:spPr>
        <p:txBody>
          <a:bodyPr wrap="square" rtlCol="0">
            <a:spAutoFit/>
          </a:bodyPr>
          <a:lstStyle/>
          <a:p>
            <a:r>
              <a:rPr lang="en-US" sz="1600" b="1" dirty="0"/>
              <a:t>Declining oxygen in the global ocean and coastal waters</a:t>
            </a:r>
          </a:p>
          <a:p>
            <a:r>
              <a:rPr lang="en-US" sz="1600" dirty="0"/>
              <a:t>Denise </a:t>
            </a:r>
            <a:r>
              <a:rPr lang="en-US" sz="1600" dirty="0" err="1"/>
              <a:t>Breitburg,et</a:t>
            </a:r>
            <a:r>
              <a:rPr lang="en-US" sz="1600" dirty="0"/>
              <a:t>. al., </a:t>
            </a:r>
            <a:r>
              <a:rPr lang="en-US" sz="1600" i="1" dirty="0"/>
              <a:t>Science </a:t>
            </a:r>
            <a:r>
              <a:rPr lang="en-US" sz="1600" dirty="0"/>
              <a:t> 05 Jan 2018: Vol. 359, Issue 6371</a:t>
            </a:r>
          </a:p>
        </p:txBody>
      </p:sp>
      <p:pic>
        <p:nvPicPr>
          <p:cNvPr id="12" name="Picture 11">
            <a:extLst>
              <a:ext uri="{FF2B5EF4-FFF2-40B4-BE49-F238E27FC236}">
                <a16:creationId xmlns:a16="http://schemas.microsoft.com/office/drawing/2014/main" id="{4AD8B45E-CA03-41A0-A062-E1A0BAA0C87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375341" y="1621733"/>
            <a:ext cx="3713171" cy="2391282"/>
          </a:xfrm>
          <a:prstGeom prst="rect">
            <a:avLst/>
          </a:prstGeom>
          <a:ln w="19050">
            <a:solidFill>
              <a:schemeClr val="tx1"/>
            </a:solidFill>
          </a:ln>
        </p:spPr>
      </p:pic>
      <p:sp>
        <p:nvSpPr>
          <p:cNvPr id="10" name="TextBox 9">
            <a:extLst>
              <a:ext uri="{FF2B5EF4-FFF2-40B4-BE49-F238E27FC236}">
                <a16:creationId xmlns:a16="http://schemas.microsoft.com/office/drawing/2014/main" id="{E273EFBB-5F31-4B18-9BA4-A5E52303BB9B}"/>
              </a:ext>
            </a:extLst>
          </p:cNvPr>
          <p:cNvSpPr txBox="1"/>
          <p:nvPr/>
        </p:nvSpPr>
        <p:spPr>
          <a:xfrm>
            <a:off x="8607236" y="1076382"/>
            <a:ext cx="3476270" cy="830997"/>
          </a:xfrm>
          <a:prstGeom prst="rect">
            <a:avLst/>
          </a:prstGeom>
          <a:solidFill>
            <a:schemeClr val="bg2">
              <a:lumMod val="60000"/>
              <a:lumOff val="40000"/>
              <a:alpha val="85000"/>
            </a:schemeClr>
          </a:solidFill>
          <a:ln>
            <a:solidFill>
              <a:schemeClr val="tx1"/>
            </a:solidFill>
          </a:ln>
        </p:spPr>
        <p:txBody>
          <a:bodyPr wrap="square" rtlCol="0">
            <a:spAutoFit/>
          </a:bodyPr>
          <a:lstStyle/>
          <a:p>
            <a:r>
              <a:rPr lang="en-US" sz="1600" b="1" dirty="0"/>
              <a:t>Devastating toxic algae bloom plagues Florida’s Gulf Coast</a:t>
            </a:r>
          </a:p>
          <a:p>
            <a:r>
              <a:rPr lang="en-US" sz="1600" dirty="0"/>
              <a:t>By TAMARA LUSH (AP), August 10, 2018</a:t>
            </a:r>
          </a:p>
        </p:txBody>
      </p:sp>
      <p:sp>
        <p:nvSpPr>
          <p:cNvPr id="13" name="TextBox 12">
            <a:extLst>
              <a:ext uri="{FF2B5EF4-FFF2-40B4-BE49-F238E27FC236}">
                <a16:creationId xmlns:a16="http://schemas.microsoft.com/office/drawing/2014/main" id="{44013ABA-B84E-4024-B102-32ED5C43883B}"/>
              </a:ext>
            </a:extLst>
          </p:cNvPr>
          <p:cNvSpPr txBox="1"/>
          <p:nvPr/>
        </p:nvSpPr>
        <p:spPr>
          <a:xfrm>
            <a:off x="7850299" y="385877"/>
            <a:ext cx="2698431" cy="338554"/>
          </a:xfrm>
          <a:prstGeom prst="rect">
            <a:avLst/>
          </a:prstGeom>
          <a:solidFill>
            <a:schemeClr val="bg2">
              <a:lumMod val="60000"/>
              <a:lumOff val="40000"/>
              <a:alpha val="85000"/>
            </a:schemeClr>
          </a:solidFill>
          <a:ln>
            <a:solidFill>
              <a:schemeClr val="tx1"/>
            </a:solidFill>
          </a:ln>
        </p:spPr>
        <p:txBody>
          <a:bodyPr wrap="square" rtlCol="0">
            <a:spAutoFit/>
          </a:bodyPr>
          <a:lstStyle/>
          <a:p>
            <a:r>
              <a:rPr lang="en-US" sz="1600" b="1" dirty="0"/>
              <a:t>MODIS Chlorophyll  July 2019</a:t>
            </a:r>
          </a:p>
        </p:txBody>
      </p:sp>
    </p:spTree>
    <p:extLst>
      <p:ext uri="{BB962C8B-B14F-4D97-AF65-F5344CB8AC3E}">
        <p14:creationId xmlns:p14="http://schemas.microsoft.com/office/powerpoint/2010/main" val="31767598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DB1921-8CD4-4070-B830-A18255FA75B8}"/>
              </a:ext>
            </a:extLst>
          </p:cNvPr>
          <p:cNvSpPr>
            <a:spLocks noGrp="1"/>
          </p:cNvSpPr>
          <p:nvPr>
            <p:ph type="title"/>
          </p:nvPr>
        </p:nvSpPr>
        <p:spPr>
          <a:xfrm>
            <a:off x="838200" y="198579"/>
            <a:ext cx="10515600" cy="900257"/>
          </a:xfrm>
        </p:spPr>
        <p:txBody>
          <a:bodyPr/>
          <a:lstStyle/>
          <a:p>
            <a:pPr algn="ctr"/>
            <a:r>
              <a:rPr lang="en-US" dirty="0">
                <a:latin typeface="+mn-lt"/>
              </a:rPr>
              <a:t>Current CPF Version 2.1 and 2.2</a:t>
            </a:r>
          </a:p>
        </p:txBody>
      </p:sp>
      <p:sp>
        <p:nvSpPr>
          <p:cNvPr id="5" name="Content Placeholder 4">
            <a:extLst>
              <a:ext uri="{FF2B5EF4-FFF2-40B4-BE49-F238E27FC236}">
                <a16:creationId xmlns:a16="http://schemas.microsoft.com/office/drawing/2014/main" id="{A156D9AE-3EB7-4C78-8D65-45904291EB80}"/>
              </a:ext>
            </a:extLst>
          </p:cNvPr>
          <p:cNvSpPr>
            <a:spLocks noGrp="1"/>
          </p:cNvSpPr>
          <p:nvPr>
            <p:ph idx="1"/>
          </p:nvPr>
        </p:nvSpPr>
        <p:spPr>
          <a:xfrm>
            <a:off x="317230" y="1168013"/>
            <a:ext cx="6993468" cy="5325269"/>
          </a:xfrm>
        </p:spPr>
        <p:txBody>
          <a:bodyPr>
            <a:normAutofit/>
          </a:bodyPr>
          <a:lstStyle/>
          <a:p>
            <a:r>
              <a:rPr lang="en-US" sz="4000" b="1" dirty="0"/>
              <a:t>Depth range = 0 to 350 meters</a:t>
            </a:r>
          </a:p>
          <a:p>
            <a:pPr marL="0" indent="0">
              <a:buNone/>
            </a:pPr>
            <a:endParaRPr lang="en-US" dirty="0"/>
          </a:p>
        </p:txBody>
      </p:sp>
      <p:grpSp>
        <p:nvGrpSpPr>
          <p:cNvPr id="3" name="Group 2">
            <a:extLst>
              <a:ext uri="{FF2B5EF4-FFF2-40B4-BE49-F238E27FC236}">
                <a16:creationId xmlns:a16="http://schemas.microsoft.com/office/drawing/2014/main" id="{8E9E7328-346E-43C3-BE0E-7402CBC64172}"/>
              </a:ext>
            </a:extLst>
          </p:cNvPr>
          <p:cNvGrpSpPr/>
          <p:nvPr/>
        </p:nvGrpSpPr>
        <p:grpSpPr>
          <a:xfrm>
            <a:off x="7310698" y="1098836"/>
            <a:ext cx="4793362" cy="5477130"/>
            <a:chOff x="7253750" y="1185601"/>
            <a:chExt cx="4793362" cy="5477130"/>
          </a:xfrm>
        </p:grpSpPr>
        <p:pic>
          <p:nvPicPr>
            <p:cNvPr id="6" name="Picture 5">
              <a:extLst>
                <a:ext uri="{FF2B5EF4-FFF2-40B4-BE49-F238E27FC236}">
                  <a16:creationId xmlns:a16="http://schemas.microsoft.com/office/drawing/2014/main" id="{10A6B9E6-DD64-42A5-947F-F0DDB6B22F6B}"/>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12859" b="11964"/>
            <a:stretch/>
          </p:blipFill>
          <p:spPr>
            <a:xfrm rot="16200000">
              <a:off x="5685504" y="2793738"/>
              <a:ext cx="5437239" cy="2300747"/>
            </a:xfrm>
            <a:prstGeom prst="rect">
              <a:avLst/>
            </a:prstGeom>
            <a:ln w="19050">
              <a:solidFill>
                <a:schemeClr val="bg1"/>
              </a:solidFill>
            </a:ln>
          </p:spPr>
        </p:pic>
        <p:pic>
          <p:nvPicPr>
            <p:cNvPr id="4" name="Picture 3">
              <a:extLst>
                <a:ext uri="{FF2B5EF4-FFF2-40B4-BE49-F238E27FC236}">
                  <a16:creationId xmlns:a16="http://schemas.microsoft.com/office/drawing/2014/main" id="{AC283B20-E238-4D4F-A9E0-EC2FC84D7669}"/>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52692" t="14480" r="30331" b="6236"/>
            <a:stretch/>
          </p:blipFill>
          <p:spPr>
            <a:xfrm>
              <a:off x="10247809" y="1185601"/>
              <a:ext cx="1799303" cy="5437240"/>
            </a:xfrm>
            <a:prstGeom prst="rect">
              <a:avLst/>
            </a:prstGeom>
            <a:ln w="19050">
              <a:solidFill>
                <a:schemeClr val="bg1"/>
              </a:solidFill>
            </a:ln>
          </p:spPr>
        </p:pic>
        <p:sp>
          <p:nvSpPr>
            <p:cNvPr id="8" name="TextBox 7">
              <a:extLst>
                <a:ext uri="{FF2B5EF4-FFF2-40B4-BE49-F238E27FC236}">
                  <a16:creationId xmlns:a16="http://schemas.microsoft.com/office/drawing/2014/main" id="{4EDF1643-990F-4ECD-ACFB-CB508555DE69}"/>
                </a:ext>
              </a:extLst>
            </p:cNvPr>
            <p:cNvSpPr txBox="1"/>
            <p:nvPr/>
          </p:nvSpPr>
          <p:spPr>
            <a:xfrm>
              <a:off x="8736031" y="1436842"/>
              <a:ext cx="1799303" cy="646331"/>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BGC Instrument Suite</a:t>
              </a:r>
            </a:p>
          </p:txBody>
        </p:sp>
        <p:sp>
          <p:nvSpPr>
            <p:cNvPr id="10" name="TextBox 9">
              <a:extLst>
                <a:ext uri="{FF2B5EF4-FFF2-40B4-BE49-F238E27FC236}">
                  <a16:creationId xmlns:a16="http://schemas.microsoft.com/office/drawing/2014/main" id="{14FCBFA2-BE44-4761-B656-F0D957567F16}"/>
                </a:ext>
              </a:extLst>
            </p:cNvPr>
            <p:cNvSpPr txBox="1"/>
            <p:nvPr/>
          </p:nvSpPr>
          <p:spPr>
            <a:xfrm>
              <a:off x="9228838" y="3019125"/>
              <a:ext cx="1344631" cy="369332"/>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Electronics</a:t>
              </a:r>
            </a:p>
          </p:txBody>
        </p:sp>
        <p:sp>
          <p:nvSpPr>
            <p:cNvPr id="11" name="TextBox 10">
              <a:extLst>
                <a:ext uri="{FF2B5EF4-FFF2-40B4-BE49-F238E27FC236}">
                  <a16:creationId xmlns:a16="http://schemas.microsoft.com/office/drawing/2014/main" id="{350782BD-EED1-420D-A0FE-F8213C397F01}"/>
                </a:ext>
              </a:extLst>
            </p:cNvPr>
            <p:cNvSpPr txBox="1"/>
            <p:nvPr/>
          </p:nvSpPr>
          <p:spPr>
            <a:xfrm>
              <a:off x="9306164" y="4224659"/>
              <a:ext cx="1344630" cy="646331"/>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Internal Oil Bladder</a:t>
              </a:r>
            </a:p>
          </p:txBody>
        </p:sp>
        <p:sp>
          <p:nvSpPr>
            <p:cNvPr id="12" name="TextBox 11">
              <a:extLst>
                <a:ext uri="{FF2B5EF4-FFF2-40B4-BE49-F238E27FC236}">
                  <a16:creationId xmlns:a16="http://schemas.microsoft.com/office/drawing/2014/main" id="{52C8DDBF-FDA2-461B-916A-35EE1155B199}"/>
                </a:ext>
              </a:extLst>
            </p:cNvPr>
            <p:cNvSpPr txBox="1"/>
            <p:nvPr/>
          </p:nvSpPr>
          <p:spPr>
            <a:xfrm>
              <a:off x="9306164" y="4981463"/>
              <a:ext cx="1147984" cy="369332"/>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Oil Pump</a:t>
              </a:r>
            </a:p>
          </p:txBody>
        </p:sp>
        <p:sp>
          <p:nvSpPr>
            <p:cNvPr id="13" name="TextBox 12">
              <a:extLst>
                <a:ext uri="{FF2B5EF4-FFF2-40B4-BE49-F238E27FC236}">
                  <a16:creationId xmlns:a16="http://schemas.microsoft.com/office/drawing/2014/main" id="{5EB39D40-8271-4A49-BD72-3C6767AE8427}"/>
                </a:ext>
              </a:extLst>
            </p:cNvPr>
            <p:cNvSpPr txBox="1"/>
            <p:nvPr/>
          </p:nvSpPr>
          <p:spPr>
            <a:xfrm>
              <a:off x="9065342" y="5933716"/>
              <a:ext cx="1388806" cy="646331"/>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External Oil Bladder</a:t>
              </a:r>
            </a:p>
          </p:txBody>
        </p:sp>
        <p:cxnSp>
          <p:nvCxnSpPr>
            <p:cNvPr id="15" name="Straight Arrow Connector 14">
              <a:extLst>
                <a:ext uri="{FF2B5EF4-FFF2-40B4-BE49-F238E27FC236}">
                  <a16:creationId xmlns:a16="http://schemas.microsoft.com/office/drawing/2014/main" id="{E77B6F31-D7D8-4263-AB18-1FF92C64F3CE}"/>
                </a:ext>
              </a:extLst>
            </p:cNvPr>
            <p:cNvCxnSpPr>
              <a:cxnSpLocks/>
              <a:stCxn id="8" idx="2"/>
            </p:cNvCxnSpPr>
            <p:nvPr/>
          </p:nvCxnSpPr>
          <p:spPr>
            <a:xfrm flipH="1">
              <a:off x="8490155" y="2083173"/>
              <a:ext cx="1145528" cy="433266"/>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id="{36EF46E5-398E-455E-89E1-78BD407F5137}"/>
                </a:ext>
              </a:extLst>
            </p:cNvPr>
            <p:cNvCxnSpPr>
              <a:cxnSpLocks/>
              <a:stCxn id="10" idx="3"/>
            </p:cNvCxnSpPr>
            <p:nvPr/>
          </p:nvCxnSpPr>
          <p:spPr>
            <a:xfrm flipV="1">
              <a:off x="10573469" y="2992039"/>
              <a:ext cx="488064" cy="211752"/>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11A02FBA-2038-47E1-BB5F-18A8798CE3A8}"/>
                </a:ext>
              </a:extLst>
            </p:cNvPr>
            <p:cNvCxnSpPr>
              <a:cxnSpLocks/>
              <a:stCxn id="12" idx="3"/>
            </p:cNvCxnSpPr>
            <p:nvPr/>
          </p:nvCxnSpPr>
          <p:spPr>
            <a:xfrm>
              <a:off x="10454148" y="5166129"/>
              <a:ext cx="714034" cy="157580"/>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EF27FE49-BF5D-47E3-9068-3672D149EEE4}"/>
                </a:ext>
              </a:extLst>
            </p:cNvPr>
            <p:cNvCxnSpPr>
              <a:cxnSpLocks/>
              <a:stCxn id="11" idx="3"/>
            </p:cNvCxnSpPr>
            <p:nvPr/>
          </p:nvCxnSpPr>
          <p:spPr>
            <a:xfrm flipV="1">
              <a:off x="10650794" y="4197573"/>
              <a:ext cx="517388" cy="350252"/>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a16="http://schemas.microsoft.com/office/drawing/2014/main" id="{A03E7FBD-AC24-4228-BF8F-2BFB28F20006}"/>
                </a:ext>
              </a:extLst>
            </p:cNvPr>
            <p:cNvCxnSpPr>
              <a:cxnSpLocks/>
              <a:stCxn id="13" idx="0"/>
            </p:cNvCxnSpPr>
            <p:nvPr/>
          </p:nvCxnSpPr>
          <p:spPr>
            <a:xfrm flipH="1" flipV="1">
              <a:off x="8828281" y="5511628"/>
              <a:ext cx="931464" cy="422088"/>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28" name="Straight Arrow Connector 27">
              <a:extLst>
                <a:ext uri="{FF2B5EF4-FFF2-40B4-BE49-F238E27FC236}">
                  <a16:creationId xmlns:a16="http://schemas.microsoft.com/office/drawing/2014/main" id="{FD05BB9F-C2A7-4AB8-93BC-5588ACB649A0}"/>
                </a:ext>
              </a:extLst>
            </p:cNvPr>
            <p:cNvCxnSpPr>
              <a:cxnSpLocks/>
              <a:stCxn id="8" idx="3"/>
            </p:cNvCxnSpPr>
            <p:nvPr/>
          </p:nvCxnSpPr>
          <p:spPr>
            <a:xfrm>
              <a:off x="10535334" y="1760008"/>
              <a:ext cx="374154" cy="77598"/>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33" name="Straight Arrow Connector 32">
              <a:extLst>
                <a:ext uri="{FF2B5EF4-FFF2-40B4-BE49-F238E27FC236}">
                  <a16:creationId xmlns:a16="http://schemas.microsoft.com/office/drawing/2014/main" id="{B8E44236-6DE7-4932-86A8-F713A7400944}"/>
                </a:ext>
              </a:extLst>
            </p:cNvPr>
            <p:cNvCxnSpPr>
              <a:cxnSpLocks/>
            </p:cNvCxnSpPr>
            <p:nvPr/>
          </p:nvCxnSpPr>
          <p:spPr>
            <a:xfrm flipV="1">
              <a:off x="10453058" y="5933716"/>
              <a:ext cx="237060" cy="323165"/>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sp>
          <p:nvSpPr>
            <p:cNvPr id="42" name="TextBox 41">
              <a:extLst>
                <a:ext uri="{FF2B5EF4-FFF2-40B4-BE49-F238E27FC236}">
                  <a16:creationId xmlns:a16="http://schemas.microsoft.com/office/drawing/2014/main" id="{79E3E585-980E-4BBE-9BE0-009CC6EA122F}"/>
                </a:ext>
              </a:extLst>
            </p:cNvPr>
            <p:cNvSpPr txBox="1"/>
            <p:nvPr/>
          </p:nvSpPr>
          <p:spPr>
            <a:xfrm rot="16200000">
              <a:off x="11168597" y="3876107"/>
              <a:ext cx="1344631" cy="369332"/>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108 cm</a:t>
              </a:r>
            </a:p>
          </p:txBody>
        </p:sp>
        <p:cxnSp>
          <p:nvCxnSpPr>
            <p:cNvPr id="44" name="Straight Arrow Connector 43">
              <a:extLst>
                <a:ext uri="{FF2B5EF4-FFF2-40B4-BE49-F238E27FC236}">
                  <a16:creationId xmlns:a16="http://schemas.microsoft.com/office/drawing/2014/main" id="{5C668C56-C0AB-4791-82BC-4DB47B394F62}"/>
                </a:ext>
              </a:extLst>
            </p:cNvPr>
            <p:cNvCxnSpPr>
              <a:cxnSpLocks/>
              <a:stCxn id="42" idx="3"/>
            </p:cNvCxnSpPr>
            <p:nvPr/>
          </p:nvCxnSpPr>
          <p:spPr>
            <a:xfrm flipH="1" flipV="1">
              <a:off x="11840912" y="2121694"/>
              <a:ext cx="1" cy="1266764"/>
            </a:xfrm>
            <a:prstGeom prst="straightConnector1">
              <a:avLst/>
            </a:prstGeom>
            <a:ln w="12700">
              <a:tailEnd type="triangle"/>
            </a:ln>
          </p:spPr>
          <p:style>
            <a:lnRef idx="1">
              <a:schemeClr val="accent1"/>
            </a:lnRef>
            <a:fillRef idx="0">
              <a:schemeClr val="accent1"/>
            </a:fillRef>
            <a:effectRef idx="0">
              <a:schemeClr val="accent1"/>
            </a:effectRef>
            <a:fontRef idx="minor">
              <a:schemeClr val="tx1"/>
            </a:fontRef>
          </p:style>
        </p:cxnSp>
        <p:cxnSp>
          <p:nvCxnSpPr>
            <p:cNvPr id="45" name="Straight Arrow Connector 44">
              <a:extLst>
                <a:ext uri="{FF2B5EF4-FFF2-40B4-BE49-F238E27FC236}">
                  <a16:creationId xmlns:a16="http://schemas.microsoft.com/office/drawing/2014/main" id="{87966ACD-1B3D-417A-B6DB-7DA7E7314144}"/>
                </a:ext>
              </a:extLst>
            </p:cNvPr>
            <p:cNvCxnSpPr>
              <a:cxnSpLocks/>
            </p:cNvCxnSpPr>
            <p:nvPr/>
          </p:nvCxnSpPr>
          <p:spPr>
            <a:xfrm>
              <a:off x="11840912" y="4733089"/>
              <a:ext cx="22476" cy="1708192"/>
            </a:xfrm>
            <a:prstGeom prst="straightConnector1">
              <a:avLst/>
            </a:prstGeom>
            <a:ln w="12700">
              <a:tailEnd type="triangle"/>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64621392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DB1921-8CD4-4070-B830-A18255FA75B8}"/>
              </a:ext>
            </a:extLst>
          </p:cNvPr>
          <p:cNvSpPr>
            <a:spLocks noGrp="1"/>
          </p:cNvSpPr>
          <p:nvPr>
            <p:ph type="title"/>
          </p:nvPr>
        </p:nvSpPr>
        <p:spPr>
          <a:xfrm>
            <a:off x="838200" y="198579"/>
            <a:ext cx="10515600" cy="900257"/>
          </a:xfrm>
        </p:spPr>
        <p:txBody>
          <a:bodyPr/>
          <a:lstStyle/>
          <a:p>
            <a:pPr algn="ctr"/>
            <a:r>
              <a:rPr lang="en-US" dirty="0">
                <a:latin typeface="+mn-lt"/>
              </a:rPr>
              <a:t>Current CPF Version 2.1 and 2.2</a:t>
            </a:r>
          </a:p>
        </p:txBody>
      </p:sp>
      <p:sp>
        <p:nvSpPr>
          <p:cNvPr id="5" name="Content Placeholder 4">
            <a:extLst>
              <a:ext uri="{FF2B5EF4-FFF2-40B4-BE49-F238E27FC236}">
                <a16:creationId xmlns:a16="http://schemas.microsoft.com/office/drawing/2014/main" id="{A156D9AE-3EB7-4C78-8D65-45904291EB80}"/>
              </a:ext>
            </a:extLst>
          </p:cNvPr>
          <p:cNvSpPr>
            <a:spLocks noGrp="1"/>
          </p:cNvSpPr>
          <p:nvPr>
            <p:ph idx="1"/>
          </p:nvPr>
        </p:nvSpPr>
        <p:spPr>
          <a:xfrm>
            <a:off x="317230" y="1168013"/>
            <a:ext cx="6636909" cy="5325269"/>
          </a:xfrm>
        </p:spPr>
        <p:txBody>
          <a:bodyPr>
            <a:normAutofit/>
          </a:bodyPr>
          <a:lstStyle/>
          <a:p>
            <a:r>
              <a:rPr lang="en-US" sz="3200" dirty="0"/>
              <a:t>Depth range = 0 to 350 meters</a:t>
            </a:r>
          </a:p>
          <a:p>
            <a:r>
              <a:rPr lang="en-US" sz="3600" b="1" dirty="0">
                <a:latin typeface="Symbol" panose="05050102010706020507" pitchFamily="18" charset="2"/>
              </a:rPr>
              <a:t>D</a:t>
            </a:r>
            <a:r>
              <a:rPr lang="en-US" sz="3600" b="1" dirty="0"/>
              <a:t>V/V = 3.5 l/40 l = 9%</a:t>
            </a:r>
          </a:p>
          <a:p>
            <a:pPr lvl="1"/>
            <a:r>
              <a:rPr lang="en-US" sz="3200" dirty="0"/>
              <a:t>Working density gradient = 1000 kg/m</a:t>
            </a:r>
            <a:r>
              <a:rPr lang="en-US" sz="3200" baseline="30000" dirty="0"/>
              <a:t>3</a:t>
            </a:r>
            <a:r>
              <a:rPr lang="en-US" sz="3200" dirty="0"/>
              <a:t> / 1025 kg/m</a:t>
            </a:r>
            <a:r>
              <a:rPr lang="en-US" sz="3200" baseline="30000" dirty="0"/>
              <a:t>3</a:t>
            </a:r>
            <a:r>
              <a:rPr lang="en-US" sz="3200" dirty="0"/>
              <a:t> = 2.5%</a:t>
            </a:r>
          </a:p>
          <a:p>
            <a:pPr lvl="1"/>
            <a:r>
              <a:rPr lang="en-US" sz="3200" dirty="0"/>
              <a:t>Vertical velocity = 0 to ~50 cm/sec</a:t>
            </a:r>
          </a:p>
          <a:p>
            <a:pPr lvl="1"/>
            <a:r>
              <a:rPr lang="en-US" sz="3200" dirty="0"/>
              <a:t>Ability to anchor/de-anchor</a:t>
            </a:r>
          </a:p>
          <a:p>
            <a:pPr lvl="1"/>
            <a:r>
              <a:rPr lang="en-US" sz="3200" dirty="0"/>
              <a:t>Enough reserve buoyancy to offset biofouling</a:t>
            </a:r>
            <a:endParaRPr lang="en-US" dirty="0"/>
          </a:p>
        </p:txBody>
      </p:sp>
      <p:grpSp>
        <p:nvGrpSpPr>
          <p:cNvPr id="3" name="Group 2">
            <a:extLst>
              <a:ext uri="{FF2B5EF4-FFF2-40B4-BE49-F238E27FC236}">
                <a16:creationId xmlns:a16="http://schemas.microsoft.com/office/drawing/2014/main" id="{8E9E7328-346E-43C3-BE0E-7402CBC64172}"/>
              </a:ext>
            </a:extLst>
          </p:cNvPr>
          <p:cNvGrpSpPr/>
          <p:nvPr/>
        </p:nvGrpSpPr>
        <p:grpSpPr>
          <a:xfrm>
            <a:off x="7310698" y="1098836"/>
            <a:ext cx="4793362" cy="5477130"/>
            <a:chOff x="7253750" y="1185601"/>
            <a:chExt cx="4793362" cy="5477130"/>
          </a:xfrm>
        </p:grpSpPr>
        <p:pic>
          <p:nvPicPr>
            <p:cNvPr id="6" name="Picture 5">
              <a:extLst>
                <a:ext uri="{FF2B5EF4-FFF2-40B4-BE49-F238E27FC236}">
                  <a16:creationId xmlns:a16="http://schemas.microsoft.com/office/drawing/2014/main" id="{10A6B9E6-DD64-42A5-947F-F0DDB6B22F6B}"/>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12859" b="11964"/>
            <a:stretch/>
          </p:blipFill>
          <p:spPr>
            <a:xfrm rot="16200000">
              <a:off x="5685504" y="2793738"/>
              <a:ext cx="5437239" cy="2300747"/>
            </a:xfrm>
            <a:prstGeom prst="rect">
              <a:avLst/>
            </a:prstGeom>
            <a:ln w="19050">
              <a:solidFill>
                <a:schemeClr val="bg1"/>
              </a:solidFill>
            </a:ln>
          </p:spPr>
        </p:pic>
        <p:pic>
          <p:nvPicPr>
            <p:cNvPr id="4" name="Picture 3">
              <a:extLst>
                <a:ext uri="{FF2B5EF4-FFF2-40B4-BE49-F238E27FC236}">
                  <a16:creationId xmlns:a16="http://schemas.microsoft.com/office/drawing/2014/main" id="{AC283B20-E238-4D4F-A9E0-EC2FC84D7669}"/>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52692" t="14480" r="30331" b="6236"/>
            <a:stretch/>
          </p:blipFill>
          <p:spPr>
            <a:xfrm>
              <a:off x="10247809" y="1185601"/>
              <a:ext cx="1799303" cy="5437240"/>
            </a:xfrm>
            <a:prstGeom prst="rect">
              <a:avLst/>
            </a:prstGeom>
            <a:ln w="19050">
              <a:solidFill>
                <a:schemeClr val="bg1"/>
              </a:solidFill>
            </a:ln>
          </p:spPr>
        </p:pic>
        <p:sp>
          <p:nvSpPr>
            <p:cNvPr id="8" name="TextBox 7">
              <a:extLst>
                <a:ext uri="{FF2B5EF4-FFF2-40B4-BE49-F238E27FC236}">
                  <a16:creationId xmlns:a16="http://schemas.microsoft.com/office/drawing/2014/main" id="{4EDF1643-990F-4ECD-ACFB-CB508555DE69}"/>
                </a:ext>
              </a:extLst>
            </p:cNvPr>
            <p:cNvSpPr txBox="1"/>
            <p:nvPr/>
          </p:nvSpPr>
          <p:spPr>
            <a:xfrm>
              <a:off x="8736031" y="1436842"/>
              <a:ext cx="1799303" cy="646331"/>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BGC Instrument Suite</a:t>
              </a:r>
            </a:p>
          </p:txBody>
        </p:sp>
        <p:sp>
          <p:nvSpPr>
            <p:cNvPr id="10" name="TextBox 9">
              <a:extLst>
                <a:ext uri="{FF2B5EF4-FFF2-40B4-BE49-F238E27FC236}">
                  <a16:creationId xmlns:a16="http://schemas.microsoft.com/office/drawing/2014/main" id="{14FCBFA2-BE44-4761-B656-F0D957567F16}"/>
                </a:ext>
              </a:extLst>
            </p:cNvPr>
            <p:cNvSpPr txBox="1"/>
            <p:nvPr/>
          </p:nvSpPr>
          <p:spPr>
            <a:xfrm>
              <a:off x="9228838" y="3019125"/>
              <a:ext cx="1344631" cy="369332"/>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Electronics</a:t>
              </a:r>
            </a:p>
          </p:txBody>
        </p:sp>
        <p:sp>
          <p:nvSpPr>
            <p:cNvPr id="11" name="TextBox 10">
              <a:extLst>
                <a:ext uri="{FF2B5EF4-FFF2-40B4-BE49-F238E27FC236}">
                  <a16:creationId xmlns:a16="http://schemas.microsoft.com/office/drawing/2014/main" id="{350782BD-EED1-420D-A0FE-F8213C397F01}"/>
                </a:ext>
              </a:extLst>
            </p:cNvPr>
            <p:cNvSpPr txBox="1"/>
            <p:nvPr/>
          </p:nvSpPr>
          <p:spPr>
            <a:xfrm>
              <a:off x="9306164" y="4224659"/>
              <a:ext cx="1344630" cy="646331"/>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Internal Oil Bladder</a:t>
              </a:r>
            </a:p>
          </p:txBody>
        </p:sp>
        <p:sp>
          <p:nvSpPr>
            <p:cNvPr id="12" name="TextBox 11">
              <a:extLst>
                <a:ext uri="{FF2B5EF4-FFF2-40B4-BE49-F238E27FC236}">
                  <a16:creationId xmlns:a16="http://schemas.microsoft.com/office/drawing/2014/main" id="{52C8DDBF-FDA2-461B-916A-35EE1155B199}"/>
                </a:ext>
              </a:extLst>
            </p:cNvPr>
            <p:cNvSpPr txBox="1"/>
            <p:nvPr/>
          </p:nvSpPr>
          <p:spPr>
            <a:xfrm>
              <a:off x="9306164" y="4981463"/>
              <a:ext cx="1147984" cy="369332"/>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Oil Pump</a:t>
              </a:r>
            </a:p>
          </p:txBody>
        </p:sp>
        <p:sp>
          <p:nvSpPr>
            <p:cNvPr id="13" name="TextBox 12">
              <a:extLst>
                <a:ext uri="{FF2B5EF4-FFF2-40B4-BE49-F238E27FC236}">
                  <a16:creationId xmlns:a16="http://schemas.microsoft.com/office/drawing/2014/main" id="{5EB39D40-8271-4A49-BD72-3C6767AE8427}"/>
                </a:ext>
              </a:extLst>
            </p:cNvPr>
            <p:cNvSpPr txBox="1"/>
            <p:nvPr/>
          </p:nvSpPr>
          <p:spPr>
            <a:xfrm>
              <a:off x="9065342" y="5933716"/>
              <a:ext cx="1388806" cy="646331"/>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External Oil Bladder</a:t>
              </a:r>
            </a:p>
          </p:txBody>
        </p:sp>
        <p:cxnSp>
          <p:nvCxnSpPr>
            <p:cNvPr id="15" name="Straight Arrow Connector 14">
              <a:extLst>
                <a:ext uri="{FF2B5EF4-FFF2-40B4-BE49-F238E27FC236}">
                  <a16:creationId xmlns:a16="http://schemas.microsoft.com/office/drawing/2014/main" id="{E77B6F31-D7D8-4263-AB18-1FF92C64F3CE}"/>
                </a:ext>
              </a:extLst>
            </p:cNvPr>
            <p:cNvCxnSpPr>
              <a:cxnSpLocks/>
              <a:stCxn id="8" idx="2"/>
            </p:cNvCxnSpPr>
            <p:nvPr/>
          </p:nvCxnSpPr>
          <p:spPr>
            <a:xfrm flipH="1">
              <a:off x="8490155" y="2083173"/>
              <a:ext cx="1145528" cy="433266"/>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id="{36EF46E5-398E-455E-89E1-78BD407F5137}"/>
                </a:ext>
              </a:extLst>
            </p:cNvPr>
            <p:cNvCxnSpPr>
              <a:cxnSpLocks/>
              <a:stCxn id="10" idx="3"/>
            </p:cNvCxnSpPr>
            <p:nvPr/>
          </p:nvCxnSpPr>
          <p:spPr>
            <a:xfrm flipV="1">
              <a:off x="10573469" y="2992039"/>
              <a:ext cx="488064" cy="211752"/>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11A02FBA-2038-47E1-BB5F-18A8798CE3A8}"/>
                </a:ext>
              </a:extLst>
            </p:cNvPr>
            <p:cNvCxnSpPr>
              <a:cxnSpLocks/>
              <a:stCxn id="12" idx="3"/>
            </p:cNvCxnSpPr>
            <p:nvPr/>
          </p:nvCxnSpPr>
          <p:spPr>
            <a:xfrm>
              <a:off x="10454148" y="5166129"/>
              <a:ext cx="714034" cy="157580"/>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EF27FE49-BF5D-47E3-9068-3672D149EEE4}"/>
                </a:ext>
              </a:extLst>
            </p:cNvPr>
            <p:cNvCxnSpPr>
              <a:cxnSpLocks/>
              <a:stCxn id="11" idx="3"/>
            </p:cNvCxnSpPr>
            <p:nvPr/>
          </p:nvCxnSpPr>
          <p:spPr>
            <a:xfrm flipV="1">
              <a:off x="10650794" y="4197573"/>
              <a:ext cx="517388" cy="350252"/>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a16="http://schemas.microsoft.com/office/drawing/2014/main" id="{A03E7FBD-AC24-4228-BF8F-2BFB28F20006}"/>
                </a:ext>
              </a:extLst>
            </p:cNvPr>
            <p:cNvCxnSpPr>
              <a:cxnSpLocks/>
              <a:stCxn id="13" idx="0"/>
            </p:cNvCxnSpPr>
            <p:nvPr/>
          </p:nvCxnSpPr>
          <p:spPr>
            <a:xfrm flipH="1" flipV="1">
              <a:off x="8828281" y="5511628"/>
              <a:ext cx="931464" cy="422088"/>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28" name="Straight Arrow Connector 27">
              <a:extLst>
                <a:ext uri="{FF2B5EF4-FFF2-40B4-BE49-F238E27FC236}">
                  <a16:creationId xmlns:a16="http://schemas.microsoft.com/office/drawing/2014/main" id="{FD05BB9F-C2A7-4AB8-93BC-5588ACB649A0}"/>
                </a:ext>
              </a:extLst>
            </p:cNvPr>
            <p:cNvCxnSpPr>
              <a:cxnSpLocks/>
              <a:stCxn id="8" idx="3"/>
            </p:cNvCxnSpPr>
            <p:nvPr/>
          </p:nvCxnSpPr>
          <p:spPr>
            <a:xfrm>
              <a:off x="10535334" y="1760008"/>
              <a:ext cx="374154" cy="77598"/>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33" name="Straight Arrow Connector 32">
              <a:extLst>
                <a:ext uri="{FF2B5EF4-FFF2-40B4-BE49-F238E27FC236}">
                  <a16:creationId xmlns:a16="http://schemas.microsoft.com/office/drawing/2014/main" id="{B8E44236-6DE7-4932-86A8-F713A7400944}"/>
                </a:ext>
              </a:extLst>
            </p:cNvPr>
            <p:cNvCxnSpPr>
              <a:cxnSpLocks/>
            </p:cNvCxnSpPr>
            <p:nvPr/>
          </p:nvCxnSpPr>
          <p:spPr>
            <a:xfrm flipV="1">
              <a:off x="10453058" y="5933716"/>
              <a:ext cx="237060" cy="323165"/>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sp>
          <p:nvSpPr>
            <p:cNvPr id="42" name="TextBox 41">
              <a:extLst>
                <a:ext uri="{FF2B5EF4-FFF2-40B4-BE49-F238E27FC236}">
                  <a16:creationId xmlns:a16="http://schemas.microsoft.com/office/drawing/2014/main" id="{79E3E585-980E-4BBE-9BE0-009CC6EA122F}"/>
                </a:ext>
              </a:extLst>
            </p:cNvPr>
            <p:cNvSpPr txBox="1"/>
            <p:nvPr/>
          </p:nvSpPr>
          <p:spPr>
            <a:xfrm rot="16200000">
              <a:off x="11168597" y="3876107"/>
              <a:ext cx="1344631" cy="369332"/>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108 cm</a:t>
              </a:r>
            </a:p>
          </p:txBody>
        </p:sp>
        <p:cxnSp>
          <p:nvCxnSpPr>
            <p:cNvPr id="44" name="Straight Arrow Connector 43">
              <a:extLst>
                <a:ext uri="{FF2B5EF4-FFF2-40B4-BE49-F238E27FC236}">
                  <a16:creationId xmlns:a16="http://schemas.microsoft.com/office/drawing/2014/main" id="{5C668C56-C0AB-4791-82BC-4DB47B394F62}"/>
                </a:ext>
              </a:extLst>
            </p:cNvPr>
            <p:cNvCxnSpPr>
              <a:cxnSpLocks/>
              <a:stCxn id="42" idx="3"/>
            </p:cNvCxnSpPr>
            <p:nvPr/>
          </p:nvCxnSpPr>
          <p:spPr>
            <a:xfrm flipH="1" flipV="1">
              <a:off x="11840912" y="2121694"/>
              <a:ext cx="1" cy="1266764"/>
            </a:xfrm>
            <a:prstGeom prst="straightConnector1">
              <a:avLst/>
            </a:prstGeom>
            <a:ln w="12700">
              <a:tailEnd type="triangle"/>
            </a:ln>
          </p:spPr>
          <p:style>
            <a:lnRef idx="1">
              <a:schemeClr val="accent1"/>
            </a:lnRef>
            <a:fillRef idx="0">
              <a:schemeClr val="accent1"/>
            </a:fillRef>
            <a:effectRef idx="0">
              <a:schemeClr val="accent1"/>
            </a:effectRef>
            <a:fontRef idx="minor">
              <a:schemeClr val="tx1"/>
            </a:fontRef>
          </p:style>
        </p:cxnSp>
        <p:cxnSp>
          <p:nvCxnSpPr>
            <p:cNvPr id="45" name="Straight Arrow Connector 44">
              <a:extLst>
                <a:ext uri="{FF2B5EF4-FFF2-40B4-BE49-F238E27FC236}">
                  <a16:creationId xmlns:a16="http://schemas.microsoft.com/office/drawing/2014/main" id="{87966ACD-1B3D-417A-B6DB-7DA7E7314144}"/>
                </a:ext>
              </a:extLst>
            </p:cNvPr>
            <p:cNvCxnSpPr>
              <a:cxnSpLocks/>
            </p:cNvCxnSpPr>
            <p:nvPr/>
          </p:nvCxnSpPr>
          <p:spPr>
            <a:xfrm>
              <a:off x="11840912" y="4733089"/>
              <a:ext cx="22476" cy="1708192"/>
            </a:xfrm>
            <a:prstGeom prst="straightConnector1">
              <a:avLst/>
            </a:prstGeom>
            <a:ln w="12700">
              <a:tailEnd type="triangle"/>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282906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DB1921-8CD4-4070-B830-A18255FA75B8}"/>
              </a:ext>
            </a:extLst>
          </p:cNvPr>
          <p:cNvSpPr>
            <a:spLocks noGrp="1"/>
          </p:cNvSpPr>
          <p:nvPr>
            <p:ph type="title"/>
          </p:nvPr>
        </p:nvSpPr>
        <p:spPr>
          <a:xfrm>
            <a:off x="838200" y="198579"/>
            <a:ext cx="10515600" cy="900257"/>
          </a:xfrm>
        </p:spPr>
        <p:txBody>
          <a:bodyPr/>
          <a:lstStyle/>
          <a:p>
            <a:pPr algn="ctr"/>
            <a:r>
              <a:rPr lang="en-US" dirty="0">
                <a:latin typeface="+mn-lt"/>
              </a:rPr>
              <a:t>Current CPF Version 2.1 and 2.2</a:t>
            </a:r>
          </a:p>
        </p:txBody>
      </p:sp>
      <p:sp>
        <p:nvSpPr>
          <p:cNvPr id="5" name="Content Placeholder 4">
            <a:extLst>
              <a:ext uri="{FF2B5EF4-FFF2-40B4-BE49-F238E27FC236}">
                <a16:creationId xmlns:a16="http://schemas.microsoft.com/office/drawing/2014/main" id="{A156D9AE-3EB7-4C78-8D65-45904291EB80}"/>
              </a:ext>
            </a:extLst>
          </p:cNvPr>
          <p:cNvSpPr>
            <a:spLocks noGrp="1"/>
          </p:cNvSpPr>
          <p:nvPr>
            <p:ph idx="1"/>
          </p:nvPr>
        </p:nvSpPr>
        <p:spPr>
          <a:xfrm>
            <a:off x="317230" y="1168013"/>
            <a:ext cx="6993468" cy="5325269"/>
          </a:xfrm>
        </p:spPr>
        <p:txBody>
          <a:bodyPr>
            <a:normAutofit/>
          </a:bodyPr>
          <a:lstStyle/>
          <a:p>
            <a:r>
              <a:rPr lang="en-US" sz="3200" dirty="0"/>
              <a:t>Depth range = 0 to 350 meters</a:t>
            </a:r>
          </a:p>
          <a:p>
            <a:r>
              <a:rPr lang="en-US" sz="3200" dirty="0">
                <a:latin typeface="Symbol" panose="05050102010706020507" pitchFamily="18" charset="2"/>
              </a:rPr>
              <a:t>D</a:t>
            </a:r>
            <a:r>
              <a:rPr lang="en-US" sz="3200" dirty="0"/>
              <a:t>V/V = 3.5 liters / 40 liters = 9%</a:t>
            </a:r>
          </a:p>
          <a:p>
            <a:r>
              <a:rPr lang="en-US" sz="4000" b="1" dirty="0"/>
              <a:t>Science Payload = 6 BGC sensors plus 3 more TBD	</a:t>
            </a:r>
          </a:p>
          <a:p>
            <a:endParaRPr lang="en-US" dirty="0"/>
          </a:p>
        </p:txBody>
      </p:sp>
      <p:grpSp>
        <p:nvGrpSpPr>
          <p:cNvPr id="3" name="Group 2">
            <a:extLst>
              <a:ext uri="{FF2B5EF4-FFF2-40B4-BE49-F238E27FC236}">
                <a16:creationId xmlns:a16="http://schemas.microsoft.com/office/drawing/2014/main" id="{8E9E7328-346E-43C3-BE0E-7402CBC64172}"/>
              </a:ext>
            </a:extLst>
          </p:cNvPr>
          <p:cNvGrpSpPr/>
          <p:nvPr/>
        </p:nvGrpSpPr>
        <p:grpSpPr>
          <a:xfrm>
            <a:off x="7310698" y="1098836"/>
            <a:ext cx="4793362" cy="5477130"/>
            <a:chOff x="7253750" y="1185601"/>
            <a:chExt cx="4793362" cy="5477130"/>
          </a:xfrm>
        </p:grpSpPr>
        <p:pic>
          <p:nvPicPr>
            <p:cNvPr id="6" name="Picture 5">
              <a:extLst>
                <a:ext uri="{FF2B5EF4-FFF2-40B4-BE49-F238E27FC236}">
                  <a16:creationId xmlns:a16="http://schemas.microsoft.com/office/drawing/2014/main" id="{10A6B9E6-DD64-42A5-947F-F0DDB6B22F6B}"/>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12859" b="11964"/>
            <a:stretch/>
          </p:blipFill>
          <p:spPr>
            <a:xfrm rot="16200000">
              <a:off x="5685504" y="2793738"/>
              <a:ext cx="5437239" cy="2300747"/>
            </a:xfrm>
            <a:prstGeom prst="rect">
              <a:avLst/>
            </a:prstGeom>
            <a:ln w="19050">
              <a:solidFill>
                <a:schemeClr val="bg1"/>
              </a:solidFill>
            </a:ln>
          </p:spPr>
        </p:pic>
        <p:pic>
          <p:nvPicPr>
            <p:cNvPr id="4" name="Picture 3">
              <a:extLst>
                <a:ext uri="{FF2B5EF4-FFF2-40B4-BE49-F238E27FC236}">
                  <a16:creationId xmlns:a16="http://schemas.microsoft.com/office/drawing/2014/main" id="{AC283B20-E238-4D4F-A9E0-EC2FC84D7669}"/>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52692" t="14480" r="30331" b="6236"/>
            <a:stretch/>
          </p:blipFill>
          <p:spPr>
            <a:xfrm>
              <a:off x="10247809" y="1185601"/>
              <a:ext cx="1799303" cy="5437240"/>
            </a:xfrm>
            <a:prstGeom prst="rect">
              <a:avLst/>
            </a:prstGeom>
            <a:ln w="19050">
              <a:solidFill>
                <a:schemeClr val="bg1"/>
              </a:solidFill>
            </a:ln>
          </p:spPr>
        </p:pic>
        <p:sp>
          <p:nvSpPr>
            <p:cNvPr id="8" name="TextBox 7">
              <a:extLst>
                <a:ext uri="{FF2B5EF4-FFF2-40B4-BE49-F238E27FC236}">
                  <a16:creationId xmlns:a16="http://schemas.microsoft.com/office/drawing/2014/main" id="{4EDF1643-990F-4ECD-ACFB-CB508555DE69}"/>
                </a:ext>
              </a:extLst>
            </p:cNvPr>
            <p:cNvSpPr txBox="1"/>
            <p:nvPr/>
          </p:nvSpPr>
          <p:spPr>
            <a:xfrm>
              <a:off x="8736031" y="1436842"/>
              <a:ext cx="1799303" cy="646331"/>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BGC Instrument Suite</a:t>
              </a:r>
            </a:p>
          </p:txBody>
        </p:sp>
        <p:sp>
          <p:nvSpPr>
            <p:cNvPr id="10" name="TextBox 9">
              <a:extLst>
                <a:ext uri="{FF2B5EF4-FFF2-40B4-BE49-F238E27FC236}">
                  <a16:creationId xmlns:a16="http://schemas.microsoft.com/office/drawing/2014/main" id="{14FCBFA2-BE44-4761-B656-F0D957567F16}"/>
                </a:ext>
              </a:extLst>
            </p:cNvPr>
            <p:cNvSpPr txBox="1"/>
            <p:nvPr/>
          </p:nvSpPr>
          <p:spPr>
            <a:xfrm>
              <a:off x="9228838" y="3019125"/>
              <a:ext cx="1344631" cy="369332"/>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Electronics</a:t>
              </a:r>
            </a:p>
          </p:txBody>
        </p:sp>
        <p:sp>
          <p:nvSpPr>
            <p:cNvPr id="11" name="TextBox 10">
              <a:extLst>
                <a:ext uri="{FF2B5EF4-FFF2-40B4-BE49-F238E27FC236}">
                  <a16:creationId xmlns:a16="http://schemas.microsoft.com/office/drawing/2014/main" id="{350782BD-EED1-420D-A0FE-F8213C397F01}"/>
                </a:ext>
              </a:extLst>
            </p:cNvPr>
            <p:cNvSpPr txBox="1"/>
            <p:nvPr/>
          </p:nvSpPr>
          <p:spPr>
            <a:xfrm>
              <a:off x="9306164" y="4224659"/>
              <a:ext cx="1344630" cy="646331"/>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Internal Oil Bladder</a:t>
              </a:r>
            </a:p>
          </p:txBody>
        </p:sp>
        <p:sp>
          <p:nvSpPr>
            <p:cNvPr id="12" name="TextBox 11">
              <a:extLst>
                <a:ext uri="{FF2B5EF4-FFF2-40B4-BE49-F238E27FC236}">
                  <a16:creationId xmlns:a16="http://schemas.microsoft.com/office/drawing/2014/main" id="{52C8DDBF-FDA2-461B-916A-35EE1155B199}"/>
                </a:ext>
              </a:extLst>
            </p:cNvPr>
            <p:cNvSpPr txBox="1"/>
            <p:nvPr/>
          </p:nvSpPr>
          <p:spPr>
            <a:xfrm>
              <a:off x="9306164" y="4981463"/>
              <a:ext cx="1147984" cy="369332"/>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Oil Pump</a:t>
              </a:r>
            </a:p>
          </p:txBody>
        </p:sp>
        <p:sp>
          <p:nvSpPr>
            <p:cNvPr id="13" name="TextBox 12">
              <a:extLst>
                <a:ext uri="{FF2B5EF4-FFF2-40B4-BE49-F238E27FC236}">
                  <a16:creationId xmlns:a16="http://schemas.microsoft.com/office/drawing/2014/main" id="{5EB39D40-8271-4A49-BD72-3C6767AE8427}"/>
                </a:ext>
              </a:extLst>
            </p:cNvPr>
            <p:cNvSpPr txBox="1"/>
            <p:nvPr/>
          </p:nvSpPr>
          <p:spPr>
            <a:xfrm>
              <a:off x="9065342" y="5933716"/>
              <a:ext cx="1388806" cy="646331"/>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External Oil Bladder</a:t>
              </a:r>
            </a:p>
          </p:txBody>
        </p:sp>
        <p:cxnSp>
          <p:nvCxnSpPr>
            <p:cNvPr id="15" name="Straight Arrow Connector 14">
              <a:extLst>
                <a:ext uri="{FF2B5EF4-FFF2-40B4-BE49-F238E27FC236}">
                  <a16:creationId xmlns:a16="http://schemas.microsoft.com/office/drawing/2014/main" id="{E77B6F31-D7D8-4263-AB18-1FF92C64F3CE}"/>
                </a:ext>
              </a:extLst>
            </p:cNvPr>
            <p:cNvCxnSpPr>
              <a:cxnSpLocks/>
              <a:stCxn id="8" idx="2"/>
            </p:cNvCxnSpPr>
            <p:nvPr/>
          </p:nvCxnSpPr>
          <p:spPr>
            <a:xfrm flipH="1">
              <a:off x="8490155" y="2083173"/>
              <a:ext cx="1145528" cy="433266"/>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id="{36EF46E5-398E-455E-89E1-78BD407F5137}"/>
                </a:ext>
              </a:extLst>
            </p:cNvPr>
            <p:cNvCxnSpPr>
              <a:cxnSpLocks/>
              <a:stCxn id="10" idx="3"/>
            </p:cNvCxnSpPr>
            <p:nvPr/>
          </p:nvCxnSpPr>
          <p:spPr>
            <a:xfrm flipV="1">
              <a:off x="10573469" y="2992039"/>
              <a:ext cx="488064" cy="211752"/>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11A02FBA-2038-47E1-BB5F-18A8798CE3A8}"/>
                </a:ext>
              </a:extLst>
            </p:cNvPr>
            <p:cNvCxnSpPr>
              <a:cxnSpLocks/>
              <a:stCxn id="12" idx="3"/>
            </p:cNvCxnSpPr>
            <p:nvPr/>
          </p:nvCxnSpPr>
          <p:spPr>
            <a:xfrm>
              <a:off x="10454148" y="5166129"/>
              <a:ext cx="714034" cy="157580"/>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EF27FE49-BF5D-47E3-9068-3672D149EEE4}"/>
                </a:ext>
              </a:extLst>
            </p:cNvPr>
            <p:cNvCxnSpPr>
              <a:cxnSpLocks/>
              <a:stCxn id="11" idx="3"/>
            </p:cNvCxnSpPr>
            <p:nvPr/>
          </p:nvCxnSpPr>
          <p:spPr>
            <a:xfrm flipV="1">
              <a:off x="10650794" y="4197573"/>
              <a:ext cx="517388" cy="350252"/>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a16="http://schemas.microsoft.com/office/drawing/2014/main" id="{A03E7FBD-AC24-4228-BF8F-2BFB28F20006}"/>
                </a:ext>
              </a:extLst>
            </p:cNvPr>
            <p:cNvCxnSpPr>
              <a:cxnSpLocks/>
              <a:stCxn id="13" idx="0"/>
            </p:cNvCxnSpPr>
            <p:nvPr/>
          </p:nvCxnSpPr>
          <p:spPr>
            <a:xfrm flipH="1" flipV="1">
              <a:off x="8828281" y="5511628"/>
              <a:ext cx="931464" cy="422088"/>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28" name="Straight Arrow Connector 27">
              <a:extLst>
                <a:ext uri="{FF2B5EF4-FFF2-40B4-BE49-F238E27FC236}">
                  <a16:creationId xmlns:a16="http://schemas.microsoft.com/office/drawing/2014/main" id="{FD05BB9F-C2A7-4AB8-93BC-5588ACB649A0}"/>
                </a:ext>
              </a:extLst>
            </p:cNvPr>
            <p:cNvCxnSpPr>
              <a:cxnSpLocks/>
              <a:stCxn id="8" idx="3"/>
            </p:cNvCxnSpPr>
            <p:nvPr/>
          </p:nvCxnSpPr>
          <p:spPr>
            <a:xfrm>
              <a:off x="10535334" y="1760008"/>
              <a:ext cx="374154" cy="77598"/>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33" name="Straight Arrow Connector 32">
              <a:extLst>
                <a:ext uri="{FF2B5EF4-FFF2-40B4-BE49-F238E27FC236}">
                  <a16:creationId xmlns:a16="http://schemas.microsoft.com/office/drawing/2014/main" id="{B8E44236-6DE7-4932-86A8-F713A7400944}"/>
                </a:ext>
              </a:extLst>
            </p:cNvPr>
            <p:cNvCxnSpPr>
              <a:cxnSpLocks/>
            </p:cNvCxnSpPr>
            <p:nvPr/>
          </p:nvCxnSpPr>
          <p:spPr>
            <a:xfrm flipV="1">
              <a:off x="10453058" y="5933716"/>
              <a:ext cx="237060" cy="323165"/>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sp>
          <p:nvSpPr>
            <p:cNvPr id="42" name="TextBox 41">
              <a:extLst>
                <a:ext uri="{FF2B5EF4-FFF2-40B4-BE49-F238E27FC236}">
                  <a16:creationId xmlns:a16="http://schemas.microsoft.com/office/drawing/2014/main" id="{79E3E585-980E-4BBE-9BE0-009CC6EA122F}"/>
                </a:ext>
              </a:extLst>
            </p:cNvPr>
            <p:cNvSpPr txBox="1"/>
            <p:nvPr/>
          </p:nvSpPr>
          <p:spPr>
            <a:xfrm rot="16200000">
              <a:off x="11168597" y="3876107"/>
              <a:ext cx="1344631" cy="369332"/>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108 cm</a:t>
              </a:r>
            </a:p>
          </p:txBody>
        </p:sp>
        <p:cxnSp>
          <p:nvCxnSpPr>
            <p:cNvPr id="44" name="Straight Arrow Connector 43">
              <a:extLst>
                <a:ext uri="{FF2B5EF4-FFF2-40B4-BE49-F238E27FC236}">
                  <a16:creationId xmlns:a16="http://schemas.microsoft.com/office/drawing/2014/main" id="{5C668C56-C0AB-4791-82BC-4DB47B394F62}"/>
                </a:ext>
              </a:extLst>
            </p:cNvPr>
            <p:cNvCxnSpPr>
              <a:cxnSpLocks/>
              <a:stCxn id="42" idx="3"/>
            </p:cNvCxnSpPr>
            <p:nvPr/>
          </p:nvCxnSpPr>
          <p:spPr>
            <a:xfrm flipH="1" flipV="1">
              <a:off x="11840912" y="2121694"/>
              <a:ext cx="1" cy="1266764"/>
            </a:xfrm>
            <a:prstGeom prst="straightConnector1">
              <a:avLst/>
            </a:prstGeom>
            <a:ln w="12700">
              <a:tailEnd type="triangle"/>
            </a:ln>
          </p:spPr>
          <p:style>
            <a:lnRef idx="1">
              <a:schemeClr val="accent1"/>
            </a:lnRef>
            <a:fillRef idx="0">
              <a:schemeClr val="accent1"/>
            </a:fillRef>
            <a:effectRef idx="0">
              <a:schemeClr val="accent1"/>
            </a:effectRef>
            <a:fontRef idx="minor">
              <a:schemeClr val="tx1"/>
            </a:fontRef>
          </p:style>
        </p:cxnSp>
        <p:cxnSp>
          <p:nvCxnSpPr>
            <p:cNvPr id="45" name="Straight Arrow Connector 44">
              <a:extLst>
                <a:ext uri="{FF2B5EF4-FFF2-40B4-BE49-F238E27FC236}">
                  <a16:creationId xmlns:a16="http://schemas.microsoft.com/office/drawing/2014/main" id="{87966ACD-1B3D-417A-B6DB-7DA7E7314144}"/>
                </a:ext>
              </a:extLst>
            </p:cNvPr>
            <p:cNvCxnSpPr>
              <a:cxnSpLocks/>
            </p:cNvCxnSpPr>
            <p:nvPr/>
          </p:nvCxnSpPr>
          <p:spPr>
            <a:xfrm>
              <a:off x="11840912" y="4733089"/>
              <a:ext cx="22476" cy="1708192"/>
            </a:xfrm>
            <a:prstGeom prst="straightConnector1">
              <a:avLst/>
            </a:prstGeom>
            <a:ln w="12700">
              <a:tailEnd type="triangle"/>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9152727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DB1921-8CD4-4070-B830-A18255FA75B8}"/>
              </a:ext>
            </a:extLst>
          </p:cNvPr>
          <p:cNvSpPr>
            <a:spLocks noGrp="1"/>
          </p:cNvSpPr>
          <p:nvPr>
            <p:ph type="title"/>
          </p:nvPr>
        </p:nvSpPr>
        <p:spPr>
          <a:xfrm>
            <a:off x="838200" y="198579"/>
            <a:ext cx="10515600" cy="900257"/>
          </a:xfrm>
        </p:spPr>
        <p:txBody>
          <a:bodyPr/>
          <a:lstStyle/>
          <a:p>
            <a:pPr algn="ctr"/>
            <a:r>
              <a:rPr lang="en-US" dirty="0">
                <a:latin typeface="+mn-lt"/>
              </a:rPr>
              <a:t>Current CPF Version 2.1 and 2.2</a:t>
            </a:r>
          </a:p>
        </p:txBody>
      </p:sp>
      <p:sp>
        <p:nvSpPr>
          <p:cNvPr id="5" name="Content Placeholder 4">
            <a:extLst>
              <a:ext uri="{FF2B5EF4-FFF2-40B4-BE49-F238E27FC236}">
                <a16:creationId xmlns:a16="http://schemas.microsoft.com/office/drawing/2014/main" id="{A156D9AE-3EB7-4C78-8D65-45904291EB80}"/>
              </a:ext>
            </a:extLst>
          </p:cNvPr>
          <p:cNvSpPr>
            <a:spLocks noGrp="1"/>
          </p:cNvSpPr>
          <p:nvPr>
            <p:ph idx="1"/>
          </p:nvPr>
        </p:nvSpPr>
        <p:spPr>
          <a:xfrm>
            <a:off x="317230" y="1168013"/>
            <a:ext cx="6993468" cy="5325269"/>
          </a:xfrm>
        </p:spPr>
        <p:txBody>
          <a:bodyPr>
            <a:normAutofit/>
          </a:bodyPr>
          <a:lstStyle/>
          <a:p>
            <a:r>
              <a:rPr lang="en-US" sz="3200" dirty="0"/>
              <a:t>Depth range = 0 to 350 meters</a:t>
            </a:r>
          </a:p>
          <a:p>
            <a:r>
              <a:rPr lang="en-US" sz="3200" dirty="0">
                <a:latin typeface="Symbol" panose="05050102010706020507" pitchFamily="18" charset="2"/>
              </a:rPr>
              <a:t>D</a:t>
            </a:r>
            <a:r>
              <a:rPr lang="en-US" sz="3200" dirty="0"/>
              <a:t>V/V = 3.5 liters / 40 liters = 9%</a:t>
            </a:r>
          </a:p>
          <a:p>
            <a:r>
              <a:rPr lang="en-US" sz="3200" dirty="0"/>
              <a:t>Science Payload: 9 sensor ports: currently 3 available ports	</a:t>
            </a:r>
          </a:p>
          <a:p>
            <a:r>
              <a:rPr lang="en-US" sz="4000" b="1" dirty="0"/>
              <a:t>Iridium SBD and RUDICS communications</a:t>
            </a:r>
          </a:p>
          <a:p>
            <a:endParaRPr lang="en-US" dirty="0"/>
          </a:p>
        </p:txBody>
      </p:sp>
      <p:pic>
        <p:nvPicPr>
          <p:cNvPr id="6" name="Picture 5">
            <a:extLst>
              <a:ext uri="{FF2B5EF4-FFF2-40B4-BE49-F238E27FC236}">
                <a16:creationId xmlns:a16="http://schemas.microsoft.com/office/drawing/2014/main" id="{10A6B9E6-DD64-42A5-947F-F0DDB6B22F6B}"/>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12859" b="11964"/>
          <a:stretch/>
        </p:blipFill>
        <p:spPr>
          <a:xfrm rot="16200000">
            <a:off x="5742452" y="2706973"/>
            <a:ext cx="5437239" cy="2300747"/>
          </a:xfrm>
          <a:prstGeom prst="rect">
            <a:avLst/>
          </a:prstGeom>
          <a:ln w="19050">
            <a:solidFill>
              <a:schemeClr val="bg1"/>
            </a:solidFill>
          </a:ln>
        </p:spPr>
      </p:pic>
      <p:pic>
        <p:nvPicPr>
          <p:cNvPr id="4" name="Picture 3">
            <a:extLst>
              <a:ext uri="{FF2B5EF4-FFF2-40B4-BE49-F238E27FC236}">
                <a16:creationId xmlns:a16="http://schemas.microsoft.com/office/drawing/2014/main" id="{AC283B20-E238-4D4F-A9E0-EC2FC84D7669}"/>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52692" t="14480" r="30331" b="6236"/>
          <a:stretch/>
        </p:blipFill>
        <p:spPr>
          <a:xfrm>
            <a:off x="10304757" y="1098836"/>
            <a:ext cx="1799303" cy="5437240"/>
          </a:xfrm>
          <a:prstGeom prst="rect">
            <a:avLst/>
          </a:prstGeom>
          <a:ln w="19050">
            <a:solidFill>
              <a:schemeClr val="bg1"/>
            </a:solidFill>
          </a:ln>
        </p:spPr>
      </p:pic>
      <p:sp>
        <p:nvSpPr>
          <p:cNvPr id="8" name="TextBox 7">
            <a:extLst>
              <a:ext uri="{FF2B5EF4-FFF2-40B4-BE49-F238E27FC236}">
                <a16:creationId xmlns:a16="http://schemas.microsoft.com/office/drawing/2014/main" id="{4EDF1643-990F-4ECD-ACFB-CB508555DE69}"/>
              </a:ext>
            </a:extLst>
          </p:cNvPr>
          <p:cNvSpPr txBox="1"/>
          <p:nvPr/>
        </p:nvSpPr>
        <p:spPr>
          <a:xfrm>
            <a:off x="8792979" y="1350077"/>
            <a:ext cx="1799303" cy="646331"/>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BGC Instrument Suite</a:t>
            </a:r>
          </a:p>
        </p:txBody>
      </p:sp>
      <p:sp>
        <p:nvSpPr>
          <p:cNvPr id="10" name="TextBox 9">
            <a:extLst>
              <a:ext uri="{FF2B5EF4-FFF2-40B4-BE49-F238E27FC236}">
                <a16:creationId xmlns:a16="http://schemas.microsoft.com/office/drawing/2014/main" id="{14FCBFA2-BE44-4761-B656-F0D957567F16}"/>
              </a:ext>
            </a:extLst>
          </p:cNvPr>
          <p:cNvSpPr txBox="1"/>
          <p:nvPr/>
        </p:nvSpPr>
        <p:spPr>
          <a:xfrm>
            <a:off x="9290226" y="2637046"/>
            <a:ext cx="1344631" cy="369332"/>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Electronics</a:t>
            </a:r>
          </a:p>
        </p:txBody>
      </p:sp>
      <p:sp>
        <p:nvSpPr>
          <p:cNvPr id="11" name="TextBox 10">
            <a:extLst>
              <a:ext uri="{FF2B5EF4-FFF2-40B4-BE49-F238E27FC236}">
                <a16:creationId xmlns:a16="http://schemas.microsoft.com/office/drawing/2014/main" id="{350782BD-EED1-420D-A0FE-F8213C397F01}"/>
              </a:ext>
            </a:extLst>
          </p:cNvPr>
          <p:cNvSpPr txBox="1"/>
          <p:nvPr/>
        </p:nvSpPr>
        <p:spPr>
          <a:xfrm>
            <a:off x="9313319" y="3086514"/>
            <a:ext cx="1344630" cy="646331"/>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Internal Oil Bladder</a:t>
            </a:r>
          </a:p>
        </p:txBody>
      </p:sp>
      <p:sp>
        <p:nvSpPr>
          <p:cNvPr id="12" name="TextBox 11">
            <a:extLst>
              <a:ext uri="{FF2B5EF4-FFF2-40B4-BE49-F238E27FC236}">
                <a16:creationId xmlns:a16="http://schemas.microsoft.com/office/drawing/2014/main" id="{52C8DDBF-FDA2-461B-916A-35EE1155B199}"/>
              </a:ext>
            </a:extLst>
          </p:cNvPr>
          <p:cNvSpPr txBox="1"/>
          <p:nvPr/>
        </p:nvSpPr>
        <p:spPr>
          <a:xfrm>
            <a:off x="9328138" y="4345395"/>
            <a:ext cx="1147984" cy="369332"/>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Oil Pump</a:t>
            </a:r>
          </a:p>
        </p:txBody>
      </p:sp>
      <p:sp>
        <p:nvSpPr>
          <p:cNvPr id="13" name="TextBox 12">
            <a:extLst>
              <a:ext uri="{FF2B5EF4-FFF2-40B4-BE49-F238E27FC236}">
                <a16:creationId xmlns:a16="http://schemas.microsoft.com/office/drawing/2014/main" id="{5EB39D40-8271-4A49-BD72-3C6767AE8427}"/>
              </a:ext>
            </a:extLst>
          </p:cNvPr>
          <p:cNvSpPr txBox="1"/>
          <p:nvPr/>
        </p:nvSpPr>
        <p:spPr>
          <a:xfrm>
            <a:off x="9122290" y="5846951"/>
            <a:ext cx="1388806" cy="646331"/>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External Oil Bladder</a:t>
            </a:r>
          </a:p>
        </p:txBody>
      </p:sp>
      <p:cxnSp>
        <p:nvCxnSpPr>
          <p:cNvPr id="15" name="Straight Arrow Connector 14">
            <a:extLst>
              <a:ext uri="{FF2B5EF4-FFF2-40B4-BE49-F238E27FC236}">
                <a16:creationId xmlns:a16="http://schemas.microsoft.com/office/drawing/2014/main" id="{E77B6F31-D7D8-4263-AB18-1FF92C64F3CE}"/>
              </a:ext>
            </a:extLst>
          </p:cNvPr>
          <p:cNvCxnSpPr>
            <a:cxnSpLocks/>
            <a:stCxn id="8" idx="2"/>
          </p:cNvCxnSpPr>
          <p:nvPr/>
        </p:nvCxnSpPr>
        <p:spPr>
          <a:xfrm flipH="1">
            <a:off x="8547103" y="1996408"/>
            <a:ext cx="1145528" cy="433266"/>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id="{36EF46E5-398E-455E-89E1-78BD407F5137}"/>
              </a:ext>
            </a:extLst>
          </p:cNvPr>
          <p:cNvCxnSpPr>
            <a:cxnSpLocks/>
            <a:stCxn id="10" idx="3"/>
          </p:cNvCxnSpPr>
          <p:nvPr/>
        </p:nvCxnSpPr>
        <p:spPr>
          <a:xfrm flipV="1">
            <a:off x="10634857" y="2609960"/>
            <a:ext cx="488064" cy="211752"/>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11A02FBA-2038-47E1-BB5F-18A8798CE3A8}"/>
              </a:ext>
            </a:extLst>
          </p:cNvPr>
          <p:cNvCxnSpPr>
            <a:cxnSpLocks/>
            <a:stCxn id="12" idx="3"/>
          </p:cNvCxnSpPr>
          <p:nvPr/>
        </p:nvCxnSpPr>
        <p:spPr>
          <a:xfrm>
            <a:off x="10476122" y="4530061"/>
            <a:ext cx="749008" cy="602495"/>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EF27FE49-BF5D-47E3-9068-3672D149EEE4}"/>
              </a:ext>
            </a:extLst>
          </p:cNvPr>
          <p:cNvCxnSpPr>
            <a:cxnSpLocks/>
            <a:stCxn id="11" idx="3"/>
          </p:cNvCxnSpPr>
          <p:nvPr/>
        </p:nvCxnSpPr>
        <p:spPr>
          <a:xfrm>
            <a:off x="10657949" y="3409680"/>
            <a:ext cx="567181" cy="598813"/>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a16="http://schemas.microsoft.com/office/drawing/2014/main" id="{A03E7FBD-AC24-4228-BF8F-2BFB28F20006}"/>
              </a:ext>
            </a:extLst>
          </p:cNvPr>
          <p:cNvCxnSpPr>
            <a:cxnSpLocks/>
            <a:stCxn id="13" idx="0"/>
          </p:cNvCxnSpPr>
          <p:nvPr/>
        </p:nvCxnSpPr>
        <p:spPr>
          <a:xfrm flipH="1" flipV="1">
            <a:off x="8885229" y="5424863"/>
            <a:ext cx="931464" cy="422088"/>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28" name="Straight Arrow Connector 27">
            <a:extLst>
              <a:ext uri="{FF2B5EF4-FFF2-40B4-BE49-F238E27FC236}">
                <a16:creationId xmlns:a16="http://schemas.microsoft.com/office/drawing/2014/main" id="{FD05BB9F-C2A7-4AB8-93BC-5588ACB649A0}"/>
              </a:ext>
            </a:extLst>
          </p:cNvPr>
          <p:cNvCxnSpPr>
            <a:cxnSpLocks/>
            <a:stCxn id="8" idx="3"/>
          </p:cNvCxnSpPr>
          <p:nvPr/>
        </p:nvCxnSpPr>
        <p:spPr>
          <a:xfrm>
            <a:off x="10592282" y="1673243"/>
            <a:ext cx="374154" cy="77598"/>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33" name="Straight Arrow Connector 32">
            <a:extLst>
              <a:ext uri="{FF2B5EF4-FFF2-40B4-BE49-F238E27FC236}">
                <a16:creationId xmlns:a16="http://schemas.microsoft.com/office/drawing/2014/main" id="{B8E44236-6DE7-4932-86A8-F713A7400944}"/>
              </a:ext>
            </a:extLst>
          </p:cNvPr>
          <p:cNvCxnSpPr>
            <a:cxnSpLocks/>
          </p:cNvCxnSpPr>
          <p:nvPr/>
        </p:nvCxnSpPr>
        <p:spPr>
          <a:xfrm flipV="1">
            <a:off x="10510006" y="5846951"/>
            <a:ext cx="237060" cy="323165"/>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sp>
        <p:nvSpPr>
          <p:cNvPr id="42" name="TextBox 41">
            <a:extLst>
              <a:ext uri="{FF2B5EF4-FFF2-40B4-BE49-F238E27FC236}">
                <a16:creationId xmlns:a16="http://schemas.microsoft.com/office/drawing/2014/main" id="{79E3E585-980E-4BBE-9BE0-009CC6EA122F}"/>
              </a:ext>
            </a:extLst>
          </p:cNvPr>
          <p:cNvSpPr txBox="1"/>
          <p:nvPr/>
        </p:nvSpPr>
        <p:spPr>
          <a:xfrm rot="16200000">
            <a:off x="11225545" y="3789342"/>
            <a:ext cx="1344631" cy="369332"/>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108 cm</a:t>
            </a:r>
          </a:p>
        </p:txBody>
      </p:sp>
      <p:cxnSp>
        <p:nvCxnSpPr>
          <p:cNvPr id="44" name="Straight Arrow Connector 43">
            <a:extLst>
              <a:ext uri="{FF2B5EF4-FFF2-40B4-BE49-F238E27FC236}">
                <a16:creationId xmlns:a16="http://schemas.microsoft.com/office/drawing/2014/main" id="{5C668C56-C0AB-4791-82BC-4DB47B394F62}"/>
              </a:ext>
            </a:extLst>
          </p:cNvPr>
          <p:cNvCxnSpPr>
            <a:cxnSpLocks/>
            <a:stCxn id="42" idx="3"/>
          </p:cNvCxnSpPr>
          <p:nvPr/>
        </p:nvCxnSpPr>
        <p:spPr>
          <a:xfrm flipH="1" flipV="1">
            <a:off x="11897860" y="2034929"/>
            <a:ext cx="1" cy="1266764"/>
          </a:xfrm>
          <a:prstGeom prst="straightConnector1">
            <a:avLst/>
          </a:prstGeom>
          <a:ln w="12700">
            <a:tailEnd type="triangle"/>
          </a:ln>
        </p:spPr>
        <p:style>
          <a:lnRef idx="1">
            <a:schemeClr val="accent1"/>
          </a:lnRef>
          <a:fillRef idx="0">
            <a:schemeClr val="accent1"/>
          </a:fillRef>
          <a:effectRef idx="0">
            <a:schemeClr val="accent1"/>
          </a:effectRef>
          <a:fontRef idx="minor">
            <a:schemeClr val="tx1"/>
          </a:fontRef>
        </p:style>
      </p:cxnSp>
      <p:cxnSp>
        <p:nvCxnSpPr>
          <p:cNvPr id="45" name="Straight Arrow Connector 44">
            <a:extLst>
              <a:ext uri="{FF2B5EF4-FFF2-40B4-BE49-F238E27FC236}">
                <a16:creationId xmlns:a16="http://schemas.microsoft.com/office/drawing/2014/main" id="{87966ACD-1B3D-417A-B6DB-7DA7E7314144}"/>
              </a:ext>
            </a:extLst>
          </p:cNvPr>
          <p:cNvCxnSpPr>
            <a:cxnSpLocks/>
          </p:cNvCxnSpPr>
          <p:nvPr/>
        </p:nvCxnSpPr>
        <p:spPr>
          <a:xfrm>
            <a:off x="11897860" y="4646324"/>
            <a:ext cx="22476" cy="1708192"/>
          </a:xfrm>
          <a:prstGeom prst="straightConnector1">
            <a:avLst/>
          </a:prstGeom>
          <a:ln w="12700">
            <a:tailEnd type="triangle"/>
          </a:ln>
        </p:spPr>
        <p:style>
          <a:lnRef idx="1">
            <a:schemeClr val="accent1"/>
          </a:lnRef>
          <a:fillRef idx="0">
            <a:schemeClr val="accent1"/>
          </a:fillRef>
          <a:effectRef idx="0">
            <a:schemeClr val="accent1"/>
          </a:effectRef>
          <a:fontRef idx="minor">
            <a:schemeClr val="tx1"/>
          </a:fontRef>
        </p:style>
      </p:cxnSp>
      <p:sp>
        <p:nvSpPr>
          <p:cNvPr id="22" name="TextBox 21">
            <a:extLst>
              <a:ext uri="{FF2B5EF4-FFF2-40B4-BE49-F238E27FC236}">
                <a16:creationId xmlns:a16="http://schemas.microsoft.com/office/drawing/2014/main" id="{52C8DDBF-FDA2-461B-916A-35EE1155B199}"/>
              </a:ext>
            </a:extLst>
          </p:cNvPr>
          <p:cNvSpPr txBox="1"/>
          <p:nvPr/>
        </p:nvSpPr>
        <p:spPr>
          <a:xfrm>
            <a:off x="9313319" y="4883000"/>
            <a:ext cx="1147984" cy="369332"/>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Batteries</a:t>
            </a:r>
          </a:p>
        </p:txBody>
      </p:sp>
      <p:cxnSp>
        <p:nvCxnSpPr>
          <p:cNvPr id="25" name="Straight Arrow Connector 24">
            <a:extLst>
              <a:ext uri="{FF2B5EF4-FFF2-40B4-BE49-F238E27FC236}">
                <a16:creationId xmlns:a16="http://schemas.microsoft.com/office/drawing/2014/main" id="{11A02FBA-2038-47E1-BB5F-18A8798CE3A8}"/>
              </a:ext>
            </a:extLst>
          </p:cNvPr>
          <p:cNvCxnSpPr>
            <a:cxnSpLocks/>
            <a:stCxn id="22" idx="3"/>
          </p:cNvCxnSpPr>
          <p:nvPr/>
        </p:nvCxnSpPr>
        <p:spPr>
          <a:xfrm>
            <a:off x="10461303" y="5067666"/>
            <a:ext cx="479537" cy="314626"/>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4489647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DB1921-8CD4-4070-B830-A18255FA75B8}"/>
              </a:ext>
            </a:extLst>
          </p:cNvPr>
          <p:cNvSpPr>
            <a:spLocks noGrp="1"/>
          </p:cNvSpPr>
          <p:nvPr>
            <p:ph type="title"/>
          </p:nvPr>
        </p:nvSpPr>
        <p:spPr>
          <a:xfrm>
            <a:off x="838200" y="198579"/>
            <a:ext cx="10515600" cy="900257"/>
          </a:xfrm>
        </p:spPr>
        <p:txBody>
          <a:bodyPr/>
          <a:lstStyle/>
          <a:p>
            <a:pPr algn="ctr"/>
            <a:r>
              <a:rPr lang="en-US" dirty="0">
                <a:latin typeface="+mn-lt"/>
              </a:rPr>
              <a:t>Current CPF Version 2.1 and 2.2</a:t>
            </a:r>
          </a:p>
        </p:txBody>
      </p:sp>
      <p:sp>
        <p:nvSpPr>
          <p:cNvPr id="5" name="Content Placeholder 4">
            <a:extLst>
              <a:ext uri="{FF2B5EF4-FFF2-40B4-BE49-F238E27FC236}">
                <a16:creationId xmlns:a16="http://schemas.microsoft.com/office/drawing/2014/main" id="{A156D9AE-3EB7-4C78-8D65-45904291EB80}"/>
              </a:ext>
            </a:extLst>
          </p:cNvPr>
          <p:cNvSpPr>
            <a:spLocks noGrp="1"/>
          </p:cNvSpPr>
          <p:nvPr>
            <p:ph idx="1"/>
          </p:nvPr>
        </p:nvSpPr>
        <p:spPr>
          <a:xfrm>
            <a:off x="317230" y="1168013"/>
            <a:ext cx="6993468" cy="5325269"/>
          </a:xfrm>
        </p:spPr>
        <p:txBody>
          <a:bodyPr>
            <a:normAutofit lnSpcReduction="10000"/>
          </a:bodyPr>
          <a:lstStyle/>
          <a:p>
            <a:r>
              <a:rPr lang="en-US" sz="3200" dirty="0"/>
              <a:t>Depth range = 0 to 350 meters</a:t>
            </a:r>
          </a:p>
          <a:p>
            <a:r>
              <a:rPr lang="en-US" sz="3200" dirty="0">
                <a:latin typeface="Symbol" panose="05050102010706020507" pitchFamily="18" charset="2"/>
              </a:rPr>
              <a:t>D</a:t>
            </a:r>
            <a:r>
              <a:rPr lang="en-US" sz="3200" dirty="0"/>
              <a:t>V/V = 3.5 liters / 40 liters = 9%</a:t>
            </a:r>
          </a:p>
          <a:p>
            <a:r>
              <a:rPr lang="en-US" sz="3200" dirty="0"/>
              <a:t>Science Payload: 9 sensor ports: currently 3 available ports	</a:t>
            </a:r>
          </a:p>
          <a:p>
            <a:r>
              <a:rPr lang="en-US" sz="3200" dirty="0"/>
              <a:t>Iridium SBD and RUDICS communications</a:t>
            </a:r>
          </a:p>
          <a:p>
            <a:r>
              <a:rPr lang="en-US" sz="3600" b="1" dirty="0"/>
              <a:t>Mission Duration </a:t>
            </a:r>
            <a:r>
              <a:rPr lang="en-US" sz="3600" b="1" u="sng" dirty="0"/>
              <a:t>Prediction</a:t>
            </a:r>
            <a:r>
              <a:rPr lang="en-US" sz="3600" b="1" dirty="0"/>
              <a:t>:</a:t>
            </a:r>
          </a:p>
          <a:p>
            <a:pPr lvl="1"/>
            <a:r>
              <a:rPr lang="en-US" sz="3600" b="1" dirty="0"/>
              <a:t>4 profile/day ~ 62 days</a:t>
            </a:r>
          </a:p>
          <a:p>
            <a:pPr lvl="1"/>
            <a:r>
              <a:rPr lang="en-US" sz="3600" b="1" dirty="0"/>
              <a:t>1 profile/day ~ 248 days</a:t>
            </a:r>
          </a:p>
          <a:p>
            <a:pPr lvl="1"/>
            <a:r>
              <a:rPr lang="en-US" sz="3600" b="1" dirty="0"/>
              <a:t>1 profile/2 days ~ 489 days</a:t>
            </a:r>
          </a:p>
          <a:p>
            <a:pPr marL="0" indent="0">
              <a:buNone/>
            </a:pPr>
            <a:endParaRPr lang="en-US" dirty="0"/>
          </a:p>
        </p:txBody>
      </p:sp>
      <p:pic>
        <p:nvPicPr>
          <p:cNvPr id="6" name="Picture 5">
            <a:extLst>
              <a:ext uri="{FF2B5EF4-FFF2-40B4-BE49-F238E27FC236}">
                <a16:creationId xmlns:a16="http://schemas.microsoft.com/office/drawing/2014/main" id="{10A6B9E6-DD64-42A5-947F-F0DDB6B22F6B}"/>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12859" b="11964"/>
          <a:stretch/>
        </p:blipFill>
        <p:spPr>
          <a:xfrm rot="16200000">
            <a:off x="5742452" y="2706973"/>
            <a:ext cx="5437239" cy="2300747"/>
          </a:xfrm>
          <a:prstGeom prst="rect">
            <a:avLst/>
          </a:prstGeom>
          <a:ln w="19050">
            <a:solidFill>
              <a:schemeClr val="bg1"/>
            </a:solidFill>
          </a:ln>
        </p:spPr>
      </p:pic>
      <p:pic>
        <p:nvPicPr>
          <p:cNvPr id="4" name="Picture 3">
            <a:extLst>
              <a:ext uri="{FF2B5EF4-FFF2-40B4-BE49-F238E27FC236}">
                <a16:creationId xmlns:a16="http://schemas.microsoft.com/office/drawing/2014/main" id="{AC283B20-E238-4D4F-A9E0-EC2FC84D7669}"/>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52692" t="14480" r="30331" b="6236"/>
          <a:stretch/>
        </p:blipFill>
        <p:spPr>
          <a:xfrm>
            <a:off x="10304757" y="1098836"/>
            <a:ext cx="1799303" cy="5437240"/>
          </a:xfrm>
          <a:prstGeom prst="rect">
            <a:avLst/>
          </a:prstGeom>
          <a:ln w="19050">
            <a:solidFill>
              <a:schemeClr val="bg1"/>
            </a:solidFill>
          </a:ln>
        </p:spPr>
      </p:pic>
      <p:sp>
        <p:nvSpPr>
          <p:cNvPr id="8" name="TextBox 7">
            <a:extLst>
              <a:ext uri="{FF2B5EF4-FFF2-40B4-BE49-F238E27FC236}">
                <a16:creationId xmlns:a16="http://schemas.microsoft.com/office/drawing/2014/main" id="{4EDF1643-990F-4ECD-ACFB-CB508555DE69}"/>
              </a:ext>
            </a:extLst>
          </p:cNvPr>
          <p:cNvSpPr txBox="1"/>
          <p:nvPr/>
        </p:nvSpPr>
        <p:spPr>
          <a:xfrm>
            <a:off x="8792979" y="1350077"/>
            <a:ext cx="1799303" cy="646331"/>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BGC Instrument Suite</a:t>
            </a:r>
          </a:p>
        </p:txBody>
      </p:sp>
      <p:sp>
        <p:nvSpPr>
          <p:cNvPr id="10" name="TextBox 9">
            <a:extLst>
              <a:ext uri="{FF2B5EF4-FFF2-40B4-BE49-F238E27FC236}">
                <a16:creationId xmlns:a16="http://schemas.microsoft.com/office/drawing/2014/main" id="{14FCBFA2-BE44-4761-B656-F0D957567F16}"/>
              </a:ext>
            </a:extLst>
          </p:cNvPr>
          <p:cNvSpPr txBox="1"/>
          <p:nvPr/>
        </p:nvSpPr>
        <p:spPr>
          <a:xfrm>
            <a:off x="9290226" y="2637046"/>
            <a:ext cx="1344631" cy="369332"/>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Electronics</a:t>
            </a:r>
          </a:p>
        </p:txBody>
      </p:sp>
      <p:sp>
        <p:nvSpPr>
          <p:cNvPr id="11" name="TextBox 10">
            <a:extLst>
              <a:ext uri="{FF2B5EF4-FFF2-40B4-BE49-F238E27FC236}">
                <a16:creationId xmlns:a16="http://schemas.microsoft.com/office/drawing/2014/main" id="{350782BD-EED1-420D-A0FE-F8213C397F01}"/>
              </a:ext>
            </a:extLst>
          </p:cNvPr>
          <p:cNvSpPr txBox="1"/>
          <p:nvPr/>
        </p:nvSpPr>
        <p:spPr>
          <a:xfrm>
            <a:off x="9313319" y="3086514"/>
            <a:ext cx="1344630" cy="646331"/>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Internal Oil Bladder</a:t>
            </a:r>
          </a:p>
        </p:txBody>
      </p:sp>
      <p:sp>
        <p:nvSpPr>
          <p:cNvPr id="12" name="TextBox 11">
            <a:extLst>
              <a:ext uri="{FF2B5EF4-FFF2-40B4-BE49-F238E27FC236}">
                <a16:creationId xmlns:a16="http://schemas.microsoft.com/office/drawing/2014/main" id="{52C8DDBF-FDA2-461B-916A-35EE1155B199}"/>
              </a:ext>
            </a:extLst>
          </p:cNvPr>
          <p:cNvSpPr txBox="1"/>
          <p:nvPr/>
        </p:nvSpPr>
        <p:spPr>
          <a:xfrm>
            <a:off x="9328138" y="4345395"/>
            <a:ext cx="1147984" cy="369332"/>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Oil Pump</a:t>
            </a:r>
          </a:p>
        </p:txBody>
      </p:sp>
      <p:sp>
        <p:nvSpPr>
          <p:cNvPr id="13" name="TextBox 12">
            <a:extLst>
              <a:ext uri="{FF2B5EF4-FFF2-40B4-BE49-F238E27FC236}">
                <a16:creationId xmlns:a16="http://schemas.microsoft.com/office/drawing/2014/main" id="{5EB39D40-8271-4A49-BD72-3C6767AE8427}"/>
              </a:ext>
            </a:extLst>
          </p:cNvPr>
          <p:cNvSpPr txBox="1"/>
          <p:nvPr/>
        </p:nvSpPr>
        <p:spPr>
          <a:xfrm>
            <a:off x="9122290" y="5846951"/>
            <a:ext cx="1388806" cy="646331"/>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External Oil Bladder</a:t>
            </a:r>
          </a:p>
        </p:txBody>
      </p:sp>
      <p:cxnSp>
        <p:nvCxnSpPr>
          <p:cNvPr id="15" name="Straight Arrow Connector 14">
            <a:extLst>
              <a:ext uri="{FF2B5EF4-FFF2-40B4-BE49-F238E27FC236}">
                <a16:creationId xmlns:a16="http://schemas.microsoft.com/office/drawing/2014/main" id="{E77B6F31-D7D8-4263-AB18-1FF92C64F3CE}"/>
              </a:ext>
            </a:extLst>
          </p:cNvPr>
          <p:cNvCxnSpPr>
            <a:cxnSpLocks/>
            <a:stCxn id="8" idx="2"/>
          </p:cNvCxnSpPr>
          <p:nvPr/>
        </p:nvCxnSpPr>
        <p:spPr>
          <a:xfrm flipH="1">
            <a:off x="8547103" y="1996408"/>
            <a:ext cx="1145528" cy="433266"/>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id="{36EF46E5-398E-455E-89E1-78BD407F5137}"/>
              </a:ext>
            </a:extLst>
          </p:cNvPr>
          <p:cNvCxnSpPr>
            <a:cxnSpLocks/>
            <a:stCxn id="10" idx="3"/>
          </p:cNvCxnSpPr>
          <p:nvPr/>
        </p:nvCxnSpPr>
        <p:spPr>
          <a:xfrm flipV="1">
            <a:off x="10634857" y="2609960"/>
            <a:ext cx="488064" cy="211752"/>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11A02FBA-2038-47E1-BB5F-18A8798CE3A8}"/>
              </a:ext>
            </a:extLst>
          </p:cNvPr>
          <p:cNvCxnSpPr>
            <a:cxnSpLocks/>
            <a:stCxn id="12" idx="3"/>
          </p:cNvCxnSpPr>
          <p:nvPr/>
        </p:nvCxnSpPr>
        <p:spPr>
          <a:xfrm>
            <a:off x="10476122" y="4530061"/>
            <a:ext cx="749008" cy="602495"/>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EF27FE49-BF5D-47E3-9068-3672D149EEE4}"/>
              </a:ext>
            </a:extLst>
          </p:cNvPr>
          <p:cNvCxnSpPr>
            <a:cxnSpLocks/>
            <a:stCxn id="11" idx="3"/>
          </p:cNvCxnSpPr>
          <p:nvPr/>
        </p:nvCxnSpPr>
        <p:spPr>
          <a:xfrm>
            <a:off x="10657949" y="3409680"/>
            <a:ext cx="567181" cy="598813"/>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a16="http://schemas.microsoft.com/office/drawing/2014/main" id="{A03E7FBD-AC24-4228-BF8F-2BFB28F20006}"/>
              </a:ext>
            </a:extLst>
          </p:cNvPr>
          <p:cNvCxnSpPr>
            <a:cxnSpLocks/>
            <a:stCxn id="13" idx="0"/>
          </p:cNvCxnSpPr>
          <p:nvPr/>
        </p:nvCxnSpPr>
        <p:spPr>
          <a:xfrm flipH="1" flipV="1">
            <a:off x="8885229" y="5424863"/>
            <a:ext cx="931464" cy="422088"/>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28" name="Straight Arrow Connector 27">
            <a:extLst>
              <a:ext uri="{FF2B5EF4-FFF2-40B4-BE49-F238E27FC236}">
                <a16:creationId xmlns:a16="http://schemas.microsoft.com/office/drawing/2014/main" id="{FD05BB9F-C2A7-4AB8-93BC-5588ACB649A0}"/>
              </a:ext>
            </a:extLst>
          </p:cNvPr>
          <p:cNvCxnSpPr>
            <a:cxnSpLocks/>
            <a:stCxn id="8" idx="3"/>
          </p:cNvCxnSpPr>
          <p:nvPr/>
        </p:nvCxnSpPr>
        <p:spPr>
          <a:xfrm>
            <a:off x="10592282" y="1673243"/>
            <a:ext cx="374154" cy="77598"/>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33" name="Straight Arrow Connector 32">
            <a:extLst>
              <a:ext uri="{FF2B5EF4-FFF2-40B4-BE49-F238E27FC236}">
                <a16:creationId xmlns:a16="http://schemas.microsoft.com/office/drawing/2014/main" id="{B8E44236-6DE7-4932-86A8-F713A7400944}"/>
              </a:ext>
            </a:extLst>
          </p:cNvPr>
          <p:cNvCxnSpPr>
            <a:cxnSpLocks/>
          </p:cNvCxnSpPr>
          <p:nvPr/>
        </p:nvCxnSpPr>
        <p:spPr>
          <a:xfrm flipV="1">
            <a:off x="10510006" y="5846951"/>
            <a:ext cx="237060" cy="323165"/>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sp>
        <p:nvSpPr>
          <p:cNvPr id="42" name="TextBox 41">
            <a:extLst>
              <a:ext uri="{FF2B5EF4-FFF2-40B4-BE49-F238E27FC236}">
                <a16:creationId xmlns:a16="http://schemas.microsoft.com/office/drawing/2014/main" id="{79E3E585-980E-4BBE-9BE0-009CC6EA122F}"/>
              </a:ext>
            </a:extLst>
          </p:cNvPr>
          <p:cNvSpPr txBox="1"/>
          <p:nvPr/>
        </p:nvSpPr>
        <p:spPr>
          <a:xfrm rot="16200000">
            <a:off x="11225545" y="3789342"/>
            <a:ext cx="1344631" cy="369332"/>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108 cm</a:t>
            </a:r>
          </a:p>
        </p:txBody>
      </p:sp>
      <p:cxnSp>
        <p:nvCxnSpPr>
          <p:cNvPr id="44" name="Straight Arrow Connector 43">
            <a:extLst>
              <a:ext uri="{FF2B5EF4-FFF2-40B4-BE49-F238E27FC236}">
                <a16:creationId xmlns:a16="http://schemas.microsoft.com/office/drawing/2014/main" id="{5C668C56-C0AB-4791-82BC-4DB47B394F62}"/>
              </a:ext>
            </a:extLst>
          </p:cNvPr>
          <p:cNvCxnSpPr>
            <a:cxnSpLocks/>
            <a:stCxn id="42" idx="3"/>
          </p:cNvCxnSpPr>
          <p:nvPr/>
        </p:nvCxnSpPr>
        <p:spPr>
          <a:xfrm flipH="1" flipV="1">
            <a:off x="11897860" y="2034929"/>
            <a:ext cx="1" cy="1266764"/>
          </a:xfrm>
          <a:prstGeom prst="straightConnector1">
            <a:avLst/>
          </a:prstGeom>
          <a:ln w="12700">
            <a:tailEnd type="triangle"/>
          </a:ln>
        </p:spPr>
        <p:style>
          <a:lnRef idx="1">
            <a:schemeClr val="accent1"/>
          </a:lnRef>
          <a:fillRef idx="0">
            <a:schemeClr val="accent1"/>
          </a:fillRef>
          <a:effectRef idx="0">
            <a:schemeClr val="accent1"/>
          </a:effectRef>
          <a:fontRef idx="minor">
            <a:schemeClr val="tx1"/>
          </a:fontRef>
        </p:style>
      </p:cxnSp>
      <p:cxnSp>
        <p:nvCxnSpPr>
          <p:cNvPr id="45" name="Straight Arrow Connector 44">
            <a:extLst>
              <a:ext uri="{FF2B5EF4-FFF2-40B4-BE49-F238E27FC236}">
                <a16:creationId xmlns:a16="http://schemas.microsoft.com/office/drawing/2014/main" id="{87966ACD-1B3D-417A-B6DB-7DA7E7314144}"/>
              </a:ext>
            </a:extLst>
          </p:cNvPr>
          <p:cNvCxnSpPr>
            <a:cxnSpLocks/>
          </p:cNvCxnSpPr>
          <p:nvPr/>
        </p:nvCxnSpPr>
        <p:spPr>
          <a:xfrm>
            <a:off x="11897860" y="4646324"/>
            <a:ext cx="22476" cy="1708192"/>
          </a:xfrm>
          <a:prstGeom prst="straightConnector1">
            <a:avLst/>
          </a:prstGeom>
          <a:ln w="12700">
            <a:tailEnd type="triangle"/>
          </a:ln>
        </p:spPr>
        <p:style>
          <a:lnRef idx="1">
            <a:schemeClr val="accent1"/>
          </a:lnRef>
          <a:fillRef idx="0">
            <a:schemeClr val="accent1"/>
          </a:fillRef>
          <a:effectRef idx="0">
            <a:schemeClr val="accent1"/>
          </a:effectRef>
          <a:fontRef idx="minor">
            <a:schemeClr val="tx1"/>
          </a:fontRef>
        </p:style>
      </p:cxnSp>
      <p:sp>
        <p:nvSpPr>
          <p:cNvPr id="22" name="TextBox 21">
            <a:extLst>
              <a:ext uri="{FF2B5EF4-FFF2-40B4-BE49-F238E27FC236}">
                <a16:creationId xmlns:a16="http://schemas.microsoft.com/office/drawing/2014/main" id="{52C8DDBF-FDA2-461B-916A-35EE1155B199}"/>
              </a:ext>
            </a:extLst>
          </p:cNvPr>
          <p:cNvSpPr txBox="1"/>
          <p:nvPr/>
        </p:nvSpPr>
        <p:spPr>
          <a:xfrm>
            <a:off x="9313319" y="4883000"/>
            <a:ext cx="1147984" cy="369332"/>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Batteries</a:t>
            </a:r>
          </a:p>
        </p:txBody>
      </p:sp>
      <p:cxnSp>
        <p:nvCxnSpPr>
          <p:cNvPr id="25" name="Straight Arrow Connector 24">
            <a:extLst>
              <a:ext uri="{FF2B5EF4-FFF2-40B4-BE49-F238E27FC236}">
                <a16:creationId xmlns:a16="http://schemas.microsoft.com/office/drawing/2014/main" id="{11A02FBA-2038-47E1-BB5F-18A8798CE3A8}"/>
              </a:ext>
            </a:extLst>
          </p:cNvPr>
          <p:cNvCxnSpPr>
            <a:cxnSpLocks/>
            <a:stCxn id="22" idx="3"/>
          </p:cNvCxnSpPr>
          <p:nvPr/>
        </p:nvCxnSpPr>
        <p:spPr>
          <a:xfrm>
            <a:off x="10461303" y="5067666"/>
            <a:ext cx="479537" cy="314626"/>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sp>
        <p:nvSpPr>
          <p:cNvPr id="3" name="Oval 2">
            <a:extLst>
              <a:ext uri="{FF2B5EF4-FFF2-40B4-BE49-F238E27FC236}">
                <a16:creationId xmlns:a16="http://schemas.microsoft.com/office/drawing/2014/main" id="{E6DFAD56-4010-49A4-8DD3-C927E9864AE1}"/>
              </a:ext>
            </a:extLst>
          </p:cNvPr>
          <p:cNvSpPr/>
          <p:nvPr/>
        </p:nvSpPr>
        <p:spPr>
          <a:xfrm>
            <a:off x="7060274" y="5353124"/>
            <a:ext cx="5350907" cy="1367617"/>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4120236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4317</TotalTime>
  <Words>2020</Words>
  <Application>Microsoft Office PowerPoint</Application>
  <PresentationFormat>Widescreen</PresentationFormat>
  <Paragraphs>243</Paragraphs>
  <Slides>21</Slides>
  <Notes>20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21</vt:i4>
      </vt:variant>
    </vt:vector>
  </HeadingPairs>
  <TitlesOfParts>
    <vt:vector size="26" baseType="lpstr">
      <vt:lpstr>Arial</vt:lpstr>
      <vt:lpstr>Calibri</vt:lpstr>
      <vt:lpstr>Calibri Light</vt:lpstr>
      <vt:lpstr>Symbol</vt:lpstr>
      <vt:lpstr>Office Theme</vt:lpstr>
      <vt:lpstr>A New Profiling Float for Coastal and Upper Water Column Applications </vt:lpstr>
      <vt:lpstr>The Initial Motivation</vt:lpstr>
      <vt:lpstr>More Motivation</vt:lpstr>
      <vt:lpstr>Science Requirements</vt:lpstr>
      <vt:lpstr>Current CPF Version 2.1 and 2.2</vt:lpstr>
      <vt:lpstr>Current CPF Version 2.1 and 2.2</vt:lpstr>
      <vt:lpstr>Current CPF Version 2.1 and 2.2</vt:lpstr>
      <vt:lpstr>Current CPF Version 2.1 and 2.2</vt:lpstr>
      <vt:lpstr>Current CPF Version 2.1 and 2.2</vt:lpstr>
      <vt:lpstr>Science Data Products</vt:lpstr>
      <vt:lpstr>Data Are Publicly Available Through MBARI CPFViz https://www3.mbari.org/chemsensor/cpfviz.htm</vt:lpstr>
      <vt:lpstr>Float Navigation</vt:lpstr>
      <vt:lpstr>Engineering Results </vt:lpstr>
      <vt:lpstr>More Engineering Results</vt:lpstr>
      <vt:lpstr>A Pickup Truck for the Sea?</vt:lpstr>
      <vt:lpstr>Next Steps </vt:lpstr>
      <vt:lpstr>Next Steps </vt:lpstr>
      <vt:lpstr>Next Steps </vt:lpstr>
      <vt:lpstr>Next Steps </vt:lpstr>
      <vt:lpstr>Next Steps </vt:lpstr>
      <vt:lpstr>Next Steps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 New Profiling Float for Coastal and Upper Water Column Applications</dc:title>
  <dc:creator>Gene Massion</dc:creator>
  <cp:lastModifiedBy>Gene Massion</cp:lastModifiedBy>
  <cp:revision>359</cp:revision>
  <cp:lastPrinted>2022-07-19T17:26:29Z</cp:lastPrinted>
  <dcterms:created xsi:type="dcterms:W3CDTF">2020-02-04T17:30:15Z</dcterms:created>
  <dcterms:modified xsi:type="dcterms:W3CDTF">2022-07-26T21:29:15Z</dcterms:modified>
</cp:coreProperties>
</file>