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139" d="100"/>
          <a:sy n="139" d="100"/>
        </p:scale>
        <p:origin x="-1258"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9DA22D-5105-4ABE-8D70-FDADFBCCC7EF}" type="datetimeFigureOut">
              <a:rPr lang="en-US" smtClean="0"/>
              <a:t>10/15/2015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799421-3D57-4999-8D7A-2CD6896486C6}" type="slidenum">
              <a:rPr lang="en-US" smtClean="0"/>
              <a:t>‹#›</a:t>
            </a:fld>
            <a:endParaRPr lang="en-US"/>
          </a:p>
        </p:txBody>
      </p:sp>
    </p:spTree>
    <p:extLst>
      <p:ext uri="{BB962C8B-B14F-4D97-AF65-F5344CB8AC3E}">
        <p14:creationId xmlns:p14="http://schemas.microsoft.com/office/powerpoint/2010/main" val="3859455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799421-3D57-4999-8D7A-2CD6896486C6}" type="slidenum">
              <a:rPr lang="en-US" smtClean="0"/>
              <a:t>1</a:t>
            </a:fld>
            <a:endParaRPr lang="en-US"/>
          </a:p>
        </p:txBody>
      </p:sp>
    </p:spTree>
    <p:extLst>
      <p:ext uri="{BB962C8B-B14F-4D97-AF65-F5344CB8AC3E}">
        <p14:creationId xmlns:p14="http://schemas.microsoft.com/office/powerpoint/2010/main" val="3009531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10/15/2015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1943320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10/15/2015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82977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10/15/2015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934070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10/15/2015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893924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64B097-118C-429F-B83C-5571822FBFCC}" type="datetimeFigureOut">
              <a:rPr lang="en-US" smtClean="0"/>
              <a:t>10/15/2015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1821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64B097-118C-429F-B83C-5571822FBFCC}" type="datetimeFigureOut">
              <a:rPr lang="en-US" smtClean="0"/>
              <a:t>10/15/2015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206599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64B097-118C-429F-B83C-5571822FBFCC}" type="datetimeFigureOut">
              <a:rPr lang="en-US" smtClean="0"/>
              <a:t>10/15/2015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2596017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64B097-118C-429F-B83C-5571822FBFCC}" type="datetimeFigureOut">
              <a:rPr lang="en-US" smtClean="0"/>
              <a:t>10/15/2015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2606760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64B097-118C-429F-B83C-5571822FBFCC}" type="datetimeFigureOut">
              <a:rPr lang="en-US" smtClean="0"/>
              <a:t>10/15/2015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267623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64B097-118C-429F-B83C-5571822FBFCC}" type="datetimeFigureOut">
              <a:rPr lang="en-US" smtClean="0"/>
              <a:t>10/15/2015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225040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64B097-118C-429F-B83C-5571822FBFCC}" type="datetimeFigureOut">
              <a:rPr lang="en-US" smtClean="0"/>
              <a:t>10/15/2015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807375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4B097-118C-429F-B83C-5571822FBFCC}" type="datetimeFigureOut">
              <a:rPr lang="en-US" smtClean="0"/>
              <a:t>10/15/2015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50962-FF8D-47EB-B6B1-6DF783F6D85F}" type="slidenum">
              <a:rPr lang="en-US" smtClean="0"/>
              <a:t>‹#›</a:t>
            </a:fld>
            <a:endParaRPr lang="en-US"/>
          </a:p>
        </p:txBody>
      </p:sp>
    </p:spTree>
    <p:extLst>
      <p:ext uri="{BB962C8B-B14F-4D97-AF65-F5344CB8AC3E}">
        <p14:creationId xmlns:p14="http://schemas.microsoft.com/office/powerpoint/2010/main" val="969655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52146"/>
            <a:ext cx="8458200" cy="1470025"/>
          </a:xfrm>
        </p:spPr>
        <p:txBody>
          <a:bodyPr>
            <a:normAutofit/>
          </a:bodyPr>
          <a:lstStyle/>
          <a:p>
            <a:r>
              <a:rPr lang="en-US" sz="4000" dirty="0" smtClean="0"/>
              <a:t>Development of a Coastal Profiling Float</a:t>
            </a:r>
            <a:r>
              <a:rPr lang="en-US" dirty="0" smtClean="0"/>
              <a:t/>
            </a:r>
            <a:br>
              <a:rPr lang="en-US" dirty="0" smtClean="0"/>
            </a:br>
            <a:r>
              <a:rPr lang="en-US" sz="3200" dirty="0" smtClean="0"/>
              <a:t>The Problem</a:t>
            </a:r>
            <a:endParaRPr lang="en-US" sz="3200" dirty="0"/>
          </a:p>
        </p:txBody>
      </p:sp>
      <p:grpSp>
        <p:nvGrpSpPr>
          <p:cNvPr id="6" name="Group 5"/>
          <p:cNvGrpSpPr/>
          <p:nvPr/>
        </p:nvGrpSpPr>
        <p:grpSpPr>
          <a:xfrm>
            <a:off x="762000" y="3505200"/>
            <a:ext cx="5181600" cy="3029952"/>
            <a:chOff x="304800" y="2362200"/>
            <a:chExt cx="5486401" cy="367751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362200"/>
              <a:ext cx="5167134" cy="367751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4038600"/>
              <a:ext cx="3810001" cy="99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TextBox 6"/>
          <p:cNvSpPr txBox="1"/>
          <p:nvPr/>
        </p:nvSpPr>
        <p:spPr>
          <a:xfrm>
            <a:off x="158436" y="1227070"/>
            <a:ext cx="899160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Scientists and Policy Makers need plankton biomass and rate  data (carbon stocks and production rates) in the coastal zone at the scale of large ecosystems, such as the California Current, for proper understanding and management.</a:t>
            </a:r>
          </a:p>
          <a:p>
            <a:pPr marL="285750" indent="-285750">
              <a:buFont typeface="Arial" panose="020B0604020202020204" pitchFamily="34" charset="0"/>
              <a:buChar char="•"/>
            </a:pPr>
            <a:r>
              <a:rPr lang="en-US" sz="2400" dirty="0" smtClean="0"/>
              <a:t>Existing observing systems are too costly to scale up to the size that is required</a:t>
            </a:r>
            <a:endParaRPr lang="en-US" sz="2400" dirty="0"/>
          </a:p>
        </p:txBody>
      </p:sp>
      <p:pic>
        <p:nvPicPr>
          <p:cNvPr id="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726" r="30388" b="-2834"/>
          <a:stretch/>
        </p:blipFill>
        <p:spPr bwMode="auto">
          <a:xfrm>
            <a:off x="6477000" y="3106027"/>
            <a:ext cx="2076944" cy="367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6"/>
          <p:cNvSpPr txBox="1">
            <a:spLocks noChangeArrowheads="1"/>
          </p:cNvSpPr>
          <p:nvPr/>
        </p:nvSpPr>
        <p:spPr bwMode="auto">
          <a:xfrm>
            <a:off x="5935675" y="6102393"/>
            <a:ext cx="2520198"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1000" dirty="0"/>
              <a:t>MODIS Chlorophyll June 28, </a:t>
            </a:r>
            <a:r>
              <a:rPr lang="en-US" altLang="en-US" sz="1000" dirty="0" smtClean="0"/>
              <a:t>2011 http</a:t>
            </a:r>
            <a:r>
              <a:rPr lang="en-US" altLang="en-US" sz="1000" dirty="0"/>
              <a:t>://podaac-tools.jpl.nasa.gov/soto/</a:t>
            </a:r>
          </a:p>
        </p:txBody>
      </p:sp>
    </p:spTree>
    <p:extLst>
      <p:ext uri="{BB962C8B-B14F-4D97-AF65-F5344CB8AC3E}">
        <p14:creationId xmlns:p14="http://schemas.microsoft.com/office/powerpoint/2010/main" val="2599244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and why MBARI can contribute</a:t>
            </a:r>
            <a:endParaRPr lang="en-US" dirty="0"/>
          </a:p>
        </p:txBody>
      </p:sp>
      <p:sp>
        <p:nvSpPr>
          <p:cNvPr id="3" name="Content Placeholder 2"/>
          <p:cNvSpPr>
            <a:spLocks noGrp="1"/>
          </p:cNvSpPr>
          <p:nvPr>
            <p:ph idx="1"/>
          </p:nvPr>
        </p:nvSpPr>
        <p:spPr>
          <a:xfrm>
            <a:off x="228600" y="1483846"/>
            <a:ext cx="5334000" cy="4993153"/>
          </a:xfrm>
        </p:spPr>
        <p:txBody>
          <a:bodyPr>
            <a:normAutofit fontScale="70000" lnSpcReduction="20000"/>
          </a:bodyPr>
          <a:lstStyle/>
          <a:p>
            <a:r>
              <a:rPr lang="en-US" dirty="0" smtClean="0"/>
              <a:t>The MBARI Chemical Sensor lab has been working with Argo profiling floats for 10+ years</a:t>
            </a:r>
          </a:p>
          <a:p>
            <a:pPr lvl="1"/>
            <a:r>
              <a:rPr lang="en-US" dirty="0" smtClean="0"/>
              <a:t>Argo is arguably one of the few (maybe the only) ocean observing systems that has scaled to provide the needed data at the ocean basin level</a:t>
            </a:r>
          </a:p>
          <a:p>
            <a:pPr lvl="1"/>
            <a:r>
              <a:rPr lang="en-US" dirty="0" smtClean="0"/>
              <a:t>But Argo is designed and optimized for open ocean environments</a:t>
            </a:r>
          </a:p>
          <a:p>
            <a:pPr lvl="1"/>
            <a:r>
              <a:rPr lang="en-US" dirty="0" smtClean="0"/>
              <a:t>Extending Argo technology to the coastal environment requires a new platform</a:t>
            </a:r>
          </a:p>
          <a:p>
            <a:r>
              <a:rPr lang="en-US" dirty="0" smtClean="0"/>
              <a:t>The </a:t>
            </a:r>
            <a:r>
              <a:rPr lang="en-US" dirty="0" err="1" smtClean="0"/>
              <a:t>Chem</a:t>
            </a:r>
            <a:r>
              <a:rPr lang="en-US" dirty="0" smtClean="0"/>
              <a:t> Sensor lab has been developing a biogeochemical sensor suite and data analysis tools that are well suited for use on a coastal profiling float to address these important “health of the ocean” questions</a:t>
            </a:r>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7277" t="6245" r="618" b="7486"/>
          <a:stretch/>
        </p:blipFill>
        <p:spPr>
          <a:xfrm>
            <a:off x="5562600" y="1524000"/>
            <a:ext cx="3416196" cy="4724400"/>
          </a:xfrm>
          <a:prstGeom prst="rect">
            <a:avLst/>
          </a:prstGeom>
        </p:spPr>
      </p:pic>
    </p:spTree>
    <p:extLst>
      <p:ext uri="{BB962C8B-B14F-4D97-AF65-F5344CB8AC3E}">
        <p14:creationId xmlns:p14="http://schemas.microsoft.com/office/powerpoint/2010/main" val="3107611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670468"/>
            <a:ext cx="3753791" cy="4114800"/>
          </a:xfrm>
          <a:prstGeom prst="rect">
            <a:avLst/>
          </a:prstGeom>
          <a:ln w="3175">
            <a:solidFill>
              <a:schemeClr val="tx1"/>
            </a:solidFill>
          </a:ln>
        </p:spPr>
      </p:pic>
      <p:sp>
        <p:nvSpPr>
          <p:cNvPr id="2" name="Title 1"/>
          <p:cNvSpPr>
            <a:spLocks noGrp="1"/>
          </p:cNvSpPr>
          <p:nvPr>
            <p:ph type="title"/>
          </p:nvPr>
        </p:nvSpPr>
        <p:spPr>
          <a:xfrm>
            <a:off x="457200" y="8965"/>
            <a:ext cx="8229600" cy="829235"/>
          </a:xfrm>
        </p:spPr>
        <p:txBody>
          <a:bodyPr>
            <a:normAutofit/>
          </a:bodyPr>
          <a:lstStyle/>
          <a:p>
            <a:r>
              <a:rPr lang="en-US" dirty="0" smtClean="0"/>
              <a:t>CPF Current Status</a:t>
            </a:r>
            <a:endParaRPr lang="en-US" dirty="0"/>
          </a:p>
        </p:txBody>
      </p:sp>
      <p:sp>
        <p:nvSpPr>
          <p:cNvPr id="7" name="TextBox 6"/>
          <p:cNvSpPr txBox="1"/>
          <p:nvPr/>
        </p:nvSpPr>
        <p:spPr>
          <a:xfrm>
            <a:off x="2462811" y="1741182"/>
            <a:ext cx="2667000" cy="338554"/>
          </a:xfrm>
          <a:prstGeom prst="rect">
            <a:avLst/>
          </a:prstGeom>
          <a:solidFill>
            <a:schemeClr val="bg1"/>
          </a:solidFill>
          <a:ln w="3175">
            <a:solidFill>
              <a:schemeClr val="tx1"/>
            </a:solidFill>
          </a:ln>
        </p:spPr>
        <p:txBody>
          <a:bodyPr wrap="square" rtlCol="0">
            <a:spAutoFit/>
          </a:bodyPr>
          <a:lstStyle/>
          <a:p>
            <a:r>
              <a:rPr lang="en-US" sz="1600" dirty="0" smtClean="0"/>
              <a:t>10 profiles to 60m in 5 hours</a:t>
            </a:r>
            <a:endParaRPr lang="en-US" sz="1600" dirty="0"/>
          </a:p>
        </p:txBody>
      </p:sp>
      <p:sp>
        <p:nvSpPr>
          <p:cNvPr id="3" name="Content Placeholder 2"/>
          <p:cNvSpPr>
            <a:spLocks noGrp="1"/>
          </p:cNvSpPr>
          <p:nvPr>
            <p:ph idx="1"/>
          </p:nvPr>
        </p:nvSpPr>
        <p:spPr>
          <a:xfrm>
            <a:off x="457200" y="762000"/>
            <a:ext cx="7772400" cy="839318"/>
          </a:xfrm>
        </p:spPr>
        <p:txBody>
          <a:bodyPr>
            <a:normAutofit fontScale="85000" lnSpcReduction="10000"/>
          </a:bodyPr>
          <a:lstStyle/>
          <a:p>
            <a:r>
              <a:rPr lang="en-US" dirty="0" smtClean="0"/>
              <a:t>2 prototypes currently operational and undergoing at sea testing.  2 more coming on line.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0" y="2179397"/>
            <a:ext cx="4805290" cy="4594791"/>
          </a:xfrm>
          <a:prstGeom prst="rect">
            <a:avLst/>
          </a:prstGeom>
          <a:ln w="3175">
            <a:solidFill>
              <a:schemeClr val="tx1"/>
            </a:solidFill>
          </a:ln>
        </p:spPr>
      </p:pic>
      <p:sp>
        <p:nvSpPr>
          <p:cNvPr id="6" name="TextBox 5"/>
          <p:cNvSpPr txBox="1"/>
          <p:nvPr/>
        </p:nvSpPr>
        <p:spPr>
          <a:xfrm>
            <a:off x="1143000" y="6037410"/>
            <a:ext cx="3276600" cy="584775"/>
          </a:xfrm>
          <a:prstGeom prst="rect">
            <a:avLst/>
          </a:prstGeom>
          <a:solidFill>
            <a:schemeClr val="bg1"/>
          </a:solidFill>
          <a:ln w="3175">
            <a:solidFill>
              <a:schemeClr val="tx1"/>
            </a:solidFill>
          </a:ln>
        </p:spPr>
        <p:txBody>
          <a:bodyPr wrap="square" rtlCol="0">
            <a:spAutoFit/>
          </a:bodyPr>
          <a:lstStyle/>
          <a:p>
            <a:r>
              <a:rPr lang="en-US" sz="1600" dirty="0" smtClean="0"/>
              <a:t>Detailed, high resolution profiles of important biogeochemical properties</a:t>
            </a:r>
            <a:endParaRPr lang="en-US" sz="1600" dirty="0"/>
          </a:p>
        </p:txBody>
      </p:sp>
    </p:spTree>
    <p:extLst>
      <p:ext uri="{BB962C8B-B14F-4D97-AF65-F5344CB8AC3E}">
        <p14:creationId xmlns:p14="http://schemas.microsoft.com/office/powerpoint/2010/main" val="3129243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TotalTime>
  <Words>215</Words>
  <Application>Microsoft Office PowerPoint</Application>
  <PresentationFormat>On-screen Show (4:3)</PresentationFormat>
  <Paragraphs>15</Paragraphs>
  <Slides>3</Slides>
  <Notes>1</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Development of a Coastal Profiling Float The Problem</vt:lpstr>
      <vt:lpstr>How and why MBARI can contribute</vt:lpstr>
      <vt:lpstr>CPF Current Status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a Coastal Profiling Float The Problem</dc:title>
  <dc:creator>Gene M</dc:creator>
  <cp:lastModifiedBy>Gene M</cp:lastModifiedBy>
  <cp:revision>22</cp:revision>
  <dcterms:created xsi:type="dcterms:W3CDTF">2015-10-05T19:12:59Z</dcterms:created>
  <dcterms:modified xsi:type="dcterms:W3CDTF">2015-10-15T16:38:47Z</dcterms:modified>
</cp:coreProperties>
</file>