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93" r:id="rId2"/>
    <p:sldId id="294" r:id="rId3"/>
    <p:sldId id="298" r:id="rId4"/>
    <p:sldId id="297" r:id="rId5"/>
    <p:sldId id="296" r:id="rId6"/>
    <p:sldId id="291" r:id="rId7"/>
    <p:sldId id="256" r:id="rId8"/>
    <p:sldId id="257" r:id="rId9"/>
    <p:sldId id="258" r:id="rId10"/>
    <p:sldId id="259" r:id="rId11"/>
    <p:sldId id="273" r:id="rId12"/>
    <p:sldId id="282" r:id="rId13"/>
    <p:sldId id="262" r:id="rId14"/>
    <p:sldId id="274" r:id="rId15"/>
    <p:sldId id="267" r:id="rId16"/>
    <p:sldId id="271" r:id="rId17"/>
    <p:sldId id="285" r:id="rId18"/>
    <p:sldId id="276" r:id="rId19"/>
    <p:sldId id="266" r:id="rId20"/>
    <p:sldId id="275" r:id="rId21"/>
    <p:sldId id="286" r:id="rId22"/>
    <p:sldId id="287" r:id="rId23"/>
    <p:sldId id="288" r:id="rId24"/>
    <p:sldId id="289" r:id="rId25"/>
    <p:sldId id="290" r:id="rId26"/>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821" autoAdjust="0"/>
    <p:restoredTop sz="88235" autoAdjust="0"/>
  </p:normalViewPr>
  <p:slideViewPr>
    <p:cSldViewPr snapToGrid="0">
      <p:cViewPr varScale="1">
        <p:scale>
          <a:sx n="96" d="100"/>
          <a:sy n="96" d="100"/>
        </p:scale>
        <p:origin x="156" y="78"/>
      </p:cViewPr>
      <p:guideLst/>
    </p:cSldViewPr>
  </p:slideViewPr>
  <p:outlineViewPr>
    <p:cViewPr>
      <p:scale>
        <a:sx n="33" d="100"/>
        <a:sy n="33" d="100"/>
      </p:scale>
      <p:origin x="0" y="-5736"/>
    </p:cViewPr>
  </p:outlineViewPr>
  <p:notesTextViewPr>
    <p:cViewPr>
      <p:scale>
        <a:sx n="1" d="1"/>
        <a:sy n="1" d="1"/>
      </p:scale>
      <p:origin x="0" y="0"/>
    </p:cViewPr>
  </p:notesTextViewPr>
  <p:notesViewPr>
    <p:cSldViewPr snapToGrid="0">
      <p:cViewPr varScale="1">
        <p:scale>
          <a:sx n="86" d="100"/>
          <a:sy n="86" d="100"/>
        </p:scale>
        <p:origin x="3858" y="7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fld id="{C5D6B1A8-6954-49F9-90AE-EF70C39F1E86}" type="datetimeFigureOut">
              <a:rPr lang="en-US" smtClean="0"/>
              <a:t>5/9/2023</a:t>
            </a:fld>
            <a:endParaRPr lang="en-US"/>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8599493A-A9BB-4C85-9901-F5B7866C0478}" type="slidenum">
              <a:rPr lang="en-US" smtClean="0"/>
              <a:t>‹#›</a:t>
            </a:fld>
            <a:endParaRPr lang="en-US"/>
          </a:p>
        </p:txBody>
      </p:sp>
    </p:spTree>
    <p:extLst>
      <p:ext uri="{BB962C8B-B14F-4D97-AF65-F5344CB8AC3E}">
        <p14:creationId xmlns:p14="http://schemas.microsoft.com/office/powerpoint/2010/main" val="41716455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researchgate.net/publication/4010558_Design_and_initial_results_of_a_bottom_stationing_ocean_profiler"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1</a:t>
            </a:fld>
            <a:endParaRPr lang="en-US"/>
          </a:p>
        </p:txBody>
      </p:sp>
    </p:spTree>
    <p:extLst>
      <p:ext uri="{BB962C8B-B14F-4D97-AF65-F5344CB8AC3E}">
        <p14:creationId xmlns:p14="http://schemas.microsoft.com/office/powerpoint/2010/main" val="7699136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3000" dirty="0"/>
              <a:t>Webb Apex Float = 1%, MRV S2-A Solo II = 3.4%, BSOP Modular = 3/82 = 3.7%, MRV Alamo = 4.2%</a:t>
            </a:r>
          </a:p>
          <a:p>
            <a:pPr lvl="1"/>
            <a:r>
              <a:rPr lang="en-US" sz="3000" dirty="0"/>
              <a:t>Talk about 2 versions: identical from the bottom end cap up</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12</a:t>
            </a:fld>
            <a:endParaRPr lang="en-US"/>
          </a:p>
        </p:txBody>
      </p:sp>
    </p:spTree>
    <p:extLst>
      <p:ext uri="{BB962C8B-B14F-4D97-AF65-F5344CB8AC3E}">
        <p14:creationId xmlns:p14="http://schemas.microsoft.com/office/powerpoint/2010/main" val="42797816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I used to work in the engineering department at MBARI, now I work in the </a:t>
            </a:r>
            <a:r>
              <a:rPr lang="en-US" baseline="0" dirty="0" err="1"/>
              <a:t>chem</a:t>
            </a:r>
            <a:r>
              <a:rPr lang="en-US" baseline="0" dirty="0"/>
              <a:t> sensor lab and one of the first lessons I learned was that our product was useful science data, and that a really well engineering platform isn’t of any value if it doesn’t produce useful science data. I don’t really understand this thinking but I do accept it, so we’ve been working on the shore side tools we need to effectively interpret the data the CPF acquires.</a:t>
            </a:r>
          </a:p>
          <a:p>
            <a:r>
              <a:rPr lang="en-US" baseline="0" dirty="0"/>
              <a:t>We can see a cold, low oxygen deep water mass roll up the shelf and presumably transport nutrients (we’ll know when we have the Nitrate sensor on.;</a:t>
            </a:r>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13</a:t>
            </a:fld>
            <a:endParaRPr lang="en-US"/>
          </a:p>
        </p:txBody>
      </p:sp>
    </p:spTree>
    <p:extLst>
      <p:ext uri="{BB962C8B-B14F-4D97-AF65-F5344CB8AC3E}">
        <p14:creationId xmlns:p14="http://schemas.microsoft.com/office/powerpoint/2010/main" val="16981402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defRPr/>
            </a:pPr>
            <a:r>
              <a:rPr lang="en-US" dirty="0"/>
              <a:t>This slide</a:t>
            </a:r>
            <a:r>
              <a:rPr lang="en-US" baseline="0" dirty="0"/>
              <a:t> is pretty dense, I’ll try to unpack it for you.  </a:t>
            </a:r>
          </a:p>
          <a:p>
            <a:pPr defTabSz="966612">
              <a:defRPr/>
            </a:pPr>
            <a:r>
              <a:rPr lang="en-US" baseline="0" dirty="0"/>
              <a:t>I talked about the challenge of keeping the CPF in the coastal zone and not on the beach of off-shore.  </a:t>
            </a:r>
          </a:p>
          <a:p>
            <a:pPr defTabSz="966612">
              <a:defRPr/>
            </a:pPr>
            <a:r>
              <a:rPr lang="en-US" baseline="0" dirty="0"/>
              <a:t>We identified this risk at the beginning of the project and suggested we could mitigate this risk to some extent using operational, 3D numerical current models. </a:t>
            </a:r>
          </a:p>
          <a:p>
            <a:pPr defTabSz="966612">
              <a:defRPr/>
            </a:pPr>
            <a:r>
              <a:rPr lang="en-US" baseline="0" dirty="0"/>
              <a:t> The ROMS model runs every day and give a 3 day 3D forecast of currents in the Monterey Bay.  </a:t>
            </a:r>
          </a:p>
          <a:p>
            <a:pPr defTabSz="966612">
              <a:defRPr/>
            </a:pPr>
            <a:r>
              <a:rPr lang="en-US" baseline="0" dirty="0"/>
              <a:t>So if the CPF was drifting west, in many coastal zones there would be a high probability there is a sub-surface current heading roughly east and we could park at that depth to move back toward the target volume. This is much like the way </a:t>
            </a:r>
            <a:r>
              <a:rPr lang="en-US" dirty="0"/>
              <a:t>Hot air balloons navigate. </a:t>
            </a:r>
          </a:p>
          <a:p>
            <a:pPr defTabSz="966612">
              <a:defRPr/>
            </a:pPr>
            <a:r>
              <a:rPr lang="en-US" dirty="0"/>
              <a:t>So,</a:t>
            </a:r>
            <a:r>
              <a:rPr lang="en-US" baseline="0" dirty="0"/>
              <a:t> we ran an experiment, here’s the target area …</a:t>
            </a:r>
            <a:endParaRPr lang="en-US" dirty="0"/>
          </a:p>
          <a:p>
            <a:r>
              <a:rPr lang="en-US" dirty="0"/>
              <a:t>Need to run ROMS at higher resolution particularly given the bathymetry</a:t>
            </a:r>
          </a:p>
          <a:p>
            <a:endParaRPr lang="en-US" dirty="0"/>
          </a:p>
          <a:p>
            <a:r>
              <a:rPr lang="en-US" dirty="0"/>
              <a:t>Maybe crop the ROMS window and add a velocity vs depth plot.</a:t>
            </a:r>
          </a:p>
        </p:txBody>
      </p:sp>
      <p:sp>
        <p:nvSpPr>
          <p:cNvPr id="4" name="Slide Number Placeholder 3"/>
          <p:cNvSpPr>
            <a:spLocks noGrp="1"/>
          </p:cNvSpPr>
          <p:nvPr>
            <p:ph type="sldNum" sz="quarter" idx="5"/>
          </p:nvPr>
        </p:nvSpPr>
        <p:spPr/>
        <p:txBody>
          <a:bodyPr/>
          <a:lstStyle/>
          <a:p>
            <a:fld id="{8599493A-A9BB-4C85-9901-F5B7866C0478}" type="slidenum">
              <a:rPr lang="en-US" smtClean="0"/>
              <a:t>14</a:t>
            </a:fld>
            <a:endParaRPr lang="en-US"/>
          </a:p>
        </p:txBody>
      </p:sp>
    </p:spTree>
    <p:extLst>
      <p:ext uri="{BB962C8B-B14F-4D97-AF65-F5344CB8AC3E}">
        <p14:creationId xmlns:p14="http://schemas.microsoft.com/office/powerpoint/2010/main" val="6665447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Working in shallow water is a challenge as I mentioned earlier.  If you’re working in 20 meters of water you don’t want to spend 15 of those meters getting to a stable vertical velocity</a:t>
            </a:r>
          </a:p>
          <a:p>
            <a:r>
              <a:rPr lang="en-US" dirty="0"/>
              <a:t>The zoomed inset is for getting off the surface which is harder due to wave action and the fact that we descend at 20 cm/sec and ascend at 10 cm/sec</a:t>
            </a:r>
          </a:p>
          <a:p>
            <a:r>
              <a:rPr lang="en-US" dirty="0"/>
              <a:t>Sampling is typically done during park, anchor and ascent but can be done on descent if desired.</a:t>
            </a:r>
          </a:p>
          <a:p>
            <a:r>
              <a:rPr lang="en-US" dirty="0"/>
              <a:t>The depth control has a dead band which in this case is set for +/1 meter.</a:t>
            </a:r>
          </a:p>
          <a:p>
            <a:r>
              <a:rPr lang="en-US" dirty="0"/>
              <a:t>Tuned for maximum stability and noise rejection and  moderate performance</a:t>
            </a:r>
          </a:p>
          <a:p>
            <a:r>
              <a:rPr lang="en-US" dirty="0"/>
              <a:t>6 meters of overshoot</a:t>
            </a:r>
          </a:p>
        </p:txBody>
      </p:sp>
      <p:sp>
        <p:nvSpPr>
          <p:cNvPr id="4" name="Slide Number Placeholder 3"/>
          <p:cNvSpPr>
            <a:spLocks noGrp="1"/>
          </p:cNvSpPr>
          <p:nvPr>
            <p:ph type="sldNum" sz="quarter" idx="5"/>
          </p:nvPr>
        </p:nvSpPr>
        <p:spPr/>
        <p:txBody>
          <a:bodyPr/>
          <a:lstStyle/>
          <a:p>
            <a:fld id="{8599493A-A9BB-4C85-9901-F5B7866C0478}" type="slidenum">
              <a:rPr lang="en-US" smtClean="0"/>
              <a:t>15</a:t>
            </a:fld>
            <a:endParaRPr lang="en-US"/>
          </a:p>
        </p:txBody>
      </p:sp>
    </p:spTree>
    <p:extLst>
      <p:ext uri="{BB962C8B-B14F-4D97-AF65-F5344CB8AC3E}">
        <p14:creationId xmlns:p14="http://schemas.microsoft.com/office/powerpoint/2010/main" val="4885626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Exact same control algorithm with no dead band.</a:t>
            </a:r>
          </a:p>
          <a:p>
            <a:r>
              <a:rPr lang="en-US" dirty="0"/>
              <a:t>After trying several other subsurface </a:t>
            </a:r>
            <a:r>
              <a:rPr lang="en-US" dirty="0" err="1"/>
              <a:t>Lagrangian</a:t>
            </a:r>
            <a:r>
              <a:rPr lang="en-US" dirty="0"/>
              <a:t> floats, the MBARI BOG built 2 for their twice a year field deployments</a:t>
            </a:r>
          </a:p>
          <a:p>
            <a:r>
              <a:rPr lang="en-US" dirty="0"/>
              <a:t>Ballast in 350 gram increments in the test tank</a:t>
            </a:r>
          </a:p>
          <a:p>
            <a:r>
              <a:rPr lang="en-US" dirty="0"/>
              <a:t>Control algorithms</a:t>
            </a:r>
            <a:r>
              <a:rPr lang="en-US" baseline="0" dirty="0"/>
              <a:t> designed for maximum stability and noise rejection and </a:t>
            </a:r>
            <a:r>
              <a:rPr lang="en-US" baseline="0"/>
              <a:t>minimal performance</a:t>
            </a:r>
            <a:endParaRPr lang="en-US" dirty="0"/>
          </a:p>
          <a:p>
            <a:pPr defTabSz="966612">
              <a:defRPr/>
            </a:pPr>
            <a:r>
              <a:rPr lang="en-US" dirty="0"/>
              <a:t>Pick up truck of the sea</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16</a:t>
            </a:fld>
            <a:endParaRPr lang="en-US"/>
          </a:p>
        </p:txBody>
      </p:sp>
    </p:spTree>
    <p:extLst>
      <p:ext uri="{BB962C8B-B14F-4D97-AF65-F5344CB8AC3E}">
        <p14:creationId xmlns:p14="http://schemas.microsoft.com/office/powerpoint/2010/main" val="8487557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action verbs</a:t>
            </a:r>
          </a:p>
        </p:txBody>
      </p:sp>
      <p:sp>
        <p:nvSpPr>
          <p:cNvPr id="4" name="Slide Number Placeholder 3"/>
          <p:cNvSpPr>
            <a:spLocks noGrp="1"/>
          </p:cNvSpPr>
          <p:nvPr>
            <p:ph type="sldNum" sz="quarter" idx="10"/>
          </p:nvPr>
        </p:nvSpPr>
        <p:spPr/>
        <p:txBody>
          <a:bodyPr/>
          <a:lstStyle/>
          <a:p>
            <a:fld id="{8599493A-A9BB-4C85-9901-F5B7866C0478}" type="slidenum">
              <a:rPr lang="en-US" smtClean="0"/>
              <a:t>18</a:t>
            </a:fld>
            <a:endParaRPr lang="en-US"/>
          </a:p>
        </p:txBody>
      </p:sp>
    </p:spTree>
    <p:extLst>
      <p:ext uri="{BB962C8B-B14F-4D97-AF65-F5344CB8AC3E}">
        <p14:creationId xmlns:p14="http://schemas.microsoft.com/office/powerpoint/2010/main" val="31097800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Evidence for integrating new instruments in the photos, Not a Ferrari, more like the 10 ton </a:t>
            </a:r>
            <a:r>
              <a:rPr lang="en-US" dirty="0" err="1"/>
              <a:t>stakebed</a:t>
            </a:r>
            <a:r>
              <a:rPr lang="en-US" dirty="0"/>
              <a:t> pickup</a:t>
            </a:r>
          </a:p>
          <a:p>
            <a:r>
              <a:rPr lang="en-US" dirty="0" err="1"/>
              <a:t>MicroRider</a:t>
            </a:r>
            <a:r>
              <a:rPr lang="en-US" dirty="0"/>
              <a:t> is called out on the turbulent mixing EOV spec sheet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deltaV</a:t>
            </a:r>
            <a:r>
              <a:rPr lang="en-US" dirty="0"/>
              <a:t>/V is the metric</a:t>
            </a:r>
          </a:p>
          <a:p>
            <a:r>
              <a:rPr lang="en-US" dirty="0"/>
              <a:t>Mission life may increase by a factor of 2</a:t>
            </a:r>
          </a:p>
        </p:txBody>
      </p:sp>
      <p:sp>
        <p:nvSpPr>
          <p:cNvPr id="4" name="Slide Number Placeholder 3"/>
          <p:cNvSpPr>
            <a:spLocks noGrp="1"/>
          </p:cNvSpPr>
          <p:nvPr>
            <p:ph type="sldNum" sz="quarter" idx="5"/>
          </p:nvPr>
        </p:nvSpPr>
        <p:spPr/>
        <p:txBody>
          <a:bodyPr/>
          <a:lstStyle/>
          <a:p>
            <a:fld id="{8599493A-A9BB-4C85-9901-F5B7866C0478}" type="slidenum">
              <a:rPr lang="en-US" smtClean="0"/>
              <a:t>2</a:t>
            </a:fld>
            <a:endParaRPr lang="en-US"/>
          </a:p>
        </p:txBody>
      </p:sp>
    </p:spTree>
    <p:extLst>
      <p:ext uri="{BB962C8B-B14F-4D97-AF65-F5344CB8AC3E}">
        <p14:creationId xmlns:p14="http://schemas.microsoft.com/office/powerpoint/2010/main" val="28061746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r>
              <a:rPr lang="en-US" dirty="0"/>
              <a:t>Robustification is an on-going process, particularly for tech developed at research institutes</a:t>
            </a:r>
          </a:p>
          <a:p>
            <a:pPr defTabSz="966612"/>
            <a:r>
              <a:rPr lang="en-US" dirty="0" err="1"/>
              <a:t>Succesful</a:t>
            </a:r>
            <a:r>
              <a:rPr lang="en-US" dirty="0"/>
              <a:t> community adoption requires an ecosystem of people, products and support, not just a chunk of hardware</a:t>
            </a:r>
          </a:p>
          <a:p>
            <a:pPr defTabSz="966612"/>
            <a:r>
              <a:rPr lang="en-US" dirty="0"/>
              <a:t>Commercializing research equipment can be path to a dead end.  Does anyone have a success story from the ocean community that isn’t driven by a DOD need?</a:t>
            </a:r>
          </a:p>
          <a:p>
            <a:r>
              <a:rPr lang="en-US" dirty="0"/>
              <a:t>Does anyone except me think the CPF can be open sourced?</a:t>
            </a:r>
          </a:p>
          <a:p>
            <a:r>
              <a:rPr lang="en-US" dirty="0"/>
              <a:t>I’m pleased to see that my pot of gold aligns with some DOOS goals</a:t>
            </a:r>
          </a:p>
        </p:txBody>
      </p:sp>
      <p:sp>
        <p:nvSpPr>
          <p:cNvPr id="4" name="Slide Number Placeholder 3"/>
          <p:cNvSpPr>
            <a:spLocks noGrp="1"/>
          </p:cNvSpPr>
          <p:nvPr>
            <p:ph type="sldNum" sz="quarter" idx="5"/>
          </p:nvPr>
        </p:nvSpPr>
        <p:spPr/>
        <p:txBody>
          <a:bodyPr/>
          <a:lstStyle/>
          <a:p>
            <a:fld id="{8599493A-A9BB-4C85-9901-F5B7866C0478}" type="slidenum">
              <a:rPr lang="en-US" smtClean="0"/>
              <a:t>3</a:t>
            </a:fld>
            <a:endParaRPr lang="en-US"/>
          </a:p>
        </p:txBody>
      </p:sp>
    </p:spTree>
    <p:extLst>
      <p:ext uri="{BB962C8B-B14F-4D97-AF65-F5344CB8AC3E}">
        <p14:creationId xmlns:p14="http://schemas.microsoft.com/office/powerpoint/2010/main" val="37430417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Buoyancy engine and instruments are fully capable of 2000 meter operation</a:t>
            </a:r>
          </a:p>
          <a:p>
            <a:r>
              <a:rPr lang="en-US" dirty="0"/>
              <a:t>It’s useful to talk about both up front capital costs and overall life cycle costs</a:t>
            </a:r>
          </a:p>
          <a:p>
            <a:r>
              <a:rPr lang="en-US" dirty="0"/>
              <a:t>It’s the cost per useful data point , that matters not the capital cost of the technology, regardless of how cool it is.</a:t>
            </a:r>
          </a:p>
        </p:txBody>
      </p:sp>
      <p:sp>
        <p:nvSpPr>
          <p:cNvPr id="4" name="Slide Number Placeholder 3"/>
          <p:cNvSpPr>
            <a:spLocks noGrp="1"/>
          </p:cNvSpPr>
          <p:nvPr>
            <p:ph type="sldNum" sz="quarter" idx="5"/>
          </p:nvPr>
        </p:nvSpPr>
        <p:spPr/>
        <p:txBody>
          <a:bodyPr/>
          <a:lstStyle/>
          <a:p>
            <a:fld id="{8599493A-A9BB-4C85-9901-F5B7866C0478}" type="slidenum">
              <a:rPr lang="en-US" smtClean="0"/>
              <a:t>4</a:t>
            </a:fld>
            <a:endParaRPr lang="en-US"/>
          </a:p>
        </p:txBody>
      </p:sp>
    </p:spTree>
    <p:extLst>
      <p:ext uri="{BB962C8B-B14F-4D97-AF65-F5344CB8AC3E}">
        <p14:creationId xmlns:p14="http://schemas.microsoft.com/office/powerpoint/2010/main" val="31541252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Thanks very much for the opportunity to talk about MBARI’s</a:t>
            </a:r>
            <a:r>
              <a:rPr lang="en-US" baseline="0" dirty="0"/>
              <a:t> coastal profiling float project</a:t>
            </a:r>
            <a:endParaRPr lang="en-US" dirty="0"/>
          </a:p>
          <a:p>
            <a:r>
              <a:rPr lang="en-US" dirty="0"/>
              <a:t>Describe</a:t>
            </a:r>
            <a:r>
              <a:rPr lang="en-US" baseline="0" dirty="0"/>
              <a:t> what this project is</a:t>
            </a:r>
            <a:endParaRPr lang="en-US" dirty="0"/>
          </a:p>
        </p:txBody>
      </p:sp>
      <p:sp>
        <p:nvSpPr>
          <p:cNvPr id="4" name="Slide Number Placeholder 3"/>
          <p:cNvSpPr>
            <a:spLocks noGrp="1"/>
          </p:cNvSpPr>
          <p:nvPr>
            <p:ph type="sldNum" sz="quarter" idx="10"/>
          </p:nvPr>
        </p:nvSpPr>
        <p:spPr/>
        <p:txBody>
          <a:bodyPr/>
          <a:lstStyle/>
          <a:p>
            <a:fld id="{8599493A-A9BB-4C85-9901-F5B7866C0478}" type="slidenum">
              <a:rPr lang="en-US" smtClean="0"/>
              <a:t>7</a:t>
            </a:fld>
            <a:endParaRPr lang="en-US"/>
          </a:p>
        </p:txBody>
      </p:sp>
    </p:spTree>
    <p:extLst>
      <p:ext uri="{BB962C8B-B14F-4D97-AF65-F5344CB8AC3E}">
        <p14:creationId xmlns:p14="http://schemas.microsoft.com/office/powerpoint/2010/main" val="31310760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initial</a:t>
            </a:r>
            <a:r>
              <a:rPr lang="en-US" baseline="0" dirty="0"/>
              <a:t> motivation for this project came from a conversations I had with Ken Johnson, the PI of MBARI’s chemical sensor group</a:t>
            </a:r>
          </a:p>
          <a:p>
            <a:r>
              <a:rPr lang="en-US" baseline="0" dirty="0"/>
              <a:t>He showed me this press release from NOAA marine fisheries from 2008 when only a third of the expected Salmon returned to their breeding streams during the 2007 season and suggested it was primarily due to low food production in 2005</a:t>
            </a:r>
          </a:p>
          <a:p>
            <a:r>
              <a:rPr lang="en-US" baseline="0" dirty="0"/>
              <a:t>The problem was pretty clear; managing fisheries is a complex task, and data is sparse, real time or near real time data is even less available.</a:t>
            </a:r>
          </a:p>
          <a:p>
            <a:r>
              <a:rPr lang="en-US" baseline="0" dirty="0"/>
              <a:t>I was hooked even before I knew that ensuring sustainable fisheries is an explicit goal of the David and Lucille Packard foundation, which funds MBARI, makes this an even more compelling challenge  </a:t>
            </a:r>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8</a:t>
            </a:fld>
            <a:endParaRPr lang="en-US"/>
          </a:p>
        </p:txBody>
      </p:sp>
    </p:spTree>
    <p:extLst>
      <p:ext uri="{BB962C8B-B14F-4D97-AF65-F5344CB8AC3E}">
        <p14:creationId xmlns:p14="http://schemas.microsoft.com/office/powerpoint/2010/main" val="12202716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Additional motivation include the Coastal Carbon Synthesis Group’s community workshop report where the recommended more development of observing systems for continental margins.</a:t>
            </a:r>
          </a:p>
          <a:p>
            <a:r>
              <a:rPr lang="en-US" baseline="0" dirty="0"/>
              <a:t>Community workshops sponsored by Ocean Carbon and Biogeochemistry Program and North American Carbon Program</a:t>
            </a:r>
          </a:p>
          <a:p>
            <a:r>
              <a:rPr lang="en-US" baseline="0" dirty="0"/>
              <a:t>NSF also published their 10 big ideas, the areas that will drive their research agenda for the near future.  One of the 10 big ideas is Navigating the New Arctic and again, they point out the lack of data limiting our understanding.</a:t>
            </a:r>
          </a:p>
          <a:p>
            <a:r>
              <a:rPr lang="en-US" baseline="0" dirty="0"/>
              <a:t>While the arctic was not one of our initial research topics, we think it is within the capability of the CPF.  </a:t>
            </a:r>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9</a:t>
            </a:fld>
            <a:endParaRPr lang="en-US"/>
          </a:p>
        </p:txBody>
      </p:sp>
    </p:spTree>
    <p:extLst>
      <p:ext uri="{BB962C8B-B14F-4D97-AF65-F5344CB8AC3E}">
        <p14:creationId xmlns:p14="http://schemas.microsoft.com/office/powerpoint/2010/main" val="24313913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started</a:t>
            </a:r>
            <a:r>
              <a:rPr lang="en-US" baseline="0" dirty="0"/>
              <a:t> the project with the usual process of defining specific science needs or requirements, identifying risks or more PC, challenges and developing concepts.</a:t>
            </a:r>
          </a:p>
          <a:p>
            <a:r>
              <a:rPr lang="en-US" baseline="0" dirty="0"/>
              <a:t>We have a fairly detailed document describing these but I can summarize them pretty briefly here.</a:t>
            </a:r>
            <a:endParaRPr lang="en-US" dirty="0"/>
          </a:p>
        </p:txBody>
      </p:sp>
      <p:sp>
        <p:nvSpPr>
          <p:cNvPr id="4" name="Slide Number Placeholder 3"/>
          <p:cNvSpPr>
            <a:spLocks noGrp="1"/>
          </p:cNvSpPr>
          <p:nvPr>
            <p:ph type="sldNum" sz="quarter" idx="10"/>
          </p:nvPr>
        </p:nvSpPr>
        <p:spPr/>
        <p:txBody>
          <a:bodyPr/>
          <a:lstStyle/>
          <a:p>
            <a:fld id="{8599493A-A9BB-4C85-9901-F5B7866C0478}" type="slidenum">
              <a:rPr lang="en-US" smtClean="0"/>
              <a:t>10</a:t>
            </a:fld>
            <a:endParaRPr lang="en-US"/>
          </a:p>
        </p:txBody>
      </p:sp>
    </p:spTree>
    <p:extLst>
      <p:ext uri="{BB962C8B-B14F-4D97-AF65-F5344CB8AC3E}">
        <p14:creationId xmlns:p14="http://schemas.microsoft.com/office/powerpoint/2010/main" val="8368482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u="none" dirty="0">
                <a:effectLst>
                  <a:outerShdw blurRad="38100" dist="38100" dir="2700000" algn="tl">
                    <a:srgbClr val="000000">
                      <a:alpha val="43137"/>
                    </a:srgbClr>
                  </a:outerShdw>
                </a:effectLst>
                <a:latin typeface="+mn-lt"/>
                <a:hlinkClick r:id="rId3"/>
              </a:rPr>
              <a:t>I</a:t>
            </a:r>
            <a:r>
              <a:rPr lang="en-US" b="0" u="none" baseline="0" dirty="0">
                <a:solidFill>
                  <a:schemeClr val="bg1"/>
                </a:solidFill>
                <a:effectLst>
                  <a:outerShdw blurRad="38100" dist="38100" dir="2700000" algn="tl">
                    <a:srgbClr val="000000">
                      <a:alpha val="43137"/>
                    </a:srgbClr>
                  </a:outerShdw>
                </a:effectLst>
                <a:latin typeface="+mn-lt"/>
                <a:hlinkClick r:id="rId3"/>
              </a:rPr>
              <a:t>f you’re working in 20 meters of water you don’t want to spend 15 of those meters reaching a stable profiling velocity</a:t>
            </a:r>
          </a:p>
          <a:p>
            <a:r>
              <a:rPr lang="en-US" b="0" u="none" baseline="0" dirty="0">
                <a:solidFill>
                  <a:schemeClr val="bg1"/>
                </a:solidFill>
                <a:effectLst>
                  <a:outerShdw blurRad="38100" dist="38100" dir="2700000" algn="tl">
                    <a:srgbClr val="000000">
                      <a:alpha val="43137"/>
                    </a:srgbClr>
                  </a:outerShdw>
                </a:effectLst>
                <a:latin typeface="+mn-lt"/>
                <a:hlinkClick r:id="rId3"/>
              </a:rPr>
              <a:t>Profiling floats have been very effective platforms for the pH and Nitrates sensors we’ve developed in our lab but so far, only in deep water, open ocean applications </a:t>
            </a:r>
          </a:p>
          <a:p>
            <a:r>
              <a:rPr lang="en-US" b="0" u="none" baseline="0" dirty="0">
                <a:solidFill>
                  <a:schemeClr val="bg1"/>
                </a:solidFill>
                <a:effectLst>
                  <a:outerShdw blurRad="38100" dist="38100" dir="2700000" algn="tl">
                    <a:srgbClr val="000000">
                      <a:alpha val="43137"/>
                    </a:srgbClr>
                  </a:outerShdw>
                </a:effectLst>
                <a:latin typeface="+mn-lt"/>
                <a:hlinkClick r:id="rId3"/>
              </a:rPr>
              <a:t>Profiling floats are kind of a base line for evaluating platform concepts and were the only approach that scaled up to the scales we were targeting at a cost that was consistent with reasonable funding assumptions</a:t>
            </a:r>
          </a:p>
          <a:p>
            <a:r>
              <a:rPr lang="en-US" b="0" u="none" baseline="0" dirty="0">
                <a:solidFill>
                  <a:schemeClr val="bg1"/>
                </a:solidFill>
                <a:effectLst>
                  <a:outerShdw blurRad="38100" dist="38100" dir="2700000" algn="tl">
                    <a:srgbClr val="000000">
                      <a:alpha val="43137"/>
                    </a:srgbClr>
                  </a:outerShdw>
                </a:effectLst>
                <a:latin typeface="+mn-lt"/>
                <a:hlinkClick r:id="rId3"/>
              </a:rPr>
              <a:t>Say bottom station ocean profiler</a:t>
            </a:r>
          </a:p>
          <a:p>
            <a:r>
              <a:rPr lang="en-US" b="0" u="none" dirty="0">
                <a:effectLst>
                  <a:outerShdw blurRad="38100" dist="38100" dir="2700000" algn="tl">
                    <a:srgbClr val="000000">
                      <a:alpha val="43137"/>
                    </a:srgbClr>
                  </a:outerShdw>
                </a:effectLst>
                <a:latin typeface="+mn-lt"/>
                <a:hlinkClick r:id="rId3"/>
              </a:rPr>
              <a:t>https://www.researchgate.net/publication/4010558_Design_and_initial_results_of_a_bottom_stationing_ocean_profiler</a:t>
            </a:r>
            <a:endParaRPr lang="en-US" b="0" u="none" dirty="0">
              <a:effectLst>
                <a:outerShdw blurRad="38100" dist="38100" dir="2700000" algn="tl">
                  <a:srgbClr val="000000">
                    <a:alpha val="43137"/>
                  </a:srgbClr>
                </a:outerShdw>
              </a:effectLst>
              <a:latin typeface="+mn-lt"/>
            </a:endParaRPr>
          </a:p>
          <a:p>
            <a:pPr fontAlgn="base"/>
            <a:r>
              <a:rPr lang="en-US" sz="1300" dirty="0" err="1">
                <a:effectLst>
                  <a:outerShdw blurRad="38100" dist="38100" dir="2700000" algn="tl">
                    <a:srgbClr val="000000">
                      <a:alpha val="43137"/>
                    </a:srgbClr>
                  </a:outerShdw>
                </a:effectLst>
              </a:rPr>
              <a:t>Arvor</a:t>
            </a:r>
            <a:r>
              <a:rPr lang="en-US" sz="1300" dirty="0">
                <a:effectLst>
                  <a:outerShdw blurRad="38100" dist="38100" dir="2700000" algn="tl">
                    <a:srgbClr val="000000">
                      <a:alpha val="43137"/>
                    </a:srgbClr>
                  </a:outerShdw>
                </a:effectLst>
              </a:rPr>
              <a:t>-C FLOAT DIMENSIONS Overall length: 195cm with antenna Hull length: 140cm Hull diameter: 11cm Weight: 22kg</a:t>
            </a:r>
          </a:p>
          <a:p>
            <a:pPr fontAlgn="base"/>
            <a:r>
              <a:rPr lang="en-US" sz="1300" dirty="0">
                <a:effectLst>
                  <a:outerShdw blurRad="38100" dist="38100" dir="2700000" algn="tl">
                    <a:srgbClr val="000000">
                      <a:alpha val="43137"/>
                    </a:srgbClr>
                  </a:outerShdw>
                </a:effectLst>
              </a:rPr>
              <a:t>Talk about anchoring, fast profiling, numerical model</a:t>
            </a:r>
          </a:p>
          <a:p>
            <a:endParaRPr lang="en-US" b="0" u="none" dirty="0">
              <a:effectLst>
                <a:outerShdw blurRad="38100" dist="38100" dir="2700000" algn="tl">
                  <a:srgbClr val="000000">
                    <a:alpha val="43137"/>
                  </a:srgbClr>
                </a:outerShdw>
              </a:effectLst>
              <a:latin typeface="+mn-lt"/>
            </a:endParaRPr>
          </a:p>
        </p:txBody>
      </p:sp>
      <p:sp>
        <p:nvSpPr>
          <p:cNvPr id="4" name="Slide Number Placeholder 3"/>
          <p:cNvSpPr>
            <a:spLocks noGrp="1"/>
          </p:cNvSpPr>
          <p:nvPr>
            <p:ph type="sldNum" sz="quarter" idx="10"/>
          </p:nvPr>
        </p:nvSpPr>
        <p:spPr/>
        <p:txBody>
          <a:bodyPr/>
          <a:lstStyle/>
          <a:p>
            <a:fld id="{8599493A-A9BB-4C85-9901-F5B7866C0478}" type="slidenum">
              <a:rPr lang="en-US" smtClean="0"/>
              <a:t>11</a:t>
            </a:fld>
            <a:endParaRPr lang="en-US"/>
          </a:p>
        </p:txBody>
      </p:sp>
    </p:spTree>
    <p:extLst>
      <p:ext uri="{BB962C8B-B14F-4D97-AF65-F5344CB8AC3E}">
        <p14:creationId xmlns:p14="http://schemas.microsoft.com/office/powerpoint/2010/main" val="2060956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03E186-9CFA-46C1-865D-3CDB11131FF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181A55C-12D9-4644-AC7C-EC2FC5042C6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CDEA399-BEE1-4DC4-8467-6BFEB0FB2536}"/>
              </a:ext>
            </a:extLst>
          </p:cNvPr>
          <p:cNvSpPr>
            <a:spLocks noGrp="1"/>
          </p:cNvSpPr>
          <p:nvPr>
            <p:ph type="dt" sz="half" idx="10"/>
          </p:nvPr>
        </p:nvSpPr>
        <p:spPr/>
        <p:txBody>
          <a:bodyPr/>
          <a:lstStyle/>
          <a:p>
            <a:fld id="{CE25375C-5263-4EE0-BB92-B5A98955ED27}" type="datetimeFigureOut">
              <a:rPr lang="en-US" smtClean="0"/>
              <a:t>5/9/2023</a:t>
            </a:fld>
            <a:endParaRPr lang="en-US"/>
          </a:p>
        </p:txBody>
      </p:sp>
      <p:sp>
        <p:nvSpPr>
          <p:cNvPr id="5" name="Footer Placeholder 4">
            <a:extLst>
              <a:ext uri="{FF2B5EF4-FFF2-40B4-BE49-F238E27FC236}">
                <a16:creationId xmlns:a16="http://schemas.microsoft.com/office/drawing/2014/main" id="{D4A24099-8CE0-4FB8-A7E7-B8DEBF4FE49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3B3D17C-9902-4976-8F2E-5244ECFD4D0C}"/>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6122415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BA6ADE-2BD5-463C-B141-96E347B22C6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7743168-C52E-451A-BF57-CDBD7F362851}"/>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CCC3C4-4B1C-4E88-9DDE-82631EC62BEA}"/>
              </a:ext>
            </a:extLst>
          </p:cNvPr>
          <p:cNvSpPr>
            <a:spLocks noGrp="1"/>
          </p:cNvSpPr>
          <p:nvPr>
            <p:ph type="dt" sz="half" idx="10"/>
          </p:nvPr>
        </p:nvSpPr>
        <p:spPr/>
        <p:txBody>
          <a:bodyPr/>
          <a:lstStyle/>
          <a:p>
            <a:fld id="{CE25375C-5263-4EE0-BB92-B5A98955ED27}" type="datetimeFigureOut">
              <a:rPr lang="en-US" smtClean="0"/>
              <a:t>5/9/2023</a:t>
            </a:fld>
            <a:endParaRPr lang="en-US"/>
          </a:p>
        </p:txBody>
      </p:sp>
      <p:sp>
        <p:nvSpPr>
          <p:cNvPr id="5" name="Footer Placeholder 4">
            <a:extLst>
              <a:ext uri="{FF2B5EF4-FFF2-40B4-BE49-F238E27FC236}">
                <a16:creationId xmlns:a16="http://schemas.microsoft.com/office/drawing/2014/main" id="{160D80E2-E2E5-4460-AD79-FE86B5E472F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0015C83-9173-4B3A-92F6-E15CE0E737AC}"/>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29918650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E4D8DE5-E70B-4010-8103-B59AFF91804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467D892-CD6E-4200-B9C8-C4BBB8CE57C7}"/>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07D8DA9-5E2D-4024-86A3-A33CCE660DE7}"/>
              </a:ext>
            </a:extLst>
          </p:cNvPr>
          <p:cNvSpPr>
            <a:spLocks noGrp="1"/>
          </p:cNvSpPr>
          <p:nvPr>
            <p:ph type="dt" sz="half" idx="10"/>
          </p:nvPr>
        </p:nvSpPr>
        <p:spPr/>
        <p:txBody>
          <a:bodyPr/>
          <a:lstStyle/>
          <a:p>
            <a:fld id="{CE25375C-5263-4EE0-BB92-B5A98955ED27}" type="datetimeFigureOut">
              <a:rPr lang="en-US" smtClean="0"/>
              <a:t>5/9/2023</a:t>
            </a:fld>
            <a:endParaRPr lang="en-US"/>
          </a:p>
        </p:txBody>
      </p:sp>
      <p:sp>
        <p:nvSpPr>
          <p:cNvPr id="5" name="Footer Placeholder 4">
            <a:extLst>
              <a:ext uri="{FF2B5EF4-FFF2-40B4-BE49-F238E27FC236}">
                <a16:creationId xmlns:a16="http://schemas.microsoft.com/office/drawing/2014/main" id="{B87A8850-CCF6-48E8-A705-5EE3D1A7922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FE10D49-7FD8-4F47-97E6-4A9DC2C87C52}"/>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34719916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069B4-3BDD-4A01-8685-8CBE1E3D935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A4D06A3-5D33-4D22-804C-96D215F0BA56}"/>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8D0291B-4197-4A95-8941-6AA1484E5C97}"/>
              </a:ext>
            </a:extLst>
          </p:cNvPr>
          <p:cNvSpPr>
            <a:spLocks noGrp="1"/>
          </p:cNvSpPr>
          <p:nvPr>
            <p:ph type="dt" sz="half" idx="10"/>
          </p:nvPr>
        </p:nvSpPr>
        <p:spPr/>
        <p:txBody>
          <a:bodyPr/>
          <a:lstStyle/>
          <a:p>
            <a:fld id="{CE25375C-5263-4EE0-BB92-B5A98955ED27}" type="datetimeFigureOut">
              <a:rPr lang="en-US" smtClean="0"/>
              <a:t>5/9/2023</a:t>
            </a:fld>
            <a:endParaRPr lang="en-US"/>
          </a:p>
        </p:txBody>
      </p:sp>
      <p:sp>
        <p:nvSpPr>
          <p:cNvPr id="5" name="Footer Placeholder 4">
            <a:extLst>
              <a:ext uri="{FF2B5EF4-FFF2-40B4-BE49-F238E27FC236}">
                <a16:creationId xmlns:a16="http://schemas.microsoft.com/office/drawing/2014/main" id="{4482F54E-B2A9-43A7-8F63-63F603D2903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BCF14A-9097-4C71-8562-260C4522FED6}"/>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15082307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EE560-8F7C-42A1-8249-2893D2ED28C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C68A221-AD14-49A5-9134-495FA2035C8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272045E6-E24E-4B5D-878B-A1E780321D4C}"/>
              </a:ext>
            </a:extLst>
          </p:cNvPr>
          <p:cNvSpPr>
            <a:spLocks noGrp="1"/>
          </p:cNvSpPr>
          <p:nvPr>
            <p:ph type="dt" sz="half" idx="10"/>
          </p:nvPr>
        </p:nvSpPr>
        <p:spPr/>
        <p:txBody>
          <a:bodyPr/>
          <a:lstStyle/>
          <a:p>
            <a:fld id="{CE25375C-5263-4EE0-BB92-B5A98955ED27}" type="datetimeFigureOut">
              <a:rPr lang="en-US" smtClean="0"/>
              <a:t>5/9/2023</a:t>
            </a:fld>
            <a:endParaRPr lang="en-US"/>
          </a:p>
        </p:txBody>
      </p:sp>
      <p:sp>
        <p:nvSpPr>
          <p:cNvPr id="5" name="Footer Placeholder 4">
            <a:extLst>
              <a:ext uri="{FF2B5EF4-FFF2-40B4-BE49-F238E27FC236}">
                <a16:creationId xmlns:a16="http://schemas.microsoft.com/office/drawing/2014/main" id="{844ECCCE-EF86-4894-94E1-9BEA42B6C64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F5B620A-6006-4A37-9598-D6EB2A643047}"/>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25665529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730AC3-5808-4134-A28D-49B05C57EAB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5BC737D-D358-4AA6-815D-EC2B61D3BE76}"/>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6842FE0-D7C0-4A8B-8663-F9B24719D018}"/>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9550FF7-B123-4F46-A94E-571BF7420B8C}"/>
              </a:ext>
            </a:extLst>
          </p:cNvPr>
          <p:cNvSpPr>
            <a:spLocks noGrp="1"/>
          </p:cNvSpPr>
          <p:nvPr>
            <p:ph type="dt" sz="half" idx="10"/>
          </p:nvPr>
        </p:nvSpPr>
        <p:spPr/>
        <p:txBody>
          <a:bodyPr/>
          <a:lstStyle/>
          <a:p>
            <a:fld id="{CE25375C-5263-4EE0-BB92-B5A98955ED27}" type="datetimeFigureOut">
              <a:rPr lang="en-US" smtClean="0"/>
              <a:t>5/9/2023</a:t>
            </a:fld>
            <a:endParaRPr lang="en-US"/>
          </a:p>
        </p:txBody>
      </p:sp>
      <p:sp>
        <p:nvSpPr>
          <p:cNvPr id="6" name="Footer Placeholder 5">
            <a:extLst>
              <a:ext uri="{FF2B5EF4-FFF2-40B4-BE49-F238E27FC236}">
                <a16:creationId xmlns:a16="http://schemas.microsoft.com/office/drawing/2014/main" id="{B1C8F30C-5160-436C-BCE0-F0B7E05840C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2B2899D-2AEC-404B-8686-5EFBD349C408}"/>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5999669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F856B9-8EAE-4598-AF7A-E295A4238CD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CBE8D09-EE2D-4DF4-BCE7-5F30A31C0A7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22663EDB-3FD0-4619-AAD6-8DB8F7BECFA1}"/>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30ACD9E-B7D1-4601-8DE0-D98D827B85C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329FAEB8-B016-445A-85D3-111D8D4800EF}"/>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8D68D6C-B3A7-474A-827C-CC75E5DB06A6}"/>
              </a:ext>
            </a:extLst>
          </p:cNvPr>
          <p:cNvSpPr>
            <a:spLocks noGrp="1"/>
          </p:cNvSpPr>
          <p:nvPr>
            <p:ph type="dt" sz="half" idx="10"/>
          </p:nvPr>
        </p:nvSpPr>
        <p:spPr/>
        <p:txBody>
          <a:bodyPr/>
          <a:lstStyle/>
          <a:p>
            <a:fld id="{CE25375C-5263-4EE0-BB92-B5A98955ED27}" type="datetimeFigureOut">
              <a:rPr lang="en-US" smtClean="0"/>
              <a:t>5/9/2023</a:t>
            </a:fld>
            <a:endParaRPr lang="en-US"/>
          </a:p>
        </p:txBody>
      </p:sp>
      <p:sp>
        <p:nvSpPr>
          <p:cNvPr id="8" name="Footer Placeholder 7">
            <a:extLst>
              <a:ext uri="{FF2B5EF4-FFF2-40B4-BE49-F238E27FC236}">
                <a16:creationId xmlns:a16="http://schemas.microsoft.com/office/drawing/2014/main" id="{BE46A320-B624-491B-9BEC-C9A1580D18B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75037A2-8AE6-41F6-A436-ADAA1F21C54D}"/>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37594275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57C673-0B7E-4985-8E49-B1C3180C391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8E234EA-0053-42A6-83E5-816B21876F9D}"/>
              </a:ext>
            </a:extLst>
          </p:cNvPr>
          <p:cNvSpPr>
            <a:spLocks noGrp="1"/>
          </p:cNvSpPr>
          <p:nvPr>
            <p:ph type="dt" sz="half" idx="10"/>
          </p:nvPr>
        </p:nvSpPr>
        <p:spPr/>
        <p:txBody>
          <a:bodyPr/>
          <a:lstStyle/>
          <a:p>
            <a:fld id="{CE25375C-5263-4EE0-BB92-B5A98955ED27}" type="datetimeFigureOut">
              <a:rPr lang="en-US" smtClean="0"/>
              <a:t>5/9/2023</a:t>
            </a:fld>
            <a:endParaRPr lang="en-US"/>
          </a:p>
        </p:txBody>
      </p:sp>
      <p:sp>
        <p:nvSpPr>
          <p:cNvPr id="4" name="Footer Placeholder 3">
            <a:extLst>
              <a:ext uri="{FF2B5EF4-FFF2-40B4-BE49-F238E27FC236}">
                <a16:creationId xmlns:a16="http://schemas.microsoft.com/office/drawing/2014/main" id="{6FD8B939-11A3-4FB1-9EFA-103B57B491B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54564AE-73E4-4180-9444-A6F73DC0F6B6}"/>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30908356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736B77C-9216-4159-9102-5CED111519C2}"/>
              </a:ext>
            </a:extLst>
          </p:cNvPr>
          <p:cNvSpPr>
            <a:spLocks noGrp="1"/>
          </p:cNvSpPr>
          <p:nvPr>
            <p:ph type="dt" sz="half" idx="10"/>
          </p:nvPr>
        </p:nvSpPr>
        <p:spPr/>
        <p:txBody>
          <a:bodyPr/>
          <a:lstStyle/>
          <a:p>
            <a:fld id="{CE25375C-5263-4EE0-BB92-B5A98955ED27}" type="datetimeFigureOut">
              <a:rPr lang="en-US" smtClean="0"/>
              <a:t>5/9/2023</a:t>
            </a:fld>
            <a:endParaRPr lang="en-US"/>
          </a:p>
        </p:txBody>
      </p:sp>
      <p:sp>
        <p:nvSpPr>
          <p:cNvPr id="3" name="Footer Placeholder 2">
            <a:extLst>
              <a:ext uri="{FF2B5EF4-FFF2-40B4-BE49-F238E27FC236}">
                <a16:creationId xmlns:a16="http://schemas.microsoft.com/office/drawing/2014/main" id="{E09D2A06-4E8C-4B96-B8FD-0227DB1CB2B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E048C25-3FA3-47B9-B04F-C24AC91ADAE0}"/>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12277324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0DDE4E-762C-47EC-8989-21D2EB1CE47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4D41EFC-BA7D-4EDB-9054-D34DFC0B90B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71B2174-9C0A-44A2-9153-FB9A75131F6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2B1E62A1-CC06-4526-840A-4B17CBDA8309}"/>
              </a:ext>
            </a:extLst>
          </p:cNvPr>
          <p:cNvSpPr>
            <a:spLocks noGrp="1"/>
          </p:cNvSpPr>
          <p:nvPr>
            <p:ph type="dt" sz="half" idx="10"/>
          </p:nvPr>
        </p:nvSpPr>
        <p:spPr/>
        <p:txBody>
          <a:bodyPr/>
          <a:lstStyle/>
          <a:p>
            <a:fld id="{CE25375C-5263-4EE0-BB92-B5A98955ED27}" type="datetimeFigureOut">
              <a:rPr lang="en-US" smtClean="0"/>
              <a:t>5/9/2023</a:t>
            </a:fld>
            <a:endParaRPr lang="en-US"/>
          </a:p>
        </p:txBody>
      </p:sp>
      <p:sp>
        <p:nvSpPr>
          <p:cNvPr id="6" name="Footer Placeholder 5">
            <a:extLst>
              <a:ext uri="{FF2B5EF4-FFF2-40B4-BE49-F238E27FC236}">
                <a16:creationId xmlns:a16="http://schemas.microsoft.com/office/drawing/2014/main" id="{135B7F48-3B92-47C8-99B7-F9497545ECE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9920C68-3430-4686-B57A-F82C4BDD9749}"/>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30582526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8EB502-B325-4343-B39D-80B9819915E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AC22A6F-90E2-45CA-8494-089AB1AE74B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32F7519-BABA-4A4D-8A27-B95AB36B223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1120180F-4D27-47FE-ACB0-FEED035093F9}"/>
              </a:ext>
            </a:extLst>
          </p:cNvPr>
          <p:cNvSpPr>
            <a:spLocks noGrp="1"/>
          </p:cNvSpPr>
          <p:nvPr>
            <p:ph type="dt" sz="half" idx="10"/>
          </p:nvPr>
        </p:nvSpPr>
        <p:spPr/>
        <p:txBody>
          <a:bodyPr/>
          <a:lstStyle/>
          <a:p>
            <a:fld id="{CE25375C-5263-4EE0-BB92-B5A98955ED27}" type="datetimeFigureOut">
              <a:rPr lang="en-US" smtClean="0"/>
              <a:t>5/9/2023</a:t>
            </a:fld>
            <a:endParaRPr lang="en-US"/>
          </a:p>
        </p:txBody>
      </p:sp>
      <p:sp>
        <p:nvSpPr>
          <p:cNvPr id="6" name="Footer Placeholder 5">
            <a:extLst>
              <a:ext uri="{FF2B5EF4-FFF2-40B4-BE49-F238E27FC236}">
                <a16:creationId xmlns:a16="http://schemas.microsoft.com/office/drawing/2014/main" id="{C3500596-9A11-42A9-8275-0FD64CC32C3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6DE6F28-5E5F-4D83-A733-464DD366F4E1}"/>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8078068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lumMod val="60000"/>
            <a:lumOff val="4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E111CD5-8D07-473C-863D-CF9594A24DB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EA8CA0B-854A-466A-A5C7-DD2B8D5DE48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7F7E26C-999F-40D7-B7E0-4FD72DEB582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E25375C-5263-4EE0-BB92-B5A98955ED27}" type="datetimeFigureOut">
              <a:rPr lang="en-US" smtClean="0"/>
              <a:t>5/9/2023</a:t>
            </a:fld>
            <a:endParaRPr lang="en-US"/>
          </a:p>
        </p:txBody>
      </p:sp>
      <p:sp>
        <p:nvSpPr>
          <p:cNvPr id="5" name="Footer Placeholder 4">
            <a:extLst>
              <a:ext uri="{FF2B5EF4-FFF2-40B4-BE49-F238E27FC236}">
                <a16:creationId xmlns:a16="http://schemas.microsoft.com/office/drawing/2014/main" id="{22F4F694-2ECA-4231-93D7-0D50CF4200E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47E65AB-87A9-462F-AE2B-2AC393457F7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6624B13-0FE2-41F2-B224-8C63EFC7B8E9}" type="slidenum">
              <a:rPr lang="en-US" smtClean="0"/>
              <a:t>‹#›</a:t>
            </a:fld>
            <a:endParaRPr lang="en-US"/>
          </a:p>
        </p:txBody>
      </p:sp>
    </p:spTree>
    <p:extLst>
      <p:ext uri="{BB962C8B-B14F-4D97-AF65-F5344CB8AC3E}">
        <p14:creationId xmlns:p14="http://schemas.microsoft.com/office/powerpoint/2010/main" val="3961569627"/>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image" Target="../media/image11.jpeg"/></Relationships>
</file>

<file path=ppt/slides/_rels/slide1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4.jpg"/></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6.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mailto:magene@mbari.org" TargetMode="Externa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2D3D95-5731-4C8F-AF28-031EEE369949}"/>
              </a:ext>
            </a:extLst>
          </p:cNvPr>
          <p:cNvSpPr>
            <a:spLocks noGrp="1"/>
          </p:cNvSpPr>
          <p:nvPr>
            <p:ph type="title"/>
          </p:nvPr>
        </p:nvSpPr>
        <p:spPr>
          <a:xfrm>
            <a:off x="2150165" y="-93420"/>
            <a:ext cx="10979426" cy="1325563"/>
          </a:xfrm>
        </p:spPr>
        <p:txBody>
          <a:bodyPr/>
          <a:lstStyle/>
          <a:p>
            <a:r>
              <a:rPr lang="en-US" dirty="0"/>
              <a:t>The MBARI Coastal Profiling Float</a:t>
            </a:r>
          </a:p>
        </p:txBody>
      </p:sp>
      <p:sp>
        <p:nvSpPr>
          <p:cNvPr id="3" name="Content Placeholder 2">
            <a:extLst>
              <a:ext uri="{FF2B5EF4-FFF2-40B4-BE49-F238E27FC236}">
                <a16:creationId xmlns:a16="http://schemas.microsoft.com/office/drawing/2014/main" id="{AC47AFF2-6E49-4F6F-AE2B-B8E4A4A149EA}"/>
              </a:ext>
            </a:extLst>
          </p:cNvPr>
          <p:cNvSpPr>
            <a:spLocks noGrp="1"/>
          </p:cNvSpPr>
          <p:nvPr>
            <p:ph idx="1"/>
          </p:nvPr>
        </p:nvSpPr>
        <p:spPr>
          <a:xfrm>
            <a:off x="251792" y="1023730"/>
            <a:ext cx="6983895" cy="5834270"/>
          </a:xfrm>
        </p:spPr>
        <p:txBody>
          <a:bodyPr>
            <a:normAutofit lnSpcReduction="10000"/>
          </a:bodyPr>
          <a:lstStyle/>
          <a:p>
            <a:r>
              <a:rPr lang="en-US" dirty="0"/>
              <a:t>Target science missions: Sustainable, long term, ecosystem wide observing systems</a:t>
            </a:r>
          </a:p>
          <a:p>
            <a:pPr lvl="1"/>
            <a:r>
              <a:rPr lang="en-US" dirty="0"/>
              <a:t>Understanding the health of the ocean</a:t>
            </a:r>
          </a:p>
          <a:p>
            <a:pPr lvl="1"/>
            <a:r>
              <a:rPr lang="en-US" dirty="0"/>
              <a:t>Fisheries management</a:t>
            </a:r>
          </a:p>
          <a:p>
            <a:pPr lvl="1"/>
            <a:r>
              <a:rPr lang="en-US" dirty="0"/>
              <a:t>Oxygen dead zone monitoring</a:t>
            </a:r>
          </a:p>
          <a:p>
            <a:pPr lvl="1"/>
            <a:r>
              <a:rPr lang="en-US" dirty="0"/>
              <a:t>HAB research and monitoring …</a:t>
            </a:r>
          </a:p>
          <a:p>
            <a:r>
              <a:rPr lang="en-US" dirty="0"/>
              <a:t>BGC instrument suite: CTD, dissolved oxygen, pH, Nitrate, 4 channel optical radiometer, fluorescence and backscatter</a:t>
            </a:r>
          </a:p>
          <a:p>
            <a:r>
              <a:rPr lang="en-US" dirty="0"/>
              <a:t>Optimized for coastal zones</a:t>
            </a:r>
          </a:p>
          <a:p>
            <a:pPr lvl="1"/>
            <a:r>
              <a:rPr lang="en-US" dirty="0"/>
              <a:t>Can (and does) park on the bottom to minimize drift</a:t>
            </a:r>
          </a:p>
          <a:p>
            <a:pPr lvl="1"/>
            <a:r>
              <a:rPr lang="en-US" dirty="0"/>
              <a:t>Can park at a user specific depth to drift back into measurement volume using serendipitous subsurface currents</a:t>
            </a:r>
          </a:p>
          <a:p>
            <a:pPr marL="0" indent="0">
              <a:buNone/>
            </a:pPr>
            <a:endParaRPr lang="en-US" dirty="0"/>
          </a:p>
          <a:p>
            <a:endParaRPr lang="en-US" dirty="0"/>
          </a:p>
        </p:txBody>
      </p:sp>
      <p:pic>
        <p:nvPicPr>
          <p:cNvPr id="4" name="Picture 3">
            <a:extLst>
              <a:ext uri="{FF2B5EF4-FFF2-40B4-BE49-F238E27FC236}">
                <a16:creationId xmlns:a16="http://schemas.microsoft.com/office/drawing/2014/main" id="{88AD2758-3D85-4F84-962A-F161B9786A7B}"/>
              </a:ext>
            </a:extLst>
          </p:cNvPr>
          <p:cNvPicPr>
            <a:picLocks noChangeAspect="1"/>
          </p:cNvPicPr>
          <p:nvPr/>
        </p:nvPicPr>
        <p:blipFill>
          <a:blip r:embed="rId3"/>
          <a:stretch>
            <a:fillRect/>
          </a:stretch>
        </p:blipFill>
        <p:spPr>
          <a:xfrm>
            <a:off x="7235687" y="1155770"/>
            <a:ext cx="4883576" cy="5525948"/>
          </a:xfrm>
          <a:prstGeom prst="rect">
            <a:avLst/>
          </a:prstGeom>
        </p:spPr>
      </p:pic>
    </p:spTree>
    <p:extLst>
      <p:ext uri="{BB962C8B-B14F-4D97-AF65-F5344CB8AC3E}">
        <p14:creationId xmlns:p14="http://schemas.microsoft.com/office/powerpoint/2010/main" val="29254338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DB8924F-4E0E-4504-8EEF-4DCE2BEEB441}"/>
              </a:ext>
            </a:extLst>
          </p:cNvPr>
          <p:cNvPicPr>
            <a:picLocks noChangeAspect="1"/>
          </p:cNvPicPr>
          <p:nvPr/>
        </p:nvPicPr>
        <p:blipFill rotWithShape="1">
          <a:blip r:embed="rId3">
            <a:extLst>
              <a:ext uri="{28A0092B-C50C-407E-A947-70E740481C1C}">
                <a14:useLocalDpi xmlns:a14="http://schemas.microsoft.com/office/drawing/2010/main" val="0"/>
              </a:ext>
            </a:extLst>
          </a:blip>
          <a:srcRect l="62400" t="11254" r="-1" b="51414"/>
          <a:stretch/>
        </p:blipFill>
        <p:spPr>
          <a:xfrm>
            <a:off x="6074695" y="3652592"/>
            <a:ext cx="4187313" cy="3043241"/>
          </a:xfrm>
          <a:prstGeom prst="rect">
            <a:avLst/>
          </a:prstGeom>
          <a:ln w="19050">
            <a:solidFill>
              <a:schemeClr val="tx1"/>
            </a:solidFill>
          </a:ln>
        </p:spPr>
      </p:pic>
      <p:pic>
        <p:nvPicPr>
          <p:cNvPr id="4" name="Picture 3"/>
          <p:cNvPicPr>
            <a:picLocks noChangeAspect="1"/>
          </p:cNvPicPr>
          <p:nvPr/>
        </p:nvPicPr>
        <p:blipFill rotWithShape="1">
          <a:blip r:embed="rId4" cstate="hqprint">
            <a:extLst>
              <a:ext uri="{28A0092B-C50C-407E-A947-70E740481C1C}">
                <a14:useLocalDpi xmlns:a14="http://schemas.microsoft.com/office/drawing/2010/main" val="0"/>
              </a:ext>
            </a:extLst>
          </a:blip>
          <a:srcRect l="29454" r="44970" b="15097"/>
          <a:stretch/>
        </p:blipFill>
        <p:spPr>
          <a:xfrm>
            <a:off x="6398873" y="155200"/>
            <a:ext cx="2003396" cy="3740939"/>
          </a:xfrm>
          <a:prstGeom prst="rect">
            <a:avLst/>
          </a:prstGeom>
          <a:ln w="19050">
            <a:solidFill>
              <a:schemeClr val="tx1"/>
            </a:solidFill>
          </a:ln>
        </p:spPr>
      </p:pic>
      <p:sp>
        <p:nvSpPr>
          <p:cNvPr id="2" name="Title 1">
            <a:extLst>
              <a:ext uri="{FF2B5EF4-FFF2-40B4-BE49-F238E27FC236}">
                <a16:creationId xmlns:a16="http://schemas.microsoft.com/office/drawing/2014/main" id="{FBA4D358-0BE8-4731-9B5B-1A1E337C4C50}"/>
              </a:ext>
            </a:extLst>
          </p:cNvPr>
          <p:cNvSpPr>
            <a:spLocks noGrp="1"/>
          </p:cNvSpPr>
          <p:nvPr>
            <p:ph type="title"/>
          </p:nvPr>
        </p:nvSpPr>
        <p:spPr>
          <a:xfrm>
            <a:off x="263699" y="194838"/>
            <a:ext cx="6015182" cy="769866"/>
          </a:xfrm>
        </p:spPr>
        <p:txBody>
          <a:bodyPr>
            <a:normAutofit/>
          </a:bodyPr>
          <a:lstStyle/>
          <a:p>
            <a:pPr algn="ctr"/>
            <a:r>
              <a:rPr lang="en-US" sz="4800" dirty="0">
                <a:latin typeface="+mn-lt"/>
              </a:rPr>
              <a:t>Science Requirements</a:t>
            </a:r>
          </a:p>
        </p:txBody>
      </p:sp>
      <p:sp>
        <p:nvSpPr>
          <p:cNvPr id="3" name="Content Placeholder 2">
            <a:extLst>
              <a:ext uri="{FF2B5EF4-FFF2-40B4-BE49-F238E27FC236}">
                <a16:creationId xmlns:a16="http://schemas.microsoft.com/office/drawing/2014/main" id="{514584C2-9A87-4675-81EC-893DDBA74CBB}"/>
              </a:ext>
            </a:extLst>
          </p:cNvPr>
          <p:cNvSpPr>
            <a:spLocks noGrp="1"/>
          </p:cNvSpPr>
          <p:nvPr>
            <p:ph idx="1"/>
          </p:nvPr>
        </p:nvSpPr>
        <p:spPr>
          <a:xfrm>
            <a:off x="263698" y="1131874"/>
            <a:ext cx="5832302" cy="5258827"/>
          </a:xfrm>
        </p:spPr>
        <p:txBody>
          <a:bodyPr>
            <a:noAutofit/>
          </a:bodyPr>
          <a:lstStyle/>
          <a:p>
            <a:r>
              <a:rPr lang="en-US" dirty="0"/>
              <a:t>A cost-effective, coastal ecosystem size observing system</a:t>
            </a:r>
          </a:p>
          <a:p>
            <a:r>
              <a:rPr lang="en-US" dirty="0"/>
              <a:t>Sensor suite: CTD, O</a:t>
            </a:r>
            <a:r>
              <a:rPr lang="en-US" baseline="-25000" dirty="0"/>
              <a:t>2</a:t>
            </a:r>
            <a:r>
              <a:rPr lang="en-US" dirty="0"/>
              <a:t>, pH, Nitrate, FL/BB and Optical Radiation</a:t>
            </a:r>
          </a:p>
          <a:p>
            <a:r>
              <a:rPr lang="en-US" dirty="0"/>
              <a:t>Spatial Scale: coastal ecosystem, e.g., the west coast of North America</a:t>
            </a:r>
          </a:p>
          <a:p>
            <a:r>
              <a:rPr lang="en-US" dirty="0"/>
              <a:t>Time Scale: up to 4 profiles/day (or more) </a:t>
            </a:r>
          </a:p>
          <a:p>
            <a:r>
              <a:rPr lang="en-US" dirty="0"/>
              <a:t>100s of profiles spread over several years</a:t>
            </a:r>
          </a:p>
          <a:p>
            <a:r>
              <a:rPr lang="en-US" dirty="0"/>
              <a:t>Science targets: Fisheries, HABs, Oxygen Dead Zones, …</a:t>
            </a:r>
          </a:p>
        </p:txBody>
      </p:sp>
      <p:sp>
        <p:nvSpPr>
          <p:cNvPr id="7" name="TextBox 6">
            <a:extLst>
              <a:ext uri="{FF2B5EF4-FFF2-40B4-BE49-F238E27FC236}">
                <a16:creationId xmlns:a16="http://schemas.microsoft.com/office/drawing/2014/main" id="{AD6B6F62-9CE9-4B01-A961-C1899654A981}"/>
              </a:ext>
            </a:extLst>
          </p:cNvPr>
          <p:cNvSpPr txBox="1"/>
          <p:nvPr/>
        </p:nvSpPr>
        <p:spPr>
          <a:xfrm>
            <a:off x="9808906" y="4717970"/>
            <a:ext cx="2169393" cy="1569660"/>
          </a:xfrm>
          <a:prstGeom prst="rect">
            <a:avLst/>
          </a:prstGeom>
          <a:solidFill>
            <a:schemeClr val="bg2">
              <a:lumMod val="60000"/>
              <a:lumOff val="40000"/>
              <a:alpha val="85000"/>
            </a:schemeClr>
          </a:solidFill>
          <a:ln>
            <a:solidFill>
              <a:schemeClr val="tx1"/>
            </a:solidFill>
          </a:ln>
        </p:spPr>
        <p:txBody>
          <a:bodyPr wrap="square" rtlCol="0">
            <a:spAutoFit/>
          </a:bodyPr>
          <a:lstStyle/>
          <a:p>
            <a:r>
              <a:rPr lang="en-US" sz="1600" b="1" dirty="0"/>
              <a:t>Declining oxygen in the global ocean and coastal waters</a:t>
            </a:r>
          </a:p>
          <a:p>
            <a:r>
              <a:rPr lang="en-US" sz="1600" dirty="0"/>
              <a:t>Denise </a:t>
            </a:r>
            <a:r>
              <a:rPr lang="en-US" sz="1600" dirty="0" err="1"/>
              <a:t>Breitburg,et</a:t>
            </a:r>
            <a:r>
              <a:rPr lang="en-US" sz="1600" dirty="0"/>
              <a:t>. al., </a:t>
            </a:r>
            <a:r>
              <a:rPr lang="en-US" sz="1600" i="1" dirty="0"/>
              <a:t>Science </a:t>
            </a:r>
            <a:r>
              <a:rPr lang="en-US" sz="1600" dirty="0"/>
              <a:t> 05 Jan 2018: Vol. 359, Issue 6371</a:t>
            </a:r>
          </a:p>
        </p:txBody>
      </p:sp>
      <p:pic>
        <p:nvPicPr>
          <p:cNvPr id="12" name="Picture 11">
            <a:extLst>
              <a:ext uri="{FF2B5EF4-FFF2-40B4-BE49-F238E27FC236}">
                <a16:creationId xmlns:a16="http://schemas.microsoft.com/office/drawing/2014/main" id="{4AD8B45E-CA03-41A0-A062-E1A0BAA0C87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75341" y="1621733"/>
            <a:ext cx="3713171" cy="2391282"/>
          </a:xfrm>
          <a:prstGeom prst="rect">
            <a:avLst/>
          </a:prstGeom>
          <a:ln w="19050">
            <a:solidFill>
              <a:schemeClr val="tx1"/>
            </a:solidFill>
          </a:ln>
        </p:spPr>
      </p:pic>
      <p:sp>
        <p:nvSpPr>
          <p:cNvPr id="10" name="TextBox 9">
            <a:extLst>
              <a:ext uri="{FF2B5EF4-FFF2-40B4-BE49-F238E27FC236}">
                <a16:creationId xmlns:a16="http://schemas.microsoft.com/office/drawing/2014/main" id="{E273EFBB-5F31-4B18-9BA4-A5E52303BB9B}"/>
              </a:ext>
            </a:extLst>
          </p:cNvPr>
          <p:cNvSpPr txBox="1"/>
          <p:nvPr/>
        </p:nvSpPr>
        <p:spPr>
          <a:xfrm>
            <a:off x="8607236" y="1076382"/>
            <a:ext cx="3476270" cy="830997"/>
          </a:xfrm>
          <a:prstGeom prst="rect">
            <a:avLst/>
          </a:prstGeom>
          <a:solidFill>
            <a:schemeClr val="bg2">
              <a:lumMod val="60000"/>
              <a:lumOff val="40000"/>
              <a:alpha val="85000"/>
            </a:schemeClr>
          </a:solidFill>
          <a:ln>
            <a:solidFill>
              <a:schemeClr val="tx1"/>
            </a:solidFill>
          </a:ln>
        </p:spPr>
        <p:txBody>
          <a:bodyPr wrap="square" rtlCol="0">
            <a:spAutoFit/>
          </a:bodyPr>
          <a:lstStyle/>
          <a:p>
            <a:r>
              <a:rPr lang="en-US" sz="1600" b="1" dirty="0"/>
              <a:t>Devastating toxic algae bloom plagues Florida’s Gulf Coast</a:t>
            </a:r>
          </a:p>
          <a:p>
            <a:r>
              <a:rPr lang="en-US" sz="1600" dirty="0"/>
              <a:t>By TAMARA LUSH (AP), August 10, 2018</a:t>
            </a:r>
          </a:p>
        </p:txBody>
      </p:sp>
      <p:sp>
        <p:nvSpPr>
          <p:cNvPr id="13" name="TextBox 12">
            <a:extLst>
              <a:ext uri="{FF2B5EF4-FFF2-40B4-BE49-F238E27FC236}">
                <a16:creationId xmlns:a16="http://schemas.microsoft.com/office/drawing/2014/main" id="{44013ABA-B84E-4024-B102-32ED5C43883B}"/>
              </a:ext>
            </a:extLst>
          </p:cNvPr>
          <p:cNvSpPr txBox="1"/>
          <p:nvPr/>
        </p:nvSpPr>
        <p:spPr>
          <a:xfrm>
            <a:off x="7850299" y="385877"/>
            <a:ext cx="2698431" cy="338554"/>
          </a:xfrm>
          <a:prstGeom prst="rect">
            <a:avLst/>
          </a:prstGeom>
          <a:solidFill>
            <a:schemeClr val="bg2">
              <a:lumMod val="60000"/>
              <a:lumOff val="40000"/>
              <a:alpha val="85000"/>
            </a:schemeClr>
          </a:solidFill>
          <a:ln>
            <a:solidFill>
              <a:schemeClr val="tx1"/>
            </a:solidFill>
          </a:ln>
        </p:spPr>
        <p:txBody>
          <a:bodyPr wrap="square" rtlCol="0">
            <a:spAutoFit/>
          </a:bodyPr>
          <a:lstStyle/>
          <a:p>
            <a:r>
              <a:rPr lang="en-US" sz="1600" b="1" dirty="0"/>
              <a:t>MODIS Chlorophyll  July 2019</a:t>
            </a:r>
          </a:p>
        </p:txBody>
      </p:sp>
    </p:spTree>
    <p:extLst>
      <p:ext uri="{BB962C8B-B14F-4D97-AF65-F5344CB8AC3E}">
        <p14:creationId xmlns:p14="http://schemas.microsoft.com/office/powerpoint/2010/main" val="31767598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3A9AF6-C194-4596-A6B2-9D358C0C9641}"/>
              </a:ext>
            </a:extLst>
          </p:cNvPr>
          <p:cNvSpPr>
            <a:spLocks noGrp="1"/>
          </p:cNvSpPr>
          <p:nvPr>
            <p:ph type="title"/>
          </p:nvPr>
        </p:nvSpPr>
        <p:spPr>
          <a:xfrm>
            <a:off x="838200" y="148815"/>
            <a:ext cx="10515600" cy="952398"/>
          </a:xfrm>
        </p:spPr>
        <p:txBody>
          <a:bodyPr>
            <a:normAutofit/>
          </a:bodyPr>
          <a:lstStyle/>
          <a:p>
            <a:pPr algn="ctr"/>
            <a:r>
              <a:rPr lang="en-US" sz="5400" dirty="0">
                <a:latin typeface="+mn-lt"/>
              </a:rPr>
              <a:t>Risks and Relevant Examples</a:t>
            </a:r>
          </a:p>
        </p:txBody>
      </p:sp>
      <p:sp>
        <p:nvSpPr>
          <p:cNvPr id="3" name="Content Placeholder 2">
            <a:extLst>
              <a:ext uri="{FF2B5EF4-FFF2-40B4-BE49-F238E27FC236}">
                <a16:creationId xmlns:a16="http://schemas.microsoft.com/office/drawing/2014/main" id="{BB759EBF-AD3F-4297-BE36-71BDCF949D25}"/>
              </a:ext>
            </a:extLst>
          </p:cNvPr>
          <p:cNvSpPr>
            <a:spLocks noGrp="1"/>
          </p:cNvSpPr>
          <p:nvPr>
            <p:ph idx="1"/>
          </p:nvPr>
        </p:nvSpPr>
        <p:spPr>
          <a:xfrm>
            <a:off x="228598" y="1101213"/>
            <a:ext cx="7866889" cy="5267862"/>
          </a:xfrm>
        </p:spPr>
        <p:txBody>
          <a:bodyPr>
            <a:normAutofit fontScale="92500" lnSpcReduction="10000"/>
          </a:bodyPr>
          <a:lstStyle/>
          <a:p>
            <a:r>
              <a:rPr lang="en-US" sz="4300" dirty="0"/>
              <a:t>Risks: </a:t>
            </a:r>
          </a:p>
          <a:p>
            <a:pPr lvl="1"/>
            <a:r>
              <a:rPr lang="en-US" sz="3600" dirty="0"/>
              <a:t>Working in shallow, coastal water</a:t>
            </a:r>
          </a:p>
          <a:p>
            <a:pPr lvl="2"/>
            <a:r>
              <a:rPr lang="en-US" sz="3200" dirty="0"/>
              <a:t>Can’t drift on or off-shore</a:t>
            </a:r>
          </a:p>
          <a:p>
            <a:pPr lvl="2"/>
            <a:r>
              <a:rPr lang="en-US" sz="3200" dirty="0"/>
              <a:t>Need accurate velocity and depth control</a:t>
            </a:r>
          </a:p>
          <a:p>
            <a:pPr lvl="1"/>
            <a:r>
              <a:rPr lang="en-US" sz="3600" dirty="0"/>
              <a:t>Biofouling</a:t>
            </a:r>
          </a:p>
          <a:p>
            <a:r>
              <a:rPr lang="en-US" sz="4300" dirty="0"/>
              <a:t>Relevant Examples: </a:t>
            </a:r>
          </a:p>
          <a:p>
            <a:pPr lvl="1"/>
            <a:r>
              <a:rPr lang="en-US" sz="3600" dirty="0"/>
              <a:t>Profiling Floats have proven to be very effective in deep water and open ocean applications, e.g. Argo and SOCCOM</a:t>
            </a:r>
          </a:p>
          <a:p>
            <a:pPr lvl="1"/>
            <a:r>
              <a:rPr lang="en-US" sz="3600" dirty="0"/>
              <a:t>Coastal Floats: </a:t>
            </a:r>
            <a:r>
              <a:rPr lang="en-US" sz="3600" dirty="0" err="1"/>
              <a:t>Univ</a:t>
            </a:r>
            <a:r>
              <a:rPr lang="en-US" sz="3600" dirty="0"/>
              <a:t> of SF BSOP, NKE </a:t>
            </a:r>
            <a:r>
              <a:rPr lang="en-US" sz="3600" dirty="0" err="1"/>
              <a:t>Arvor</a:t>
            </a:r>
            <a:r>
              <a:rPr lang="en-US" sz="3600" dirty="0"/>
              <a:t>-C, MRV Alamo, etc.</a:t>
            </a:r>
            <a:endParaRPr lang="en-US" dirty="0"/>
          </a:p>
        </p:txBody>
      </p:sp>
      <p:pic>
        <p:nvPicPr>
          <p:cNvPr id="5" name="Picture 4">
            <a:extLst>
              <a:ext uri="{FF2B5EF4-FFF2-40B4-BE49-F238E27FC236}">
                <a16:creationId xmlns:a16="http://schemas.microsoft.com/office/drawing/2014/main" id="{425A9D7D-5933-4D9A-9232-C3601AA6499E}"/>
              </a:ext>
            </a:extLst>
          </p:cNvPr>
          <p:cNvPicPr>
            <a:picLocks noChangeAspect="1"/>
          </p:cNvPicPr>
          <p:nvPr/>
        </p:nvPicPr>
        <p:blipFill rotWithShape="1">
          <a:blip r:embed="rId3">
            <a:extLst>
              <a:ext uri="{28A0092B-C50C-407E-A947-70E740481C1C}">
                <a14:useLocalDpi xmlns:a14="http://schemas.microsoft.com/office/drawing/2010/main" val="0"/>
              </a:ext>
            </a:extLst>
          </a:blip>
          <a:srcRect l="13861"/>
          <a:stretch/>
        </p:blipFill>
        <p:spPr>
          <a:xfrm>
            <a:off x="8424672" y="1254859"/>
            <a:ext cx="2085944" cy="4272116"/>
          </a:xfrm>
          <a:prstGeom prst="rect">
            <a:avLst/>
          </a:prstGeom>
          <a:ln w="19050">
            <a:solidFill>
              <a:schemeClr val="tx1"/>
            </a:solidFill>
          </a:ln>
        </p:spPr>
      </p:pic>
      <p:pic>
        <p:nvPicPr>
          <p:cNvPr id="7" name="Picture 6">
            <a:extLst>
              <a:ext uri="{FF2B5EF4-FFF2-40B4-BE49-F238E27FC236}">
                <a16:creationId xmlns:a16="http://schemas.microsoft.com/office/drawing/2014/main" id="{EB4CF748-BEEB-42B3-A12B-61C8DEB3D784}"/>
              </a:ext>
            </a:extLst>
          </p:cNvPr>
          <p:cNvPicPr>
            <a:picLocks noChangeAspect="1"/>
          </p:cNvPicPr>
          <p:nvPr/>
        </p:nvPicPr>
        <p:blipFill rotWithShape="1">
          <a:blip r:embed="rId4">
            <a:extLst>
              <a:ext uri="{28A0092B-C50C-407E-A947-70E740481C1C}">
                <a14:useLocalDpi xmlns:a14="http://schemas.microsoft.com/office/drawing/2010/main" val="0"/>
              </a:ext>
            </a:extLst>
          </a:blip>
          <a:srcRect l="31276" t="383" r="24369" b="-383"/>
          <a:stretch/>
        </p:blipFill>
        <p:spPr>
          <a:xfrm>
            <a:off x="9753599" y="3390917"/>
            <a:ext cx="2121409" cy="3183487"/>
          </a:xfrm>
          <a:prstGeom prst="rect">
            <a:avLst/>
          </a:prstGeom>
          <a:ln w="19050">
            <a:solidFill>
              <a:schemeClr val="tx1"/>
            </a:solidFill>
          </a:ln>
        </p:spPr>
      </p:pic>
      <p:sp>
        <p:nvSpPr>
          <p:cNvPr id="9" name="TextBox 8">
            <a:extLst>
              <a:ext uri="{FF2B5EF4-FFF2-40B4-BE49-F238E27FC236}">
                <a16:creationId xmlns:a16="http://schemas.microsoft.com/office/drawing/2014/main" id="{2F9E15BE-C0C1-426B-A6F5-44A477B33A13}"/>
              </a:ext>
            </a:extLst>
          </p:cNvPr>
          <p:cNvSpPr txBox="1"/>
          <p:nvPr/>
        </p:nvSpPr>
        <p:spPr>
          <a:xfrm>
            <a:off x="9914651" y="2343488"/>
            <a:ext cx="1799303" cy="369332"/>
          </a:xfrm>
          <a:prstGeom prst="rect">
            <a:avLst/>
          </a:prstGeom>
          <a:solidFill>
            <a:schemeClr val="bg2">
              <a:lumMod val="60000"/>
              <a:lumOff val="40000"/>
            </a:schemeClr>
          </a:solidFill>
          <a:ln>
            <a:solidFill>
              <a:schemeClr val="tx1"/>
            </a:solidFill>
          </a:ln>
        </p:spPr>
        <p:txBody>
          <a:bodyPr wrap="square" rtlCol="0">
            <a:spAutoFit/>
          </a:bodyPr>
          <a:lstStyle/>
          <a:p>
            <a:pPr algn="ctr"/>
            <a:r>
              <a:rPr lang="en-US" dirty="0"/>
              <a:t>USF BSOP</a:t>
            </a:r>
          </a:p>
        </p:txBody>
      </p:sp>
      <p:sp>
        <p:nvSpPr>
          <p:cNvPr id="10" name="TextBox 9">
            <a:extLst>
              <a:ext uri="{FF2B5EF4-FFF2-40B4-BE49-F238E27FC236}">
                <a16:creationId xmlns:a16="http://schemas.microsoft.com/office/drawing/2014/main" id="{70D2F78E-55FA-4977-B95D-B936599B6414}"/>
              </a:ext>
            </a:extLst>
          </p:cNvPr>
          <p:cNvSpPr txBox="1"/>
          <p:nvPr/>
        </p:nvSpPr>
        <p:spPr>
          <a:xfrm>
            <a:off x="8567583" y="6082584"/>
            <a:ext cx="1799303" cy="369332"/>
          </a:xfrm>
          <a:prstGeom prst="rect">
            <a:avLst/>
          </a:prstGeom>
          <a:solidFill>
            <a:schemeClr val="bg2">
              <a:lumMod val="60000"/>
              <a:lumOff val="40000"/>
            </a:schemeClr>
          </a:solidFill>
          <a:ln>
            <a:solidFill>
              <a:schemeClr val="tx1"/>
            </a:solidFill>
          </a:ln>
        </p:spPr>
        <p:txBody>
          <a:bodyPr wrap="square" rtlCol="0">
            <a:spAutoFit/>
          </a:bodyPr>
          <a:lstStyle/>
          <a:p>
            <a:pPr algn="ctr"/>
            <a:r>
              <a:rPr lang="en-US" dirty="0"/>
              <a:t>NKE </a:t>
            </a:r>
            <a:r>
              <a:rPr lang="en-US" dirty="0" err="1"/>
              <a:t>Arvor</a:t>
            </a:r>
            <a:r>
              <a:rPr lang="en-US" dirty="0"/>
              <a:t>-C</a:t>
            </a:r>
          </a:p>
        </p:txBody>
      </p:sp>
    </p:spTree>
    <p:extLst>
      <p:ext uri="{BB962C8B-B14F-4D97-AF65-F5344CB8AC3E}">
        <p14:creationId xmlns:p14="http://schemas.microsoft.com/office/powerpoint/2010/main" val="35872369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B1921-8CD4-4070-B830-A18255FA75B8}"/>
              </a:ext>
            </a:extLst>
          </p:cNvPr>
          <p:cNvSpPr>
            <a:spLocks noGrp="1"/>
          </p:cNvSpPr>
          <p:nvPr>
            <p:ph type="title"/>
          </p:nvPr>
        </p:nvSpPr>
        <p:spPr>
          <a:xfrm>
            <a:off x="838200" y="198579"/>
            <a:ext cx="10515600" cy="900257"/>
          </a:xfrm>
        </p:spPr>
        <p:txBody>
          <a:bodyPr/>
          <a:lstStyle/>
          <a:p>
            <a:pPr algn="ctr"/>
            <a:r>
              <a:rPr lang="en-US" dirty="0">
                <a:latin typeface="+mn-lt"/>
              </a:rPr>
              <a:t>Current CPF Version 2.1 and 2.2</a:t>
            </a:r>
          </a:p>
        </p:txBody>
      </p:sp>
      <p:sp>
        <p:nvSpPr>
          <p:cNvPr id="5" name="Content Placeholder 4">
            <a:extLst>
              <a:ext uri="{FF2B5EF4-FFF2-40B4-BE49-F238E27FC236}">
                <a16:creationId xmlns:a16="http://schemas.microsoft.com/office/drawing/2014/main" id="{A156D9AE-3EB7-4C78-8D65-45904291EB80}"/>
              </a:ext>
            </a:extLst>
          </p:cNvPr>
          <p:cNvSpPr>
            <a:spLocks noGrp="1"/>
          </p:cNvSpPr>
          <p:nvPr>
            <p:ph idx="1"/>
          </p:nvPr>
        </p:nvSpPr>
        <p:spPr>
          <a:xfrm>
            <a:off x="317230" y="1168013"/>
            <a:ext cx="6993468" cy="5325269"/>
          </a:xfrm>
        </p:spPr>
        <p:txBody>
          <a:bodyPr>
            <a:normAutofit/>
          </a:bodyPr>
          <a:lstStyle/>
          <a:p>
            <a:r>
              <a:rPr lang="en-US" sz="3200" dirty="0"/>
              <a:t>Depth range = 0 to 500 meters</a:t>
            </a:r>
          </a:p>
          <a:p>
            <a:r>
              <a:rPr lang="en-US" sz="3200" dirty="0"/>
              <a:t>Buoyancy engine </a:t>
            </a:r>
            <a:r>
              <a:rPr lang="en-US" sz="3200" dirty="0">
                <a:latin typeface="Symbol" panose="05050102010706020507" pitchFamily="18" charset="2"/>
              </a:rPr>
              <a:t>D</a:t>
            </a:r>
            <a:r>
              <a:rPr lang="en-US" sz="3200" dirty="0"/>
              <a:t>V/V = 3.5 liters / 40 liters = 9%</a:t>
            </a:r>
          </a:p>
          <a:p>
            <a:r>
              <a:rPr lang="en-US" sz="3200" dirty="0"/>
              <a:t>Science Payload: 9 sensor ports: 6 BGC sensors plus 3 available ports	</a:t>
            </a:r>
          </a:p>
          <a:p>
            <a:r>
              <a:rPr lang="en-US" sz="4000" b="1" dirty="0"/>
              <a:t>Iridium SBD and RUDICS communications</a:t>
            </a:r>
          </a:p>
          <a:p>
            <a:endParaRPr lang="en-US" dirty="0"/>
          </a:p>
        </p:txBody>
      </p:sp>
      <p:pic>
        <p:nvPicPr>
          <p:cNvPr id="6" name="Picture 5">
            <a:extLst>
              <a:ext uri="{FF2B5EF4-FFF2-40B4-BE49-F238E27FC236}">
                <a16:creationId xmlns:a16="http://schemas.microsoft.com/office/drawing/2014/main" id="{10A6B9E6-DD64-42A5-947F-F0DDB6B22F6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2859" b="11964"/>
          <a:stretch/>
        </p:blipFill>
        <p:spPr>
          <a:xfrm rot="16200000">
            <a:off x="5742452" y="2706973"/>
            <a:ext cx="5437239" cy="2300747"/>
          </a:xfrm>
          <a:prstGeom prst="rect">
            <a:avLst/>
          </a:prstGeom>
          <a:ln w="19050">
            <a:solidFill>
              <a:schemeClr val="bg1"/>
            </a:solidFill>
          </a:ln>
        </p:spPr>
      </p:pic>
      <p:pic>
        <p:nvPicPr>
          <p:cNvPr id="4" name="Picture 3">
            <a:extLst>
              <a:ext uri="{FF2B5EF4-FFF2-40B4-BE49-F238E27FC236}">
                <a16:creationId xmlns:a16="http://schemas.microsoft.com/office/drawing/2014/main" id="{AC283B20-E238-4D4F-A9E0-EC2FC84D766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2692" t="14480" r="30331" b="6236"/>
          <a:stretch/>
        </p:blipFill>
        <p:spPr>
          <a:xfrm>
            <a:off x="10304757" y="1098836"/>
            <a:ext cx="1799303" cy="5437240"/>
          </a:xfrm>
          <a:prstGeom prst="rect">
            <a:avLst/>
          </a:prstGeom>
          <a:ln w="19050">
            <a:solidFill>
              <a:schemeClr val="bg1"/>
            </a:solidFill>
          </a:ln>
        </p:spPr>
      </p:pic>
      <p:sp>
        <p:nvSpPr>
          <p:cNvPr id="8" name="TextBox 7">
            <a:extLst>
              <a:ext uri="{FF2B5EF4-FFF2-40B4-BE49-F238E27FC236}">
                <a16:creationId xmlns:a16="http://schemas.microsoft.com/office/drawing/2014/main" id="{4EDF1643-990F-4ECD-ACFB-CB508555DE69}"/>
              </a:ext>
            </a:extLst>
          </p:cNvPr>
          <p:cNvSpPr txBox="1"/>
          <p:nvPr/>
        </p:nvSpPr>
        <p:spPr>
          <a:xfrm>
            <a:off x="8792979" y="1350077"/>
            <a:ext cx="1799303"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BGC Instrument Suite</a:t>
            </a:r>
          </a:p>
        </p:txBody>
      </p:sp>
      <p:sp>
        <p:nvSpPr>
          <p:cNvPr id="10" name="TextBox 9">
            <a:extLst>
              <a:ext uri="{FF2B5EF4-FFF2-40B4-BE49-F238E27FC236}">
                <a16:creationId xmlns:a16="http://schemas.microsoft.com/office/drawing/2014/main" id="{14FCBFA2-BE44-4761-B656-F0D957567F16}"/>
              </a:ext>
            </a:extLst>
          </p:cNvPr>
          <p:cNvSpPr txBox="1"/>
          <p:nvPr/>
        </p:nvSpPr>
        <p:spPr>
          <a:xfrm>
            <a:off x="9290226" y="2637046"/>
            <a:ext cx="1344631"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Electronics</a:t>
            </a:r>
          </a:p>
        </p:txBody>
      </p:sp>
      <p:sp>
        <p:nvSpPr>
          <p:cNvPr id="11" name="TextBox 10">
            <a:extLst>
              <a:ext uri="{FF2B5EF4-FFF2-40B4-BE49-F238E27FC236}">
                <a16:creationId xmlns:a16="http://schemas.microsoft.com/office/drawing/2014/main" id="{350782BD-EED1-420D-A0FE-F8213C397F01}"/>
              </a:ext>
            </a:extLst>
          </p:cNvPr>
          <p:cNvSpPr txBox="1"/>
          <p:nvPr/>
        </p:nvSpPr>
        <p:spPr>
          <a:xfrm>
            <a:off x="9313319" y="3086514"/>
            <a:ext cx="1344630"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Internal Oil Bladder</a:t>
            </a:r>
          </a:p>
        </p:txBody>
      </p:sp>
      <p:sp>
        <p:nvSpPr>
          <p:cNvPr id="12" name="TextBox 11">
            <a:extLst>
              <a:ext uri="{FF2B5EF4-FFF2-40B4-BE49-F238E27FC236}">
                <a16:creationId xmlns:a16="http://schemas.microsoft.com/office/drawing/2014/main" id="{52C8DDBF-FDA2-461B-916A-35EE1155B199}"/>
              </a:ext>
            </a:extLst>
          </p:cNvPr>
          <p:cNvSpPr txBox="1"/>
          <p:nvPr/>
        </p:nvSpPr>
        <p:spPr>
          <a:xfrm>
            <a:off x="9328138" y="4345395"/>
            <a:ext cx="1147984"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Oil Pump</a:t>
            </a:r>
          </a:p>
        </p:txBody>
      </p:sp>
      <p:sp>
        <p:nvSpPr>
          <p:cNvPr id="13" name="TextBox 12">
            <a:extLst>
              <a:ext uri="{FF2B5EF4-FFF2-40B4-BE49-F238E27FC236}">
                <a16:creationId xmlns:a16="http://schemas.microsoft.com/office/drawing/2014/main" id="{5EB39D40-8271-4A49-BD72-3C6767AE8427}"/>
              </a:ext>
            </a:extLst>
          </p:cNvPr>
          <p:cNvSpPr txBox="1"/>
          <p:nvPr/>
        </p:nvSpPr>
        <p:spPr>
          <a:xfrm>
            <a:off x="9122290" y="5846951"/>
            <a:ext cx="1388806"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External Oil Bladder</a:t>
            </a:r>
          </a:p>
        </p:txBody>
      </p:sp>
      <p:cxnSp>
        <p:nvCxnSpPr>
          <p:cNvPr id="15" name="Straight Arrow Connector 14">
            <a:extLst>
              <a:ext uri="{FF2B5EF4-FFF2-40B4-BE49-F238E27FC236}">
                <a16:creationId xmlns:a16="http://schemas.microsoft.com/office/drawing/2014/main" id="{E77B6F31-D7D8-4263-AB18-1FF92C64F3CE}"/>
              </a:ext>
            </a:extLst>
          </p:cNvPr>
          <p:cNvCxnSpPr>
            <a:cxnSpLocks/>
            <a:stCxn id="8" idx="2"/>
          </p:cNvCxnSpPr>
          <p:nvPr/>
        </p:nvCxnSpPr>
        <p:spPr>
          <a:xfrm flipH="1">
            <a:off x="8547103" y="1996408"/>
            <a:ext cx="1145528" cy="433266"/>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36EF46E5-398E-455E-89E1-78BD407F5137}"/>
              </a:ext>
            </a:extLst>
          </p:cNvPr>
          <p:cNvCxnSpPr>
            <a:cxnSpLocks/>
            <a:stCxn id="10" idx="3"/>
          </p:cNvCxnSpPr>
          <p:nvPr/>
        </p:nvCxnSpPr>
        <p:spPr>
          <a:xfrm flipV="1">
            <a:off x="10634857" y="2609960"/>
            <a:ext cx="488064" cy="211752"/>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11A02FBA-2038-47E1-BB5F-18A8798CE3A8}"/>
              </a:ext>
            </a:extLst>
          </p:cNvPr>
          <p:cNvCxnSpPr>
            <a:cxnSpLocks/>
            <a:stCxn id="12" idx="3"/>
          </p:cNvCxnSpPr>
          <p:nvPr/>
        </p:nvCxnSpPr>
        <p:spPr>
          <a:xfrm>
            <a:off x="10476122" y="4530061"/>
            <a:ext cx="749008" cy="602495"/>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EF27FE49-BF5D-47E3-9068-3672D149EEE4}"/>
              </a:ext>
            </a:extLst>
          </p:cNvPr>
          <p:cNvCxnSpPr>
            <a:cxnSpLocks/>
            <a:stCxn id="11" idx="3"/>
          </p:cNvCxnSpPr>
          <p:nvPr/>
        </p:nvCxnSpPr>
        <p:spPr>
          <a:xfrm>
            <a:off x="10657949" y="3409680"/>
            <a:ext cx="567181" cy="598813"/>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A03E7FBD-AC24-4228-BF8F-2BFB28F20006}"/>
              </a:ext>
            </a:extLst>
          </p:cNvPr>
          <p:cNvCxnSpPr>
            <a:cxnSpLocks/>
            <a:stCxn id="13" idx="0"/>
          </p:cNvCxnSpPr>
          <p:nvPr/>
        </p:nvCxnSpPr>
        <p:spPr>
          <a:xfrm flipH="1" flipV="1">
            <a:off x="8885229" y="5424863"/>
            <a:ext cx="931464" cy="422088"/>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FD05BB9F-C2A7-4AB8-93BC-5588ACB649A0}"/>
              </a:ext>
            </a:extLst>
          </p:cNvPr>
          <p:cNvCxnSpPr>
            <a:cxnSpLocks/>
            <a:stCxn id="8" idx="3"/>
          </p:cNvCxnSpPr>
          <p:nvPr/>
        </p:nvCxnSpPr>
        <p:spPr>
          <a:xfrm>
            <a:off x="10592282" y="1673243"/>
            <a:ext cx="374154" cy="77598"/>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B8E44236-6DE7-4932-86A8-F713A7400944}"/>
              </a:ext>
            </a:extLst>
          </p:cNvPr>
          <p:cNvCxnSpPr>
            <a:cxnSpLocks/>
          </p:cNvCxnSpPr>
          <p:nvPr/>
        </p:nvCxnSpPr>
        <p:spPr>
          <a:xfrm flipV="1">
            <a:off x="10510006" y="5846951"/>
            <a:ext cx="237060" cy="323165"/>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79E3E585-980E-4BBE-9BE0-009CC6EA122F}"/>
              </a:ext>
            </a:extLst>
          </p:cNvPr>
          <p:cNvSpPr txBox="1"/>
          <p:nvPr/>
        </p:nvSpPr>
        <p:spPr>
          <a:xfrm rot="16200000">
            <a:off x="11225545" y="3789342"/>
            <a:ext cx="1344631"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108 cm</a:t>
            </a:r>
          </a:p>
        </p:txBody>
      </p:sp>
      <p:cxnSp>
        <p:nvCxnSpPr>
          <p:cNvPr id="44" name="Straight Arrow Connector 43">
            <a:extLst>
              <a:ext uri="{FF2B5EF4-FFF2-40B4-BE49-F238E27FC236}">
                <a16:creationId xmlns:a16="http://schemas.microsoft.com/office/drawing/2014/main" id="{5C668C56-C0AB-4791-82BC-4DB47B394F62}"/>
              </a:ext>
            </a:extLst>
          </p:cNvPr>
          <p:cNvCxnSpPr>
            <a:cxnSpLocks/>
            <a:stCxn id="42" idx="3"/>
          </p:cNvCxnSpPr>
          <p:nvPr/>
        </p:nvCxnSpPr>
        <p:spPr>
          <a:xfrm flipH="1" flipV="1">
            <a:off x="11897860" y="2034929"/>
            <a:ext cx="1" cy="1266764"/>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87966ACD-1B3D-417A-B6DB-7DA7E7314144}"/>
              </a:ext>
            </a:extLst>
          </p:cNvPr>
          <p:cNvCxnSpPr>
            <a:cxnSpLocks/>
          </p:cNvCxnSpPr>
          <p:nvPr/>
        </p:nvCxnSpPr>
        <p:spPr>
          <a:xfrm>
            <a:off x="11897860" y="4646324"/>
            <a:ext cx="22476" cy="1708192"/>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52C8DDBF-FDA2-461B-916A-35EE1155B199}"/>
              </a:ext>
            </a:extLst>
          </p:cNvPr>
          <p:cNvSpPr txBox="1"/>
          <p:nvPr/>
        </p:nvSpPr>
        <p:spPr>
          <a:xfrm>
            <a:off x="9313319" y="4883000"/>
            <a:ext cx="1147984"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Batteries</a:t>
            </a:r>
          </a:p>
        </p:txBody>
      </p:sp>
      <p:cxnSp>
        <p:nvCxnSpPr>
          <p:cNvPr id="25" name="Straight Arrow Connector 24">
            <a:extLst>
              <a:ext uri="{FF2B5EF4-FFF2-40B4-BE49-F238E27FC236}">
                <a16:creationId xmlns:a16="http://schemas.microsoft.com/office/drawing/2014/main" id="{11A02FBA-2038-47E1-BB5F-18A8798CE3A8}"/>
              </a:ext>
            </a:extLst>
          </p:cNvPr>
          <p:cNvCxnSpPr>
            <a:cxnSpLocks/>
            <a:stCxn id="22" idx="3"/>
          </p:cNvCxnSpPr>
          <p:nvPr/>
        </p:nvCxnSpPr>
        <p:spPr>
          <a:xfrm>
            <a:off x="10461303" y="5067666"/>
            <a:ext cx="479537" cy="314626"/>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448964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0FD886-61A6-4140-A73F-4BB3D2D7C818}"/>
              </a:ext>
            </a:extLst>
          </p:cNvPr>
          <p:cNvSpPr>
            <a:spLocks noGrp="1"/>
          </p:cNvSpPr>
          <p:nvPr>
            <p:ph type="title"/>
          </p:nvPr>
        </p:nvSpPr>
        <p:spPr>
          <a:xfrm>
            <a:off x="344839" y="579317"/>
            <a:ext cx="4394310" cy="1639870"/>
          </a:xfrm>
        </p:spPr>
        <p:txBody>
          <a:bodyPr>
            <a:normAutofit/>
          </a:bodyPr>
          <a:lstStyle/>
          <a:p>
            <a:pPr algn="ctr"/>
            <a:r>
              <a:rPr lang="en-US" sz="4800" dirty="0">
                <a:latin typeface="+mn-lt"/>
              </a:rPr>
              <a:t>Science Data Products</a:t>
            </a:r>
          </a:p>
        </p:txBody>
      </p:sp>
      <p:pic>
        <p:nvPicPr>
          <p:cNvPr id="15" name="Picture 14">
            <a:extLst>
              <a:ext uri="{FF2B5EF4-FFF2-40B4-BE49-F238E27FC236}">
                <a16:creationId xmlns:a16="http://schemas.microsoft.com/office/drawing/2014/main" id="{25F16012-606E-4CAA-BDD5-0831D718E78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2903" r="65112" b="31756"/>
          <a:stretch/>
        </p:blipFill>
        <p:spPr>
          <a:xfrm>
            <a:off x="926690" y="2483431"/>
            <a:ext cx="3654432" cy="3795252"/>
          </a:xfrm>
          <a:prstGeom prst="rect">
            <a:avLst/>
          </a:prstGeom>
          <a:ln w="19050">
            <a:solidFill>
              <a:schemeClr val="bg1"/>
            </a:solidFill>
          </a:ln>
        </p:spPr>
      </p:pic>
      <p:pic>
        <p:nvPicPr>
          <p:cNvPr id="17" name="Picture 16">
            <a:extLst>
              <a:ext uri="{FF2B5EF4-FFF2-40B4-BE49-F238E27FC236}">
                <a16:creationId xmlns:a16="http://schemas.microsoft.com/office/drawing/2014/main" id="{CB5A1096-765A-4D13-B827-3A116B844D40}"/>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l="35380"/>
          <a:stretch/>
        </p:blipFill>
        <p:spPr>
          <a:xfrm>
            <a:off x="5580316" y="154666"/>
            <a:ext cx="6463491" cy="6548668"/>
          </a:xfrm>
          <a:prstGeom prst="rect">
            <a:avLst/>
          </a:prstGeom>
          <a:ln w="19050">
            <a:solidFill>
              <a:schemeClr val="bg1"/>
            </a:solidFill>
          </a:ln>
        </p:spPr>
      </p:pic>
    </p:spTree>
    <p:extLst>
      <p:ext uri="{BB962C8B-B14F-4D97-AF65-F5344CB8AC3E}">
        <p14:creationId xmlns:p14="http://schemas.microsoft.com/office/powerpoint/2010/main" val="5567032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894E5EA-7008-4E0A-A996-EC47F0BB5823}"/>
              </a:ext>
            </a:extLst>
          </p:cNvPr>
          <p:cNvPicPr>
            <a:picLocks noChangeAspect="1"/>
          </p:cNvPicPr>
          <p:nvPr/>
        </p:nvPicPr>
        <p:blipFill rotWithShape="1">
          <a:blip r:embed="rId3"/>
          <a:srcRect l="14575" t="16421" r="11741" b="37781"/>
          <a:stretch/>
        </p:blipFill>
        <p:spPr>
          <a:xfrm>
            <a:off x="258097" y="2153284"/>
            <a:ext cx="11682692" cy="4619905"/>
          </a:xfrm>
          <a:prstGeom prst="rect">
            <a:avLst/>
          </a:prstGeom>
          <a:ln w="19050">
            <a:solidFill>
              <a:schemeClr val="tx1"/>
            </a:solidFill>
          </a:ln>
        </p:spPr>
      </p:pic>
      <p:sp>
        <p:nvSpPr>
          <p:cNvPr id="2" name="Title 1">
            <a:extLst>
              <a:ext uri="{FF2B5EF4-FFF2-40B4-BE49-F238E27FC236}">
                <a16:creationId xmlns:a16="http://schemas.microsoft.com/office/drawing/2014/main" id="{9EADDD5A-50A0-4E33-A69D-9065F78D4AB5}"/>
              </a:ext>
            </a:extLst>
          </p:cNvPr>
          <p:cNvSpPr>
            <a:spLocks noGrp="1"/>
          </p:cNvSpPr>
          <p:nvPr>
            <p:ph type="title"/>
          </p:nvPr>
        </p:nvSpPr>
        <p:spPr>
          <a:xfrm>
            <a:off x="-250722" y="138326"/>
            <a:ext cx="4945626" cy="792623"/>
          </a:xfrm>
        </p:spPr>
        <p:txBody>
          <a:bodyPr/>
          <a:lstStyle/>
          <a:p>
            <a:pPr algn="ctr"/>
            <a:r>
              <a:rPr lang="en-US" b="1" dirty="0"/>
              <a:t>Float Navigation</a:t>
            </a:r>
          </a:p>
        </p:txBody>
      </p:sp>
      <p:pic>
        <p:nvPicPr>
          <p:cNvPr id="5" name="Content Placeholder 4">
            <a:extLst>
              <a:ext uri="{FF2B5EF4-FFF2-40B4-BE49-F238E27FC236}">
                <a16:creationId xmlns:a16="http://schemas.microsoft.com/office/drawing/2014/main" id="{5F53A580-E577-4EB3-9039-A69119C628F9}"/>
              </a:ext>
            </a:extLst>
          </p:cNvPr>
          <p:cNvPicPr>
            <a:picLocks noGrp="1" noChangeAspect="1"/>
          </p:cNvPicPr>
          <p:nvPr>
            <p:ph idx="1"/>
          </p:nvPr>
        </p:nvPicPr>
        <p:blipFill>
          <a:blip r:embed="rId4"/>
          <a:stretch>
            <a:fillRect/>
          </a:stretch>
        </p:blipFill>
        <p:spPr>
          <a:xfrm>
            <a:off x="4272388" y="2079140"/>
            <a:ext cx="2355966" cy="2400299"/>
          </a:xfrm>
          <a:prstGeom prst="rect">
            <a:avLst/>
          </a:prstGeom>
          <a:ln w="19050">
            <a:solidFill>
              <a:schemeClr val="tx1"/>
            </a:solidFill>
          </a:ln>
        </p:spPr>
      </p:pic>
      <p:pic>
        <p:nvPicPr>
          <p:cNvPr id="7" name="Picture 6">
            <a:extLst>
              <a:ext uri="{FF2B5EF4-FFF2-40B4-BE49-F238E27FC236}">
                <a16:creationId xmlns:a16="http://schemas.microsoft.com/office/drawing/2014/main" id="{C1045C32-3CC0-4728-B1F4-E4FEA8361AC0}"/>
              </a:ext>
            </a:extLst>
          </p:cNvPr>
          <p:cNvPicPr>
            <a:picLocks noChangeAspect="1"/>
          </p:cNvPicPr>
          <p:nvPr/>
        </p:nvPicPr>
        <p:blipFill>
          <a:blip r:embed="rId5"/>
          <a:stretch>
            <a:fillRect/>
          </a:stretch>
        </p:blipFill>
        <p:spPr>
          <a:xfrm>
            <a:off x="430500" y="959983"/>
            <a:ext cx="3669485" cy="3446529"/>
          </a:xfrm>
          <a:prstGeom prst="rect">
            <a:avLst/>
          </a:prstGeom>
          <a:ln w="19050">
            <a:solidFill>
              <a:schemeClr val="tx1"/>
            </a:solidFill>
          </a:ln>
        </p:spPr>
      </p:pic>
      <p:sp>
        <p:nvSpPr>
          <p:cNvPr id="8" name="Content Placeholder 2">
            <a:extLst>
              <a:ext uri="{FF2B5EF4-FFF2-40B4-BE49-F238E27FC236}">
                <a16:creationId xmlns:a16="http://schemas.microsoft.com/office/drawing/2014/main" id="{51591FFF-20DD-43EE-9C4E-D039A68F8081}"/>
              </a:ext>
            </a:extLst>
          </p:cNvPr>
          <p:cNvSpPr txBox="1">
            <a:spLocks/>
          </p:cNvSpPr>
          <p:nvPr/>
        </p:nvSpPr>
        <p:spPr>
          <a:xfrm>
            <a:off x="4159250" y="247044"/>
            <a:ext cx="8101576" cy="182020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t>Experiment: Park the CPF at various depths and compare track to ROMS nowcast and previous missions that anchored on the bottom after every profile</a:t>
            </a:r>
          </a:p>
        </p:txBody>
      </p:sp>
      <p:sp>
        <p:nvSpPr>
          <p:cNvPr id="16" name="TextBox 15">
            <a:extLst>
              <a:ext uri="{FF2B5EF4-FFF2-40B4-BE49-F238E27FC236}">
                <a16:creationId xmlns:a16="http://schemas.microsoft.com/office/drawing/2014/main" id="{6A7948B9-823A-41FD-BF61-9DCE69FC4000}"/>
              </a:ext>
            </a:extLst>
          </p:cNvPr>
          <p:cNvSpPr txBox="1"/>
          <p:nvPr/>
        </p:nvSpPr>
        <p:spPr>
          <a:xfrm>
            <a:off x="1563330" y="4406512"/>
            <a:ext cx="6007509" cy="830997"/>
          </a:xfrm>
          <a:prstGeom prst="rect">
            <a:avLst/>
          </a:prstGeom>
          <a:noFill/>
        </p:spPr>
        <p:txBody>
          <a:bodyPr wrap="square" rtlCol="0">
            <a:spAutoFit/>
          </a:bodyPr>
          <a:lstStyle/>
          <a:p>
            <a:r>
              <a:rPr lang="en-US" sz="2400" dirty="0"/>
              <a:t>March 2017 Un-navigated, 		        5km Anchor on Bottom Track  </a:t>
            </a:r>
          </a:p>
        </p:txBody>
      </p:sp>
      <p:sp>
        <p:nvSpPr>
          <p:cNvPr id="17" name="TextBox 16">
            <a:extLst>
              <a:ext uri="{FF2B5EF4-FFF2-40B4-BE49-F238E27FC236}">
                <a16:creationId xmlns:a16="http://schemas.microsoft.com/office/drawing/2014/main" id="{4187F056-B9EF-48C4-A9BE-1C802538D440}"/>
              </a:ext>
            </a:extLst>
          </p:cNvPr>
          <p:cNvSpPr txBox="1"/>
          <p:nvPr/>
        </p:nvSpPr>
        <p:spPr>
          <a:xfrm>
            <a:off x="7777317" y="5237509"/>
            <a:ext cx="3639164" cy="1200329"/>
          </a:xfrm>
          <a:prstGeom prst="rect">
            <a:avLst/>
          </a:prstGeom>
          <a:noFill/>
        </p:spPr>
        <p:txBody>
          <a:bodyPr wrap="square" rtlCol="0">
            <a:spAutoFit/>
          </a:bodyPr>
          <a:lstStyle/>
          <a:p>
            <a:pPr algn="r"/>
            <a:r>
              <a:rPr lang="en-US" sz="2400" dirty="0"/>
              <a:t>2 km</a:t>
            </a:r>
          </a:p>
          <a:p>
            <a:pPr algn="r"/>
            <a:r>
              <a:rPr lang="en-US" sz="2400" dirty="0"/>
              <a:t>July 2017 Navigated, Park at User Specified Depth Track </a:t>
            </a:r>
          </a:p>
        </p:txBody>
      </p:sp>
      <p:sp>
        <p:nvSpPr>
          <p:cNvPr id="18" name="TextBox 17">
            <a:extLst>
              <a:ext uri="{FF2B5EF4-FFF2-40B4-BE49-F238E27FC236}">
                <a16:creationId xmlns:a16="http://schemas.microsoft.com/office/drawing/2014/main" id="{DC5C0CAD-B752-4421-8E15-626D42ABC17C}"/>
              </a:ext>
            </a:extLst>
          </p:cNvPr>
          <p:cNvSpPr txBox="1"/>
          <p:nvPr/>
        </p:nvSpPr>
        <p:spPr>
          <a:xfrm>
            <a:off x="430500" y="3184176"/>
            <a:ext cx="1916790" cy="1200329"/>
          </a:xfrm>
          <a:prstGeom prst="rect">
            <a:avLst/>
          </a:prstGeom>
          <a:noFill/>
        </p:spPr>
        <p:txBody>
          <a:bodyPr wrap="square" rtlCol="0">
            <a:spAutoFit/>
          </a:bodyPr>
          <a:lstStyle/>
          <a:p>
            <a:r>
              <a:rPr lang="en-US" dirty="0"/>
              <a:t>ROMS Predicted Trajectories at 1 m (red, 20 m purple, 30 m yellow</a:t>
            </a:r>
          </a:p>
        </p:txBody>
      </p:sp>
      <p:sp>
        <p:nvSpPr>
          <p:cNvPr id="3" name="Oval 2">
            <a:extLst>
              <a:ext uri="{FF2B5EF4-FFF2-40B4-BE49-F238E27FC236}">
                <a16:creationId xmlns:a16="http://schemas.microsoft.com/office/drawing/2014/main" id="{C3471519-DDB0-4194-9148-8828E902319E}"/>
              </a:ext>
            </a:extLst>
          </p:cNvPr>
          <p:cNvSpPr/>
          <p:nvPr/>
        </p:nvSpPr>
        <p:spPr>
          <a:xfrm>
            <a:off x="4159250" y="2860497"/>
            <a:ext cx="1539454" cy="647359"/>
          </a:xfrm>
          <a:prstGeom prst="ellipse">
            <a:avLst/>
          </a:prstGeom>
          <a:noFill/>
          <a:ln w="254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Arrow Connector 5">
            <a:extLst>
              <a:ext uri="{FF2B5EF4-FFF2-40B4-BE49-F238E27FC236}">
                <a16:creationId xmlns:a16="http://schemas.microsoft.com/office/drawing/2014/main" id="{9AD0CE20-54BB-438C-AD64-C60480A7E3BB}"/>
              </a:ext>
            </a:extLst>
          </p:cNvPr>
          <p:cNvCxnSpPr>
            <a:stCxn id="3" idx="6"/>
          </p:cNvCxnSpPr>
          <p:nvPr/>
        </p:nvCxnSpPr>
        <p:spPr>
          <a:xfrm>
            <a:off x="5698704" y="3184177"/>
            <a:ext cx="1661652" cy="1043004"/>
          </a:xfrm>
          <a:prstGeom prst="straightConnector1">
            <a:avLst/>
          </a:prstGeom>
          <a:ln w="25400">
            <a:solidFill>
              <a:srgbClr val="FFFF00"/>
            </a:solidFill>
            <a:headEnd type="none" w="lg" len="lg"/>
            <a:tailEnd type="triangl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488977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2E1D05-CC10-4909-A9A2-40CC890EDF07}"/>
              </a:ext>
            </a:extLst>
          </p:cNvPr>
          <p:cNvSpPr>
            <a:spLocks noGrp="1"/>
          </p:cNvSpPr>
          <p:nvPr>
            <p:ph type="title"/>
          </p:nvPr>
        </p:nvSpPr>
        <p:spPr>
          <a:xfrm>
            <a:off x="1336781" y="587890"/>
            <a:ext cx="9213636" cy="828675"/>
          </a:xfrm>
        </p:spPr>
        <p:txBody>
          <a:bodyPr>
            <a:normAutofit fontScale="90000"/>
          </a:bodyPr>
          <a:lstStyle/>
          <a:p>
            <a:pPr algn="ctr"/>
            <a:r>
              <a:rPr lang="en-US" dirty="0">
                <a:latin typeface="+mn-lt"/>
              </a:rPr>
              <a:t>Engineering Results</a:t>
            </a:r>
            <a:br>
              <a:rPr lang="en-US" dirty="0">
                <a:latin typeface="+mn-lt"/>
              </a:rPr>
            </a:br>
            <a:endParaRPr lang="en-US" sz="3600" dirty="0">
              <a:latin typeface="+mn-lt"/>
            </a:endParaRPr>
          </a:p>
        </p:txBody>
      </p:sp>
      <p:pic>
        <p:nvPicPr>
          <p:cNvPr id="4" name="Picture 3">
            <a:extLst>
              <a:ext uri="{FF2B5EF4-FFF2-40B4-BE49-F238E27FC236}">
                <a16:creationId xmlns:a16="http://schemas.microsoft.com/office/drawing/2014/main" id="{16298D94-4412-4B58-854B-F48AC240BDAB}"/>
              </a:ext>
            </a:extLst>
          </p:cNvPr>
          <p:cNvPicPr>
            <a:picLocks noChangeAspect="1"/>
          </p:cNvPicPr>
          <p:nvPr/>
        </p:nvPicPr>
        <p:blipFill rotWithShape="1">
          <a:blip r:embed="rId3">
            <a:extLst>
              <a:ext uri="{28A0092B-C50C-407E-A947-70E740481C1C}">
                <a14:useLocalDpi xmlns:a14="http://schemas.microsoft.com/office/drawing/2010/main" val="0"/>
              </a:ext>
            </a:extLst>
          </a:blip>
          <a:srcRect l="5209" r="4549" b="2193"/>
          <a:stretch/>
        </p:blipFill>
        <p:spPr>
          <a:xfrm>
            <a:off x="2569286" y="1504206"/>
            <a:ext cx="7167715" cy="5021490"/>
          </a:xfrm>
          <a:prstGeom prst="rect">
            <a:avLst/>
          </a:prstGeom>
          <a:ln w="19050">
            <a:solidFill>
              <a:schemeClr val="accent1">
                <a:lumMod val="75000"/>
              </a:schemeClr>
            </a:solidFill>
          </a:ln>
        </p:spPr>
      </p:pic>
      <p:pic>
        <p:nvPicPr>
          <p:cNvPr id="3" name="Picture 2">
            <a:extLst>
              <a:ext uri="{FF2B5EF4-FFF2-40B4-BE49-F238E27FC236}">
                <a16:creationId xmlns:a16="http://schemas.microsoft.com/office/drawing/2014/main" id="{A0B41F16-3332-4111-9257-27F2FE002C85}"/>
              </a:ext>
            </a:extLst>
          </p:cNvPr>
          <p:cNvPicPr>
            <a:picLocks noChangeAspect="1"/>
          </p:cNvPicPr>
          <p:nvPr/>
        </p:nvPicPr>
        <p:blipFill>
          <a:blip r:embed="rId4"/>
          <a:stretch>
            <a:fillRect/>
          </a:stretch>
        </p:blipFill>
        <p:spPr>
          <a:xfrm>
            <a:off x="3542678" y="2340811"/>
            <a:ext cx="3993990" cy="2590783"/>
          </a:xfrm>
          <a:prstGeom prst="rect">
            <a:avLst/>
          </a:prstGeom>
          <a:ln>
            <a:solidFill>
              <a:schemeClr val="accent1">
                <a:lumMod val="75000"/>
              </a:schemeClr>
            </a:solidFill>
          </a:ln>
        </p:spPr>
      </p:pic>
      <p:sp>
        <p:nvSpPr>
          <p:cNvPr id="5" name="Oval 4">
            <a:extLst>
              <a:ext uri="{FF2B5EF4-FFF2-40B4-BE49-F238E27FC236}">
                <a16:creationId xmlns:a16="http://schemas.microsoft.com/office/drawing/2014/main" id="{071F2892-FFBE-49A7-8D76-2C646976FF9D}"/>
              </a:ext>
            </a:extLst>
          </p:cNvPr>
          <p:cNvSpPr/>
          <p:nvPr/>
        </p:nvSpPr>
        <p:spPr>
          <a:xfrm>
            <a:off x="2569286" y="1978019"/>
            <a:ext cx="973392" cy="1314052"/>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Arrow Connector 6">
            <a:extLst>
              <a:ext uri="{FF2B5EF4-FFF2-40B4-BE49-F238E27FC236}">
                <a16:creationId xmlns:a16="http://schemas.microsoft.com/office/drawing/2014/main" id="{D0CBC324-6FAC-4726-988E-7BC1D2BEEB1A}"/>
              </a:ext>
            </a:extLst>
          </p:cNvPr>
          <p:cNvCxnSpPr>
            <a:cxnSpLocks/>
          </p:cNvCxnSpPr>
          <p:nvPr/>
        </p:nvCxnSpPr>
        <p:spPr>
          <a:xfrm>
            <a:off x="3542678" y="2635045"/>
            <a:ext cx="779862" cy="283067"/>
          </a:xfrm>
          <a:prstGeom prst="straightConnector1">
            <a:avLst/>
          </a:prstGeom>
          <a:ln w="2540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2FEB1E42-7B3F-4D94-AD32-899F27BAF894}"/>
              </a:ext>
            </a:extLst>
          </p:cNvPr>
          <p:cNvSpPr txBox="1"/>
          <p:nvPr/>
        </p:nvSpPr>
        <p:spPr>
          <a:xfrm>
            <a:off x="9058106" y="5317700"/>
            <a:ext cx="1981442" cy="646331"/>
          </a:xfrm>
          <a:prstGeom prst="rect">
            <a:avLst/>
          </a:prstGeom>
          <a:solidFill>
            <a:schemeClr val="accent1">
              <a:lumMod val="40000"/>
              <a:lumOff val="60000"/>
            </a:schemeClr>
          </a:solidFill>
          <a:ln>
            <a:solidFill>
              <a:schemeClr val="bg1"/>
            </a:solidFill>
          </a:ln>
        </p:spPr>
        <p:txBody>
          <a:bodyPr wrap="square" rtlCol="0">
            <a:spAutoFit/>
          </a:bodyPr>
          <a:lstStyle/>
          <a:p>
            <a:r>
              <a:rPr lang="en-US" dirty="0"/>
              <a:t>2 m Dead Band</a:t>
            </a:r>
          </a:p>
          <a:p>
            <a:r>
              <a:rPr lang="en-US" dirty="0"/>
              <a:t>Std Dev = 0.90 m</a:t>
            </a:r>
          </a:p>
        </p:txBody>
      </p:sp>
    </p:spTree>
    <p:extLst>
      <p:ext uri="{BB962C8B-B14F-4D97-AF65-F5344CB8AC3E}">
        <p14:creationId xmlns:p14="http://schemas.microsoft.com/office/powerpoint/2010/main" val="6510146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2E1D05-CC10-4909-A9A2-40CC890EDF07}"/>
              </a:ext>
            </a:extLst>
          </p:cNvPr>
          <p:cNvSpPr>
            <a:spLocks noGrp="1"/>
          </p:cNvSpPr>
          <p:nvPr>
            <p:ph type="title"/>
          </p:nvPr>
        </p:nvSpPr>
        <p:spPr>
          <a:xfrm>
            <a:off x="2500174" y="193949"/>
            <a:ext cx="7298180" cy="828675"/>
          </a:xfrm>
        </p:spPr>
        <p:txBody>
          <a:bodyPr/>
          <a:lstStyle/>
          <a:p>
            <a:pPr algn="ctr"/>
            <a:r>
              <a:rPr lang="en-US" dirty="0">
                <a:latin typeface="+mn-lt"/>
              </a:rPr>
              <a:t>More Engineering Results</a:t>
            </a:r>
          </a:p>
        </p:txBody>
      </p:sp>
      <p:pic>
        <p:nvPicPr>
          <p:cNvPr id="15" name="Picture 14">
            <a:extLst>
              <a:ext uri="{FF2B5EF4-FFF2-40B4-BE49-F238E27FC236}">
                <a16:creationId xmlns:a16="http://schemas.microsoft.com/office/drawing/2014/main" id="{369BF15C-E65C-479C-9E00-22C2F8E7684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92779" y="1284793"/>
            <a:ext cx="7546106" cy="4945927"/>
          </a:xfrm>
          <a:prstGeom prst="rect">
            <a:avLst/>
          </a:prstGeom>
          <a:ln w="19050">
            <a:solidFill>
              <a:schemeClr val="bg1"/>
            </a:solidFill>
          </a:ln>
        </p:spPr>
      </p:pic>
      <p:sp>
        <p:nvSpPr>
          <p:cNvPr id="23" name="TextBox 22">
            <a:extLst>
              <a:ext uri="{FF2B5EF4-FFF2-40B4-BE49-F238E27FC236}">
                <a16:creationId xmlns:a16="http://schemas.microsoft.com/office/drawing/2014/main" id="{0A58B8A1-B69D-46C0-8627-B53995FC2B3D}"/>
              </a:ext>
            </a:extLst>
          </p:cNvPr>
          <p:cNvSpPr txBox="1"/>
          <p:nvPr/>
        </p:nvSpPr>
        <p:spPr>
          <a:xfrm>
            <a:off x="5427332" y="4046515"/>
            <a:ext cx="1877000" cy="646331"/>
          </a:xfrm>
          <a:prstGeom prst="rect">
            <a:avLst/>
          </a:prstGeom>
          <a:solidFill>
            <a:schemeClr val="accent1">
              <a:lumMod val="40000"/>
              <a:lumOff val="60000"/>
            </a:schemeClr>
          </a:solidFill>
        </p:spPr>
        <p:txBody>
          <a:bodyPr wrap="square" rtlCol="0">
            <a:spAutoFit/>
          </a:bodyPr>
          <a:lstStyle/>
          <a:p>
            <a:r>
              <a:rPr lang="en-US" dirty="0"/>
              <a:t>No Dead Band</a:t>
            </a:r>
          </a:p>
          <a:p>
            <a:r>
              <a:rPr lang="en-US" dirty="0"/>
              <a:t>Std Dev = 0.14 m</a:t>
            </a:r>
          </a:p>
        </p:txBody>
      </p:sp>
    </p:spTree>
    <p:extLst>
      <p:ext uri="{BB962C8B-B14F-4D97-AF65-F5344CB8AC3E}">
        <p14:creationId xmlns:p14="http://schemas.microsoft.com/office/powerpoint/2010/main" val="36246174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946317"/>
          </a:xfrm>
        </p:spPr>
        <p:txBody>
          <a:bodyPr/>
          <a:lstStyle/>
          <a:p>
            <a:pPr algn="ctr"/>
            <a:r>
              <a:rPr lang="en-US" dirty="0"/>
              <a:t>One More Engineering Results</a:t>
            </a:r>
          </a:p>
        </p:txBody>
      </p:sp>
      <p:pic>
        <p:nvPicPr>
          <p:cNvPr id="4" name="Content Placeholder 3"/>
          <p:cNvPicPr>
            <a:picLocks noGrp="1" noChangeAspect="1"/>
          </p:cNvPicPr>
          <p:nvPr>
            <p:ph idx="1"/>
          </p:nvPr>
        </p:nvPicPr>
        <p:blipFill>
          <a:blip r:embed="rId2"/>
          <a:stretch>
            <a:fillRect/>
          </a:stretch>
        </p:blipFill>
        <p:spPr>
          <a:xfrm>
            <a:off x="3282380" y="1311442"/>
            <a:ext cx="4838936" cy="5307908"/>
          </a:xfrm>
          <a:prstGeom prst="rect">
            <a:avLst/>
          </a:prstGeom>
        </p:spPr>
      </p:pic>
      <p:sp>
        <p:nvSpPr>
          <p:cNvPr id="5" name="TextBox 4">
            <a:extLst>
              <a:ext uri="{FF2B5EF4-FFF2-40B4-BE49-F238E27FC236}">
                <a16:creationId xmlns:a16="http://schemas.microsoft.com/office/drawing/2014/main" id="{4A2BFCD1-D409-4F81-9FCB-2CD85E786B7D}"/>
              </a:ext>
            </a:extLst>
          </p:cNvPr>
          <p:cNvSpPr txBox="1"/>
          <p:nvPr/>
        </p:nvSpPr>
        <p:spPr>
          <a:xfrm>
            <a:off x="8305439" y="1577276"/>
            <a:ext cx="2802465" cy="646331"/>
          </a:xfrm>
          <a:prstGeom prst="rect">
            <a:avLst/>
          </a:prstGeom>
          <a:solidFill>
            <a:schemeClr val="accent1">
              <a:lumMod val="40000"/>
              <a:lumOff val="60000"/>
            </a:schemeClr>
          </a:solidFill>
          <a:ln w="19050">
            <a:solidFill>
              <a:schemeClr val="bg1"/>
            </a:solidFill>
          </a:ln>
        </p:spPr>
        <p:txBody>
          <a:bodyPr wrap="square" rtlCol="0">
            <a:spAutoFit/>
          </a:bodyPr>
          <a:lstStyle/>
          <a:p>
            <a:r>
              <a:rPr lang="en-US" dirty="0"/>
              <a:t>CPF V1.1 with sediment trap and acoustic modem</a:t>
            </a:r>
          </a:p>
        </p:txBody>
      </p:sp>
    </p:spTree>
    <p:extLst>
      <p:ext uri="{BB962C8B-B14F-4D97-AF65-F5344CB8AC3E}">
        <p14:creationId xmlns:p14="http://schemas.microsoft.com/office/powerpoint/2010/main" val="33158527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FDD3A-74F5-4949-874B-2A019605D5D4}"/>
              </a:ext>
            </a:extLst>
          </p:cNvPr>
          <p:cNvSpPr>
            <a:spLocks noGrp="1"/>
          </p:cNvSpPr>
          <p:nvPr>
            <p:ph type="title"/>
          </p:nvPr>
        </p:nvSpPr>
        <p:spPr/>
        <p:txBody>
          <a:bodyPr/>
          <a:lstStyle/>
          <a:p>
            <a:pPr algn="ctr"/>
            <a:r>
              <a:rPr lang="en-US" b="1" dirty="0">
                <a:latin typeface="+mn-lt"/>
              </a:rPr>
              <a:t>Next Steps</a:t>
            </a:r>
            <a:br>
              <a:rPr lang="en-US" b="1" dirty="0"/>
            </a:br>
            <a:endParaRPr lang="en-US" dirty="0"/>
          </a:p>
        </p:txBody>
      </p:sp>
      <p:sp>
        <p:nvSpPr>
          <p:cNvPr id="3" name="Content Placeholder 2">
            <a:extLst>
              <a:ext uri="{FF2B5EF4-FFF2-40B4-BE49-F238E27FC236}">
                <a16:creationId xmlns:a16="http://schemas.microsoft.com/office/drawing/2014/main" id="{F3149677-C073-47DC-8C8E-6B8A2148F29F}"/>
              </a:ext>
            </a:extLst>
          </p:cNvPr>
          <p:cNvSpPr>
            <a:spLocks noGrp="1"/>
          </p:cNvSpPr>
          <p:nvPr>
            <p:ph idx="1"/>
          </p:nvPr>
        </p:nvSpPr>
        <p:spPr>
          <a:xfrm>
            <a:off x="176980" y="1248332"/>
            <a:ext cx="11418672" cy="5244543"/>
          </a:xfrm>
        </p:spPr>
        <p:txBody>
          <a:bodyPr>
            <a:normAutofit lnSpcReduction="10000"/>
          </a:bodyPr>
          <a:lstStyle/>
          <a:p>
            <a:pPr marL="914400" lvl="1" indent="-457200"/>
            <a:r>
              <a:rPr lang="en-US" sz="3300" dirty="0"/>
              <a:t>Run science missions with all 6 sensors</a:t>
            </a:r>
          </a:p>
          <a:p>
            <a:pPr marL="914400" lvl="1" indent="-457200"/>
            <a:r>
              <a:rPr lang="en-US" sz="3300" dirty="0"/>
              <a:t>Extend the mission duration </a:t>
            </a:r>
          </a:p>
          <a:p>
            <a:pPr marL="914400" lvl="1" indent="-457200"/>
            <a:r>
              <a:rPr lang="en-US" sz="3300" dirty="0"/>
              <a:t>Continue enhancing reliability</a:t>
            </a:r>
          </a:p>
          <a:p>
            <a:pPr marL="914400" lvl="1" indent="-457200"/>
            <a:r>
              <a:rPr lang="en-US" sz="3300" dirty="0"/>
              <a:t>Finish new rechargeable battery pack with 3X higher energy per cm</a:t>
            </a:r>
            <a:r>
              <a:rPr lang="en-US" sz="3300" baseline="30000" dirty="0"/>
              <a:t>3</a:t>
            </a:r>
            <a:r>
              <a:rPr lang="en-US" sz="3300" dirty="0"/>
              <a:t> </a:t>
            </a:r>
          </a:p>
          <a:p>
            <a:pPr marL="914400" lvl="1" indent="-457200"/>
            <a:r>
              <a:rPr lang="en-US" sz="3300" dirty="0"/>
              <a:t>Replace/supplement ROMS model current forecasts with small, low power current sensor e.g. tactical grade MEMS Inertial Measurement Unit</a:t>
            </a:r>
          </a:p>
          <a:p>
            <a:pPr marL="914400" lvl="1" indent="-457200"/>
            <a:r>
              <a:rPr lang="en-US" sz="3300" dirty="0"/>
              <a:t>Make our data freely available on MBARI </a:t>
            </a:r>
            <a:r>
              <a:rPr lang="en-US" sz="3300" dirty="0" err="1"/>
              <a:t>FloatViz</a:t>
            </a:r>
            <a:endParaRPr lang="en-US" sz="3300" dirty="0"/>
          </a:p>
          <a:p>
            <a:pPr marL="914400" lvl="1" indent="-457200"/>
            <a:r>
              <a:rPr lang="en-US" sz="4200" b="1" dirty="0"/>
              <a:t>Make the CPF tech. available to the community</a:t>
            </a:r>
          </a:p>
          <a:p>
            <a:pPr marL="914400" lvl="1" indent="-457200"/>
            <a:endParaRPr lang="en-US" sz="4400" dirty="0"/>
          </a:p>
          <a:p>
            <a:pPr marL="914400" lvl="1" indent="-457200"/>
            <a:endParaRPr lang="en-US" sz="4400" dirty="0"/>
          </a:p>
          <a:p>
            <a:pPr marL="914400" lvl="1" indent="-457200"/>
            <a:endParaRPr lang="en-US" sz="4400" dirty="0"/>
          </a:p>
          <a:p>
            <a:pPr marL="914400" lvl="1" indent="-457200"/>
            <a:endParaRPr lang="en-US" sz="4200" dirty="0"/>
          </a:p>
          <a:p>
            <a:pPr marL="914400" lvl="1" indent="-457200"/>
            <a:endParaRPr lang="en-US" sz="4200" dirty="0"/>
          </a:p>
          <a:p>
            <a:pPr marL="914400" lvl="1" indent="-457200"/>
            <a:endParaRPr lang="en-US" sz="4200" dirty="0"/>
          </a:p>
          <a:p>
            <a:pPr marL="914400" lvl="1" indent="-457200"/>
            <a:endParaRPr lang="en-US" sz="4200" dirty="0"/>
          </a:p>
          <a:p>
            <a:endParaRPr lang="en-US" dirty="0"/>
          </a:p>
        </p:txBody>
      </p:sp>
    </p:spTree>
    <p:extLst>
      <p:ext uri="{BB962C8B-B14F-4D97-AF65-F5344CB8AC3E}">
        <p14:creationId xmlns:p14="http://schemas.microsoft.com/office/powerpoint/2010/main" val="3793241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DEC405-8634-428C-857F-415C2B3CDA83}"/>
              </a:ext>
            </a:extLst>
          </p:cNvPr>
          <p:cNvSpPr>
            <a:spLocks noGrp="1"/>
          </p:cNvSpPr>
          <p:nvPr>
            <p:ph type="title"/>
          </p:nvPr>
        </p:nvSpPr>
        <p:spPr>
          <a:xfrm>
            <a:off x="281609" y="0"/>
            <a:ext cx="6821556" cy="1166191"/>
          </a:xfrm>
        </p:spPr>
        <p:txBody>
          <a:bodyPr/>
          <a:lstStyle/>
          <a:p>
            <a:pPr algn="ctr"/>
            <a:r>
              <a:rPr lang="en-US" dirty="0">
                <a:latin typeface="+mn-lt"/>
              </a:rPr>
              <a:t>Acknowledgements</a:t>
            </a:r>
          </a:p>
        </p:txBody>
      </p:sp>
      <p:sp>
        <p:nvSpPr>
          <p:cNvPr id="3" name="Content Placeholder 2">
            <a:extLst>
              <a:ext uri="{FF2B5EF4-FFF2-40B4-BE49-F238E27FC236}">
                <a16:creationId xmlns:a16="http://schemas.microsoft.com/office/drawing/2014/main" id="{B1989A26-BED8-453C-8157-467DBC79C5ED}"/>
              </a:ext>
            </a:extLst>
          </p:cNvPr>
          <p:cNvSpPr>
            <a:spLocks noGrp="1"/>
          </p:cNvSpPr>
          <p:nvPr>
            <p:ph idx="1"/>
          </p:nvPr>
        </p:nvSpPr>
        <p:spPr>
          <a:xfrm>
            <a:off x="281609" y="1166191"/>
            <a:ext cx="7046843" cy="4598505"/>
          </a:xfrm>
        </p:spPr>
        <p:txBody>
          <a:bodyPr>
            <a:noAutofit/>
          </a:bodyPr>
          <a:lstStyle/>
          <a:p>
            <a:r>
              <a:rPr lang="en-US" sz="3200" dirty="0"/>
              <a:t>The CPF Village also includes: Jerry Allen, Larry Bird, Luke Coletti, Jared Figurski, Tom Marion, Jim Montgomery, Mike Parker, Josh Plant, Erich </a:t>
            </a:r>
            <a:r>
              <a:rPr lang="en-US" sz="3200" dirty="0" err="1"/>
              <a:t>Rienecker</a:t>
            </a:r>
            <a:r>
              <a:rPr lang="en-US" sz="3200" dirty="0"/>
              <a:t>, Jose Rosal, Aaron Schnittger, Ray Thompson and Mark Tynes </a:t>
            </a:r>
          </a:p>
          <a:p>
            <a:r>
              <a:rPr lang="en-US" sz="3200" dirty="0"/>
              <a:t>This work has been generously supported by the David and Lucille Packard Foundation</a:t>
            </a:r>
          </a:p>
        </p:txBody>
      </p:sp>
      <p:sp>
        <p:nvSpPr>
          <p:cNvPr id="4" name="TextBox 3">
            <a:extLst>
              <a:ext uri="{FF2B5EF4-FFF2-40B4-BE49-F238E27FC236}">
                <a16:creationId xmlns:a16="http://schemas.microsoft.com/office/drawing/2014/main" id="{E1D250FC-17F2-49C4-AEDA-343F611264D1}"/>
              </a:ext>
            </a:extLst>
          </p:cNvPr>
          <p:cNvSpPr txBox="1"/>
          <p:nvPr/>
        </p:nvSpPr>
        <p:spPr>
          <a:xfrm>
            <a:off x="1365504" y="5667228"/>
            <a:ext cx="2645664" cy="769441"/>
          </a:xfrm>
          <a:prstGeom prst="rect">
            <a:avLst/>
          </a:prstGeom>
          <a:noFill/>
        </p:spPr>
        <p:txBody>
          <a:bodyPr wrap="square" rtlCol="0">
            <a:spAutoFit/>
          </a:bodyPr>
          <a:lstStyle/>
          <a:p>
            <a:r>
              <a:rPr lang="en-US" sz="4400" b="1" dirty="0"/>
              <a:t>Thank you</a:t>
            </a:r>
            <a:endParaRPr lang="en-US" sz="3200" b="1" dirty="0"/>
          </a:p>
        </p:txBody>
      </p:sp>
      <p:pic>
        <p:nvPicPr>
          <p:cNvPr id="5" name="Picture 4"/>
          <p:cNvPicPr>
            <a:picLocks noChangeAspect="1"/>
          </p:cNvPicPr>
          <p:nvPr/>
        </p:nvPicPr>
        <p:blipFill rotWithShape="1">
          <a:blip r:embed="rId2" cstate="hqprint">
            <a:extLst>
              <a:ext uri="{28A0092B-C50C-407E-A947-70E740481C1C}">
                <a14:useLocalDpi xmlns:a14="http://schemas.microsoft.com/office/drawing/2010/main" val="0"/>
              </a:ext>
            </a:extLst>
          </a:blip>
          <a:srcRect l="21475" t="22251" r="47563" b="15445"/>
          <a:stretch/>
        </p:blipFill>
        <p:spPr>
          <a:xfrm>
            <a:off x="7577095" y="468148"/>
            <a:ext cx="4287841" cy="4853471"/>
          </a:xfrm>
          <a:prstGeom prst="rect">
            <a:avLst/>
          </a:prstGeom>
        </p:spPr>
      </p:pic>
      <p:sp>
        <p:nvSpPr>
          <p:cNvPr id="6" name="TextBox 5"/>
          <p:cNvSpPr txBox="1"/>
          <p:nvPr/>
        </p:nvSpPr>
        <p:spPr>
          <a:xfrm>
            <a:off x="9408327" y="1125374"/>
            <a:ext cx="2369145" cy="1200329"/>
          </a:xfrm>
          <a:prstGeom prst="rect">
            <a:avLst/>
          </a:prstGeom>
          <a:solidFill>
            <a:schemeClr val="accent1">
              <a:lumMod val="60000"/>
              <a:lumOff val="40000"/>
            </a:schemeClr>
          </a:solidFill>
          <a:ln w="19050">
            <a:solidFill>
              <a:schemeClr val="tx1"/>
            </a:solidFill>
          </a:ln>
        </p:spPr>
        <p:txBody>
          <a:bodyPr wrap="square" rtlCol="0">
            <a:spAutoFit/>
          </a:bodyPr>
          <a:lstStyle/>
          <a:p>
            <a:pPr algn="ctr"/>
            <a:r>
              <a:rPr lang="en-US" sz="3600" dirty="0"/>
              <a:t>$6 Million of CPFs</a:t>
            </a:r>
          </a:p>
        </p:txBody>
      </p:sp>
      <p:sp>
        <p:nvSpPr>
          <p:cNvPr id="7" name="TextBox 6"/>
          <p:cNvSpPr txBox="1"/>
          <p:nvPr/>
        </p:nvSpPr>
        <p:spPr>
          <a:xfrm>
            <a:off x="7577095" y="5728784"/>
            <a:ext cx="4035552" cy="646331"/>
          </a:xfrm>
          <a:prstGeom prst="rect">
            <a:avLst/>
          </a:prstGeom>
          <a:noFill/>
        </p:spPr>
        <p:txBody>
          <a:bodyPr wrap="square" rtlCol="0">
            <a:spAutoFit/>
          </a:bodyPr>
          <a:lstStyle/>
          <a:p>
            <a:r>
              <a:rPr lang="en-US" sz="3600" dirty="0"/>
              <a:t>magene@mbari.org</a:t>
            </a:r>
          </a:p>
        </p:txBody>
      </p:sp>
    </p:spTree>
    <p:extLst>
      <p:ext uri="{BB962C8B-B14F-4D97-AF65-F5344CB8AC3E}">
        <p14:creationId xmlns:p14="http://schemas.microsoft.com/office/powerpoint/2010/main" val="10828440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912602-649D-4518-9E82-7ABBBE7BECBC}"/>
              </a:ext>
            </a:extLst>
          </p:cNvPr>
          <p:cNvSpPr>
            <a:spLocks noGrp="1"/>
          </p:cNvSpPr>
          <p:nvPr>
            <p:ph type="title"/>
          </p:nvPr>
        </p:nvSpPr>
        <p:spPr>
          <a:xfrm>
            <a:off x="838200" y="104176"/>
            <a:ext cx="10515600" cy="926962"/>
          </a:xfrm>
        </p:spPr>
        <p:txBody>
          <a:bodyPr/>
          <a:lstStyle/>
          <a:p>
            <a:pPr algn="ctr"/>
            <a:r>
              <a:rPr lang="en-US" dirty="0"/>
              <a:t>Strengths</a:t>
            </a:r>
          </a:p>
        </p:txBody>
      </p:sp>
      <p:sp>
        <p:nvSpPr>
          <p:cNvPr id="3" name="Content Placeholder 2">
            <a:extLst>
              <a:ext uri="{FF2B5EF4-FFF2-40B4-BE49-F238E27FC236}">
                <a16:creationId xmlns:a16="http://schemas.microsoft.com/office/drawing/2014/main" id="{0304879F-4996-4F1C-BFEF-68F799ED8C8E}"/>
              </a:ext>
            </a:extLst>
          </p:cNvPr>
          <p:cNvSpPr>
            <a:spLocks noGrp="1"/>
          </p:cNvSpPr>
          <p:nvPr>
            <p:ph idx="1"/>
          </p:nvPr>
        </p:nvSpPr>
        <p:spPr>
          <a:xfrm>
            <a:off x="261729" y="924340"/>
            <a:ext cx="8425070" cy="5735984"/>
          </a:xfrm>
        </p:spPr>
        <p:txBody>
          <a:bodyPr>
            <a:normAutofit fontScale="92500" lnSpcReduction="10000"/>
          </a:bodyPr>
          <a:lstStyle/>
          <a:p>
            <a:r>
              <a:rPr lang="en-US" dirty="0"/>
              <a:t>Full Argo-BGC instrument suite</a:t>
            </a:r>
          </a:p>
          <a:p>
            <a:pPr lvl="1"/>
            <a:r>
              <a:rPr lang="en-US" dirty="0"/>
              <a:t>Data will get processed, </a:t>
            </a:r>
            <a:r>
              <a:rPr lang="en-US" dirty="0" err="1"/>
              <a:t>QC’ed</a:t>
            </a:r>
            <a:r>
              <a:rPr lang="en-US" dirty="0"/>
              <a:t> and made available through Argo-BGC data centers</a:t>
            </a:r>
          </a:p>
          <a:p>
            <a:pPr lvl="1"/>
            <a:r>
              <a:rPr lang="en-US" dirty="0"/>
              <a:t>3 additional instrument channels</a:t>
            </a:r>
          </a:p>
          <a:p>
            <a:pPr lvl="1"/>
            <a:r>
              <a:rPr lang="en-US" dirty="0"/>
              <a:t>Relatively straight forward to integrate new instruments</a:t>
            </a:r>
          </a:p>
          <a:p>
            <a:r>
              <a:rPr lang="en-US" dirty="0"/>
              <a:t>3.5 liters of volume change (</a:t>
            </a:r>
            <a:r>
              <a:rPr lang="el-GR" dirty="0"/>
              <a:t>Δ</a:t>
            </a:r>
            <a:r>
              <a:rPr lang="en-US" dirty="0"/>
              <a:t>V/V 3-5X most profiling floats)</a:t>
            </a:r>
          </a:p>
          <a:p>
            <a:pPr lvl="1"/>
            <a:r>
              <a:rPr lang="en-US" dirty="0"/>
              <a:t>Allows anchoring on the bottom</a:t>
            </a:r>
          </a:p>
          <a:p>
            <a:pPr lvl="1"/>
            <a:r>
              <a:rPr lang="en-US" dirty="0"/>
              <a:t>Can profile through 0-35+ </a:t>
            </a:r>
            <a:r>
              <a:rPr lang="en-US" dirty="0" err="1"/>
              <a:t>psu</a:t>
            </a:r>
            <a:r>
              <a:rPr lang="en-US" dirty="0"/>
              <a:t> pycnocline (Arctic and river mouths)</a:t>
            </a:r>
          </a:p>
          <a:p>
            <a:pPr lvl="1"/>
            <a:r>
              <a:rPr lang="en-US" dirty="0"/>
              <a:t>Excess buoyancy to deal with biofouling</a:t>
            </a:r>
          </a:p>
          <a:p>
            <a:pPr lvl="1"/>
            <a:r>
              <a:rPr lang="en-US" dirty="0"/>
              <a:t>Minimizes ballasting headaches</a:t>
            </a:r>
          </a:p>
          <a:p>
            <a:pPr lvl="1"/>
            <a:r>
              <a:rPr lang="en-US" dirty="0"/>
              <a:t>Allows for some sample retrieval</a:t>
            </a:r>
          </a:p>
          <a:p>
            <a:r>
              <a:rPr lang="en-US" dirty="0"/>
              <a:t>Closed loop buoyancy control</a:t>
            </a:r>
          </a:p>
          <a:p>
            <a:pPr lvl="1"/>
            <a:r>
              <a:rPr lang="en-US" dirty="0"/>
              <a:t>Accurate platform velocity and depth control: important for working in shallow water</a:t>
            </a:r>
          </a:p>
          <a:p>
            <a:r>
              <a:rPr lang="en-US" dirty="0"/>
              <a:t>Mission life goal: 200 profiles spread over 1 year</a:t>
            </a:r>
          </a:p>
        </p:txBody>
      </p:sp>
      <p:pic>
        <p:nvPicPr>
          <p:cNvPr id="5" name="Picture 4">
            <a:extLst>
              <a:ext uri="{FF2B5EF4-FFF2-40B4-BE49-F238E27FC236}">
                <a16:creationId xmlns:a16="http://schemas.microsoft.com/office/drawing/2014/main" id="{84CEBF7C-92BE-455F-839A-B07630D3BAF7}"/>
              </a:ext>
            </a:extLst>
          </p:cNvPr>
          <p:cNvPicPr>
            <a:picLocks noChangeAspect="1"/>
          </p:cNvPicPr>
          <p:nvPr/>
        </p:nvPicPr>
        <p:blipFill rotWithShape="1">
          <a:blip r:embed="rId3">
            <a:extLst>
              <a:ext uri="{28A0092B-C50C-407E-A947-70E740481C1C}">
                <a14:useLocalDpi xmlns:a14="http://schemas.microsoft.com/office/drawing/2010/main" val="0"/>
              </a:ext>
            </a:extLst>
          </a:blip>
          <a:srcRect l="20661" t="22049" r="29681" b="28687"/>
          <a:stretch/>
        </p:blipFill>
        <p:spPr>
          <a:xfrm rot="5400000">
            <a:off x="8782947" y="540096"/>
            <a:ext cx="3312905" cy="2464904"/>
          </a:xfrm>
          <a:prstGeom prst="rect">
            <a:avLst/>
          </a:prstGeom>
        </p:spPr>
      </p:pic>
      <p:pic>
        <p:nvPicPr>
          <p:cNvPr id="7" name="Picture 6">
            <a:extLst>
              <a:ext uri="{FF2B5EF4-FFF2-40B4-BE49-F238E27FC236}">
                <a16:creationId xmlns:a16="http://schemas.microsoft.com/office/drawing/2014/main" id="{26076DE5-14ED-4098-A494-60A9500D31DF}"/>
              </a:ext>
            </a:extLst>
          </p:cNvPr>
          <p:cNvPicPr>
            <a:picLocks noChangeAspect="1"/>
          </p:cNvPicPr>
          <p:nvPr/>
        </p:nvPicPr>
        <p:blipFill rotWithShape="1">
          <a:blip r:embed="rId4">
            <a:extLst>
              <a:ext uri="{28A0092B-C50C-407E-A947-70E740481C1C}">
                <a14:useLocalDpi xmlns:a14="http://schemas.microsoft.com/office/drawing/2010/main" val="0"/>
              </a:ext>
            </a:extLst>
          </a:blip>
          <a:srcRect t="4579" b="9774"/>
          <a:stretch/>
        </p:blipFill>
        <p:spPr>
          <a:xfrm>
            <a:off x="9206947" y="3927063"/>
            <a:ext cx="2464905" cy="2814842"/>
          </a:xfrm>
          <a:prstGeom prst="rect">
            <a:avLst/>
          </a:prstGeom>
        </p:spPr>
      </p:pic>
      <p:sp>
        <p:nvSpPr>
          <p:cNvPr id="8" name="TextBox 7">
            <a:extLst>
              <a:ext uri="{FF2B5EF4-FFF2-40B4-BE49-F238E27FC236}">
                <a16:creationId xmlns:a16="http://schemas.microsoft.com/office/drawing/2014/main" id="{8C2536E4-BAC8-46FE-BC3D-6717A112CC28}"/>
              </a:ext>
            </a:extLst>
          </p:cNvPr>
          <p:cNvSpPr txBox="1"/>
          <p:nvPr/>
        </p:nvSpPr>
        <p:spPr>
          <a:xfrm>
            <a:off x="10439399" y="252718"/>
            <a:ext cx="1782418" cy="738664"/>
          </a:xfrm>
          <a:prstGeom prst="rect">
            <a:avLst/>
          </a:prstGeom>
          <a:solidFill>
            <a:schemeClr val="bg2">
              <a:lumMod val="60000"/>
              <a:lumOff val="40000"/>
            </a:schemeClr>
          </a:solidFill>
          <a:ln>
            <a:solidFill>
              <a:schemeClr val="bg1"/>
            </a:solidFill>
          </a:ln>
        </p:spPr>
        <p:txBody>
          <a:bodyPr wrap="square" rtlCol="0">
            <a:spAutoFit/>
          </a:bodyPr>
          <a:lstStyle/>
          <a:p>
            <a:r>
              <a:rPr lang="en-US" sz="1400" dirty="0"/>
              <a:t>CPF with sediment trap and acoustic modem</a:t>
            </a:r>
          </a:p>
        </p:txBody>
      </p:sp>
      <p:sp>
        <p:nvSpPr>
          <p:cNvPr id="9" name="TextBox 8">
            <a:extLst>
              <a:ext uri="{FF2B5EF4-FFF2-40B4-BE49-F238E27FC236}">
                <a16:creationId xmlns:a16="http://schemas.microsoft.com/office/drawing/2014/main" id="{E50334DE-24CD-449D-9C4D-0DA4C6521129}"/>
              </a:ext>
            </a:extLst>
          </p:cNvPr>
          <p:cNvSpPr txBox="1"/>
          <p:nvPr/>
        </p:nvSpPr>
        <p:spPr>
          <a:xfrm>
            <a:off x="8239539" y="3772111"/>
            <a:ext cx="1586948" cy="954107"/>
          </a:xfrm>
          <a:prstGeom prst="rect">
            <a:avLst/>
          </a:prstGeom>
          <a:solidFill>
            <a:schemeClr val="bg2">
              <a:lumMod val="60000"/>
              <a:lumOff val="40000"/>
            </a:schemeClr>
          </a:solidFill>
          <a:ln>
            <a:solidFill>
              <a:schemeClr val="bg1"/>
            </a:solidFill>
          </a:ln>
        </p:spPr>
        <p:txBody>
          <a:bodyPr wrap="square" rtlCol="0">
            <a:spAutoFit/>
          </a:bodyPr>
          <a:lstStyle/>
          <a:p>
            <a:r>
              <a:rPr lang="en-US" sz="1400" dirty="0"/>
              <a:t>CPF with RSI </a:t>
            </a:r>
            <a:r>
              <a:rPr lang="en-US" sz="1400" dirty="0" err="1"/>
              <a:t>MIcroRider</a:t>
            </a:r>
            <a:r>
              <a:rPr lang="en-US" sz="1400" dirty="0"/>
              <a:t> turbulence sensor and battery pack</a:t>
            </a:r>
          </a:p>
        </p:txBody>
      </p:sp>
    </p:spTree>
    <p:extLst>
      <p:ext uri="{BB962C8B-B14F-4D97-AF65-F5344CB8AC3E}">
        <p14:creationId xmlns:p14="http://schemas.microsoft.com/office/powerpoint/2010/main" val="37371245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72207AF-22FF-43CD-B1DA-40FBBDFECF12}"/>
              </a:ext>
            </a:extLst>
          </p:cNvPr>
          <p:cNvSpPr txBox="1"/>
          <p:nvPr/>
        </p:nvSpPr>
        <p:spPr>
          <a:xfrm>
            <a:off x="81116" y="294968"/>
            <a:ext cx="6201696" cy="5262979"/>
          </a:xfrm>
          <a:prstGeom prst="rect">
            <a:avLst/>
          </a:prstGeom>
          <a:noFill/>
        </p:spPr>
        <p:txBody>
          <a:bodyPr wrap="square" rtlCol="0">
            <a:spAutoFit/>
          </a:bodyPr>
          <a:lstStyle/>
          <a:p>
            <a:r>
              <a:rPr lang="en-US" sz="1200" dirty="0"/>
              <a:t>NOAA scientists are reviewing unusual environmental conditions in the Pacific Ocean as the likely culprit for the dramatically low returns of Chinook and </a:t>
            </a:r>
            <a:r>
              <a:rPr lang="en-US" sz="1200" dirty="0" err="1"/>
              <a:t>coho</a:t>
            </a:r>
            <a:r>
              <a:rPr lang="en-US" sz="1200" dirty="0"/>
              <a:t> salmon to rivers and streams along the West Coast of the United States in 2007.</a:t>
            </a:r>
          </a:p>
          <a:p>
            <a:r>
              <a:rPr lang="en-US" sz="1200" dirty="0"/>
              <a:t>Researchers from NOAA's Northwest and Southwest Fisheries Science Centers are comparing data on the low food production of the California Current in 2005 that occurred when this year's returning salmon would have been entering the ocean from their natal streams to feed and grow.</a:t>
            </a:r>
          </a:p>
          <a:p>
            <a:r>
              <a:rPr lang="en-US" sz="1200" dirty="0"/>
              <a:t>The cold waters of the California Current flow southward from the northern Pacific along the West Coast and are associated with upwelling, an ocean condition caused by winds that bring nutrients to the ocean's surface and is the main source of nourishment for the ocean's food web. In 2005 a southward shift in the jet stream, delayed favorable winds and upwelling for the California Current, which normally begins in spring. The winds instead arrived in mid-July, causing high surface water temperatures and very low nutrient production within the near-shore marine ecosystem.</a:t>
            </a:r>
          </a:p>
          <a:p>
            <a:r>
              <a:rPr lang="en-US" sz="1200" dirty="0"/>
              <a:t>"We are not dismissing other potential causes for this year's low salmon returns," said Usha Varanasi, NOAA Fisheries Service Science Center Director for the Northwest Region. "But the widespread pattern of low returns along the West Coast for two species of salmon indicates an environmental anomaly occurred in the California Current in 2005."</a:t>
            </a:r>
          </a:p>
          <a:p>
            <a:r>
              <a:rPr lang="en-US" sz="1200" dirty="0"/>
              <a:t>New data released by the Pacific Fisheries Management Council indicate the 2007 returns of fall Chinook salmon to the Sacramento River in California's Central Valley were approximately 33 percent of what fishery biologists expected. Projections for 2008 are substantially lower than last year's estimate. </a:t>
            </a:r>
          </a:p>
          <a:p>
            <a:r>
              <a:rPr lang="en-US" sz="1200" dirty="0"/>
              <a:t>Coho salmon returning to spawning streams in California and Oregon are also considerably lower than predicted. A preliminary analysis found an average 27 percent of the parental stock returning in 12 streams monitored in California. Even though </a:t>
            </a:r>
            <a:r>
              <a:rPr lang="en-US" sz="1200" dirty="0" err="1"/>
              <a:t>coho</a:t>
            </a:r>
            <a:r>
              <a:rPr lang="en-US" sz="1200" dirty="0"/>
              <a:t> returns appear to improve along the coast from south to north, Oregon Coast </a:t>
            </a:r>
            <a:r>
              <a:rPr lang="en-US" sz="1200" dirty="0" err="1"/>
              <a:t>coho</a:t>
            </a:r>
            <a:r>
              <a:rPr lang="en-US" sz="1200" dirty="0"/>
              <a:t> salmon had less than 30 percent of their parental stock return.</a:t>
            </a:r>
          </a:p>
          <a:p>
            <a:r>
              <a:rPr lang="en-US" sz="1200" dirty="0"/>
              <a:t>Coho salmon are listed as either endangered or threatened under the Endangered Species Act in the Central/Northern California and Southern Oregon watersheds.</a:t>
            </a:r>
          </a:p>
        </p:txBody>
      </p:sp>
      <p:pic>
        <p:nvPicPr>
          <p:cNvPr id="5" name="Picture 4">
            <a:extLst>
              <a:ext uri="{FF2B5EF4-FFF2-40B4-BE49-F238E27FC236}">
                <a16:creationId xmlns:a16="http://schemas.microsoft.com/office/drawing/2014/main" id="{702681D1-302E-4894-B765-D0A08BA2E874}"/>
              </a:ext>
            </a:extLst>
          </p:cNvPr>
          <p:cNvPicPr>
            <a:picLocks noChangeAspect="1"/>
          </p:cNvPicPr>
          <p:nvPr/>
        </p:nvPicPr>
        <p:blipFill>
          <a:blip r:embed="rId2"/>
          <a:stretch>
            <a:fillRect/>
          </a:stretch>
        </p:blipFill>
        <p:spPr>
          <a:xfrm>
            <a:off x="6673645" y="494070"/>
            <a:ext cx="4600111" cy="6031963"/>
          </a:xfrm>
          <a:prstGeom prst="rect">
            <a:avLst/>
          </a:prstGeom>
        </p:spPr>
      </p:pic>
    </p:spTree>
    <p:extLst>
      <p:ext uri="{BB962C8B-B14F-4D97-AF65-F5344CB8AC3E}">
        <p14:creationId xmlns:p14="http://schemas.microsoft.com/office/powerpoint/2010/main" val="7728054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35975" y="0"/>
            <a:ext cx="11956026" cy="6463308"/>
          </a:xfrm>
          <a:prstGeom prst="rect">
            <a:avLst/>
          </a:prstGeom>
        </p:spPr>
        <p:txBody>
          <a:bodyPr wrap="square">
            <a:spAutoFit/>
          </a:bodyPr>
          <a:lstStyle/>
          <a:p>
            <a:r>
              <a:rPr lang="en-US" dirty="0"/>
              <a:t>Title </a:t>
            </a:r>
          </a:p>
          <a:p>
            <a:r>
              <a:rPr lang="en-US" dirty="0"/>
              <a:t>Good afternoon, I appreciate this opportunity to talk about our Coastal Profiling Float project</a:t>
            </a:r>
          </a:p>
          <a:p>
            <a:endParaRPr lang="en-US" dirty="0"/>
          </a:p>
          <a:p>
            <a:r>
              <a:rPr lang="en-US" dirty="0"/>
              <a:t>Initial Motivation</a:t>
            </a:r>
          </a:p>
          <a:p>
            <a:r>
              <a:rPr lang="en-US" dirty="0"/>
              <a:t>This project started during a conversation I had with Ken Johnson. Ken runs the chemical sensor lab at MBARI and we had just finished a couple of projects that went pretty well. I asked Ken what else he had on his list of future projects and he showed me this press release from NOAA Marine Fisheries.  It was released in 2008 and it attributes the low return of Salmon along the West Coast in 2007 to a lack of nutrients in 2005.  You don’t have to read very far between the lines to realize that fisheries managers have an exceptionally difficult job to do and very little data, virtually none in real time, to do it with.</a:t>
            </a:r>
          </a:p>
          <a:p>
            <a:endParaRPr lang="en-US" dirty="0"/>
          </a:p>
          <a:p>
            <a:r>
              <a:rPr lang="en-US" dirty="0"/>
              <a:t>More Motivation</a:t>
            </a:r>
          </a:p>
          <a:p>
            <a:r>
              <a:rPr lang="en-US" dirty="0"/>
              <a:t>Along the way there was more motivation for this project.  The US Ocean Carbon and </a:t>
            </a:r>
            <a:r>
              <a:rPr lang="en-US" dirty="0" err="1"/>
              <a:t>Biogeochemisty</a:t>
            </a:r>
            <a:r>
              <a:rPr lang="en-US" dirty="0"/>
              <a:t> Program and the North American Carbon Program held a series of community workshops and released “A Science Plan for Carbon Cycle Research in North American Coastal Waters” A key recommendation of this plan is further development of autonomous platforms for use in continental margins.  This is the target for the CPF.</a:t>
            </a:r>
          </a:p>
          <a:p>
            <a:endParaRPr lang="en-US" dirty="0"/>
          </a:p>
          <a:p>
            <a:r>
              <a:rPr lang="en-US" dirty="0"/>
              <a:t>NSF also released their 10 Big Ideas: 10 research topics that will be a focus of their efforts for the near future.  One of the Big Ideas is “Navigating the New Arctic” where they point out that observations are “sparse and inadequate”. While the arctic is not an immediate target for our work, it does seem within the capabilities of the CPF.</a:t>
            </a:r>
          </a:p>
          <a:p>
            <a:endParaRPr lang="en-US" dirty="0"/>
          </a:p>
          <a:p>
            <a:r>
              <a:rPr lang="en-US" dirty="0"/>
              <a:t>Science Requirements</a:t>
            </a:r>
          </a:p>
          <a:p>
            <a:r>
              <a:rPr lang="en-US" dirty="0"/>
              <a:t>We started the project with the usual process of defining the specific science requirements, identifying risks and developing initial concepts.  It is a fairly detailed document but I can summarize the important points here …</a:t>
            </a:r>
          </a:p>
        </p:txBody>
      </p:sp>
    </p:spTree>
    <p:extLst>
      <p:ext uri="{BB962C8B-B14F-4D97-AF65-F5344CB8AC3E}">
        <p14:creationId xmlns:p14="http://schemas.microsoft.com/office/powerpoint/2010/main" val="20102301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35975" y="0"/>
            <a:ext cx="11956026" cy="7017306"/>
          </a:xfrm>
          <a:prstGeom prst="rect">
            <a:avLst/>
          </a:prstGeom>
        </p:spPr>
        <p:txBody>
          <a:bodyPr wrap="square">
            <a:spAutoFit/>
          </a:bodyPr>
          <a:lstStyle/>
          <a:p>
            <a:endParaRPr lang="en-US" dirty="0"/>
          </a:p>
          <a:p>
            <a:r>
              <a:rPr lang="en-US" dirty="0"/>
              <a:t>Risks and relevant examples</a:t>
            </a:r>
          </a:p>
          <a:p>
            <a:r>
              <a:rPr lang="en-US" dirty="0"/>
              <a:t>The most important risks we identified were first “Working in Shallow Water’.  There are a couple of issues here.  Most obvious is winding up on the beach or way off shore.  So we need a way to “navigate” the floats that doesn’t take any power, doesn’t take up much volume and will continue working without failure for several years. Next, biofouling is always a problem when working in shallow water and I’ll talk about our mitigation strategies for both these issues in a minute.</a:t>
            </a:r>
          </a:p>
          <a:p>
            <a:endParaRPr lang="en-US" dirty="0"/>
          </a:p>
          <a:p>
            <a:r>
              <a:rPr lang="en-US" dirty="0"/>
              <a:t>My standard concept development process starts with looking around to see what good ideas I can beg, borrow or steal.  There a plenty of very effective profiling floats to learn from.  The Argo array and the SOCCOM project are great examples of using these profiling floats to provide a cost effective observing system at global and regional scales for deep water, open ocean applications.  There are even several examples of profiling floats for coastal application but we thought there was an opportunity here to help advance this technology for coastal applications. </a:t>
            </a:r>
          </a:p>
          <a:p>
            <a:endParaRPr lang="en-US" dirty="0"/>
          </a:p>
          <a:p>
            <a:endParaRPr lang="en-US" dirty="0"/>
          </a:p>
          <a:p>
            <a:r>
              <a:rPr lang="en-US" dirty="0"/>
              <a:t>Current CPF</a:t>
            </a:r>
          </a:p>
          <a:p>
            <a:r>
              <a:rPr lang="en-US" dirty="0"/>
              <a:t>Here’s what the CPF looks like today. It has the usual bits and pieces that any profiler has.  An external expandable oil bladder.  An oil pump, batteries, an internal oil reservoir, the electronics need to run the whole mess and the science sensor suite. We have 2 versions, one with the external bladder mounted concentrically with the pressure housing and a second version with the external bladder mounted coaxially underneath the pressure housing.  Earlier, I mentioned the challenge of keeping the floats from winding up on the beach.  One of our strategies for minimizing this risk is anchoring on the bottom between profiles.  The concentric design minimizes the horizontal surface areas that could serve as places that might accumulate mud every time we anchor and interferes with the expansion and contraction of the external bladder.  But this design is more awkward to deploy and recover.  The coaxial design is pretty robust but has the potential of building up mud in the protective cover. Everything is identical in the 2 versions above the lower end cap and while we haven’t done it, it is theoretically possible to swap between the versions. We will be fielding both versions to evaluate the relative pros and cons. </a:t>
            </a:r>
          </a:p>
        </p:txBody>
      </p:sp>
    </p:spTree>
    <p:extLst>
      <p:ext uri="{BB962C8B-B14F-4D97-AF65-F5344CB8AC3E}">
        <p14:creationId xmlns:p14="http://schemas.microsoft.com/office/powerpoint/2010/main" val="41264174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35975" y="0"/>
            <a:ext cx="11956026" cy="7017306"/>
          </a:xfrm>
          <a:prstGeom prst="rect">
            <a:avLst/>
          </a:prstGeom>
        </p:spPr>
        <p:txBody>
          <a:bodyPr wrap="square">
            <a:spAutoFit/>
          </a:bodyPr>
          <a:lstStyle/>
          <a:p>
            <a:endParaRPr lang="en-US" dirty="0"/>
          </a:p>
          <a:p>
            <a:r>
              <a:rPr lang="en-US" dirty="0"/>
              <a:t>The depth range is down to 500 meters.  One of the ways we’ve optimized the CPF for coastal applications is the buoyancy engine.  We knew we wanted to anchor on the bottom with some modest negative buoyancy, we knew we wanted to descend fast to minimize drift while we were in the water column and we knew we weren’t going to solve the biofouling issue on this project so we needed extra buoyancy to counteract the weight of the crud fouling the float, at least until the fouling made the sensors ineffective.  On way to evaluate the capability of a buoyancy engine is to look at its ratio of delta V to V.  Delta V is the amount the float can change it volume, basically the amount of oil we can pump from the internal bladder to the external bladder.  V is the overall volume of the float.  In our case, we have a </a:t>
            </a:r>
            <a:r>
              <a:rPr lang="en-US" dirty="0" err="1"/>
              <a:t>deltaV</a:t>
            </a:r>
            <a:r>
              <a:rPr lang="en-US" dirty="0"/>
              <a:t> / V of about 9%.  For reference, if you want to work in an environment that has fresh water at the surface and typical density water at depth, you need a </a:t>
            </a:r>
            <a:r>
              <a:rPr lang="en-US" dirty="0" err="1"/>
              <a:t>deltaV</a:t>
            </a:r>
            <a:r>
              <a:rPr lang="en-US" dirty="0"/>
              <a:t>/V of 2.5% just to make up for the density gradient in the water column.  For further reference, the profiling floats I’m aware of have </a:t>
            </a:r>
            <a:r>
              <a:rPr lang="en-US" dirty="0" err="1"/>
              <a:t>deltaV</a:t>
            </a:r>
            <a:r>
              <a:rPr lang="en-US" dirty="0"/>
              <a:t>/Vs of between 1 and 4%.</a:t>
            </a:r>
          </a:p>
          <a:p>
            <a:endParaRPr lang="en-US" dirty="0"/>
          </a:p>
          <a:p>
            <a:r>
              <a:rPr lang="en-US" dirty="0"/>
              <a:t>We knew we wanted to support the standard BGC sensor suite plus a few other, yet to be determined sensors.  The current design supports the 6 BGC sensors and provides for at least 3 more.  And we Iridium communications both the standard SBD, which is like 1900 byte text message, and RUDICS which is like a really slow, old school, dial up, 2400 baud internet connection.</a:t>
            </a:r>
          </a:p>
          <a:p>
            <a:endParaRPr lang="en-US" dirty="0"/>
          </a:p>
          <a:p>
            <a:r>
              <a:rPr lang="en-US" dirty="0"/>
              <a:t>Science Data Products</a:t>
            </a:r>
          </a:p>
          <a:p>
            <a:r>
              <a:rPr lang="en-US" dirty="0"/>
              <a:t>I used to work in the Engineering department at MBARI and now I work in the chemical sensor lab.  One of the lessons I learned very soon after this move and continue to learn on a regular basis is that you could have the best engineered platform in the world but if you aren’t generating high quality science data you’re still failing. So we’ve been working on the tools we need to turn the files uploaded by the CPF into standard data products.  Here’s a few plots from one of our missions; temperature, oxygen, chlorophyll and backscatter.  I’m going to play my engineer card and not try to explain the science here but even to my unscientific engineer’s eye, you can see a blob of cold, low oxygen water.  This data is from an early version of the CPF that didn’t have the full suite of sensors.  The CPFs we’ll be fielding this year have the full suite of instruments and the science story should get more interesting.</a:t>
            </a:r>
          </a:p>
        </p:txBody>
      </p:sp>
    </p:spTree>
    <p:extLst>
      <p:ext uri="{BB962C8B-B14F-4D97-AF65-F5344CB8AC3E}">
        <p14:creationId xmlns:p14="http://schemas.microsoft.com/office/powerpoint/2010/main" val="8197154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35975" y="0"/>
            <a:ext cx="11956026" cy="5909310"/>
          </a:xfrm>
          <a:prstGeom prst="rect">
            <a:avLst/>
          </a:prstGeom>
        </p:spPr>
        <p:txBody>
          <a:bodyPr wrap="square">
            <a:spAutoFit/>
          </a:bodyPr>
          <a:lstStyle/>
          <a:p>
            <a:endParaRPr lang="en-US" dirty="0"/>
          </a:p>
          <a:p>
            <a:endParaRPr lang="en-US" dirty="0"/>
          </a:p>
          <a:p>
            <a:r>
              <a:rPr lang="en-US" dirty="0"/>
              <a:t>Float Navigation</a:t>
            </a:r>
          </a:p>
          <a:p>
            <a:r>
              <a:rPr lang="en-US" dirty="0"/>
              <a:t>This slide is pretty dense, I’ll try to unpack it for you.  I talked about how we were going to keep the floats in the coastal zone and not in the beach without using any power on the platform.  One strategy we have is to make use of the 3D current models that are run operationally, that is they get run every day and the data is available to the community.  The idea is to find a current somewhere in the water column that is somewhat opposite to the overall drift of the float.  UCLA and Remote Sensing Solutions run the Regional Ocean Modeling System, ROMS, which covers the California Coast.  It runs every day and make a 3 day forecast.  We ran an experiment where instead or our usual strategy of anchoring on the bottom between profiles, we parked at a couple of different depth and compared the track to another mission where we did anchor between profiles.  You can see the big picture in the inset.  Here’s the northern part of the Monterey Bay, Santa Cruz to the north, MBARI is here in the middle of the Bay and here’s where we have done most of our testing. Here’s a blowup of the 2 missions.  The un-navigated, anchoring mission has a pretty clear east west track.  The so called navigated track has an overall south north trend but you can see 3 parts of the track with east/west and west/east movement which suggest the possibility of zigging west for a few profiles and then finding a depth that allows us to zig back east.  This is the ROMS model output for the same time as the navigated mission.  It has a very nice drop a drifter feature that is actually used in search and rescue missions where you can drop a drifter at a depth or your choosing and ROMS will predict the track based on its current forecast.  There isn’t an obvious correlation between the ROMS forecast and the observed track.  This is very likely due to the fact that they’re running the operational ROMS model with a 3 km spatial resolution for practical reasons which isn’t accurate enough for our needs.  The ROMS model can run at higher resolution and we’ve talked to Yi Chao about doing this.  We are a long way from solving this problem but our initial experiment provides a slim glimmer of hope for the future.</a:t>
            </a:r>
          </a:p>
        </p:txBody>
      </p:sp>
    </p:spTree>
    <p:extLst>
      <p:ext uri="{BB962C8B-B14F-4D97-AF65-F5344CB8AC3E}">
        <p14:creationId xmlns:p14="http://schemas.microsoft.com/office/powerpoint/2010/main" val="37699545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7848302"/>
          </a:xfrm>
          <a:prstGeom prst="rect">
            <a:avLst/>
          </a:prstGeom>
        </p:spPr>
        <p:txBody>
          <a:bodyPr wrap="square">
            <a:spAutoFit/>
          </a:bodyPr>
          <a:lstStyle/>
          <a:p>
            <a:endParaRPr lang="en-US" dirty="0"/>
          </a:p>
          <a:p>
            <a:r>
              <a:rPr lang="en-US" dirty="0"/>
              <a:t>Engineering Results</a:t>
            </a:r>
          </a:p>
          <a:p>
            <a:r>
              <a:rPr lang="en-US" dirty="0"/>
              <a:t>There are some engineering results that I hope are worth discussing.  This is a typical depth profile.  We start at the surface, descend at 20 cm/second hold depth in the water column and ascend at 20 cm/second.  I mentioned the challenge of working in shallow water.  One potential issue is if you’re working in 20 meters of water you don’t want to spend 15 of those meters trying to reach a stable profiling velocity.  The inset is a zoom the first 10 meters and you can see that we acquire the desired profiling velocity in about the first 3 meters.  You can also see a fair amount of oscillation while holding depth.  Holding depth is expensive in terms of battery usage.  Our depth control algorithm has a dead band that we can set where we don’t run the buoyancy engine as a way to conserve energy.  In this case we set the dead band to +/- 1 meter and, not surprisingly, the standard deviation while holding depth is about 0.9 meters.  </a:t>
            </a:r>
          </a:p>
          <a:p>
            <a:endParaRPr lang="en-US" dirty="0"/>
          </a:p>
          <a:p>
            <a:r>
              <a:rPr lang="en-US" dirty="0"/>
              <a:t>I should point out that when you design a control system, you have to balance performance and stability.  Both our depth and velocity control algorithms are designed to maximize stability and noise rejection but we’re still getting pretty decent performance.</a:t>
            </a:r>
          </a:p>
          <a:p>
            <a:endParaRPr lang="en-US" dirty="0"/>
          </a:p>
          <a:p>
            <a:r>
              <a:rPr lang="en-US" dirty="0"/>
              <a:t>More engineering results</a:t>
            </a:r>
          </a:p>
          <a:p>
            <a:r>
              <a:rPr lang="en-US" dirty="0"/>
              <a:t>We also did a profile with no dead band, the buoyancy engine was running full time.  In this case we were able to hold depth with a standard deviation of 14 cm.</a:t>
            </a:r>
          </a:p>
          <a:p>
            <a:endParaRPr lang="en-US" dirty="0"/>
          </a:p>
          <a:p>
            <a:r>
              <a:rPr lang="en-US" dirty="0"/>
              <a:t>Even more engineering results</a:t>
            </a:r>
          </a:p>
          <a:p>
            <a:r>
              <a:rPr lang="en-US" dirty="0"/>
              <a:t>There’s a couple of points to be made here.  First, MBARI’s biological oceanography group built a couple of the earlier versions of the CPF for their CANON missions.  Here you can see the BOG team deploying one with more stuff bolted the CPF then there is CPF.  There’s a sediment trap, an acoustic modem and room for a second sediment trap around the back.  I think it’s fair to say the CPF is much more of a pick-up truck of the sea and not so much a formula 1 race car.</a:t>
            </a:r>
          </a:p>
          <a:p>
            <a:endParaRPr lang="en-US" dirty="0"/>
          </a:p>
          <a:p>
            <a:r>
              <a:rPr lang="en-US" dirty="0"/>
              <a:t>The second and more important point is that it is demonstrably possible to pull off pink sea boots and a pink hard hat at sea as long as you have the right attitude as Marguerite so capably proves here.</a:t>
            </a:r>
          </a:p>
          <a:p>
            <a:endParaRPr lang="en-US" dirty="0"/>
          </a:p>
        </p:txBody>
      </p:sp>
    </p:spTree>
    <p:extLst>
      <p:ext uri="{BB962C8B-B14F-4D97-AF65-F5344CB8AC3E}">
        <p14:creationId xmlns:p14="http://schemas.microsoft.com/office/powerpoint/2010/main" val="39004082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B2837A9-EC59-4DA8-A382-ECA0D442337E}"/>
              </a:ext>
            </a:extLst>
          </p:cNvPr>
          <p:cNvSpPr>
            <a:spLocks noGrp="1"/>
          </p:cNvSpPr>
          <p:nvPr>
            <p:ph idx="1"/>
          </p:nvPr>
        </p:nvSpPr>
        <p:spPr>
          <a:xfrm>
            <a:off x="457200" y="377687"/>
            <a:ext cx="11310730" cy="6231834"/>
          </a:xfrm>
        </p:spPr>
        <p:txBody>
          <a:bodyPr>
            <a:normAutofit fontScale="92500" lnSpcReduction="10000"/>
          </a:bodyPr>
          <a:lstStyle/>
          <a:p>
            <a:r>
              <a:rPr lang="en-US" sz="3900" dirty="0"/>
              <a:t>Current Work</a:t>
            </a:r>
          </a:p>
          <a:p>
            <a:pPr lvl="1"/>
            <a:r>
              <a:rPr lang="en-US" sz="2800" dirty="0"/>
              <a:t>Increase mission life				Add RUDICS satellite comms</a:t>
            </a:r>
          </a:p>
          <a:p>
            <a:pPr lvl="1"/>
            <a:r>
              <a:rPr lang="en-US" sz="2800" dirty="0"/>
              <a:t>On-going MBARI science missions		</a:t>
            </a:r>
            <a:r>
              <a:rPr lang="en-US" sz="2800" dirty="0" err="1"/>
              <a:t>Robustify</a:t>
            </a:r>
            <a:endParaRPr lang="en-US" sz="4400" dirty="0"/>
          </a:p>
          <a:p>
            <a:r>
              <a:rPr lang="en-US" sz="3900" dirty="0"/>
              <a:t>Future Work</a:t>
            </a:r>
          </a:p>
          <a:p>
            <a:pPr lvl="1"/>
            <a:r>
              <a:rPr lang="en-US" sz="2800" dirty="0"/>
              <a:t>Move CPF ecosystem outside MBARI</a:t>
            </a:r>
          </a:p>
          <a:p>
            <a:pPr lvl="1"/>
            <a:r>
              <a:rPr lang="en-US" sz="2800" dirty="0"/>
              <a:t>Develop an economical, sustainable source for CPFs</a:t>
            </a:r>
          </a:p>
          <a:p>
            <a:pPr lvl="2"/>
            <a:r>
              <a:rPr lang="en-US" sz="2400" dirty="0"/>
              <a:t>Commercial vendor? or “managed” open source community?</a:t>
            </a:r>
          </a:p>
          <a:p>
            <a:pPr lvl="1"/>
            <a:r>
              <a:rPr lang="en-US" sz="2800" dirty="0"/>
              <a:t>A moored, winched, shallow water CPF</a:t>
            </a:r>
          </a:p>
          <a:p>
            <a:pPr lvl="1"/>
            <a:r>
              <a:rPr lang="en-US" sz="2800" dirty="0"/>
              <a:t>Single point BGC instrument platform (no profiling)</a:t>
            </a:r>
          </a:p>
          <a:p>
            <a:pPr lvl="1"/>
            <a:r>
              <a:rPr lang="en-US" sz="2800" dirty="0" err="1"/>
              <a:t>Robustify</a:t>
            </a:r>
            <a:endParaRPr lang="en-US" sz="2800" dirty="0"/>
          </a:p>
          <a:p>
            <a:r>
              <a:rPr lang="en-US" sz="3900" dirty="0"/>
              <a:t>One Vision of The Pot of Gold</a:t>
            </a:r>
          </a:p>
          <a:p>
            <a:pPr lvl="1"/>
            <a:r>
              <a:rPr lang="en-US" sz="2800" dirty="0"/>
              <a:t>An array of robust CPFs in the California current</a:t>
            </a:r>
          </a:p>
          <a:p>
            <a:pPr lvl="1"/>
            <a:r>
              <a:rPr lang="en-US" sz="2800" dirty="0"/>
              <a:t>Quality controlled data freely available at Argo-BGC data centers</a:t>
            </a:r>
          </a:p>
          <a:p>
            <a:pPr lvl="1"/>
            <a:r>
              <a:rPr lang="en-US" sz="2800" dirty="0" err="1"/>
              <a:t>QC’ed</a:t>
            </a:r>
            <a:r>
              <a:rPr lang="en-US" sz="2800" dirty="0"/>
              <a:t> data ingested by BGC models generating data products informing science based fisheries management (NOAA Future Seas)</a:t>
            </a:r>
          </a:p>
          <a:p>
            <a:endParaRPr lang="en-US" dirty="0"/>
          </a:p>
        </p:txBody>
      </p:sp>
    </p:spTree>
    <p:extLst>
      <p:ext uri="{BB962C8B-B14F-4D97-AF65-F5344CB8AC3E}">
        <p14:creationId xmlns:p14="http://schemas.microsoft.com/office/powerpoint/2010/main" val="20829145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64FBEA-0B0E-4E36-97FB-43A9AACC3ED9}"/>
              </a:ext>
            </a:extLst>
          </p:cNvPr>
          <p:cNvSpPr>
            <a:spLocks noGrp="1"/>
          </p:cNvSpPr>
          <p:nvPr>
            <p:ph type="title"/>
          </p:nvPr>
        </p:nvSpPr>
        <p:spPr>
          <a:xfrm>
            <a:off x="838200" y="0"/>
            <a:ext cx="10515600" cy="1043609"/>
          </a:xfrm>
        </p:spPr>
        <p:txBody>
          <a:bodyPr/>
          <a:lstStyle/>
          <a:p>
            <a:pPr algn="ctr"/>
            <a:r>
              <a:rPr lang="en-US" dirty="0"/>
              <a:t>Is the CPF Cheap and/or Deep?</a:t>
            </a:r>
          </a:p>
        </p:txBody>
      </p:sp>
      <p:sp>
        <p:nvSpPr>
          <p:cNvPr id="3" name="Content Placeholder 2">
            <a:extLst>
              <a:ext uri="{FF2B5EF4-FFF2-40B4-BE49-F238E27FC236}">
                <a16:creationId xmlns:a16="http://schemas.microsoft.com/office/drawing/2014/main" id="{BC9EBCA1-20BD-42B9-9A69-7494D7AD9B38}"/>
              </a:ext>
            </a:extLst>
          </p:cNvPr>
          <p:cNvSpPr>
            <a:spLocks noGrp="1"/>
          </p:cNvSpPr>
          <p:nvPr>
            <p:ph idx="1"/>
          </p:nvPr>
        </p:nvSpPr>
        <p:spPr>
          <a:xfrm>
            <a:off x="362778" y="904461"/>
            <a:ext cx="11327296" cy="6400800"/>
          </a:xfrm>
        </p:spPr>
        <p:txBody>
          <a:bodyPr>
            <a:normAutofit/>
          </a:bodyPr>
          <a:lstStyle/>
          <a:p>
            <a:pPr>
              <a:lnSpc>
                <a:spcPct val="80000"/>
              </a:lnSpc>
            </a:pPr>
            <a:r>
              <a:rPr lang="en-US" sz="3600" dirty="0"/>
              <a:t>Deep?</a:t>
            </a:r>
          </a:p>
          <a:p>
            <a:pPr lvl="1">
              <a:lnSpc>
                <a:spcPct val="80000"/>
              </a:lnSpc>
            </a:pPr>
            <a:r>
              <a:rPr lang="en-US" sz="2800" dirty="0"/>
              <a:t>The current science target is not deep &lt;350 meters</a:t>
            </a:r>
          </a:p>
          <a:p>
            <a:pPr lvl="1">
              <a:lnSpc>
                <a:spcPct val="80000"/>
              </a:lnSpc>
            </a:pPr>
            <a:r>
              <a:rPr lang="en-US" sz="2800" dirty="0"/>
              <a:t>Only requirement to go deeper is a 2000 meter pressure housing </a:t>
            </a:r>
          </a:p>
          <a:p>
            <a:pPr lvl="2">
              <a:lnSpc>
                <a:spcPct val="80000"/>
              </a:lnSpc>
            </a:pPr>
            <a:r>
              <a:rPr lang="en-US" sz="2400" dirty="0"/>
              <a:t>Which is very practical</a:t>
            </a:r>
          </a:p>
          <a:p>
            <a:pPr lvl="1">
              <a:lnSpc>
                <a:spcPct val="80000"/>
              </a:lnSpc>
            </a:pPr>
            <a:r>
              <a:rPr lang="en-US" sz="2800" dirty="0"/>
              <a:t>Answer: No for now, yes if there’s a need</a:t>
            </a:r>
          </a:p>
          <a:p>
            <a:pPr>
              <a:lnSpc>
                <a:spcPct val="80000"/>
              </a:lnSpc>
            </a:pPr>
            <a:r>
              <a:rPr lang="en-US" sz="3600" dirty="0"/>
              <a:t>Cheap?</a:t>
            </a:r>
          </a:p>
          <a:p>
            <a:pPr lvl="1">
              <a:lnSpc>
                <a:spcPct val="80000"/>
              </a:lnSpc>
            </a:pPr>
            <a:r>
              <a:rPr lang="en-US" sz="2800" dirty="0"/>
              <a:t>Up-front capital costs</a:t>
            </a:r>
          </a:p>
          <a:p>
            <a:pPr lvl="2">
              <a:lnSpc>
                <a:spcPct val="80000"/>
              </a:lnSpc>
            </a:pPr>
            <a:r>
              <a:rPr lang="en-US" sz="2800" dirty="0"/>
              <a:t>~$30k platform cost (with CTD) + ~$40K for BGC instrument suite</a:t>
            </a:r>
          </a:p>
          <a:p>
            <a:pPr lvl="1">
              <a:lnSpc>
                <a:spcPct val="80000"/>
              </a:lnSpc>
            </a:pPr>
            <a:r>
              <a:rPr lang="en-US" sz="2800" dirty="0"/>
              <a:t>Overall life cycle cost = cost per </a:t>
            </a:r>
            <a:r>
              <a:rPr lang="en-US" sz="2800" u="sng" dirty="0"/>
              <a:t>useful</a:t>
            </a:r>
            <a:r>
              <a:rPr lang="en-US" sz="2800" dirty="0"/>
              <a:t> data point</a:t>
            </a:r>
          </a:p>
          <a:p>
            <a:pPr lvl="2">
              <a:lnSpc>
                <a:spcPct val="80000"/>
              </a:lnSpc>
            </a:pPr>
            <a:r>
              <a:rPr lang="en-US" sz="2800" dirty="0"/>
              <a:t>Arrays of profiling floats are arguably the lowest cost per data point for long-term, ecosystem scale observing systems</a:t>
            </a:r>
          </a:p>
          <a:p>
            <a:pPr lvl="3">
              <a:lnSpc>
                <a:spcPct val="80000"/>
              </a:lnSpc>
            </a:pPr>
            <a:r>
              <a:rPr lang="en-US" sz="2800" dirty="0"/>
              <a:t>Argo (3500+ floats world wide), SOCCOM (200 floats Southern Ocean, GO-BGC (500 floats world wide)</a:t>
            </a:r>
          </a:p>
          <a:p>
            <a:pPr lvl="1">
              <a:lnSpc>
                <a:spcPct val="80000"/>
              </a:lnSpc>
            </a:pPr>
            <a:r>
              <a:rPr lang="en-US" sz="2800" dirty="0"/>
              <a:t>Answer: Yes for certain applications relative to other current solutions</a:t>
            </a:r>
          </a:p>
        </p:txBody>
      </p:sp>
    </p:spTree>
    <p:extLst>
      <p:ext uri="{BB962C8B-B14F-4D97-AF65-F5344CB8AC3E}">
        <p14:creationId xmlns:p14="http://schemas.microsoft.com/office/powerpoint/2010/main" val="36604867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B58EF84-51C6-4335-B75D-BFEE47A56987}"/>
              </a:ext>
            </a:extLst>
          </p:cNvPr>
          <p:cNvSpPr>
            <a:spLocks noGrp="1"/>
          </p:cNvSpPr>
          <p:nvPr>
            <p:ph type="ctrTitle"/>
          </p:nvPr>
        </p:nvSpPr>
        <p:spPr>
          <a:xfrm>
            <a:off x="1524000" y="839131"/>
            <a:ext cx="9144000" cy="1522137"/>
          </a:xfrm>
        </p:spPr>
        <p:txBody>
          <a:bodyPr/>
          <a:lstStyle/>
          <a:p>
            <a:r>
              <a:rPr lang="en-US" dirty="0"/>
              <a:t>Thanks</a:t>
            </a:r>
          </a:p>
        </p:txBody>
      </p:sp>
      <p:sp>
        <p:nvSpPr>
          <p:cNvPr id="5" name="Subtitle 4">
            <a:extLst>
              <a:ext uri="{FF2B5EF4-FFF2-40B4-BE49-F238E27FC236}">
                <a16:creationId xmlns:a16="http://schemas.microsoft.com/office/drawing/2014/main" id="{A406188C-7E99-407C-A88B-D6D7D9F4C4CF}"/>
              </a:ext>
            </a:extLst>
          </p:cNvPr>
          <p:cNvSpPr>
            <a:spLocks noGrp="1"/>
          </p:cNvSpPr>
          <p:nvPr>
            <p:ph type="subTitle" idx="1"/>
          </p:nvPr>
        </p:nvSpPr>
        <p:spPr>
          <a:xfrm>
            <a:off x="1524000" y="3075264"/>
            <a:ext cx="9144000" cy="3216206"/>
          </a:xfrm>
        </p:spPr>
        <p:txBody>
          <a:bodyPr>
            <a:normAutofit/>
          </a:bodyPr>
          <a:lstStyle/>
          <a:p>
            <a:r>
              <a:rPr lang="en-US" dirty="0"/>
              <a:t>Gene Massion</a:t>
            </a:r>
          </a:p>
          <a:p>
            <a:r>
              <a:rPr lang="en-US" dirty="0"/>
              <a:t>Monterey Bay Aquarium Research Institute</a:t>
            </a:r>
          </a:p>
          <a:p>
            <a:r>
              <a:rPr lang="en-US" dirty="0"/>
              <a:t>May 10, 2023</a:t>
            </a:r>
          </a:p>
          <a:p>
            <a:r>
              <a:rPr lang="en-US" dirty="0">
                <a:hlinkClick r:id="rId2"/>
              </a:rPr>
              <a:t>magene@mbari.org</a:t>
            </a:r>
            <a:endParaRPr lang="en-US" dirty="0"/>
          </a:p>
          <a:p>
            <a:endParaRPr lang="en-US" dirty="0"/>
          </a:p>
          <a:p>
            <a:r>
              <a:rPr lang="en-US" dirty="0"/>
              <a:t>https://www.mbari.org/news/new-coastal-profiling-floats-for-diagnosing-ocean-health/</a:t>
            </a:r>
          </a:p>
        </p:txBody>
      </p:sp>
    </p:spTree>
    <p:extLst>
      <p:ext uri="{BB962C8B-B14F-4D97-AF65-F5344CB8AC3E}">
        <p14:creationId xmlns:p14="http://schemas.microsoft.com/office/powerpoint/2010/main" val="29795977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9BF68A8-A920-4D69-9230-48720635CBB8}"/>
              </a:ext>
            </a:extLst>
          </p:cNvPr>
          <p:cNvPicPr>
            <a:picLocks noChangeAspect="1"/>
          </p:cNvPicPr>
          <p:nvPr/>
        </p:nvPicPr>
        <p:blipFill>
          <a:blip r:embed="rId2"/>
          <a:stretch>
            <a:fillRect/>
          </a:stretch>
        </p:blipFill>
        <p:spPr>
          <a:xfrm>
            <a:off x="8314343" y="2305877"/>
            <a:ext cx="3877657" cy="4381123"/>
          </a:xfrm>
          <a:prstGeom prst="rect">
            <a:avLst/>
          </a:prstGeom>
        </p:spPr>
      </p:pic>
      <p:sp>
        <p:nvSpPr>
          <p:cNvPr id="2" name="Title 1">
            <a:extLst>
              <a:ext uri="{FF2B5EF4-FFF2-40B4-BE49-F238E27FC236}">
                <a16:creationId xmlns:a16="http://schemas.microsoft.com/office/drawing/2014/main" id="{57E6597C-7F0D-4CA4-98D7-6C622397D0C7}"/>
              </a:ext>
            </a:extLst>
          </p:cNvPr>
          <p:cNvSpPr>
            <a:spLocks noGrp="1"/>
          </p:cNvSpPr>
          <p:nvPr>
            <p:ph type="title"/>
          </p:nvPr>
        </p:nvSpPr>
        <p:spPr>
          <a:xfrm>
            <a:off x="331304" y="170999"/>
            <a:ext cx="10515600" cy="708301"/>
          </a:xfrm>
        </p:spPr>
        <p:txBody>
          <a:bodyPr>
            <a:normAutofit/>
          </a:bodyPr>
          <a:lstStyle/>
          <a:p>
            <a:r>
              <a:rPr lang="en-US" sz="3600" dirty="0"/>
              <a:t>The MBARI Coastal Profiling Float</a:t>
            </a:r>
          </a:p>
        </p:txBody>
      </p:sp>
      <p:sp>
        <p:nvSpPr>
          <p:cNvPr id="3" name="Content Placeholder 2">
            <a:extLst>
              <a:ext uri="{FF2B5EF4-FFF2-40B4-BE49-F238E27FC236}">
                <a16:creationId xmlns:a16="http://schemas.microsoft.com/office/drawing/2014/main" id="{5BE0BC2A-7307-4313-8440-9C9D56585674}"/>
              </a:ext>
            </a:extLst>
          </p:cNvPr>
          <p:cNvSpPr>
            <a:spLocks noGrp="1"/>
          </p:cNvSpPr>
          <p:nvPr>
            <p:ph idx="1"/>
          </p:nvPr>
        </p:nvSpPr>
        <p:spPr>
          <a:xfrm>
            <a:off x="190890" y="2305877"/>
            <a:ext cx="8123453" cy="4552123"/>
          </a:xfrm>
        </p:spPr>
        <p:txBody>
          <a:bodyPr>
            <a:normAutofit fontScale="85000" lnSpcReduction="20000"/>
          </a:bodyPr>
          <a:lstStyle/>
          <a:p>
            <a:r>
              <a:rPr lang="en-US" dirty="0"/>
              <a:t>Optimized for use in coastal zones or anywhere in the upper 350 meters fresh or salt water</a:t>
            </a:r>
          </a:p>
          <a:p>
            <a:pPr lvl="1"/>
            <a:r>
              <a:rPr lang="en-US" dirty="0"/>
              <a:t>3.5 liters of buoyance control, closed loop platform velocity and depth control, reserve buoyancy to handle some biofouling, capable of profiling through 0 to 35+ </a:t>
            </a:r>
            <a:r>
              <a:rPr lang="en-US" dirty="0" err="1"/>
              <a:t>psu</a:t>
            </a:r>
            <a:r>
              <a:rPr lang="en-US" dirty="0"/>
              <a:t> pycnocline</a:t>
            </a:r>
          </a:p>
          <a:p>
            <a:pPr lvl="1"/>
            <a:r>
              <a:rPr lang="en-US" dirty="0"/>
              <a:t>Can anchor on the bottom to minimize drift between profiles</a:t>
            </a:r>
          </a:p>
          <a:p>
            <a:pPr lvl="1"/>
            <a:r>
              <a:rPr lang="en-US" dirty="0"/>
              <a:t>Can park at a user specified depth to drift back into the target volume</a:t>
            </a:r>
          </a:p>
          <a:p>
            <a:r>
              <a:rPr lang="en-US" dirty="0"/>
              <a:t>IRIDIUM SBD and RUDICS communication to shore</a:t>
            </a:r>
          </a:p>
          <a:p>
            <a:r>
              <a:rPr lang="en-US" dirty="0"/>
              <a:t>Mission life goal: 200 profiles spread over 1 year</a:t>
            </a:r>
          </a:p>
          <a:p>
            <a:r>
              <a:rPr lang="en-US" dirty="0"/>
              <a:t>Future plans:</a:t>
            </a:r>
          </a:p>
          <a:p>
            <a:pPr lvl="1"/>
            <a:r>
              <a:rPr lang="en-US" dirty="0"/>
              <a:t>“Guided” open source community or commercially available</a:t>
            </a:r>
          </a:p>
          <a:p>
            <a:pPr lvl="1"/>
            <a:r>
              <a:rPr lang="en-US" dirty="0"/>
              <a:t>Winched version for shallow, no-marine mammal environments</a:t>
            </a:r>
          </a:p>
          <a:p>
            <a:pPr lvl="1"/>
            <a:r>
              <a:rPr lang="en-US" dirty="0"/>
              <a:t>Non profiling, version for single point BGC measurements</a:t>
            </a:r>
          </a:p>
          <a:p>
            <a:pPr lvl="1"/>
            <a:r>
              <a:rPr lang="en-US" dirty="0"/>
              <a:t>External (non-MBARI) collaborations</a:t>
            </a:r>
          </a:p>
        </p:txBody>
      </p:sp>
      <p:sp>
        <p:nvSpPr>
          <p:cNvPr id="7" name="Content Placeholder 2">
            <a:extLst>
              <a:ext uri="{FF2B5EF4-FFF2-40B4-BE49-F238E27FC236}">
                <a16:creationId xmlns:a16="http://schemas.microsoft.com/office/drawing/2014/main" id="{71B8DDCB-5D27-4071-BE70-AB9BBE3398CB}"/>
              </a:ext>
            </a:extLst>
          </p:cNvPr>
          <p:cNvSpPr txBox="1">
            <a:spLocks/>
          </p:cNvSpPr>
          <p:nvPr/>
        </p:nvSpPr>
        <p:spPr>
          <a:xfrm>
            <a:off x="190890" y="989529"/>
            <a:ext cx="11710008" cy="1316348"/>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Target science missions: Low cost per data point, long term, ecosystem wide observing systems: Fisheries management, oxygen dead zones, HABs</a:t>
            </a:r>
          </a:p>
          <a:p>
            <a:r>
              <a:rPr lang="en-US" dirty="0"/>
              <a:t>BGC instrument suite: CTD, Dissolved Oxygen, pH, Nitrate, 4 channel optical radiometer, fluorescence and backscatter: Data files flow into Argo-BGC data centers</a:t>
            </a:r>
          </a:p>
        </p:txBody>
      </p:sp>
    </p:spTree>
    <p:extLst>
      <p:ext uri="{BB962C8B-B14F-4D97-AF65-F5344CB8AC3E}">
        <p14:creationId xmlns:p14="http://schemas.microsoft.com/office/powerpoint/2010/main" val="34764530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A88410-46AB-4341-9F59-61D904220379}"/>
              </a:ext>
            </a:extLst>
          </p:cNvPr>
          <p:cNvSpPr>
            <a:spLocks noGrp="1"/>
          </p:cNvSpPr>
          <p:nvPr>
            <p:ph type="ctrTitle"/>
          </p:nvPr>
        </p:nvSpPr>
        <p:spPr>
          <a:xfrm>
            <a:off x="334297" y="1082657"/>
            <a:ext cx="8249264" cy="1757363"/>
          </a:xfrm>
        </p:spPr>
        <p:txBody>
          <a:bodyPr>
            <a:normAutofit fontScale="90000"/>
          </a:bodyPr>
          <a:lstStyle/>
          <a:p>
            <a:r>
              <a:rPr lang="en-US" dirty="0">
                <a:latin typeface="+mn-lt"/>
              </a:rPr>
              <a:t>A New Profiling Float for Coastal and Upper Water Column Applications </a:t>
            </a:r>
          </a:p>
        </p:txBody>
      </p:sp>
      <p:sp>
        <p:nvSpPr>
          <p:cNvPr id="3" name="Subtitle 2">
            <a:extLst>
              <a:ext uri="{FF2B5EF4-FFF2-40B4-BE49-F238E27FC236}">
                <a16:creationId xmlns:a16="http://schemas.microsoft.com/office/drawing/2014/main" id="{A15F6A6A-9171-4E17-BF1F-F3947AEFD7C1}"/>
              </a:ext>
            </a:extLst>
          </p:cNvPr>
          <p:cNvSpPr>
            <a:spLocks noGrp="1"/>
          </p:cNvSpPr>
          <p:nvPr>
            <p:ph type="subTitle" idx="1"/>
          </p:nvPr>
        </p:nvSpPr>
        <p:spPr>
          <a:xfrm>
            <a:off x="771833" y="3300241"/>
            <a:ext cx="7374193" cy="2104496"/>
          </a:xfrm>
        </p:spPr>
        <p:txBody>
          <a:bodyPr>
            <a:noAutofit/>
          </a:bodyPr>
          <a:lstStyle/>
          <a:p>
            <a:r>
              <a:rPr lang="en-US" sz="2800" dirty="0"/>
              <a:t>Gene Massion, Kenneth S Johnson, Eric J Martin, Ed Mellinger, Paul McGill and Paul Coenen</a:t>
            </a:r>
          </a:p>
          <a:p>
            <a:r>
              <a:rPr lang="en-US" sz="2800" dirty="0"/>
              <a:t> Monterey Bay Aquarium Research Institute, Moss Landing, CA, United States</a:t>
            </a:r>
          </a:p>
          <a:p>
            <a:r>
              <a:rPr lang="en-US" sz="2800" dirty="0"/>
              <a:t>Ocean Sciences Meeting, 20 February 2020</a:t>
            </a:r>
          </a:p>
        </p:txBody>
      </p:sp>
      <p:pic>
        <p:nvPicPr>
          <p:cNvPr id="5" name="Picture 4">
            <a:extLst>
              <a:ext uri="{FF2B5EF4-FFF2-40B4-BE49-F238E27FC236}">
                <a16:creationId xmlns:a16="http://schemas.microsoft.com/office/drawing/2014/main" id="{87130191-D5D9-42FD-AFB0-29107D564A1B}"/>
              </a:ext>
            </a:extLst>
          </p:cNvPr>
          <p:cNvPicPr>
            <a:picLocks noChangeAspect="1"/>
          </p:cNvPicPr>
          <p:nvPr/>
        </p:nvPicPr>
        <p:blipFill>
          <a:blip r:embed="rId3"/>
          <a:stretch>
            <a:fillRect/>
          </a:stretch>
        </p:blipFill>
        <p:spPr>
          <a:xfrm>
            <a:off x="9075174" y="296761"/>
            <a:ext cx="2671820" cy="6264477"/>
          </a:xfrm>
          <a:prstGeom prst="rect">
            <a:avLst/>
          </a:prstGeom>
        </p:spPr>
      </p:pic>
    </p:spTree>
    <p:extLst>
      <p:ext uri="{BB962C8B-B14F-4D97-AF65-F5344CB8AC3E}">
        <p14:creationId xmlns:p14="http://schemas.microsoft.com/office/powerpoint/2010/main" val="30495231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1C37E9-D5CB-4281-BBA9-487D6629376C}"/>
              </a:ext>
            </a:extLst>
          </p:cNvPr>
          <p:cNvSpPr>
            <a:spLocks noGrp="1"/>
          </p:cNvSpPr>
          <p:nvPr>
            <p:ph type="title"/>
          </p:nvPr>
        </p:nvSpPr>
        <p:spPr>
          <a:xfrm>
            <a:off x="2602081" y="82788"/>
            <a:ext cx="7529945" cy="884878"/>
          </a:xfrm>
        </p:spPr>
        <p:txBody>
          <a:bodyPr>
            <a:normAutofit/>
          </a:bodyPr>
          <a:lstStyle/>
          <a:p>
            <a:pPr algn="ctr"/>
            <a:r>
              <a:rPr lang="en-US" sz="4800" dirty="0">
                <a:latin typeface="+mn-lt"/>
              </a:rPr>
              <a:t>The Initial Motivation</a:t>
            </a:r>
          </a:p>
        </p:txBody>
      </p:sp>
      <p:pic>
        <p:nvPicPr>
          <p:cNvPr id="9" name="Picture 8">
            <a:extLst>
              <a:ext uri="{FF2B5EF4-FFF2-40B4-BE49-F238E27FC236}">
                <a16:creationId xmlns:a16="http://schemas.microsoft.com/office/drawing/2014/main" id="{9EC086EA-E949-4B81-8BE8-6611663D1155}"/>
              </a:ext>
            </a:extLst>
          </p:cNvPr>
          <p:cNvPicPr>
            <a:picLocks noChangeAspect="1"/>
          </p:cNvPicPr>
          <p:nvPr/>
        </p:nvPicPr>
        <p:blipFill rotWithShape="1">
          <a:blip r:embed="rId3"/>
          <a:srcRect r="5306" b="60509"/>
          <a:stretch/>
        </p:blipFill>
        <p:spPr>
          <a:xfrm>
            <a:off x="743182" y="1073283"/>
            <a:ext cx="10703520" cy="2626797"/>
          </a:xfrm>
          <a:prstGeom prst="rect">
            <a:avLst/>
          </a:prstGeom>
          <a:ln>
            <a:solidFill>
              <a:schemeClr val="tx1"/>
            </a:solidFill>
          </a:ln>
        </p:spPr>
      </p:pic>
      <p:sp>
        <p:nvSpPr>
          <p:cNvPr id="3" name="TextBox 2"/>
          <p:cNvSpPr txBox="1"/>
          <p:nvPr/>
        </p:nvSpPr>
        <p:spPr>
          <a:xfrm>
            <a:off x="853291" y="3943350"/>
            <a:ext cx="10483303" cy="2308324"/>
          </a:xfrm>
          <a:prstGeom prst="rect">
            <a:avLst/>
          </a:prstGeom>
          <a:noFill/>
          <a:ln>
            <a:solidFill>
              <a:schemeClr val="tx1"/>
            </a:solidFill>
          </a:ln>
        </p:spPr>
        <p:txBody>
          <a:bodyPr wrap="square" rtlCol="0">
            <a:spAutoFit/>
          </a:bodyPr>
          <a:lstStyle/>
          <a:p>
            <a:r>
              <a:rPr lang="en-US" sz="3600" dirty="0"/>
              <a:t> "the widespread pattern of low returns along the West Coast for two species of salmon indicates an environmental anomaly [low nutrient production] occurred in the California Current in 2005."</a:t>
            </a:r>
          </a:p>
        </p:txBody>
      </p:sp>
    </p:spTree>
    <p:extLst>
      <p:ext uri="{BB962C8B-B14F-4D97-AF65-F5344CB8AC3E}">
        <p14:creationId xmlns:p14="http://schemas.microsoft.com/office/powerpoint/2010/main" val="20623981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F77E7C-7E16-4C27-9240-48012CC5B32A}"/>
              </a:ext>
            </a:extLst>
          </p:cNvPr>
          <p:cNvSpPr>
            <a:spLocks noGrp="1"/>
          </p:cNvSpPr>
          <p:nvPr>
            <p:ph type="title"/>
          </p:nvPr>
        </p:nvSpPr>
        <p:spPr>
          <a:xfrm>
            <a:off x="838200" y="-60248"/>
            <a:ext cx="10515600" cy="1325563"/>
          </a:xfrm>
        </p:spPr>
        <p:txBody>
          <a:bodyPr/>
          <a:lstStyle/>
          <a:p>
            <a:pPr algn="ctr"/>
            <a:r>
              <a:rPr lang="en-US" dirty="0">
                <a:latin typeface="+mn-lt"/>
              </a:rPr>
              <a:t>More Motivation</a:t>
            </a:r>
          </a:p>
        </p:txBody>
      </p:sp>
      <p:sp>
        <p:nvSpPr>
          <p:cNvPr id="3" name="Content Placeholder 2">
            <a:extLst>
              <a:ext uri="{FF2B5EF4-FFF2-40B4-BE49-F238E27FC236}">
                <a16:creationId xmlns:a16="http://schemas.microsoft.com/office/drawing/2014/main" id="{580A5457-36B0-4B43-B409-6EFA636E9986}"/>
              </a:ext>
            </a:extLst>
          </p:cNvPr>
          <p:cNvSpPr>
            <a:spLocks noGrp="1"/>
          </p:cNvSpPr>
          <p:nvPr>
            <p:ph idx="1"/>
          </p:nvPr>
        </p:nvSpPr>
        <p:spPr>
          <a:xfrm>
            <a:off x="3003237" y="4189392"/>
            <a:ext cx="9051620" cy="2314555"/>
          </a:xfrm>
          <a:ln w="19050">
            <a:solidFill>
              <a:schemeClr val="tx1"/>
            </a:solidFill>
          </a:ln>
        </p:spPr>
        <p:txBody>
          <a:bodyPr>
            <a:normAutofit lnSpcReduction="10000"/>
          </a:bodyPr>
          <a:lstStyle/>
          <a:p>
            <a:pPr marL="0" indent="0" algn="ctr">
              <a:buNone/>
            </a:pPr>
            <a:endParaRPr lang="en-US" sz="3200" b="1" dirty="0"/>
          </a:p>
          <a:p>
            <a:pPr marL="0" indent="0" algn="ctr">
              <a:buNone/>
            </a:pPr>
            <a:r>
              <a:rPr lang="en-US" b="1" dirty="0"/>
              <a:t>Navigating the New Arctic</a:t>
            </a:r>
          </a:p>
          <a:p>
            <a:pPr marL="0" indent="0">
              <a:buNone/>
            </a:pPr>
            <a:r>
              <a:rPr lang="en-US" sz="3100" dirty="0"/>
              <a:t>“Current Arctic observations are sparse and inadequate for enabling discovery or simulation … to assess their impacts on the broader Earth system”</a:t>
            </a:r>
          </a:p>
        </p:txBody>
      </p:sp>
      <p:pic>
        <p:nvPicPr>
          <p:cNvPr id="6" name="Picture 5">
            <a:extLst>
              <a:ext uri="{FF2B5EF4-FFF2-40B4-BE49-F238E27FC236}">
                <a16:creationId xmlns:a16="http://schemas.microsoft.com/office/drawing/2014/main" id="{4B069A7A-300E-4A23-B439-A7156B8BB6AC}"/>
              </a:ext>
            </a:extLst>
          </p:cNvPr>
          <p:cNvPicPr>
            <a:picLocks noChangeAspect="1"/>
          </p:cNvPicPr>
          <p:nvPr/>
        </p:nvPicPr>
        <p:blipFill>
          <a:blip r:embed="rId3"/>
          <a:stretch>
            <a:fillRect/>
          </a:stretch>
        </p:blipFill>
        <p:spPr>
          <a:xfrm>
            <a:off x="3872484" y="3945613"/>
            <a:ext cx="7481316" cy="682506"/>
          </a:xfrm>
          <a:prstGeom prst="rect">
            <a:avLst/>
          </a:prstGeom>
          <a:ln w="19050">
            <a:solidFill>
              <a:schemeClr val="tx1"/>
            </a:solidFill>
          </a:ln>
        </p:spPr>
      </p:pic>
      <p:sp>
        <p:nvSpPr>
          <p:cNvPr id="7" name="TextBox 6">
            <a:extLst>
              <a:ext uri="{FF2B5EF4-FFF2-40B4-BE49-F238E27FC236}">
                <a16:creationId xmlns:a16="http://schemas.microsoft.com/office/drawing/2014/main" id="{F534AD87-6A46-4DE5-A26B-30E9C0D392D8}"/>
              </a:ext>
            </a:extLst>
          </p:cNvPr>
          <p:cNvSpPr txBox="1"/>
          <p:nvPr/>
        </p:nvSpPr>
        <p:spPr>
          <a:xfrm>
            <a:off x="3003236" y="1004042"/>
            <a:ext cx="9087556" cy="2739211"/>
          </a:xfrm>
          <a:prstGeom prst="rect">
            <a:avLst/>
          </a:prstGeom>
          <a:noFill/>
          <a:ln w="19050">
            <a:solidFill>
              <a:schemeClr val="tx1"/>
            </a:solidFill>
          </a:ln>
        </p:spPr>
        <p:txBody>
          <a:bodyPr wrap="square" rtlCol="0">
            <a:spAutoFit/>
          </a:bodyPr>
          <a:lstStyle/>
          <a:p>
            <a:r>
              <a:rPr lang="en-US" sz="3100" dirty="0"/>
              <a:t>“Further development of event-scale observing capacity (e.g., novel autonomous platforms) in all continental margin systems to better quantify impacts of episodic events on coastal carbon budgets”</a:t>
            </a:r>
          </a:p>
          <a:p>
            <a:r>
              <a:rPr lang="en-US" sz="2400" dirty="0"/>
              <a:t>A Science Plan for Carbon Cycle Research in North American Coastal Waters 2016, Ocean Carbon and Bio. Program and NA Carbon Program</a:t>
            </a:r>
            <a:endParaRPr lang="en-US" sz="2700" dirty="0"/>
          </a:p>
        </p:txBody>
      </p:sp>
      <p:pic>
        <p:nvPicPr>
          <p:cNvPr id="4" name="Picture 3"/>
          <p:cNvPicPr>
            <a:picLocks noChangeAspect="1"/>
          </p:cNvPicPr>
          <p:nvPr/>
        </p:nvPicPr>
        <p:blipFill rotWithShape="1">
          <a:blip r:embed="rId4"/>
          <a:srcRect r="20047"/>
          <a:stretch/>
        </p:blipFill>
        <p:spPr>
          <a:xfrm>
            <a:off x="101208" y="4189392"/>
            <a:ext cx="2775832" cy="2314554"/>
          </a:xfrm>
          <a:prstGeom prst="rect">
            <a:avLst/>
          </a:prstGeom>
        </p:spPr>
      </p:pic>
      <p:pic>
        <p:nvPicPr>
          <p:cNvPr id="10" name="Picture 9"/>
          <p:cNvPicPr>
            <a:picLocks noChangeAspect="1"/>
          </p:cNvPicPr>
          <p:nvPr/>
        </p:nvPicPr>
        <p:blipFill>
          <a:blip r:embed="rId5"/>
          <a:stretch>
            <a:fillRect/>
          </a:stretch>
        </p:blipFill>
        <p:spPr>
          <a:xfrm>
            <a:off x="101208" y="1004042"/>
            <a:ext cx="2797058" cy="2739211"/>
          </a:xfrm>
          <a:prstGeom prst="rect">
            <a:avLst/>
          </a:prstGeom>
        </p:spPr>
      </p:pic>
    </p:spTree>
    <p:extLst>
      <p:ext uri="{BB962C8B-B14F-4D97-AF65-F5344CB8AC3E}">
        <p14:creationId xmlns:p14="http://schemas.microsoft.com/office/powerpoint/2010/main" val="231690606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4502</TotalTime>
  <Words>4957</Words>
  <Application>Microsoft Office PowerPoint</Application>
  <PresentationFormat>Widescreen</PresentationFormat>
  <Paragraphs>280</Paragraphs>
  <Slides>25</Slides>
  <Notes>15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25</vt:i4>
      </vt:variant>
    </vt:vector>
  </HeadingPairs>
  <TitlesOfParts>
    <vt:vector size="30" baseType="lpstr">
      <vt:lpstr>Arial</vt:lpstr>
      <vt:lpstr>Calibri</vt:lpstr>
      <vt:lpstr>Calibri Light</vt:lpstr>
      <vt:lpstr>Symbol</vt:lpstr>
      <vt:lpstr>Office Theme</vt:lpstr>
      <vt:lpstr>The MBARI Coastal Profiling Float</vt:lpstr>
      <vt:lpstr>Strengths</vt:lpstr>
      <vt:lpstr>PowerPoint Presentation</vt:lpstr>
      <vt:lpstr>Is the CPF Cheap and/or Deep?</vt:lpstr>
      <vt:lpstr>Thanks</vt:lpstr>
      <vt:lpstr>The MBARI Coastal Profiling Float</vt:lpstr>
      <vt:lpstr>A New Profiling Float for Coastal and Upper Water Column Applications </vt:lpstr>
      <vt:lpstr>The Initial Motivation</vt:lpstr>
      <vt:lpstr>More Motivation</vt:lpstr>
      <vt:lpstr>Science Requirements</vt:lpstr>
      <vt:lpstr>Risks and Relevant Examples</vt:lpstr>
      <vt:lpstr>Current CPF Version 2.1 and 2.2</vt:lpstr>
      <vt:lpstr>Science Data Products</vt:lpstr>
      <vt:lpstr>Float Navigation</vt:lpstr>
      <vt:lpstr>Engineering Results </vt:lpstr>
      <vt:lpstr>More Engineering Results</vt:lpstr>
      <vt:lpstr>One More Engineering Results</vt:lpstr>
      <vt:lpstr>Next Steps </vt:lpstr>
      <vt:lpstr>Acknowledgements</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New Profiling Float for Coastal and Upper Water Column Applications</dc:title>
  <dc:creator>Gene Massion</dc:creator>
  <cp:lastModifiedBy>Gene Massion</cp:lastModifiedBy>
  <cp:revision>355</cp:revision>
  <cp:lastPrinted>2023-05-09T17:28:19Z</cp:lastPrinted>
  <dcterms:created xsi:type="dcterms:W3CDTF">2020-02-04T17:30:15Z</dcterms:created>
  <dcterms:modified xsi:type="dcterms:W3CDTF">2023-05-09T19:45:21Z</dcterms:modified>
</cp:coreProperties>
</file>