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91" r:id="rId2"/>
    <p:sldId id="256" r:id="rId3"/>
    <p:sldId id="257" r:id="rId4"/>
    <p:sldId id="258" r:id="rId5"/>
    <p:sldId id="259" r:id="rId6"/>
    <p:sldId id="273" r:id="rId7"/>
    <p:sldId id="261" r:id="rId8"/>
    <p:sldId id="284" r:id="rId9"/>
    <p:sldId id="283" r:id="rId10"/>
    <p:sldId id="282" r:id="rId11"/>
    <p:sldId id="262" r:id="rId12"/>
    <p:sldId id="274" r:id="rId13"/>
    <p:sldId id="267" r:id="rId14"/>
    <p:sldId id="271" r:id="rId15"/>
    <p:sldId id="285" r:id="rId16"/>
    <p:sldId id="265" r:id="rId17"/>
    <p:sldId id="281" r:id="rId18"/>
    <p:sldId id="280" r:id="rId19"/>
    <p:sldId id="279" r:id="rId20"/>
    <p:sldId id="278" r:id="rId21"/>
    <p:sldId id="277" r:id="rId22"/>
    <p:sldId id="276" r:id="rId23"/>
    <p:sldId id="266" r:id="rId24"/>
    <p:sldId id="275" r:id="rId25"/>
    <p:sldId id="286" r:id="rId26"/>
    <p:sldId id="287" r:id="rId27"/>
    <p:sldId id="288" r:id="rId28"/>
    <p:sldId id="289" r:id="rId29"/>
    <p:sldId id="29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88235" autoAdjust="0"/>
  </p:normalViewPr>
  <p:slideViewPr>
    <p:cSldViewPr snapToGrid="0">
      <p:cViewPr varScale="1">
        <p:scale>
          <a:sx n="93" d="100"/>
          <a:sy n="93" d="100"/>
        </p:scale>
        <p:origin x="1044" y="90"/>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5/2/2023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very much for the opportunity to talk about MBARI’s</a:t>
            </a:r>
            <a:r>
              <a:rPr lang="en-US" baseline="0" dirty="0"/>
              <a:t> coastal profiling float project</a:t>
            </a:r>
            <a:endParaRPr lang="en-US" dirty="0"/>
          </a:p>
          <a:p>
            <a:r>
              <a:rPr lang="en-US" dirty="0"/>
              <a:t>Describe</a:t>
            </a:r>
            <a:r>
              <a:rPr lang="en-US" baseline="0" dirty="0"/>
              <a:t> what this project is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3131076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tank</a:t>
            </a:r>
          </a:p>
          <a:p>
            <a:r>
              <a:rPr lang="en-US" dirty="0"/>
              <a:t>Control algorithms</a:t>
            </a:r>
            <a:r>
              <a:rPr lang="en-US" baseline="0" dirty="0"/>
              <a:t> designed for maximum stability and noise rejection and </a:t>
            </a:r>
            <a:r>
              <a:rPr lang="en-US" baseline="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a:p>
            <a:r>
              <a:rPr lang="en-US" sz="1200" kern="1200" dirty="0">
                <a:solidFill>
                  <a:schemeClr val="tx1"/>
                </a:solidFill>
                <a:effectLst/>
                <a:latin typeface="+mn-lt"/>
                <a:ea typeface="+mn-ea"/>
                <a:cs typeface="+mn-cs"/>
              </a:rPr>
              <a:t>The primary science focus will be the influence of lateral nutrient transport from upwelling plumes versus canyon upwelling on the development of high chlorophyll levels in the Monterey Bay “upwelling shadow” </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21</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initial</a:t>
            </a:r>
            <a:r>
              <a:rPr lang="en-US" baseline="0" dirty="0"/>
              <a:t> motivation for this project came from a conversations I had with Ken Johnson, the PI of MBARI’s chemical sensor group</a:t>
            </a:r>
          </a:p>
          <a:p>
            <a:r>
              <a:rPr lang="en-US" baseline="0" dirty="0"/>
              <a:t>He showed me this press release from NOAA marine fisheries from 2008 when only a third of the expected Salmon returned to their breeding streams during the 2007 season and suggested it was primarily due to low food production in 2005</a:t>
            </a:r>
          </a:p>
          <a:p>
            <a:r>
              <a:rPr lang="en-US" baseline="0" dirty="0"/>
              <a:t>The problem was pretty clear; managing fisheries is a complex task, and data is sparse, real time or near real time data is even less available.</a:t>
            </a:r>
          </a:p>
          <a:p>
            <a:r>
              <a:rPr lang="en-US" baseline="0" dirty="0"/>
              <a:t>I was hooked even before I knew that ensuring sustainable fisheries is an explicit goal of the David and Lucille Packard foundation, which funds MBARI, makes this an even more compelling challenge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22</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started</a:t>
            </a:r>
            <a:r>
              <a:rPr lang="en-US" baseline="0" dirty="0"/>
              <a:t> the project with the usual process of defining specific science needs or requirements, identifying risks or more PC, challenges and developing concepts.</a:t>
            </a:r>
          </a:p>
          <a:p>
            <a:r>
              <a:rPr lang="en-US" baseline="0" dirty="0"/>
              <a:t>We have a fairly detailed document describing these but I can summarize them pretty briefly here.</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836848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effectLst>
                  <a:outerShdw blurRad="38100" dist="38100" dir="2700000" algn="tl">
                    <a:srgbClr val="000000">
                      <a:alpha val="43137"/>
                    </a:srgbClr>
                  </a:outerShdw>
                </a:effectLst>
                <a:latin typeface="+mn-lt"/>
                <a:hlinkClick r:id="rId3"/>
              </a:rPr>
              <a:t>I</a:t>
            </a:r>
            <a:r>
              <a:rPr lang="en-US" b="0" u="none" baseline="0" dirty="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a:solidFill>
                  <a:schemeClr val="bg1"/>
                </a:solidFill>
                <a:effectLst>
                  <a:outerShdw blurRad="38100" dist="38100" dir="2700000" algn="tl">
                    <a:srgbClr val="000000">
                      <a:alpha val="43137"/>
                    </a:srgbClr>
                  </a:outerShdw>
                </a:effectLst>
                <a:latin typeface="+mn-lt"/>
                <a:hlinkClick r:id="rId3"/>
              </a:rPr>
              <a:t>Say 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4279781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5/2/2023</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5/2/2023</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5/2/2023</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5/2/2023</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5/2/2023</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5/2/2023</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5/2/2023</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5/2/2023</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5/2/2023</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5/2/2023</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5/2/2023</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5/2/2023</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BF68A8-A920-4D69-9230-48720635CBB8}"/>
              </a:ext>
            </a:extLst>
          </p:cNvPr>
          <p:cNvPicPr>
            <a:picLocks noChangeAspect="1"/>
          </p:cNvPicPr>
          <p:nvPr/>
        </p:nvPicPr>
        <p:blipFill>
          <a:blip r:embed="rId2"/>
          <a:stretch>
            <a:fillRect/>
          </a:stretch>
        </p:blipFill>
        <p:spPr>
          <a:xfrm>
            <a:off x="8314343" y="2305877"/>
            <a:ext cx="3877657" cy="4381123"/>
          </a:xfrm>
          <a:prstGeom prst="rect">
            <a:avLst/>
          </a:prstGeom>
        </p:spPr>
      </p:pic>
      <p:sp>
        <p:nvSpPr>
          <p:cNvPr id="2" name="Title 1">
            <a:extLst>
              <a:ext uri="{FF2B5EF4-FFF2-40B4-BE49-F238E27FC236}">
                <a16:creationId xmlns:a16="http://schemas.microsoft.com/office/drawing/2014/main" id="{57E6597C-7F0D-4CA4-98D7-6C622397D0C7}"/>
              </a:ext>
            </a:extLst>
          </p:cNvPr>
          <p:cNvSpPr>
            <a:spLocks noGrp="1"/>
          </p:cNvSpPr>
          <p:nvPr>
            <p:ph type="title"/>
          </p:nvPr>
        </p:nvSpPr>
        <p:spPr>
          <a:xfrm>
            <a:off x="331304" y="170999"/>
            <a:ext cx="10515600" cy="708301"/>
          </a:xfrm>
        </p:spPr>
        <p:txBody>
          <a:bodyPr>
            <a:normAutofit/>
          </a:bodyPr>
          <a:lstStyle/>
          <a:p>
            <a:r>
              <a:rPr lang="en-US" sz="3600" dirty="0"/>
              <a:t>The MBARI Coastal Profiling Float</a:t>
            </a:r>
          </a:p>
        </p:txBody>
      </p:sp>
      <p:sp>
        <p:nvSpPr>
          <p:cNvPr id="3" name="Content Placeholder 2">
            <a:extLst>
              <a:ext uri="{FF2B5EF4-FFF2-40B4-BE49-F238E27FC236}">
                <a16:creationId xmlns:a16="http://schemas.microsoft.com/office/drawing/2014/main" id="{5BE0BC2A-7307-4313-8440-9C9D56585674}"/>
              </a:ext>
            </a:extLst>
          </p:cNvPr>
          <p:cNvSpPr>
            <a:spLocks noGrp="1"/>
          </p:cNvSpPr>
          <p:nvPr>
            <p:ph idx="1"/>
          </p:nvPr>
        </p:nvSpPr>
        <p:spPr>
          <a:xfrm>
            <a:off x="190890" y="2305877"/>
            <a:ext cx="8123453" cy="4552123"/>
          </a:xfrm>
        </p:spPr>
        <p:txBody>
          <a:bodyPr>
            <a:normAutofit fontScale="85000" lnSpcReduction="20000"/>
          </a:bodyPr>
          <a:lstStyle/>
          <a:p>
            <a:r>
              <a:rPr lang="en-US" dirty="0"/>
              <a:t>Optimized for use in coastal zones or anywhere in the upper 350 meters fresh or salt water</a:t>
            </a:r>
          </a:p>
          <a:p>
            <a:pPr lvl="1"/>
            <a:r>
              <a:rPr lang="en-US" dirty="0"/>
              <a:t>3.5 liters of buoyance control, closed loop platform velocity and depth control, reserve buoyancy to handle some biofouling, capable of profiling through 0 to 35+ </a:t>
            </a:r>
            <a:r>
              <a:rPr lang="en-US" dirty="0" err="1"/>
              <a:t>psu</a:t>
            </a:r>
            <a:r>
              <a:rPr lang="en-US" dirty="0"/>
              <a:t> pycnocline</a:t>
            </a:r>
          </a:p>
          <a:p>
            <a:pPr lvl="1"/>
            <a:r>
              <a:rPr lang="en-US" dirty="0"/>
              <a:t>Can anchor on the bottom to minimize drift between profiles</a:t>
            </a:r>
          </a:p>
          <a:p>
            <a:pPr lvl="1"/>
            <a:r>
              <a:rPr lang="en-US" dirty="0"/>
              <a:t>Can park at a user specified depth to drift back into the target volume</a:t>
            </a:r>
          </a:p>
          <a:p>
            <a:r>
              <a:rPr lang="en-US" dirty="0"/>
              <a:t>IRIDIUM SBD and RUDICS communication to shore</a:t>
            </a:r>
          </a:p>
          <a:p>
            <a:r>
              <a:rPr lang="en-US" dirty="0"/>
              <a:t>Mission life goal: 200 profiles spread over 1 year</a:t>
            </a:r>
          </a:p>
          <a:p>
            <a:r>
              <a:rPr lang="en-US" dirty="0"/>
              <a:t>Future plans:</a:t>
            </a:r>
          </a:p>
          <a:p>
            <a:pPr lvl="1"/>
            <a:r>
              <a:rPr lang="en-US" dirty="0"/>
              <a:t>“Guided” open source community or commercially available</a:t>
            </a:r>
          </a:p>
          <a:p>
            <a:pPr lvl="1"/>
            <a:r>
              <a:rPr lang="en-US" dirty="0"/>
              <a:t>Winched version for shallow, no-marine mammal environments</a:t>
            </a:r>
          </a:p>
          <a:p>
            <a:pPr lvl="1"/>
            <a:r>
              <a:rPr lang="en-US" dirty="0"/>
              <a:t>Non profiling, version for single point BGC measurements</a:t>
            </a:r>
          </a:p>
          <a:p>
            <a:pPr lvl="1"/>
            <a:r>
              <a:rPr lang="en-US" dirty="0"/>
              <a:t>External (non-MBARI) collaborations</a:t>
            </a:r>
          </a:p>
        </p:txBody>
      </p:sp>
      <p:sp>
        <p:nvSpPr>
          <p:cNvPr id="7" name="Content Placeholder 2">
            <a:extLst>
              <a:ext uri="{FF2B5EF4-FFF2-40B4-BE49-F238E27FC236}">
                <a16:creationId xmlns:a16="http://schemas.microsoft.com/office/drawing/2014/main" id="{71B8DDCB-5D27-4071-BE70-AB9BBE3398CB}"/>
              </a:ext>
            </a:extLst>
          </p:cNvPr>
          <p:cNvSpPr txBox="1">
            <a:spLocks/>
          </p:cNvSpPr>
          <p:nvPr/>
        </p:nvSpPr>
        <p:spPr>
          <a:xfrm>
            <a:off x="190890" y="989529"/>
            <a:ext cx="11710008" cy="131634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Target science missions: Low cost per data point, long term, ecosystem wide observing systems: Fisheries management, oxygen dead zones, HABs</a:t>
            </a:r>
          </a:p>
          <a:p>
            <a:r>
              <a:rPr lang="en-US" dirty="0"/>
              <a:t>BGC instrument suite: CTD, Dissolved Oxygen, pH, Nitrate, 4 channel optical radiometer, fluorescence and backscatter: Data files flow into Argo-BGC data centers</a:t>
            </a:r>
          </a:p>
        </p:txBody>
      </p:sp>
    </p:spTree>
    <p:extLst>
      <p:ext uri="{BB962C8B-B14F-4D97-AF65-F5344CB8AC3E}">
        <p14:creationId xmlns:p14="http://schemas.microsoft.com/office/powerpoint/2010/main" val="3476453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r>
              <a:rPr lang="en-US" sz="3200" dirty="0"/>
              <a:t>Science Payload: 9 sensor ports: 6 BGC sensors plus 3 available ports	</a:t>
            </a:r>
          </a:p>
          <a:p>
            <a:r>
              <a:rPr lang="en-US" sz="4000" b="1" dirty="0"/>
              <a:t>Iridium SBD and RUDICS communications</a:t>
            </a:r>
          </a:p>
          <a:p>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Batteries</a:t>
            </a:r>
          </a:p>
        </p:txBody>
      </p:sp>
      <p:cxnSp>
        <p:nvCxnSpPr>
          <p:cNvPr id="25" name="Straight Arrow Connector 24">
            <a:extLst>
              <a:ext uri="{FF2B5EF4-FFF2-40B4-BE49-F238E27FC236}">
                <a16:creationId xmlns:a16="http://schemas.microsoft.com/office/drawing/2014/main"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896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344839" y="579317"/>
            <a:ext cx="4394310" cy="1639870"/>
          </a:xfrm>
        </p:spPr>
        <p:txBody>
          <a:bodyPr>
            <a:normAutofit/>
          </a:bodyPr>
          <a:lstStyle/>
          <a:p>
            <a:pPr algn="ctr"/>
            <a:r>
              <a:rPr lang="en-US" sz="4800" dirty="0">
                <a:latin typeface="+mn-lt"/>
              </a:rPr>
              <a:t>Science Data Products</a:t>
            </a:r>
          </a:p>
        </p:txBody>
      </p:sp>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903" r="65112" b="31756"/>
          <a:stretch/>
        </p:blipFill>
        <p:spPr>
          <a:xfrm>
            <a:off x="926690" y="2483431"/>
            <a:ext cx="3654432" cy="3795252"/>
          </a:xfrm>
          <a:prstGeom prst="rect">
            <a:avLst/>
          </a:prstGeom>
          <a:ln w="19050">
            <a:solidFill>
              <a:schemeClr val="bg1"/>
            </a:solidFill>
          </a:ln>
        </p:spPr>
      </p:pic>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35380"/>
          <a:stretch/>
        </p:blipFill>
        <p:spPr>
          <a:xfrm>
            <a:off x="5580316" y="154666"/>
            <a:ext cx="6463491" cy="6548668"/>
          </a:xfrm>
          <a:prstGeom prst="rect">
            <a:avLst/>
          </a:prstGeom>
          <a:ln w="19050">
            <a:solidFill>
              <a:schemeClr val="bg1"/>
            </a:solidFill>
          </a:ln>
        </p:spPr>
      </p:pic>
    </p:spTree>
    <p:extLst>
      <p:ext uri="{BB962C8B-B14F-4D97-AF65-F5344CB8AC3E}">
        <p14:creationId xmlns:p14="http://schemas.microsoft.com/office/powerpoint/2010/main" val="556703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1336781" y="587890"/>
            <a:ext cx="9213636" cy="828675"/>
          </a:xfrm>
        </p:spPr>
        <p:txBody>
          <a:bodyPr>
            <a:normAutofit fontScale="90000"/>
          </a:bodyPr>
          <a:lstStyle/>
          <a:p>
            <a:pPr algn="ctr"/>
            <a:r>
              <a:rPr lang="en-US" dirty="0">
                <a:latin typeface="+mn-lt"/>
              </a:rPr>
              <a:t>Engineering Results</a:t>
            </a:r>
            <a:br>
              <a:rPr lang="en-US" dirty="0">
                <a:latin typeface="+mn-lt"/>
              </a:rPr>
            </a:br>
            <a:endParaRPr lang="en-US" sz="3600" dirty="0">
              <a:latin typeface="+mn-lt"/>
            </a:endParaRPr>
          </a:p>
        </p:txBody>
      </p:sp>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569286" y="1504206"/>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FEB1E42-7B3F-4D94-AD32-899F27BAF894}"/>
              </a:ext>
            </a:extLst>
          </p:cNvPr>
          <p:cNvSpPr txBox="1"/>
          <p:nvPr/>
        </p:nvSpPr>
        <p:spPr>
          <a:xfrm>
            <a:off x="9058106" y="531770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2500174" y="193949"/>
            <a:ext cx="7298180" cy="828675"/>
          </a:xfrm>
        </p:spPr>
        <p:txBody>
          <a:bodyPr/>
          <a:lstStyle/>
          <a:p>
            <a:pPr algn="ctr"/>
            <a:r>
              <a:rPr lang="en-US" dirty="0">
                <a:latin typeface="+mn-lt"/>
              </a:rPr>
              <a:t>More Engineering Results</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779" y="1284793"/>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5427332" y="4046515"/>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spTree>
    <p:extLst>
      <p:ext uri="{BB962C8B-B14F-4D97-AF65-F5344CB8AC3E}">
        <p14:creationId xmlns:p14="http://schemas.microsoft.com/office/powerpoint/2010/main" val="3624617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6317"/>
          </a:xfrm>
        </p:spPr>
        <p:txBody>
          <a:bodyPr/>
          <a:lstStyle/>
          <a:p>
            <a:pPr algn="ctr"/>
            <a:r>
              <a:rPr lang="en-US" dirty="0"/>
              <a:t>One More Engineering Results</a:t>
            </a:r>
          </a:p>
        </p:txBody>
      </p:sp>
      <p:pic>
        <p:nvPicPr>
          <p:cNvPr id="4" name="Content Placeholder 3"/>
          <p:cNvPicPr>
            <a:picLocks noGrp="1" noChangeAspect="1"/>
          </p:cNvPicPr>
          <p:nvPr>
            <p:ph idx="1"/>
          </p:nvPr>
        </p:nvPicPr>
        <p:blipFill>
          <a:blip r:embed="rId2"/>
          <a:stretch>
            <a:fillRect/>
          </a:stretch>
        </p:blipFill>
        <p:spPr>
          <a:xfrm>
            <a:off x="3282380" y="1311442"/>
            <a:ext cx="4838936" cy="5307908"/>
          </a:xfrm>
          <a:prstGeom prst="rect">
            <a:avLst/>
          </a:prstGeom>
        </p:spPr>
      </p:pic>
      <p:sp>
        <p:nvSpPr>
          <p:cNvPr id="5" name="TextBox 4">
            <a:extLst>
              <a:ext uri="{FF2B5EF4-FFF2-40B4-BE49-F238E27FC236}">
                <a16:creationId xmlns:a16="http://schemas.microsoft.com/office/drawing/2014/main" id="{4A2BFCD1-D409-4F81-9FCB-2CD85E786B7D}"/>
              </a:ext>
            </a:extLst>
          </p:cNvPr>
          <p:cNvSpPr txBox="1"/>
          <p:nvPr/>
        </p:nvSpPr>
        <p:spPr>
          <a:xfrm>
            <a:off x="8305439" y="1577276"/>
            <a:ext cx="2802465" cy="646331"/>
          </a:xfrm>
          <a:prstGeom prst="rect">
            <a:avLst/>
          </a:prstGeom>
          <a:solidFill>
            <a:schemeClr val="accent1">
              <a:lumMod val="40000"/>
              <a:lumOff val="60000"/>
            </a:schemeClr>
          </a:solidFill>
          <a:ln w="19050">
            <a:solidFill>
              <a:schemeClr val="bg1"/>
            </a:solidFill>
          </a:ln>
        </p:spPr>
        <p:txBody>
          <a:bodyPr wrap="square" rtlCol="0">
            <a:spAutoFit/>
          </a:bodyPr>
          <a:lstStyle/>
          <a:p>
            <a:r>
              <a:rPr lang="en-US" dirty="0"/>
              <a:t>CPF V1.1 with sediment trap and acoustic modem</a:t>
            </a:r>
          </a:p>
        </p:txBody>
      </p:sp>
    </p:spTree>
    <p:extLst>
      <p:ext uri="{BB962C8B-B14F-4D97-AF65-F5344CB8AC3E}">
        <p14:creationId xmlns:p14="http://schemas.microsoft.com/office/powerpoint/2010/main" val="3315852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sensors</a:t>
            </a:r>
          </a:p>
          <a:p>
            <a:pPr marL="1371600" lvl="2" indent="-457200"/>
            <a:r>
              <a:rPr lang="en-US" sz="4200" b="1" dirty="0"/>
              <a:t>The influence of lateral nutrient transfer from upwelling plumes versus canyon upwelling on the development of high chlorophyll levels in the Monterey Bay “upwelling shadow”</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88410-46AB-4341-9F59-61D904220379}"/>
              </a:ext>
            </a:extLst>
          </p:cNvPr>
          <p:cNvSpPr>
            <a:spLocks noGrp="1"/>
          </p:cNvSpPr>
          <p:nvPr>
            <p:ph type="ctrTitle"/>
          </p:nvPr>
        </p:nvSpPr>
        <p:spPr>
          <a:xfrm>
            <a:off x="334297" y="1082657"/>
            <a:ext cx="8249264" cy="1757363"/>
          </a:xfrm>
        </p:spPr>
        <p:txBody>
          <a:bodyPr>
            <a:normAutofit fontScale="90000"/>
          </a:bodyPr>
          <a:lstStyle/>
          <a:p>
            <a:r>
              <a:rPr lang="en-US" dirty="0">
                <a:latin typeface="+mn-lt"/>
              </a:rPr>
              <a:t>A New Profiling Float for Coastal and Upper Water Column Applications </a:t>
            </a:r>
          </a:p>
        </p:txBody>
      </p:sp>
      <p:sp>
        <p:nvSpPr>
          <p:cNvPr id="3" name="Subtitle 2">
            <a:extLst>
              <a:ext uri="{FF2B5EF4-FFF2-40B4-BE49-F238E27FC236}">
                <a16:creationId xmlns:a16="http://schemas.microsoft.com/office/drawing/2014/main" id="{A15F6A6A-9171-4E17-BF1F-F3947AEFD7C1}"/>
              </a:ext>
            </a:extLst>
          </p:cNvPr>
          <p:cNvSpPr>
            <a:spLocks noGrp="1"/>
          </p:cNvSpPr>
          <p:nvPr>
            <p:ph type="subTitle" idx="1"/>
          </p:nvPr>
        </p:nvSpPr>
        <p:spPr>
          <a:xfrm>
            <a:off x="771833" y="3300241"/>
            <a:ext cx="7374193" cy="2104496"/>
          </a:xfrm>
        </p:spPr>
        <p:txBody>
          <a:bodyPr>
            <a:noAutofit/>
          </a:bodyPr>
          <a:lstStyle/>
          <a:p>
            <a:r>
              <a:rPr lang="en-US" sz="2800" dirty="0"/>
              <a:t>Gene Massion, Kenneth S Johnson, Eric J Martin, Ed Mellinger, Paul McGill and Paul Coenen</a:t>
            </a:r>
          </a:p>
          <a:p>
            <a:r>
              <a:rPr lang="en-US" sz="2800" dirty="0"/>
              <a:t> Monterey Bay Aquarium Research Institute, Moss Landing, CA, United States</a:t>
            </a:r>
          </a:p>
          <a:p>
            <a:r>
              <a:rPr lang="en-US" sz="2800" dirty="0"/>
              <a:t>Ocean Sciences Meeting, 20 February 2020</a:t>
            </a:r>
          </a:p>
        </p:txBody>
      </p:sp>
      <p:pic>
        <p:nvPicPr>
          <p:cNvPr id="5" name="Picture 4">
            <a:extLst>
              <a:ext uri="{FF2B5EF4-FFF2-40B4-BE49-F238E27FC236}">
                <a16:creationId xmlns:a16="http://schemas.microsoft.com/office/drawing/2014/main" id="{87130191-D5D9-42FD-AFB0-29107D564A1B}"/>
              </a:ext>
            </a:extLst>
          </p:cNvPr>
          <p:cNvPicPr>
            <a:picLocks noChangeAspect="1"/>
          </p:cNvPicPr>
          <p:nvPr/>
        </p:nvPicPr>
        <p:blipFill>
          <a:blip r:embed="rId3"/>
          <a:stretch>
            <a:fillRect/>
          </a:stretch>
        </p:blipFill>
        <p:spPr>
          <a:xfrm>
            <a:off x="9075174" y="296761"/>
            <a:ext cx="2671820" cy="6264477"/>
          </a:xfrm>
          <a:prstGeom prst="rect">
            <a:avLst/>
          </a:prstGeom>
        </p:spPr>
      </p:pic>
    </p:spTree>
    <p:extLst>
      <p:ext uri="{BB962C8B-B14F-4D97-AF65-F5344CB8AC3E}">
        <p14:creationId xmlns:p14="http://schemas.microsoft.com/office/powerpoint/2010/main" val="30495231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Supplement/replace ROMS current forecasts with small, low power current sensor based on new tactical grade moderately expensive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Supplement/replace ROMS current forecasts with small, low power current sensor based on new tactical grade moderately expensive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6 sensors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rechargeable battery pack with 3X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Make our data freely available on MBARI </a:t>
            </a:r>
            <a:r>
              <a:rPr lang="en-US" sz="3300" dirty="0" err="1"/>
              <a:t>FloatViz</a:t>
            </a:r>
            <a:endParaRPr lang="en-US" sz="3300" dirty="0"/>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a:xfrm>
            <a:off x="281609" y="0"/>
            <a:ext cx="6821556" cy="1166191"/>
          </a:xfrm>
        </p:spPr>
        <p:txBody>
          <a:bodyPr/>
          <a:lstStyle/>
          <a:p>
            <a:pPr algn="ctr"/>
            <a:r>
              <a:rPr lang="en-US" dirty="0">
                <a:latin typeface="+mn-lt"/>
              </a:rPr>
              <a:t>Acknowledgements</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a:xfrm>
            <a:off x="281609" y="1166191"/>
            <a:ext cx="7046843" cy="4598505"/>
          </a:xfrm>
        </p:spPr>
        <p:txBody>
          <a:bodyPr>
            <a:noAutofit/>
          </a:bodyPr>
          <a:lstStyle/>
          <a:p>
            <a:r>
              <a:rPr lang="en-US" sz="3200" dirty="0"/>
              <a:t>The CPF Village also includes: Jerry Allen, Larry Bird, Luke Coletti, Jared Figurski, Tom Marion, Jim Montgomery, Mike Parker, Josh Plant, Erich </a:t>
            </a:r>
            <a:r>
              <a:rPr lang="en-US" sz="3200" dirty="0" err="1"/>
              <a:t>Rienecker</a:t>
            </a:r>
            <a:r>
              <a:rPr lang="en-US" sz="3200" dirty="0"/>
              <a:t>, Jose Rosal, Aaron Schnittger, Ray Thompson and Mark Tynes </a:t>
            </a:r>
          </a:p>
          <a:p>
            <a:r>
              <a:rPr lang="en-US" sz="3200" dirty="0"/>
              <a:t>This work has been generously supported by the David and Lucille Packard Foundation</a:t>
            </a:r>
          </a:p>
        </p:txBody>
      </p:sp>
      <p:sp>
        <p:nvSpPr>
          <p:cNvPr id="4" name="TextBox 3">
            <a:extLst>
              <a:ext uri="{FF2B5EF4-FFF2-40B4-BE49-F238E27FC236}">
                <a16:creationId xmlns:a16="http://schemas.microsoft.com/office/drawing/2014/main" id="{E1D250FC-17F2-49C4-AEDA-343F611264D1}"/>
              </a:ext>
            </a:extLst>
          </p:cNvPr>
          <p:cNvSpPr txBox="1"/>
          <p:nvPr/>
        </p:nvSpPr>
        <p:spPr>
          <a:xfrm>
            <a:off x="1365504" y="5667228"/>
            <a:ext cx="2645664" cy="769441"/>
          </a:xfrm>
          <a:prstGeom prst="rect">
            <a:avLst/>
          </a:prstGeom>
          <a:noFill/>
        </p:spPr>
        <p:txBody>
          <a:bodyPr wrap="square" rtlCol="0">
            <a:spAutoFit/>
          </a:bodyPr>
          <a:lstStyle/>
          <a:p>
            <a:r>
              <a:rPr lang="en-US" sz="4400" b="1" dirty="0"/>
              <a:t>Thank you</a:t>
            </a:r>
            <a:endParaRPr lang="en-US" sz="3200" b="1" dirty="0"/>
          </a:p>
        </p:txBody>
      </p:sp>
      <p:pic>
        <p:nvPicPr>
          <p:cNvPr id="5" name="Picture 4"/>
          <p:cNvPicPr>
            <a:picLocks noChangeAspect="1"/>
          </p:cNvPicPr>
          <p:nvPr/>
        </p:nvPicPr>
        <p:blipFill rotWithShape="1">
          <a:blip r:embed="rId2" cstate="hqprint">
            <a:extLst>
              <a:ext uri="{28A0092B-C50C-407E-A947-70E740481C1C}">
                <a14:useLocalDpi xmlns:a14="http://schemas.microsoft.com/office/drawing/2010/main" val="0"/>
              </a:ext>
            </a:extLst>
          </a:blip>
          <a:srcRect l="21475" t="22251" r="47563" b="15445"/>
          <a:stretch/>
        </p:blipFill>
        <p:spPr>
          <a:xfrm>
            <a:off x="7577095" y="468148"/>
            <a:ext cx="4287841" cy="4853471"/>
          </a:xfrm>
          <a:prstGeom prst="rect">
            <a:avLst/>
          </a:prstGeom>
        </p:spPr>
      </p:pic>
      <p:sp>
        <p:nvSpPr>
          <p:cNvPr id="6" name="TextBox 5"/>
          <p:cNvSpPr txBox="1"/>
          <p:nvPr/>
        </p:nvSpPr>
        <p:spPr>
          <a:xfrm>
            <a:off x="9408327" y="1125374"/>
            <a:ext cx="2369145"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a:t>$6 Million of CPFs</a:t>
            </a:r>
          </a:p>
        </p:txBody>
      </p:sp>
      <p:sp>
        <p:nvSpPr>
          <p:cNvPr id="7" name="TextBox 6"/>
          <p:cNvSpPr txBox="1"/>
          <p:nvPr/>
        </p:nvSpPr>
        <p:spPr>
          <a:xfrm>
            <a:off x="7577095" y="5728784"/>
            <a:ext cx="4035552" cy="646331"/>
          </a:xfrm>
          <a:prstGeom prst="rect">
            <a:avLst/>
          </a:prstGeom>
          <a:noFill/>
        </p:spPr>
        <p:txBody>
          <a:bodyPr wrap="square" rtlCol="0">
            <a:spAutoFit/>
          </a:bodyPr>
          <a:lstStyle/>
          <a:p>
            <a:r>
              <a:rPr lang="en-US" sz="3600" dirty="0"/>
              <a:t>magene@mbari.org</a:t>
            </a:r>
          </a:p>
        </p:txBody>
      </p:sp>
    </p:spTree>
    <p:extLst>
      <p:ext uri="{BB962C8B-B14F-4D97-AF65-F5344CB8AC3E}">
        <p14:creationId xmlns:p14="http://schemas.microsoft.com/office/powerpoint/2010/main" val="1082844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6463308"/>
          </a:xfrm>
          <a:prstGeom prst="rect">
            <a:avLst/>
          </a:prstGeom>
        </p:spPr>
        <p:txBody>
          <a:bodyPr wrap="square">
            <a:spAutoFit/>
          </a:bodyPr>
          <a:lstStyle/>
          <a:p>
            <a:r>
              <a:rPr lang="en-US" dirty="0"/>
              <a:t>Title </a:t>
            </a:r>
          </a:p>
          <a:p>
            <a:r>
              <a:rPr lang="en-US" dirty="0"/>
              <a:t>Good afternoon, I appreciate this opportunity to talk about our Coastal Profiling Float project</a:t>
            </a:r>
          </a:p>
          <a:p>
            <a:endParaRPr lang="en-US" dirty="0"/>
          </a:p>
          <a:p>
            <a:r>
              <a:rPr lang="en-US" dirty="0"/>
              <a:t>Initial Motivation</a:t>
            </a:r>
          </a:p>
          <a:p>
            <a:r>
              <a:rPr lang="en-US" dirty="0"/>
              <a:t>This project started during a conversation I had with Ken Johnson. Ken runs the chemical sensor lab at MBARI and we had just finished a couple of projects that went pretty well. I asked Ken what else he had on his list of future projects and he showed me this press release from NOAA Marine Fisheries.  It was released in 2008 and it attributes the low return of Salmon along the West Coast in 2007 to a lack of nutrients in 2005.  You don’t have to read very far between the lines to realize that fisheries managers have an exceptionally difficult job to do and very little data, virtually none in real time, to do it with.</a:t>
            </a:r>
          </a:p>
          <a:p>
            <a:endParaRPr lang="en-US" dirty="0"/>
          </a:p>
          <a:p>
            <a:r>
              <a:rPr lang="en-US" dirty="0"/>
              <a:t>More Motivation</a:t>
            </a:r>
          </a:p>
          <a:p>
            <a:r>
              <a:rPr lang="en-US" dirty="0"/>
              <a:t>Along the way there was more motivation for this project.  The US Ocean Carbon and </a:t>
            </a:r>
            <a:r>
              <a:rPr lang="en-US" dirty="0" err="1"/>
              <a:t>Biogeochemisty</a:t>
            </a:r>
            <a:r>
              <a:rPr lang="en-US" dirty="0"/>
              <a:t> Program and the North American Carbon Program held a series of community workshops and released “A Science Plan for Carbon Cycle Research in North American Coastal Waters” A key recommendation of this plan is further development of autonomous platforms for use in continental margins.  This is the target for the CPF.</a:t>
            </a:r>
          </a:p>
          <a:p>
            <a:endParaRPr lang="en-US" dirty="0"/>
          </a:p>
          <a:p>
            <a:r>
              <a:rPr lang="en-US" dirty="0"/>
              <a:t>NSF also released their 10 Big Ideas: 10 research topics that will be a focus of their efforts for the near future.  One of the Big Ideas is “Navigating the New Arctic” where they point out that observations are “sparse and inadequate”. While the arctic is not an immediate target for our work, it does seem within the capabilities of the CPF.</a:t>
            </a:r>
          </a:p>
          <a:p>
            <a:endParaRPr lang="en-US" dirty="0"/>
          </a:p>
          <a:p>
            <a:r>
              <a:rPr lang="en-US" dirty="0"/>
              <a:t>Science Requirements</a:t>
            </a:r>
          </a:p>
          <a:p>
            <a:r>
              <a:rPr lang="en-US" dirty="0"/>
              <a:t>We started the project with the usual process of defining the specific science requirements, identifying risks and developing initial concepts.  It is a fairly detailed document but I can summarize the important points here …</a:t>
            </a:r>
          </a:p>
        </p:txBody>
      </p:sp>
    </p:spTree>
    <p:extLst>
      <p:ext uri="{BB962C8B-B14F-4D97-AF65-F5344CB8AC3E}">
        <p14:creationId xmlns:p14="http://schemas.microsoft.com/office/powerpoint/2010/main" val="2010230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Risks and relevant examples</a:t>
            </a:r>
          </a:p>
          <a:p>
            <a:r>
              <a:rPr lang="en-US" dirty="0"/>
              <a:t>The most important risks we identified were first “Working in Shallow Water’.  There are a couple of issues here.  Most obvious is winding up on the beach or way off shore.  So we need a way to “navigate” the floats that doesn’t take any power, doesn’t take up much volume and will continue working without failure for several years. Next, biofouling is always a problem when working in shallow water and I’ll talk about our mitigation strategies for both these issues in a minute.</a:t>
            </a:r>
          </a:p>
          <a:p>
            <a:endParaRPr lang="en-US" dirty="0"/>
          </a:p>
          <a:p>
            <a:r>
              <a:rPr lang="en-US" dirty="0"/>
              <a:t>My standard concept development process starts with looking around to see what good ideas I can beg, borrow or steal.  There a plenty of very effective profiling floats to learn from.  The Argo array and the SOCCOM project are great examples of using these profiling floats to provide a cost effective observing system at global and regional scales for deep water, open ocean applications.  There are even several examples of profiling floats for coastal application but we thought there was an opportunity here to help advance this technology for coastal applications. </a:t>
            </a:r>
          </a:p>
          <a:p>
            <a:endParaRPr lang="en-US" dirty="0"/>
          </a:p>
          <a:p>
            <a:endParaRPr lang="en-US" dirty="0"/>
          </a:p>
          <a:p>
            <a:r>
              <a:rPr lang="en-US" dirty="0"/>
              <a:t>Current CPF</a:t>
            </a:r>
          </a:p>
          <a:p>
            <a:r>
              <a:rPr lang="en-US" dirty="0"/>
              <a:t>Here’s what the CPF looks like today. It has the usual bits and pieces that any profiler has.  An external expandable oil bladder.  An oil pump, batteries, an internal oil reservoir, the electronics need to run the whole mess and the science sensor suite. We have 2 versions, one with the external bladder mounted concentrically with the pressure housing and a second version with the external bladder mounted coaxially underneath the pressure housing.  Earlier, I mentioned the challenge of keeping the floats from winding up on the beach.  One of our strategies for minimizing this risk is anchoring on the bottom between profiles.  The concentric design minimizes the horizontal surface areas that could serve as places that might accumulate mud every time we anchor and interferes with the expansion and contraction of the external bladder.  But this design is more awkward to deploy and recover.  The coaxial design is pretty robust but has the potential of building up mud in the protective cover. Everything is identical in the 2 versions above the lower end cap and while we haven’t done it, it is theoretically possible to swap between the versions. We will be fielding both versions to evaluate the relative pros and cons. </a:t>
            </a:r>
          </a:p>
        </p:txBody>
      </p:sp>
    </p:spTree>
    <p:extLst>
      <p:ext uri="{BB962C8B-B14F-4D97-AF65-F5344CB8AC3E}">
        <p14:creationId xmlns:p14="http://schemas.microsoft.com/office/powerpoint/2010/main" val="4126417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The depth range is down to 500 meters.  One of the ways we’ve optimized the CPF for coastal applications is the buoyancy engine.  We knew we wanted to anchor on the bottom with some modest negative buoyancy, we knew we wanted to descend fast to minimize drift while we were in the water column and we knew we weren’t going to solve the biofouling issue on this project so we needed extra buoyancy to counteract the weight of the crud fouling the float, at least until the fouling made the sensors ineffective.  On way to evaluate the capability of a buoyancy engine is to look at its ratio of delta V to V.  Delta V is the amount the float can change it volume, basically the amount of oil we can pump from the internal bladder to the external bladder.  V is the overall volume of the float.  In our case, we have a </a:t>
            </a:r>
            <a:r>
              <a:rPr lang="en-US" dirty="0" err="1"/>
              <a:t>deltaV</a:t>
            </a:r>
            <a:r>
              <a:rPr lang="en-US" dirty="0"/>
              <a:t> / V of about 9%.  For reference, if you want to work in an environment that has fresh water at the surface and typical density water at depth, you need a </a:t>
            </a:r>
            <a:r>
              <a:rPr lang="en-US" dirty="0" err="1"/>
              <a:t>deltaV</a:t>
            </a:r>
            <a:r>
              <a:rPr lang="en-US" dirty="0"/>
              <a:t>/V of 2.5% just to make up for the density gradient in the water column.  For further reference, the profiling floats I’m aware of have </a:t>
            </a:r>
            <a:r>
              <a:rPr lang="en-US" dirty="0" err="1"/>
              <a:t>deltaV</a:t>
            </a:r>
            <a:r>
              <a:rPr lang="en-US" dirty="0"/>
              <a:t>/Vs of between 1 and 4%.</a:t>
            </a:r>
          </a:p>
          <a:p>
            <a:endParaRPr lang="en-US" dirty="0"/>
          </a:p>
          <a:p>
            <a:r>
              <a:rPr lang="en-US" dirty="0"/>
              <a:t>We knew we wanted to support the standard BGC sensor suite plus a few other, yet to be determined sensors.  The current design supports the 6 BGC sensors and provides for at least 3 more.  And we Iridium communications both the standard SBD, which is like 1900 byte text message, and RUDICS which is like a really slow, old school, dial up, 2400 baud internet connection.</a:t>
            </a:r>
          </a:p>
          <a:p>
            <a:endParaRPr lang="en-US" dirty="0"/>
          </a:p>
          <a:p>
            <a:r>
              <a:rPr lang="en-US" dirty="0"/>
              <a:t>Science Data Products</a:t>
            </a:r>
          </a:p>
          <a:p>
            <a:r>
              <a:rPr lang="en-US" dirty="0"/>
              <a:t>I used to work in the Engineering department at MBARI and now I work in the chemical sensor lab.  One of the lessons I learned very soon after this move and continue to learn on a regular basis is that you could have the best engineered platform in the world but if you aren’t generating high quality science data you’re still failing. So we’ve been working on the tools we need to turn the files uploaded by the CPF into standard data products.  Here’s a few plots from one of our missions; temperature, oxygen, chlorophyll and backscatter.  I’m going to play my engineer card and not try to explain the science here but even to my unscientific engineer’s eye, you can see a blob of cold, low oxygen water.  This data is from an early version of the CPF that didn’t have the full suite of sensors.  The CPFs we’ll be fielding this year have the full suite of instruments and the science story should get more interesting.</a:t>
            </a:r>
          </a:p>
        </p:txBody>
      </p:sp>
    </p:spTree>
    <p:extLst>
      <p:ext uri="{BB962C8B-B14F-4D97-AF65-F5344CB8AC3E}">
        <p14:creationId xmlns:p14="http://schemas.microsoft.com/office/powerpoint/2010/main" val="8197154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5909310"/>
          </a:xfrm>
          <a:prstGeom prst="rect">
            <a:avLst/>
          </a:prstGeom>
        </p:spPr>
        <p:txBody>
          <a:bodyPr wrap="square">
            <a:spAutoFit/>
          </a:bodyPr>
          <a:lstStyle/>
          <a:p>
            <a:endParaRPr lang="en-US" dirty="0"/>
          </a:p>
          <a:p>
            <a:endParaRPr lang="en-US" dirty="0"/>
          </a:p>
          <a:p>
            <a:r>
              <a:rPr lang="en-US" dirty="0"/>
              <a:t>Float Navigation</a:t>
            </a:r>
          </a:p>
          <a:p>
            <a:r>
              <a:rPr lang="en-US" dirty="0"/>
              <a:t>This slide is pretty dense, I’ll try to unpack it for you.  I talked about how we were going to keep the floats in the coastal zone and not in the beach without using any power on the platform.  One strategy we have is to make use of the 3D current models that are run operationally, that is they get run every day and the data is available to the community.  The idea is to find a current somewhere in the water column that is somewhat opposite to the overall drift of the float.  UCLA and Remote Sensing Solutions run the Regional Ocean Modeling System, ROMS, which covers the California Coast.  It runs every day and make a 3 day forecast.  We ran an experiment where instead or our usual strategy of anchoring on the bottom between profiles, we parked at a couple of different depth and compared the track to another mission where we did anchor between profiles.  You can see the big picture in the inset.  Here’s the northern part of the Monterey Bay, Santa Cruz to the north, MBARI is here in the middle of the Bay and here’s where we have done most of our testing. Here’s a blowup of the 2 missions.  The un-navigated, anchoring mission has a pretty clear east west track.  The so called navigated track has an overall south north trend but you can see 3 parts of the track with east/west and west/east movement which suggest the possibility of zigging west for a few profiles and then finding a depth that allows us to zig back east.  This is the ROMS model output for the same time as the navigated mission.  It has a very nice drop a drifter feature that is actually used in search and rescue missions where you can drop a drifter at a depth or your choosing and ROMS will predict the track based on its current forecast.  There isn’t an obvious correlation between the ROMS forecast and the observed track.  This is very likely due to the fact that they’re running the operational ROMS model with a 3 km spatial resolution for practical reasons which isn’t accurate enough for our needs.  The ROMS model can run at higher resolution and we’ve talked to Yi Chao about doing this.  We are a long way from solving this problem but our initial experiment provides a slim glimmer of hope for the future.</a:t>
            </a:r>
          </a:p>
        </p:txBody>
      </p:sp>
    </p:spTree>
    <p:extLst>
      <p:ext uri="{BB962C8B-B14F-4D97-AF65-F5344CB8AC3E}">
        <p14:creationId xmlns:p14="http://schemas.microsoft.com/office/powerpoint/2010/main" val="37699545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7848302"/>
          </a:xfrm>
          <a:prstGeom prst="rect">
            <a:avLst/>
          </a:prstGeom>
        </p:spPr>
        <p:txBody>
          <a:bodyPr wrap="square">
            <a:spAutoFit/>
          </a:bodyPr>
          <a:lstStyle/>
          <a:p>
            <a:endParaRPr lang="en-US" dirty="0"/>
          </a:p>
          <a:p>
            <a:r>
              <a:rPr lang="en-US" dirty="0"/>
              <a:t>Engineering Results</a:t>
            </a:r>
          </a:p>
          <a:p>
            <a:r>
              <a:rPr lang="en-US" dirty="0"/>
              <a:t>There are some engineering results that I hope are worth discussing.  This is a typical depth profile.  We start at the surface, descend at 20 cm/second hold depth in the water column and ascend at 20 cm/second.  I mentioned the challenge of working in shallow water.  One potential issue is if you’re working in 20 meters of water you don’t want to spend 15 of those meters trying to reach a stable profiling velocity.  The inset is a zoom the first 10 meters and you can see that we acquire the desired profiling velocity in about the first 3 meters.  You can also see a fair amount of oscillation while holding depth.  Holding depth is expensive in terms of battery usage.  Our depth control algorithm has a dead band that we can set where we don’t run the buoyancy engine as a way to conserve energy.  In this case we set the dead band to +/- 1 meter and, not surprisingly, the standard deviation while holding depth is about 0.9 meters.  </a:t>
            </a:r>
          </a:p>
          <a:p>
            <a:endParaRPr lang="en-US" dirty="0"/>
          </a:p>
          <a:p>
            <a:r>
              <a:rPr lang="en-US" dirty="0"/>
              <a:t>I should point out that when you design a control system, you have to balance performance and stability.  Both our depth and velocity control algorithms are designed to maximize stability and noise rejection but we’re still getting pretty decent performance.</a:t>
            </a:r>
          </a:p>
          <a:p>
            <a:endParaRPr lang="en-US" dirty="0"/>
          </a:p>
          <a:p>
            <a:r>
              <a:rPr lang="en-US" dirty="0"/>
              <a:t>More engineering results</a:t>
            </a:r>
          </a:p>
          <a:p>
            <a:r>
              <a:rPr lang="en-US" dirty="0"/>
              <a:t>We also did a profile with no dead band, the buoyancy engine was running full time.  In this case we were able to hold depth with a standard deviation of 14 cm.</a:t>
            </a:r>
          </a:p>
          <a:p>
            <a:endParaRPr lang="en-US" dirty="0"/>
          </a:p>
          <a:p>
            <a:r>
              <a:rPr lang="en-US" dirty="0"/>
              <a:t>Even more engineering results</a:t>
            </a:r>
          </a:p>
          <a:p>
            <a:r>
              <a:rPr lang="en-US" dirty="0"/>
              <a:t>There’s a couple of points to be made here.  First, MBARI’s biological oceanography group built a couple of the earlier versions of the CPF for their CANON missions.  Here you can see the BOG team deploying one with more stuff bolted the CPF then there is CPF.  There’s a sediment trap, an acoustic modem and room for a second sediment trap around the back.  I think it’s fair to say the CPF is much more of a pick-up truck of the sea and not so much a formula 1 race car.</a:t>
            </a:r>
          </a:p>
          <a:p>
            <a:endParaRPr lang="en-US" dirty="0"/>
          </a:p>
          <a:p>
            <a:r>
              <a:rPr lang="en-US" dirty="0"/>
              <a:t>The second and more important point is that it is demonstrably possible to pull off pink sea boots and a pink hard hat at sea as long as you have the right attitude as Marguerite so capably proves here.</a:t>
            </a:r>
          </a:p>
          <a:p>
            <a:endParaRPr lang="en-US" dirty="0"/>
          </a:p>
        </p:txBody>
      </p:sp>
    </p:spTree>
    <p:extLst>
      <p:ext uri="{BB962C8B-B14F-4D97-AF65-F5344CB8AC3E}">
        <p14:creationId xmlns:p14="http://schemas.microsoft.com/office/powerpoint/2010/main" val="3900408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37E9-D5CB-4281-BBA9-487D6629376C}"/>
              </a:ext>
            </a:extLst>
          </p:cNvPr>
          <p:cNvSpPr>
            <a:spLocks noGrp="1"/>
          </p:cNvSpPr>
          <p:nvPr>
            <p:ph type="title"/>
          </p:nvPr>
        </p:nvSpPr>
        <p:spPr>
          <a:xfrm>
            <a:off x="2602081" y="82788"/>
            <a:ext cx="7529945" cy="884878"/>
          </a:xfrm>
        </p:spPr>
        <p:txBody>
          <a:bodyPr>
            <a:normAutofit/>
          </a:bodyPr>
          <a:lstStyle/>
          <a:p>
            <a:pPr algn="ctr"/>
            <a:r>
              <a:rPr lang="en-US" sz="4800" dirty="0">
                <a:latin typeface="+mn-lt"/>
              </a:rPr>
              <a:t>The Initial Motivation</a:t>
            </a:r>
          </a:p>
        </p:txBody>
      </p:sp>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rotWithShape="1">
          <a:blip r:embed="rId3"/>
          <a:srcRect r="5306" b="60509"/>
          <a:stretch/>
        </p:blipFill>
        <p:spPr>
          <a:xfrm>
            <a:off x="743182" y="1073283"/>
            <a:ext cx="10703520" cy="2626797"/>
          </a:xfrm>
          <a:prstGeom prst="rect">
            <a:avLst/>
          </a:prstGeom>
          <a:ln>
            <a:solidFill>
              <a:schemeClr val="tx1"/>
            </a:solidFill>
          </a:ln>
        </p:spPr>
      </p:pic>
      <p:sp>
        <p:nvSpPr>
          <p:cNvPr id="3" name="TextBox 2"/>
          <p:cNvSpPr txBox="1"/>
          <p:nvPr/>
        </p:nvSpPr>
        <p:spPr>
          <a:xfrm>
            <a:off x="853291" y="3943350"/>
            <a:ext cx="10483303" cy="2308324"/>
          </a:xfrm>
          <a:prstGeom prst="rect">
            <a:avLst/>
          </a:prstGeom>
          <a:noFill/>
          <a:ln>
            <a:solidFill>
              <a:schemeClr val="tx1"/>
            </a:solidFill>
          </a:ln>
        </p:spPr>
        <p:txBody>
          <a:bodyPr wrap="square" rtlCol="0">
            <a:spAutoFit/>
          </a:bodyPr>
          <a:lstStyle/>
          <a:p>
            <a:r>
              <a:rPr lang="en-US" sz="3600" dirty="0"/>
              <a:t> "the widespread pattern of low returns along the West Coast for two species of salmon indicates an environmental anomaly [low nutrient production] occurred in the California Current in 2005."</a:t>
            </a:r>
          </a:p>
        </p:txBody>
      </p:sp>
    </p:spTree>
    <p:extLst>
      <p:ext uri="{BB962C8B-B14F-4D97-AF65-F5344CB8AC3E}">
        <p14:creationId xmlns:p14="http://schemas.microsoft.com/office/powerpoint/2010/main" val="2062398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3003237" y="4189392"/>
            <a:ext cx="9051620" cy="2314555"/>
          </a:xfrm>
          <a:ln w="19050">
            <a:solidFill>
              <a:schemeClr val="tx1"/>
            </a:solidFill>
          </a:ln>
        </p:spPr>
        <p:txBody>
          <a:bodyPr>
            <a:normAutofit lnSpcReduction="10000"/>
          </a:bodyPr>
          <a:lstStyle/>
          <a:p>
            <a:pPr marL="0" indent="0" algn="ctr">
              <a:buNone/>
            </a:pPr>
            <a:endParaRPr lang="en-US" sz="3200" b="1" dirty="0"/>
          </a:p>
          <a:p>
            <a:pPr marL="0" indent="0" algn="ctr">
              <a:buNone/>
            </a:pPr>
            <a:r>
              <a:rPr lang="en-US" b="1" dirty="0"/>
              <a:t>Navigating the New Arctic</a:t>
            </a:r>
          </a:p>
          <a:p>
            <a:pPr marL="0" indent="0">
              <a:buNone/>
            </a:pPr>
            <a:r>
              <a:rPr lang="en-US" sz="3100"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3872484" y="3945613"/>
            <a:ext cx="7481316" cy="682506"/>
          </a:xfrm>
          <a:prstGeom prst="rect">
            <a:avLst/>
          </a:prstGeom>
          <a:ln w="19050">
            <a:solidFill>
              <a:schemeClr val="tx1"/>
            </a:solidFill>
          </a:ln>
        </p:spPr>
      </p:pic>
      <p:sp>
        <p:nvSpPr>
          <p:cNvPr id="7" name="TextBox 6">
            <a:extLst>
              <a:ext uri="{FF2B5EF4-FFF2-40B4-BE49-F238E27FC236}">
                <a16:creationId xmlns:a16="http://schemas.microsoft.com/office/drawing/2014/main" id="{F534AD87-6A46-4DE5-A26B-30E9C0D392D8}"/>
              </a:ext>
            </a:extLst>
          </p:cNvPr>
          <p:cNvSpPr txBox="1"/>
          <p:nvPr/>
        </p:nvSpPr>
        <p:spPr>
          <a:xfrm>
            <a:off x="3003236" y="1004042"/>
            <a:ext cx="9087556" cy="2739211"/>
          </a:xfrm>
          <a:prstGeom prst="rect">
            <a:avLst/>
          </a:prstGeom>
          <a:noFill/>
          <a:ln w="19050">
            <a:solidFill>
              <a:schemeClr val="tx1"/>
            </a:solidFill>
          </a:ln>
        </p:spPr>
        <p:txBody>
          <a:bodyPr wrap="square" rtlCol="0">
            <a:spAutoFit/>
          </a:bodyPr>
          <a:lstStyle/>
          <a:p>
            <a:r>
              <a:rPr lang="en-US" sz="3100" dirty="0"/>
              <a:t>“Further development of event-scale observing capacity (e.g., novel autonomous platforms) in all continental margin systems to better quantify impacts of episodic events on coastal carbon budgets”</a:t>
            </a:r>
          </a:p>
          <a:p>
            <a:r>
              <a:rPr lang="en-US" sz="2400" dirty="0"/>
              <a:t>A Science Plan for Carbon Cycle Research in North American Coastal Waters 2016, Ocean Carbon and Bio. Program and NA Carbon Program</a:t>
            </a:r>
            <a:endParaRPr lang="en-US" sz="2700" dirty="0"/>
          </a:p>
        </p:txBody>
      </p:sp>
      <p:pic>
        <p:nvPicPr>
          <p:cNvPr id="4" name="Picture 3"/>
          <p:cNvPicPr>
            <a:picLocks noChangeAspect="1"/>
          </p:cNvPicPr>
          <p:nvPr/>
        </p:nvPicPr>
        <p:blipFill rotWithShape="1">
          <a:blip r:embed="rId4"/>
          <a:srcRect r="20047"/>
          <a:stretch/>
        </p:blipFill>
        <p:spPr>
          <a:xfrm>
            <a:off x="101208" y="4189392"/>
            <a:ext cx="2775832" cy="2314554"/>
          </a:xfrm>
          <a:prstGeom prst="rect">
            <a:avLst/>
          </a:prstGeom>
        </p:spPr>
      </p:pic>
      <p:pic>
        <p:nvPicPr>
          <p:cNvPr id="10" name="Picture 9"/>
          <p:cNvPicPr>
            <a:picLocks noChangeAspect="1"/>
          </p:cNvPicPr>
          <p:nvPr/>
        </p:nvPicPr>
        <p:blipFill>
          <a:blip r:embed="rId5"/>
          <a:stretch>
            <a:fillRect/>
          </a:stretch>
        </p:blipFill>
        <p:spPr>
          <a:xfrm>
            <a:off x="101208" y="1004042"/>
            <a:ext cx="2797058" cy="2739211"/>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B8924F-4E0E-4504-8EEF-4DCE2BEEB441}"/>
              </a:ext>
            </a:extLst>
          </p:cNvPr>
          <p:cNvPicPr>
            <a:picLocks noChangeAspect="1"/>
          </p:cNvPicPr>
          <p:nvPr/>
        </p:nvPicPr>
        <p:blipFill rotWithShape="1">
          <a:blip r:embed="rId3">
            <a:extLst>
              <a:ext uri="{28A0092B-C50C-407E-A947-70E740481C1C}">
                <a14:useLocalDpi xmlns:a14="http://schemas.microsoft.com/office/drawing/2010/main" val="0"/>
              </a:ext>
            </a:extLst>
          </a:blip>
          <a:srcRect l="62400" t="11254" r="-1" b="51414"/>
          <a:stretch/>
        </p:blipFill>
        <p:spPr>
          <a:xfrm>
            <a:off x="6074695" y="3652592"/>
            <a:ext cx="4187313" cy="3043241"/>
          </a:xfrm>
          <a:prstGeom prst="rect">
            <a:avLst/>
          </a:prstGeom>
          <a:ln w="19050">
            <a:solidFill>
              <a:schemeClr val="tx1"/>
            </a:solidFill>
          </a:ln>
        </p:spPr>
      </p:pic>
      <p:pic>
        <p:nvPicPr>
          <p:cNvPr id="4" name="Picture 3"/>
          <p:cNvPicPr>
            <a:picLocks noChangeAspect="1"/>
          </p:cNvPicPr>
          <p:nvPr/>
        </p:nvPicPr>
        <p:blipFill rotWithShape="1">
          <a:blip r:embed="rId4" cstate="hqprint">
            <a:extLst>
              <a:ext uri="{28A0092B-C50C-407E-A947-70E740481C1C}">
                <a14:useLocalDpi xmlns:a14="http://schemas.microsoft.com/office/drawing/2010/main" val="0"/>
              </a:ext>
            </a:extLst>
          </a:blip>
          <a:srcRect l="29454" r="44970" b="15097"/>
          <a:stretch/>
        </p:blipFill>
        <p:spPr>
          <a:xfrm>
            <a:off x="6398873" y="155200"/>
            <a:ext cx="2003396" cy="3740939"/>
          </a:xfrm>
          <a:prstGeom prst="rect">
            <a:avLst/>
          </a:prstGeom>
          <a:ln w="19050">
            <a:solidFill>
              <a:schemeClr val="tx1"/>
            </a:solidFill>
          </a:ln>
        </p:spPr>
      </p:pic>
      <p:sp>
        <p:nvSpPr>
          <p:cNvPr id="2" name="Title 1">
            <a:extLst>
              <a:ext uri="{FF2B5EF4-FFF2-40B4-BE49-F238E27FC236}">
                <a16:creationId xmlns:a16="http://schemas.microsoft.com/office/drawing/2014/main" id="{FBA4D358-0BE8-4731-9B5B-1A1E337C4C50}"/>
              </a:ext>
            </a:extLst>
          </p:cNvPr>
          <p:cNvSpPr>
            <a:spLocks noGrp="1"/>
          </p:cNvSpPr>
          <p:nvPr>
            <p:ph type="title"/>
          </p:nvPr>
        </p:nvSpPr>
        <p:spPr>
          <a:xfrm>
            <a:off x="263699" y="194838"/>
            <a:ext cx="6015182" cy="769866"/>
          </a:xfrm>
        </p:spPr>
        <p:txBody>
          <a:bodyPr>
            <a:normAutofit/>
          </a:bodyPr>
          <a:lstStyle/>
          <a:p>
            <a:pPr algn="ctr"/>
            <a:r>
              <a:rPr lang="en-US" sz="4800" dirty="0">
                <a:latin typeface="+mn-lt"/>
              </a:rPr>
              <a:t>Science Requirements</a:t>
            </a:r>
          </a:p>
        </p:txBody>
      </p:sp>
      <p:sp>
        <p:nvSpPr>
          <p:cNvPr id="3" name="Content Placeholder 2">
            <a:extLst>
              <a:ext uri="{FF2B5EF4-FFF2-40B4-BE49-F238E27FC236}">
                <a16:creationId xmlns:a16="http://schemas.microsoft.com/office/drawing/2014/main" id="{514584C2-9A87-4675-81EC-893DDBA74CBB}"/>
              </a:ext>
            </a:extLst>
          </p:cNvPr>
          <p:cNvSpPr>
            <a:spLocks noGrp="1"/>
          </p:cNvSpPr>
          <p:nvPr>
            <p:ph idx="1"/>
          </p:nvPr>
        </p:nvSpPr>
        <p:spPr>
          <a:xfrm>
            <a:off x="263698" y="1131874"/>
            <a:ext cx="5832302" cy="5258827"/>
          </a:xfrm>
        </p:spPr>
        <p:txBody>
          <a:bodyPr>
            <a:noAutofit/>
          </a:bodyPr>
          <a:lstStyle/>
          <a:p>
            <a:r>
              <a:rPr lang="en-US" dirty="0"/>
              <a:t>A cost-effective, coastal ecosystem size observing system</a:t>
            </a:r>
          </a:p>
          <a:p>
            <a:r>
              <a:rPr lang="en-US" dirty="0"/>
              <a:t>Sensor suite: CTD, O</a:t>
            </a:r>
            <a:r>
              <a:rPr lang="en-US" baseline="-25000" dirty="0"/>
              <a:t>2</a:t>
            </a:r>
            <a:r>
              <a:rPr lang="en-US" dirty="0"/>
              <a:t>, pH, Nitrate, FL/BB and Optical Radiation</a:t>
            </a:r>
          </a:p>
          <a:p>
            <a:r>
              <a:rPr lang="en-US" dirty="0"/>
              <a:t>Spatial Scale: coastal ecosystem, e.g., the west coast of North America</a:t>
            </a:r>
          </a:p>
          <a:p>
            <a:r>
              <a:rPr lang="en-US" dirty="0"/>
              <a:t>Time Scale: up to 4 profiles/day (or more) </a:t>
            </a:r>
          </a:p>
          <a:p>
            <a:r>
              <a:rPr lang="en-US" dirty="0"/>
              <a:t>100s of profiles spread over several years</a:t>
            </a:r>
          </a:p>
          <a:p>
            <a:r>
              <a:rPr lang="en-US" dirty="0"/>
              <a:t>Science targets: Fisheries, HABs, Oxygen Dead Zones, …</a:t>
            </a:r>
          </a:p>
        </p:txBody>
      </p:sp>
      <p:sp>
        <p:nvSpPr>
          <p:cNvPr id="7" name="TextBox 6">
            <a:extLst>
              <a:ext uri="{FF2B5EF4-FFF2-40B4-BE49-F238E27FC236}">
                <a16:creationId xmlns:a16="http://schemas.microsoft.com/office/drawing/2014/main" id="{AD6B6F62-9CE9-4B01-A961-C1899654A981}"/>
              </a:ext>
            </a:extLst>
          </p:cNvPr>
          <p:cNvSpPr txBox="1"/>
          <p:nvPr/>
        </p:nvSpPr>
        <p:spPr>
          <a:xfrm>
            <a:off x="9808906" y="4717970"/>
            <a:ext cx="2169393"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Declining oxygen in the global ocean and coastal waters</a:t>
            </a:r>
          </a:p>
          <a:p>
            <a:r>
              <a:rPr lang="en-US" sz="1600" dirty="0"/>
              <a:t>Denise </a:t>
            </a:r>
            <a:r>
              <a:rPr lang="en-US" sz="1600" dirty="0" err="1"/>
              <a:t>Breitburg,et</a:t>
            </a:r>
            <a:r>
              <a:rPr lang="en-US" sz="1600" dirty="0"/>
              <a:t>. al., </a:t>
            </a:r>
            <a:r>
              <a:rPr lang="en-US" sz="1600" i="1" dirty="0"/>
              <a:t>Science </a:t>
            </a:r>
            <a:r>
              <a:rPr lang="en-US" sz="1600" dirty="0"/>
              <a:t> 05 Jan 2018: Vol. 359, Issue 6371</a:t>
            </a:r>
          </a:p>
        </p:txBody>
      </p:sp>
      <p:pic>
        <p:nvPicPr>
          <p:cNvPr id="12" name="Picture 11">
            <a:extLst>
              <a:ext uri="{FF2B5EF4-FFF2-40B4-BE49-F238E27FC236}">
                <a16:creationId xmlns:a16="http://schemas.microsoft.com/office/drawing/2014/main" id="{4AD8B45E-CA03-41A0-A062-E1A0BAA0C8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5341" y="1621733"/>
            <a:ext cx="3713171" cy="2391282"/>
          </a:xfrm>
          <a:prstGeom prst="rect">
            <a:avLst/>
          </a:prstGeom>
          <a:ln w="19050">
            <a:solidFill>
              <a:schemeClr val="tx1"/>
            </a:solidFill>
          </a:ln>
        </p:spPr>
      </p:pic>
      <p:sp>
        <p:nvSpPr>
          <p:cNvPr id="10" name="TextBox 9">
            <a:extLst>
              <a:ext uri="{FF2B5EF4-FFF2-40B4-BE49-F238E27FC236}">
                <a16:creationId xmlns:a16="http://schemas.microsoft.com/office/drawing/2014/main" id="{E273EFBB-5F31-4B18-9BA4-A5E52303BB9B}"/>
              </a:ext>
            </a:extLst>
          </p:cNvPr>
          <p:cNvSpPr txBox="1"/>
          <p:nvPr/>
        </p:nvSpPr>
        <p:spPr>
          <a:xfrm>
            <a:off x="8607236" y="1076382"/>
            <a:ext cx="3476270" cy="830997"/>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Devastating toxic algae bloom plagues Florida’s Gulf Coast</a:t>
            </a:r>
          </a:p>
          <a:p>
            <a:r>
              <a:rPr lang="en-US" sz="1600" dirty="0"/>
              <a:t>By TAMARA LUSH (AP), August 10, 2018</a:t>
            </a:r>
          </a:p>
        </p:txBody>
      </p:sp>
      <p:sp>
        <p:nvSpPr>
          <p:cNvPr id="13" name="TextBox 12">
            <a:extLst>
              <a:ext uri="{FF2B5EF4-FFF2-40B4-BE49-F238E27FC236}">
                <a16:creationId xmlns:a16="http://schemas.microsoft.com/office/drawing/2014/main" id="{44013ABA-B84E-4024-B102-32ED5C43883B}"/>
              </a:ext>
            </a:extLst>
          </p:cNvPr>
          <p:cNvSpPr txBox="1"/>
          <p:nvPr/>
        </p:nvSpPr>
        <p:spPr>
          <a:xfrm>
            <a:off x="7850299" y="385877"/>
            <a:ext cx="2698431" cy="338554"/>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MODIS Chlorophyll  July 2019</a:t>
            </a:r>
          </a:p>
        </p:txBody>
      </p:sp>
    </p:spTree>
    <p:extLst>
      <p:ext uri="{BB962C8B-B14F-4D97-AF65-F5344CB8AC3E}">
        <p14:creationId xmlns:p14="http://schemas.microsoft.com/office/powerpoint/2010/main" val="3176759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a:latin typeface="+mn-lt"/>
              </a:rPr>
              <a:t>Risks and Relevant Examples</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228598" y="1101213"/>
            <a:ext cx="7866889" cy="5267862"/>
          </a:xfrm>
        </p:spPr>
        <p:txBody>
          <a:bodyPr>
            <a:normAutofit fontScale="92500" lnSpcReduction="10000"/>
          </a:bodyPr>
          <a:lstStyle/>
          <a:p>
            <a:r>
              <a:rPr lang="en-US" sz="4300" dirty="0"/>
              <a:t>Risks: </a:t>
            </a:r>
          </a:p>
          <a:p>
            <a:pPr lvl="1"/>
            <a:r>
              <a:rPr lang="en-US" sz="3600" dirty="0"/>
              <a:t>Working in shallow, coastal water</a:t>
            </a:r>
          </a:p>
          <a:p>
            <a:pPr lvl="2"/>
            <a:r>
              <a:rPr lang="en-US" sz="3200" dirty="0"/>
              <a:t>Can’t drift on or off-shore</a:t>
            </a:r>
          </a:p>
          <a:p>
            <a:pPr lvl="2"/>
            <a:r>
              <a:rPr lang="en-US" sz="3200" dirty="0"/>
              <a:t>Need accurate velocity and depth control</a:t>
            </a:r>
          </a:p>
          <a:p>
            <a:pPr lvl="1"/>
            <a:r>
              <a:rPr lang="en-US" sz="3600" dirty="0"/>
              <a:t>Biofouling</a:t>
            </a:r>
          </a:p>
          <a:p>
            <a:r>
              <a:rPr lang="en-US" sz="4300" dirty="0"/>
              <a:t>Relevant Examples: </a:t>
            </a:r>
          </a:p>
          <a:p>
            <a:pPr lvl="1"/>
            <a:r>
              <a:rPr lang="en-US" sz="3600" dirty="0"/>
              <a:t>Profiling Floats have proven to be very effective in deep water and open ocean applications, e.g. Argo and SOCCOM</a:t>
            </a:r>
          </a:p>
          <a:p>
            <a:pPr lvl="1"/>
            <a:r>
              <a:rPr lang="en-US" sz="3600" dirty="0"/>
              <a:t>Coastal Floats: </a:t>
            </a:r>
            <a:r>
              <a:rPr lang="en-US" sz="3600" dirty="0" err="1"/>
              <a:t>Univ</a:t>
            </a:r>
            <a:r>
              <a:rPr lang="en-US" sz="3600" dirty="0"/>
              <a:t> of SF BSOP, NKE </a:t>
            </a:r>
            <a:r>
              <a:rPr lang="en-US" sz="3600" dirty="0" err="1"/>
              <a:t>Arvor</a:t>
            </a:r>
            <a:r>
              <a:rPr lang="en-US" sz="3600" dirty="0"/>
              <a:t>-C, MRV Alamo, etc.</a:t>
            </a:r>
            <a:endParaRPr lang="en-US" dirty="0"/>
          </a:p>
        </p:txBody>
      </p:sp>
      <p:pic>
        <p:nvPicPr>
          <p:cNvPr id="5" name="Picture 4">
            <a:extLst>
              <a:ext uri="{FF2B5EF4-FFF2-40B4-BE49-F238E27FC236}">
                <a16:creationId xmlns:a16="http://schemas.microsoft.com/office/drawing/2014/main" id="{425A9D7D-5933-4D9A-9232-C3601AA6499E}"/>
              </a:ext>
            </a:extLst>
          </p:cNvPr>
          <p:cNvPicPr>
            <a:picLocks noChangeAspect="1"/>
          </p:cNvPicPr>
          <p:nvPr/>
        </p:nvPicPr>
        <p:blipFill rotWithShape="1">
          <a:blip r:embed="rId3">
            <a:extLst>
              <a:ext uri="{28A0092B-C50C-407E-A947-70E740481C1C}">
                <a14:useLocalDpi xmlns:a14="http://schemas.microsoft.com/office/drawing/2010/main" val="0"/>
              </a:ext>
            </a:extLst>
          </a:blip>
          <a:srcRect l="13861"/>
          <a:stretch/>
        </p:blipFill>
        <p:spPr>
          <a:xfrm>
            <a:off x="8424672" y="1254859"/>
            <a:ext cx="2085944" cy="4272116"/>
          </a:xfrm>
          <a:prstGeom prst="rect">
            <a:avLst/>
          </a:prstGeom>
          <a:ln w="19050">
            <a:solidFill>
              <a:schemeClr val="tx1"/>
            </a:solidFill>
          </a:ln>
        </p:spPr>
      </p:pic>
      <p:pic>
        <p:nvPicPr>
          <p:cNvPr id="7" name="Picture 6">
            <a:extLst>
              <a:ext uri="{FF2B5EF4-FFF2-40B4-BE49-F238E27FC236}">
                <a16:creationId xmlns:a16="http://schemas.microsoft.com/office/drawing/2014/main" id="{EB4CF748-BEEB-42B3-A12B-61C8DEB3D784}"/>
              </a:ext>
            </a:extLst>
          </p:cNvPr>
          <p:cNvPicPr>
            <a:picLocks noChangeAspect="1"/>
          </p:cNvPicPr>
          <p:nvPr/>
        </p:nvPicPr>
        <p:blipFill rotWithShape="1">
          <a:blip r:embed="rId4">
            <a:extLst>
              <a:ext uri="{28A0092B-C50C-407E-A947-70E740481C1C}">
                <a14:useLocalDpi xmlns:a14="http://schemas.microsoft.com/office/drawing/2010/main" val="0"/>
              </a:ext>
            </a:extLst>
          </a:blip>
          <a:srcRect l="31276" t="383" r="24369" b="-383"/>
          <a:stretch/>
        </p:blipFill>
        <p:spPr>
          <a:xfrm>
            <a:off x="9753599" y="3390917"/>
            <a:ext cx="2121409" cy="3183487"/>
          </a:xfrm>
          <a:prstGeom prst="rect">
            <a:avLst/>
          </a:prstGeom>
          <a:ln w="19050">
            <a:solidFill>
              <a:schemeClr val="tx1"/>
            </a:solidFill>
          </a:ln>
        </p:spPr>
      </p:pic>
      <p:sp>
        <p:nvSpPr>
          <p:cNvPr id="9" name="TextBox 8">
            <a:extLst>
              <a:ext uri="{FF2B5EF4-FFF2-40B4-BE49-F238E27FC236}">
                <a16:creationId xmlns:a16="http://schemas.microsoft.com/office/drawing/2014/main" id="{2F9E15BE-C0C1-426B-A6F5-44A477B33A13}"/>
              </a:ext>
            </a:extLst>
          </p:cNvPr>
          <p:cNvSpPr txBox="1"/>
          <p:nvPr/>
        </p:nvSpPr>
        <p:spPr>
          <a:xfrm>
            <a:off x="9914651" y="2343488"/>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USF BSOP</a:t>
            </a:r>
          </a:p>
        </p:txBody>
      </p:sp>
      <p:sp>
        <p:nvSpPr>
          <p:cNvPr id="10" name="TextBox 9">
            <a:extLst>
              <a:ext uri="{FF2B5EF4-FFF2-40B4-BE49-F238E27FC236}">
                <a16:creationId xmlns:a16="http://schemas.microsoft.com/office/drawing/2014/main" id="{70D2F78E-55FA-4977-B95D-B936599B6414}"/>
              </a:ext>
            </a:extLst>
          </p:cNvPr>
          <p:cNvSpPr txBox="1"/>
          <p:nvPr/>
        </p:nvSpPr>
        <p:spPr>
          <a:xfrm>
            <a:off x="8567583" y="6082584"/>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NKE </a:t>
            </a:r>
            <a:r>
              <a:rPr lang="en-US" dirty="0" err="1"/>
              <a:t>Arvor</a:t>
            </a:r>
            <a:r>
              <a:rPr lang="en-US" dirty="0"/>
              <a:t>-C</a:t>
            </a:r>
          </a:p>
        </p:txBody>
      </p:sp>
    </p:spTree>
    <p:extLst>
      <p:ext uri="{BB962C8B-B14F-4D97-AF65-F5344CB8AC3E}">
        <p14:creationId xmlns:p14="http://schemas.microsoft.com/office/powerpoint/2010/main" val="3587236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500 meters</a:t>
            </a:r>
          </a:p>
          <a:p>
            <a:pPr marL="0" indent="0">
              <a:buNone/>
            </a:pPr>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46213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a:t>Working density gradient =         1000 kg/m</a:t>
            </a:r>
            <a:r>
              <a:rPr lang="en-US" sz="3200" b="1" baseline="30000" dirty="0"/>
              <a:t>3</a:t>
            </a:r>
            <a:r>
              <a:rPr lang="en-US" sz="3200" b="1" dirty="0"/>
              <a:t> / 1025 kg/m</a:t>
            </a:r>
            <a:r>
              <a:rPr lang="en-US" sz="3200" b="1" baseline="30000" dirty="0"/>
              <a:t>3</a:t>
            </a:r>
            <a:r>
              <a:rPr lang="en-US" sz="3200" b="1" dirty="0"/>
              <a:t> = 2.5%</a:t>
            </a:r>
          </a:p>
          <a:p>
            <a:pPr lvl="1"/>
            <a:r>
              <a:rPr lang="en-US" sz="3200" b="1" dirty="0"/>
              <a:t>Vertical velocity = zero to ~50 cm/sec</a:t>
            </a:r>
          </a:p>
          <a:p>
            <a:pPr lvl="1"/>
            <a:r>
              <a:rPr lang="en-US" sz="3200" b="1" dirty="0"/>
              <a:t>Ability to anchor/</a:t>
            </a:r>
            <a:r>
              <a:rPr lang="en-US" sz="3200" b="1" dirty="0" err="1"/>
              <a:t>deanchor</a:t>
            </a:r>
            <a:endParaRPr lang="en-US" sz="3200" b="1" dirty="0"/>
          </a:p>
          <a:p>
            <a:pPr lvl="1"/>
            <a:r>
              <a:rPr lang="en-US" sz="3200" b="1" dirty="0"/>
              <a:t>Reserve buoyancy to offset biofouling</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90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r>
              <a:rPr lang="en-US" sz="4000" b="1" dirty="0"/>
              <a:t>Science Payload = 9 sensor ports: 6 BGC sensors plus 3 more	</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152727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4132</TotalTime>
  <Words>4831</Words>
  <Application>Microsoft Office PowerPoint</Application>
  <PresentationFormat>Widescreen</PresentationFormat>
  <Paragraphs>322</Paragraphs>
  <Slides>29</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Symbol</vt:lpstr>
      <vt:lpstr>Office Theme</vt:lpstr>
      <vt:lpstr>The MBARI Coastal Profiling Float</vt:lpstr>
      <vt:lpstr>A New Profiling Float for Coastal and Upper Water Column Applications </vt:lpstr>
      <vt:lpstr>The Initial Motivation</vt:lpstr>
      <vt:lpstr>More Motivation</vt:lpstr>
      <vt:lpstr>Science Requirements</vt:lpstr>
      <vt:lpstr>Risks and Relevant Examples</vt:lpstr>
      <vt:lpstr>Current CPF Version 2.1 and 2.2</vt:lpstr>
      <vt:lpstr>Current CPF Version 2.1 and 2.2</vt:lpstr>
      <vt:lpstr>Current CPF Version 2.1 and 2.2</vt:lpstr>
      <vt:lpstr>Current CPF Version 2.1 and 2.2</vt:lpstr>
      <vt:lpstr>Science Data Products</vt:lpstr>
      <vt:lpstr>Float Navigation</vt:lpstr>
      <vt:lpstr>Engineering Results </vt:lpstr>
      <vt:lpstr>More Engineering Results</vt:lpstr>
      <vt:lpstr>One More Engineering Results</vt:lpstr>
      <vt:lpstr>Next Steps </vt:lpstr>
      <vt:lpstr>Next Steps </vt:lpstr>
      <vt:lpstr>Next Steps </vt:lpstr>
      <vt:lpstr>Next Steps </vt:lpstr>
      <vt:lpstr>Next Steps </vt:lpstr>
      <vt:lpstr>Next Steps </vt:lpstr>
      <vt:lpstr>Next Steps </vt:lpstr>
      <vt:lpstr>Acknowledgements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324</cp:revision>
  <dcterms:created xsi:type="dcterms:W3CDTF">2020-02-04T17:30:15Z</dcterms:created>
  <dcterms:modified xsi:type="dcterms:W3CDTF">2023-05-02T20:18:33Z</dcterms:modified>
</cp:coreProperties>
</file>