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73" r:id="rId6"/>
    <p:sldId id="260" r:id="rId7"/>
    <p:sldId id="261" r:id="rId8"/>
    <p:sldId id="262" r:id="rId9"/>
    <p:sldId id="274" r:id="rId10"/>
    <p:sldId id="263" r:id="rId11"/>
    <p:sldId id="267" r:id="rId12"/>
    <p:sldId id="270" r:id="rId13"/>
    <p:sldId id="271" r:id="rId14"/>
    <p:sldId id="265" r:id="rId15"/>
    <p:sldId id="272"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p:normalViewPr>
  <p:slideViewPr>
    <p:cSldViewPr snapToGrid="0">
      <p:cViewPr varScale="1">
        <p:scale>
          <a:sx n="141" d="100"/>
          <a:sy n="141" d="100"/>
        </p:scale>
        <p:origin x="552" y="114"/>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2/11/2020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Lot to learn with a quick prototype</a:t>
            </a:r>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147234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a timescale on</a:t>
            </a:r>
            <a:r>
              <a:rPr lang="en-US" baseline="0" dirty="0"/>
              <a:t> backscatter plot</a:t>
            </a:r>
          </a:p>
          <a:p>
            <a:r>
              <a:rPr lang="en-US" baseline="0" dirty="0"/>
              <a:t>Make sure to identify the 6 plots</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Navigation like a hot air </a:t>
            </a:r>
            <a:r>
              <a:rPr lang="en-US" dirty="0" err="1"/>
              <a:t>ballon</a:t>
            </a:r>
            <a:endParaRPr lang="en-US" dirty="0"/>
          </a:p>
          <a:p>
            <a:r>
              <a:rPr lang="en-US" dirty="0"/>
              <a:t>Make sure to describe difference between ROMS results vs</a:t>
            </a:r>
            <a:r>
              <a:rPr lang="en-US" baseline="0" dirty="0"/>
              <a:t> experiment</a:t>
            </a:r>
          </a:p>
          <a:p>
            <a:r>
              <a:rPr lang="en-US" baseline="0" dirty="0"/>
              <a:t>Add scale to google earth pix</a:t>
            </a:r>
          </a:p>
          <a:p>
            <a:r>
              <a:rPr lang="en-US" baseline="0" dirty="0"/>
              <a:t>We can effect the “scope” of the CPF drift by parking at depth as opposed to anchoring on the bottom</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4026654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Bidirectional</a:t>
            </a:r>
            <a:r>
              <a:rPr lang="en-US" baseline="0" dirty="0"/>
              <a:t> pump, closed loop control</a:t>
            </a:r>
          </a:p>
          <a:p>
            <a:r>
              <a:rPr lang="en-US" baseline="0" dirty="0"/>
              <a:t>Tuned for noise rejection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1063322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Maybe add a quiver</a:t>
            </a:r>
            <a:r>
              <a:rPr lang="en-US" baseline="0" dirty="0"/>
              <a:t> plot</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697271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804333" y="651932"/>
            <a:ext cx="1058333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1524000" y="3034771"/>
            <a:ext cx="9144000" cy="2104496"/>
          </a:xfrm>
        </p:spPr>
        <p:txBody>
          <a:bodyPr>
            <a:noAutofit/>
          </a:bodyPr>
          <a:lstStyle/>
          <a:p>
            <a:r>
              <a:rPr lang="en-US" dirty="0"/>
              <a:t>Gene Massion, Kenneth S Johnson, Eric J Martin, Ed Mellinger, Paul McGill and Paul Coenen</a:t>
            </a:r>
          </a:p>
          <a:p>
            <a:r>
              <a:rPr lang="en-US" dirty="0"/>
              <a:t> Monterey Bay Aquarium Research Institute, Moss Landing, CA, United States</a:t>
            </a:r>
          </a:p>
          <a:p>
            <a:r>
              <a:rPr lang="en-US" dirty="0"/>
              <a:t>Ocean Sciences Meeting, 20 February 2020</a:t>
            </a:r>
          </a:p>
        </p:txBody>
      </p:sp>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504D2-2491-44B3-9267-3C757104D8D9}"/>
              </a:ext>
            </a:extLst>
          </p:cNvPr>
          <p:cNvSpPr>
            <a:spLocks noGrp="1"/>
          </p:cNvSpPr>
          <p:nvPr>
            <p:ph type="title"/>
          </p:nvPr>
        </p:nvSpPr>
        <p:spPr>
          <a:xfrm>
            <a:off x="838200" y="365126"/>
            <a:ext cx="10515600" cy="724766"/>
          </a:xfrm>
        </p:spPr>
        <p:txBody>
          <a:bodyPr/>
          <a:lstStyle/>
          <a:p>
            <a:pPr algn="ctr"/>
            <a:r>
              <a:rPr lang="en-US" dirty="0">
                <a:latin typeface="+mn-lt"/>
              </a:rPr>
              <a:t>Float Navigation</a:t>
            </a:r>
          </a:p>
        </p:txBody>
      </p:sp>
      <p:sp>
        <p:nvSpPr>
          <p:cNvPr id="3" name="Content Placeholder 2">
            <a:extLst>
              <a:ext uri="{FF2B5EF4-FFF2-40B4-BE49-F238E27FC236}">
                <a16:creationId xmlns:a16="http://schemas.microsoft.com/office/drawing/2014/main" id="{CC655E72-3997-45A4-ADB9-34B0881D1D70}"/>
              </a:ext>
            </a:extLst>
          </p:cNvPr>
          <p:cNvSpPr>
            <a:spLocks noGrp="1"/>
          </p:cNvSpPr>
          <p:nvPr>
            <p:ph idx="1"/>
          </p:nvPr>
        </p:nvSpPr>
        <p:spPr>
          <a:xfrm>
            <a:off x="838200" y="1253331"/>
            <a:ext cx="10515600" cy="1046524"/>
          </a:xfrm>
        </p:spPr>
        <p:txBody>
          <a:bodyPr/>
          <a:lstStyle/>
          <a:p>
            <a:r>
              <a:rPr lang="en-US" dirty="0"/>
              <a:t>Experiment – Park the CPF at various depths and compare to ROMS nowcast</a:t>
            </a:r>
          </a:p>
        </p:txBody>
      </p:sp>
      <p:pic>
        <p:nvPicPr>
          <p:cNvPr id="6" name="Picture 5">
            <a:extLst>
              <a:ext uri="{FF2B5EF4-FFF2-40B4-BE49-F238E27FC236}">
                <a16:creationId xmlns:a16="http://schemas.microsoft.com/office/drawing/2014/main" id="{33DEC403-1F07-4C15-9220-F31A4AEB86BC}"/>
              </a:ext>
            </a:extLst>
          </p:cNvPr>
          <p:cNvPicPr>
            <a:picLocks noChangeAspect="1"/>
          </p:cNvPicPr>
          <p:nvPr/>
        </p:nvPicPr>
        <p:blipFill>
          <a:blip r:embed="rId3"/>
          <a:stretch>
            <a:fillRect/>
          </a:stretch>
        </p:blipFill>
        <p:spPr>
          <a:xfrm>
            <a:off x="5239185" y="2559888"/>
            <a:ext cx="6675725" cy="3932986"/>
          </a:xfrm>
          <a:prstGeom prst="rect">
            <a:avLst/>
          </a:prstGeom>
        </p:spPr>
      </p:pic>
      <p:pic>
        <p:nvPicPr>
          <p:cNvPr id="8" name="Picture 7">
            <a:extLst>
              <a:ext uri="{FF2B5EF4-FFF2-40B4-BE49-F238E27FC236}">
                <a16:creationId xmlns:a16="http://schemas.microsoft.com/office/drawing/2014/main" id="{7400CCA2-8182-4184-8B01-056104FFB29A}"/>
              </a:ext>
            </a:extLst>
          </p:cNvPr>
          <p:cNvPicPr>
            <a:picLocks noChangeAspect="1"/>
          </p:cNvPicPr>
          <p:nvPr/>
        </p:nvPicPr>
        <p:blipFill rotWithShape="1">
          <a:blip r:embed="rId4"/>
          <a:srcRect l="30815" t="1" b="27248"/>
          <a:stretch/>
        </p:blipFill>
        <p:spPr>
          <a:xfrm>
            <a:off x="277090" y="2207070"/>
            <a:ext cx="4812146" cy="4524263"/>
          </a:xfrm>
          <a:prstGeom prst="rect">
            <a:avLst/>
          </a:prstGeom>
        </p:spPr>
      </p:pic>
      <p:sp>
        <p:nvSpPr>
          <p:cNvPr id="10" name="TextBox 9">
            <a:extLst>
              <a:ext uri="{FF2B5EF4-FFF2-40B4-BE49-F238E27FC236}">
                <a16:creationId xmlns:a16="http://schemas.microsoft.com/office/drawing/2014/main" id="{295AA102-1D32-4FBE-B1B6-C1E4FB2B04AD}"/>
              </a:ext>
            </a:extLst>
          </p:cNvPr>
          <p:cNvSpPr txBox="1"/>
          <p:nvPr/>
        </p:nvSpPr>
        <p:spPr>
          <a:xfrm>
            <a:off x="348429" y="5404977"/>
            <a:ext cx="1916790" cy="1200329"/>
          </a:xfrm>
          <a:prstGeom prst="rect">
            <a:avLst/>
          </a:prstGeom>
          <a:noFill/>
        </p:spPr>
        <p:txBody>
          <a:bodyPr wrap="square" rtlCol="0">
            <a:spAutoFit/>
          </a:bodyPr>
          <a:lstStyle/>
          <a:p>
            <a:r>
              <a:rPr lang="en-US" dirty="0"/>
              <a:t>ROMS Predicted Trajectories at 1 m (red, 20 m purple, 30 m yellow</a:t>
            </a:r>
          </a:p>
        </p:txBody>
      </p:sp>
    </p:spTree>
    <p:extLst>
      <p:ext uri="{BB962C8B-B14F-4D97-AF65-F5344CB8AC3E}">
        <p14:creationId xmlns:p14="http://schemas.microsoft.com/office/powerpoint/2010/main" val="4009385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10515600" cy="828675"/>
          </a:xfrm>
        </p:spPr>
        <p:txBody>
          <a:bodyPr/>
          <a:lstStyle/>
          <a:p>
            <a:pPr algn="ctr"/>
            <a:r>
              <a:rPr lang="en-US" dirty="0">
                <a:latin typeface="+mn-lt"/>
              </a:rPr>
              <a:t>Engineering Results</a:t>
            </a:r>
          </a:p>
        </p:txBody>
      </p:sp>
      <p:pic>
        <p:nvPicPr>
          <p:cNvPr id="5" name="Content Placeholder 4">
            <a:extLst>
              <a:ext uri="{FF2B5EF4-FFF2-40B4-BE49-F238E27FC236}">
                <a16:creationId xmlns:a16="http://schemas.microsoft.com/office/drawing/2014/main" id="{C932F374-3EE6-4457-A30C-62114184E92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830" r="16793" b="21513"/>
          <a:stretch/>
        </p:blipFill>
        <p:spPr>
          <a:xfrm>
            <a:off x="8678333" y="1418167"/>
            <a:ext cx="3124200" cy="5000890"/>
          </a:xfrm>
        </p:spPr>
      </p:pic>
      <p:pic>
        <p:nvPicPr>
          <p:cNvPr id="13" name="Picture 12">
            <a:extLst>
              <a:ext uri="{FF2B5EF4-FFF2-40B4-BE49-F238E27FC236}">
                <a16:creationId xmlns:a16="http://schemas.microsoft.com/office/drawing/2014/main" id="{6E7BB5A6-1E3D-4D2D-9C89-2D683CE06591}"/>
              </a:ext>
            </a:extLst>
          </p:cNvPr>
          <p:cNvPicPr>
            <a:picLocks noChangeAspect="1"/>
          </p:cNvPicPr>
          <p:nvPr/>
        </p:nvPicPr>
        <p:blipFill rotWithShape="1">
          <a:blip r:embed="rId3">
            <a:extLst>
              <a:ext uri="{28A0092B-C50C-407E-A947-70E740481C1C}">
                <a14:useLocalDpi xmlns:a14="http://schemas.microsoft.com/office/drawing/2010/main" val="0"/>
              </a:ext>
            </a:extLst>
          </a:blip>
          <a:srcRect l="5278" r="5833"/>
          <a:stretch/>
        </p:blipFill>
        <p:spPr>
          <a:xfrm>
            <a:off x="297326" y="1364589"/>
            <a:ext cx="7902641" cy="5000889"/>
          </a:xfrm>
          <a:prstGeom prst="rect">
            <a:avLst/>
          </a:prstGeom>
        </p:spPr>
      </p:pic>
      <p:sp>
        <p:nvSpPr>
          <p:cNvPr id="22" name="TextBox 21">
            <a:extLst>
              <a:ext uri="{FF2B5EF4-FFF2-40B4-BE49-F238E27FC236}">
                <a16:creationId xmlns:a16="http://schemas.microsoft.com/office/drawing/2014/main" id="{2FEB1E42-7B3F-4D94-AD32-899F27BAF894}"/>
              </a:ext>
            </a:extLst>
          </p:cNvPr>
          <p:cNvSpPr txBox="1"/>
          <p:nvPr/>
        </p:nvSpPr>
        <p:spPr>
          <a:xfrm>
            <a:off x="3075538" y="2726267"/>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sp>
        <p:nvSpPr>
          <p:cNvPr id="7" name="TextBox 6">
            <a:extLst>
              <a:ext uri="{FF2B5EF4-FFF2-40B4-BE49-F238E27FC236}">
                <a16:creationId xmlns:a16="http://schemas.microsoft.com/office/drawing/2014/main" id="{ECA5B314-4C29-4E15-93B9-449295C8C03F}"/>
              </a:ext>
            </a:extLst>
          </p:cNvPr>
          <p:cNvSpPr txBox="1"/>
          <p:nvPr/>
        </p:nvSpPr>
        <p:spPr>
          <a:xfrm>
            <a:off x="8839200" y="6042312"/>
            <a:ext cx="2802465" cy="646331"/>
          </a:xfrm>
          <a:prstGeom prst="rect">
            <a:avLst/>
          </a:prstGeom>
          <a:solidFill>
            <a:schemeClr val="accent1">
              <a:lumMod val="40000"/>
              <a:lumOff val="60000"/>
            </a:schemeClr>
          </a:solidFill>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651014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E7BB5A6-1E3D-4D2D-9C89-2D683CE06591}"/>
              </a:ext>
            </a:extLst>
          </p:cNvPr>
          <p:cNvPicPr>
            <a:picLocks noChangeAspect="1"/>
          </p:cNvPicPr>
          <p:nvPr/>
        </p:nvPicPr>
        <p:blipFill rotWithShape="1">
          <a:blip r:embed="rId3">
            <a:extLst>
              <a:ext uri="{28A0092B-C50C-407E-A947-70E740481C1C}">
                <a14:useLocalDpi xmlns:a14="http://schemas.microsoft.com/office/drawing/2010/main" val="0"/>
              </a:ext>
            </a:extLst>
          </a:blip>
          <a:srcRect l="5278" r="5833"/>
          <a:stretch/>
        </p:blipFill>
        <p:spPr>
          <a:xfrm>
            <a:off x="432705" y="905291"/>
            <a:ext cx="4321566" cy="2734740"/>
          </a:xfrm>
          <a:prstGeom prst="rect">
            <a:avLst/>
          </a:prstGeom>
        </p:spPr>
      </p:pic>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10515600" cy="828675"/>
          </a:xfrm>
        </p:spPr>
        <p:txBody>
          <a:bodyPr/>
          <a:lstStyle/>
          <a:p>
            <a:pPr algn="ctr"/>
            <a:r>
              <a:rPr lang="en-US" dirty="0">
                <a:latin typeface="+mn-lt"/>
              </a:rPr>
              <a:t>Engineering Results</a:t>
            </a:r>
          </a:p>
        </p:txBody>
      </p:sp>
      <p:pic>
        <p:nvPicPr>
          <p:cNvPr id="5" name="Content Placeholder 4">
            <a:extLst>
              <a:ext uri="{FF2B5EF4-FFF2-40B4-BE49-F238E27FC236}">
                <a16:creationId xmlns:a16="http://schemas.microsoft.com/office/drawing/2014/main" id="{C932F374-3EE6-4457-A30C-62114184E92A}"/>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17830" r="16793" b="21513"/>
          <a:stretch/>
        </p:blipFill>
        <p:spPr>
          <a:xfrm>
            <a:off x="8678333" y="1418167"/>
            <a:ext cx="3124200" cy="5000890"/>
          </a:xfrm>
        </p:spPr>
      </p:pic>
      <p:sp>
        <p:nvSpPr>
          <p:cNvPr id="22" name="TextBox 21">
            <a:extLst>
              <a:ext uri="{FF2B5EF4-FFF2-40B4-BE49-F238E27FC236}">
                <a16:creationId xmlns:a16="http://schemas.microsoft.com/office/drawing/2014/main" id="{2FEB1E42-7B3F-4D94-AD32-899F27BAF894}"/>
              </a:ext>
            </a:extLst>
          </p:cNvPr>
          <p:cNvSpPr txBox="1"/>
          <p:nvPr/>
        </p:nvSpPr>
        <p:spPr>
          <a:xfrm>
            <a:off x="5392018" y="1049867"/>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sp>
        <p:nvSpPr>
          <p:cNvPr id="14" name="Oval 13">
            <a:extLst>
              <a:ext uri="{FF2B5EF4-FFF2-40B4-BE49-F238E27FC236}">
                <a16:creationId xmlns:a16="http://schemas.microsoft.com/office/drawing/2014/main" id="{500338AF-D927-4351-A953-0A2331FF0D38}"/>
              </a:ext>
            </a:extLst>
          </p:cNvPr>
          <p:cNvSpPr/>
          <p:nvPr/>
        </p:nvSpPr>
        <p:spPr>
          <a:xfrm>
            <a:off x="718154" y="1089694"/>
            <a:ext cx="467590" cy="332308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16A0AC2-9978-4BF6-A625-71C54CB08124}"/>
              </a:ext>
            </a:extLst>
          </p:cNvPr>
          <p:cNvPicPr>
            <a:picLocks noChangeAspect="1"/>
          </p:cNvPicPr>
          <p:nvPr/>
        </p:nvPicPr>
        <p:blipFill rotWithShape="1">
          <a:blip r:embed="rId5">
            <a:extLst>
              <a:ext uri="{28A0092B-C50C-407E-A947-70E740481C1C}">
                <a14:useLocalDpi xmlns:a14="http://schemas.microsoft.com/office/drawing/2010/main" val="0"/>
              </a:ext>
            </a:extLst>
          </a:blip>
          <a:srcRect l="8179" r="6681"/>
          <a:stretch/>
        </p:blipFill>
        <p:spPr>
          <a:xfrm>
            <a:off x="1344615" y="1733966"/>
            <a:ext cx="6812338" cy="4434716"/>
          </a:xfrm>
          <a:prstGeom prst="rect">
            <a:avLst/>
          </a:prstGeom>
        </p:spPr>
      </p:pic>
      <p:pic>
        <p:nvPicPr>
          <p:cNvPr id="10" name="Picture 9">
            <a:extLst>
              <a:ext uri="{FF2B5EF4-FFF2-40B4-BE49-F238E27FC236}">
                <a16:creationId xmlns:a16="http://schemas.microsoft.com/office/drawing/2014/main" id="{01C4AA5D-6854-463C-AADB-233AFC136E37}"/>
              </a:ext>
            </a:extLst>
          </p:cNvPr>
          <p:cNvPicPr>
            <a:picLocks noChangeAspect="1"/>
          </p:cNvPicPr>
          <p:nvPr/>
        </p:nvPicPr>
        <p:blipFill rotWithShape="1">
          <a:blip r:embed="rId6">
            <a:extLst>
              <a:ext uri="{28A0092B-C50C-407E-A947-70E740481C1C}">
                <a14:useLocalDpi xmlns:a14="http://schemas.microsoft.com/office/drawing/2010/main" val="0"/>
              </a:ext>
            </a:extLst>
          </a:blip>
          <a:srcRect l="7846" r="6029"/>
          <a:stretch/>
        </p:blipFill>
        <p:spPr>
          <a:xfrm>
            <a:off x="4255296" y="3287251"/>
            <a:ext cx="4379108" cy="2520881"/>
          </a:xfrm>
          <a:prstGeom prst="rect">
            <a:avLst/>
          </a:prstGeom>
        </p:spPr>
      </p:pic>
      <p:cxnSp>
        <p:nvCxnSpPr>
          <p:cNvPr id="16" name="Straight Arrow Connector 15">
            <a:extLst>
              <a:ext uri="{FF2B5EF4-FFF2-40B4-BE49-F238E27FC236}">
                <a16:creationId xmlns:a16="http://schemas.microsoft.com/office/drawing/2014/main" id="{7A3069C2-7530-4DDC-B227-ACE5698AADF8}"/>
              </a:ext>
            </a:extLst>
          </p:cNvPr>
          <p:cNvCxnSpPr>
            <a:cxnSpLocks/>
          </p:cNvCxnSpPr>
          <p:nvPr/>
        </p:nvCxnSpPr>
        <p:spPr>
          <a:xfrm>
            <a:off x="1178152" y="2333815"/>
            <a:ext cx="982792" cy="9977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94D44B73-A6CD-4F7B-80E6-FD116413F02E}"/>
              </a:ext>
            </a:extLst>
          </p:cNvPr>
          <p:cNvSpPr/>
          <p:nvPr/>
        </p:nvSpPr>
        <p:spPr>
          <a:xfrm>
            <a:off x="1888735" y="5272423"/>
            <a:ext cx="1052945" cy="53570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23BB5A55-E0C2-4995-885D-93156FA12137}"/>
              </a:ext>
            </a:extLst>
          </p:cNvPr>
          <p:cNvCxnSpPr>
            <a:cxnSpLocks/>
          </p:cNvCxnSpPr>
          <p:nvPr/>
        </p:nvCxnSpPr>
        <p:spPr>
          <a:xfrm flipV="1">
            <a:off x="2941679" y="4690341"/>
            <a:ext cx="1926971" cy="2414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AB2F1D3-F8DF-469C-9543-9242DA0B7CCF}"/>
              </a:ext>
            </a:extLst>
          </p:cNvPr>
          <p:cNvSpPr txBox="1"/>
          <p:nvPr/>
        </p:nvSpPr>
        <p:spPr>
          <a:xfrm>
            <a:off x="7721601" y="5922725"/>
            <a:ext cx="2802465" cy="646331"/>
          </a:xfrm>
          <a:prstGeom prst="rect">
            <a:avLst/>
          </a:prstGeom>
          <a:solidFill>
            <a:schemeClr val="accent1">
              <a:lumMod val="40000"/>
              <a:lumOff val="60000"/>
            </a:schemeClr>
          </a:solidFill>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849100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10515600" cy="828675"/>
          </a:xfrm>
        </p:spPr>
        <p:txBody>
          <a:bodyPr/>
          <a:lstStyle/>
          <a:p>
            <a:pPr algn="ctr"/>
            <a:r>
              <a:rPr lang="en-US" dirty="0">
                <a:latin typeface="+mn-lt"/>
              </a:rPr>
              <a:t>Engineering Results</a:t>
            </a:r>
          </a:p>
        </p:txBody>
      </p:sp>
      <p:pic>
        <p:nvPicPr>
          <p:cNvPr id="5" name="Content Placeholder 4">
            <a:extLst>
              <a:ext uri="{FF2B5EF4-FFF2-40B4-BE49-F238E27FC236}">
                <a16:creationId xmlns:a16="http://schemas.microsoft.com/office/drawing/2014/main" id="{C932F374-3EE6-4457-A30C-62114184E92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830" r="16793" b="21513"/>
          <a:stretch/>
        </p:blipFill>
        <p:spPr>
          <a:xfrm>
            <a:off x="8678333" y="1418167"/>
            <a:ext cx="3124200" cy="5000890"/>
          </a:xfrm>
        </p:spPr>
      </p:pic>
      <p:pic>
        <p:nvPicPr>
          <p:cNvPr id="13" name="Picture 12">
            <a:extLst>
              <a:ext uri="{FF2B5EF4-FFF2-40B4-BE49-F238E27FC236}">
                <a16:creationId xmlns:a16="http://schemas.microsoft.com/office/drawing/2014/main" id="{6E7BB5A6-1E3D-4D2D-9C89-2D683CE06591}"/>
              </a:ext>
            </a:extLst>
          </p:cNvPr>
          <p:cNvPicPr>
            <a:picLocks noChangeAspect="1"/>
          </p:cNvPicPr>
          <p:nvPr/>
        </p:nvPicPr>
        <p:blipFill rotWithShape="1">
          <a:blip r:embed="rId3">
            <a:extLst>
              <a:ext uri="{28A0092B-C50C-407E-A947-70E740481C1C}">
                <a14:useLocalDpi xmlns:a14="http://schemas.microsoft.com/office/drawing/2010/main" val="0"/>
              </a:ext>
            </a:extLst>
          </a:blip>
          <a:srcRect l="5278" r="5833"/>
          <a:stretch/>
        </p:blipFill>
        <p:spPr>
          <a:xfrm>
            <a:off x="548640" y="914400"/>
            <a:ext cx="4602480" cy="2912506"/>
          </a:xfrm>
          <a:prstGeom prst="rect">
            <a:avLst/>
          </a:prstGeom>
        </p:spPr>
      </p:pic>
      <p:sp>
        <p:nvSpPr>
          <p:cNvPr id="22" name="TextBox 21">
            <a:extLst>
              <a:ext uri="{FF2B5EF4-FFF2-40B4-BE49-F238E27FC236}">
                <a16:creationId xmlns:a16="http://schemas.microsoft.com/office/drawing/2014/main" id="{2FEB1E42-7B3F-4D94-AD32-899F27BAF894}"/>
              </a:ext>
            </a:extLst>
          </p:cNvPr>
          <p:cNvSpPr txBox="1"/>
          <p:nvPr/>
        </p:nvSpPr>
        <p:spPr>
          <a:xfrm>
            <a:off x="1911380" y="1647175"/>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cxnSp>
        <p:nvCxnSpPr>
          <p:cNvPr id="28" name="Straight Arrow Connector 27">
            <a:extLst>
              <a:ext uri="{FF2B5EF4-FFF2-40B4-BE49-F238E27FC236}">
                <a16:creationId xmlns:a16="http://schemas.microsoft.com/office/drawing/2014/main" id="{23BB5A55-E0C2-4995-885D-93156FA12137}"/>
              </a:ext>
            </a:extLst>
          </p:cNvPr>
          <p:cNvCxnSpPr>
            <a:cxnSpLocks/>
          </p:cNvCxnSpPr>
          <p:nvPr/>
        </p:nvCxnSpPr>
        <p:spPr>
          <a:xfrm flipV="1">
            <a:off x="3126668" y="4458277"/>
            <a:ext cx="861102" cy="48282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4AA5FEA2-8E45-4443-B36E-97E0751BEAE3}"/>
              </a:ext>
            </a:extLst>
          </p:cNvPr>
          <p:cNvPicPr>
            <a:picLocks noChangeAspect="1"/>
          </p:cNvPicPr>
          <p:nvPr/>
        </p:nvPicPr>
        <p:blipFill rotWithShape="1">
          <a:blip r:embed="rId4">
            <a:extLst>
              <a:ext uri="{28A0092B-C50C-407E-A947-70E740481C1C}">
                <a14:useLocalDpi xmlns:a14="http://schemas.microsoft.com/office/drawing/2010/main" val="0"/>
              </a:ext>
            </a:extLst>
          </a:blip>
          <a:srcRect l="5113" r="7515"/>
          <a:stretch/>
        </p:blipFill>
        <p:spPr>
          <a:xfrm>
            <a:off x="4280770" y="2955447"/>
            <a:ext cx="3336629" cy="2187512"/>
          </a:xfrm>
          <a:prstGeom prst="rect">
            <a:avLst/>
          </a:prstGeom>
        </p:spPr>
      </p:pic>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rotWithShape="1">
          <a:blip r:embed="rId5">
            <a:extLst>
              <a:ext uri="{28A0092B-C50C-407E-A947-70E740481C1C}">
                <a14:useLocalDpi xmlns:a14="http://schemas.microsoft.com/office/drawing/2010/main" val="0"/>
              </a:ext>
            </a:extLst>
          </a:blip>
          <a:srcRect l="5039" r="6072"/>
          <a:stretch/>
        </p:blipFill>
        <p:spPr>
          <a:xfrm>
            <a:off x="1100309" y="1984818"/>
            <a:ext cx="6919291" cy="4378613"/>
          </a:xfrm>
          <a:prstGeom prst="rect">
            <a:avLst/>
          </a:prstGeom>
        </p:spPr>
      </p:pic>
      <p:sp>
        <p:nvSpPr>
          <p:cNvPr id="23" name="TextBox 22">
            <a:extLst>
              <a:ext uri="{FF2B5EF4-FFF2-40B4-BE49-F238E27FC236}">
                <a16:creationId xmlns:a16="http://schemas.microsoft.com/office/drawing/2014/main" id="{0A58B8A1-B69D-46C0-8627-B53995FC2B3D}"/>
              </a:ext>
            </a:extLst>
          </p:cNvPr>
          <p:cNvSpPr txBox="1"/>
          <p:nvPr/>
        </p:nvSpPr>
        <p:spPr>
          <a:xfrm>
            <a:off x="3342270" y="3237805"/>
            <a:ext cx="1877000" cy="369332"/>
          </a:xfrm>
          <a:prstGeom prst="rect">
            <a:avLst/>
          </a:prstGeom>
          <a:solidFill>
            <a:schemeClr val="accent1">
              <a:lumMod val="40000"/>
              <a:lumOff val="60000"/>
            </a:schemeClr>
          </a:solidFill>
        </p:spPr>
        <p:txBody>
          <a:bodyPr wrap="square" rtlCol="0">
            <a:spAutoFit/>
          </a:bodyPr>
          <a:lstStyle/>
          <a:p>
            <a:r>
              <a:rPr lang="en-US" dirty="0"/>
              <a:t>Std Dev = 0.14m</a:t>
            </a:r>
          </a:p>
        </p:txBody>
      </p:sp>
      <p:sp>
        <p:nvSpPr>
          <p:cNvPr id="14" name="TextBox 13">
            <a:extLst>
              <a:ext uri="{FF2B5EF4-FFF2-40B4-BE49-F238E27FC236}">
                <a16:creationId xmlns:a16="http://schemas.microsoft.com/office/drawing/2014/main" id="{4A2BFCD1-D409-4F81-9FCB-2CD85E786B7D}"/>
              </a:ext>
            </a:extLst>
          </p:cNvPr>
          <p:cNvSpPr txBox="1"/>
          <p:nvPr/>
        </p:nvSpPr>
        <p:spPr>
          <a:xfrm>
            <a:off x="8353493" y="5939659"/>
            <a:ext cx="2802465" cy="646331"/>
          </a:xfrm>
          <a:prstGeom prst="rect">
            <a:avLst/>
          </a:prstGeom>
          <a:solidFill>
            <a:schemeClr val="accent1">
              <a:lumMod val="40000"/>
              <a:lumOff val="60000"/>
            </a:schemeClr>
          </a:solidFill>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3624617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Current Work</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957700" y="1225083"/>
            <a:ext cx="10515600" cy="5267792"/>
          </a:xfrm>
        </p:spPr>
        <p:txBody>
          <a:bodyPr>
            <a:normAutofit fontScale="85000" lnSpcReduction="20000"/>
          </a:bodyPr>
          <a:lstStyle/>
          <a:p>
            <a:pPr marL="914400" lvl="1" indent="-457200"/>
            <a:r>
              <a:rPr lang="en-US" sz="4200" dirty="0"/>
              <a:t>Real Science missions</a:t>
            </a:r>
          </a:p>
          <a:p>
            <a:pPr marL="1371600" lvl="2" indent="-457200"/>
            <a:r>
              <a:rPr lang="en-US" sz="3600" dirty="0"/>
              <a:t>Finish 2 more CPFs, total = 3</a:t>
            </a:r>
          </a:p>
          <a:p>
            <a:pPr marL="914400" lvl="1" indent="-457200"/>
            <a:r>
              <a:rPr lang="en-US" sz="4200" dirty="0"/>
              <a:t>Extend the mission duration </a:t>
            </a:r>
          </a:p>
          <a:p>
            <a:pPr marL="1371600" lvl="2" indent="-457200"/>
            <a:r>
              <a:rPr lang="en-US" sz="3600" dirty="0"/>
              <a:t>Deep sleep between profiles</a:t>
            </a:r>
          </a:p>
          <a:p>
            <a:pPr marL="1371600" lvl="2" indent="-457200"/>
            <a:r>
              <a:rPr lang="en-US" sz="3600" dirty="0"/>
              <a:t>Optimize surface and anchoring buoyancy algorithms</a:t>
            </a:r>
          </a:p>
          <a:p>
            <a:pPr marL="1371600" lvl="2" indent="-457200"/>
            <a:r>
              <a:rPr lang="en-US" sz="3600" dirty="0"/>
              <a:t>Minimize sensor on-time</a:t>
            </a:r>
          </a:p>
          <a:p>
            <a:pPr marL="1371600" lvl="2" indent="-457200"/>
            <a:r>
              <a:rPr lang="en-US" sz="3600" dirty="0"/>
              <a:t>Lower-power system and motor controller</a:t>
            </a:r>
          </a:p>
          <a:p>
            <a:pPr marL="914400" lvl="1" indent="-457200"/>
            <a:r>
              <a:rPr lang="en-US" sz="4200" dirty="0"/>
              <a:t>Make the CPF bullet proof</a:t>
            </a:r>
          </a:p>
          <a:p>
            <a:pPr marL="1371600" lvl="2" indent="-457200"/>
            <a:r>
              <a:rPr lang="en-US" sz="3600" dirty="0"/>
              <a:t>Software unit and functional testing</a:t>
            </a:r>
          </a:p>
          <a:p>
            <a:pPr marL="1371600" lvl="2" indent="-457200"/>
            <a:r>
              <a:rPr lang="en-US" sz="3600" dirty="0"/>
              <a:t>Benchtop simulator testing</a:t>
            </a:r>
          </a:p>
          <a:p>
            <a:pPr marL="1371600" lvl="2" indent="-457200"/>
            <a:r>
              <a:rPr lang="en-US" sz="3600" dirty="0"/>
              <a:t>Continuous test tank prototype runs</a:t>
            </a:r>
          </a:p>
          <a:p>
            <a:pPr marL="1371600" lvl="2" indent="-457200"/>
            <a:r>
              <a:rPr lang="en-US" sz="3600" dirty="0"/>
              <a:t>At-sea testing</a:t>
            </a:r>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06C09-A3B0-47E4-B469-4751CB94090E}"/>
              </a:ext>
            </a:extLst>
          </p:cNvPr>
          <p:cNvSpPr>
            <a:spLocks noGrp="1"/>
          </p:cNvSpPr>
          <p:nvPr>
            <p:ph type="title"/>
          </p:nvPr>
        </p:nvSpPr>
        <p:spPr>
          <a:xfrm>
            <a:off x="838200" y="365126"/>
            <a:ext cx="10515600" cy="972608"/>
          </a:xfrm>
        </p:spPr>
        <p:txBody>
          <a:bodyPr>
            <a:normAutofit fontScale="90000"/>
          </a:bodyPr>
          <a:lstStyle/>
          <a:p>
            <a:pPr algn="ctr"/>
            <a:r>
              <a:rPr lang="en-US" b="1" dirty="0">
                <a:latin typeface="+mn-lt"/>
              </a:rPr>
              <a:t>Future Work</a:t>
            </a:r>
            <a:br>
              <a:rPr lang="en-US" b="1" dirty="0"/>
            </a:br>
            <a:endParaRPr lang="en-US" dirty="0"/>
          </a:p>
        </p:txBody>
      </p:sp>
      <p:sp>
        <p:nvSpPr>
          <p:cNvPr id="3" name="Content Placeholder 2">
            <a:extLst>
              <a:ext uri="{FF2B5EF4-FFF2-40B4-BE49-F238E27FC236}">
                <a16:creationId xmlns:a16="http://schemas.microsoft.com/office/drawing/2014/main" id="{0493B706-D19A-496C-A09F-FCCF2AE8D8A3}"/>
              </a:ext>
            </a:extLst>
          </p:cNvPr>
          <p:cNvSpPr>
            <a:spLocks noGrp="1"/>
          </p:cNvSpPr>
          <p:nvPr>
            <p:ph idx="1"/>
          </p:nvPr>
        </p:nvSpPr>
        <p:spPr>
          <a:xfrm>
            <a:off x="838200" y="1453092"/>
            <a:ext cx="10515600" cy="4351338"/>
          </a:xfrm>
        </p:spPr>
        <p:txBody>
          <a:bodyPr>
            <a:normAutofit fontScale="92500" lnSpcReduction="10000"/>
          </a:bodyPr>
          <a:lstStyle/>
          <a:p>
            <a:pPr marL="914400" lvl="1" indent="-457200"/>
            <a:r>
              <a:rPr lang="en-US" sz="3200" dirty="0"/>
              <a:t>Safe, high energy density rechargeable Li-ion battery pack</a:t>
            </a:r>
          </a:p>
          <a:p>
            <a:pPr marL="914400" lvl="1" indent="-457200"/>
            <a:r>
              <a:rPr lang="en-US" sz="3200" dirty="0"/>
              <a:t>Estimate current profile with small, non-contact, low power sensor instead of using model forecasts e.g. tactical grade MEMS Inertial Measurement Unit</a:t>
            </a:r>
          </a:p>
          <a:p>
            <a:pPr marL="1371600" lvl="2" indent="-457200"/>
            <a:r>
              <a:rPr lang="en-US" sz="3200" dirty="0"/>
              <a:t>Direction resolution:  app. +/- 45</a:t>
            </a:r>
            <a:r>
              <a:rPr lang="en-US" sz="3200" baseline="30000" dirty="0"/>
              <a:t>o</a:t>
            </a:r>
            <a:r>
              <a:rPr lang="en-US" sz="3200" dirty="0"/>
              <a:t>  </a:t>
            </a:r>
          </a:p>
          <a:p>
            <a:pPr marL="1371600" lvl="2" indent="-457200"/>
            <a:r>
              <a:rPr lang="en-US" sz="3200" dirty="0"/>
              <a:t>Depth resolution: app. 2-10 meters</a:t>
            </a:r>
          </a:p>
          <a:p>
            <a:pPr marL="1371600" lvl="2" indent="-457200"/>
            <a:r>
              <a:rPr lang="en-US" sz="3200" dirty="0"/>
              <a:t>Velocity resolution: is the velocity +, - or near 0</a:t>
            </a:r>
          </a:p>
          <a:p>
            <a:pPr marL="914400" lvl="1" indent="-457200"/>
            <a:r>
              <a:rPr lang="en-US" sz="3200" dirty="0"/>
              <a:t>Make the science data available in MBARI </a:t>
            </a:r>
            <a:r>
              <a:rPr lang="en-US" sz="3200" dirty="0" err="1"/>
              <a:t>FloatViz</a:t>
            </a:r>
            <a:endParaRPr lang="en-US" sz="3200" dirty="0"/>
          </a:p>
          <a:p>
            <a:pPr marL="914400" lvl="1" indent="-457200"/>
            <a:r>
              <a:rPr lang="en-US" sz="3200" dirty="0"/>
              <a:t>Make the CPF bullet proof</a:t>
            </a:r>
          </a:p>
          <a:p>
            <a:pPr marL="914400" lvl="1" indent="-457200"/>
            <a:r>
              <a:rPr lang="en-US" sz="3200" dirty="0"/>
              <a:t>Make the technology available to the community</a:t>
            </a:r>
          </a:p>
          <a:p>
            <a:endParaRPr lang="en-US" dirty="0"/>
          </a:p>
        </p:txBody>
      </p:sp>
    </p:spTree>
    <p:extLst>
      <p:ext uri="{BB962C8B-B14F-4D97-AF65-F5344CB8AC3E}">
        <p14:creationId xmlns:p14="http://schemas.microsoft.com/office/powerpoint/2010/main" val="1837229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p:txBody>
          <a:bodyPr/>
          <a:lstStyle/>
          <a:p>
            <a:pPr algn="ctr"/>
            <a:r>
              <a:rPr lang="en-US" dirty="0">
                <a:latin typeface="+mn-lt"/>
              </a:rPr>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p:txBody>
          <a:bodyPr/>
          <a:lstStyle/>
          <a:p>
            <a:r>
              <a:rPr lang="en-US" dirty="0"/>
              <a:t>The CPF Team also includes: Jerry Allen, Larry Bird, Jared </a:t>
            </a:r>
            <a:r>
              <a:rPr lang="en-US" dirty="0" err="1"/>
              <a:t>Figurski</a:t>
            </a:r>
            <a:r>
              <a:rPr lang="en-US" dirty="0"/>
              <a:t> ,Tom Marion, Jim Montgomery, Mike Parker, Josh Plant, Erich </a:t>
            </a:r>
            <a:r>
              <a:rPr lang="en-US" dirty="0" err="1"/>
              <a:t>Rienecker</a:t>
            </a:r>
            <a:r>
              <a:rPr lang="en-US" dirty="0"/>
              <a:t>, Jose Rosal, Aaron Schnittger, Ray Thompson and Mark Tynes </a:t>
            </a:r>
          </a:p>
          <a:p>
            <a:r>
              <a:rPr lang="en-US" dirty="0"/>
              <a:t>This work has been generously supported by the David and Lucille Packard Foundation</a:t>
            </a:r>
          </a:p>
        </p:txBody>
      </p:sp>
    </p:spTree>
    <p:extLst>
      <p:ext uri="{BB962C8B-B14F-4D97-AF65-F5344CB8AC3E}">
        <p14:creationId xmlns:p14="http://schemas.microsoft.com/office/powerpoint/2010/main" val="1082844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lstStyle/>
          <a:p>
            <a:pPr algn="ctr"/>
            <a:r>
              <a:rPr lang="en-US" dirty="0">
                <a:latin typeface="+mn-lt"/>
              </a:rPr>
              <a:t>The Science Motivation</a:t>
            </a:r>
          </a:p>
        </p:txBody>
      </p:sp>
      <p:sp>
        <p:nvSpPr>
          <p:cNvPr id="3" name="Content Placeholder 2">
            <a:extLst>
              <a:ext uri="{FF2B5EF4-FFF2-40B4-BE49-F238E27FC236}">
                <a16:creationId xmlns:a16="http://schemas.microsoft.com/office/drawing/2014/main" id="{FBF12960-B708-4FD2-BA8A-977945721920}"/>
              </a:ext>
            </a:extLst>
          </p:cNvPr>
          <p:cNvSpPr>
            <a:spLocks noGrp="1"/>
          </p:cNvSpPr>
          <p:nvPr>
            <p:ph idx="1"/>
          </p:nvPr>
        </p:nvSpPr>
        <p:spPr>
          <a:xfrm>
            <a:off x="6817071" y="5034747"/>
            <a:ext cx="5071533" cy="1672602"/>
          </a:xfrm>
        </p:spPr>
        <p:txBody>
          <a:bodyPr>
            <a:normAutofit fontScale="77500" lnSpcReduction="20000"/>
          </a:bodyPr>
          <a:lstStyle/>
          <a:p>
            <a:pPr marL="0" indent="0">
              <a:buNone/>
            </a:pPr>
            <a:r>
              <a:rPr lang="en-US" sz="2600" dirty="0" err="1">
                <a:latin typeface="+mj-lt"/>
              </a:rPr>
              <a:t>Benway</a:t>
            </a:r>
            <a:r>
              <a:rPr lang="en-US" sz="2600" dirty="0">
                <a:latin typeface="+mj-lt"/>
              </a:rPr>
              <a:t>, et. al. 2016. A Science Plan for Carbon Cycle Research in North American Coastal Waters. Report of the Coastal </a:t>
            </a:r>
            <a:r>
              <a:rPr lang="en-US" sz="2600" dirty="0" err="1">
                <a:latin typeface="+mj-lt"/>
              </a:rPr>
              <a:t>CARbon</a:t>
            </a:r>
            <a:r>
              <a:rPr lang="en-US" sz="2600" dirty="0">
                <a:latin typeface="+mj-lt"/>
              </a:rPr>
              <a:t> Synthesis (CCARS) community workshop, Ocean Carbon and Biogeochemistry Program and North American Carbon Program</a:t>
            </a:r>
          </a:p>
          <a:p>
            <a:pPr marL="457200" lvl="1" indent="0">
              <a:buNone/>
            </a:pPr>
            <a:endParaRPr lang="en-US" dirty="0"/>
          </a:p>
          <a:p>
            <a:pPr marL="457200" lvl="1" indent="0">
              <a:buNone/>
            </a:pPr>
            <a:endParaRPr lang="en-US" dirty="0"/>
          </a:p>
          <a:p>
            <a:pPr marL="457200" lvl="1" indent="0">
              <a:buNone/>
            </a:pPr>
            <a:endParaRPr lang="en-US" dirty="0"/>
          </a:p>
          <a:p>
            <a:pPr marL="0" indent="0">
              <a:buNone/>
            </a:pPr>
            <a:endParaRPr lang="en-US" dirty="0"/>
          </a:p>
          <a:p>
            <a:endParaRPr lang="en-US" dirty="0"/>
          </a:p>
          <a:p>
            <a:endParaRPr lang="en-US" dirty="0"/>
          </a:p>
        </p:txBody>
      </p:sp>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a:blip r:embed="rId2"/>
          <a:stretch>
            <a:fillRect/>
          </a:stretch>
        </p:blipFill>
        <p:spPr>
          <a:xfrm>
            <a:off x="122417" y="823410"/>
            <a:ext cx="5725981" cy="3359153"/>
          </a:xfrm>
          <a:prstGeom prst="rect">
            <a:avLst/>
          </a:prstGeom>
        </p:spPr>
      </p:pic>
      <p:pic>
        <p:nvPicPr>
          <p:cNvPr id="6" name="Picture 5">
            <a:extLst>
              <a:ext uri="{FF2B5EF4-FFF2-40B4-BE49-F238E27FC236}">
                <a16:creationId xmlns:a16="http://schemas.microsoft.com/office/drawing/2014/main" id="{4F47166D-C16D-4690-AF32-174F8095ABFF}"/>
              </a:ext>
            </a:extLst>
          </p:cNvPr>
          <p:cNvPicPr>
            <a:picLocks noChangeAspect="1"/>
          </p:cNvPicPr>
          <p:nvPr/>
        </p:nvPicPr>
        <p:blipFill>
          <a:blip r:embed="rId3"/>
          <a:stretch>
            <a:fillRect/>
          </a:stretch>
        </p:blipFill>
        <p:spPr>
          <a:xfrm>
            <a:off x="296758" y="2926191"/>
            <a:ext cx="2135539" cy="3781158"/>
          </a:xfrm>
          <a:prstGeom prst="rect">
            <a:avLst/>
          </a:prstGeom>
        </p:spPr>
      </p:pic>
      <p:sp>
        <p:nvSpPr>
          <p:cNvPr id="10" name="TextBox 9">
            <a:extLst>
              <a:ext uri="{FF2B5EF4-FFF2-40B4-BE49-F238E27FC236}">
                <a16:creationId xmlns:a16="http://schemas.microsoft.com/office/drawing/2014/main" id="{F534AD87-6A46-4DE5-A26B-30E9C0D392D8}"/>
              </a:ext>
            </a:extLst>
          </p:cNvPr>
          <p:cNvSpPr txBox="1"/>
          <p:nvPr/>
        </p:nvSpPr>
        <p:spPr>
          <a:xfrm>
            <a:off x="6343604" y="905072"/>
            <a:ext cx="5545000" cy="4031873"/>
          </a:xfrm>
          <a:prstGeom prst="rect">
            <a:avLst/>
          </a:prstGeom>
          <a:noFill/>
        </p:spPr>
        <p:txBody>
          <a:bodyPr wrap="square" rtlCol="0">
            <a:spAutoFit/>
          </a:bodyPr>
          <a:lstStyle/>
          <a:p>
            <a:r>
              <a:rPr lang="en-US" sz="3200" b="1" dirty="0"/>
              <a:t>“Key recommendations …  Further development of event-scale observing capacity (e.g., novel autonomous platforms) in all continental margin systems to better quantify impacts of episodic events on coastal carbon budgets”</a:t>
            </a:r>
          </a:p>
        </p:txBody>
      </p:sp>
      <p:sp>
        <p:nvSpPr>
          <p:cNvPr id="11" name="Text Box 6">
            <a:extLst>
              <a:ext uri="{FF2B5EF4-FFF2-40B4-BE49-F238E27FC236}">
                <a16:creationId xmlns:a16="http://schemas.microsoft.com/office/drawing/2014/main" id="{1A0AF3BA-746B-4105-A27C-3BA8536D309C}"/>
              </a:ext>
            </a:extLst>
          </p:cNvPr>
          <p:cNvSpPr txBox="1">
            <a:spLocks noChangeArrowheads="1"/>
          </p:cNvSpPr>
          <p:nvPr/>
        </p:nvSpPr>
        <p:spPr bwMode="auto">
          <a:xfrm>
            <a:off x="1848886" y="6023734"/>
            <a:ext cx="3110592" cy="523220"/>
          </a:xfrm>
          <a:prstGeom prst="rect">
            <a:avLst/>
          </a:prstGeom>
          <a:solidFill>
            <a:sysClr val="window" lastClr="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altLang="en-US" sz="1400" b="0" i="0" u="none" strike="noStrike" kern="0" cap="none" spc="0" normalizeH="0" baseline="0" noProof="0" dirty="0">
                <a:ln>
                  <a:noFill/>
                </a:ln>
                <a:solidFill>
                  <a:prstClr val="black"/>
                </a:solidFill>
                <a:effectLst/>
                <a:uLnTx/>
                <a:uFillTx/>
                <a:latin typeface="+mj-lt"/>
              </a:rPr>
              <a:t>MODIS Chlorophyll June 28, 2011 http://podaac-tools.jpl.nasa.gov/soto/</a:t>
            </a:r>
          </a:p>
        </p:txBody>
      </p:sp>
      <p:sp>
        <p:nvSpPr>
          <p:cNvPr id="13" name="TextBox 12">
            <a:extLst>
              <a:ext uri="{FF2B5EF4-FFF2-40B4-BE49-F238E27FC236}">
                <a16:creationId xmlns:a16="http://schemas.microsoft.com/office/drawing/2014/main" id="{FD5E08F8-DE81-486B-A048-FCF9208686E5}"/>
              </a:ext>
            </a:extLst>
          </p:cNvPr>
          <p:cNvSpPr txBox="1"/>
          <p:nvPr/>
        </p:nvSpPr>
        <p:spPr>
          <a:xfrm>
            <a:off x="2561384" y="3897675"/>
            <a:ext cx="3110592" cy="830997"/>
          </a:xfrm>
          <a:prstGeom prst="rect">
            <a:avLst/>
          </a:prstGeom>
          <a:solidFill>
            <a:sysClr val="window" lastClr="FFFFFF"/>
          </a:solidFill>
        </p:spPr>
        <p:txBody>
          <a:bodyPr wrap="square" rtlCol="0">
            <a:spAutoFit/>
          </a:bodyPr>
          <a:lstStyle/>
          <a:p>
            <a:r>
              <a:rPr lang="en-US" sz="1200" dirty="0">
                <a:solidFill>
                  <a:schemeClr val="bg1"/>
                </a:solidFill>
                <a:latin typeface="+mj-lt"/>
              </a:rPr>
              <a:t>NOAA National Marine Fisheries Service. "Unfavorable Ocean Conditions Likely Cause Of Low 2007 Salmon Returns Along West Coast." ScienceDaily. ScienceDaily, 4 March 2008.</a:t>
            </a:r>
          </a:p>
        </p:txBody>
      </p:sp>
    </p:spTree>
    <p:extLst>
      <p:ext uri="{BB962C8B-B14F-4D97-AF65-F5344CB8AC3E}">
        <p14:creationId xmlns:p14="http://schemas.microsoft.com/office/powerpoint/2010/main" val="2062398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130102"/>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602182" y="2781228"/>
            <a:ext cx="8201890" cy="2841553"/>
          </a:xfrm>
        </p:spPr>
        <p:txBody>
          <a:bodyPr>
            <a:normAutofit lnSpcReduction="10000"/>
          </a:bodyPr>
          <a:lstStyle/>
          <a:p>
            <a:pPr marL="0" indent="0" algn="ctr">
              <a:buNone/>
            </a:pPr>
            <a:r>
              <a:rPr lang="en-US" sz="4400" b="1" dirty="0"/>
              <a:t>Navigating the New Arctic</a:t>
            </a:r>
          </a:p>
          <a:p>
            <a:pPr marL="0" indent="0">
              <a:buNone/>
            </a:pPr>
            <a:r>
              <a:rPr lang="en-US" sz="3200" dirty="0"/>
              <a:t>“Current Arctic observations are sparse and inadequate for enabling discovery or simulation of the processes underlying Arctic system change or to assess their environmental and economic impacts on the broader Earth system”</a:t>
            </a:r>
          </a:p>
        </p:txBody>
      </p:sp>
      <p:pic>
        <p:nvPicPr>
          <p:cNvPr id="5" name="Picture 4">
            <a:extLst>
              <a:ext uri="{FF2B5EF4-FFF2-40B4-BE49-F238E27FC236}">
                <a16:creationId xmlns:a16="http://schemas.microsoft.com/office/drawing/2014/main" id="{5594D421-9E08-444C-A1B8-1B04EBB156E2}"/>
              </a:ext>
            </a:extLst>
          </p:cNvPr>
          <p:cNvPicPr>
            <a:picLocks noChangeAspect="1"/>
          </p:cNvPicPr>
          <p:nvPr/>
        </p:nvPicPr>
        <p:blipFill>
          <a:blip r:embed="rId2"/>
          <a:stretch>
            <a:fillRect/>
          </a:stretch>
        </p:blipFill>
        <p:spPr>
          <a:xfrm>
            <a:off x="240147" y="2647661"/>
            <a:ext cx="2999113" cy="2975120"/>
          </a:xfrm>
          <a:prstGeom prst="rect">
            <a:avLst/>
          </a:prstGeom>
          <a:scene3d>
            <a:camera prst="orthographicFront"/>
            <a:lightRig rig="threePt" dir="t"/>
          </a:scene3d>
          <a:sp3d extrusionH="12700" contourW="12700">
            <a:bevelT/>
            <a:bevelB prst="relaxedInset"/>
          </a:sp3d>
        </p:spPr>
      </p:pic>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666750" y="1235219"/>
            <a:ext cx="10858500" cy="990600"/>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778933" y="567099"/>
            <a:ext cx="10515600" cy="769866"/>
          </a:xfrm>
        </p:spPr>
        <p:txBody>
          <a:bodyPr>
            <a:normAutofit/>
          </a:bodyPr>
          <a:lstStyle/>
          <a:p>
            <a:pPr algn="ctr"/>
            <a:r>
              <a:rPr lang="en-US" sz="4800" dirty="0">
                <a:latin typeface="+mn-lt"/>
              </a:rPr>
              <a:t>Science Needs</a:t>
            </a: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330969" y="1659731"/>
            <a:ext cx="11411528" cy="4766470"/>
          </a:xfrm>
        </p:spPr>
        <p:txBody>
          <a:bodyPr>
            <a:normAutofit/>
          </a:bodyPr>
          <a:lstStyle/>
          <a:p>
            <a:r>
              <a:rPr lang="en-US" sz="3600" dirty="0"/>
              <a:t>A cost-effective platform that can carry an appropriate instrument suite at an appropriate space and time scale in a coastal ecosystem for 100s of profiles spread over several years</a:t>
            </a:r>
          </a:p>
          <a:p>
            <a:pPr lvl="1"/>
            <a:r>
              <a:rPr lang="en-US" sz="2800" dirty="0"/>
              <a:t>Spatial Scale: the west coast of North America</a:t>
            </a:r>
          </a:p>
          <a:p>
            <a:pPr lvl="1"/>
            <a:r>
              <a:rPr lang="en-US" sz="2800" dirty="0"/>
              <a:t>Temporal Scale: up to 4 profiles/day (or more)</a:t>
            </a:r>
          </a:p>
          <a:p>
            <a:pPr lvl="1"/>
            <a:r>
              <a:rPr lang="en-US" sz="2800" dirty="0"/>
              <a:t>BGC instrument suite: CTD, O</a:t>
            </a:r>
            <a:r>
              <a:rPr lang="en-US" sz="2800" baseline="-25000" dirty="0"/>
              <a:t>2</a:t>
            </a:r>
            <a:r>
              <a:rPr lang="en-US" sz="2800" dirty="0"/>
              <a:t>, pH, Nitrate, FL/BB and Optical Radiation</a:t>
            </a:r>
          </a:p>
          <a:p>
            <a:pPr lvl="1"/>
            <a:r>
              <a:rPr lang="en-US" sz="2800" dirty="0"/>
              <a:t>Science targets: Fisheries management, oxygen dead zones, HABs …</a:t>
            </a:r>
          </a:p>
        </p:txBody>
      </p:sp>
    </p:spTree>
    <p:extLst>
      <p:ext uri="{BB962C8B-B14F-4D97-AF65-F5344CB8AC3E}">
        <p14:creationId xmlns:p14="http://schemas.microsoft.com/office/powerpoint/2010/main" val="317675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p:txBody>
          <a:bodyPr>
            <a:normAutofit/>
          </a:bodyPr>
          <a:lstStyle/>
          <a:p>
            <a:pPr algn="ctr"/>
            <a:r>
              <a:rPr lang="en-US" sz="5400" dirty="0">
                <a:latin typeface="+mn-lt"/>
              </a:rPr>
              <a:t>Risks and a Relevant Example</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838200" y="1690688"/>
            <a:ext cx="10515600" cy="4351338"/>
          </a:xfrm>
        </p:spPr>
        <p:txBody>
          <a:bodyPr>
            <a:normAutofit fontScale="92500" lnSpcReduction="10000"/>
          </a:bodyPr>
          <a:lstStyle/>
          <a:p>
            <a:r>
              <a:rPr lang="en-US" sz="4300" dirty="0"/>
              <a:t>Risks: </a:t>
            </a:r>
          </a:p>
          <a:p>
            <a:pPr lvl="1"/>
            <a:r>
              <a:rPr lang="en-US" sz="3600" dirty="0"/>
              <a:t>Keeping the platform in the target measurement volume and off the beach </a:t>
            </a:r>
          </a:p>
          <a:p>
            <a:pPr lvl="1"/>
            <a:r>
              <a:rPr lang="en-US" sz="3600" dirty="0"/>
              <a:t>Working in shallow water</a:t>
            </a:r>
          </a:p>
          <a:p>
            <a:pPr lvl="1"/>
            <a:r>
              <a:rPr lang="en-US" sz="3600" dirty="0"/>
              <a:t>Biofouling</a:t>
            </a:r>
          </a:p>
          <a:p>
            <a:r>
              <a:rPr lang="en-US" sz="4300" dirty="0"/>
              <a:t>Relevant Example: </a:t>
            </a:r>
          </a:p>
          <a:p>
            <a:pPr lvl="1"/>
            <a:r>
              <a:rPr lang="en-US" sz="3600" dirty="0"/>
              <a:t>Profiling Floats have proven to be very effective platforms at many scales up to global scales in deep water, e.g. Argo and SOCCOM</a:t>
            </a:r>
            <a:endParaRPr lang="en-US" sz="3600" baseline="30000" dirty="0"/>
          </a:p>
          <a:p>
            <a:endParaRPr lang="en-US" dirty="0"/>
          </a:p>
        </p:txBody>
      </p:sp>
    </p:spTree>
    <p:extLst>
      <p:ext uri="{BB962C8B-B14F-4D97-AF65-F5344CB8AC3E}">
        <p14:creationId xmlns:p14="http://schemas.microsoft.com/office/powerpoint/2010/main" val="358723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84750-3A81-4862-A969-276833608298}"/>
              </a:ext>
            </a:extLst>
          </p:cNvPr>
          <p:cNvSpPr>
            <a:spLocks noGrp="1"/>
          </p:cNvSpPr>
          <p:nvPr>
            <p:ph type="title"/>
          </p:nvPr>
        </p:nvSpPr>
        <p:spPr>
          <a:xfrm>
            <a:off x="-399473" y="167745"/>
            <a:ext cx="10515600" cy="955675"/>
          </a:xfrm>
        </p:spPr>
        <p:txBody>
          <a:bodyPr/>
          <a:lstStyle/>
          <a:p>
            <a:pPr algn="ctr"/>
            <a:r>
              <a:rPr lang="en-US" dirty="0">
                <a:latin typeface="+mn-lt"/>
              </a:rPr>
              <a:t>CPF Version 0.1</a:t>
            </a:r>
          </a:p>
        </p:txBody>
      </p:sp>
      <p:sp>
        <p:nvSpPr>
          <p:cNvPr id="3" name="Content Placeholder 2">
            <a:extLst>
              <a:ext uri="{FF2B5EF4-FFF2-40B4-BE49-F238E27FC236}">
                <a16:creationId xmlns:a16="http://schemas.microsoft.com/office/drawing/2014/main" id="{F49AF9DE-6D4B-4A12-8428-5464F2481186}"/>
              </a:ext>
            </a:extLst>
          </p:cNvPr>
          <p:cNvSpPr>
            <a:spLocks noGrp="1"/>
          </p:cNvSpPr>
          <p:nvPr>
            <p:ph idx="1"/>
          </p:nvPr>
        </p:nvSpPr>
        <p:spPr>
          <a:xfrm>
            <a:off x="341745" y="1123420"/>
            <a:ext cx="9033165" cy="5588000"/>
          </a:xfrm>
        </p:spPr>
        <p:txBody>
          <a:bodyPr>
            <a:noAutofit/>
          </a:bodyPr>
          <a:lstStyle/>
          <a:p>
            <a:r>
              <a:rPr lang="en-US" sz="3200" dirty="0"/>
              <a:t>Depth range: MBARI 10 m deep test tank</a:t>
            </a:r>
          </a:p>
          <a:p>
            <a:r>
              <a:rPr lang="en-US" sz="3200" dirty="0"/>
              <a:t>Buoyancy engine </a:t>
            </a:r>
            <a:r>
              <a:rPr lang="en-US" sz="3200" dirty="0">
                <a:latin typeface="Symbol" panose="05050102010706020507" pitchFamily="18" charset="2"/>
              </a:rPr>
              <a:t>D</a:t>
            </a:r>
            <a:r>
              <a:rPr lang="en-US" sz="3200" dirty="0"/>
              <a:t>V/V = 3 liters / 50 liters = 7%</a:t>
            </a:r>
          </a:p>
          <a:p>
            <a:pPr lvl="1"/>
            <a:r>
              <a:rPr lang="en-US" sz="2800" dirty="0"/>
              <a:t>Webb Apex Float = 1%, MRV S2-A Solo II = 3.4%</a:t>
            </a:r>
          </a:p>
          <a:p>
            <a:pPr lvl="1"/>
            <a:r>
              <a:rPr lang="en-US" sz="2800" dirty="0"/>
              <a:t>“Target” environment = 1000 kg/m</a:t>
            </a:r>
            <a:r>
              <a:rPr lang="en-US" sz="2800" baseline="30000" dirty="0"/>
              <a:t>3</a:t>
            </a:r>
            <a:r>
              <a:rPr lang="en-US" sz="2800" dirty="0"/>
              <a:t> / 1025 kg/m</a:t>
            </a:r>
            <a:r>
              <a:rPr lang="en-US" sz="2800" baseline="30000" dirty="0"/>
              <a:t>3</a:t>
            </a:r>
            <a:r>
              <a:rPr lang="en-US" sz="2800" dirty="0"/>
              <a:t> = 2.5%</a:t>
            </a:r>
          </a:p>
          <a:p>
            <a:pPr lvl="1"/>
            <a:r>
              <a:rPr lang="en-US" sz="2800" dirty="0"/>
              <a:t>Depth and velocity control suitable for shallow water</a:t>
            </a:r>
          </a:p>
          <a:p>
            <a:r>
              <a:rPr lang="en-US" sz="3200" dirty="0"/>
              <a:t>CTD and </a:t>
            </a:r>
            <a:r>
              <a:rPr lang="en-US" sz="3200" dirty="0" err="1"/>
              <a:t>Optode</a:t>
            </a:r>
            <a:r>
              <a:rPr lang="en-US" sz="3200" dirty="0"/>
              <a:t> only</a:t>
            </a:r>
          </a:p>
          <a:p>
            <a:r>
              <a:rPr lang="en-US" sz="3200" dirty="0"/>
              <a:t>Ability to anchor, and more importantly de-anchor, on the test tank floor</a:t>
            </a:r>
          </a:p>
        </p:txBody>
      </p:sp>
      <p:pic>
        <p:nvPicPr>
          <p:cNvPr id="5" name="Picture 4">
            <a:extLst>
              <a:ext uri="{FF2B5EF4-FFF2-40B4-BE49-F238E27FC236}">
                <a16:creationId xmlns:a16="http://schemas.microsoft.com/office/drawing/2014/main" id="{E2137771-AE02-4DA6-BCCE-314181A479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863" t="20072" r="23597" b="7009"/>
          <a:stretch/>
        </p:blipFill>
        <p:spPr>
          <a:xfrm>
            <a:off x="9374910" y="801687"/>
            <a:ext cx="2475345" cy="5588000"/>
          </a:xfrm>
          <a:prstGeom prst="rect">
            <a:avLst/>
          </a:prstGeom>
        </p:spPr>
      </p:pic>
    </p:spTree>
    <p:extLst>
      <p:ext uri="{BB962C8B-B14F-4D97-AF65-F5344CB8AC3E}">
        <p14:creationId xmlns:p14="http://schemas.microsoft.com/office/powerpoint/2010/main" val="3730763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365125"/>
            <a:ext cx="10515600" cy="900257"/>
          </a:xfrm>
        </p:spPr>
        <p:txBody>
          <a:bodyPr/>
          <a:lstStyle/>
          <a:p>
            <a:pPr algn="ctr"/>
            <a:r>
              <a:rPr lang="en-US" dirty="0">
                <a:latin typeface="+mn-lt"/>
              </a:rPr>
              <a:t>CPF Version 2.0</a:t>
            </a:r>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7898036" y="2709602"/>
            <a:ext cx="5437239" cy="2300747"/>
          </a:xfrm>
          <a:prstGeom prst="rect">
            <a:avLst/>
          </a:prstGeom>
        </p:spPr>
      </p:pic>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424971" y="1588745"/>
            <a:ext cx="6742745" cy="5325269"/>
          </a:xfrm>
        </p:spPr>
        <p:txBody>
          <a:bodyPr>
            <a:normAutofit/>
          </a:bodyPr>
          <a:lstStyle/>
          <a:p>
            <a:r>
              <a:rPr lang="en-US" sz="3200" dirty="0"/>
              <a:t>Depth range: 0 to 500 meters</a:t>
            </a:r>
          </a:p>
          <a:p>
            <a:r>
              <a:rPr lang="en-US" sz="3200" dirty="0"/>
              <a:t>Improved buoyancy engine </a:t>
            </a:r>
            <a:r>
              <a:rPr lang="en-US" sz="3200" dirty="0">
                <a:latin typeface="Symbol" panose="05050102010706020507" pitchFamily="18" charset="2"/>
              </a:rPr>
              <a:t>D</a:t>
            </a:r>
            <a:r>
              <a:rPr lang="en-US" sz="3200" dirty="0"/>
              <a:t>V/V = 3.5 liters / 40 liters = 9%</a:t>
            </a:r>
          </a:p>
          <a:p>
            <a:pPr lvl="1"/>
            <a:r>
              <a:rPr lang="en-US" sz="2800" dirty="0"/>
              <a:t>2 external bellows options: coaxial </a:t>
            </a:r>
            <a:r>
              <a:rPr lang="en-US" sz="2800"/>
              <a:t>and concentric</a:t>
            </a:r>
            <a:endParaRPr lang="en-US" sz="2800" dirty="0"/>
          </a:p>
          <a:p>
            <a:r>
              <a:rPr lang="en-US" sz="3200" dirty="0"/>
              <a:t>Support for BGC 6 instrument suite plus 3 more </a:t>
            </a:r>
          </a:p>
          <a:p>
            <a:r>
              <a:rPr lang="en-US" sz="3200" dirty="0"/>
              <a:t>No obvious issues with anchoring, de-anchor, controlling velocity or depth</a:t>
            </a:r>
          </a:p>
          <a:p>
            <a:endParaRPr lang="en-US" dirty="0"/>
          </a:p>
        </p:txBody>
      </p:sp>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a:extLst>
              <a:ext uri="{28A0092B-C50C-407E-A947-70E740481C1C}">
                <a14:useLocalDpi xmlns:a14="http://schemas.microsoft.com/office/drawing/2010/main" val="0"/>
              </a:ext>
            </a:extLst>
          </a:blip>
          <a:srcRect l="52692" t="14480" r="30331" b="6236"/>
          <a:stretch/>
        </p:blipFill>
        <p:spPr>
          <a:xfrm>
            <a:off x="7460364" y="1141356"/>
            <a:ext cx="1799303" cy="5437240"/>
          </a:xfrm>
          <a:prstGeom prst="rect">
            <a:avLst/>
          </a:prstGeom>
        </p:spPr>
      </p:pic>
    </p:spTree>
    <p:extLst>
      <p:ext uri="{BB962C8B-B14F-4D97-AF65-F5344CB8AC3E}">
        <p14:creationId xmlns:p14="http://schemas.microsoft.com/office/powerpoint/2010/main" val="1646213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838200" y="168481"/>
            <a:ext cx="10515600" cy="786342"/>
          </a:xfrm>
        </p:spPr>
        <p:txBody>
          <a:bodyPr/>
          <a:lstStyle/>
          <a:p>
            <a:pPr algn="ctr"/>
            <a:r>
              <a:rPr lang="en-US" dirty="0">
                <a:latin typeface="+mn-lt"/>
              </a:rPr>
              <a:t>Science Data Products</a:t>
            </a:r>
          </a:p>
        </p:txBody>
      </p:sp>
      <p:sp>
        <p:nvSpPr>
          <p:cNvPr id="3" name="Content Placeholder 2">
            <a:extLst>
              <a:ext uri="{FF2B5EF4-FFF2-40B4-BE49-F238E27FC236}">
                <a16:creationId xmlns:a16="http://schemas.microsoft.com/office/drawing/2014/main" id="{D32D7658-5EFB-4187-A905-ECAE5F27A963}"/>
              </a:ext>
            </a:extLst>
          </p:cNvPr>
          <p:cNvSpPr>
            <a:spLocks noGrp="1"/>
          </p:cNvSpPr>
          <p:nvPr>
            <p:ph idx="1"/>
          </p:nvPr>
        </p:nvSpPr>
        <p:spPr>
          <a:xfrm>
            <a:off x="260755" y="975581"/>
            <a:ext cx="5156819" cy="1769977"/>
          </a:xfrm>
        </p:spPr>
        <p:txBody>
          <a:bodyPr>
            <a:normAutofit fontScale="92500" lnSpcReduction="20000"/>
          </a:bodyPr>
          <a:lstStyle/>
          <a:p>
            <a:r>
              <a:rPr lang="en-US" dirty="0"/>
              <a:t>Iridium SBDs provide reliable but minimal data</a:t>
            </a:r>
          </a:p>
          <a:p>
            <a:r>
              <a:rPr lang="en-US" dirty="0"/>
              <a:t>Science data files over RUDICs, file format very similar to existing Webb Apex format </a:t>
            </a:r>
          </a:p>
          <a:p>
            <a:pPr marL="0" indent="0">
              <a:buNone/>
            </a:pPr>
            <a:endParaRPr lang="en-US" dirty="0"/>
          </a:p>
        </p:txBody>
      </p:sp>
      <p:pic>
        <p:nvPicPr>
          <p:cNvPr id="5" name="Picture 4">
            <a:extLst>
              <a:ext uri="{FF2B5EF4-FFF2-40B4-BE49-F238E27FC236}">
                <a16:creationId xmlns:a16="http://schemas.microsoft.com/office/drawing/2014/main" id="{CD007B00-6CC9-4C09-B60B-5DB81EB57116}"/>
              </a:ext>
            </a:extLst>
          </p:cNvPr>
          <p:cNvPicPr>
            <a:picLocks noChangeAspect="1"/>
          </p:cNvPicPr>
          <p:nvPr/>
        </p:nvPicPr>
        <p:blipFill>
          <a:blip r:embed="rId3"/>
          <a:stretch>
            <a:fillRect/>
          </a:stretch>
        </p:blipFill>
        <p:spPr>
          <a:xfrm>
            <a:off x="5520887" y="975581"/>
            <a:ext cx="6552465" cy="5341406"/>
          </a:xfrm>
          <a:prstGeom prst="rect">
            <a:avLst/>
          </a:prstGeom>
        </p:spPr>
      </p:pic>
      <p:pic>
        <p:nvPicPr>
          <p:cNvPr id="6" name="Picture 5">
            <a:extLst>
              <a:ext uri="{FF2B5EF4-FFF2-40B4-BE49-F238E27FC236}">
                <a16:creationId xmlns:a16="http://schemas.microsoft.com/office/drawing/2014/main" id="{4E3A2EB5-C907-4B82-B100-3DB2CE736E62}"/>
              </a:ext>
            </a:extLst>
          </p:cNvPr>
          <p:cNvPicPr>
            <a:picLocks noChangeAspect="1"/>
          </p:cNvPicPr>
          <p:nvPr/>
        </p:nvPicPr>
        <p:blipFill rotWithShape="1">
          <a:blip r:embed="rId4"/>
          <a:srcRect r="8721"/>
          <a:stretch/>
        </p:blipFill>
        <p:spPr>
          <a:xfrm>
            <a:off x="118648" y="2556885"/>
            <a:ext cx="5298926" cy="4374745"/>
          </a:xfrm>
          <a:prstGeom prst="rect">
            <a:avLst/>
          </a:prstGeom>
        </p:spPr>
      </p:pic>
      <p:pic>
        <p:nvPicPr>
          <p:cNvPr id="7" name="Picture 6">
            <a:extLst>
              <a:ext uri="{FF2B5EF4-FFF2-40B4-BE49-F238E27FC236}">
                <a16:creationId xmlns:a16="http://schemas.microsoft.com/office/drawing/2014/main" id="{DA71D15C-1D80-4A1C-8D0D-AEC3038B07BB}"/>
              </a:ext>
            </a:extLst>
          </p:cNvPr>
          <p:cNvPicPr>
            <a:picLocks noChangeAspect="1"/>
          </p:cNvPicPr>
          <p:nvPr/>
        </p:nvPicPr>
        <p:blipFill rotWithShape="1">
          <a:blip r:embed="rId5"/>
          <a:srcRect l="11250" t="8696" r="5028" b="31679"/>
          <a:stretch/>
        </p:blipFill>
        <p:spPr>
          <a:xfrm>
            <a:off x="1113503" y="1879084"/>
            <a:ext cx="4824490" cy="2574929"/>
          </a:xfrm>
          <a:prstGeom prst="rect">
            <a:avLst/>
          </a:prstGeom>
        </p:spPr>
      </p:pic>
    </p:spTree>
    <p:extLst>
      <p:ext uri="{BB962C8B-B14F-4D97-AF65-F5344CB8AC3E}">
        <p14:creationId xmlns:p14="http://schemas.microsoft.com/office/powerpoint/2010/main" val="556703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8CB34-E969-4816-B08E-A41DB2A58D85}"/>
              </a:ext>
            </a:extLst>
          </p:cNvPr>
          <p:cNvSpPr>
            <a:spLocks noGrp="1"/>
          </p:cNvSpPr>
          <p:nvPr>
            <p:ph type="title"/>
          </p:nvPr>
        </p:nvSpPr>
        <p:spPr>
          <a:xfrm>
            <a:off x="838200" y="365125"/>
            <a:ext cx="8994058" cy="1325563"/>
          </a:xfrm>
        </p:spPr>
        <p:txBody>
          <a:bodyPr>
            <a:normAutofit fontScale="90000"/>
          </a:bodyPr>
          <a:lstStyle/>
          <a:p>
            <a:pPr algn="ctr"/>
            <a:r>
              <a:rPr lang="en-US" dirty="0"/>
              <a:t>Correlations Between Contemporaneous Measurements</a:t>
            </a:r>
            <a:br>
              <a:rPr lang="en-US" dirty="0"/>
            </a:br>
            <a:endParaRPr lang="en-US" dirty="0"/>
          </a:p>
        </p:txBody>
      </p:sp>
      <p:pic>
        <p:nvPicPr>
          <p:cNvPr id="4" name="Content Placeholder 3">
            <a:extLst>
              <a:ext uri="{FF2B5EF4-FFF2-40B4-BE49-F238E27FC236}">
                <a16:creationId xmlns:a16="http://schemas.microsoft.com/office/drawing/2014/main" id="{20555D8E-E5E1-4E81-9B10-42D408E7C8DA}"/>
              </a:ext>
            </a:extLst>
          </p:cNvPr>
          <p:cNvPicPr>
            <a:picLocks noGrp="1" noChangeAspect="1"/>
          </p:cNvPicPr>
          <p:nvPr>
            <p:ph idx="1"/>
          </p:nvPr>
        </p:nvPicPr>
        <p:blipFill>
          <a:blip r:embed="rId2"/>
          <a:stretch>
            <a:fillRect/>
          </a:stretch>
        </p:blipFill>
        <p:spPr>
          <a:xfrm>
            <a:off x="120944" y="1690688"/>
            <a:ext cx="5704045" cy="4707476"/>
          </a:xfrm>
          <a:prstGeom prst="rect">
            <a:avLst/>
          </a:prstGeom>
        </p:spPr>
      </p:pic>
      <p:pic>
        <p:nvPicPr>
          <p:cNvPr id="6" name="Picture 5">
            <a:extLst>
              <a:ext uri="{FF2B5EF4-FFF2-40B4-BE49-F238E27FC236}">
                <a16:creationId xmlns:a16="http://schemas.microsoft.com/office/drawing/2014/main" id="{27121757-71AE-4723-A416-8CCA0A1DEFB7}"/>
              </a:ext>
            </a:extLst>
          </p:cNvPr>
          <p:cNvPicPr>
            <a:picLocks noChangeAspect="1"/>
          </p:cNvPicPr>
          <p:nvPr/>
        </p:nvPicPr>
        <p:blipFill>
          <a:blip r:embed="rId3"/>
          <a:stretch>
            <a:fillRect/>
          </a:stretch>
        </p:blipFill>
        <p:spPr>
          <a:xfrm>
            <a:off x="5824989" y="1786360"/>
            <a:ext cx="6150739" cy="4609535"/>
          </a:xfrm>
          <a:prstGeom prst="rect">
            <a:avLst/>
          </a:prstGeom>
        </p:spPr>
      </p:pic>
    </p:spTree>
    <p:extLst>
      <p:ext uri="{BB962C8B-B14F-4D97-AF65-F5344CB8AC3E}">
        <p14:creationId xmlns:p14="http://schemas.microsoft.com/office/powerpoint/2010/main" val="27235214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2366</TotalTime>
  <Words>879</Words>
  <Application>Microsoft Office PowerPoint</Application>
  <PresentationFormat>Widescreen</PresentationFormat>
  <Paragraphs>101</Paragraphs>
  <Slides>16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Symbol</vt:lpstr>
      <vt:lpstr>Office Theme</vt:lpstr>
      <vt:lpstr>A New Profiling Float for Coastal and Upper Water Column Applications </vt:lpstr>
      <vt:lpstr>The Science Motivation</vt:lpstr>
      <vt:lpstr>More Motivation</vt:lpstr>
      <vt:lpstr>Science Needs</vt:lpstr>
      <vt:lpstr>Risks and a Relevant Example</vt:lpstr>
      <vt:lpstr>CPF Version 0.1</vt:lpstr>
      <vt:lpstr>CPF Version 2.0</vt:lpstr>
      <vt:lpstr>Science Data Products</vt:lpstr>
      <vt:lpstr>Correlations Between Contemporaneous Measurements </vt:lpstr>
      <vt:lpstr>Float Navigation</vt:lpstr>
      <vt:lpstr>Engineering Results</vt:lpstr>
      <vt:lpstr>Engineering Results</vt:lpstr>
      <vt:lpstr>Engineering Results</vt:lpstr>
      <vt:lpstr>Current Work </vt:lpstr>
      <vt:lpstr>Future Work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126</cp:revision>
  <dcterms:created xsi:type="dcterms:W3CDTF">2020-02-04T17:30:15Z</dcterms:created>
  <dcterms:modified xsi:type="dcterms:W3CDTF">2020-02-11T21:15:19Z</dcterms:modified>
</cp:coreProperties>
</file>