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73" r:id="rId6"/>
    <p:sldId id="260" r:id="rId7"/>
    <p:sldId id="261" r:id="rId8"/>
    <p:sldId id="262" r:id="rId9"/>
    <p:sldId id="274" r:id="rId10"/>
    <p:sldId id="267" r:id="rId11"/>
    <p:sldId id="270" r:id="rId12"/>
    <p:sldId id="271" r:id="rId13"/>
    <p:sldId id="265" r:id="rId14"/>
    <p:sldId id="272" r:id="rId15"/>
    <p:sldId id="266"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p:cViewPr varScale="1">
        <p:scale>
          <a:sx n="75" d="100"/>
          <a:sy n="75" d="100"/>
        </p:scale>
        <p:origin x="77" y="67"/>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Describe</a:t>
            </a:r>
            <a:r>
              <a:rPr lang="en-US" baseline="0" dirty="0" smtClean="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a picture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add a quiver</a:t>
            </a:r>
            <a:r>
              <a:rPr lang="en-US" baseline="0" dirty="0"/>
              <a:t> plot</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697271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Move MODIS to science</a:t>
            </a:r>
            <a:r>
              <a:rPr lang="en-US" baseline="0" dirty="0" smtClean="0"/>
              <a:t> targets</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Needs pictures of science</a:t>
            </a:r>
            <a:r>
              <a:rPr lang="en-US" baseline="0" dirty="0" smtClean="0"/>
              <a:t> targets (dead zone)</a:t>
            </a:r>
          </a:p>
          <a:p>
            <a:endParaRPr lang="en-US" dirty="0" smtClean="0"/>
          </a:p>
          <a:p>
            <a:r>
              <a:rPr lang="en-US" dirty="0" smtClean="0"/>
              <a:t>Including float with sensors at</a:t>
            </a:r>
            <a:r>
              <a:rPr lang="en-US" baseline="0" dirty="0" smtClean="0"/>
              <a:t> sea</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bsops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Drop this slide</a:t>
            </a:r>
            <a:endParaRPr lang="en-US" dirty="0"/>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147234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 timescale on</a:t>
            </a:r>
            <a:r>
              <a:rPr lang="en-US" baseline="0" dirty="0"/>
              <a:t> backscatter plot</a:t>
            </a:r>
          </a:p>
          <a:p>
            <a:r>
              <a:rPr lang="en-US" baseline="0" dirty="0"/>
              <a:t>Make sure to identify the 6 </a:t>
            </a:r>
            <a:r>
              <a:rPr lang="en-US" baseline="0" dirty="0" smtClean="0"/>
              <a:t>plots</a:t>
            </a:r>
          </a:p>
          <a:p>
            <a:r>
              <a:rPr lang="en-US" baseline="0" dirty="0" smtClean="0"/>
              <a:t>We cam see a cold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run ROMS at higher resolution particularly given the bathymetry</a:t>
            </a:r>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Bidirectional</a:t>
            </a:r>
            <a:r>
              <a:rPr lang="en-US" baseline="0" dirty="0"/>
              <a:t> pump, closed loop control</a:t>
            </a:r>
          </a:p>
          <a:p>
            <a:r>
              <a:rPr lang="en-US" baseline="0" dirty="0"/>
              <a:t>Tuned for noise rejection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1063322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2/12/2020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2/12/2020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804333" y="651932"/>
            <a:ext cx="1058333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1524000" y="3034771"/>
            <a:ext cx="9144000" cy="2104496"/>
          </a:xfrm>
        </p:spPr>
        <p:txBody>
          <a:bodyPr>
            <a:noAutofit/>
          </a:bodyPr>
          <a:lstStyle/>
          <a:p>
            <a:r>
              <a:rPr lang="en-US" dirty="0"/>
              <a:t>Gene Massion, Kenneth S Johnson, Eric J Martin, Ed Mellinger, Paul McGill and Paul Coenen</a:t>
            </a:r>
          </a:p>
          <a:p>
            <a:r>
              <a:rPr lang="en-US" dirty="0"/>
              <a:t> Monterey Bay Aquarium Research Institute, Moss Landing, CA, United States</a:t>
            </a:r>
          </a:p>
          <a:p>
            <a:r>
              <a:rPr lang="en-US" dirty="0"/>
              <a:t>Ocean Sciences Meeting, 20 February 2020</a:t>
            </a:r>
          </a:p>
        </p:txBody>
      </p:sp>
    </p:spTree>
    <p:extLst>
      <p:ext uri="{BB962C8B-B14F-4D97-AF65-F5344CB8AC3E}">
        <p14:creationId xmlns:p14="http://schemas.microsoft.com/office/powerpoint/2010/main" val="30495231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734" y="893886"/>
            <a:ext cx="8912531" cy="5841518"/>
          </a:xfrm>
          <a:prstGeom prst="rect">
            <a:avLst/>
          </a:prstGeom>
          <a:ln w="19050">
            <a:solidFill>
              <a:schemeClr val="accent1">
                <a:lumMod val="75000"/>
              </a:schemeClr>
            </a:solidFill>
          </a:ln>
        </p:spPr>
      </p:pic>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latin typeface="+mn-lt"/>
              </a:rPr>
              <a:t>Engineering Results</a:t>
            </a:r>
          </a:p>
        </p:txBody>
      </p:sp>
      <p:sp>
        <p:nvSpPr>
          <p:cNvPr id="22" name="TextBox 21">
            <a:extLst>
              <a:ext uri="{FF2B5EF4-FFF2-40B4-BE49-F238E27FC236}">
                <a16:creationId xmlns:a16="http://schemas.microsoft.com/office/drawing/2014/main" id="{2FEB1E42-7B3F-4D94-AD32-899F27BAF894}"/>
              </a:ext>
            </a:extLst>
          </p:cNvPr>
          <p:cNvSpPr txBox="1"/>
          <p:nvPr/>
        </p:nvSpPr>
        <p:spPr>
          <a:xfrm>
            <a:off x="7780273" y="5594782"/>
            <a:ext cx="1725062" cy="369332"/>
          </a:xfrm>
          <a:prstGeom prst="rect">
            <a:avLst/>
          </a:prstGeom>
          <a:solidFill>
            <a:schemeClr val="accent1">
              <a:lumMod val="40000"/>
              <a:lumOff val="60000"/>
            </a:schemeClr>
          </a:solidFill>
        </p:spPr>
        <p:txBody>
          <a:bodyPr wrap="square" rtlCol="0">
            <a:spAutoFit/>
          </a:bodyPr>
          <a:lstStyle/>
          <a:p>
            <a:r>
              <a:rPr lang="en-US" dirty="0"/>
              <a:t>Std Dev = 0.90m</a:t>
            </a:r>
          </a:p>
        </p:txBody>
      </p:sp>
    </p:spTree>
    <p:extLst>
      <p:ext uri="{BB962C8B-B14F-4D97-AF65-F5344CB8AC3E}">
        <p14:creationId xmlns:p14="http://schemas.microsoft.com/office/powerpoint/2010/main" val="65101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88" y="836009"/>
            <a:ext cx="4172451" cy="2734740"/>
          </a:xfrm>
          <a:prstGeom prst="rect">
            <a:avLst/>
          </a:prstGeom>
          <a:ln w="19050">
            <a:solidFill>
              <a:schemeClr val="accent1">
                <a:lumMod val="75000"/>
              </a:schemeClr>
            </a:solidFill>
          </a:ln>
        </p:spPr>
      </p:pic>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latin typeface="+mn-lt"/>
              </a:rPr>
              <a:t>Engineering Results</a:t>
            </a:r>
          </a:p>
        </p:txBody>
      </p:sp>
      <p:sp>
        <p:nvSpPr>
          <p:cNvPr id="14" name="Oval 13">
            <a:extLst>
              <a:ext uri="{FF2B5EF4-FFF2-40B4-BE49-F238E27FC236}">
                <a16:creationId xmlns:a16="http://schemas.microsoft.com/office/drawing/2014/main" id="{500338AF-D927-4351-A953-0A2331FF0D38}"/>
              </a:ext>
            </a:extLst>
          </p:cNvPr>
          <p:cNvSpPr/>
          <p:nvPr/>
        </p:nvSpPr>
        <p:spPr>
          <a:xfrm>
            <a:off x="603176" y="916599"/>
            <a:ext cx="467590" cy="2634274"/>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6A0AC2-9978-4BF6-A625-71C54CB08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412" y="1371006"/>
            <a:ext cx="8101600" cy="5310013"/>
          </a:xfrm>
          <a:prstGeom prst="rect">
            <a:avLst/>
          </a:prstGeom>
          <a:ln w="19050">
            <a:solidFill>
              <a:schemeClr val="accent1">
                <a:lumMod val="75000"/>
              </a:schemeClr>
            </a:solidFill>
          </a:ln>
        </p:spPr>
      </p:pic>
      <p:sp>
        <p:nvSpPr>
          <p:cNvPr id="26" name="Oval 25">
            <a:extLst>
              <a:ext uri="{FF2B5EF4-FFF2-40B4-BE49-F238E27FC236}">
                <a16:creationId xmlns:a16="http://schemas.microsoft.com/office/drawing/2014/main" id="{94D44B73-A6CD-4F7B-80E6-FD116413F02E}"/>
              </a:ext>
            </a:extLst>
          </p:cNvPr>
          <p:cNvSpPr/>
          <p:nvPr/>
        </p:nvSpPr>
        <p:spPr>
          <a:xfrm>
            <a:off x="2823611" y="1663583"/>
            <a:ext cx="1119158" cy="570426"/>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1C4AA5D-6854-463C-AADB-233AFC136E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5165" y="939800"/>
            <a:ext cx="5429215" cy="3558458"/>
          </a:xfrm>
          <a:prstGeom prst="rect">
            <a:avLst/>
          </a:prstGeom>
          <a:ln w="19050">
            <a:solidFill>
              <a:schemeClr val="accent1">
                <a:lumMod val="75000"/>
              </a:schemeClr>
            </a:solidFill>
          </a:ln>
        </p:spPr>
      </p:pic>
      <p:cxnSp>
        <p:nvCxnSpPr>
          <p:cNvPr id="28" name="Straight Arrow Connector 27">
            <a:extLst>
              <a:ext uri="{FF2B5EF4-FFF2-40B4-BE49-F238E27FC236}">
                <a16:creationId xmlns:a16="http://schemas.microsoft.com/office/drawing/2014/main" id="{23BB5A55-E0C2-4995-885D-93156FA12137}"/>
              </a:ext>
            </a:extLst>
          </p:cNvPr>
          <p:cNvCxnSpPr>
            <a:cxnSpLocks/>
            <a:stCxn id="26" idx="6"/>
          </p:cNvCxnSpPr>
          <p:nvPr/>
        </p:nvCxnSpPr>
        <p:spPr>
          <a:xfrm>
            <a:off x="3942769" y="1948796"/>
            <a:ext cx="3047966" cy="9492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A3069C2-7530-4DDC-B227-ACE5698AADF8}"/>
              </a:ext>
            </a:extLst>
          </p:cNvPr>
          <p:cNvCxnSpPr>
            <a:cxnSpLocks/>
          </p:cNvCxnSpPr>
          <p:nvPr/>
        </p:nvCxnSpPr>
        <p:spPr>
          <a:xfrm>
            <a:off x="1070766" y="1828800"/>
            <a:ext cx="2070640" cy="13126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9100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7298180" cy="828675"/>
          </a:xfrm>
        </p:spPr>
        <p:txBody>
          <a:bodyPr/>
          <a:lstStyle/>
          <a:p>
            <a:pPr algn="ctr"/>
            <a:r>
              <a:rPr lang="en-US" dirty="0">
                <a:latin typeface="+mn-lt"/>
              </a:rPr>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259500" y="339207"/>
            <a:ext cx="3717638" cy="5950803"/>
          </a:xfrm>
          <a:ln w="19050">
            <a:solidFill>
              <a:schemeClr val="accent1">
                <a:lumMod val="75000"/>
              </a:schemeClr>
            </a:solidFill>
          </a:ln>
        </p:spPr>
      </p:pic>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862" y="3539613"/>
            <a:ext cx="4443672" cy="2912506"/>
          </a:xfrm>
          <a:prstGeom prst="rect">
            <a:avLst/>
          </a:prstGeom>
          <a:ln w="19050">
            <a:solidFill>
              <a:schemeClr val="accent1">
                <a:lumMod val="75000"/>
              </a:schemeClr>
            </a:solidFill>
          </a:ln>
        </p:spPr>
      </p:pic>
      <p:sp>
        <p:nvSpPr>
          <p:cNvPr id="22" name="TextBox 21">
            <a:extLst>
              <a:ext uri="{FF2B5EF4-FFF2-40B4-BE49-F238E27FC236}">
                <a16:creationId xmlns:a16="http://schemas.microsoft.com/office/drawing/2014/main" id="{2FEB1E42-7B3F-4D94-AD32-899F27BAF894}"/>
              </a:ext>
            </a:extLst>
          </p:cNvPr>
          <p:cNvSpPr txBox="1"/>
          <p:nvPr/>
        </p:nvSpPr>
        <p:spPr>
          <a:xfrm>
            <a:off x="2778088" y="5920678"/>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018" y="939800"/>
            <a:ext cx="6948095" cy="4553974"/>
          </a:xfrm>
          <a:prstGeom prst="rect">
            <a:avLst/>
          </a:prstGeom>
          <a:ln w="19050">
            <a:solidFill>
              <a:schemeClr val="accent1">
                <a:lumMod val="75000"/>
              </a:schemeClr>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358956" y="4357526"/>
            <a:ext cx="1877000" cy="369332"/>
          </a:xfrm>
          <a:prstGeom prst="rect">
            <a:avLst/>
          </a:prstGeom>
          <a:solidFill>
            <a:schemeClr val="accent1">
              <a:lumMod val="40000"/>
              <a:lumOff val="60000"/>
            </a:schemeClr>
          </a:solidFill>
        </p:spPr>
        <p:txBody>
          <a:bodyPr wrap="square" rtlCol="0">
            <a:spAutoFit/>
          </a:bodyPr>
          <a:lstStyle/>
          <a:p>
            <a:r>
              <a:rPr lang="en-US" dirty="0"/>
              <a:t>Std Dev = 0.14m</a:t>
            </a:r>
          </a:p>
        </p:txBody>
      </p:sp>
      <p:sp>
        <p:nvSpPr>
          <p:cNvPr id="14" name="TextBox 13">
            <a:extLst>
              <a:ext uri="{FF2B5EF4-FFF2-40B4-BE49-F238E27FC236}">
                <a16:creationId xmlns:a16="http://schemas.microsoft.com/office/drawing/2014/main" id="{4A2BFCD1-D409-4F81-9FCB-2CD85E786B7D}"/>
              </a:ext>
            </a:extLst>
          </p:cNvPr>
          <p:cNvSpPr txBox="1"/>
          <p:nvPr/>
        </p:nvSpPr>
        <p:spPr>
          <a:xfrm>
            <a:off x="7645570" y="5983548"/>
            <a:ext cx="2802465" cy="646331"/>
          </a:xfrm>
          <a:prstGeom prst="rect">
            <a:avLst/>
          </a:prstGeom>
          <a:solidFill>
            <a:schemeClr val="accent1">
              <a:lumMod val="40000"/>
              <a:lumOff val="60000"/>
            </a:schemeClr>
          </a:solidFill>
          <a:ln w="19050">
            <a:solidFill>
              <a:schemeClr val="accent1">
                <a:lumMod val="75000"/>
              </a:schemeClr>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Current Work</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957700" y="1225083"/>
            <a:ext cx="10515600" cy="5267792"/>
          </a:xfrm>
        </p:spPr>
        <p:txBody>
          <a:bodyPr>
            <a:normAutofit/>
          </a:bodyPr>
          <a:lstStyle/>
          <a:p>
            <a:pPr marL="914400" lvl="1" indent="-457200"/>
            <a:r>
              <a:rPr lang="en-US" sz="4200" dirty="0" smtClean="0"/>
              <a:t>Science missions with all 6 sensors</a:t>
            </a:r>
            <a:endParaRPr lang="en-US" sz="4200" dirty="0"/>
          </a:p>
          <a:p>
            <a:pPr marL="914400" lvl="1" indent="-457200"/>
            <a:r>
              <a:rPr lang="en-US" sz="4200" dirty="0" smtClean="0"/>
              <a:t>Extend </a:t>
            </a:r>
            <a:r>
              <a:rPr lang="en-US" sz="4200" dirty="0"/>
              <a:t>the mission duration </a:t>
            </a:r>
          </a:p>
          <a:p>
            <a:pPr marL="914400" lvl="1" indent="-457200"/>
            <a:r>
              <a:rPr lang="en-US" sz="4200" dirty="0" smtClean="0"/>
              <a:t>Increase reliability</a:t>
            </a:r>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6C09-A3B0-47E4-B469-4751CB94090E}"/>
              </a:ext>
            </a:extLst>
          </p:cNvPr>
          <p:cNvSpPr>
            <a:spLocks noGrp="1"/>
          </p:cNvSpPr>
          <p:nvPr>
            <p:ph type="title"/>
          </p:nvPr>
        </p:nvSpPr>
        <p:spPr>
          <a:xfrm>
            <a:off x="838200" y="365126"/>
            <a:ext cx="10515600" cy="972608"/>
          </a:xfrm>
        </p:spPr>
        <p:txBody>
          <a:bodyPr>
            <a:normAutofit fontScale="90000"/>
          </a:bodyPr>
          <a:lstStyle/>
          <a:p>
            <a:pPr algn="ctr"/>
            <a:r>
              <a:rPr lang="en-US" b="1" dirty="0">
                <a:latin typeface="+mn-lt"/>
              </a:rPr>
              <a:t>Future Work</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0493B706-D19A-496C-A09F-FCCF2AE8D8A3}"/>
              </a:ext>
            </a:extLst>
          </p:cNvPr>
          <p:cNvSpPr>
            <a:spLocks noGrp="1"/>
          </p:cNvSpPr>
          <p:nvPr>
            <p:ph idx="1"/>
          </p:nvPr>
        </p:nvSpPr>
        <p:spPr>
          <a:xfrm>
            <a:off x="838200" y="1453092"/>
            <a:ext cx="10515600" cy="4351338"/>
          </a:xfrm>
        </p:spPr>
        <p:txBody>
          <a:bodyPr>
            <a:normAutofit fontScale="92500" lnSpcReduction="10000"/>
          </a:bodyPr>
          <a:lstStyle/>
          <a:p>
            <a:pPr marL="914400" lvl="1" indent="-457200"/>
            <a:r>
              <a:rPr lang="en-US" sz="3200" dirty="0"/>
              <a:t>Safe, high energy density rechargeable Li-ion battery pack</a:t>
            </a:r>
          </a:p>
          <a:p>
            <a:pPr marL="914400" lvl="1" indent="-457200"/>
            <a:r>
              <a:rPr lang="en-US" sz="3200" dirty="0"/>
              <a:t>Estimate current profile with small, low power sensor instead of using model forecasts e.g. tactical grade MEMS Inertial Measurement Unit</a:t>
            </a:r>
          </a:p>
          <a:p>
            <a:pPr marL="1371600" lvl="2" indent="-457200"/>
            <a:r>
              <a:rPr lang="en-US" sz="3200" dirty="0"/>
              <a:t>Direction resolution:  app. +/- 45</a:t>
            </a:r>
            <a:r>
              <a:rPr lang="en-US" sz="3200" baseline="30000" dirty="0"/>
              <a:t>o</a:t>
            </a:r>
            <a:r>
              <a:rPr lang="en-US" sz="3200" dirty="0"/>
              <a:t>  </a:t>
            </a:r>
          </a:p>
          <a:p>
            <a:pPr marL="1371600" lvl="2" indent="-457200"/>
            <a:r>
              <a:rPr lang="en-US" sz="3200" dirty="0"/>
              <a:t>Depth resolution: app. 2-10 meters</a:t>
            </a:r>
          </a:p>
          <a:p>
            <a:pPr marL="1371600" lvl="2" indent="-457200"/>
            <a:r>
              <a:rPr lang="en-US" sz="3200" dirty="0"/>
              <a:t>Velocity resolution: is the velocity +, - or near 0</a:t>
            </a:r>
          </a:p>
          <a:p>
            <a:pPr marL="914400" lvl="1" indent="-457200"/>
            <a:r>
              <a:rPr lang="en-US" sz="3200" dirty="0"/>
              <a:t>Make the science data available in MBARI </a:t>
            </a:r>
            <a:r>
              <a:rPr lang="en-US" sz="3200" dirty="0" err="1"/>
              <a:t>FloatViz</a:t>
            </a:r>
            <a:endParaRPr lang="en-US" sz="3200" dirty="0"/>
          </a:p>
          <a:p>
            <a:pPr marL="914400" lvl="1" indent="-457200"/>
            <a:r>
              <a:rPr lang="en-US" sz="3200" dirty="0"/>
              <a:t>Make the CPF bullet proof</a:t>
            </a:r>
          </a:p>
          <a:p>
            <a:pPr marL="914400" lvl="1" indent="-457200"/>
            <a:r>
              <a:rPr lang="en-US" sz="3200" dirty="0"/>
              <a:t>Make the technology available to the community</a:t>
            </a:r>
          </a:p>
          <a:p>
            <a:endParaRPr lang="en-US" dirty="0"/>
          </a:p>
        </p:txBody>
      </p:sp>
    </p:spTree>
    <p:extLst>
      <p:ext uri="{BB962C8B-B14F-4D97-AF65-F5344CB8AC3E}">
        <p14:creationId xmlns:p14="http://schemas.microsoft.com/office/powerpoint/2010/main" val="1837229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p:txBody>
          <a:bodyPr/>
          <a:lstStyle/>
          <a:p>
            <a:r>
              <a:rPr lang="en-US" dirty="0"/>
              <a:t>The CPF Team also includes: Jerry Allen, Larry Bird, Jared </a:t>
            </a:r>
            <a:r>
              <a:rPr lang="en-US" dirty="0" err="1"/>
              <a:t>Figurski</a:t>
            </a:r>
            <a:r>
              <a:rPr lang="en-US" dirty="0"/>
              <a:t> ,Tom Marion, Jim Montgomery, Mike Parker, Josh Plant, Erich </a:t>
            </a:r>
            <a:r>
              <a:rPr lang="en-US" dirty="0" err="1"/>
              <a:t>Rienecker</a:t>
            </a:r>
            <a:r>
              <a:rPr lang="en-US" dirty="0"/>
              <a:t>, Jose Rosal, Aaron Schnittger, Ray Thompson and Mark Tynes </a:t>
            </a:r>
          </a:p>
          <a:p>
            <a:r>
              <a:rPr lang="en-US" dirty="0"/>
              <a:t>This work has been generously supported by the David and Lucille Packard Foundation</a:t>
            </a:r>
          </a:p>
        </p:txBody>
      </p:sp>
    </p:spTree>
    <p:extLst>
      <p:ext uri="{BB962C8B-B14F-4D97-AF65-F5344CB8AC3E}">
        <p14:creationId xmlns:p14="http://schemas.microsoft.com/office/powerpoint/2010/main" val="108284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lstStyle/>
          <a:p>
            <a:pPr algn="ctr"/>
            <a:r>
              <a:rPr lang="en-US" dirty="0">
                <a:latin typeface="+mn-lt"/>
              </a:rPr>
              <a:t>The Science Motivation</a:t>
            </a:r>
          </a:p>
        </p:txBody>
      </p:sp>
      <p:sp>
        <p:nvSpPr>
          <p:cNvPr id="10" name="TextBox 9">
            <a:extLst>
              <a:ext uri="{FF2B5EF4-FFF2-40B4-BE49-F238E27FC236}">
                <a16:creationId xmlns:a16="http://schemas.microsoft.com/office/drawing/2014/main" id="{F534AD87-6A46-4DE5-A26B-30E9C0D392D8}"/>
              </a:ext>
            </a:extLst>
          </p:cNvPr>
          <p:cNvSpPr txBox="1"/>
          <p:nvPr/>
        </p:nvSpPr>
        <p:spPr>
          <a:xfrm>
            <a:off x="6343604" y="905072"/>
            <a:ext cx="5545000" cy="5447645"/>
          </a:xfrm>
          <a:prstGeom prst="rect">
            <a:avLst/>
          </a:prstGeom>
          <a:noFill/>
          <a:ln w="19050">
            <a:solidFill>
              <a:schemeClr val="accent1">
                <a:lumMod val="75000"/>
              </a:schemeClr>
            </a:solidFill>
          </a:ln>
        </p:spPr>
        <p:txBody>
          <a:bodyPr wrap="square" rtlCol="0">
            <a:spAutoFit/>
          </a:bodyPr>
          <a:lstStyle/>
          <a:p>
            <a:r>
              <a:rPr lang="en-US" sz="3000" b="1" dirty="0"/>
              <a:t>“Key recommendations …  Further development of event-scale observing capacity (e.g., novel autonomous platforms) in all continental margin systems to better quantify impacts of episodic events on coastal carbon budgets”</a:t>
            </a:r>
          </a:p>
          <a:p>
            <a:endParaRPr lang="en-US" sz="2800" b="1" dirty="0"/>
          </a:p>
          <a:p>
            <a:r>
              <a:rPr lang="en-US" sz="1600" dirty="0" err="1"/>
              <a:t>Benway</a:t>
            </a:r>
            <a:r>
              <a:rPr lang="en-US" sz="1600" dirty="0"/>
              <a:t>, H. et. al., 2016. A Science Plan for Carbon Cycle Research in North American Coastal Waters. Report of the Coastal </a:t>
            </a:r>
            <a:r>
              <a:rPr lang="en-US" sz="1600" dirty="0" err="1"/>
              <a:t>CARbon</a:t>
            </a:r>
            <a:r>
              <a:rPr lang="en-US" sz="1600" dirty="0"/>
              <a:t> Synthesis (CCARS) community workshop, August 19-21, 2014, Ocean Carbon and Biogeochemistry Program and North American Carbon Program.</a:t>
            </a:r>
            <a:endParaRPr lang="en-US" sz="1600" b="1" dirty="0"/>
          </a:p>
        </p:txBody>
      </p:sp>
      <p:grpSp>
        <p:nvGrpSpPr>
          <p:cNvPr id="7" name="Group 6">
            <a:extLst>
              <a:ext uri="{FF2B5EF4-FFF2-40B4-BE49-F238E27FC236}">
                <a16:creationId xmlns:a16="http://schemas.microsoft.com/office/drawing/2014/main" id="{8CA1D5A1-4EA9-4CA3-AB83-03B30BAA418A}"/>
              </a:ext>
            </a:extLst>
          </p:cNvPr>
          <p:cNvGrpSpPr/>
          <p:nvPr/>
        </p:nvGrpSpPr>
        <p:grpSpPr>
          <a:xfrm>
            <a:off x="184355" y="905073"/>
            <a:ext cx="5664042" cy="5870140"/>
            <a:chOff x="122417" y="823410"/>
            <a:chExt cx="5725981" cy="5883939"/>
          </a:xfrm>
        </p:grpSpPr>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a:blip r:embed="rId3"/>
            <a:stretch>
              <a:fillRect/>
            </a:stretch>
          </p:blipFill>
          <p:spPr>
            <a:xfrm>
              <a:off x="122417" y="823410"/>
              <a:ext cx="5725981" cy="3359153"/>
            </a:xfrm>
            <a:prstGeom prst="rect">
              <a:avLst/>
            </a:prstGeom>
          </p:spPr>
        </p:pic>
        <p:pic>
          <p:nvPicPr>
            <p:cNvPr id="6" name="Picture 5">
              <a:extLst>
                <a:ext uri="{FF2B5EF4-FFF2-40B4-BE49-F238E27FC236}">
                  <a16:creationId xmlns:a16="http://schemas.microsoft.com/office/drawing/2014/main" id="{4F47166D-C16D-4690-AF32-174F8095ABFF}"/>
                </a:ext>
              </a:extLst>
            </p:cNvPr>
            <p:cNvPicPr>
              <a:picLocks noChangeAspect="1"/>
            </p:cNvPicPr>
            <p:nvPr/>
          </p:nvPicPr>
          <p:blipFill>
            <a:blip r:embed="rId4"/>
            <a:stretch>
              <a:fillRect/>
            </a:stretch>
          </p:blipFill>
          <p:spPr>
            <a:xfrm>
              <a:off x="296758" y="2926191"/>
              <a:ext cx="2135539" cy="3781158"/>
            </a:xfrm>
            <a:prstGeom prst="rect">
              <a:avLst/>
            </a:prstGeom>
          </p:spPr>
        </p:pic>
        <p:sp>
          <p:nvSpPr>
            <p:cNvPr id="11" name="Text Box 6">
              <a:extLst>
                <a:ext uri="{FF2B5EF4-FFF2-40B4-BE49-F238E27FC236}">
                  <a16:creationId xmlns:a16="http://schemas.microsoft.com/office/drawing/2014/main" id="{1A0AF3BA-746B-4105-A27C-3BA8536D309C}"/>
                </a:ext>
              </a:extLst>
            </p:cNvPr>
            <p:cNvSpPr txBox="1">
              <a:spLocks noChangeArrowheads="1"/>
            </p:cNvSpPr>
            <p:nvPr/>
          </p:nvSpPr>
          <p:spPr bwMode="auto">
            <a:xfrm>
              <a:off x="1848886" y="6023734"/>
              <a:ext cx="3110592" cy="523220"/>
            </a:xfrm>
            <a:prstGeom prst="rect">
              <a:avLst/>
            </a:prstGeom>
            <a:solidFill>
              <a:sysClr val="window" lastClr="FFFFFF"/>
            </a:solidFill>
            <a:ln w="9525">
              <a:solidFill>
                <a:srgbClr val="000000"/>
              </a:solid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altLang="en-US" sz="1400" b="0" i="0" u="none" strike="noStrike" kern="0" cap="none" spc="0" normalizeH="0" baseline="0" noProof="0" dirty="0">
                  <a:ln>
                    <a:noFill/>
                  </a:ln>
                  <a:solidFill>
                    <a:prstClr val="black"/>
                  </a:solidFill>
                  <a:effectLst/>
                  <a:uLnTx/>
                  <a:uFillTx/>
                  <a:latin typeface="+mj-lt"/>
                </a:rPr>
                <a:t>MODIS Chlorophyll June 28, 2011 http://podaac-tools.jpl.nasa.gov/soto/</a:t>
              </a:r>
            </a:p>
          </p:txBody>
        </p:sp>
        <p:sp>
          <p:nvSpPr>
            <p:cNvPr id="13" name="TextBox 12">
              <a:extLst>
                <a:ext uri="{FF2B5EF4-FFF2-40B4-BE49-F238E27FC236}">
                  <a16:creationId xmlns:a16="http://schemas.microsoft.com/office/drawing/2014/main" id="{FD5E08F8-DE81-486B-A048-FCF9208686E5}"/>
                </a:ext>
              </a:extLst>
            </p:cNvPr>
            <p:cNvSpPr txBox="1"/>
            <p:nvPr/>
          </p:nvSpPr>
          <p:spPr>
            <a:xfrm>
              <a:off x="2561384" y="3897675"/>
              <a:ext cx="3110592" cy="830997"/>
            </a:xfrm>
            <a:prstGeom prst="rect">
              <a:avLst/>
            </a:prstGeom>
            <a:solidFill>
              <a:sysClr val="window" lastClr="FFFFFF"/>
            </a:solidFill>
            <a:ln>
              <a:solidFill>
                <a:schemeClr val="accent1">
                  <a:lumMod val="75000"/>
                </a:schemeClr>
              </a:solidFill>
            </a:ln>
          </p:spPr>
          <p:txBody>
            <a:bodyPr wrap="square" rtlCol="0">
              <a:spAutoFit/>
            </a:bodyPr>
            <a:lstStyle/>
            <a:p>
              <a:r>
                <a:rPr lang="en-US" sz="1200" dirty="0">
                  <a:solidFill>
                    <a:schemeClr val="bg1"/>
                  </a:solidFill>
                  <a:latin typeface="+mj-lt"/>
                </a:rPr>
                <a:t>NOAA National Marine Fisheries Service. "Unfavorable Ocean Conditions Likely Cause Of Low 2007 Salmon Returns Along West Coast." ScienceDaily. ScienceDaily, 4 March 2008.</a:t>
              </a:r>
            </a:p>
          </p:txBody>
        </p:sp>
      </p:grpSp>
    </p:spTree>
    <p:extLst>
      <p:ext uri="{BB962C8B-B14F-4D97-AF65-F5344CB8AC3E}">
        <p14:creationId xmlns:p14="http://schemas.microsoft.com/office/powerpoint/2010/main" val="2062398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130102"/>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602182" y="2647662"/>
            <a:ext cx="8201890" cy="2975119"/>
          </a:xfrm>
          <a:ln w="19050">
            <a:solidFill>
              <a:schemeClr val="accent1">
                <a:lumMod val="75000"/>
              </a:schemeClr>
            </a:solidFill>
          </a:ln>
        </p:spPr>
        <p:txBody>
          <a:bodyPr>
            <a:normAutofit lnSpcReduction="10000"/>
          </a:bodyPr>
          <a:lstStyle/>
          <a:p>
            <a:pPr marL="0" indent="0" algn="ctr">
              <a:buNone/>
            </a:pPr>
            <a:r>
              <a:rPr lang="en-US" sz="4400" b="1" dirty="0"/>
              <a:t>Navigating the New Arctic</a:t>
            </a:r>
          </a:p>
          <a:p>
            <a:pPr marL="0" indent="0">
              <a:buNone/>
            </a:pPr>
            <a:r>
              <a:rPr lang="en-US" sz="3200" dirty="0"/>
              <a:t>“Current Arctic observations are sparse and inadequate for enabling discovery or simulation of the processes underlying Arctic system change or to assess their environmental and economic impacts on the broader Earth system”</a:t>
            </a:r>
          </a:p>
        </p:txBody>
      </p:sp>
      <p:pic>
        <p:nvPicPr>
          <p:cNvPr id="5" name="Picture 4">
            <a:extLst>
              <a:ext uri="{FF2B5EF4-FFF2-40B4-BE49-F238E27FC236}">
                <a16:creationId xmlns:a16="http://schemas.microsoft.com/office/drawing/2014/main" id="{5594D421-9E08-444C-A1B8-1B04EBB156E2}"/>
              </a:ext>
            </a:extLst>
          </p:cNvPr>
          <p:cNvPicPr>
            <a:picLocks noChangeAspect="1"/>
          </p:cNvPicPr>
          <p:nvPr/>
        </p:nvPicPr>
        <p:blipFill>
          <a:blip r:embed="rId2"/>
          <a:stretch>
            <a:fillRect/>
          </a:stretch>
        </p:blipFill>
        <p:spPr>
          <a:xfrm>
            <a:off x="240147" y="2647661"/>
            <a:ext cx="2999113" cy="2975120"/>
          </a:xfrm>
          <a:prstGeom prst="rect">
            <a:avLst/>
          </a:prstGeom>
          <a:ln w="19050">
            <a:solidFill>
              <a:schemeClr val="accent1">
                <a:lumMod val="75000"/>
              </a:schemeClr>
            </a:solidFill>
          </a:ln>
          <a:scene3d>
            <a:camera prst="orthographicFront"/>
            <a:lightRig rig="threePt" dir="t"/>
          </a:scene3d>
          <a:sp3d>
            <a:bevelT w="0" h="0"/>
            <a:bevelB w="0" h="0" prst="relaxedInset"/>
          </a:sp3d>
        </p:spPr>
      </p:pic>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666750" y="1235219"/>
            <a:ext cx="10858500" cy="990600"/>
          </a:xfrm>
          <a:prstGeom prst="rect">
            <a:avLst/>
          </a:prstGeom>
          <a:ln w="19050">
            <a:solidFill>
              <a:schemeClr val="accent1">
                <a:lumMod val="75000"/>
              </a:schemeClr>
            </a:solidFill>
          </a:ln>
        </p:spPr>
      </p:pic>
    </p:spTree>
    <p:extLst>
      <p:ext uri="{BB962C8B-B14F-4D97-AF65-F5344CB8AC3E}">
        <p14:creationId xmlns:p14="http://schemas.microsoft.com/office/powerpoint/2010/main" val="23169060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778933" y="382744"/>
            <a:ext cx="10515600" cy="769866"/>
          </a:xfrm>
        </p:spPr>
        <p:txBody>
          <a:bodyPr>
            <a:normAutofit/>
          </a:bodyPr>
          <a:lstStyle/>
          <a:p>
            <a:pPr algn="ctr"/>
            <a:r>
              <a:rPr lang="en-US" sz="4800" dirty="0">
                <a:latin typeface="+mn-lt"/>
              </a:rPr>
              <a:t>Science Needs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520401" y="1458063"/>
            <a:ext cx="11032663" cy="4766470"/>
          </a:xfrm>
        </p:spPr>
        <p:txBody>
          <a:bodyPr>
            <a:normAutofit fontScale="92500" lnSpcReduction="10000"/>
          </a:bodyPr>
          <a:lstStyle/>
          <a:p>
            <a:r>
              <a:rPr lang="en-US" sz="3500" dirty="0"/>
              <a:t>A cost-effective, ecosystem size observing system based on a platform(s) that can carry an appropriate instrument suite ...</a:t>
            </a:r>
          </a:p>
          <a:p>
            <a:pPr lvl="1"/>
            <a:r>
              <a:rPr lang="en-US" sz="3000" dirty="0"/>
              <a:t>BGC instrument suite: CTD, O</a:t>
            </a:r>
            <a:r>
              <a:rPr lang="en-US" sz="3000" baseline="-25000" dirty="0"/>
              <a:t>2</a:t>
            </a:r>
            <a:r>
              <a:rPr lang="en-US" sz="3000" dirty="0"/>
              <a:t>, pH, Nitrate, FL/BB and Optical Radiation</a:t>
            </a:r>
          </a:p>
          <a:p>
            <a:r>
              <a:rPr lang="en-US" sz="3500" dirty="0"/>
              <a:t>at an appropriate space and time scale …</a:t>
            </a:r>
          </a:p>
          <a:p>
            <a:pPr lvl="1"/>
            <a:r>
              <a:rPr lang="en-US" sz="3000" dirty="0"/>
              <a:t>Spatial Scale: the west coast of North America</a:t>
            </a:r>
          </a:p>
          <a:p>
            <a:pPr lvl="1"/>
            <a:r>
              <a:rPr lang="en-US" sz="3000" dirty="0"/>
              <a:t>Time Scale: up to 4 profiles/day (or more) </a:t>
            </a:r>
          </a:p>
          <a:p>
            <a:r>
              <a:rPr lang="en-US" sz="3500" dirty="0"/>
              <a:t>for 100s of profiles spread over several years</a:t>
            </a:r>
          </a:p>
          <a:p>
            <a:r>
              <a:rPr lang="en-US" sz="3500" dirty="0"/>
              <a:t>Science goal: Understanding the health of the ocean</a:t>
            </a:r>
          </a:p>
          <a:p>
            <a:pPr lvl="1"/>
            <a:r>
              <a:rPr lang="en-US" sz="3000" dirty="0"/>
              <a:t>Fisheries management, oxygen dead zones, HABs …</a:t>
            </a:r>
          </a:p>
        </p:txBody>
      </p:sp>
    </p:spTree>
    <p:extLst>
      <p:ext uri="{BB962C8B-B14F-4D97-AF65-F5344CB8AC3E}">
        <p14:creationId xmlns:p14="http://schemas.microsoft.com/office/powerpoint/2010/main" val="3176759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p:txBody>
          <a:bodyPr>
            <a:normAutofit/>
          </a:bodyPr>
          <a:lstStyle/>
          <a:p>
            <a:pPr algn="ctr"/>
            <a:r>
              <a:rPr lang="en-US" sz="5400" dirty="0">
                <a:latin typeface="+mn-lt"/>
              </a:rPr>
              <a:t>Challenges and a Relevant Example</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838200" y="1690688"/>
            <a:ext cx="10515600" cy="4351338"/>
          </a:xfrm>
        </p:spPr>
        <p:txBody>
          <a:bodyPr>
            <a:normAutofit fontScale="92500" lnSpcReduction="20000"/>
          </a:bodyPr>
          <a:lstStyle/>
          <a:p>
            <a:r>
              <a:rPr lang="en-US" sz="4300" dirty="0"/>
              <a:t>Challenges: </a:t>
            </a:r>
          </a:p>
          <a:p>
            <a:pPr lvl="1"/>
            <a:r>
              <a:rPr lang="en-US" sz="3600" dirty="0"/>
              <a:t>Keeping the platform in the target measurement volume and off the beach </a:t>
            </a:r>
          </a:p>
          <a:p>
            <a:pPr lvl="1"/>
            <a:r>
              <a:rPr lang="en-US" sz="3600" dirty="0"/>
              <a:t>Working in shallow water</a:t>
            </a:r>
          </a:p>
          <a:p>
            <a:pPr lvl="1"/>
            <a:r>
              <a:rPr lang="en-US" sz="3600" dirty="0"/>
              <a:t>Biofouling</a:t>
            </a:r>
          </a:p>
          <a:p>
            <a:r>
              <a:rPr lang="en-US" sz="4300" dirty="0"/>
              <a:t>Relevant Example: </a:t>
            </a:r>
          </a:p>
          <a:p>
            <a:pPr lvl="1"/>
            <a:r>
              <a:rPr lang="en-US" sz="3600" dirty="0"/>
              <a:t>Profiling Floats have proven to be very effective platforms at many scales up to global scales in deep water, e.g. Argo and </a:t>
            </a:r>
            <a:r>
              <a:rPr lang="en-US" sz="3600" dirty="0" smtClean="0"/>
              <a:t>SOCCOM</a:t>
            </a:r>
          </a:p>
          <a:p>
            <a:pPr lvl="1"/>
            <a:r>
              <a:rPr lang="en-US" sz="3600" baseline="30000" dirty="0" smtClean="0"/>
              <a:t>Other coastal floats</a:t>
            </a:r>
            <a:endParaRPr lang="en-US" sz="3600" baseline="30000" dirty="0"/>
          </a:p>
          <a:p>
            <a:endParaRPr lang="en-US" dirty="0"/>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84750-3A81-4862-A969-276833608298}"/>
              </a:ext>
            </a:extLst>
          </p:cNvPr>
          <p:cNvSpPr>
            <a:spLocks noGrp="1"/>
          </p:cNvSpPr>
          <p:nvPr>
            <p:ph type="title"/>
          </p:nvPr>
        </p:nvSpPr>
        <p:spPr>
          <a:xfrm>
            <a:off x="-399474" y="352263"/>
            <a:ext cx="10515600" cy="955675"/>
          </a:xfrm>
        </p:spPr>
        <p:txBody>
          <a:bodyPr>
            <a:normAutofit fontScale="90000"/>
          </a:bodyPr>
          <a:lstStyle/>
          <a:p>
            <a:pPr algn="ctr"/>
            <a:r>
              <a:rPr lang="en-US" sz="4900" dirty="0">
                <a:latin typeface="+mn-lt"/>
              </a:rPr>
              <a:t>CPF Version 0.1</a:t>
            </a:r>
            <a:r>
              <a:rPr lang="en-US" dirty="0">
                <a:latin typeface="+mn-lt"/>
              </a:rPr>
              <a:t/>
            </a:r>
            <a:br>
              <a:rPr lang="en-US" dirty="0">
                <a:latin typeface="+mn-lt"/>
              </a:rPr>
            </a:br>
            <a:endParaRPr lang="en-US" dirty="0">
              <a:latin typeface="+mn-lt"/>
            </a:endParaRPr>
          </a:p>
        </p:txBody>
      </p:sp>
      <p:sp>
        <p:nvSpPr>
          <p:cNvPr id="3" name="Content Placeholder 2">
            <a:extLst>
              <a:ext uri="{FF2B5EF4-FFF2-40B4-BE49-F238E27FC236}">
                <a16:creationId xmlns:a16="http://schemas.microsoft.com/office/drawing/2014/main" id="{F49AF9DE-6D4B-4A12-8428-5464F2481186}"/>
              </a:ext>
            </a:extLst>
          </p:cNvPr>
          <p:cNvSpPr>
            <a:spLocks noGrp="1"/>
          </p:cNvSpPr>
          <p:nvPr>
            <p:ph idx="1"/>
          </p:nvPr>
        </p:nvSpPr>
        <p:spPr>
          <a:xfrm>
            <a:off x="213850" y="996787"/>
            <a:ext cx="9288952" cy="4864425"/>
          </a:xfrm>
        </p:spPr>
        <p:txBody>
          <a:bodyPr>
            <a:noAutofit/>
          </a:bodyPr>
          <a:lstStyle/>
          <a:p>
            <a:r>
              <a:rPr lang="en-US" sz="3200" dirty="0"/>
              <a:t>After initial calculations, concept evaluations and benchtop prototyping a new buoyancy engine</a:t>
            </a:r>
          </a:p>
          <a:p>
            <a:r>
              <a:rPr lang="en-US" sz="3200" dirty="0"/>
              <a:t>Depth range: MBARI 10 m deep test tank</a:t>
            </a:r>
          </a:p>
          <a:p>
            <a:r>
              <a:rPr lang="en-US" sz="3200" dirty="0"/>
              <a:t>Buoyancy engine </a:t>
            </a:r>
            <a:r>
              <a:rPr lang="en-US" sz="3200" dirty="0">
                <a:latin typeface="Symbol" panose="05050102010706020507" pitchFamily="18" charset="2"/>
              </a:rPr>
              <a:t>D</a:t>
            </a:r>
            <a:r>
              <a:rPr lang="en-US" sz="3200" dirty="0"/>
              <a:t>V/V = 3 liters / 50 liters = 7%</a:t>
            </a:r>
          </a:p>
          <a:p>
            <a:pPr lvl="1"/>
            <a:r>
              <a:rPr lang="en-US" sz="2800" dirty="0"/>
              <a:t>Webb Apex Float = 1%, MRV S2-A Solo II = 3.4%</a:t>
            </a:r>
          </a:p>
          <a:p>
            <a:pPr lvl="1"/>
            <a:r>
              <a:rPr lang="en-US" sz="2800" dirty="0"/>
              <a:t>“Target” environment = 1000 kg/m</a:t>
            </a:r>
            <a:r>
              <a:rPr lang="en-US" sz="2800" baseline="30000" dirty="0"/>
              <a:t>3</a:t>
            </a:r>
            <a:r>
              <a:rPr lang="en-US" sz="2800" dirty="0"/>
              <a:t> / 1025 kg/m</a:t>
            </a:r>
            <a:r>
              <a:rPr lang="en-US" sz="2800" baseline="30000" dirty="0"/>
              <a:t>3</a:t>
            </a:r>
            <a:r>
              <a:rPr lang="en-US" sz="2800" dirty="0"/>
              <a:t> = 2.5%</a:t>
            </a:r>
          </a:p>
          <a:p>
            <a:pPr lvl="1"/>
            <a:r>
              <a:rPr lang="en-US" sz="2800" dirty="0"/>
              <a:t>Depth and velocity control suitable for shallow water</a:t>
            </a:r>
          </a:p>
          <a:p>
            <a:r>
              <a:rPr lang="en-US" sz="3200" dirty="0"/>
              <a:t>CTD and Oxygen </a:t>
            </a:r>
            <a:r>
              <a:rPr lang="en-US" sz="3200" dirty="0" err="1"/>
              <a:t>Optode</a:t>
            </a:r>
            <a:r>
              <a:rPr lang="en-US" sz="3200" dirty="0"/>
              <a:t> only</a:t>
            </a:r>
          </a:p>
          <a:p>
            <a:r>
              <a:rPr lang="en-US" sz="3200" dirty="0"/>
              <a:t>Ability to anchor, and more importantly de-anchor, on the test tank floor</a:t>
            </a:r>
          </a:p>
        </p:txBody>
      </p:sp>
      <p:pic>
        <p:nvPicPr>
          <p:cNvPr id="5" name="Picture 4">
            <a:extLst>
              <a:ext uri="{FF2B5EF4-FFF2-40B4-BE49-F238E27FC236}">
                <a16:creationId xmlns:a16="http://schemas.microsoft.com/office/drawing/2014/main" id="{E2137771-AE02-4DA6-BCCE-314181A479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863" t="20072" r="23597" b="7009"/>
          <a:stretch/>
        </p:blipFill>
        <p:spPr>
          <a:xfrm>
            <a:off x="9374910" y="801687"/>
            <a:ext cx="2475345" cy="5588000"/>
          </a:xfrm>
          <a:prstGeom prst="rect">
            <a:avLst/>
          </a:prstGeom>
          <a:ln w="19050">
            <a:solidFill>
              <a:schemeClr val="accent1">
                <a:lumMod val="75000"/>
              </a:schemeClr>
            </a:solidFill>
          </a:ln>
        </p:spPr>
      </p:pic>
      <p:sp>
        <p:nvSpPr>
          <p:cNvPr id="4" name="Arrow: Right 3">
            <a:extLst>
              <a:ext uri="{FF2B5EF4-FFF2-40B4-BE49-F238E27FC236}">
                <a16:creationId xmlns:a16="http://schemas.microsoft.com/office/drawing/2014/main" id="{D6B8C0EE-6D12-4F84-89D2-83C0A809A9B7}"/>
              </a:ext>
            </a:extLst>
          </p:cNvPr>
          <p:cNvSpPr/>
          <p:nvPr/>
        </p:nvSpPr>
        <p:spPr>
          <a:xfrm>
            <a:off x="8444086" y="1614924"/>
            <a:ext cx="1326720" cy="29496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076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365125"/>
            <a:ext cx="10515600" cy="900257"/>
          </a:xfrm>
        </p:spPr>
        <p:txBody>
          <a:bodyPr/>
          <a:lstStyle/>
          <a:p>
            <a:pPr algn="ctr"/>
            <a:r>
              <a:rPr lang="en-US" dirty="0">
                <a:latin typeface="+mn-lt"/>
              </a:rPr>
              <a:t>Current CPF Version 2.1 and 2.2</a:t>
            </a:r>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6061863" y="2753847"/>
            <a:ext cx="5437239" cy="2300747"/>
          </a:xfrm>
          <a:prstGeom prst="rect">
            <a:avLst/>
          </a:prstGeom>
          <a:ln w="19050">
            <a:solidFill>
              <a:schemeClr val="accent1">
                <a:lumMod val="75000"/>
              </a:schemeClr>
            </a:solidFill>
          </a:ln>
        </p:spPr>
      </p:pic>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297571"/>
            <a:ext cx="6993468" cy="5325269"/>
          </a:xfrm>
        </p:spPr>
        <p:txBody>
          <a:bodyPr>
            <a:normAutofit fontScale="92500" lnSpcReduction="10000"/>
          </a:bodyPr>
          <a:lstStyle/>
          <a:p>
            <a:r>
              <a:rPr lang="en-US" sz="3200" dirty="0"/>
              <a:t>Depth range: 0 to 500 meters</a:t>
            </a:r>
          </a:p>
          <a:p>
            <a:r>
              <a:rPr lang="en-US" sz="3200" dirty="0"/>
              <a:t>Improved buoyancy engine </a:t>
            </a:r>
            <a:r>
              <a:rPr lang="en-US" sz="3200" dirty="0">
                <a:latin typeface="Symbol" panose="05050102010706020507" pitchFamily="18" charset="2"/>
              </a:rPr>
              <a:t>D</a:t>
            </a:r>
            <a:r>
              <a:rPr lang="en-US" sz="3200" dirty="0"/>
              <a:t>V/V = 3.5 liters / 40 liters = 9%</a:t>
            </a:r>
          </a:p>
          <a:p>
            <a:pPr lvl="1"/>
            <a:r>
              <a:rPr lang="en-US" sz="2800" dirty="0"/>
              <a:t>2 external bellows options: concentric and coaxial</a:t>
            </a:r>
          </a:p>
          <a:p>
            <a:pPr lvl="1"/>
            <a:r>
              <a:rPr lang="en-US" sz="2800" dirty="0"/>
              <a:t>Vertical velocity = zero to ~50 cm/sec</a:t>
            </a:r>
          </a:p>
          <a:p>
            <a:r>
              <a:rPr lang="en-US" sz="3200" dirty="0"/>
              <a:t>Support for BGC 6 instrument suite plus 3 more science instruments </a:t>
            </a:r>
          </a:p>
          <a:p>
            <a:r>
              <a:rPr lang="en-US" sz="3200" dirty="0"/>
              <a:t>No obvious issues with anchoring, de-anchoring, parking at depth, controlling velocity or depth after ~45 days of sea tests</a:t>
            </a:r>
          </a:p>
          <a:p>
            <a:endParaRPr lang="en-US" dirty="0"/>
          </a:p>
        </p:txBody>
      </p:sp>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accent1">
                <a:lumMod val="75000"/>
              </a:schemeClr>
            </a:solidFill>
          </a:ln>
        </p:spPr>
      </p:pic>
    </p:spTree>
    <p:extLst>
      <p:ext uri="{BB962C8B-B14F-4D97-AF65-F5344CB8AC3E}">
        <p14:creationId xmlns:p14="http://schemas.microsoft.com/office/powerpoint/2010/main" val="164621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148193" y="91879"/>
            <a:ext cx="5348039" cy="786342"/>
          </a:xfrm>
        </p:spPr>
        <p:txBody>
          <a:bodyPr/>
          <a:lstStyle/>
          <a:p>
            <a:pPr algn="ctr"/>
            <a:r>
              <a:rPr lang="en-US" dirty="0">
                <a:latin typeface="+mn-lt"/>
              </a:rPr>
              <a:t>Science Data Products</a:t>
            </a:r>
          </a:p>
        </p:txBody>
      </p:sp>
      <p:sp>
        <p:nvSpPr>
          <p:cNvPr id="3" name="Content Placeholder 2">
            <a:extLst>
              <a:ext uri="{FF2B5EF4-FFF2-40B4-BE49-F238E27FC236}">
                <a16:creationId xmlns:a16="http://schemas.microsoft.com/office/drawing/2014/main" id="{D32D7658-5EFB-4187-A905-ECAE5F27A963}"/>
              </a:ext>
            </a:extLst>
          </p:cNvPr>
          <p:cNvSpPr>
            <a:spLocks noGrp="1"/>
          </p:cNvSpPr>
          <p:nvPr>
            <p:ph idx="1"/>
          </p:nvPr>
        </p:nvSpPr>
        <p:spPr>
          <a:xfrm>
            <a:off x="260755" y="975581"/>
            <a:ext cx="5717258" cy="1769977"/>
          </a:xfrm>
        </p:spPr>
        <p:txBody>
          <a:bodyPr>
            <a:normAutofit fontScale="92500" lnSpcReduction="20000"/>
          </a:bodyPr>
          <a:lstStyle/>
          <a:p>
            <a:r>
              <a:rPr lang="en-US" dirty="0"/>
              <a:t>Iridium SBDs provide reliable but minimal data</a:t>
            </a:r>
          </a:p>
          <a:p>
            <a:r>
              <a:rPr lang="en-US" dirty="0"/>
              <a:t>Science data files over RUDICs, file format very similar to existing Webb Apex format </a:t>
            </a:r>
          </a:p>
          <a:p>
            <a:pPr marL="0" indent="0">
              <a:buNone/>
            </a:pPr>
            <a:endParaRPr lang="en-US" dirty="0"/>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a:extLst>
              <a:ext uri="{28A0092B-C50C-407E-A947-70E740481C1C}">
                <a14:useLocalDpi xmlns:a14="http://schemas.microsoft.com/office/drawing/2010/main" val="0"/>
              </a:ext>
            </a:extLst>
          </a:blip>
          <a:srcRect t="12903" r="65112" b="31756"/>
          <a:stretch/>
        </p:blipFill>
        <p:spPr>
          <a:xfrm>
            <a:off x="818535" y="2745558"/>
            <a:ext cx="3654432" cy="3795252"/>
          </a:xfrm>
          <a:prstGeom prst="rect">
            <a:avLst/>
          </a:prstGeom>
          <a:ln w="19050">
            <a:solidFill>
              <a:schemeClr val="accent1">
                <a:lumMod val="75000"/>
              </a:schemeClr>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accent1">
                <a:lumMod val="75000"/>
              </a:schemeClr>
            </a:solidFill>
          </a:ln>
        </p:spPr>
      </p:pic>
    </p:spTree>
    <p:extLst>
      <p:ext uri="{BB962C8B-B14F-4D97-AF65-F5344CB8AC3E}">
        <p14:creationId xmlns:p14="http://schemas.microsoft.com/office/powerpoint/2010/main" val="556703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accent1">
                <a:lumMod val="75000"/>
              </a:schemeClr>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567698" y="1440902"/>
            <a:ext cx="3056604" cy="3114121"/>
          </a:xfrm>
          <a:prstGeom prst="rect">
            <a:avLst/>
          </a:prstGeom>
          <a:ln w="19050">
            <a:solidFill>
              <a:schemeClr val="accent1">
                <a:lumMod val="75000"/>
              </a:schemeClr>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178025" y="914259"/>
            <a:ext cx="3872661" cy="3637360"/>
          </a:xfrm>
          <a:prstGeom prst="rect">
            <a:avLst/>
          </a:prstGeom>
          <a:ln w="19050">
            <a:solidFill>
              <a:schemeClr val="accent1">
                <a:lumMod val="75000"/>
              </a:schemeClr>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7949381" cy="136781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Experiment: Park the CPF at various depths and compared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179871" y="4794435"/>
            <a:ext cx="6054213" cy="369332"/>
          </a:xfrm>
          <a:prstGeom prst="rect">
            <a:avLst/>
          </a:prstGeom>
          <a:noFill/>
        </p:spPr>
        <p:txBody>
          <a:bodyPr wrap="square" rtlCol="0">
            <a:spAutoFit/>
          </a:bodyPr>
          <a:lstStyle/>
          <a:p>
            <a:r>
              <a:rPr lang="en-US" dirty="0"/>
              <a:t>March 2017 Un-navigated, Anchor on Bottom Track            5 km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8439764" y="5237509"/>
            <a:ext cx="2937387" cy="923330"/>
          </a:xfrm>
          <a:prstGeom prst="rect">
            <a:avLst/>
          </a:prstGeom>
          <a:noFill/>
        </p:spPr>
        <p:txBody>
          <a:bodyPr wrap="square" rtlCol="0">
            <a:spAutoFit/>
          </a:bodyPr>
          <a:lstStyle/>
          <a:p>
            <a:pPr algn="r"/>
            <a:r>
              <a:rPr lang="en-US" dirty="0"/>
              <a:t>2 km</a:t>
            </a:r>
          </a:p>
          <a:p>
            <a:r>
              <a:rPr lang="en-US"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258097" y="3351289"/>
            <a:ext cx="1916790" cy="1200329"/>
          </a:xfrm>
          <a:prstGeom prst="rect">
            <a:avLst/>
          </a:prstGeom>
          <a:noFill/>
        </p:spPr>
        <p:txBody>
          <a:bodyPr wrap="square" rtlCol="0">
            <a:spAutoFit/>
          </a:bodyPr>
          <a:lstStyle/>
          <a:p>
            <a:r>
              <a:rPr lang="en-US" dirty="0"/>
              <a:t>ROMS Predicted Trajectories at 1 m (red, 20 m purple, 30 m yellow</a:t>
            </a:r>
          </a:p>
        </p:txBody>
      </p:sp>
    </p:spTree>
    <p:extLst>
      <p:ext uri="{BB962C8B-B14F-4D97-AF65-F5344CB8AC3E}">
        <p14:creationId xmlns:p14="http://schemas.microsoft.com/office/powerpoint/2010/main" val="2848897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2801</TotalTime>
  <Words>1191</Words>
  <Application>Microsoft Office PowerPoint</Application>
  <PresentationFormat>Widescreen</PresentationFormat>
  <Paragraphs>111</Paragraphs>
  <Slides>16</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Symbol</vt:lpstr>
      <vt:lpstr>Office Theme</vt:lpstr>
      <vt:lpstr>A New Profiling Float for Coastal and Upper Water Column Applications </vt:lpstr>
      <vt:lpstr>The Science Motivation</vt:lpstr>
      <vt:lpstr>More Motivation</vt:lpstr>
      <vt:lpstr>Science Needs</vt:lpstr>
      <vt:lpstr>Challenges and a Relevant Example</vt:lpstr>
      <vt:lpstr>CPF Version 0.1 </vt:lpstr>
      <vt:lpstr>Current CPF Version 2.1 and 2.2</vt:lpstr>
      <vt:lpstr>Science Data Products</vt:lpstr>
      <vt:lpstr>Float Navigation</vt:lpstr>
      <vt:lpstr>Engineering Results</vt:lpstr>
      <vt:lpstr>Engineering Results</vt:lpstr>
      <vt:lpstr>Engineering Results</vt:lpstr>
      <vt:lpstr>Current Work </vt:lpstr>
      <vt:lpstr>Future Work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Carbon Lab Computers</cp:lastModifiedBy>
  <cp:revision>186</cp:revision>
  <dcterms:created xsi:type="dcterms:W3CDTF">2020-02-04T17:30:15Z</dcterms:created>
  <dcterms:modified xsi:type="dcterms:W3CDTF">2020-02-12T01:00:56Z</dcterms:modified>
</cp:coreProperties>
</file>