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73" r:id="rId6"/>
    <p:sldId id="261" r:id="rId7"/>
    <p:sldId id="284" r:id="rId8"/>
    <p:sldId id="283" r:id="rId9"/>
    <p:sldId id="282" r:id="rId10"/>
    <p:sldId id="262" r:id="rId11"/>
    <p:sldId id="274" r:id="rId12"/>
    <p:sldId id="267" r:id="rId13"/>
    <p:sldId id="271" r:id="rId14"/>
    <p:sldId id="265" r:id="rId15"/>
    <p:sldId id="281" r:id="rId16"/>
    <p:sldId id="280" r:id="rId17"/>
    <p:sldId id="279" r:id="rId18"/>
    <p:sldId id="278" r:id="rId19"/>
    <p:sldId id="277" r:id="rId20"/>
    <p:sldId id="276" r:id="rId21"/>
    <p:sldId id="266" r:id="rId22"/>
    <p:sldId id="27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21" autoAdjust="0"/>
    <p:restoredTop sz="86410"/>
  </p:normalViewPr>
  <p:slideViewPr>
    <p:cSldViewPr snapToGrid="0">
      <p:cViewPr varScale="1">
        <p:scale>
          <a:sx n="97" d="100"/>
          <a:sy n="97" d="100"/>
        </p:scale>
        <p:origin x="630" y="90"/>
      </p:cViewPr>
      <p:guideLst/>
    </p:cSldViewPr>
  </p:slideViewPr>
  <p:outlineViewPr>
    <p:cViewPr>
      <p:scale>
        <a:sx n="33" d="100"/>
        <a:sy n="33" d="100"/>
      </p:scale>
      <p:origin x="0" y="-5736"/>
    </p:cViewPr>
  </p:outlineViewPr>
  <p:notesTextViewPr>
    <p:cViewPr>
      <p:scale>
        <a:sx n="1" d="1"/>
        <a:sy n="1" d="1"/>
      </p:scale>
      <p:origin x="0" y="0"/>
    </p:cViewPr>
  </p:notesTextViewPr>
  <p:notesViewPr>
    <p:cSldViewPr snapToGrid="0">
      <p:cViewPr varScale="1">
        <p:scale>
          <a:sx n="86" d="100"/>
          <a:sy n="86" d="100"/>
        </p:scale>
        <p:origin x="385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6B1A8-6954-49F9-90AE-EF70C39F1E86}" type="datetimeFigureOut">
              <a:rPr lang="en-US" smtClean="0"/>
              <a:t>2/13/2020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99493A-A9BB-4C85-9901-F5B7866C0478}" type="slidenum">
              <a:rPr lang="en-US" smtClean="0"/>
              <a:t>‹#›</a:t>
            </a:fld>
            <a:endParaRPr lang="en-US"/>
          </a:p>
        </p:txBody>
      </p:sp>
    </p:spTree>
    <p:extLst>
      <p:ext uri="{BB962C8B-B14F-4D97-AF65-F5344CB8AC3E}">
        <p14:creationId xmlns:p14="http://schemas.microsoft.com/office/powerpoint/2010/main" val="4171645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researchgate.net/publication/4010558_Design_and_initial_results_of_a_bottom_stationing_ocean_profiler"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Describe</a:t>
            </a:r>
            <a:r>
              <a:rPr lang="en-US" baseline="0" dirty="0"/>
              <a:t> what this project is</a:t>
            </a:r>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1</a:t>
            </a:fld>
            <a:endParaRPr lang="en-US"/>
          </a:p>
        </p:txBody>
      </p:sp>
    </p:spTree>
    <p:extLst>
      <p:ext uri="{BB962C8B-B14F-4D97-AF65-F5344CB8AC3E}">
        <p14:creationId xmlns:p14="http://schemas.microsoft.com/office/powerpoint/2010/main" val="3131076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We cam see a cold, low oxygen deep water mass roll up the shelf and presumably transport nutrients (we’ll know when we have the Nitrate sensor on.;</a:t>
            </a:r>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10</a:t>
            </a:fld>
            <a:endParaRPr lang="en-US"/>
          </a:p>
        </p:txBody>
      </p:sp>
    </p:spTree>
    <p:extLst>
      <p:ext uri="{BB962C8B-B14F-4D97-AF65-F5344CB8AC3E}">
        <p14:creationId xmlns:p14="http://schemas.microsoft.com/office/powerpoint/2010/main" val="16981402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Hot air balloons navigate this way</a:t>
            </a:r>
          </a:p>
          <a:p>
            <a:r>
              <a:rPr lang="en-US" dirty="0"/>
              <a:t>Need to run ROMS at higher resolution particularly given the bathymetry</a:t>
            </a:r>
          </a:p>
          <a:p>
            <a:endParaRPr lang="en-US" dirty="0"/>
          </a:p>
          <a:p>
            <a:r>
              <a:rPr lang="en-US" dirty="0"/>
              <a:t>Maybe crop the ROMS window and add a velocity vs depth plot.</a:t>
            </a:r>
          </a:p>
        </p:txBody>
      </p:sp>
      <p:sp>
        <p:nvSpPr>
          <p:cNvPr id="4" name="Slide Number Placeholder 3"/>
          <p:cNvSpPr>
            <a:spLocks noGrp="1"/>
          </p:cNvSpPr>
          <p:nvPr>
            <p:ph type="sldNum" sz="quarter" idx="5"/>
          </p:nvPr>
        </p:nvSpPr>
        <p:spPr/>
        <p:txBody>
          <a:bodyPr/>
          <a:lstStyle/>
          <a:p>
            <a:fld id="{8599493A-A9BB-4C85-9901-F5B7866C0478}" type="slidenum">
              <a:rPr lang="en-US" smtClean="0"/>
              <a:t>11</a:t>
            </a:fld>
            <a:endParaRPr lang="en-US"/>
          </a:p>
        </p:txBody>
      </p:sp>
    </p:spTree>
    <p:extLst>
      <p:ext uri="{BB962C8B-B14F-4D97-AF65-F5344CB8AC3E}">
        <p14:creationId xmlns:p14="http://schemas.microsoft.com/office/powerpoint/2010/main" val="6665447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in shallow water is a challenge as I mentioned earlier.  If you’re working in 20 meters of water you don’t want to spend 15 of those meters getting to a stable vertical velocity</a:t>
            </a:r>
          </a:p>
          <a:p>
            <a:r>
              <a:rPr lang="en-US" dirty="0"/>
              <a:t>The zoomed inset is for getting off the surface which is harder due to wave action and the fact that we descend at 20 cm/sec and ascend at 10 cm/sec</a:t>
            </a:r>
          </a:p>
          <a:p>
            <a:r>
              <a:rPr lang="en-US" dirty="0"/>
              <a:t>Sampling is typically done during park, anchor and ascent but can be done on descent if desired.</a:t>
            </a:r>
          </a:p>
          <a:p>
            <a:r>
              <a:rPr lang="en-US" dirty="0"/>
              <a:t>The depth control has a dead band which in this case is set for +/1 meter.</a:t>
            </a:r>
          </a:p>
          <a:p>
            <a:r>
              <a:rPr lang="en-US" dirty="0"/>
              <a:t>Tuned for maximum stability and noise rejection and  moderate performance</a:t>
            </a:r>
          </a:p>
          <a:p>
            <a:r>
              <a:rPr lang="en-US" dirty="0"/>
              <a:t>6 meters of overshoot</a:t>
            </a:r>
          </a:p>
        </p:txBody>
      </p:sp>
      <p:sp>
        <p:nvSpPr>
          <p:cNvPr id="4" name="Slide Number Placeholder 3"/>
          <p:cNvSpPr>
            <a:spLocks noGrp="1"/>
          </p:cNvSpPr>
          <p:nvPr>
            <p:ph type="sldNum" sz="quarter" idx="5"/>
          </p:nvPr>
        </p:nvSpPr>
        <p:spPr/>
        <p:txBody>
          <a:bodyPr/>
          <a:lstStyle/>
          <a:p>
            <a:fld id="{8599493A-A9BB-4C85-9901-F5B7866C0478}" type="slidenum">
              <a:rPr lang="en-US" smtClean="0"/>
              <a:t>12</a:t>
            </a:fld>
            <a:endParaRPr lang="en-US"/>
          </a:p>
        </p:txBody>
      </p:sp>
    </p:spTree>
    <p:extLst>
      <p:ext uri="{BB962C8B-B14F-4D97-AF65-F5344CB8AC3E}">
        <p14:creationId xmlns:p14="http://schemas.microsoft.com/office/powerpoint/2010/main" val="4885626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Exact same control algorithm with no dead band.</a:t>
            </a:r>
          </a:p>
          <a:p>
            <a:r>
              <a:rPr lang="en-US" dirty="0"/>
              <a:t>After trying several other subsurface </a:t>
            </a:r>
            <a:r>
              <a:rPr lang="en-US" dirty="0" err="1"/>
              <a:t>Lagrangian</a:t>
            </a:r>
            <a:r>
              <a:rPr lang="en-US"/>
              <a:t> floats</a:t>
            </a:r>
            <a:r>
              <a:rPr lang="en-US" dirty="0"/>
              <a:t>, the MBARI BOG built 2 for their twice a year field deployments</a:t>
            </a:r>
          </a:p>
          <a:p>
            <a:r>
              <a:rPr lang="en-US" dirty="0"/>
              <a:t>Ballast in 350 gram increments in the test tank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Pick up truck of the sea</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13</a:t>
            </a:fld>
            <a:endParaRPr lang="en-US"/>
          </a:p>
        </p:txBody>
      </p:sp>
    </p:spTree>
    <p:extLst>
      <p:ext uri="{BB962C8B-B14F-4D97-AF65-F5344CB8AC3E}">
        <p14:creationId xmlns:p14="http://schemas.microsoft.com/office/powerpoint/2010/main" val="848755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14</a:t>
            </a:fld>
            <a:endParaRPr lang="en-US"/>
          </a:p>
        </p:txBody>
      </p:sp>
    </p:spTree>
    <p:extLst>
      <p:ext uri="{BB962C8B-B14F-4D97-AF65-F5344CB8AC3E}">
        <p14:creationId xmlns:p14="http://schemas.microsoft.com/office/powerpoint/2010/main" val="3454705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15</a:t>
            </a:fld>
            <a:endParaRPr lang="en-US"/>
          </a:p>
        </p:txBody>
      </p:sp>
    </p:spTree>
    <p:extLst>
      <p:ext uri="{BB962C8B-B14F-4D97-AF65-F5344CB8AC3E}">
        <p14:creationId xmlns:p14="http://schemas.microsoft.com/office/powerpoint/2010/main" val="36153017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16</a:t>
            </a:fld>
            <a:endParaRPr lang="en-US"/>
          </a:p>
        </p:txBody>
      </p:sp>
    </p:spTree>
    <p:extLst>
      <p:ext uri="{BB962C8B-B14F-4D97-AF65-F5344CB8AC3E}">
        <p14:creationId xmlns:p14="http://schemas.microsoft.com/office/powerpoint/2010/main" val="22289946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17</a:t>
            </a:fld>
            <a:endParaRPr lang="en-US"/>
          </a:p>
        </p:txBody>
      </p:sp>
    </p:spTree>
    <p:extLst>
      <p:ext uri="{BB962C8B-B14F-4D97-AF65-F5344CB8AC3E}">
        <p14:creationId xmlns:p14="http://schemas.microsoft.com/office/powerpoint/2010/main" val="17886819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18</a:t>
            </a:fld>
            <a:endParaRPr lang="en-US"/>
          </a:p>
        </p:txBody>
      </p:sp>
    </p:spTree>
    <p:extLst>
      <p:ext uri="{BB962C8B-B14F-4D97-AF65-F5344CB8AC3E}">
        <p14:creationId xmlns:p14="http://schemas.microsoft.com/office/powerpoint/2010/main" val="36833982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19</a:t>
            </a:fld>
            <a:endParaRPr lang="en-US"/>
          </a:p>
        </p:txBody>
      </p:sp>
    </p:spTree>
    <p:extLst>
      <p:ext uri="{BB962C8B-B14F-4D97-AF65-F5344CB8AC3E}">
        <p14:creationId xmlns:p14="http://schemas.microsoft.com/office/powerpoint/2010/main" val="3933893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2</a:t>
            </a:fld>
            <a:endParaRPr lang="en-US"/>
          </a:p>
        </p:txBody>
      </p:sp>
    </p:spTree>
    <p:extLst>
      <p:ext uri="{BB962C8B-B14F-4D97-AF65-F5344CB8AC3E}">
        <p14:creationId xmlns:p14="http://schemas.microsoft.com/office/powerpoint/2010/main" val="12202716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action verbs</a:t>
            </a:r>
          </a:p>
        </p:txBody>
      </p:sp>
      <p:sp>
        <p:nvSpPr>
          <p:cNvPr id="4" name="Slide Number Placeholder 3"/>
          <p:cNvSpPr>
            <a:spLocks noGrp="1"/>
          </p:cNvSpPr>
          <p:nvPr>
            <p:ph type="sldNum" sz="quarter" idx="10"/>
          </p:nvPr>
        </p:nvSpPr>
        <p:spPr/>
        <p:txBody>
          <a:bodyPr/>
          <a:lstStyle/>
          <a:p>
            <a:fld id="{8599493A-A9BB-4C85-9901-F5B7866C0478}" type="slidenum">
              <a:rPr lang="en-US" smtClean="0"/>
              <a:t>20</a:t>
            </a:fld>
            <a:endParaRPr lang="en-US"/>
          </a:p>
        </p:txBody>
      </p:sp>
    </p:spTree>
    <p:extLst>
      <p:ext uri="{BB962C8B-B14F-4D97-AF65-F5344CB8AC3E}">
        <p14:creationId xmlns:p14="http://schemas.microsoft.com/office/powerpoint/2010/main" val="3109780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3</a:t>
            </a:fld>
            <a:endParaRPr lang="en-US"/>
          </a:p>
        </p:txBody>
      </p:sp>
    </p:spTree>
    <p:extLst>
      <p:ext uri="{BB962C8B-B14F-4D97-AF65-F5344CB8AC3E}">
        <p14:creationId xmlns:p14="http://schemas.microsoft.com/office/powerpoint/2010/main" val="2431391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4</a:t>
            </a:fld>
            <a:endParaRPr lang="en-US"/>
          </a:p>
        </p:txBody>
      </p:sp>
    </p:spTree>
    <p:extLst>
      <p:ext uri="{BB962C8B-B14F-4D97-AF65-F5344CB8AC3E}">
        <p14:creationId xmlns:p14="http://schemas.microsoft.com/office/powerpoint/2010/main" val="836848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Say bottom station ocean profiler</a:t>
            </a:r>
          </a:p>
          <a:p>
            <a:r>
              <a:rPr lang="en-US" dirty="0">
                <a:hlinkClick r:id="rId3"/>
              </a:rPr>
              <a:t>https://www.researchgate.net/publication/4010558_Design_and_initial_results_of_a_bottom_stationing_ocean_profiler</a:t>
            </a:r>
            <a:endParaRPr lang="en-US" dirty="0"/>
          </a:p>
          <a:p>
            <a:pPr fontAlgn="base"/>
            <a:r>
              <a:rPr lang="en-US" sz="1200" b="1" i="0" kern="1200" dirty="0" err="1">
                <a:solidFill>
                  <a:schemeClr val="tx1"/>
                </a:solidFill>
                <a:effectLst/>
                <a:latin typeface="+mn-lt"/>
                <a:ea typeface="+mn-ea"/>
                <a:cs typeface="+mn-cs"/>
              </a:rPr>
              <a:t>Arvor</a:t>
            </a:r>
            <a:r>
              <a:rPr lang="en-US" sz="1200" b="1" i="0" kern="1200" dirty="0">
                <a:solidFill>
                  <a:schemeClr val="tx1"/>
                </a:solidFill>
                <a:effectLst/>
                <a:latin typeface="+mn-lt"/>
                <a:ea typeface="+mn-ea"/>
                <a:cs typeface="+mn-cs"/>
              </a:rPr>
              <a:t>-C FLOAT DIMENSIONS </a:t>
            </a:r>
            <a:r>
              <a:rPr lang="en-US" sz="1200" b="0" i="0" kern="1200" dirty="0">
                <a:solidFill>
                  <a:schemeClr val="tx1"/>
                </a:solidFill>
                <a:effectLst/>
                <a:latin typeface="+mn-lt"/>
                <a:ea typeface="+mn-ea"/>
                <a:cs typeface="+mn-cs"/>
              </a:rPr>
              <a:t>Overall length: 195cm with antenna Hull length: 140cm Hull diameter: 11cm Weight: 22kg</a:t>
            </a:r>
          </a:p>
          <a:p>
            <a:pPr fontAlgn="base"/>
            <a:r>
              <a:rPr lang="en-US" sz="1200" b="0" i="0" kern="1200" dirty="0">
                <a:solidFill>
                  <a:schemeClr val="tx1"/>
                </a:solidFill>
                <a:effectLst/>
                <a:latin typeface="+mn-lt"/>
                <a:ea typeface="+mn-ea"/>
                <a:cs typeface="+mn-cs"/>
              </a:rPr>
              <a:t>Talk about anchoring, fast profiling, numerical model</a:t>
            </a:r>
          </a:p>
          <a:p>
            <a:endParaRPr lang="en-US" dirty="0"/>
          </a:p>
        </p:txBody>
      </p:sp>
      <p:sp>
        <p:nvSpPr>
          <p:cNvPr id="4" name="Slide Number Placeholder 3"/>
          <p:cNvSpPr>
            <a:spLocks noGrp="1"/>
          </p:cNvSpPr>
          <p:nvPr>
            <p:ph type="sldNum" sz="quarter" idx="10"/>
          </p:nvPr>
        </p:nvSpPr>
        <p:spPr/>
        <p:txBody>
          <a:bodyPr/>
          <a:lstStyle/>
          <a:p>
            <a:fld id="{8599493A-A9BB-4C85-9901-F5B7866C0478}" type="slidenum">
              <a:rPr lang="en-US" smtClean="0"/>
              <a:t>5</a:t>
            </a:fld>
            <a:endParaRPr lang="en-US"/>
          </a:p>
        </p:txBody>
      </p:sp>
    </p:spTree>
    <p:extLst>
      <p:ext uri="{BB962C8B-B14F-4D97-AF65-F5344CB8AC3E}">
        <p14:creationId xmlns:p14="http://schemas.microsoft.com/office/powerpoint/2010/main" val="2060956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6</a:t>
            </a:fld>
            <a:endParaRPr lang="en-US"/>
          </a:p>
        </p:txBody>
      </p:sp>
    </p:spTree>
    <p:extLst>
      <p:ext uri="{BB962C8B-B14F-4D97-AF65-F5344CB8AC3E}">
        <p14:creationId xmlns:p14="http://schemas.microsoft.com/office/powerpoint/2010/main" val="3855855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7</a:t>
            </a:fld>
            <a:endParaRPr lang="en-US"/>
          </a:p>
        </p:txBody>
      </p:sp>
    </p:spTree>
    <p:extLst>
      <p:ext uri="{BB962C8B-B14F-4D97-AF65-F5344CB8AC3E}">
        <p14:creationId xmlns:p14="http://schemas.microsoft.com/office/powerpoint/2010/main" val="2404352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8</a:t>
            </a:fld>
            <a:endParaRPr lang="en-US"/>
          </a:p>
        </p:txBody>
      </p:sp>
    </p:spTree>
    <p:extLst>
      <p:ext uri="{BB962C8B-B14F-4D97-AF65-F5344CB8AC3E}">
        <p14:creationId xmlns:p14="http://schemas.microsoft.com/office/powerpoint/2010/main" val="5168987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800" dirty="0"/>
              <a:t>Webb Apex Float = 1%, MRV S2-A Solo II = 3.4%, BSOP Modular = 3/82 = 3.7%, MRV Alamo = 4.2%</a:t>
            </a:r>
          </a:p>
          <a:p>
            <a:pPr lvl="1"/>
            <a:r>
              <a:rPr lang="en-US" sz="2800" dirty="0"/>
              <a:t>Talk about 2 versions: identical from the bottom end cap up</a:t>
            </a:r>
          </a:p>
          <a:p>
            <a:endParaRPr lang="en-US" dirty="0"/>
          </a:p>
        </p:txBody>
      </p:sp>
      <p:sp>
        <p:nvSpPr>
          <p:cNvPr id="4" name="Slide Number Placeholder 3"/>
          <p:cNvSpPr>
            <a:spLocks noGrp="1"/>
          </p:cNvSpPr>
          <p:nvPr>
            <p:ph type="sldNum" sz="quarter" idx="5"/>
          </p:nvPr>
        </p:nvSpPr>
        <p:spPr/>
        <p:txBody>
          <a:bodyPr/>
          <a:lstStyle/>
          <a:p>
            <a:fld id="{8599493A-A9BB-4C85-9901-F5B7866C0478}" type="slidenum">
              <a:rPr lang="en-US" smtClean="0"/>
              <a:t>9</a:t>
            </a:fld>
            <a:endParaRPr lang="en-US"/>
          </a:p>
        </p:txBody>
      </p:sp>
    </p:spTree>
    <p:extLst>
      <p:ext uri="{BB962C8B-B14F-4D97-AF65-F5344CB8AC3E}">
        <p14:creationId xmlns:p14="http://schemas.microsoft.com/office/powerpoint/2010/main" val="4279781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3E186-9CFA-46C1-865D-3CDB11131F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181A55C-12D9-4644-AC7C-EC2FC5042C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CDEA399-BEE1-4DC4-8467-6BFEB0FB2536}"/>
              </a:ext>
            </a:extLst>
          </p:cNvPr>
          <p:cNvSpPr>
            <a:spLocks noGrp="1"/>
          </p:cNvSpPr>
          <p:nvPr>
            <p:ph type="dt" sz="half" idx="10"/>
          </p:nvPr>
        </p:nvSpPr>
        <p:spPr/>
        <p:txBody>
          <a:bodyPr/>
          <a:lstStyle/>
          <a:p>
            <a:fld id="{CE25375C-5263-4EE0-BB92-B5A98955ED27}" type="datetimeFigureOut">
              <a:rPr lang="en-US" smtClean="0"/>
              <a:t>2/13/2020</a:t>
            </a:fld>
            <a:endParaRPr lang="en-US"/>
          </a:p>
        </p:txBody>
      </p:sp>
      <p:sp>
        <p:nvSpPr>
          <p:cNvPr id="5" name="Footer Placeholder 4">
            <a:extLst>
              <a:ext uri="{FF2B5EF4-FFF2-40B4-BE49-F238E27FC236}">
                <a16:creationId xmlns:a16="http://schemas.microsoft.com/office/drawing/2014/main" id="{D4A24099-8CE0-4FB8-A7E7-B8DEBF4FE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B3D17C-9902-4976-8F2E-5244ECFD4D0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612241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BA6ADE-2BD5-463C-B141-96E347B22C6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743168-C52E-451A-BF57-CDBD7F36285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CCC3C4-4B1C-4E88-9DDE-82631EC62BEA}"/>
              </a:ext>
            </a:extLst>
          </p:cNvPr>
          <p:cNvSpPr>
            <a:spLocks noGrp="1"/>
          </p:cNvSpPr>
          <p:nvPr>
            <p:ph type="dt" sz="half" idx="10"/>
          </p:nvPr>
        </p:nvSpPr>
        <p:spPr/>
        <p:txBody>
          <a:bodyPr/>
          <a:lstStyle/>
          <a:p>
            <a:fld id="{CE25375C-5263-4EE0-BB92-B5A98955ED27}" type="datetimeFigureOut">
              <a:rPr lang="en-US" smtClean="0"/>
              <a:t>2/13/2020</a:t>
            </a:fld>
            <a:endParaRPr lang="en-US"/>
          </a:p>
        </p:txBody>
      </p:sp>
      <p:sp>
        <p:nvSpPr>
          <p:cNvPr id="5" name="Footer Placeholder 4">
            <a:extLst>
              <a:ext uri="{FF2B5EF4-FFF2-40B4-BE49-F238E27FC236}">
                <a16:creationId xmlns:a16="http://schemas.microsoft.com/office/drawing/2014/main" id="{160D80E2-E2E5-4460-AD79-FE86B5E472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015C83-9173-4B3A-92F6-E15CE0E737AC}"/>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991865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4D8DE5-E70B-4010-8103-B59AFF91804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467D892-CD6E-4200-B9C8-C4BBB8CE57C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7D8DA9-5E2D-4024-86A3-A33CCE660DE7}"/>
              </a:ext>
            </a:extLst>
          </p:cNvPr>
          <p:cNvSpPr>
            <a:spLocks noGrp="1"/>
          </p:cNvSpPr>
          <p:nvPr>
            <p:ph type="dt" sz="half" idx="10"/>
          </p:nvPr>
        </p:nvSpPr>
        <p:spPr/>
        <p:txBody>
          <a:bodyPr/>
          <a:lstStyle/>
          <a:p>
            <a:fld id="{CE25375C-5263-4EE0-BB92-B5A98955ED27}" type="datetimeFigureOut">
              <a:rPr lang="en-US" smtClean="0"/>
              <a:t>2/13/2020</a:t>
            </a:fld>
            <a:endParaRPr lang="en-US"/>
          </a:p>
        </p:txBody>
      </p:sp>
      <p:sp>
        <p:nvSpPr>
          <p:cNvPr id="5" name="Footer Placeholder 4">
            <a:extLst>
              <a:ext uri="{FF2B5EF4-FFF2-40B4-BE49-F238E27FC236}">
                <a16:creationId xmlns:a16="http://schemas.microsoft.com/office/drawing/2014/main" id="{B87A8850-CCF6-48E8-A705-5EE3D1A792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E10D49-7FD8-4F47-97E6-4A9DC2C87C52}"/>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471991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69B4-3BDD-4A01-8685-8CBE1E3D935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4D06A3-5D33-4D22-804C-96D215F0BA5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D0291B-4197-4A95-8941-6AA1484E5C97}"/>
              </a:ext>
            </a:extLst>
          </p:cNvPr>
          <p:cNvSpPr>
            <a:spLocks noGrp="1"/>
          </p:cNvSpPr>
          <p:nvPr>
            <p:ph type="dt" sz="half" idx="10"/>
          </p:nvPr>
        </p:nvSpPr>
        <p:spPr/>
        <p:txBody>
          <a:bodyPr/>
          <a:lstStyle/>
          <a:p>
            <a:fld id="{CE25375C-5263-4EE0-BB92-B5A98955ED27}" type="datetimeFigureOut">
              <a:rPr lang="en-US" smtClean="0"/>
              <a:t>2/13/2020</a:t>
            </a:fld>
            <a:endParaRPr lang="en-US"/>
          </a:p>
        </p:txBody>
      </p:sp>
      <p:sp>
        <p:nvSpPr>
          <p:cNvPr id="5" name="Footer Placeholder 4">
            <a:extLst>
              <a:ext uri="{FF2B5EF4-FFF2-40B4-BE49-F238E27FC236}">
                <a16:creationId xmlns:a16="http://schemas.microsoft.com/office/drawing/2014/main" id="{4482F54E-B2A9-43A7-8F63-63F603D2903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BCF14A-9097-4C71-8562-260C4522FED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508230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EE560-8F7C-42A1-8249-2893D2ED28C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C68A221-AD14-49A5-9134-495FA2035C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72045E6-E24E-4B5D-878B-A1E780321D4C}"/>
              </a:ext>
            </a:extLst>
          </p:cNvPr>
          <p:cNvSpPr>
            <a:spLocks noGrp="1"/>
          </p:cNvSpPr>
          <p:nvPr>
            <p:ph type="dt" sz="half" idx="10"/>
          </p:nvPr>
        </p:nvSpPr>
        <p:spPr/>
        <p:txBody>
          <a:bodyPr/>
          <a:lstStyle/>
          <a:p>
            <a:fld id="{CE25375C-5263-4EE0-BB92-B5A98955ED27}" type="datetimeFigureOut">
              <a:rPr lang="en-US" smtClean="0"/>
              <a:t>2/13/2020</a:t>
            </a:fld>
            <a:endParaRPr lang="en-US"/>
          </a:p>
        </p:txBody>
      </p:sp>
      <p:sp>
        <p:nvSpPr>
          <p:cNvPr id="5" name="Footer Placeholder 4">
            <a:extLst>
              <a:ext uri="{FF2B5EF4-FFF2-40B4-BE49-F238E27FC236}">
                <a16:creationId xmlns:a16="http://schemas.microsoft.com/office/drawing/2014/main" id="{844ECCCE-EF86-4894-94E1-9BEA42B6C6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5B620A-6006-4A37-9598-D6EB2A643047}"/>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2566552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730AC3-5808-4134-A28D-49B05C57E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BC737D-D358-4AA6-815D-EC2B61D3BE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842FE0-D7C0-4A8B-8663-F9B24719D01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550FF7-B123-4F46-A94E-571BF7420B8C}"/>
              </a:ext>
            </a:extLst>
          </p:cNvPr>
          <p:cNvSpPr>
            <a:spLocks noGrp="1"/>
          </p:cNvSpPr>
          <p:nvPr>
            <p:ph type="dt" sz="half" idx="10"/>
          </p:nvPr>
        </p:nvSpPr>
        <p:spPr/>
        <p:txBody>
          <a:bodyPr/>
          <a:lstStyle/>
          <a:p>
            <a:fld id="{CE25375C-5263-4EE0-BB92-B5A98955ED27}" type="datetimeFigureOut">
              <a:rPr lang="en-US" smtClean="0"/>
              <a:t>2/13/2020</a:t>
            </a:fld>
            <a:endParaRPr lang="en-US"/>
          </a:p>
        </p:txBody>
      </p:sp>
      <p:sp>
        <p:nvSpPr>
          <p:cNvPr id="6" name="Footer Placeholder 5">
            <a:extLst>
              <a:ext uri="{FF2B5EF4-FFF2-40B4-BE49-F238E27FC236}">
                <a16:creationId xmlns:a16="http://schemas.microsoft.com/office/drawing/2014/main" id="{B1C8F30C-5160-436C-BCE0-F0B7E05840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B2899D-2AEC-404B-8686-5EFBD349C408}"/>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599966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856B9-8EAE-4598-AF7A-E295A4238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CBE8D09-EE2D-4DF4-BCE7-5F30A31C0A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2663EDB-3FD0-4619-AAD6-8DB8F7BECFA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0ACD9E-B7D1-4601-8DE0-D98D827B8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9FAEB8-B016-445A-85D3-111D8D4800E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D68D6C-B3A7-474A-827C-CC75E5DB06A6}"/>
              </a:ext>
            </a:extLst>
          </p:cNvPr>
          <p:cNvSpPr>
            <a:spLocks noGrp="1"/>
          </p:cNvSpPr>
          <p:nvPr>
            <p:ph type="dt" sz="half" idx="10"/>
          </p:nvPr>
        </p:nvSpPr>
        <p:spPr/>
        <p:txBody>
          <a:bodyPr/>
          <a:lstStyle/>
          <a:p>
            <a:fld id="{CE25375C-5263-4EE0-BB92-B5A98955ED27}" type="datetimeFigureOut">
              <a:rPr lang="en-US" smtClean="0"/>
              <a:t>2/13/2020</a:t>
            </a:fld>
            <a:endParaRPr lang="en-US"/>
          </a:p>
        </p:txBody>
      </p:sp>
      <p:sp>
        <p:nvSpPr>
          <p:cNvPr id="8" name="Footer Placeholder 7">
            <a:extLst>
              <a:ext uri="{FF2B5EF4-FFF2-40B4-BE49-F238E27FC236}">
                <a16:creationId xmlns:a16="http://schemas.microsoft.com/office/drawing/2014/main" id="{BE46A320-B624-491B-9BEC-C9A1580D18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5037A2-8AE6-41F6-A436-ADAA1F21C54D}"/>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759427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7C673-0B7E-4985-8E49-B1C3180C39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E234EA-0053-42A6-83E5-816B21876F9D}"/>
              </a:ext>
            </a:extLst>
          </p:cNvPr>
          <p:cNvSpPr>
            <a:spLocks noGrp="1"/>
          </p:cNvSpPr>
          <p:nvPr>
            <p:ph type="dt" sz="half" idx="10"/>
          </p:nvPr>
        </p:nvSpPr>
        <p:spPr/>
        <p:txBody>
          <a:bodyPr/>
          <a:lstStyle/>
          <a:p>
            <a:fld id="{CE25375C-5263-4EE0-BB92-B5A98955ED27}" type="datetimeFigureOut">
              <a:rPr lang="en-US" smtClean="0"/>
              <a:t>2/13/2020</a:t>
            </a:fld>
            <a:endParaRPr lang="en-US"/>
          </a:p>
        </p:txBody>
      </p:sp>
      <p:sp>
        <p:nvSpPr>
          <p:cNvPr id="4" name="Footer Placeholder 3">
            <a:extLst>
              <a:ext uri="{FF2B5EF4-FFF2-40B4-BE49-F238E27FC236}">
                <a16:creationId xmlns:a16="http://schemas.microsoft.com/office/drawing/2014/main" id="{6FD8B939-11A3-4FB1-9EFA-103B57B491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54564AE-73E4-4180-9444-A6F73DC0F6B6}"/>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90835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36B77C-9216-4159-9102-5CED111519C2}"/>
              </a:ext>
            </a:extLst>
          </p:cNvPr>
          <p:cNvSpPr>
            <a:spLocks noGrp="1"/>
          </p:cNvSpPr>
          <p:nvPr>
            <p:ph type="dt" sz="half" idx="10"/>
          </p:nvPr>
        </p:nvSpPr>
        <p:spPr/>
        <p:txBody>
          <a:bodyPr/>
          <a:lstStyle/>
          <a:p>
            <a:fld id="{CE25375C-5263-4EE0-BB92-B5A98955ED27}" type="datetimeFigureOut">
              <a:rPr lang="en-US" smtClean="0"/>
              <a:t>2/13/2020</a:t>
            </a:fld>
            <a:endParaRPr lang="en-US"/>
          </a:p>
        </p:txBody>
      </p:sp>
      <p:sp>
        <p:nvSpPr>
          <p:cNvPr id="3" name="Footer Placeholder 2">
            <a:extLst>
              <a:ext uri="{FF2B5EF4-FFF2-40B4-BE49-F238E27FC236}">
                <a16:creationId xmlns:a16="http://schemas.microsoft.com/office/drawing/2014/main" id="{E09D2A06-4E8C-4B96-B8FD-0227DB1CB2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048C25-3FA3-47B9-B04F-C24AC91ADAE0}"/>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1227732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0DDE4E-762C-47EC-8989-21D2EB1CE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D41EFC-BA7D-4EDB-9054-D34DFC0B90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1B2174-9C0A-44A2-9153-FB9A75131F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B1E62A1-CC06-4526-840A-4B17CBDA8309}"/>
              </a:ext>
            </a:extLst>
          </p:cNvPr>
          <p:cNvSpPr>
            <a:spLocks noGrp="1"/>
          </p:cNvSpPr>
          <p:nvPr>
            <p:ph type="dt" sz="half" idx="10"/>
          </p:nvPr>
        </p:nvSpPr>
        <p:spPr/>
        <p:txBody>
          <a:bodyPr/>
          <a:lstStyle/>
          <a:p>
            <a:fld id="{CE25375C-5263-4EE0-BB92-B5A98955ED27}" type="datetimeFigureOut">
              <a:rPr lang="en-US" smtClean="0"/>
              <a:t>2/13/2020</a:t>
            </a:fld>
            <a:endParaRPr lang="en-US"/>
          </a:p>
        </p:txBody>
      </p:sp>
      <p:sp>
        <p:nvSpPr>
          <p:cNvPr id="6" name="Footer Placeholder 5">
            <a:extLst>
              <a:ext uri="{FF2B5EF4-FFF2-40B4-BE49-F238E27FC236}">
                <a16:creationId xmlns:a16="http://schemas.microsoft.com/office/drawing/2014/main" id="{135B7F48-3B92-47C8-99B7-F9497545EC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20C68-3430-4686-B57A-F82C4BDD9749}"/>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3058252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B502-B325-4343-B39D-80B9819915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C22A6F-90E2-45CA-8494-089AB1AE74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32F7519-BABA-4A4D-8A27-B95AB36B22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120180F-4D27-47FE-ACB0-FEED035093F9}"/>
              </a:ext>
            </a:extLst>
          </p:cNvPr>
          <p:cNvSpPr>
            <a:spLocks noGrp="1"/>
          </p:cNvSpPr>
          <p:nvPr>
            <p:ph type="dt" sz="half" idx="10"/>
          </p:nvPr>
        </p:nvSpPr>
        <p:spPr/>
        <p:txBody>
          <a:bodyPr/>
          <a:lstStyle/>
          <a:p>
            <a:fld id="{CE25375C-5263-4EE0-BB92-B5A98955ED27}" type="datetimeFigureOut">
              <a:rPr lang="en-US" smtClean="0"/>
              <a:t>2/13/2020</a:t>
            </a:fld>
            <a:endParaRPr lang="en-US"/>
          </a:p>
        </p:txBody>
      </p:sp>
      <p:sp>
        <p:nvSpPr>
          <p:cNvPr id="6" name="Footer Placeholder 5">
            <a:extLst>
              <a:ext uri="{FF2B5EF4-FFF2-40B4-BE49-F238E27FC236}">
                <a16:creationId xmlns:a16="http://schemas.microsoft.com/office/drawing/2014/main" id="{C3500596-9A11-42A9-8275-0FD64CC32C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DE6F28-5E5F-4D83-A733-464DD366F4E1}"/>
              </a:ext>
            </a:extLst>
          </p:cNvPr>
          <p:cNvSpPr>
            <a:spLocks noGrp="1"/>
          </p:cNvSpPr>
          <p:nvPr>
            <p:ph type="sldNum" sz="quarter" idx="12"/>
          </p:nvPr>
        </p:nvSpPr>
        <p:spPr/>
        <p:txBody>
          <a:bodyPr/>
          <a:lstStyle/>
          <a:p>
            <a:fld id="{36624B13-0FE2-41F2-B224-8C63EFC7B8E9}" type="slidenum">
              <a:rPr lang="en-US" smtClean="0"/>
              <a:t>‹#›</a:t>
            </a:fld>
            <a:endParaRPr lang="en-US"/>
          </a:p>
        </p:txBody>
      </p:sp>
    </p:spTree>
    <p:extLst>
      <p:ext uri="{BB962C8B-B14F-4D97-AF65-F5344CB8AC3E}">
        <p14:creationId xmlns:p14="http://schemas.microsoft.com/office/powerpoint/2010/main" val="807806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60000"/>
            <a:lumOff val="4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111CD5-8D07-473C-863D-CF9594A24D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A8CA0B-854A-466A-A5C7-DD2B8D5DE4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F7E26C-999F-40D7-B7E0-4FD72DEB58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25375C-5263-4EE0-BB92-B5A98955ED27}" type="datetimeFigureOut">
              <a:rPr lang="en-US" smtClean="0"/>
              <a:t>2/13/2020</a:t>
            </a:fld>
            <a:endParaRPr lang="en-US"/>
          </a:p>
        </p:txBody>
      </p:sp>
      <p:sp>
        <p:nvSpPr>
          <p:cNvPr id="5" name="Footer Placeholder 4">
            <a:extLst>
              <a:ext uri="{FF2B5EF4-FFF2-40B4-BE49-F238E27FC236}">
                <a16:creationId xmlns:a16="http://schemas.microsoft.com/office/drawing/2014/main" id="{22F4F694-2ECA-4231-93D7-0D50CF4200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47E65AB-87A9-462F-AE2B-2AC393457F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624B13-0FE2-41F2-B224-8C63EFC7B8E9}" type="slidenum">
              <a:rPr lang="en-US" smtClean="0"/>
              <a:t>‹#›</a:t>
            </a:fld>
            <a:endParaRPr lang="en-US"/>
          </a:p>
        </p:txBody>
      </p:sp>
    </p:spTree>
    <p:extLst>
      <p:ext uri="{BB962C8B-B14F-4D97-AF65-F5344CB8AC3E}">
        <p14:creationId xmlns:p14="http://schemas.microsoft.com/office/powerpoint/2010/main" val="396156962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88410-46AB-4341-9F59-61D904220379}"/>
              </a:ext>
            </a:extLst>
          </p:cNvPr>
          <p:cNvSpPr>
            <a:spLocks noGrp="1"/>
          </p:cNvSpPr>
          <p:nvPr>
            <p:ph type="ctrTitle"/>
          </p:nvPr>
        </p:nvSpPr>
        <p:spPr>
          <a:xfrm>
            <a:off x="334297" y="1082657"/>
            <a:ext cx="8249264" cy="1757363"/>
          </a:xfrm>
        </p:spPr>
        <p:txBody>
          <a:bodyPr>
            <a:normAutofit fontScale="90000"/>
          </a:bodyPr>
          <a:lstStyle/>
          <a:p>
            <a:r>
              <a:rPr lang="en-US" dirty="0">
                <a:latin typeface="+mn-lt"/>
              </a:rPr>
              <a:t>A New Profiling Float for Coastal and Upper Water Column Applications </a:t>
            </a:r>
          </a:p>
        </p:txBody>
      </p:sp>
      <p:sp>
        <p:nvSpPr>
          <p:cNvPr id="3" name="Subtitle 2">
            <a:extLst>
              <a:ext uri="{FF2B5EF4-FFF2-40B4-BE49-F238E27FC236}">
                <a16:creationId xmlns:a16="http://schemas.microsoft.com/office/drawing/2014/main" id="{A15F6A6A-9171-4E17-BF1F-F3947AEFD7C1}"/>
              </a:ext>
            </a:extLst>
          </p:cNvPr>
          <p:cNvSpPr>
            <a:spLocks noGrp="1"/>
          </p:cNvSpPr>
          <p:nvPr>
            <p:ph type="subTitle" idx="1"/>
          </p:nvPr>
        </p:nvSpPr>
        <p:spPr>
          <a:xfrm>
            <a:off x="771833" y="3300241"/>
            <a:ext cx="7374193" cy="2104496"/>
          </a:xfrm>
        </p:spPr>
        <p:txBody>
          <a:bodyPr>
            <a:noAutofit/>
          </a:bodyPr>
          <a:lstStyle/>
          <a:p>
            <a:r>
              <a:rPr lang="en-US" sz="2800" dirty="0"/>
              <a:t>Gene Massion, Kenneth S Johnson, Eric J Martin, Ed Mellinger, Paul McGill and Paul Coenen</a:t>
            </a:r>
          </a:p>
          <a:p>
            <a:r>
              <a:rPr lang="en-US" sz="2800" dirty="0"/>
              <a:t> Monterey Bay Aquarium Research Institute, Moss Landing, CA, United States</a:t>
            </a:r>
          </a:p>
          <a:p>
            <a:r>
              <a:rPr lang="en-US" sz="2800" dirty="0"/>
              <a:t>Ocean Sciences Meeting, 20 February 2020</a:t>
            </a:r>
          </a:p>
        </p:txBody>
      </p:sp>
      <p:pic>
        <p:nvPicPr>
          <p:cNvPr id="5" name="Picture 4">
            <a:extLst>
              <a:ext uri="{FF2B5EF4-FFF2-40B4-BE49-F238E27FC236}">
                <a16:creationId xmlns:a16="http://schemas.microsoft.com/office/drawing/2014/main" id="{87130191-D5D9-42FD-AFB0-29107D564A1B}"/>
              </a:ext>
            </a:extLst>
          </p:cNvPr>
          <p:cNvPicPr>
            <a:picLocks noChangeAspect="1"/>
          </p:cNvPicPr>
          <p:nvPr/>
        </p:nvPicPr>
        <p:blipFill>
          <a:blip r:embed="rId3"/>
          <a:stretch>
            <a:fillRect/>
          </a:stretch>
        </p:blipFill>
        <p:spPr>
          <a:xfrm>
            <a:off x="9075174" y="296761"/>
            <a:ext cx="2671820" cy="6264477"/>
          </a:xfrm>
          <a:prstGeom prst="rect">
            <a:avLst/>
          </a:prstGeom>
        </p:spPr>
      </p:pic>
    </p:spTree>
    <p:extLst>
      <p:ext uri="{BB962C8B-B14F-4D97-AF65-F5344CB8AC3E}">
        <p14:creationId xmlns:p14="http://schemas.microsoft.com/office/powerpoint/2010/main" val="3049523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FD886-61A6-4140-A73F-4BB3D2D7C818}"/>
              </a:ext>
            </a:extLst>
          </p:cNvPr>
          <p:cNvSpPr>
            <a:spLocks noGrp="1"/>
          </p:cNvSpPr>
          <p:nvPr>
            <p:ph type="title"/>
          </p:nvPr>
        </p:nvSpPr>
        <p:spPr>
          <a:xfrm>
            <a:off x="344839" y="579317"/>
            <a:ext cx="4394310" cy="1639870"/>
          </a:xfrm>
        </p:spPr>
        <p:txBody>
          <a:bodyPr>
            <a:normAutofit/>
          </a:bodyPr>
          <a:lstStyle/>
          <a:p>
            <a:pPr algn="ctr"/>
            <a:r>
              <a:rPr lang="en-US" sz="4800" dirty="0">
                <a:latin typeface="+mn-lt"/>
              </a:rPr>
              <a:t>Science Data Products</a:t>
            </a:r>
          </a:p>
        </p:txBody>
      </p:sp>
      <p:pic>
        <p:nvPicPr>
          <p:cNvPr id="15" name="Picture 14">
            <a:extLst>
              <a:ext uri="{FF2B5EF4-FFF2-40B4-BE49-F238E27FC236}">
                <a16:creationId xmlns:a16="http://schemas.microsoft.com/office/drawing/2014/main" id="{25F16012-606E-4CAA-BDD5-0831D718E78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903" r="65112" b="31756"/>
          <a:stretch/>
        </p:blipFill>
        <p:spPr>
          <a:xfrm>
            <a:off x="926690" y="2483431"/>
            <a:ext cx="3654432" cy="3795252"/>
          </a:xfrm>
          <a:prstGeom prst="rect">
            <a:avLst/>
          </a:prstGeom>
          <a:ln w="19050">
            <a:solidFill>
              <a:schemeClr val="bg1"/>
            </a:solidFill>
          </a:ln>
        </p:spPr>
      </p:pic>
      <p:pic>
        <p:nvPicPr>
          <p:cNvPr id="17" name="Picture 16">
            <a:extLst>
              <a:ext uri="{FF2B5EF4-FFF2-40B4-BE49-F238E27FC236}">
                <a16:creationId xmlns:a16="http://schemas.microsoft.com/office/drawing/2014/main" id="{CB5A1096-765A-4D13-B827-3A116B844D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380"/>
          <a:stretch/>
        </p:blipFill>
        <p:spPr>
          <a:xfrm>
            <a:off x="5580316" y="154666"/>
            <a:ext cx="6463491" cy="6548668"/>
          </a:xfrm>
          <a:prstGeom prst="rect">
            <a:avLst/>
          </a:prstGeom>
          <a:ln w="19050">
            <a:solidFill>
              <a:schemeClr val="bg1"/>
            </a:solidFill>
          </a:ln>
        </p:spPr>
      </p:pic>
    </p:spTree>
    <p:extLst>
      <p:ext uri="{BB962C8B-B14F-4D97-AF65-F5344CB8AC3E}">
        <p14:creationId xmlns:p14="http://schemas.microsoft.com/office/powerpoint/2010/main" val="5567032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894E5EA-7008-4E0A-A996-EC47F0BB5823}"/>
              </a:ext>
            </a:extLst>
          </p:cNvPr>
          <p:cNvPicPr>
            <a:picLocks noChangeAspect="1"/>
          </p:cNvPicPr>
          <p:nvPr/>
        </p:nvPicPr>
        <p:blipFill rotWithShape="1">
          <a:blip r:embed="rId3"/>
          <a:srcRect l="14575" t="16421" r="11741" b="37781"/>
          <a:stretch/>
        </p:blipFill>
        <p:spPr>
          <a:xfrm>
            <a:off x="258097" y="2153284"/>
            <a:ext cx="11682692" cy="4619905"/>
          </a:xfrm>
          <a:prstGeom prst="rect">
            <a:avLst/>
          </a:prstGeom>
          <a:ln w="19050">
            <a:solidFill>
              <a:schemeClr val="tx1"/>
            </a:solidFill>
          </a:ln>
        </p:spPr>
      </p:pic>
      <p:sp>
        <p:nvSpPr>
          <p:cNvPr id="2" name="Title 1">
            <a:extLst>
              <a:ext uri="{FF2B5EF4-FFF2-40B4-BE49-F238E27FC236}">
                <a16:creationId xmlns:a16="http://schemas.microsoft.com/office/drawing/2014/main" id="{9EADDD5A-50A0-4E33-A69D-9065F78D4AB5}"/>
              </a:ext>
            </a:extLst>
          </p:cNvPr>
          <p:cNvSpPr>
            <a:spLocks noGrp="1"/>
          </p:cNvSpPr>
          <p:nvPr>
            <p:ph type="title"/>
          </p:nvPr>
        </p:nvSpPr>
        <p:spPr>
          <a:xfrm>
            <a:off x="-250722" y="138326"/>
            <a:ext cx="4945626" cy="792623"/>
          </a:xfrm>
        </p:spPr>
        <p:txBody>
          <a:bodyPr/>
          <a:lstStyle/>
          <a:p>
            <a:pPr algn="ctr"/>
            <a:r>
              <a:rPr lang="en-US" b="1" dirty="0"/>
              <a:t>Float Navigation</a:t>
            </a:r>
          </a:p>
        </p:txBody>
      </p:sp>
      <p:pic>
        <p:nvPicPr>
          <p:cNvPr id="5" name="Content Placeholder 4">
            <a:extLst>
              <a:ext uri="{FF2B5EF4-FFF2-40B4-BE49-F238E27FC236}">
                <a16:creationId xmlns:a16="http://schemas.microsoft.com/office/drawing/2014/main" id="{5F53A580-E577-4EB3-9039-A69119C628F9}"/>
              </a:ext>
            </a:extLst>
          </p:cNvPr>
          <p:cNvPicPr>
            <a:picLocks noGrp="1" noChangeAspect="1"/>
          </p:cNvPicPr>
          <p:nvPr>
            <p:ph idx="1"/>
          </p:nvPr>
        </p:nvPicPr>
        <p:blipFill>
          <a:blip r:embed="rId4"/>
          <a:stretch>
            <a:fillRect/>
          </a:stretch>
        </p:blipFill>
        <p:spPr>
          <a:xfrm>
            <a:off x="4272388" y="2079140"/>
            <a:ext cx="2355966" cy="2400299"/>
          </a:xfrm>
          <a:prstGeom prst="rect">
            <a:avLst/>
          </a:prstGeom>
          <a:ln w="19050">
            <a:solidFill>
              <a:schemeClr val="tx1"/>
            </a:solidFill>
          </a:ln>
        </p:spPr>
      </p:pic>
      <p:pic>
        <p:nvPicPr>
          <p:cNvPr id="7" name="Picture 6">
            <a:extLst>
              <a:ext uri="{FF2B5EF4-FFF2-40B4-BE49-F238E27FC236}">
                <a16:creationId xmlns:a16="http://schemas.microsoft.com/office/drawing/2014/main" id="{C1045C32-3CC0-4728-B1F4-E4FEA8361AC0}"/>
              </a:ext>
            </a:extLst>
          </p:cNvPr>
          <p:cNvPicPr>
            <a:picLocks noChangeAspect="1"/>
          </p:cNvPicPr>
          <p:nvPr/>
        </p:nvPicPr>
        <p:blipFill>
          <a:blip r:embed="rId5"/>
          <a:stretch>
            <a:fillRect/>
          </a:stretch>
        </p:blipFill>
        <p:spPr>
          <a:xfrm>
            <a:off x="430500" y="959983"/>
            <a:ext cx="3669485" cy="3446529"/>
          </a:xfrm>
          <a:prstGeom prst="rect">
            <a:avLst/>
          </a:prstGeom>
          <a:ln w="19050">
            <a:solidFill>
              <a:schemeClr val="tx1"/>
            </a:solidFill>
          </a:ln>
        </p:spPr>
      </p:pic>
      <p:sp>
        <p:nvSpPr>
          <p:cNvPr id="8" name="Content Placeholder 2">
            <a:extLst>
              <a:ext uri="{FF2B5EF4-FFF2-40B4-BE49-F238E27FC236}">
                <a16:creationId xmlns:a16="http://schemas.microsoft.com/office/drawing/2014/main" id="{51591FFF-20DD-43EE-9C4E-D039A68F8081}"/>
              </a:ext>
            </a:extLst>
          </p:cNvPr>
          <p:cNvSpPr txBox="1">
            <a:spLocks/>
          </p:cNvSpPr>
          <p:nvPr/>
        </p:nvSpPr>
        <p:spPr>
          <a:xfrm>
            <a:off x="4159250" y="247044"/>
            <a:ext cx="8101576" cy="18202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Experiment: Park the CPF at various depths and compare track to ROMS nowcast and previous missions that anchored on the bottom after every profile</a:t>
            </a:r>
          </a:p>
        </p:txBody>
      </p:sp>
      <p:sp>
        <p:nvSpPr>
          <p:cNvPr id="16" name="TextBox 15">
            <a:extLst>
              <a:ext uri="{FF2B5EF4-FFF2-40B4-BE49-F238E27FC236}">
                <a16:creationId xmlns:a16="http://schemas.microsoft.com/office/drawing/2014/main" id="{6A7948B9-823A-41FD-BF61-9DCE69FC4000}"/>
              </a:ext>
            </a:extLst>
          </p:cNvPr>
          <p:cNvSpPr txBox="1"/>
          <p:nvPr/>
        </p:nvSpPr>
        <p:spPr>
          <a:xfrm>
            <a:off x="1563330" y="4406512"/>
            <a:ext cx="6007509" cy="830997"/>
          </a:xfrm>
          <a:prstGeom prst="rect">
            <a:avLst/>
          </a:prstGeom>
          <a:noFill/>
        </p:spPr>
        <p:txBody>
          <a:bodyPr wrap="square" rtlCol="0">
            <a:spAutoFit/>
          </a:bodyPr>
          <a:lstStyle/>
          <a:p>
            <a:r>
              <a:rPr lang="en-US" sz="2400" dirty="0"/>
              <a:t>March 2017 Un-navigated, 		        5km Anchor on Bottom Track  </a:t>
            </a:r>
          </a:p>
        </p:txBody>
      </p:sp>
      <p:sp>
        <p:nvSpPr>
          <p:cNvPr id="17" name="TextBox 16">
            <a:extLst>
              <a:ext uri="{FF2B5EF4-FFF2-40B4-BE49-F238E27FC236}">
                <a16:creationId xmlns:a16="http://schemas.microsoft.com/office/drawing/2014/main" id="{4187F056-B9EF-48C4-A9BE-1C802538D440}"/>
              </a:ext>
            </a:extLst>
          </p:cNvPr>
          <p:cNvSpPr txBox="1"/>
          <p:nvPr/>
        </p:nvSpPr>
        <p:spPr>
          <a:xfrm>
            <a:off x="7777317" y="5237509"/>
            <a:ext cx="3639164" cy="1200329"/>
          </a:xfrm>
          <a:prstGeom prst="rect">
            <a:avLst/>
          </a:prstGeom>
          <a:noFill/>
        </p:spPr>
        <p:txBody>
          <a:bodyPr wrap="square" rtlCol="0">
            <a:spAutoFit/>
          </a:bodyPr>
          <a:lstStyle/>
          <a:p>
            <a:pPr algn="r"/>
            <a:r>
              <a:rPr lang="en-US" sz="2400" dirty="0"/>
              <a:t>2 km</a:t>
            </a:r>
          </a:p>
          <a:p>
            <a:pPr algn="r"/>
            <a:r>
              <a:rPr lang="en-US" sz="2400" dirty="0"/>
              <a:t>July 2017 Navigated, Park at User Specified Depth Track </a:t>
            </a:r>
          </a:p>
        </p:txBody>
      </p:sp>
      <p:sp>
        <p:nvSpPr>
          <p:cNvPr id="18" name="TextBox 17">
            <a:extLst>
              <a:ext uri="{FF2B5EF4-FFF2-40B4-BE49-F238E27FC236}">
                <a16:creationId xmlns:a16="http://schemas.microsoft.com/office/drawing/2014/main" id="{DC5C0CAD-B752-4421-8E15-626D42ABC17C}"/>
              </a:ext>
            </a:extLst>
          </p:cNvPr>
          <p:cNvSpPr txBox="1"/>
          <p:nvPr/>
        </p:nvSpPr>
        <p:spPr>
          <a:xfrm>
            <a:off x="430500" y="3184176"/>
            <a:ext cx="1916790" cy="1200329"/>
          </a:xfrm>
          <a:prstGeom prst="rect">
            <a:avLst/>
          </a:prstGeom>
          <a:noFill/>
        </p:spPr>
        <p:txBody>
          <a:bodyPr wrap="square" rtlCol="0">
            <a:spAutoFit/>
          </a:bodyPr>
          <a:lstStyle/>
          <a:p>
            <a:r>
              <a:rPr lang="en-US" dirty="0"/>
              <a:t>ROMS Predicted Trajectories at 1 m (red, 20 m purple, 30 m yellow</a:t>
            </a:r>
          </a:p>
        </p:txBody>
      </p:sp>
      <p:sp>
        <p:nvSpPr>
          <p:cNvPr id="3" name="Oval 2">
            <a:extLst>
              <a:ext uri="{FF2B5EF4-FFF2-40B4-BE49-F238E27FC236}">
                <a16:creationId xmlns:a16="http://schemas.microsoft.com/office/drawing/2014/main" id="{C3471519-DDB0-4194-9148-8828E902319E}"/>
              </a:ext>
            </a:extLst>
          </p:cNvPr>
          <p:cNvSpPr/>
          <p:nvPr/>
        </p:nvSpPr>
        <p:spPr>
          <a:xfrm>
            <a:off x="4159250" y="2860497"/>
            <a:ext cx="1539454" cy="647359"/>
          </a:xfrm>
          <a:prstGeom prst="ellipse">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a:extLst>
              <a:ext uri="{FF2B5EF4-FFF2-40B4-BE49-F238E27FC236}">
                <a16:creationId xmlns:a16="http://schemas.microsoft.com/office/drawing/2014/main" id="{9AD0CE20-54BB-438C-AD64-C60480A7E3BB}"/>
              </a:ext>
            </a:extLst>
          </p:cNvPr>
          <p:cNvCxnSpPr>
            <a:stCxn id="3" idx="6"/>
          </p:cNvCxnSpPr>
          <p:nvPr/>
        </p:nvCxnSpPr>
        <p:spPr>
          <a:xfrm>
            <a:off x="5698704" y="3184177"/>
            <a:ext cx="1661652" cy="1043004"/>
          </a:xfrm>
          <a:prstGeom prst="straightConnector1">
            <a:avLst/>
          </a:prstGeom>
          <a:ln w="25400">
            <a:solidFill>
              <a:srgbClr val="FFFF00"/>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8897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1445342" y="587397"/>
            <a:ext cx="9045677" cy="828675"/>
          </a:xfrm>
        </p:spPr>
        <p:txBody>
          <a:bodyPr>
            <a:normAutofit fontScale="90000"/>
          </a:bodyPr>
          <a:lstStyle/>
          <a:p>
            <a:pPr algn="ctr"/>
            <a:r>
              <a:rPr lang="en-US" dirty="0">
                <a:latin typeface="+mn-lt"/>
              </a:rPr>
              <a:t>Engineering Results</a:t>
            </a:r>
            <a:br>
              <a:rPr lang="en-US" dirty="0">
                <a:latin typeface="+mn-lt"/>
              </a:rPr>
            </a:br>
            <a:r>
              <a:rPr lang="en-US" sz="2700" dirty="0"/>
              <a:t>To date, no obvious issues with anchoring, de-anchoring, parking at depth, controlling velocity or depth after ~45 days of sea tests</a:t>
            </a:r>
            <a:br>
              <a:rPr lang="en-US" dirty="0"/>
            </a:br>
            <a:endParaRPr lang="en-US" dirty="0">
              <a:latin typeface="+mn-lt"/>
            </a:endParaRPr>
          </a:p>
        </p:txBody>
      </p:sp>
      <p:pic>
        <p:nvPicPr>
          <p:cNvPr id="4" name="Picture 3">
            <a:extLst>
              <a:ext uri="{FF2B5EF4-FFF2-40B4-BE49-F238E27FC236}">
                <a16:creationId xmlns:a16="http://schemas.microsoft.com/office/drawing/2014/main" id="{16298D94-4412-4B58-854B-F48AC240BDAB}"/>
              </a:ext>
            </a:extLst>
          </p:cNvPr>
          <p:cNvPicPr>
            <a:picLocks noChangeAspect="1"/>
          </p:cNvPicPr>
          <p:nvPr/>
        </p:nvPicPr>
        <p:blipFill rotWithShape="1">
          <a:blip r:embed="rId3">
            <a:extLst>
              <a:ext uri="{28A0092B-C50C-407E-A947-70E740481C1C}">
                <a14:useLocalDpi xmlns:a14="http://schemas.microsoft.com/office/drawing/2010/main" val="0"/>
              </a:ext>
            </a:extLst>
          </a:blip>
          <a:srcRect l="5209" r="4549" b="2193"/>
          <a:stretch/>
        </p:blipFill>
        <p:spPr>
          <a:xfrm>
            <a:off x="2359742" y="1612490"/>
            <a:ext cx="7167715" cy="5021490"/>
          </a:xfrm>
          <a:prstGeom prst="rect">
            <a:avLst/>
          </a:prstGeom>
          <a:ln w="19050">
            <a:solidFill>
              <a:schemeClr val="accent1">
                <a:lumMod val="75000"/>
              </a:schemeClr>
            </a:solidFill>
          </a:ln>
        </p:spPr>
      </p:pic>
      <p:pic>
        <p:nvPicPr>
          <p:cNvPr id="3" name="Picture 2">
            <a:extLst>
              <a:ext uri="{FF2B5EF4-FFF2-40B4-BE49-F238E27FC236}">
                <a16:creationId xmlns:a16="http://schemas.microsoft.com/office/drawing/2014/main" id="{A0B41F16-3332-4111-9257-27F2FE002C85}"/>
              </a:ext>
            </a:extLst>
          </p:cNvPr>
          <p:cNvPicPr>
            <a:picLocks noChangeAspect="1"/>
          </p:cNvPicPr>
          <p:nvPr/>
        </p:nvPicPr>
        <p:blipFill>
          <a:blip r:embed="rId4"/>
          <a:stretch>
            <a:fillRect/>
          </a:stretch>
        </p:blipFill>
        <p:spPr>
          <a:xfrm>
            <a:off x="3542678" y="2340811"/>
            <a:ext cx="3993990" cy="2590783"/>
          </a:xfrm>
          <a:prstGeom prst="rect">
            <a:avLst/>
          </a:prstGeom>
          <a:ln>
            <a:solidFill>
              <a:schemeClr val="accent1">
                <a:lumMod val="75000"/>
              </a:schemeClr>
            </a:solidFill>
          </a:ln>
        </p:spPr>
      </p:pic>
      <p:sp>
        <p:nvSpPr>
          <p:cNvPr id="5" name="Oval 4">
            <a:extLst>
              <a:ext uri="{FF2B5EF4-FFF2-40B4-BE49-F238E27FC236}">
                <a16:creationId xmlns:a16="http://schemas.microsoft.com/office/drawing/2014/main" id="{071F2892-FFBE-49A7-8D76-2C646976FF9D}"/>
              </a:ext>
            </a:extLst>
          </p:cNvPr>
          <p:cNvSpPr/>
          <p:nvPr/>
        </p:nvSpPr>
        <p:spPr>
          <a:xfrm>
            <a:off x="2569286" y="1978019"/>
            <a:ext cx="973392" cy="13140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D0CBC324-6FAC-4726-988E-7BC1D2BEEB1A}"/>
              </a:ext>
            </a:extLst>
          </p:cNvPr>
          <p:cNvCxnSpPr>
            <a:cxnSpLocks/>
          </p:cNvCxnSpPr>
          <p:nvPr/>
        </p:nvCxnSpPr>
        <p:spPr>
          <a:xfrm>
            <a:off x="3542678" y="2635045"/>
            <a:ext cx="779862" cy="283067"/>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2FEB1E42-7B3F-4D94-AD32-899F27BAF894}"/>
              </a:ext>
            </a:extLst>
          </p:cNvPr>
          <p:cNvSpPr txBox="1"/>
          <p:nvPr/>
        </p:nvSpPr>
        <p:spPr>
          <a:xfrm>
            <a:off x="8841537" y="5245510"/>
            <a:ext cx="1981442" cy="646331"/>
          </a:xfrm>
          <a:prstGeom prst="rect">
            <a:avLst/>
          </a:prstGeom>
          <a:solidFill>
            <a:schemeClr val="accent1">
              <a:lumMod val="40000"/>
              <a:lumOff val="60000"/>
            </a:schemeClr>
          </a:solidFill>
          <a:ln>
            <a:solidFill>
              <a:schemeClr val="bg1"/>
            </a:solidFill>
          </a:ln>
        </p:spPr>
        <p:txBody>
          <a:bodyPr wrap="square" rtlCol="0">
            <a:spAutoFit/>
          </a:bodyPr>
          <a:lstStyle/>
          <a:p>
            <a:r>
              <a:rPr lang="en-US" dirty="0"/>
              <a:t>2 m Dead Band</a:t>
            </a:r>
          </a:p>
          <a:p>
            <a:r>
              <a:rPr lang="en-US" dirty="0"/>
              <a:t>Std Dev = 0.90 m</a:t>
            </a:r>
          </a:p>
        </p:txBody>
      </p:sp>
    </p:spTree>
    <p:extLst>
      <p:ext uri="{BB962C8B-B14F-4D97-AF65-F5344CB8AC3E}">
        <p14:creationId xmlns:p14="http://schemas.microsoft.com/office/powerpoint/2010/main" val="651014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2E1D05-CC10-4909-A9A2-40CC890EDF07}"/>
              </a:ext>
            </a:extLst>
          </p:cNvPr>
          <p:cNvSpPr>
            <a:spLocks noGrp="1"/>
          </p:cNvSpPr>
          <p:nvPr>
            <p:ph type="title"/>
          </p:nvPr>
        </p:nvSpPr>
        <p:spPr>
          <a:xfrm>
            <a:off x="838200" y="111125"/>
            <a:ext cx="7298180" cy="828675"/>
          </a:xfrm>
        </p:spPr>
        <p:txBody>
          <a:bodyPr/>
          <a:lstStyle/>
          <a:p>
            <a:pPr algn="ctr"/>
            <a:r>
              <a:rPr lang="en-US" dirty="0">
                <a:latin typeface="+mn-lt"/>
              </a:rPr>
              <a:t>Engineering Results</a:t>
            </a:r>
          </a:p>
        </p:txBody>
      </p:sp>
      <p:pic>
        <p:nvPicPr>
          <p:cNvPr id="15" name="Picture 14">
            <a:extLst>
              <a:ext uri="{FF2B5EF4-FFF2-40B4-BE49-F238E27FC236}">
                <a16:creationId xmlns:a16="http://schemas.microsoft.com/office/drawing/2014/main" id="{369BF15C-E65C-479C-9E00-22C2F8E768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527" y="1057284"/>
            <a:ext cx="7546106" cy="4945927"/>
          </a:xfrm>
          <a:prstGeom prst="rect">
            <a:avLst/>
          </a:prstGeom>
          <a:ln w="19050">
            <a:solidFill>
              <a:schemeClr val="bg1"/>
            </a:solidFill>
          </a:ln>
        </p:spPr>
      </p:pic>
      <p:sp>
        <p:nvSpPr>
          <p:cNvPr id="23" name="TextBox 22">
            <a:extLst>
              <a:ext uri="{FF2B5EF4-FFF2-40B4-BE49-F238E27FC236}">
                <a16:creationId xmlns:a16="http://schemas.microsoft.com/office/drawing/2014/main" id="{0A58B8A1-B69D-46C0-8627-B53995FC2B3D}"/>
              </a:ext>
            </a:extLst>
          </p:cNvPr>
          <p:cNvSpPr txBox="1"/>
          <p:nvPr/>
        </p:nvSpPr>
        <p:spPr>
          <a:xfrm>
            <a:off x="3117202" y="3757757"/>
            <a:ext cx="1877000" cy="646331"/>
          </a:xfrm>
          <a:prstGeom prst="rect">
            <a:avLst/>
          </a:prstGeom>
          <a:solidFill>
            <a:schemeClr val="accent1">
              <a:lumMod val="40000"/>
              <a:lumOff val="60000"/>
            </a:schemeClr>
          </a:solidFill>
        </p:spPr>
        <p:txBody>
          <a:bodyPr wrap="square" rtlCol="0">
            <a:spAutoFit/>
          </a:bodyPr>
          <a:lstStyle/>
          <a:p>
            <a:r>
              <a:rPr lang="en-US" dirty="0"/>
              <a:t>No Dead Band</a:t>
            </a:r>
          </a:p>
          <a:p>
            <a:r>
              <a:rPr lang="en-US" dirty="0"/>
              <a:t>Std Dev = 0.14 m</a:t>
            </a:r>
          </a:p>
        </p:txBody>
      </p:sp>
      <p:pic>
        <p:nvPicPr>
          <p:cNvPr id="9" name="Picture 8">
            <a:extLst>
              <a:ext uri="{FF2B5EF4-FFF2-40B4-BE49-F238E27FC236}">
                <a16:creationId xmlns:a16="http://schemas.microsoft.com/office/drawing/2014/main" id="{C6168587-86EF-43A4-B7BC-1DA99B2BA945}"/>
              </a:ext>
            </a:extLst>
          </p:cNvPr>
          <p:cNvPicPr>
            <a:picLocks noChangeAspect="1"/>
          </p:cNvPicPr>
          <p:nvPr/>
        </p:nvPicPr>
        <p:blipFill rotWithShape="1">
          <a:blip r:embed="rId4">
            <a:extLst>
              <a:ext uri="{28A0092B-C50C-407E-A947-70E740481C1C}">
                <a14:useLocalDpi xmlns:a14="http://schemas.microsoft.com/office/drawing/2010/main" val="0"/>
              </a:ext>
            </a:extLst>
          </a:blip>
          <a:srcRect t="16943" r="10778" b="9588"/>
          <a:stretch/>
        </p:blipFill>
        <p:spPr>
          <a:xfrm>
            <a:off x="7969444" y="1271046"/>
            <a:ext cx="4115378" cy="4518402"/>
          </a:xfrm>
          <a:prstGeom prst="rect">
            <a:avLst/>
          </a:prstGeom>
          <a:ln w="19050">
            <a:solidFill>
              <a:schemeClr val="bg1"/>
            </a:solidFill>
          </a:ln>
        </p:spPr>
      </p:pic>
      <p:sp>
        <p:nvSpPr>
          <p:cNvPr id="14" name="TextBox 13">
            <a:extLst>
              <a:ext uri="{FF2B5EF4-FFF2-40B4-BE49-F238E27FC236}">
                <a16:creationId xmlns:a16="http://schemas.microsoft.com/office/drawing/2014/main" id="{4A2BFCD1-D409-4F81-9FCB-2CD85E786B7D}"/>
              </a:ext>
            </a:extLst>
          </p:cNvPr>
          <p:cNvSpPr txBox="1"/>
          <p:nvPr/>
        </p:nvSpPr>
        <p:spPr>
          <a:xfrm>
            <a:off x="8931082" y="5680045"/>
            <a:ext cx="2802465" cy="646331"/>
          </a:xfrm>
          <a:prstGeom prst="rect">
            <a:avLst/>
          </a:prstGeom>
          <a:solidFill>
            <a:schemeClr val="accent1">
              <a:lumMod val="40000"/>
              <a:lumOff val="60000"/>
            </a:schemeClr>
          </a:solidFill>
          <a:ln w="19050">
            <a:solidFill>
              <a:schemeClr val="bg1"/>
            </a:solidFill>
          </a:ln>
        </p:spPr>
        <p:txBody>
          <a:bodyPr wrap="square" rtlCol="0">
            <a:spAutoFit/>
          </a:bodyPr>
          <a:lstStyle/>
          <a:p>
            <a:r>
              <a:rPr lang="en-US" dirty="0"/>
              <a:t>CPF V1.1 with sediment trap and acoustic modem</a:t>
            </a:r>
          </a:p>
        </p:txBody>
      </p:sp>
    </p:spTree>
    <p:extLst>
      <p:ext uri="{BB962C8B-B14F-4D97-AF65-F5344CB8AC3E}">
        <p14:creationId xmlns:p14="http://schemas.microsoft.com/office/powerpoint/2010/main" val="3624617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4600" b="1" dirty="0"/>
              <a:t>Run science missions with all 6 sensors</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9226791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4600" b="1" dirty="0"/>
              <a:t>Extend the mission duration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590409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4600" b="1" dirty="0"/>
              <a:t>Continue enhancing reliability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4470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a:bodyPr>
          <a:lstStyle/>
          <a:p>
            <a:pPr marL="914400" lvl="1" indent="-457200"/>
            <a:r>
              <a:rPr lang="en-US" sz="3200" dirty="0"/>
              <a:t>Run science missions with all 6 sensors</a:t>
            </a:r>
          </a:p>
          <a:p>
            <a:pPr marL="914400" lvl="1" indent="-457200"/>
            <a:r>
              <a:rPr lang="en-US" sz="3200" dirty="0"/>
              <a:t>Extend the mission duration </a:t>
            </a:r>
          </a:p>
          <a:p>
            <a:pPr marL="914400" lvl="1" indent="-457200"/>
            <a:r>
              <a:rPr lang="en-US" sz="3200" dirty="0"/>
              <a:t>Continue enhancing reliability</a:t>
            </a:r>
          </a:p>
          <a:p>
            <a:pPr marL="914400" lvl="1" indent="-457200"/>
            <a:r>
              <a:rPr lang="en-US" sz="4600" b="1" dirty="0"/>
              <a:t>Finish new rechargeable battery pack with 3X higher energy per cm</a:t>
            </a:r>
            <a:r>
              <a:rPr lang="en-US" sz="4600" b="1" baseline="30000" dirty="0"/>
              <a:t>3</a:t>
            </a:r>
            <a:r>
              <a:rPr lang="en-US" sz="4600" b="1" dirty="0"/>
              <a:t> </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22659137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lnSpcReduction="10000"/>
          </a:bodyPr>
          <a:lstStyle/>
          <a:p>
            <a:pPr marL="914400" lvl="1" indent="-457200"/>
            <a:r>
              <a:rPr lang="en-US" sz="3500" dirty="0"/>
              <a:t>Run science missions with all 6 sensors</a:t>
            </a:r>
          </a:p>
          <a:p>
            <a:pPr marL="914400" lvl="1" indent="-457200"/>
            <a:r>
              <a:rPr lang="en-US" sz="3500" dirty="0"/>
              <a:t>Extend the mission duration </a:t>
            </a:r>
          </a:p>
          <a:p>
            <a:pPr marL="914400" lvl="1" indent="-457200"/>
            <a:r>
              <a:rPr lang="en-US" sz="3500" dirty="0"/>
              <a:t>Continue enhancing reliability</a:t>
            </a:r>
          </a:p>
          <a:p>
            <a:pPr marL="914400" lvl="1" indent="-457200"/>
            <a:r>
              <a:rPr lang="en-US" sz="3500" dirty="0"/>
              <a:t>Finish new rechargeable battery pack with 3X higher energy per cm</a:t>
            </a:r>
            <a:r>
              <a:rPr lang="en-US" sz="3500" baseline="30000" dirty="0"/>
              <a:t>3</a:t>
            </a:r>
            <a:r>
              <a:rPr lang="en-US" sz="3500" dirty="0"/>
              <a:t> </a:t>
            </a:r>
          </a:p>
          <a:p>
            <a:pPr marL="914400" lvl="1" indent="-457200"/>
            <a:r>
              <a:rPr lang="en-US" sz="4600" b="1" dirty="0"/>
              <a:t>Replace/supplement ROMS model current forecasts with small, low power current sensor e.g. tactical grade MEMS Inertial Measurement Unit</a:t>
            </a:r>
          </a:p>
          <a:p>
            <a:pPr marL="914400" lvl="1" indent="-457200"/>
            <a:endParaRPr lang="en-US" sz="4600" dirty="0"/>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953855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lnSpcReduction="10000"/>
          </a:bodyPr>
          <a:lstStyle/>
          <a:p>
            <a:pPr marL="914400" lvl="1" indent="-457200"/>
            <a:r>
              <a:rPr lang="en-US" sz="3800" dirty="0"/>
              <a:t>Run science missions with all 6 sensors</a:t>
            </a:r>
          </a:p>
          <a:p>
            <a:pPr marL="914400" lvl="1" indent="-457200"/>
            <a:r>
              <a:rPr lang="en-US" sz="3800" dirty="0"/>
              <a:t>Extend the mission duration </a:t>
            </a:r>
          </a:p>
          <a:p>
            <a:pPr marL="914400" lvl="1" indent="-457200"/>
            <a:r>
              <a:rPr lang="en-US" sz="3800" dirty="0"/>
              <a:t>Continue enhancing reliability</a:t>
            </a:r>
          </a:p>
          <a:p>
            <a:pPr marL="914400" lvl="1" indent="-457200"/>
            <a:r>
              <a:rPr lang="en-US" sz="3800" dirty="0"/>
              <a:t>Finish new rechargeable battery pack with 3X higher energy per cm</a:t>
            </a:r>
            <a:r>
              <a:rPr lang="en-US" sz="3800" baseline="30000" dirty="0"/>
              <a:t>3</a:t>
            </a:r>
            <a:r>
              <a:rPr lang="en-US" sz="3800" dirty="0"/>
              <a:t> </a:t>
            </a:r>
          </a:p>
          <a:p>
            <a:pPr marL="914400" lvl="1" indent="-457200"/>
            <a:r>
              <a:rPr lang="en-US" sz="3800" dirty="0"/>
              <a:t>Replace/supplement ROMS model current forecasts with small, low power current sensor e.g. tactical grade MEMS Inertial Measurement Unit</a:t>
            </a:r>
          </a:p>
          <a:p>
            <a:pPr marL="914400" lvl="1" indent="-457200"/>
            <a:r>
              <a:rPr lang="en-US" sz="5000" b="1" dirty="0"/>
              <a:t>Make our data freely available on MBARI </a:t>
            </a:r>
            <a:r>
              <a:rPr lang="en-US" sz="5000" b="1" dirty="0" err="1"/>
              <a:t>FloatViz</a:t>
            </a:r>
            <a:endParaRPr lang="en-US" sz="5000" b="1" dirty="0"/>
          </a:p>
          <a:p>
            <a:pPr marL="457200" lvl="1" indent="0">
              <a:buNone/>
            </a:pPr>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8558712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C37E9-D5CB-4281-BBA9-487D6629376C}"/>
              </a:ext>
            </a:extLst>
          </p:cNvPr>
          <p:cNvSpPr>
            <a:spLocks noGrp="1"/>
          </p:cNvSpPr>
          <p:nvPr>
            <p:ph type="title"/>
          </p:nvPr>
        </p:nvSpPr>
        <p:spPr>
          <a:xfrm>
            <a:off x="2602081" y="82788"/>
            <a:ext cx="7529945" cy="884878"/>
          </a:xfrm>
        </p:spPr>
        <p:txBody>
          <a:bodyPr>
            <a:normAutofit/>
          </a:bodyPr>
          <a:lstStyle/>
          <a:p>
            <a:pPr algn="ctr"/>
            <a:r>
              <a:rPr lang="en-US" sz="4800" dirty="0">
                <a:latin typeface="+mn-lt"/>
              </a:rPr>
              <a:t>The Initial Motivation</a:t>
            </a:r>
          </a:p>
        </p:txBody>
      </p:sp>
      <p:pic>
        <p:nvPicPr>
          <p:cNvPr id="9" name="Picture 8">
            <a:extLst>
              <a:ext uri="{FF2B5EF4-FFF2-40B4-BE49-F238E27FC236}">
                <a16:creationId xmlns:a16="http://schemas.microsoft.com/office/drawing/2014/main" id="{9EC086EA-E949-4B81-8BE8-6611663D1155}"/>
              </a:ext>
            </a:extLst>
          </p:cNvPr>
          <p:cNvPicPr>
            <a:picLocks noChangeAspect="1"/>
          </p:cNvPicPr>
          <p:nvPr/>
        </p:nvPicPr>
        <p:blipFill rotWithShape="1">
          <a:blip r:embed="rId3"/>
          <a:srcRect r="5306" b="60509"/>
          <a:stretch/>
        </p:blipFill>
        <p:spPr>
          <a:xfrm>
            <a:off x="743182" y="1073283"/>
            <a:ext cx="10703520" cy="2626797"/>
          </a:xfrm>
          <a:prstGeom prst="rect">
            <a:avLst/>
          </a:prstGeom>
          <a:ln>
            <a:solidFill>
              <a:schemeClr val="tx1"/>
            </a:solidFill>
          </a:ln>
        </p:spPr>
      </p:pic>
      <p:sp>
        <p:nvSpPr>
          <p:cNvPr id="3" name="TextBox 2"/>
          <p:cNvSpPr txBox="1"/>
          <p:nvPr/>
        </p:nvSpPr>
        <p:spPr>
          <a:xfrm>
            <a:off x="853291" y="3943350"/>
            <a:ext cx="10483303" cy="2308324"/>
          </a:xfrm>
          <a:prstGeom prst="rect">
            <a:avLst/>
          </a:prstGeom>
          <a:noFill/>
          <a:ln>
            <a:solidFill>
              <a:schemeClr val="tx1"/>
            </a:solidFill>
          </a:ln>
        </p:spPr>
        <p:txBody>
          <a:bodyPr wrap="square" rtlCol="0">
            <a:spAutoFit/>
          </a:bodyPr>
          <a:lstStyle/>
          <a:p>
            <a:r>
              <a:rPr lang="en-US" sz="3600" dirty="0"/>
              <a:t> "the widespread pattern of low returns along the West Coast for two species of salmon indicates an environmental anomaly occurred in the California Current in 2005."</a:t>
            </a:r>
          </a:p>
        </p:txBody>
      </p:sp>
    </p:spTree>
    <p:extLst>
      <p:ext uri="{BB962C8B-B14F-4D97-AF65-F5344CB8AC3E}">
        <p14:creationId xmlns:p14="http://schemas.microsoft.com/office/powerpoint/2010/main" val="20623981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FDD3A-74F5-4949-874B-2A019605D5D4}"/>
              </a:ext>
            </a:extLst>
          </p:cNvPr>
          <p:cNvSpPr>
            <a:spLocks noGrp="1"/>
          </p:cNvSpPr>
          <p:nvPr>
            <p:ph type="title"/>
          </p:nvPr>
        </p:nvSpPr>
        <p:spPr/>
        <p:txBody>
          <a:bodyPr/>
          <a:lstStyle/>
          <a:p>
            <a:pPr algn="ctr"/>
            <a:r>
              <a:rPr lang="en-US" b="1" dirty="0">
                <a:latin typeface="+mn-lt"/>
              </a:rPr>
              <a:t>Next Steps</a:t>
            </a:r>
            <a:br>
              <a:rPr lang="en-US" b="1" dirty="0"/>
            </a:br>
            <a:endParaRPr lang="en-US" dirty="0"/>
          </a:p>
        </p:txBody>
      </p:sp>
      <p:sp>
        <p:nvSpPr>
          <p:cNvPr id="3" name="Content Placeholder 2">
            <a:extLst>
              <a:ext uri="{FF2B5EF4-FFF2-40B4-BE49-F238E27FC236}">
                <a16:creationId xmlns:a16="http://schemas.microsoft.com/office/drawing/2014/main" id="{F3149677-C073-47DC-8C8E-6B8A2148F29F}"/>
              </a:ext>
            </a:extLst>
          </p:cNvPr>
          <p:cNvSpPr>
            <a:spLocks noGrp="1"/>
          </p:cNvSpPr>
          <p:nvPr>
            <p:ph idx="1"/>
          </p:nvPr>
        </p:nvSpPr>
        <p:spPr>
          <a:xfrm>
            <a:off x="176980" y="1248332"/>
            <a:ext cx="11651226" cy="5244543"/>
          </a:xfrm>
        </p:spPr>
        <p:txBody>
          <a:bodyPr>
            <a:normAutofit fontScale="92500" lnSpcReduction="20000"/>
          </a:bodyPr>
          <a:lstStyle/>
          <a:p>
            <a:pPr marL="914400" lvl="1" indent="-457200"/>
            <a:r>
              <a:rPr lang="en-US" sz="3800" dirty="0"/>
              <a:t>Run science missions with all 6 sensors</a:t>
            </a:r>
          </a:p>
          <a:p>
            <a:pPr marL="914400" lvl="1" indent="-457200"/>
            <a:r>
              <a:rPr lang="en-US" sz="3800" dirty="0"/>
              <a:t>Extend the mission duration </a:t>
            </a:r>
          </a:p>
          <a:p>
            <a:pPr marL="914400" lvl="1" indent="-457200"/>
            <a:r>
              <a:rPr lang="en-US" sz="3800" dirty="0"/>
              <a:t>Continue enhancing reliability</a:t>
            </a:r>
          </a:p>
          <a:p>
            <a:pPr marL="914400" lvl="1" indent="-457200"/>
            <a:r>
              <a:rPr lang="en-US" sz="3800" dirty="0"/>
              <a:t>Finish new rechargeable battery pack with 3X higher energy per cm</a:t>
            </a:r>
            <a:r>
              <a:rPr lang="en-US" sz="3800" baseline="30000" dirty="0"/>
              <a:t>3</a:t>
            </a:r>
            <a:r>
              <a:rPr lang="en-US" sz="3800" dirty="0"/>
              <a:t> </a:t>
            </a:r>
          </a:p>
          <a:p>
            <a:pPr marL="914400" lvl="1" indent="-457200"/>
            <a:r>
              <a:rPr lang="en-US" sz="3800" dirty="0"/>
              <a:t>Replace/supplement ROMS model current forecasts with small, low power current sensor e.g. tactical grade MEMS Inertial Measurement Unit</a:t>
            </a:r>
          </a:p>
          <a:p>
            <a:pPr marL="914400" lvl="1" indent="-457200"/>
            <a:r>
              <a:rPr lang="en-US" sz="3800" dirty="0"/>
              <a:t>Make our data freely available on MBARI </a:t>
            </a:r>
            <a:r>
              <a:rPr lang="en-US" sz="3800" dirty="0" err="1"/>
              <a:t>FloatViz</a:t>
            </a:r>
            <a:endParaRPr lang="en-US" sz="3800" dirty="0"/>
          </a:p>
          <a:p>
            <a:pPr marL="914400" lvl="1" indent="-457200"/>
            <a:r>
              <a:rPr lang="en-US" sz="5000" b="1" dirty="0"/>
              <a:t>Make the CPF tech. available to the community</a:t>
            </a:r>
          </a:p>
          <a:p>
            <a:pPr marL="914400" lvl="1" indent="-457200"/>
            <a:endParaRPr lang="en-US" sz="4400" dirty="0"/>
          </a:p>
          <a:p>
            <a:pPr marL="914400" lvl="1" indent="-457200"/>
            <a:endParaRPr lang="en-US" sz="4400" dirty="0"/>
          </a:p>
          <a:p>
            <a:pPr marL="914400" lvl="1" indent="-457200"/>
            <a:endParaRPr lang="en-US" sz="4400" dirty="0"/>
          </a:p>
          <a:p>
            <a:pPr marL="914400" lvl="1" indent="-457200"/>
            <a:endParaRPr lang="en-US" sz="4200" dirty="0"/>
          </a:p>
          <a:p>
            <a:pPr marL="914400" lvl="1" indent="-457200"/>
            <a:endParaRPr lang="en-US" sz="4200" dirty="0"/>
          </a:p>
          <a:p>
            <a:pPr marL="914400" lvl="1" indent="-457200"/>
            <a:endParaRPr lang="en-US" sz="4200" dirty="0"/>
          </a:p>
          <a:p>
            <a:pPr marL="914400" lvl="1" indent="-457200"/>
            <a:endParaRPr lang="en-US" sz="4200" dirty="0"/>
          </a:p>
          <a:p>
            <a:endParaRPr lang="en-US" dirty="0"/>
          </a:p>
        </p:txBody>
      </p:sp>
    </p:spTree>
    <p:extLst>
      <p:ext uri="{BB962C8B-B14F-4D97-AF65-F5344CB8AC3E}">
        <p14:creationId xmlns:p14="http://schemas.microsoft.com/office/powerpoint/2010/main" val="3793241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EC405-8634-428C-857F-415C2B3CDA83}"/>
              </a:ext>
            </a:extLst>
          </p:cNvPr>
          <p:cNvSpPr>
            <a:spLocks noGrp="1"/>
          </p:cNvSpPr>
          <p:nvPr>
            <p:ph type="title"/>
          </p:nvPr>
        </p:nvSpPr>
        <p:spPr/>
        <p:txBody>
          <a:bodyPr/>
          <a:lstStyle/>
          <a:p>
            <a:pPr algn="ctr"/>
            <a:r>
              <a:rPr lang="en-US" dirty="0">
                <a:latin typeface="+mn-lt"/>
              </a:rPr>
              <a:t>Acknowledgements</a:t>
            </a:r>
          </a:p>
        </p:txBody>
      </p:sp>
      <p:sp>
        <p:nvSpPr>
          <p:cNvPr id="3" name="Content Placeholder 2">
            <a:extLst>
              <a:ext uri="{FF2B5EF4-FFF2-40B4-BE49-F238E27FC236}">
                <a16:creationId xmlns:a16="http://schemas.microsoft.com/office/drawing/2014/main" id="{B1989A26-BED8-453C-8157-467DBC79C5ED}"/>
              </a:ext>
            </a:extLst>
          </p:cNvPr>
          <p:cNvSpPr>
            <a:spLocks noGrp="1"/>
          </p:cNvSpPr>
          <p:nvPr>
            <p:ph idx="1"/>
          </p:nvPr>
        </p:nvSpPr>
        <p:spPr>
          <a:xfrm>
            <a:off x="838200" y="1825625"/>
            <a:ext cx="10515600" cy="2726710"/>
          </a:xfrm>
        </p:spPr>
        <p:txBody>
          <a:bodyPr>
            <a:noAutofit/>
          </a:bodyPr>
          <a:lstStyle/>
          <a:p>
            <a:r>
              <a:rPr lang="en-US" sz="3200" dirty="0"/>
              <a:t>The CPF Team also includes: Jerry Allen, Larry Bird, Jared </a:t>
            </a:r>
            <a:r>
              <a:rPr lang="en-US" sz="3200" dirty="0" err="1"/>
              <a:t>Figurski</a:t>
            </a:r>
            <a:r>
              <a:rPr lang="en-US" sz="3200" dirty="0"/>
              <a:t> ,Tom Marion, Jim Montgomery, Mike Parker, Josh Plant, Erich </a:t>
            </a:r>
            <a:r>
              <a:rPr lang="en-US" sz="3200" dirty="0" err="1"/>
              <a:t>Rienecker</a:t>
            </a:r>
            <a:r>
              <a:rPr lang="en-US" sz="3200" dirty="0"/>
              <a:t>, Jose Rosal, Aaron Schnittger, Ray Thompson and Mark Tynes </a:t>
            </a:r>
          </a:p>
          <a:p>
            <a:r>
              <a:rPr lang="en-US" sz="3200" dirty="0"/>
              <a:t>This work has been generously supported by the David and Lucille Packard Foundation</a:t>
            </a:r>
          </a:p>
        </p:txBody>
      </p:sp>
      <p:sp>
        <p:nvSpPr>
          <p:cNvPr id="4" name="TextBox 3">
            <a:extLst>
              <a:ext uri="{FF2B5EF4-FFF2-40B4-BE49-F238E27FC236}">
                <a16:creationId xmlns:a16="http://schemas.microsoft.com/office/drawing/2014/main" id="{E1D250FC-17F2-49C4-AEDA-343F611264D1}"/>
              </a:ext>
            </a:extLst>
          </p:cNvPr>
          <p:cNvSpPr txBox="1"/>
          <p:nvPr/>
        </p:nvSpPr>
        <p:spPr>
          <a:xfrm>
            <a:off x="4827641" y="5211098"/>
            <a:ext cx="2212258" cy="646331"/>
          </a:xfrm>
          <a:prstGeom prst="rect">
            <a:avLst/>
          </a:prstGeom>
          <a:noFill/>
        </p:spPr>
        <p:txBody>
          <a:bodyPr wrap="square" rtlCol="0">
            <a:spAutoFit/>
          </a:bodyPr>
          <a:lstStyle/>
          <a:p>
            <a:r>
              <a:rPr lang="en-US" sz="3600" dirty="0"/>
              <a:t>Thank you</a:t>
            </a:r>
          </a:p>
        </p:txBody>
      </p:sp>
    </p:spTree>
    <p:extLst>
      <p:ext uri="{BB962C8B-B14F-4D97-AF65-F5344CB8AC3E}">
        <p14:creationId xmlns:p14="http://schemas.microsoft.com/office/powerpoint/2010/main" val="10828440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72207AF-22FF-43CD-B1DA-40FBBDFECF12}"/>
              </a:ext>
            </a:extLst>
          </p:cNvPr>
          <p:cNvSpPr txBox="1"/>
          <p:nvPr/>
        </p:nvSpPr>
        <p:spPr>
          <a:xfrm>
            <a:off x="81116" y="294968"/>
            <a:ext cx="6201696" cy="5262979"/>
          </a:xfrm>
          <a:prstGeom prst="rect">
            <a:avLst/>
          </a:prstGeom>
          <a:noFill/>
        </p:spPr>
        <p:txBody>
          <a:bodyPr wrap="square" rtlCol="0">
            <a:spAutoFit/>
          </a:bodyPr>
          <a:lstStyle/>
          <a:p>
            <a:r>
              <a:rPr lang="en-US" sz="1200" dirty="0"/>
              <a:t>NOAA scientists are reviewing unusual environmental conditions in the Pacific Ocean as the likely culprit for the dramatically low returns of Chinook and </a:t>
            </a:r>
            <a:r>
              <a:rPr lang="en-US" sz="1200" dirty="0" err="1"/>
              <a:t>coho</a:t>
            </a:r>
            <a:r>
              <a:rPr lang="en-US" sz="1200" dirty="0"/>
              <a:t> salmon to rivers and streams along the West Coast of the United States in 2007.</a:t>
            </a:r>
          </a:p>
          <a:p>
            <a:r>
              <a:rPr lang="en-US" sz="1200" dirty="0"/>
              <a:t>Researchers from NOAA's Northwest and Southwest Fisheries Science Centers are comparing data on the low food production of the California Current in 2005 that occurred when this year's returning salmon would have been entering the ocean from their natal streams to feed and grow.</a:t>
            </a:r>
          </a:p>
          <a:p>
            <a:r>
              <a:rPr lang="en-US" sz="1200" dirty="0"/>
              <a:t>The cold waters of the California Current flow southward from the northern Pacific along the West Coast and are associated with upwelling, an ocean condition caused by winds that bring nutrients to the ocean's surface and is the main source of nourishment for the ocean's food web. In 2005 a southward shift in the jet stream, delayed favorable winds and upwelling for the California Current, which normally begins in spring. The winds instead arrived in mid-July, causing high surface water temperatures and very low nutrient production within the near-shore marine ecosystem.</a:t>
            </a:r>
          </a:p>
          <a:p>
            <a:r>
              <a:rPr lang="en-US" sz="1200" dirty="0"/>
              <a:t>"We are not dismissing other potential causes for this year's low salmon returns," said Usha Varanasi, NOAA Fisheries Service Science Center Director for the Northwest Region. "But the widespread pattern of low returns along the West Coast for two species of salmon indicates an environmental anomaly occurred in the California Current in 2005."</a:t>
            </a:r>
          </a:p>
          <a:p>
            <a:r>
              <a:rPr lang="en-US" sz="1200" dirty="0"/>
              <a:t>New data released by the Pacific Fisheries Management Council indicate the 2007 returns of fall Chinook salmon to the Sacramento River in California's Central Valley were approximately 33 percent of what fishery biologists expected. Projections for 2008 are substantially lower than last year's estimate. </a:t>
            </a:r>
          </a:p>
          <a:p>
            <a:r>
              <a:rPr lang="en-US" sz="1200" dirty="0"/>
              <a:t>Coho salmon returning to spawning streams in California and Oregon are also considerably lower than predicted. A preliminary analysis found an average 27 percent of the parental stock returning in 12 streams monitored in California. Even though </a:t>
            </a:r>
            <a:r>
              <a:rPr lang="en-US" sz="1200" dirty="0" err="1"/>
              <a:t>coho</a:t>
            </a:r>
            <a:r>
              <a:rPr lang="en-US" sz="1200" dirty="0"/>
              <a:t> returns appear to improve along the coast from south to north, Oregon Coast </a:t>
            </a:r>
            <a:r>
              <a:rPr lang="en-US" sz="1200" dirty="0" err="1"/>
              <a:t>coho</a:t>
            </a:r>
            <a:r>
              <a:rPr lang="en-US" sz="1200" dirty="0"/>
              <a:t> salmon had less than 30 percent of their parental stock return.</a:t>
            </a:r>
          </a:p>
          <a:p>
            <a:r>
              <a:rPr lang="en-US" sz="1200" dirty="0"/>
              <a:t>Coho salmon are listed as either endangered or threatened under the Endangered Species Act in the Central/Northern California and Southern Oregon watersheds.</a:t>
            </a:r>
          </a:p>
        </p:txBody>
      </p:sp>
      <p:pic>
        <p:nvPicPr>
          <p:cNvPr id="5" name="Picture 4">
            <a:extLst>
              <a:ext uri="{FF2B5EF4-FFF2-40B4-BE49-F238E27FC236}">
                <a16:creationId xmlns:a16="http://schemas.microsoft.com/office/drawing/2014/main" id="{702681D1-302E-4894-B765-D0A08BA2E874}"/>
              </a:ext>
            </a:extLst>
          </p:cNvPr>
          <p:cNvPicPr>
            <a:picLocks noChangeAspect="1"/>
          </p:cNvPicPr>
          <p:nvPr/>
        </p:nvPicPr>
        <p:blipFill>
          <a:blip r:embed="rId2"/>
          <a:stretch>
            <a:fillRect/>
          </a:stretch>
        </p:blipFill>
        <p:spPr>
          <a:xfrm>
            <a:off x="6673645" y="494070"/>
            <a:ext cx="4600111" cy="6031963"/>
          </a:xfrm>
          <a:prstGeom prst="rect">
            <a:avLst/>
          </a:prstGeom>
        </p:spPr>
      </p:pic>
    </p:spTree>
    <p:extLst>
      <p:ext uri="{BB962C8B-B14F-4D97-AF65-F5344CB8AC3E}">
        <p14:creationId xmlns:p14="http://schemas.microsoft.com/office/powerpoint/2010/main" val="772805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77E7C-7E16-4C27-9240-48012CC5B32A}"/>
              </a:ext>
            </a:extLst>
          </p:cNvPr>
          <p:cNvSpPr>
            <a:spLocks noGrp="1"/>
          </p:cNvSpPr>
          <p:nvPr>
            <p:ph type="title"/>
          </p:nvPr>
        </p:nvSpPr>
        <p:spPr>
          <a:xfrm>
            <a:off x="838200" y="-60248"/>
            <a:ext cx="10515600" cy="1325563"/>
          </a:xfrm>
        </p:spPr>
        <p:txBody>
          <a:bodyPr/>
          <a:lstStyle/>
          <a:p>
            <a:pPr algn="ctr"/>
            <a:r>
              <a:rPr lang="en-US" dirty="0">
                <a:latin typeface="+mn-lt"/>
              </a:rPr>
              <a:t>More Motivation</a:t>
            </a:r>
          </a:p>
        </p:txBody>
      </p:sp>
      <p:sp>
        <p:nvSpPr>
          <p:cNvPr id="3" name="Content Placeholder 2">
            <a:extLst>
              <a:ext uri="{FF2B5EF4-FFF2-40B4-BE49-F238E27FC236}">
                <a16:creationId xmlns:a16="http://schemas.microsoft.com/office/drawing/2014/main" id="{580A5457-36B0-4B43-B409-6EFA636E9986}"/>
              </a:ext>
            </a:extLst>
          </p:cNvPr>
          <p:cNvSpPr>
            <a:spLocks noGrp="1"/>
          </p:cNvSpPr>
          <p:nvPr>
            <p:ph idx="1"/>
          </p:nvPr>
        </p:nvSpPr>
        <p:spPr>
          <a:xfrm>
            <a:off x="3003237" y="4189392"/>
            <a:ext cx="9051620" cy="2314555"/>
          </a:xfrm>
          <a:ln w="19050">
            <a:solidFill>
              <a:schemeClr val="tx1"/>
            </a:solidFill>
          </a:ln>
        </p:spPr>
        <p:txBody>
          <a:bodyPr>
            <a:normAutofit lnSpcReduction="10000"/>
          </a:bodyPr>
          <a:lstStyle/>
          <a:p>
            <a:pPr marL="0" indent="0" algn="ctr">
              <a:buNone/>
            </a:pPr>
            <a:endParaRPr lang="en-US" sz="3200" b="1" dirty="0"/>
          </a:p>
          <a:p>
            <a:pPr marL="0" indent="0" algn="ctr">
              <a:buNone/>
            </a:pPr>
            <a:r>
              <a:rPr lang="en-US" b="1" dirty="0"/>
              <a:t>Navigating the New Arctic</a:t>
            </a:r>
          </a:p>
          <a:p>
            <a:pPr marL="0" indent="0">
              <a:buNone/>
            </a:pPr>
            <a:r>
              <a:rPr lang="en-US" dirty="0"/>
              <a:t>“Current Arctic observations are sparse and inadequate for enabling discovery or simulation … to assess their impacts on the broader Earth system”</a:t>
            </a:r>
          </a:p>
        </p:txBody>
      </p:sp>
      <p:pic>
        <p:nvPicPr>
          <p:cNvPr id="6" name="Picture 5">
            <a:extLst>
              <a:ext uri="{FF2B5EF4-FFF2-40B4-BE49-F238E27FC236}">
                <a16:creationId xmlns:a16="http://schemas.microsoft.com/office/drawing/2014/main" id="{4B069A7A-300E-4A23-B439-A7156B8BB6AC}"/>
              </a:ext>
            </a:extLst>
          </p:cNvPr>
          <p:cNvPicPr>
            <a:picLocks noChangeAspect="1"/>
          </p:cNvPicPr>
          <p:nvPr/>
        </p:nvPicPr>
        <p:blipFill>
          <a:blip r:embed="rId3"/>
          <a:stretch>
            <a:fillRect/>
          </a:stretch>
        </p:blipFill>
        <p:spPr>
          <a:xfrm>
            <a:off x="3877488" y="4018765"/>
            <a:ext cx="7481316" cy="682506"/>
          </a:xfrm>
          <a:prstGeom prst="rect">
            <a:avLst/>
          </a:prstGeom>
          <a:ln w="19050">
            <a:solidFill>
              <a:schemeClr val="tx1"/>
            </a:solidFill>
          </a:ln>
        </p:spPr>
      </p:pic>
      <p:sp>
        <p:nvSpPr>
          <p:cNvPr id="7" name="TextBox 6">
            <a:extLst>
              <a:ext uri="{FF2B5EF4-FFF2-40B4-BE49-F238E27FC236}">
                <a16:creationId xmlns:a16="http://schemas.microsoft.com/office/drawing/2014/main" id="{F534AD87-6A46-4DE5-A26B-30E9C0D392D8}"/>
              </a:ext>
            </a:extLst>
          </p:cNvPr>
          <p:cNvSpPr txBox="1"/>
          <p:nvPr/>
        </p:nvSpPr>
        <p:spPr>
          <a:xfrm>
            <a:off x="3003236" y="1004042"/>
            <a:ext cx="9087556" cy="2739211"/>
          </a:xfrm>
          <a:prstGeom prst="rect">
            <a:avLst/>
          </a:prstGeom>
          <a:noFill/>
          <a:ln w="19050">
            <a:solidFill>
              <a:schemeClr val="tx1"/>
            </a:solidFill>
          </a:ln>
        </p:spPr>
        <p:txBody>
          <a:bodyPr wrap="square" rtlCol="0">
            <a:spAutoFit/>
          </a:bodyPr>
          <a:lstStyle/>
          <a:p>
            <a:r>
              <a:rPr lang="en-US" sz="3200" b="1" dirty="0" err="1"/>
              <a:t>Benway</a:t>
            </a:r>
            <a:r>
              <a:rPr lang="en-US" sz="3200" b="1" dirty="0"/>
              <a:t>, H. et. al., 2016. A Science Plan for Carbon Cycle Research in North American Coastal Waters</a:t>
            </a:r>
          </a:p>
          <a:p>
            <a:r>
              <a:rPr lang="en-US" sz="2700" dirty="0"/>
              <a:t>“Further development of event-scale observing capacity (e.g., novel autonomous platforms) in all continental margin systems to better quantify impacts of episodic events on coastal carbon budgets”</a:t>
            </a:r>
          </a:p>
        </p:txBody>
      </p:sp>
      <p:pic>
        <p:nvPicPr>
          <p:cNvPr id="4" name="Picture 3"/>
          <p:cNvPicPr>
            <a:picLocks noChangeAspect="1"/>
          </p:cNvPicPr>
          <p:nvPr/>
        </p:nvPicPr>
        <p:blipFill rotWithShape="1">
          <a:blip r:embed="rId4"/>
          <a:srcRect r="20047"/>
          <a:stretch/>
        </p:blipFill>
        <p:spPr>
          <a:xfrm>
            <a:off x="101208" y="4189392"/>
            <a:ext cx="2775832" cy="2314554"/>
          </a:xfrm>
          <a:prstGeom prst="rect">
            <a:avLst/>
          </a:prstGeom>
        </p:spPr>
      </p:pic>
      <p:pic>
        <p:nvPicPr>
          <p:cNvPr id="10" name="Picture 9"/>
          <p:cNvPicPr>
            <a:picLocks noChangeAspect="1"/>
          </p:cNvPicPr>
          <p:nvPr/>
        </p:nvPicPr>
        <p:blipFill>
          <a:blip r:embed="rId5"/>
          <a:stretch>
            <a:fillRect/>
          </a:stretch>
        </p:blipFill>
        <p:spPr>
          <a:xfrm>
            <a:off x="101208" y="1004042"/>
            <a:ext cx="2797058" cy="2739211"/>
          </a:xfrm>
          <a:prstGeom prst="rect">
            <a:avLst/>
          </a:prstGeom>
        </p:spPr>
      </p:pic>
    </p:spTree>
    <p:extLst>
      <p:ext uri="{BB962C8B-B14F-4D97-AF65-F5344CB8AC3E}">
        <p14:creationId xmlns:p14="http://schemas.microsoft.com/office/powerpoint/2010/main" val="2316906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DB8924F-4E0E-4504-8EEF-4DCE2BEEB441}"/>
              </a:ext>
            </a:extLst>
          </p:cNvPr>
          <p:cNvPicPr>
            <a:picLocks noChangeAspect="1"/>
          </p:cNvPicPr>
          <p:nvPr/>
        </p:nvPicPr>
        <p:blipFill rotWithShape="1">
          <a:blip r:embed="rId3">
            <a:extLst>
              <a:ext uri="{28A0092B-C50C-407E-A947-70E740481C1C}">
                <a14:useLocalDpi xmlns:a14="http://schemas.microsoft.com/office/drawing/2010/main" val="0"/>
              </a:ext>
            </a:extLst>
          </a:blip>
          <a:srcRect l="62400" t="11254" r="-1" b="51414"/>
          <a:stretch/>
        </p:blipFill>
        <p:spPr>
          <a:xfrm>
            <a:off x="6074695" y="3652592"/>
            <a:ext cx="4187313" cy="3043241"/>
          </a:xfrm>
          <a:prstGeom prst="rect">
            <a:avLst/>
          </a:prstGeom>
          <a:ln w="19050">
            <a:solidFill>
              <a:schemeClr val="tx1"/>
            </a:solidFill>
          </a:ln>
        </p:spPr>
      </p:pic>
      <p:sp>
        <p:nvSpPr>
          <p:cNvPr id="2" name="Title 1">
            <a:extLst>
              <a:ext uri="{FF2B5EF4-FFF2-40B4-BE49-F238E27FC236}">
                <a16:creationId xmlns:a16="http://schemas.microsoft.com/office/drawing/2014/main" id="{FBA4D358-0BE8-4731-9B5B-1A1E337C4C50}"/>
              </a:ext>
            </a:extLst>
          </p:cNvPr>
          <p:cNvSpPr>
            <a:spLocks noGrp="1"/>
          </p:cNvSpPr>
          <p:nvPr>
            <p:ph type="title"/>
          </p:nvPr>
        </p:nvSpPr>
        <p:spPr>
          <a:xfrm>
            <a:off x="777153" y="194838"/>
            <a:ext cx="4647927" cy="769866"/>
          </a:xfrm>
        </p:spPr>
        <p:txBody>
          <a:bodyPr>
            <a:normAutofit/>
          </a:bodyPr>
          <a:lstStyle/>
          <a:p>
            <a:pPr algn="ctr"/>
            <a:r>
              <a:rPr lang="en-US" sz="4800" dirty="0">
                <a:latin typeface="+mn-lt"/>
              </a:rPr>
              <a:t>Science Needs</a:t>
            </a:r>
          </a:p>
        </p:txBody>
      </p:sp>
      <p:sp>
        <p:nvSpPr>
          <p:cNvPr id="3" name="Content Placeholder 2">
            <a:extLst>
              <a:ext uri="{FF2B5EF4-FFF2-40B4-BE49-F238E27FC236}">
                <a16:creationId xmlns:a16="http://schemas.microsoft.com/office/drawing/2014/main" id="{514584C2-9A87-4675-81EC-893DDBA74CBB}"/>
              </a:ext>
            </a:extLst>
          </p:cNvPr>
          <p:cNvSpPr>
            <a:spLocks noGrp="1"/>
          </p:cNvSpPr>
          <p:nvPr>
            <p:ph idx="1"/>
          </p:nvPr>
        </p:nvSpPr>
        <p:spPr>
          <a:xfrm>
            <a:off x="263698" y="1131874"/>
            <a:ext cx="5832302" cy="5258827"/>
          </a:xfrm>
        </p:spPr>
        <p:txBody>
          <a:bodyPr>
            <a:noAutofit/>
          </a:bodyPr>
          <a:lstStyle/>
          <a:p>
            <a:r>
              <a:rPr lang="en-US" dirty="0"/>
              <a:t>A cost-effective, coastal ecosystem size observing system</a:t>
            </a:r>
          </a:p>
          <a:p>
            <a:r>
              <a:rPr lang="en-US" dirty="0"/>
              <a:t>Instrument suite: CTD, O</a:t>
            </a:r>
            <a:r>
              <a:rPr lang="en-US" baseline="-25000" dirty="0"/>
              <a:t>2</a:t>
            </a:r>
            <a:r>
              <a:rPr lang="en-US" dirty="0"/>
              <a:t>, pH, Nitrate, FL/BB and Optical Radiation</a:t>
            </a:r>
          </a:p>
          <a:p>
            <a:r>
              <a:rPr lang="en-US" dirty="0"/>
              <a:t>Spatial Scale: coastal ecosystem, e.g., the west coast of North America</a:t>
            </a:r>
          </a:p>
          <a:p>
            <a:r>
              <a:rPr lang="en-US" dirty="0"/>
              <a:t>Time Scale: up to 4 profiles/day (or more) </a:t>
            </a:r>
          </a:p>
          <a:p>
            <a:r>
              <a:rPr lang="en-US" dirty="0"/>
              <a:t>100s of profiles spread over several years</a:t>
            </a:r>
          </a:p>
          <a:p>
            <a:r>
              <a:rPr lang="en-US" dirty="0"/>
              <a:t>Science targets: Fisheries, HABs, Oxygen Dead Zones, …</a:t>
            </a:r>
          </a:p>
        </p:txBody>
      </p:sp>
      <p:pic>
        <p:nvPicPr>
          <p:cNvPr id="5" name="Picture 4">
            <a:extLst>
              <a:ext uri="{FF2B5EF4-FFF2-40B4-BE49-F238E27FC236}">
                <a16:creationId xmlns:a16="http://schemas.microsoft.com/office/drawing/2014/main" id="{4F47166D-C16D-4690-AF32-174F8095ABFF}"/>
              </a:ext>
            </a:extLst>
          </p:cNvPr>
          <p:cNvPicPr>
            <a:picLocks noChangeAspect="1"/>
          </p:cNvPicPr>
          <p:nvPr/>
        </p:nvPicPr>
        <p:blipFill rotWithShape="1">
          <a:blip r:embed="rId4"/>
          <a:srcRect b="3940"/>
          <a:stretch/>
        </p:blipFill>
        <p:spPr>
          <a:xfrm>
            <a:off x="6384088" y="162166"/>
            <a:ext cx="2117941" cy="3633085"/>
          </a:xfrm>
          <a:prstGeom prst="rect">
            <a:avLst/>
          </a:prstGeom>
          <a:ln w="19050">
            <a:solidFill>
              <a:schemeClr val="tx1"/>
            </a:solidFill>
          </a:ln>
        </p:spPr>
      </p:pic>
      <p:sp>
        <p:nvSpPr>
          <p:cNvPr id="7" name="TextBox 6">
            <a:extLst>
              <a:ext uri="{FF2B5EF4-FFF2-40B4-BE49-F238E27FC236}">
                <a16:creationId xmlns:a16="http://schemas.microsoft.com/office/drawing/2014/main" id="{AD6B6F62-9CE9-4B01-A961-C1899654A981}"/>
              </a:ext>
            </a:extLst>
          </p:cNvPr>
          <p:cNvSpPr txBox="1"/>
          <p:nvPr/>
        </p:nvSpPr>
        <p:spPr>
          <a:xfrm>
            <a:off x="9808906" y="4717970"/>
            <a:ext cx="2169393" cy="1569660"/>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Declining oxygen in the global ocean and coastal waters</a:t>
            </a:r>
          </a:p>
          <a:p>
            <a:r>
              <a:rPr lang="en-US" sz="1600" dirty="0"/>
              <a:t>Denise </a:t>
            </a:r>
            <a:r>
              <a:rPr lang="en-US" sz="1600" dirty="0" err="1"/>
              <a:t>Breitburg,et</a:t>
            </a:r>
            <a:r>
              <a:rPr lang="en-US" sz="1600" dirty="0"/>
              <a:t>. al., </a:t>
            </a:r>
            <a:r>
              <a:rPr lang="en-US" sz="1600" i="1" dirty="0"/>
              <a:t>Science </a:t>
            </a:r>
            <a:r>
              <a:rPr lang="en-US" sz="1600" dirty="0"/>
              <a:t> 05 Jan 2018: Vol. 359, Issue 6371</a:t>
            </a:r>
          </a:p>
        </p:txBody>
      </p:sp>
      <p:pic>
        <p:nvPicPr>
          <p:cNvPr id="12" name="Picture 11">
            <a:extLst>
              <a:ext uri="{FF2B5EF4-FFF2-40B4-BE49-F238E27FC236}">
                <a16:creationId xmlns:a16="http://schemas.microsoft.com/office/drawing/2014/main" id="{4AD8B45E-CA03-41A0-A062-E1A0BAA0C87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5341" y="1621733"/>
            <a:ext cx="3713171" cy="2391282"/>
          </a:xfrm>
          <a:prstGeom prst="rect">
            <a:avLst/>
          </a:prstGeom>
          <a:ln w="19050">
            <a:solidFill>
              <a:schemeClr val="tx1"/>
            </a:solidFill>
          </a:ln>
        </p:spPr>
      </p:pic>
      <p:sp>
        <p:nvSpPr>
          <p:cNvPr id="10" name="TextBox 9">
            <a:extLst>
              <a:ext uri="{FF2B5EF4-FFF2-40B4-BE49-F238E27FC236}">
                <a16:creationId xmlns:a16="http://schemas.microsoft.com/office/drawing/2014/main" id="{E273EFBB-5F31-4B18-9BA4-A5E52303BB9B}"/>
              </a:ext>
            </a:extLst>
          </p:cNvPr>
          <p:cNvSpPr txBox="1"/>
          <p:nvPr/>
        </p:nvSpPr>
        <p:spPr>
          <a:xfrm>
            <a:off x="9340644" y="964704"/>
            <a:ext cx="2771219" cy="1077218"/>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Devastating toxic algae bloom plagues Florida’s Gulf Coast</a:t>
            </a:r>
          </a:p>
          <a:p>
            <a:r>
              <a:rPr lang="en-US" sz="1600" dirty="0"/>
              <a:t>By TAMARA LUSH (AP), August 10, 2018</a:t>
            </a:r>
          </a:p>
        </p:txBody>
      </p:sp>
      <p:sp>
        <p:nvSpPr>
          <p:cNvPr id="13" name="TextBox 12">
            <a:extLst>
              <a:ext uri="{FF2B5EF4-FFF2-40B4-BE49-F238E27FC236}">
                <a16:creationId xmlns:a16="http://schemas.microsoft.com/office/drawing/2014/main" id="{44013ABA-B84E-4024-B102-32ED5C43883B}"/>
              </a:ext>
            </a:extLst>
          </p:cNvPr>
          <p:cNvSpPr txBox="1"/>
          <p:nvPr/>
        </p:nvSpPr>
        <p:spPr>
          <a:xfrm>
            <a:off x="8168351" y="192731"/>
            <a:ext cx="3080825" cy="338554"/>
          </a:xfrm>
          <a:prstGeom prst="rect">
            <a:avLst/>
          </a:prstGeom>
          <a:solidFill>
            <a:schemeClr val="bg2">
              <a:lumMod val="60000"/>
              <a:lumOff val="40000"/>
              <a:alpha val="85000"/>
            </a:schemeClr>
          </a:solidFill>
          <a:ln>
            <a:solidFill>
              <a:schemeClr val="tx1"/>
            </a:solidFill>
          </a:ln>
        </p:spPr>
        <p:txBody>
          <a:bodyPr wrap="square" rtlCol="0">
            <a:spAutoFit/>
          </a:bodyPr>
          <a:lstStyle/>
          <a:p>
            <a:r>
              <a:rPr lang="en-US" sz="1600" b="1" dirty="0"/>
              <a:t>MODIS Chlorophyll June 28, 2011</a:t>
            </a:r>
          </a:p>
        </p:txBody>
      </p:sp>
    </p:spTree>
    <p:extLst>
      <p:ext uri="{BB962C8B-B14F-4D97-AF65-F5344CB8AC3E}">
        <p14:creationId xmlns:p14="http://schemas.microsoft.com/office/powerpoint/2010/main" val="3176759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A9AF6-C194-4596-A6B2-9D358C0C9641}"/>
              </a:ext>
            </a:extLst>
          </p:cNvPr>
          <p:cNvSpPr>
            <a:spLocks noGrp="1"/>
          </p:cNvSpPr>
          <p:nvPr>
            <p:ph type="title"/>
          </p:nvPr>
        </p:nvSpPr>
        <p:spPr>
          <a:xfrm>
            <a:off x="838200" y="148815"/>
            <a:ext cx="10515600" cy="952398"/>
          </a:xfrm>
        </p:spPr>
        <p:txBody>
          <a:bodyPr>
            <a:normAutofit/>
          </a:bodyPr>
          <a:lstStyle/>
          <a:p>
            <a:pPr algn="ctr"/>
            <a:r>
              <a:rPr lang="en-US" sz="5400" dirty="0">
                <a:latin typeface="+mn-lt"/>
              </a:rPr>
              <a:t>Challenges and Relevant Examples</a:t>
            </a:r>
          </a:p>
        </p:txBody>
      </p:sp>
      <p:sp>
        <p:nvSpPr>
          <p:cNvPr id="3" name="Content Placeholder 2">
            <a:extLst>
              <a:ext uri="{FF2B5EF4-FFF2-40B4-BE49-F238E27FC236}">
                <a16:creationId xmlns:a16="http://schemas.microsoft.com/office/drawing/2014/main" id="{BB759EBF-AD3F-4297-BE36-71BDCF949D25}"/>
              </a:ext>
            </a:extLst>
          </p:cNvPr>
          <p:cNvSpPr>
            <a:spLocks noGrp="1"/>
          </p:cNvSpPr>
          <p:nvPr>
            <p:ph idx="1"/>
          </p:nvPr>
        </p:nvSpPr>
        <p:spPr>
          <a:xfrm>
            <a:off x="228599" y="1101213"/>
            <a:ext cx="7352071" cy="5267862"/>
          </a:xfrm>
        </p:spPr>
        <p:txBody>
          <a:bodyPr>
            <a:normAutofit lnSpcReduction="10000"/>
          </a:bodyPr>
          <a:lstStyle/>
          <a:p>
            <a:r>
              <a:rPr lang="en-US" sz="4300" dirty="0"/>
              <a:t>Challenges: </a:t>
            </a:r>
          </a:p>
          <a:p>
            <a:pPr lvl="1"/>
            <a:r>
              <a:rPr lang="en-US" sz="3600" dirty="0"/>
              <a:t>Working in shallow, coastal water</a:t>
            </a:r>
          </a:p>
          <a:p>
            <a:pPr lvl="1"/>
            <a:r>
              <a:rPr lang="en-US" sz="3600" dirty="0"/>
              <a:t>Biofouling</a:t>
            </a:r>
          </a:p>
          <a:p>
            <a:r>
              <a:rPr lang="en-US" sz="4300" dirty="0"/>
              <a:t>Relevant Examples: </a:t>
            </a:r>
          </a:p>
          <a:p>
            <a:pPr lvl="1"/>
            <a:r>
              <a:rPr lang="en-US" sz="3600" dirty="0"/>
              <a:t>Profiling Floats have proven to be very effective in deep water and open ocean, e.g. Argo and SOCCOM</a:t>
            </a:r>
          </a:p>
          <a:p>
            <a:pPr lvl="1"/>
            <a:r>
              <a:rPr lang="en-US" sz="3600" dirty="0"/>
              <a:t>Univ of SF BSOP, NKE </a:t>
            </a:r>
            <a:r>
              <a:rPr lang="en-US" sz="3600" dirty="0" err="1"/>
              <a:t>Arvor</a:t>
            </a:r>
            <a:r>
              <a:rPr lang="en-US" sz="3600" dirty="0"/>
              <a:t>-C, MRV Alamo, etc.</a:t>
            </a:r>
            <a:endParaRPr lang="en-US" dirty="0"/>
          </a:p>
        </p:txBody>
      </p:sp>
      <p:pic>
        <p:nvPicPr>
          <p:cNvPr id="5" name="Picture 4">
            <a:extLst>
              <a:ext uri="{FF2B5EF4-FFF2-40B4-BE49-F238E27FC236}">
                <a16:creationId xmlns:a16="http://schemas.microsoft.com/office/drawing/2014/main" id="{425A9D7D-5933-4D9A-9232-C3601AA649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0670" y="1139709"/>
            <a:ext cx="2421603" cy="4272116"/>
          </a:xfrm>
          <a:prstGeom prst="rect">
            <a:avLst/>
          </a:prstGeom>
          <a:ln w="19050">
            <a:solidFill>
              <a:schemeClr val="tx1"/>
            </a:solidFill>
          </a:ln>
        </p:spPr>
      </p:pic>
      <p:pic>
        <p:nvPicPr>
          <p:cNvPr id="7" name="Picture 6">
            <a:extLst>
              <a:ext uri="{FF2B5EF4-FFF2-40B4-BE49-F238E27FC236}">
                <a16:creationId xmlns:a16="http://schemas.microsoft.com/office/drawing/2014/main" id="{EB4CF748-BEEB-42B3-A12B-61C8DEB3D784}"/>
              </a:ext>
            </a:extLst>
          </p:cNvPr>
          <p:cNvPicPr>
            <a:picLocks noChangeAspect="1"/>
          </p:cNvPicPr>
          <p:nvPr/>
        </p:nvPicPr>
        <p:blipFill rotWithShape="1">
          <a:blip r:embed="rId4">
            <a:extLst>
              <a:ext uri="{28A0092B-C50C-407E-A947-70E740481C1C}">
                <a14:useLocalDpi xmlns:a14="http://schemas.microsoft.com/office/drawing/2010/main" val="0"/>
              </a:ext>
            </a:extLst>
          </a:blip>
          <a:srcRect l="28411" r="16494"/>
          <a:stretch/>
        </p:blipFill>
        <p:spPr>
          <a:xfrm>
            <a:off x="9328356" y="3378725"/>
            <a:ext cx="2635045" cy="3183487"/>
          </a:xfrm>
          <a:prstGeom prst="rect">
            <a:avLst/>
          </a:prstGeom>
          <a:ln w="19050">
            <a:solidFill>
              <a:schemeClr val="tx1"/>
            </a:solidFill>
          </a:ln>
        </p:spPr>
      </p:pic>
      <p:sp>
        <p:nvSpPr>
          <p:cNvPr id="9" name="TextBox 8">
            <a:extLst>
              <a:ext uri="{FF2B5EF4-FFF2-40B4-BE49-F238E27FC236}">
                <a16:creationId xmlns:a16="http://schemas.microsoft.com/office/drawing/2014/main" id="{2F9E15BE-C0C1-426B-A6F5-44A477B33A13}"/>
              </a:ext>
            </a:extLst>
          </p:cNvPr>
          <p:cNvSpPr txBox="1"/>
          <p:nvPr/>
        </p:nvSpPr>
        <p:spPr>
          <a:xfrm>
            <a:off x="9554497" y="1261509"/>
            <a:ext cx="1799303" cy="369332"/>
          </a:xfrm>
          <a:prstGeom prst="rect">
            <a:avLst/>
          </a:prstGeom>
          <a:solidFill>
            <a:schemeClr val="bg2">
              <a:lumMod val="60000"/>
              <a:lumOff val="40000"/>
            </a:schemeClr>
          </a:solidFill>
          <a:ln>
            <a:solidFill>
              <a:schemeClr val="tx1"/>
            </a:solidFill>
          </a:ln>
        </p:spPr>
        <p:txBody>
          <a:bodyPr wrap="square" rtlCol="0">
            <a:spAutoFit/>
          </a:bodyPr>
          <a:lstStyle/>
          <a:p>
            <a:pPr algn="ctr"/>
            <a:r>
              <a:rPr lang="en-US" dirty="0"/>
              <a:t>USF BSOP</a:t>
            </a:r>
          </a:p>
        </p:txBody>
      </p:sp>
      <p:sp>
        <p:nvSpPr>
          <p:cNvPr id="10" name="TextBox 9">
            <a:extLst>
              <a:ext uri="{FF2B5EF4-FFF2-40B4-BE49-F238E27FC236}">
                <a16:creationId xmlns:a16="http://schemas.microsoft.com/office/drawing/2014/main" id="{70D2F78E-55FA-4977-B95D-B936599B6414}"/>
              </a:ext>
            </a:extLst>
          </p:cNvPr>
          <p:cNvSpPr txBox="1"/>
          <p:nvPr/>
        </p:nvSpPr>
        <p:spPr>
          <a:xfrm>
            <a:off x="8567583" y="6082584"/>
            <a:ext cx="1799303" cy="369332"/>
          </a:xfrm>
          <a:prstGeom prst="rect">
            <a:avLst/>
          </a:prstGeom>
          <a:solidFill>
            <a:schemeClr val="bg2">
              <a:lumMod val="60000"/>
              <a:lumOff val="40000"/>
            </a:schemeClr>
          </a:solidFill>
          <a:ln>
            <a:solidFill>
              <a:schemeClr val="tx1"/>
            </a:solidFill>
          </a:ln>
        </p:spPr>
        <p:txBody>
          <a:bodyPr wrap="square" rtlCol="0">
            <a:spAutoFit/>
          </a:bodyPr>
          <a:lstStyle/>
          <a:p>
            <a:pPr algn="ctr"/>
            <a:r>
              <a:rPr lang="en-US" dirty="0"/>
              <a:t>NKE </a:t>
            </a:r>
            <a:r>
              <a:rPr lang="en-US" dirty="0" err="1"/>
              <a:t>Arvor</a:t>
            </a:r>
            <a:r>
              <a:rPr lang="en-US" dirty="0"/>
              <a:t>-C</a:t>
            </a:r>
          </a:p>
        </p:txBody>
      </p:sp>
    </p:spTree>
    <p:extLst>
      <p:ext uri="{BB962C8B-B14F-4D97-AF65-F5344CB8AC3E}">
        <p14:creationId xmlns:p14="http://schemas.microsoft.com/office/powerpoint/2010/main" val="3587236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4000" b="1" dirty="0"/>
              <a:t>Depth range = 0 to 500 meters</a:t>
            </a:r>
          </a:p>
          <a:p>
            <a:pPr marL="0" indent="0">
              <a:buNone/>
            </a:pPr>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46213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3200" dirty="0"/>
              <a:t>Depth range = 0 to 500 meters</a:t>
            </a:r>
          </a:p>
          <a:p>
            <a:r>
              <a:rPr lang="en-US" sz="4000" b="1" dirty="0"/>
              <a:t>Buoyancy engine </a:t>
            </a:r>
            <a:r>
              <a:rPr lang="en-US" sz="4000" b="1" dirty="0">
                <a:latin typeface="Symbol" panose="05050102010706020507" pitchFamily="18" charset="2"/>
              </a:rPr>
              <a:t>D</a:t>
            </a:r>
            <a:r>
              <a:rPr lang="en-US" sz="4000" b="1" dirty="0"/>
              <a:t>V/V = 3.5 liters / 40 liters = 9%</a:t>
            </a:r>
          </a:p>
          <a:p>
            <a:pPr lvl="1"/>
            <a:r>
              <a:rPr lang="en-US" sz="3200" b="1" dirty="0"/>
              <a:t>Working density gradient =         1000 kg/m</a:t>
            </a:r>
            <a:r>
              <a:rPr lang="en-US" sz="3200" b="1" baseline="30000" dirty="0"/>
              <a:t>3</a:t>
            </a:r>
            <a:r>
              <a:rPr lang="en-US" sz="3200" b="1" dirty="0"/>
              <a:t> / 1025 kg/m</a:t>
            </a:r>
            <a:r>
              <a:rPr lang="en-US" sz="3200" b="1" baseline="30000" dirty="0"/>
              <a:t>3</a:t>
            </a:r>
            <a:r>
              <a:rPr lang="en-US" sz="3200" b="1" dirty="0"/>
              <a:t> = 2.5%</a:t>
            </a:r>
          </a:p>
          <a:p>
            <a:pPr lvl="1"/>
            <a:r>
              <a:rPr lang="en-US" sz="3200" b="1" dirty="0"/>
              <a:t>Vertical velocity = zero to ~50 cm/sec</a:t>
            </a:r>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8290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3200" dirty="0"/>
              <a:t>Depth range = 0 to 500 meters</a:t>
            </a:r>
          </a:p>
          <a:p>
            <a:r>
              <a:rPr lang="en-US" sz="3200" dirty="0"/>
              <a:t>Buoyancy engine </a:t>
            </a:r>
            <a:r>
              <a:rPr lang="en-US" sz="3200" dirty="0">
                <a:latin typeface="Symbol" panose="05050102010706020507" pitchFamily="18" charset="2"/>
              </a:rPr>
              <a:t>D</a:t>
            </a:r>
            <a:r>
              <a:rPr lang="en-US" sz="3200" dirty="0"/>
              <a:t>V/V = 3.5 liters / 40 liters = 9%</a:t>
            </a:r>
          </a:p>
          <a:p>
            <a:pPr lvl="1"/>
            <a:r>
              <a:rPr lang="en-US" sz="2800" dirty="0"/>
              <a:t>Working density gradient = 1000 kg/m</a:t>
            </a:r>
            <a:r>
              <a:rPr lang="en-US" sz="2800" baseline="30000" dirty="0"/>
              <a:t>3</a:t>
            </a:r>
            <a:r>
              <a:rPr lang="en-US" sz="2800" dirty="0"/>
              <a:t> / 1025 kg/m</a:t>
            </a:r>
            <a:r>
              <a:rPr lang="en-US" sz="2800" baseline="30000" dirty="0"/>
              <a:t>3</a:t>
            </a:r>
            <a:r>
              <a:rPr lang="en-US" sz="2800" dirty="0"/>
              <a:t> = 2.5%</a:t>
            </a:r>
          </a:p>
          <a:p>
            <a:pPr lvl="1"/>
            <a:r>
              <a:rPr lang="en-US" sz="2800" dirty="0"/>
              <a:t>Vertical velocity = zero to ~50 cm/sec</a:t>
            </a:r>
          </a:p>
          <a:p>
            <a:r>
              <a:rPr lang="en-US" sz="4000" b="1" dirty="0"/>
              <a:t>Science Payload = 9 sensor ports: 6 BGC sensors plus 3 more	</a:t>
            </a:r>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915272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B1921-8CD4-4070-B830-A18255FA75B8}"/>
              </a:ext>
            </a:extLst>
          </p:cNvPr>
          <p:cNvSpPr>
            <a:spLocks noGrp="1"/>
          </p:cNvSpPr>
          <p:nvPr>
            <p:ph type="title"/>
          </p:nvPr>
        </p:nvSpPr>
        <p:spPr>
          <a:xfrm>
            <a:off x="838200" y="198579"/>
            <a:ext cx="10515600" cy="900257"/>
          </a:xfrm>
        </p:spPr>
        <p:txBody>
          <a:bodyPr/>
          <a:lstStyle/>
          <a:p>
            <a:pPr algn="ctr"/>
            <a:r>
              <a:rPr lang="en-US" dirty="0">
                <a:latin typeface="+mn-lt"/>
              </a:rPr>
              <a:t>Current CPF Version 2.1 and 2.2</a:t>
            </a:r>
          </a:p>
        </p:txBody>
      </p:sp>
      <p:sp>
        <p:nvSpPr>
          <p:cNvPr id="5" name="Content Placeholder 4">
            <a:extLst>
              <a:ext uri="{FF2B5EF4-FFF2-40B4-BE49-F238E27FC236}">
                <a16:creationId xmlns:a16="http://schemas.microsoft.com/office/drawing/2014/main" id="{A156D9AE-3EB7-4C78-8D65-45904291EB80}"/>
              </a:ext>
            </a:extLst>
          </p:cNvPr>
          <p:cNvSpPr>
            <a:spLocks noGrp="1"/>
          </p:cNvSpPr>
          <p:nvPr>
            <p:ph idx="1"/>
          </p:nvPr>
        </p:nvSpPr>
        <p:spPr>
          <a:xfrm>
            <a:off x="317230" y="1168013"/>
            <a:ext cx="6993468" cy="5325269"/>
          </a:xfrm>
        </p:spPr>
        <p:txBody>
          <a:bodyPr>
            <a:normAutofit/>
          </a:bodyPr>
          <a:lstStyle/>
          <a:p>
            <a:r>
              <a:rPr lang="en-US" sz="3200" dirty="0"/>
              <a:t>Depth range = 0 to 500 meters</a:t>
            </a:r>
          </a:p>
          <a:p>
            <a:r>
              <a:rPr lang="en-US" sz="3200" dirty="0"/>
              <a:t>Buoyancy engine </a:t>
            </a:r>
            <a:r>
              <a:rPr lang="en-US" sz="3200" dirty="0">
                <a:latin typeface="Symbol" panose="05050102010706020507" pitchFamily="18" charset="2"/>
              </a:rPr>
              <a:t>D</a:t>
            </a:r>
            <a:r>
              <a:rPr lang="en-US" sz="3200" dirty="0"/>
              <a:t>V/V = 3.5 liters / 40 liters = 9%</a:t>
            </a:r>
          </a:p>
          <a:p>
            <a:pPr lvl="1"/>
            <a:r>
              <a:rPr lang="en-US" sz="2800" dirty="0"/>
              <a:t>Working environment = 1000 kg/m</a:t>
            </a:r>
            <a:r>
              <a:rPr lang="en-US" sz="2800" baseline="30000" dirty="0"/>
              <a:t>3</a:t>
            </a:r>
            <a:r>
              <a:rPr lang="en-US" sz="2800" dirty="0"/>
              <a:t> / 1025 kg/m</a:t>
            </a:r>
            <a:r>
              <a:rPr lang="en-US" sz="2800" baseline="30000" dirty="0"/>
              <a:t>3</a:t>
            </a:r>
            <a:r>
              <a:rPr lang="en-US" sz="2800" dirty="0"/>
              <a:t> = 2.5%</a:t>
            </a:r>
          </a:p>
          <a:p>
            <a:pPr lvl="1"/>
            <a:r>
              <a:rPr lang="en-US" sz="2800" dirty="0"/>
              <a:t>Vertical velocity = zero to ~50 cm/sec</a:t>
            </a:r>
          </a:p>
          <a:p>
            <a:r>
              <a:rPr lang="en-US" sz="3200" dirty="0"/>
              <a:t>Science Payload: 9 sensor ports: 6 BGC sensors plus 3 more	</a:t>
            </a:r>
          </a:p>
          <a:p>
            <a:r>
              <a:rPr lang="en-US" sz="4000" b="1" dirty="0"/>
              <a:t>Iridium SBD and RUDICS communications</a:t>
            </a:r>
          </a:p>
          <a:p>
            <a:endParaRPr lang="en-US" dirty="0"/>
          </a:p>
        </p:txBody>
      </p:sp>
      <p:grpSp>
        <p:nvGrpSpPr>
          <p:cNvPr id="3" name="Group 2">
            <a:extLst>
              <a:ext uri="{FF2B5EF4-FFF2-40B4-BE49-F238E27FC236}">
                <a16:creationId xmlns:a16="http://schemas.microsoft.com/office/drawing/2014/main" id="{8E9E7328-346E-43C3-BE0E-7402CBC64172}"/>
              </a:ext>
            </a:extLst>
          </p:cNvPr>
          <p:cNvGrpSpPr/>
          <p:nvPr/>
        </p:nvGrpSpPr>
        <p:grpSpPr>
          <a:xfrm>
            <a:off x="7310698" y="1098836"/>
            <a:ext cx="4793362" cy="5477130"/>
            <a:chOff x="7253750" y="1185601"/>
            <a:chExt cx="4793362" cy="5477130"/>
          </a:xfrm>
        </p:grpSpPr>
        <p:pic>
          <p:nvPicPr>
            <p:cNvPr id="6" name="Picture 5">
              <a:extLst>
                <a:ext uri="{FF2B5EF4-FFF2-40B4-BE49-F238E27FC236}">
                  <a16:creationId xmlns:a16="http://schemas.microsoft.com/office/drawing/2014/main" id="{10A6B9E6-DD64-42A5-947F-F0DDB6B22F6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2859" b="11964"/>
            <a:stretch/>
          </p:blipFill>
          <p:spPr>
            <a:xfrm rot="16200000">
              <a:off x="5685504" y="2793738"/>
              <a:ext cx="5437239" cy="2300747"/>
            </a:xfrm>
            <a:prstGeom prst="rect">
              <a:avLst/>
            </a:prstGeom>
            <a:ln w="19050">
              <a:solidFill>
                <a:schemeClr val="bg1"/>
              </a:solidFill>
            </a:ln>
          </p:spPr>
        </p:pic>
        <p:pic>
          <p:nvPicPr>
            <p:cNvPr id="4" name="Picture 3">
              <a:extLst>
                <a:ext uri="{FF2B5EF4-FFF2-40B4-BE49-F238E27FC236}">
                  <a16:creationId xmlns:a16="http://schemas.microsoft.com/office/drawing/2014/main" id="{AC283B20-E238-4D4F-A9E0-EC2FC84D766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2692" t="14480" r="30331" b="6236"/>
            <a:stretch/>
          </p:blipFill>
          <p:spPr>
            <a:xfrm>
              <a:off x="10247809" y="1185601"/>
              <a:ext cx="1799303" cy="5437240"/>
            </a:xfrm>
            <a:prstGeom prst="rect">
              <a:avLst/>
            </a:prstGeom>
            <a:ln w="19050">
              <a:solidFill>
                <a:schemeClr val="bg1"/>
              </a:solidFill>
            </a:ln>
          </p:spPr>
        </p:pic>
        <p:sp>
          <p:nvSpPr>
            <p:cNvPr id="8" name="TextBox 7">
              <a:extLst>
                <a:ext uri="{FF2B5EF4-FFF2-40B4-BE49-F238E27FC236}">
                  <a16:creationId xmlns:a16="http://schemas.microsoft.com/office/drawing/2014/main" id="{4EDF1643-990F-4ECD-ACFB-CB508555DE69}"/>
                </a:ext>
              </a:extLst>
            </p:cNvPr>
            <p:cNvSpPr txBox="1"/>
            <p:nvPr/>
          </p:nvSpPr>
          <p:spPr>
            <a:xfrm>
              <a:off x="8736031" y="1436842"/>
              <a:ext cx="1799303"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BGC Instrument Suite</a:t>
              </a:r>
            </a:p>
          </p:txBody>
        </p:sp>
        <p:sp>
          <p:nvSpPr>
            <p:cNvPr id="10" name="TextBox 9">
              <a:extLst>
                <a:ext uri="{FF2B5EF4-FFF2-40B4-BE49-F238E27FC236}">
                  <a16:creationId xmlns:a16="http://schemas.microsoft.com/office/drawing/2014/main" id="{14FCBFA2-BE44-4761-B656-F0D957567F16}"/>
                </a:ext>
              </a:extLst>
            </p:cNvPr>
            <p:cNvSpPr txBox="1"/>
            <p:nvPr/>
          </p:nvSpPr>
          <p:spPr>
            <a:xfrm>
              <a:off x="9228838" y="3019125"/>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Electronics</a:t>
              </a:r>
            </a:p>
          </p:txBody>
        </p:sp>
        <p:sp>
          <p:nvSpPr>
            <p:cNvPr id="11" name="TextBox 10">
              <a:extLst>
                <a:ext uri="{FF2B5EF4-FFF2-40B4-BE49-F238E27FC236}">
                  <a16:creationId xmlns:a16="http://schemas.microsoft.com/office/drawing/2014/main" id="{350782BD-EED1-420D-A0FE-F8213C397F01}"/>
                </a:ext>
              </a:extLst>
            </p:cNvPr>
            <p:cNvSpPr txBox="1"/>
            <p:nvPr/>
          </p:nvSpPr>
          <p:spPr>
            <a:xfrm>
              <a:off x="9306164" y="4224659"/>
              <a:ext cx="1344630"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Internal Oil Bladder</a:t>
              </a:r>
            </a:p>
          </p:txBody>
        </p:sp>
        <p:sp>
          <p:nvSpPr>
            <p:cNvPr id="12" name="TextBox 11">
              <a:extLst>
                <a:ext uri="{FF2B5EF4-FFF2-40B4-BE49-F238E27FC236}">
                  <a16:creationId xmlns:a16="http://schemas.microsoft.com/office/drawing/2014/main" id="{52C8DDBF-FDA2-461B-916A-35EE1155B199}"/>
                </a:ext>
              </a:extLst>
            </p:cNvPr>
            <p:cNvSpPr txBox="1"/>
            <p:nvPr/>
          </p:nvSpPr>
          <p:spPr>
            <a:xfrm>
              <a:off x="9306164" y="4981463"/>
              <a:ext cx="1147984"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Oil Pump</a:t>
              </a:r>
            </a:p>
          </p:txBody>
        </p:sp>
        <p:sp>
          <p:nvSpPr>
            <p:cNvPr id="13" name="TextBox 12">
              <a:extLst>
                <a:ext uri="{FF2B5EF4-FFF2-40B4-BE49-F238E27FC236}">
                  <a16:creationId xmlns:a16="http://schemas.microsoft.com/office/drawing/2014/main" id="{5EB39D40-8271-4A49-BD72-3C6767AE8427}"/>
                </a:ext>
              </a:extLst>
            </p:cNvPr>
            <p:cNvSpPr txBox="1"/>
            <p:nvPr/>
          </p:nvSpPr>
          <p:spPr>
            <a:xfrm>
              <a:off x="9065342" y="5933716"/>
              <a:ext cx="1388806" cy="646331"/>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External Oil Bladder</a:t>
              </a:r>
            </a:p>
          </p:txBody>
        </p:sp>
        <p:cxnSp>
          <p:nvCxnSpPr>
            <p:cNvPr id="15" name="Straight Arrow Connector 14">
              <a:extLst>
                <a:ext uri="{FF2B5EF4-FFF2-40B4-BE49-F238E27FC236}">
                  <a16:creationId xmlns:a16="http://schemas.microsoft.com/office/drawing/2014/main" id="{E77B6F31-D7D8-4263-AB18-1FF92C64F3CE}"/>
                </a:ext>
              </a:extLst>
            </p:cNvPr>
            <p:cNvCxnSpPr>
              <a:cxnSpLocks/>
              <a:stCxn id="8" idx="2"/>
            </p:cNvCxnSpPr>
            <p:nvPr/>
          </p:nvCxnSpPr>
          <p:spPr>
            <a:xfrm flipH="1">
              <a:off x="8490155" y="2083173"/>
              <a:ext cx="1145528" cy="433266"/>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6EF46E5-398E-455E-89E1-78BD407F5137}"/>
                </a:ext>
              </a:extLst>
            </p:cNvPr>
            <p:cNvCxnSpPr>
              <a:cxnSpLocks/>
              <a:stCxn id="10" idx="3"/>
            </p:cNvCxnSpPr>
            <p:nvPr/>
          </p:nvCxnSpPr>
          <p:spPr>
            <a:xfrm flipV="1">
              <a:off x="10573469" y="2992039"/>
              <a:ext cx="488064" cy="2117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11A02FBA-2038-47E1-BB5F-18A8798CE3A8}"/>
                </a:ext>
              </a:extLst>
            </p:cNvPr>
            <p:cNvCxnSpPr>
              <a:cxnSpLocks/>
              <a:stCxn id="12" idx="3"/>
            </p:cNvCxnSpPr>
            <p:nvPr/>
          </p:nvCxnSpPr>
          <p:spPr>
            <a:xfrm>
              <a:off x="10454148" y="5166129"/>
              <a:ext cx="714034" cy="157580"/>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F27FE49-BF5D-47E3-9068-3672D149EEE4}"/>
                </a:ext>
              </a:extLst>
            </p:cNvPr>
            <p:cNvCxnSpPr>
              <a:cxnSpLocks/>
              <a:stCxn id="11" idx="3"/>
            </p:cNvCxnSpPr>
            <p:nvPr/>
          </p:nvCxnSpPr>
          <p:spPr>
            <a:xfrm flipV="1">
              <a:off x="10650794" y="4197573"/>
              <a:ext cx="517388" cy="350252"/>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A03E7FBD-AC24-4228-BF8F-2BFB28F20006}"/>
                </a:ext>
              </a:extLst>
            </p:cNvPr>
            <p:cNvCxnSpPr>
              <a:cxnSpLocks/>
              <a:stCxn id="13" idx="0"/>
            </p:cNvCxnSpPr>
            <p:nvPr/>
          </p:nvCxnSpPr>
          <p:spPr>
            <a:xfrm flipH="1" flipV="1">
              <a:off x="8828281" y="5511628"/>
              <a:ext cx="931464" cy="42208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D05BB9F-C2A7-4AB8-93BC-5588ACB649A0}"/>
                </a:ext>
              </a:extLst>
            </p:cNvPr>
            <p:cNvCxnSpPr>
              <a:cxnSpLocks/>
              <a:stCxn id="8" idx="3"/>
            </p:cNvCxnSpPr>
            <p:nvPr/>
          </p:nvCxnSpPr>
          <p:spPr>
            <a:xfrm>
              <a:off x="10535334" y="1760008"/>
              <a:ext cx="374154" cy="77598"/>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8E44236-6DE7-4932-86A8-F713A7400944}"/>
                </a:ext>
              </a:extLst>
            </p:cNvPr>
            <p:cNvCxnSpPr>
              <a:cxnSpLocks/>
            </p:cNvCxnSpPr>
            <p:nvPr/>
          </p:nvCxnSpPr>
          <p:spPr>
            <a:xfrm flipV="1">
              <a:off x="10453058" y="5933716"/>
              <a:ext cx="237060" cy="323165"/>
            </a:xfrm>
            <a:prstGeom prst="straightConnector1">
              <a:avLst/>
            </a:prstGeom>
            <a:ln w="25400">
              <a:solidFill>
                <a:schemeClr val="bg1"/>
              </a:solidFill>
              <a:tailEnd type="triangle" w="lg" len="lg"/>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79E3E585-980E-4BBE-9BE0-009CC6EA122F}"/>
                </a:ext>
              </a:extLst>
            </p:cNvPr>
            <p:cNvSpPr txBox="1"/>
            <p:nvPr/>
          </p:nvSpPr>
          <p:spPr>
            <a:xfrm rot="16200000">
              <a:off x="11168597" y="3876107"/>
              <a:ext cx="1344631" cy="369332"/>
            </a:xfrm>
            <a:prstGeom prst="rect">
              <a:avLst/>
            </a:prstGeom>
            <a:solidFill>
              <a:schemeClr val="bg2">
                <a:lumMod val="60000"/>
                <a:lumOff val="40000"/>
              </a:schemeClr>
            </a:solidFill>
            <a:ln>
              <a:solidFill>
                <a:schemeClr val="bg1"/>
              </a:solidFill>
            </a:ln>
          </p:spPr>
          <p:txBody>
            <a:bodyPr wrap="square" rtlCol="0">
              <a:spAutoFit/>
            </a:bodyPr>
            <a:lstStyle/>
            <a:p>
              <a:pPr algn="ctr"/>
              <a:r>
                <a:rPr lang="en-US" dirty="0"/>
                <a:t>108 cm</a:t>
              </a:r>
            </a:p>
          </p:txBody>
        </p:sp>
        <p:cxnSp>
          <p:nvCxnSpPr>
            <p:cNvPr id="44" name="Straight Arrow Connector 43">
              <a:extLst>
                <a:ext uri="{FF2B5EF4-FFF2-40B4-BE49-F238E27FC236}">
                  <a16:creationId xmlns:a16="http://schemas.microsoft.com/office/drawing/2014/main" id="{5C668C56-C0AB-4791-82BC-4DB47B394F62}"/>
                </a:ext>
              </a:extLst>
            </p:cNvPr>
            <p:cNvCxnSpPr>
              <a:cxnSpLocks/>
              <a:stCxn id="42" idx="3"/>
            </p:cNvCxnSpPr>
            <p:nvPr/>
          </p:nvCxnSpPr>
          <p:spPr>
            <a:xfrm flipH="1" flipV="1">
              <a:off x="11840912" y="2121694"/>
              <a:ext cx="1" cy="1266764"/>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87966ACD-1B3D-417A-B6DB-7DA7E7314144}"/>
                </a:ext>
              </a:extLst>
            </p:cNvPr>
            <p:cNvCxnSpPr>
              <a:cxnSpLocks/>
            </p:cNvCxnSpPr>
            <p:nvPr/>
          </p:nvCxnSpPr>
          <p:spPr>
            <a:xfrm>
              <a:off x="11840912" y="4733089"/>
              <a:ext cx="22476" cy="170819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44896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3465</TotalTime>
  <Words>1909</Words>
  <Application>Microsoft Office PowerPoint</Application>
  <PresentationFormat>Widescreen</PresentationFormat>
  <Paragraphs>235</Paragraphs>
  <Slides>22</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Symbol</vt:lpstr>
      <vt:lpstr>Office Theme</vt:lpstr>
      <vt:lpstr>A New Profiling Float for Coastal and Upper Water Column Applications </vt:lpstr>
      <vt:lpstr>The Initial Motivation</vt:lpstr>
      <vt:lpstr>More Motivation</vt:lpstr>
      <vt:lpstr>Science Needs</vt:lpstr>
      <vt:lpstr>Challenges and Relevant Examples</vt:lpstr>
      <vt:lpstr>Current CPF Version 2.1 and 2.2</vt:lpstr>
      <vt:lpstr>Current CPF Version 2.1 and 2.2</vt:lpstr>
      <vt:lpstr>Current CPF Version 2.1 and 2.2</vt:lpstr>
      <vt:lpstr>Current CPF Version 2.1 and 2.2</vt:lpstr>
      <vt:lpstr>Science Data Products</vt:lpstr>
      <vt:lpstr>Float Navigation</vt:lpstr>
      <vt:lpstr>Engineering Results To date, no obvious issues with anchoring, de-anchoring, parking at depth, controlling velocity or depth after ~45 days of sea tests </vt:lpstr>
      <vt:lpstr>Engineering Results</vt:lpstr>
      <vt:lpstr>Next Steps </vt:lpstr>
      <vt:lpstr>Next Steps </vt:lpstr>
      <vt:lpstr>Next Steps </vt:lpstr>
      <vt:lpstr>Next Steps </vt:lpstr>
      <vt:lpstr>Next Steps </vt:lpstr>
      <vt:lpstr>Next Steps </vt:lpstr>
      <vt:lpstr>Next Steps </vt:lpstr>
      <vt:lpstr>Acknowledgements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New Profiling Float for Coastal and Upper Water Column Applications</dc:title>
  <dc:creator>Gene Massion</dc:creator>
  <cp:lastModifiedBy>Gene Massion</cp:lastModifiedBy>
  <cp:revision>268</cp:revision>
  <dcterms:created xsi:type="dcterms:W3CDTF">2020-02-04T17:30:15Z</dcterms:created>
  <dcterms:modified xsi:type="dcterms:W3CDTF">2020-02-13T22:49:47Z</dcterms:modified>
</cp:coreProperties>
</file>