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7" r:id="rId10"/>
    <p:sldId id="268" r:id="rId11"/>
    <p:sldId id="269" r:id="rId12"/>
    <p:sldId id="270"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CDEA399-BEE1-4DC4-8467-6BFEB0FB2536}"/>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CCC3C4-4B1C-4E88-9DDE-82631EC62BEA}"/>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7D8DA9-5E2D-4024-86A3-A33CCE660DE7}"/>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D0291B-4197-4A95-8941-6AA1484E5C97}"/>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72045E6-E24E-4B5D-878B-A1E780321D4C}"/>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9550FF7-B123-4F46-A94E-571BF7420B8C}"/>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6" name="Footer Placeholder 5">
            <a:extLst>
              <a:ext uri="{FF2B5EF4-FFF2-40B4-BE49-F238E27FC236}">
                <a16:creationId xmlns:a16="http://schemas.microsoft.com/office/drawing/2014/main" xmlns=""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8D68D6C-B3A7-474A-827C-CC75E5DB06A6}"/>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8" name="Footer Placeholder 7">
            <a:extLst>
              <a:ext uri="{FF2B5EF4-FFF2-40B4-BE49-F238E27FC236}">
                <a16:creationId xmlns:a16="http://schemas.microsoft.com/office/drawing/2014/main" xmlns=""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8E234EA-0053-42A6-83E5-816B21876F9D}"/>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4" name="Footer Placeholder 3">
            <a:extLst>
              <a:ext uri="{FF2B5EF4-FFF2-40B4-BE49-F238E27FC236}">
                <a16:creationId xmlns:a16="http://schemas.microsoft.com/office/drawing/2014/main" xmlns=""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736B77C-9216-4159-9102-5CED111519C2}"/>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3" name="Footer Placeholder 2">
            <a:extLst>
              <a:ext uri="{FF2B5EF4-FFF2-40B4-BE49-F238E27FC236}">
                <a16:creationId xmlns:a16="http://schemas.microsoft.com/office/drawing/2014/main" xmlns=""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B1E62A1-CC06-4526-840A-4B17CBDA8309}"/>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6" name="Footer Placeholder 5">
            <a:extLst>
              <a:ext uri="{FF2B5EF4-FFF2-40B4-BE49-F238E27FC236}">
                <a16:creationId xmlns:a16="http://schemas.microsoft.com/office/drawing/2014/main" xmlns=""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120180F-4D27-47FE-ACB0-FEED035093F9}"/>
              </a:ext>
            </a:extLst>
          </p:cNvPr>
          <p:cNvSpPr>
            <a:spLocks noGrp="1"/>
          </p:cNvSpPr>
          <p:nvPr>
            <p:ph type="dt" sz="half" idx="10"/>
          </p:nvPr>
        </p:nvSpPr>
        <p:spPr/>
        <p:txBody>
          <a:bodyPr/>
          <a:lstStyle/>
          <a:p>
            <a:fld id="{CE25375C-5263-4EE0-BB92-B5A98955ED27}" type="datetimeFigureOut">
              <a:rPr lang="en-US" smtClean="0"/>
              <a:t>2/5/2020</a:t>
            </a:fld>
            <a:endParaRPr lang="en-US"/>
          </a:p>
        </p:txBody>
      </p:sp>
      <p:sp>
        <p:nvSpPr>
          <p:cNvPr id="6" name="Footer Placeholder 5">
            <a:extLst>
              <a:ext uri="{FF2B5EF4-FFF2-40B4-BE49-F238E27FC236}">
                <a16:creationId xmlns:a16="http://schemas.microsoft.com/office/drawing/2014/main" xmlns=""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2/5/2020</a:t>
            </a:fld>
            <a:endParaRPr lang="en-US"/>
          </a:p>
        </p:txBody>
      </p:sp>
      <p:sp>
        <p:nvSpPr>
          <p:cNvPr id="5" name="Footer Placeholder 4">
            <a:extLst>
              <a:ext uri="{FF2B5EF4-FFF2-40B4-BE49-F238E27FC236}">
                <a16:creationId xmlns:a16="http://schemas.microsoft.com/office/drawing/2014/main" xmlns=""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A88410-46AB-4341-9F59-61D904220379}"/>
              </a:ext>
            </a:extLst>
          </p:cNvPr>
          <p:cNvSpPr>
            <a:spLocks noGrp="1"/>
          </p:cNvSpPr>
          <p:nvPr>
            <p:ph type="ctrTitle"/>
          </p:nvPr>
        </p:nvSpPr>
        <p:spPr>
          <a:xfrm>
            <a:off x="804333" y="651932"/>
            <a:ext cx="10583334" cy="1757363"/>
          </a:xfrm>
        </p:spPr>
        <p:txBody>
          <a:bodyPr>
            <a:normAutofit fontScale="90000"/>
          </a:bodyPr>
          <a:lstStyle/>
          <a:p>
            <a:r>
              <a:rPr lang="en-US" dirty="0"/>
              <a:t>A New Profiling Float for Coastal and Upper Water Column Applications </a:t>
            </a:r>
          </a:p>
        </p:txBody>
      </p:sp>
      <p:sp>
        <p:nvSpPr>
          <p:cNvPr id="3" name="Subtitle 2">
            <a:extLst>
              <a:ext uri="{FF2B5EF4-FFF2-40B4-BE49-F238E27FC236}">
                <a16:creationId xmlns:a16="http://schemas.microsoft.com/office/drawing/2014/main" xmlns="" id="{A15F6A6A-9171-4E17-BF1F-F3947AEFD7C1}"/>
              </a:ext>
            </a:extLst>
          </p:cNvPr>
          <p:cNvSpPr>
            <a:spLocks noGrp="1"/>
          </p:cNvSpPr>
          <p:nvPr>
            <p:ph type="subTitle" idx="1"/>
          </p:nvPr>
        </p:nvSpPr>
        <p:spPr>
          <a:xfrm>
            <a:off x="1524000" y="3034771"/>
            <a:ext cx="9144000" cy="2104496"/>
          </a:xfrm>
        </p:spPr>
        <p:txBody>
          <a:bodyPr>
            <a:noAutofit/>
          </a:bodyPr>
          <a:lstStyle/>
          <a:p>
            <a:r>
              <a:rPr lang="en-US" dirty="0"/>
              <a:t>Gene Massion, Kenneth S Johnson, Eric J Martin, Ed Mellinger, Paul McGill and Paul Coenen</a:t>
            </a:r>
          </a:p>
          <a:p>
            <a:r>
              <a:rPr lang="en-US" dirty="0"/>
              <a:t> Monterey Bay Aquarium Research Institute, Moss Landing, CA, United States</a:t>
            </a:r>
          </a:p>
          <a:p>
            <a:r>
              <a:rPr lang="en-US" dirty="0"/>
              <a:t>Ocean Sciences Meeting, 20 February 2020</a:t>
            </a:r>
          </a:p>
        </p:txBody>
      </p:sp>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xmlns=""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xmlns=""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pic>
        <p:nvPicPr>
          <p:cNvPr id="15" name="Picture 14">
            <a:extLst>
              <a:ext uri="{FF2B5EF4-FFF2-40B4-BE49-F238E27FC236}">
                <a16:creationId xmlns:a16="http://schemas.microsoft.com/office/drawing/2014/main" xmlns="" id="{369BF15C-E65C-479C-9E00-22C2F8E7684E}"/>
              </a:ext>
            </a:extLst>
          </p:cNvPr>
          <p:cNvPicPr>
            <a:picLocks noChangeAspect="1"/>
          </p:cNvPicPr>
          <p:nvPr/>
        </p:nvPicPr>
        <p:blipFill rotWithShape="1">
          <a:blip r:embed="rId4">
            <a:extLst>
              <a:ext uri="{28A0092B-C50C-407E-A947-70E740481C1C}">
                <a14:useLocalDpi xmlns:a14="http://schemas.microsoft.com/office/drawing/2010/main" val="0"/>
              </a:ext>
            </a:extLst>
          </a:blip>
          <a:srcRect l="5039" r="6072"/>
          <a:stretch/>
        </p:blipFill>
        <p:spPr>
          <a:xfrm>
            <a:off x="1464734" y="1991499"/>
            <a:ext cx="5418668" cy="3429000"/>
          </a:xfrm>
          <a:prstGeom prst="rect">
            <a:avLst/>
          </a:prstGeom>
        </p:spPr>
      </p:pic>
      <p:sp>
        <p:nvSpPr>
          <p:cNvPr id="22" name="TextBox 21">
            <a:extLst>
              <a:ext uri="{FF2B5EF4-FFF2-40B4-BE49-F238E27FC236}">
                <a16:creationId xmlns:a16="http://schemas.microsoft.com/office/drawing/2014/main" xmlns=""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
        <p:nvSpPr>
          <p:cNvPr id="23" name="TextBox 22">
            <a:extLst>
              <a:ext uri="{FF2B5EF4-FFF2-40B4-BE49-F238E27FC236}">
                <a16:creationId xmlns:a16="http://schemas.microsoft.com/office/drawing/2014/main" xmlns="" id="{0A58B8A1-B69D-46C0-8627-B53995FC2B3D}"/>
              </a:ext>
            </a:extLst>
          </p:cNvPr>
          <p:cNvSpPr txBox="1"/>
          <p:nvPr/>
        </p:nvSpPr>
        <p:spPr>
          <a:xfrm>
            <a:off x="5977468" y="2151487"/>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spTree>
    <p:extLst>
      <p:ext uri="{BB962C8B-B14F-4D97-AF65-F5344CB8AC3E}">
        <p14:creationId xmlns:p14="http://schemas.microsoft.com/office/powerpoint/2010/main" val="3558190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xmlns=""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xmlns=""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pic>
        <p:nvPicPr>
          <p:cNvPr id="15" name="Picture 14">
            <a:extLst>
              <a:ext uri="{FF2B5EF4-FFF2-40B4-BE49-F238E27FC236}">
                <a16:creationId xmlns:a16="http://schemas.microsoft.com/office/drawing/2014/main" xmlns="" id="{369BF15C-E65C-479C-9E00-22C2F8E7684E}"/>
              </a:ext>
            </a:extLst>
          </p:cNvPr>
          <p:cNvPicPr>
            <a:picLocks noChangeAspect="1"/>
          </p:cNvPicPr>
          <p:nvPr/>
        </p:nvPicPr>
        <p:blipFill rotWithShape="1">
          <a:blip r:embed="rId4">
            <a:extLst>
              <a:ext uri="{28A0092B-C50C-407E-A947-70E740481C1C}">
                <a14:useLocalDpi xmlns:a14="http://schemas.microsoft.com/office/drawing/2010/main" val="0"/>
              </a:ext>
            </a:extLst>
          </a:blip>
          <a:srcRect l="5039" r="6072"/>
          <a:stretch/>
        </p:blipFill>
        <p:spPr>
          <a:xfrm>
            <a:off x="1464734" y="1991499"/>
            <a:ext cx="5418668" cy="3429000"/>
          </a:xfrm>
          <a:prstGeom prst="rect">
            <a:avLst/>
          </a:prstGeom>
        </p:spPr>
      </p:pic>
      <p:sp>
        <p:nvSpPr>
          <p:cNvPr id="22" name="TextBox 21">
            <a:extLst>
              <a:ext uri="{FF2B5EF4-FFF2-40B4-BE49-F238E27FC236}">
                <a16:creationId xmlns:a16="http://schemas.microsoft.com/office/drawing/2014/main" xmlns=""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
        <p:nvSpPr>
          <p:cNvPr id="23" name="TextBox 22">
            <a:extLst>
              <a:ext uri="{FF2B5EF4-FFF2-40B4-BE49-F238E27FC236}">
                <a16:creationId xmlns:a16="http://schemas.microsoft.com/office/drawing/2014/main" xmlns="" id="{0A58B8A1-B69D-46C0-8627-B53995FC2B3D}"/>
              </a:ext>
            </a:extLst>
          </p:cNvPr>
          <p:cNvSpPr txBox="1"/>
          <p:nvPr/>
        </p:nvSpPr>
        <p:spPr>
          <a:xfrm>
            <a:off x="5977468" y="2151487"/>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pic>
        <p:nvPicPr>
          <p:cNvPr id="30" name="Picture 29">
            <a:extLst>
              <a:ext uri="{FF2B5EF4-FFF2-40B4-BE49-F238E27FC236}">
                <a16:creationId xmlns:a16="http://schemas.microsoft.com/office/drawing/2014/main" xmlns="" id="{A70366F5-044A-4A21-9A3A-1162F8F10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0468" y="3165152"/>
            <a:ext cx="5334000" cy="3551896"/>
          </a:xfrm>
          <a:prstGeom prst="rect">
            <a:avLst/>
          </a:prstGeom>
        </p:spPr>
      </p:pic>
    </p:spTree>
    <p:extLst>
      <p:ext uri="{BB962C8B-B14F-4D97-AF65-F5344CB8AC3E}">
        <p14:creationId xmlns:p14="http://schemas.microsoft.com/office/powerpoint/2010/main" val="3249115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xmlns=""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xmlns=""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pic>
        <p:nvPicPr>
          <p:cNvPr id="15" name="Picture 14">
            <a:extLst>
              <a:ext uri="{FF2B5EF4-FFF2-40B4-BE49-F238E27FC236}">
                <a16:creationId xmlns:a16="http://schemas.microsoft.com/office/drawing/2014/main" xmlns="" id="{369BF15C-E65C-479C-9E00-22C2F8E7684E}"/>
              </a:ext>
            </a:extLst>
          </p:cNvPr>
          <p:cNvPicPr>
            <a:picLocks noChangeAspect="1"/>
          </p:cNvPicPr>
          <p:nvPr/>
        </p:nvPicPr>
        <p:blipFill rotWithShape="1">
          <a:blip r:embed="rId4">
            <a:extLst>
              <a:ext uri="{28A0092B-C50C-407E-A947-70E740481C1C}">
                <a14:useLocalDpi xmlns:a14="http://schemas.microsoft.com/office/drawing/2010/main" val="0"/>
              </a:ext>
            </a:extLst>
          </a:blip>
          <a:srcRect l="5039" r="6072"/>
          <a:stretch/>
        </p:blipFill>
        <p:spPr>
          <a:xfrm>
            <a:off x="1464734" y="1991499"/>
            <a:ext cx="5418668" cy="3429000"/>
          </a:xfrm>
          <a:prstGeom prst="rect">
            <a:avLst/>
          </a:prstGeom>
        </p:spPr>
      </p:pic>
      <p:sp>
        <p:nvSpPr>
          <p:cNvPr id="22" name="TextBox 21">
            <a:extLst>
              <a:ext uri="{FF2B5EF4-FFF2-40B4-BE49-F238E27FC236}">
                <a16:creationId xmlns:a16="http://schemas.microsoft.com/office/drawing/2014/main" xmlns=""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
        <p:nvSpPr>
          <p:cNvPr id="23" name="TextBox 22">
            <a:extLst>
              <a:ext uri="{FF2B5EF4-FFF2-40B4-BE49-F238E27FC236}">
                <a16:creationId xmlns:a16="http://schemas.microsoft.com/office/drawing/2014/main" xmlns="" id="{0A58B8A1-B69D-46C0-8627-B53995FC2B3D}"/>
              </a:ext>
            </a:extLst>
          </p:cNvPr>
          <p:cNvSpPr txBox="1"/>
          <p:nvPr/>
        </p:nvSpPr>
        <p:spPr>
          <a:xfrm>
            <a:off x="5977468" y="2151487"/>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pic>
        <p:nvPicPr>
          <p:cNvPr id="30" name="Picture 29">
            <a:extLst>
              <a:ext uri="{FF2B5EF4-FFF2-40B4-BE49-F238E27FC236}">
                <a16:creationId xmlns:a16="http://schemas.microsoft.com/office/drawing/2014/main" xmlns="" id="{A70366F5-044A-4A21-9A3A-1162F8F10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0468" y="3165152"/>
            <a:ext cx="5334000" cy="3551896"/>
          </a:xfrm>
          <a:prstGeom prst="rect">
            <a:avLst/>
          </a:prstGeom>
        </p:spPr>
      </p:pic>
      <p:sp>
        <p:nvSpPr>
          <p:cNvPr id="26" name="Oval 25">
            <a:extLst>
              <a:ext uri="{FF2B5EF4-FFF2-40B4-BE49-F238E27FC236}">
                <a16:creationId xmlns:a16="http://schemas.microsoft.com/office/drawing/2014/main" xmlns="" id="{94D44B73-A6CD-4F7B-80E6-FD116413F02E}"/>
              </a:ext>
            </a:extLst>
          </p:cNvPr>
          <p:cNvSpPr/>
          <p:nvPr/>
        </p:nvSpPr>
        <p:spPr>
          <a:xfrm>
            <a:off x="3441659" y="5814231"/>
            <a:ext cx="1052945" cy="5357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xmlns="" id="{23BB5A55-E0C2-4995-885D-93156FA12137}"/>
              </a:ext>
            </a:extLst>
          </p:cNvPr>
          <p:cNvCxnSpPr/>
          <p:nvPr/>
        </p:nvCxnSpPr>
        <p:spPr>
          <a:xfrm flipV="1">
            <a:off x="4494604" y="5420499"/>
            <a:ext cx="1044279" cy="5723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xmlns="" id="{4AA5FEA2-8E45-4443-B36E-97E0751BEAE3}"/>
              </a:ext>
            </a:extLst>
          </p:cNvPr>
          <p:cNvPicPr>
            <a:picLocks noChangeAspect="1"/>
          </p:cNvPicPr>
          <p:nvPr/>
        </p:nvPicPr>
        <p:blipFill rotWithShape="1">
          <a:blip r:embed="rId6">
            <a:extLst>
              <a:ext uri="{28A0092B-C50C-407E-A947-70E740481C1C}">
                <a14:useLocalDpi xmlns:a14="http://schemas.microsoft.com/office/drawing/2010/main" val="0"/>
              </a:ext>
            </a:extLst>
          </a:blip>
          <a:srcRect l="5113" r="7515"/>
          <a:stretch/>
        </p:blipFill>
        <p:spPr>
          <a:xfrm>
            <a:off x="5675631" y="4007332"/>
            <a:ext cx="3336629" cy="2187512"/>
          </a:xfrm>
          <a:prstGeom prst="rect">
            <a:avLst/>
          </a:prstGeom>
        </p:spPr>
      </p:pic>
      <p:sp>
        <p:nvSpPr>
          <p:cNvPr id="12" name="TextBox 11">
            <a:extLst>
              <a:ext uri="{FF2B5EF4-FFF2-40B4-BE49-F238E27FC236}">
                <a16:creationId xmlns:a16="http://schemas.microsoft.com/office/drawing/2014/main" xmlns="" id="{8E456D0B-7C4B-4B27-87F4-95F7FE414EC0}"/>
              </a:ext>
            </a:extLst>
          </p:cNvPr>
          <p:cNvSpPr txBox="1"/>
          <p:nvPr/>
        </p:nvSpPr>
        <p:spPr>
          <a:xfrm>
            <a:off x="9399061" y="6082085"/>
            <a:ext cx="2608212" cy="646331"/>
          </a:xfrm>
          <a:prstGeom prst="rect">
            <a:avLst/>
          </a:prstGeom>
          <a:solidFill>
            <a:schemeClr val="accent1">
              <a:lumMod val="40000"/>
              <a:lumOff val="60000"/>
            </a:schemeClr>
          </a:solidFill>
        </p:spPr>
        <p:txBody>
          <a:bodyPr wrap="square" rtlCol="0">
            <a:spAutoFit/>
          </a:bodyPr>
          <a:lstStyle/>
          <a:p>
            <a:r>
              <a:rPr lang="en-US" dirty="0"/>
              <a:t>Early CPF w/Sediment Trap and Acoustic Modem</a:t>
            </a:r>
          </a:p>
        </p:txBody>
      </p:sp>
    </p:spTree>
    <p:extLst>
      <p:ext uri="{BB962C8B-B14F-4D97-AF65-F5344CB8AC3E}">
        <p14:creationId xmlns:p14="http://schemas.microsoft.com/office/powerpoint/2010/main" val="849100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D3B0E828-FB3B-4649-8241-A1BC1643B4AC}"/>
              </a:ext>
            </a:extLst>
          </p:cNvPr>
          <p:cNvSpPr txBox="1"/>
          <p:nvPr/>
        </p:nvSpPr>
        <p:spPr>
          <a:xfrm>
            <a:off x="-101596" y="243512"/>
            <a:ext cx="7065816" cy="6524863"/>
          </a:xfrm>
          <a:prstGeom prst="rect">
            <a:avLst/>
          </a:prstGeom>
          <a:noFill/>
        </p:spPr>
        <p:txBody>
          <a:bodyPr wrap="square" rtlCol="0">
            <a:spAutoFit/>
          </a:bodyPr>
          <a:lstStyle/>
          <a:p>
            <a:pPr algn="ctr"/>
            <a:r>
              <a:rPr lang="en-US" sz="4400" b="1" dirty="0"/>
              <a:t>Current Work</a:t>
            </a:r>
          </a:p>
          <a:p>
            <a:pPr marL="914400" lvl="1" indent="-457200">
              <a:buFont typeface="Arial" panose="020B0604020202020204" pitchFamily="34" charset="0"/>
              <a:buChar char="•"/>
            </a:pPr>
            <a:r>
              <a:rPr lang="en-US" sz="2800" dirty="0"/>
              <a:t>Real Science missions</a:t>
            </a:r>
          </a:p>
          <a:p>
            <a:pPr marL="1371600" lvl="2" indent="-457200">
              <a:buFont typeface="Arial" panose="020B0604020202020204" pitchFamily="34" charset="0"/>
              <a:buChar char="•"/>
            </a:pPr>
            <a:r>
              <a:rPr lang="en-US" sz="2800" dirty="0"/>
              <a:t>Finish 2 more CPFs, total = 3</a:t>
            </a:r>
          </a:p>
          <a:p>
            <a:pPr marL="914400" lvl="1" indent="-457200">
              <a:buFont typeface="Arial" panose="020B0604020202020204" pitchFamily="34" charset="0"/>
              <a:buChar char="•"/>
            </a:pPr>
            <a:r>
              <a:rPr lang="en-US" sz="2800" dirty="0"/>
              <a:t>Extend the mission duration </a:t>
            </a:r>
          </a:p>
          <a:p>
            <a:pPr marL="1371600" lvl="2" indent="-457200">
              <a:buFont typeface="Arial" panose="020B0604020202020204" pitchFamily="34" charset="0"/>
              <a:buChar char="•"/>
            </a:pPr>
            <a:r>
              <a:rPr lang="en-US" sz="2600" dirty="0"/>
              <a:t>Deep sleep between profiles</a:t>
            </a:r>
          </a:p>
          <a:p>
            <a:pPr marL="1371600" lvl="2" indent="-457200">
              <a:buFont typeface="Arial" panose="020B0604020202020204" pitchFamily="34" charset="0"/>
              <a:buChar char="•"/>
            </a:pPr>
            <a:r>
              <a:rPr lang="en-US" sz="2600" dirty="0"/>
              <a:t>Optimize surface and anchoring buoyancy algorithms</a:t>
            </a:r>
          </a:p>
          <a:p>
            <a:pPr marL="1371600" lvl="2" indent="-457200">
              <a:buFont typeface="Arial" panose="020B0604020202020204" pitchFamily="34" charset="0"/>
              <a:buChar char="•"/>
            </a:pPr>
            <a:r>
              <a:rPr lang="en-US" sz="2600" dirty="0"/>
              <a:t>Minimize sensor on time</a:t>
            </a:r>
          </a:p>
          <a:p>
            <a:pPr marL="1371600" lvl="2" indent="-457200">
              <a:buFont typeface="Arial" panose="020B0604020202020204" pitchFamily="34" charset="0"/>
              <a:buChar char="•"/>
            </a:pPr>
            <a:r>
              <a:rPr lang="en-US" sz="2600" dirty="0"/>
              <a:t>Lower power controllers</a:t>
            </a:r>
          </a:p>
          <a:p>
            <a:pPr marL="914400" lvl="1" indent="-457200">
              <a:buFont typeface="Arial" panose="020B0604020202020204" pitchFamily="34" charset="0"/>
              <a:buChar char="•"/>
            </a:pPr>
            <a:r>
              <a:rPr lang="en-US" sz="2800" dirty="0"/>
              <a:t>Make the CPF bullet proof</a:t>
            </a:r>
          </a:p>
          <a:p>
            <a:pPr marL="1371600" lvl="2" indent="-457200">
              <a:buFont typeface="Arial" panose="020B0604020202020204" pitchFamily="34" charset="0"/>
              <a:buChar char="•"/>
            </a:pPr>
            <a:r>
              <a:rPr lang="en-US" sz="2600" dirty="0"/>
              <a:t>Software unit and functional testing</a:t>
            </a:r>
          </a:p>
          <a:p>
            <a:pPr marL="1371600" lvl="2" indent="-457200">
              <a:buFont typeface="Arial" panose="020B0604020202020204" pitchFamily="34" charset="0"/>
              <a:buChar char="•"/>
            </a:pPr>
            <a:r>
              <a:rPr lang="en-US" sz="2600" dirty="0"/>
              <a:t>Continuous Test tank prototype runs</a:t>
            </a:r>
          </a:p>
          <a:p>
            <a:pPr marL="1371600" lvl="2" indent="-457200">
              <a:buFont typeface="Arial" panose="020B0604020202020204" pitchFamily="34" charset="0"/>
              <a:buChar char="•"/>
            </a:pPr>
            <a:r>
              <a:rPr lang="en-US" sz="2600" dirty="0"/>
              <a:t>Benchtop simulator testing</a:t>
            </a:r>
          </a:p>
          <a:p>
            <a:pPr marL="1371600" lvl="2" indent="-457200">
              <a:buFont typeface="Arial" panose="020B0604020202020204" pitchFamily="34" charset="0"/>
              <a:buChar char="•"/>
            </a:pPr>
            <a:r>
              <a:rPr lang="en-US" sz="2600" dirty="0"/>
              <a:t>At sea testing</a:t>
            </a:r>
          </a:p>
          <a:p>
            <a:pPr marL="1371600" lvl="2" indent="-457200">
              <a:buFont typeface="Arial" panose="020B0604020202020204" pitchFamily="34" charset="0"/>
              <a:buChar char="•"/>
            </a:pPr>
            <a:endParaRPr lang="en-US" sz="2800" dirty="0"/>
          </a:p>
        </p:txBody>
      </p:sp>
      <p:sp>
        <p:nvSpPr>
          <p:cNvPr id="9" name="TextBox 8">
            <a:extLst>
              <a:ext uri="{FF2B5EF4-FFF2-40B4-BE49-F238E27FC236}">
                <a16:creationId xmlns:a16="http://schemas.microsoft.com/office/drawing/2014/main" xmlns="" id="{3B229686-C513-42CE-B7EB-303EBB573D88}"/>
              </a:ext>
            </a:extLst>
          </p:cNvPr>
          <p:cNvSpPr txBox="1"/>
          <p:nvPr/>
        </p:nvSpPr>
        <p:spPr>
          <a:xfrm>
            <a:off x="6243782" y="243512"/>
            <a:ext cx="5809675" cy="5847755"/>
          </a:xfrm>
          <a:prstGeom prst="rect">
            <a:avLst/>
          </a:prstGeom>
          <a:noFill/>
        </p:spPr>
        <p:txBody>
          <a:bodyPr wrap="square" rtlCol="0">
            <a:spAutoFit/>
          </a:bodyPr>
          <a:lstStyle/>
          <a:p>
            <a:pPr algn="ctr"/>
            <a:r>
              <a:rPr lang="en-US" sz="4400" b="1" dirty="0"/>
              <a:t>Future Work</a:t>
            </a:r>
          </a:p>
          <a:p>
            <a:pPr marL="914400" lvl="1" indent="-457200">
              <a:buFont typeface="Arial" panose="020B0604020202020204" pitchFamily="34" charset="0"/>
              <a:buChar char="•"/>
            </a:pPr>
            <a:r>
              <a:rPr lang="en-US" sz="2800" dirty="0"/>
              <a:t>Safe, high energy density rechargeable Li-ion battery pack</a:t>
            </a:r>
          </a:p>
          <a:p>
            <a:pPr marL="914400" lvl="1" indent="-457200">
              <a:buFont typeface="Arial" panose="020B0604020202020204" pitchFamily="34" charset="0"/>
              <a:buChar char="•"/>
            </a:pPr>
            <a:r>
              <a:rPr lang="en-US" sz="2800" dirty="0"/>
              <a:t>Small, non-contact, low power current profile estimator</a:t>
            </a:r>
          </a:p>
          <a:p>
            <a:pPr marL="1371600" lvl="2" indent="-457200">
              <a:buFont typeface="Arial" panose="020B0604020202020204" pitchFamily="34" charset="0"/>
              <a:buChar char="•"/>
            </a:pPr>
            <a:r>
              <a:rPr lang="en-US" sz="2600" dirty="0"/>
              <a:t>Velocity res. = +/-/ near 0</a:t>
            </a:r>
          </a:p>
          <a:p>
            <a:pPr marL="1371600" lvl="2" indent="-457200">
              <a:buFont typeface="Arial" panose="020B0604020202020204" pitchFamily="34" charset="0"/>
              <a:buChar char="•"/>
            </a:pPr>
            <a:r>
              <a:rPr lang="en-US" sz="2600" dirty="0"/>
              <a:t>Direction res. = +/- 45</a:t>
            </a:r>
            <a:r>
              <a:rPr lang="en-US" sz="2600" baseline="30000" dirty="0"/>
              <a:t>o</a:t>
            </a:r>
            <a:r>
              <a:rPr lang="en-US" sz="2600" dirty="0"/>
              <a:t>  </a:t>
            </a:r>
          </a:p>
          <a:p>
            <a:pPr marL="1371600" lvl="2" indent="-457200">
              <a:buFont typeface="Arial" panose="020B0604020202020204" pitchFamily="34" charset="0"/>
              <a:buChar char="•"/>
            </a:pPr>
            <a:r>
              <a:rPr lang="en-US" sz="2600" dirty="0"/>
              <a:t>Depth </a:t>
            </a:r>
            <a:r>
              <a:rPr lang="en-US" sz="2600"/>
              <a:t>res. </a:t>
            </a:r>
            <a:r>
              <a:rPr lang="en-US" sz="2600" dirty="0"/>
              <a:t>2-5 meters</a:t>
            </a:r>
          </a:p>
          <a:p>
            <a:pPr marL="914400" lvl="1" indent="-457200">
              <a:buFont typeface="Arial" panose="020B0604020202020204" pitchFamily="34" charset="0"/>
              <a:buChar char="•"/>
            </a:pPr>
            <a:r>
              <a:rPr lang="en-US" sz="2800" dirty="0"/>
              <a:t>Make the science data available in MBARI </a:t>
            </a:r>
            <a:r>
              <a:rPr lang="en-US" sz="2800" dirty="0" err="1"/>
              <a:t>FloatViz</a:t>
            </a:r>
            <a:endParaRPr lang="en-US" sz="2800" dirty="0"/>
          </a:p>
          <a:p>
            <a:pPr marL="914400" lvl="1" indent="-457200">
              <a:buFont typeface="Arial" panose="020B0604020202020204" pitchFamily="34" charset="0"/>
              <a:buChar char="•"/>
            </a:pPr>
            <a:r>
              <a:rPr lang="en-US" sz="2800" dirty="0"/>
              <a:t>Make the CPF bullet proof</a:t>
            </a:r>
          </a:p>
          <a:p>
            <a:pPr marL="914400" lvl="1" indent="-457200">
              <a:buFont typeface="Arial" panose="020B0604020202020204" pitchFamily="34" charset="0"/>
              <a:buChar char="•"/>
            </a:pPr>
            <a:r>
              <a:rPr lang="en-US" sz="2800" dirty="0"/>
              <a:t>Make the technology available to the community</a:t>
            </a:r>
          </a:p>
        </p:txBody>
      </p:sp>
    </p:spTree>
    <p:extLst>
      <p:ext uri="{BB962C8B-B14F-4D97-AF65-F5344CB8AC3E}">
        <p14:creationId xmlns:p14="http://schemas.microsoft.com/office/powerpoint/2010/main" val="92267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EC405-8634-428C-857F-415C2B3CDA83}"/>
              </a:ext>
            </a:extLst>
          </p:cNvPr>
          <p:cNvSpPr>
            <a:spLocks noGrp="1"/>
          </p:cNvSpPr>
          <p:nvPr>
            <p:ph type="title"/>
          </p:nvPr>
        </p:nvSpPr>
        <p:spPr/>
        <p:txBody>
          <a:bodyPr/>
          <a:lstStyle/>
          <a:p>
            <a:pPr algn="ctr"/>
            <a:r>
              <a:rPr lang="en-US" dirty="0"/>
              <a:t>Acknowledgements</a:t>
            </a:r>
          </a:p>
        </p:txBody>
      </p:sp>
      <p:sp>
        <p:nvSpPr>
          <p:cNvPr id="3" name="Content Placeholder 2">
            <a:extLst>
              <a:ext uri="{FF2B5EF4-FFF2-40B4-BE49-F238E27FC236}">
                <a16:creationId xmlns:a16="http://schemas.microsoft.com/office/drawing/2014/main" xmlns="" id="{B1989A26-BED8-453C-8157-467DBC79C5ED}"/>
              </a:ext>
            </a:extLst>
          </p:cNvPr>
          <p:cNvSpPr>
            <a:spLocks noGrp="1"/>
          </p:cNvSpPr>
          <p:nvPr>
            <p:ph idx="1"/>
          </p:nvPr>
        </p:nvSpPr>
        <p:spPr/>
        <p:txBody>
          <a:bodyPr/>
          <a:lstStyle/>
          <a:p>
            <a:r>
              <a:rPr lang="en-US" dirty="0"/>
              <a:t>The CPF Team also includes: Jerry Allen, Larry Bird, Jared </a:t>
            </a:r>
            <a:r>
              <a:rPr lang="en-US" dirty="0" err="1"/>
              <a:t>Figurski</a:t>
            </a:r>
            <a:r>
              <a:rPr lang="en-US" dirty="0"/>
              <a:t> ,Tom Marion, Jim Montgomery, Mike Parker, </a:t>
            </a:r>
            <a:r>
              <a:rPr lang="en-US" smtClean="0"/>
              <a:t>Josh Plant, Erich </a:t>
            </a:r>
            <a:r>
              <a:rPr lang="en-US" dirty="0" err="1"/>
              <a:t>Rienecker</a:t>
            </a:r>
            <a:r>
              <a:rPr lang="en-US" dirty="0"/>
              <a:t>, Jose Rosal, Aaron Schnittger, Ray Thompson and Mark Tynes </a:t>
            </a:r>
          </a:p>
          <a:p>
            <a:r>
              <a:rPr lang="en-US" dirty="0"/>
              <a:t>This work has been generously supported by the David and Lucille Packard Foundation</a:t>
            </a:r>
          </a:p>
        </p:txBody>
      </p:sp>
    </p:spTree>
    <p:extLst>
      <p:ext uri="{BB962C8B-B14F-4D97-AF65-F5344CB8AC3E}">
        <p14:creationId xmlns:p14="http://schemas.microsoft.com/office/powerpoint/2010/main" val="108284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1C37E9-D5CB-4281-BBA9-487D6629376C}"/>
              </a:ext>
            </a:extLst>
          </p:cNvPr>
          <p:cNvSpPr>
            <a:spLocks noGrp="1"/>
          </p:cNvSpPr>
          <p:nvPr>
            <p:ph type="title"/>
          </p:nvPr>
        </p:nvSpPr>
        <p:spPr>
          <a:xfrm>
            <a:off x="2602081" y="82788"/>
            <a:ext cx="7529945" cy="884878"/>
          </a:xfrm>
        </p:spPr>
        <p:txBody>
          <a:bodyPr/>
          <a:lstStyle/>
          <a:p>
            <a:pPr algn="ctr"/>
            <a:r>
              <a:rPr lang="en-US" dirty="0"/>
              <a:t>The Science Motivation</a:t>
            </a:r>
          </a:p>
        </p:txBody>
      </p:sp>
      <p:sp>
        <p:nvSpPr>
          <p:cNvPr id="3" name="Content Placeholder 2">
            <a:extLst>
              <a:ext uri="{FF2B5EF4-FFF2-40B4-BE49-F238E27FC236}">
                <a16:creationId xmlns:a16="http://schemas.microsoft.com/office/drawing/2014/main" xmlns="" id="{FBF12960-B708-4FD2-BA8A-977945721920}"/>
              </a:ext>
            </a:extLst>
          </p:cNvPr>
          <p:cNvSpPr>
            <a:spLocks noGrp="1"/>
          </p:cNvSpPr>
          <p:nvPr>
            <p:ph idx="1"/>
          </p:nvPr>
        </p:nvSpPr>
        <p:spPr>
          <a:xfrm>
            <a:off x="6817071" y="5034747"/>
            <a:ext cx="5071533" cy="1672602"/>
          </a:xfrm>
        </p:spPr>
        <p:txBody>
          <a:bodyPr>
            <a:normAutofit fontScale="77500" lnSpcReduction="20000"/>
          </a:bodyPr>
          <a:lstStyle/>
          <a:p>
            <a:pPr marL="0" indent="0">
              <a:buNone/>
            </a:pPr>
            <a:r>
              <a:rPr lang="en-US" sz="2600" dirty="0" err="1"/>
              <a:t>Benway</a:t>
            </a:r>
            <a:r>
              <a:rPr lang="en-US" sz="2600" dirty="0"/>
              <a:t>, et. al. 2016. A Science Plan for Carbon Cycle Research in North American Coastal Waters. Report of the Coastal </a:t>
            </a:r>
            <a:r>
              <a:rPr lang="en-US" sz="2600" dirty="0" err="1"/>
              <a:t>CARbon</a:t>
            </a:r>
            <a:r>
              <a:rPr lang="en-US" sz="2600" dirty="0"/>
              <a:t> Synthesis (CCARS) community workshop, Ocean Carbon and Biogeochemistry Program and North American Carbon Program</a:t>
            </a:r>
          </a:p>
          <a:p>
            <a:pPr marL="457200" lvl="1" indent="0">
              <a:buNone/>
            </a:pPr>
            <a:endParaRPr lang="en-US" dirty="0"/>
          </a:p>
          <a:p>
            <a:pPr marL="457200" lvl="1" indent="0">
              <a:buNone/>
            </a:pPr>
            <a:endParaRPr lang="en-US" dirty="0"/>
          </a:p>
          <a:p>
            <a:pPr marL="457200" lvl="1" indent="0">
              <a:buNone/>
            </a:pPr>
            <a:endParaRPr lang="en-US" dirty="0"/>
          </a:p>
          <a:p>
            <a:pPr marL="0" indent="0">
              <a:buNone/>
            </a:pPr>
            <a:endParaRPr lang="en-US" dirty="0"/>
          </a:p>
          <a:p>
            <a:endParaRPr lang="en-US" dirty="0"/>
          </a:p>
          <a:p>
            <a:endParaRPr lang="en-US" dirty="0"/>
          </a:p>
        </p:txBody>
      </p:sp>
      <p:pic>
        <p:nvPicPr>
          <p:cNvPr id="9" name="Picture 8">
            <a:extLst>
              <a:ext uri="{FF2B5EF4-FFF2-40B4-BE49-F238E27FC236}">
                <a16:creationId xmlns:a16="http://schemas.microsoft.com/office/drawing/2014/main" xmlns="" id="{9EC086EA-E949-4B81-8BE8-6611663D1155}"/>
              </a:ext>
            </a:extLst>
          </p:cNvPr>
          <p:cNvPicPr>
            <a:picLocks noChangeAspect="1"/>
          </p:cNvPicPr>
          <p:nvPr/>
        </p:nvPicPr>
        <p:blipFill>
          <a:blip r:embed="rId2"/>
          <a:stretch>
            <a:fillRect/>
          </a:stretch>
        </p:blipFill>
        <p:spPr>
          <a:xfrm>
            <a:off x="122417" y="823410"/>
            <a:ext cx="5725981" cy="3359153"/>
          </a:xfrm>
          <a:prstGeom prst="rect">
            <a:avLst/>
          </a:prstGeom>
        </p:spPr>
      </p:pic>
      <p:pic>
        <p:nvPicPr>
          <p:cNvPr id="6" name="Picture 5">
            <a:extLst>
              <a:ext uri="{FF2B5EF4-FFF2-40B4-BE49-F238E27FC236}">
                <a16:creationId xmlns:a16="http://schemas.microsoft.com/office/drawing/2014/main" xmlns="" id="{4F47166D-C16D-4690-AF32-174F8095ABFF}"/>
              </a:ext>
            </a:extLst>
          </p:cNvPr>
          <p:cNvPicPr>
            <a:picLocks noChangeAspect="1"/>
          </p:cNvPicPr>
          <p:nvPr/>
        </p:nvPicPr>
        <p:blipFill>
          <a:blip r:embed="rId3"/>
          <a:stretch>
            <a:fillRect/>
          </a:stretch>
        </p:blipFill>
        <p:spPr>
          <a:xfrm>
            <a:off x="296758" y="2926191"/>
            <a:ext cx="2135539" cy="3781158"/>
          </a:xfrm>
          <a:prstGeom prst="rect">
            <a:avLst/>
          </a:prstGeom>
        </p:spPr>
      </p:pic>
      <p:sp>
        <p:nvSpPr>
          <p:cNvPr id="10" name="TextBox 9">
            <a:extLst>
              <a:ext uri="{FF2B5EF4-FFF2-40B4-BE49-F238E27FC236}">
                <a16:creationId xmlns:a16="http://schemas.microsoft.com/office/drawing/2014/main" xmlns="" id="{F534AD87-6A46-4DE5-A26B-30E9C0D392D8}"/>
              </a:ext>
            </a:extLst>
          </p:cNvPr>
          <p:cNvSpPr txBox="1"/>
          <p:nvPr/>
        </p:nvSpPr>
        <p:spPr>
          <a:xfrm>
            <a:off x="6343604" y="905072"/>
            <a:ext cx="5545000" cy="4031873"/>
          </a:xfrm>
          <a:prstGeom prst="rect">
            <a:avLst/>
          </a:prstGeom>
          <a:noFill/>
        </p:spPr>
        <p:txBody>
          <a:bodyPr wrap="square" rtlCol="0">
            <a:spAutoFit/>
          </a:bodyPr>
          <a:lstStyle/>
          <a:p>
            <a:r>
              <a:rPr lang="en-US" sz="3200" b="1" dirty="0"/>
              <a:t>“Key recommendations …  Further development of event-scale observing capacity (e.g., novel autonomous platforms) in all continental margin systems to better quantify impacts of episodic events on coastal carbon budgets”</a:t>
            </a:r>
          </a:p>
        </p:txBody>
      </p:sp>
      <p:sp>
        <p:nvSpPr>
          <p:cNvPr id="11" name="Text Box 6">
            <a:extLst>
              <a:ext uri="{FF2B5EF4-FFF2-40B4-BE49-F238E27FC236}">
                <a16:creationId xmlns:a16="http://schemas.microsoft.com/office/drawing/2014/main" xmlns="" id="{1A0AF3BA-746B-4105-A27C-3BA8536D309C}"/>
              </a:ext>
            </a:extLst>
          </p:cNvPr>
          <p:cNvSpPr txBox="1">
            <a:spLocks noChangeArrowheads="1"/>
          </p:cNvSpPr>
          <p:nvPr/>
        </p:nvSpPr>
        <p:spPr bwMode="auto">
          <a:xfrm>
            <a:off x="1848886" y="6023734"/>
            <a:ext cx="3110592" cy="523220"/>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mj-lt"/>
              </a:rPr>
              <a:t>MODIS Chlorophyll June 28, 2011 http://podaac-tools.jpl.nasa.gov/soto/</a:t>
            </a:r>
          </a:p>
        </p:txBody>
      </p:sp>
      <p:sp>
        <p:nvSpPr>
          <p:cNvPr id="13" name="TextBox 12">
            <a:extLst>
              <a:ext uri="{FF2B5EF4-FFF2-40B4-BE49-F238E27FC236}">
                <a16:creationId xmlns:a16="http://schemas.microsoft.com/office/drawing/2014/main" xmlns="" id="{FD5E08F8-DE81-486B-A048-FCF9208686E5}"/>
              </a:ext>
            </a:extLst>
          </p:cNvPr>
          <p:cNvSpPr txBox="1"/>
          <p:nvPr/>
        </p:nvSpPr>
        <p:spPr>
          <a:xfrm>
            <a:off x="2561384" y="3897675"/>
            <a:ext cx="3110592" cy="830997"/>
          </a:xfrm>
          <a:prstGeom prst="rect">
            <a:avLst/>
          </a:prstGeom>
          <a:solidFill>
            <a:sysClr val="window" lastClr="FFFFFF"/>
          </a:solidFill>
        </p:spPr>
        <p:txBody>
          <a:bodyPr wrap="square" rtlCol="0">
            <a:spAutoFit/>
          </a:bodyPr>
          <a:lstStyle/>
          <a:p>
            <a:r>
              <a:rPr lang="en-US" sz="1200" dirty="0">
                <a:solidFill>
                  <a:schemeClr val="bg1"/>
                </a:solidFill>
                <a:latin typeface="+mj-lt"/>
              </a:rPr>
              <a:t>NOAA National Marine Fisheries Service. "Unfavorable Ocean Conditions Likely Cause Of Low 2007 Salmon Returns Along West Coast." ScienceDaily. ScienceDaily, 4 March 2008.</a:t>
            </a:r>
          </a:p>
        </p:txBody>
      </p:sp>
    </p:spTree>
    <p:extLst>
      <p:ext uri="{BB962C8B-B14F-4D97-AF65-F5344CB8AC3E}">
        <p14:creationId xmlns:p14="http://schemas.microsoft.com/office/powerpoint/2010/main" val="206239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838200" y="130102"/>
            <a:ext cx="10515600" cy="1325563"/>
          </a:xfrm>
        </p:spPr>
        <p:txBody>
          <a:bodyPr/>
          <a:lstStyle/>
          <a:p>
            <a:pPr algn="ctr"/>
            <a:r>
              <a:rPr lang="en-US" dirty="0"/>
              <a:t>More Motivation</a:t>
            </a:r>
          </a:p>
        </p:txBody>
      </p:sp>
      <p:sp>
        <p:nvSpPr>
          <p:cNvPr id="3" name="Content Placeholder 2">
            <a:extLst>
              <a:ext uri="{FF2B5EF4-FFF2-40B4-BE49-F238E27FC236}">
                <a16:creationId xmlns:a16="http://schemas.microsoft.com/office/drawing/2014/main" xmlns="" id="{580A5457-36B0-4B43-B409-6EFA636E9986}"/>
              </a:ext>
            </a:extLst>
          </p:cNvPr>
          <p:cNvSpPr>
            <a:spLocks noGrp="1"/>
          </p:cNvSpPr>
          <p:nvPr>
            <p:ph idx="1"/>
          </p:nvPr>
        </p:nvSpPr>
        <p:spPr>
          <a:xfrm>
            <a:off x="3602182" y="2781228"/>
            <a:ext cx="8201890" cy="2841553"/>
          </a:xfrm>
        </p:spPr>
        <p:txBody>
          <a:bodyPr>
            <a:normAutofit lnSpcReduction="10000"/>
          </a:bodyPr>
          <a:lstStyle/>
          <a:p>
            <a:pPr marL="0" indent="0" algn="ctr">
              <a:buNone/>
            </a:pPr>
            <a:r>
              <a:rPr lang="en-US" sz="4400" b="1" dirty="0"/>
              <a:t>Navigating the New Arctic</a:t>
            </a:r>
          </a:p>
          <a:p>
            <a:pPr marL="0" indent="0">
              <a:buNone/>
            </a:pPr>
            <a:r>
              <a:rPr lang="en-US" sz="3200" dirty="0"/>
              <a:t>“Current Arctic observations are sparse and inadequate for enabling discovery or simulation of the processes underlying Arctic system change or to assess their environmental and economic impacts on the broader Earth system”</a:t>
            </a:r>
          </a:p>
        </p:txBody>
      </p:sp>
      <p:pic>
        <p:nvPicPr>
          <p:cNvPr id="5" name="Picture 4">
            <a:extLst>
              <a:ext uri="{FF2B5EF4-FFF2-40B4-BE49-F238E27FC236}">
                <a16:creationId xmlns:a16="http://schemas.microsoft.com/office/drawing/2014/main" xmlns="" id="{5594D421-9E08-444C-A1B8-1B04EBB156E2}"/>
              </a:ext>
            </a:extLst>
          </p:cNvPr>
          <p:cNvPicPr>
            <a:picLocks noChangeAspect="1"/>
          </p:cNvPicPr>
          <p:nvPr/>
        </p:nvPicPr>
        <p:blipFill>
          <a:blip r:embed="rId2"/>
          <a:stretch>
            <a:fillRect/>
          </a:stretch>
        </p:blipFill>
        <p:spPr>
          <a:xfrm>
            <a:off x="240147" y="2647661"/>
            <a:ext cx="2999113" cy="2975120"/>
          </a:xfrm>
          <a:prstGeom prst="rect">
            <a:avLst/>
          </a:prstGeom>
          <a:scene3d>
            <a:camera prst="orthographicFront"/>
            <a:lightRig rig="threePt" dir="t"/>
          </a:scene3d>
          <a:sp3d extrusionH="12700" contourW="12700">
            <a:bevelT/>
            <a:bevelB prst="relaxedInset"/>
          </a:sp3d>
        </p:spPr>
      </p:pic>
      <p:pic>
        <p:nvPicPr>
          <p:cNvPr id="6" name="Picture 5">
            <a:extLst>
              <a:ext uri="{FF2B5EF4-FFF2-40B4-BE49-F238E27FC236}">
                <a16:creationId xmlns:a16="http://schemas.microsoft.com/office/drawing/2014/main" xmlns="" id="{4B069A7A-300E-4A23-B439-A7156B8BB6AC}"/>
              </a:ext>
            </a:extLst>
          </p:cNvPr>
          <p:cNvPicPr>
            <a:picLocks noChangeAspect="1"/>
          </p:cNvPicPr>
          <p:nvPr/>
        </p:nvPicPr>
        <p:blipFill>
          <a:blip r:embed="rId3"/>
          <a:stretch>
            <a:fillRect/>
          </a:stretch>
        </p:blipFill>
        <p:spPr>
          <a:xfrm>
            <a:off x="666750" y="1235219"/>
            <a:ext cx="10858500" cy="990600"/>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A4D358-0BE8-4731-9B5B-1A1E337C4C50}"/>
              </a:ext>
            </a:extLst>
          </p:cNvPr>
          <p:cNvSpPr>
            <a:spLocks noGrp="1"/>
          </p:cNvSpPr>
          <p:nvPr>
            <p:ph type="title"/>
          </p:nvPr>
        </p:nvSpPr>
        <p:spPr>
          <a:xfrm>
            <a:off x="838200" y="236899"/>
            <a:ext cx="10515600" cy="769866"/>
          </a:xfrm>
        </p:spPr>
        <p:txBody>
          <a:bodyPr>
            <a:normAutofit/>
          </a:bodyPr>
          <a:lstStyle/>
          <a:p>
            <a:pPr algn="ctr"/>
            <a:r>
              <a:rPr lang="en-US" dirty="0"/>
              <a:t>Science Needs, Risks and a Relevant Example</a:t>
            </a:r>
          </a:p>
        </p:txBody>
      </p:sp>
      <p:sp>
        <p:nvSpPr>
          <p:cNvPr id="3" name="Content Placeholder 2">
            <a:extLst>
              <a:ext uri="{FF2B5EF4-FFF2-40B4-BE49-F238E27FC236}">
                <a16:creationId xmlns:a16="http://schemas.microsoft.com/office/drawing/2014/main" xmlns="" id="{514584C2-9A87-4675-81EC-893DDBA74CBB}"/>
              </a:ext>
            </a:extLst>
          </p:cNvPr>
          <p:cNvSpPr>
            <a:spLocks noGrp="1"/>
          </p:cNvSpPr>
          <p:nvPr>
            <p:ph idx="1"/>
          </p:nvPr>
        </p:nvSpPr>
        <p:spPr>
          <a:xfrm>
            <a:off x="314036" y="1253330"/>
            <a:ext cx="11411528" cy="5604669"/>
          </a:xfrm>
        </p:spPr>
        <p:txBody>
          <a:bodyPr>
            <a:normAutofit fontScale="55000" lnSpcReduction="20000"/>
          </a:bodyPr>
          <a:lstStyle/>
          <a:p>
            <a:r>
              <a:rPr lang="en-US" sz="5500" dirty="0"/>
              <a:t>Science Needs:  a cost effective platform that can carry an appropriate instrument suite at an appropriate space and time scale in a coastal ecosystem for 100s of profiles spread over several years</a:t>
            </a:r>
          </a:p>
          <a:p>
            <a:pPr lvl="1"/>
            <a:r>
              <a:rPr lang="en-US" sz="4700" dirty="0"/>
              <a:t>Spatial Scale: the west coast of North America</a:t>
            </a:r>
          </a:p>
          <a:p>
            <a:pPr lvl="1"/>
            <a:r>
              <a:rPr lang="en-US" sz="4700" dirty="0"/>
              <a:t>Temporal Scale: up to 4 profiles/day (or more)</a:t>
            </a:r>
          </a:p>
          <a:p>
            <a:pPr lvl="1"/>
            <a:r>
              <a:rPr lang="en-US" sz="4700" dirty="0"/>
              <a:t>BGC instrument suite: CTD, O</a:t>
            </a:r>
            <a:r>
              <a:rPr lang="en-US" sz="4700" baseline="30000" dirty="0"/>
              <a:t>2</a:t>
            </a:r>
            <a:r>
              <a:rPr lang="en-US" sz="4700" dirty="0"/>
              <a:t>, pH, Nitrate, FL/BB and Optical Radiation</a:t>
            </a:r>
          </a:p>
          <a:p>
            <a:pPr lvl="1"/>
            <a:r>
              <a:rPr lang="en-US" sz="4700" dirty="0"/>
              <a:t>Science targets: Fisheries management, oxygen dead zones, HABs …</a:t>
            </a:r>
          </a:p>
          <a:p>
            <a:r>
              <a:rPr lang="en-US" sz="5500" dirty="0"/>
              <a:t>Risks: </a:t>
            </a:r>
          </a:p>
          <a:p>
            <a:pPr lvl="1"/>
            <a:r>
              <a:rPr lang="en-US" sz="4700" dirty="0"/>
              <a:t>Keeping the platform in the target measurement volume and off the beach </a:t>
            </a:r>
          </a:p>
          <a:p>
            <a:pPr lvl="1"/>
            <a:r>
              <a:rPr lang="en-US" sz="4700" dirty="0"/>
              <a:t>Biofouling</a:t>
            </a:r>
          </a:p>
          <a:p>
            <a:r>
              <a:rPr lang="en-US" sz="5500" dirty="0"/>
              <a:t>Relevant Example: Profiling Floats have proven to be very effective platforms at many scales up to global scales in deep water, e.g. Argo and SOCCOM</a:t>
            </a:r>
            <a:endParaRPr lang="en-US" sz="5500" baseline="30000" dirty="0"/>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D84750-3A81-4862-A969-276833608298}"/>
              </a:ext>
            </a:extLst>
          </p:cNvPr>
          <p:cNvSpPr>
            <a:spLocks noGrp="1"/>
          </p:cNvSpPr>
          <p:nvPr>
            <p:ph type="title"/>
          </p:nvPr>
        </p:nvSpPr>
        <p:spPr>
          <a:xfrm>
            <a:off x="-805873" y="323850"/>
            <a:ext cx="10515600" cy="955675"/>
          </a:xfrm>
        </p:spPr>
        <p:txBody>
          <a:bodyPr/>
          <a:lstStyle/>
          <a:p>
            <a:pPr algn="ctr"/>
            <a:r>
              <a:rPr lang="en-US" dirty="0"/>
              <a:t>CPF Test Tank Prototype</a:t>
            </a:r>
          </a:p>
        </p:txBody>
      </p:sp>
      <p:sp>
        <p:nvSpPr>
          <p:cNvPr id="3" name="Content Placeholder 2">
            <a:extLst>
              <a:ext uri="{FF2B5EF4-FFF2-40B4-BE49-F238E27FC236}">
                <a16:creationId xmlns:a16="http://schemas.microsoft.com/office/drawing/2014/main" xmlns="" id="{F49AF9DE-6D4B-4A12-8428-5464F2481186}"/>
              </a:ext>
            </a:extLst>
          </p:cNvPr>
          <p:cNvSpPr>
            <a:spLocks noGrp="1"/>
          </p:cNvSpPr>
          <p:nvPr>
            <p:ph idx="1"/>
          </p:nvPr>
        </p:nvSpPr>
        <p:spPr>
          <a:xfrm>
            <a:off x="341745" y="1262712"/>
            <a:ext cx="9033165" cy="5588000"/>
          </a:xfrm>
        </p:spPr>
        <p:txBody>
          <a:bodyPr>
            <a:normAutofit/>
          </a:bodyPr>
          <a:lstStyle/>
          <a:p>
            <a:r>
              <a:rPr lang="en-US" dirty="0"/>
              <a:t>Depth range: 0 to ~30 meters</a:t>
            </a:r>
          </a:p>
          <a:p>
            <a:r>
              <a:rPr lang="en-US" dirty="0"/>
              <a:t>Buoyancy engine </a:t>
            </a:r>
            <a:r>
              <a:rPr lang="en-US" dirty="0">
                <a:latin typeface="Symbol" panose="05050102010706020507" pitchFamily="18" charset="2"/>
              </a:rPr>
              <a:t>D</a:t>
            </a:r>
            <a:r>
              <a:rPr lang="en-US" dirty="0"/>
              <a:t>V/V = 3 liters / 50 liters = 7%</a:t>
            </a:r>
          </a:p>
          <a:p>
            <a:pPr lvl="1"/>
            <a:r>
              <a:rPr lang="en-US" sz="2600" dirty="0"/>
              <a:t>Webb Apex Float = 1%, MRV S2-A Solo II = 3.4%</a:t>
            </a:r>
          </a:p>
          <a:p>
            <a:pPr lvl="1"/>
            <a:r>
              <a:rPr lang="en-US" sz="2600" dirty="0"/>
              <a:t>“Target” environment = 1000 </a:t>
            </a:r>
            <a:r>
              <a:rPr lang="en-US" sz="2600" dirty="0" err="1"/>
              <a:t>kgf</a:t>
            </a:r>
            <a:r>
              <a:rPr lang="en-US" sz="2600" dirty="0"/>
              <a:t>/m</a:t>
            </a:r>
            <a:r>
              <a:rPr lang="en-US" sz="2600" baseline="30000" dirty="0"/>
              <a:t>3</a:t>
            </a:r>
            <a:r>
              <a:rPr lang="en-US" sz="2600" dirty="0"/>
              <a:t> / 1025 </a:t>
            </a:r>
            <a:r>
              <a:rPr lang="en-US" sz="2600" dirty="0" err="1"/>
              <a:t>kgf</a:t>
            </a:r>
            <a:r>
              <a:rPr lang="en-US" sz="2600" dirty="0"/>
              <a:t>/m</a:t>
            </a:r>
            <a:r>
              <a:rPr lang="en-US" sz="2600" baseline="30000" dirty="0"/>
              <a:t>3</a:t>
            </a:r>
            <a:r>
              <a:rPr lang="en-US" sz="2600" dirty="0"/>
              <a:t> = 2.5%</a:t>
            </a:r>
          </a:p>
          <a:p>
            <a:pPr lvl="1"/>
            <a:r>
              <a:rPr lang="en-US" sz="2600" dirty="0"/>
              <a:t>Depth and velocity control suitable for shallow water</a:t>
            </a:r>
          </a:p>
          <a:p>
            <a:pPr lvl="2"/>
            <a:r>
              <a:rPr lang="en-US" sz="2600" dirty="0"/>
              <a:t>Achieve desired profiling velocity with a few meters</a:t>
            </a:r>
          </a:p>
          <a:p>
            <a:pPr lvl="2"/>
            <a:r>
              <a:rPr lang="en-US" sz="2600" dirty="0"/>
              <a:t>Hold depth to +/- a few meters</a:t>
            </a:r>
          </a:p>
          <a:p>
            <a:pPr lvl="1"/>
            <a:r>
              <a:rPr lang="en-US" sz="2600" dirty="0"/>
              <a:t>Anchor with ~1 </a:t>
            </a:r>
            <a:r>
              <a:rPr lang="en-US" sz="2600" dirty="0" err="1"/>
              <a:t>kgf</a:t>
            </a:r>
            <a:r>
              <a:rPr lang="en-US" sz="2600" dirty="0"/>
              <a:t> of negative buoyancy</a:t>
            </a:r>
            <a:endParaRPr lang="en-US" sz="2600" baseline="30000" dirty="0"/>
          </a:p>
          <a:p>
            <a:r>
              <a:rPr lang="en-US" dirty="0"/>
              <a:t>Support for CTD, </a:t>
            </a:r>
            <a:r>
              <a:rPr lang="en-US" dirty="0" err="1"/>
              <a:t>Optode</a:t>
            </a:r>
            <a:r>
              <a:rPr lang="en-US" dirty="0"/>
              <a:t> and 3 more science instruments</a:t>
            </a:r>
          </a:p>
          <a:p>
            <a:r>
              <a:rPr lang="en-US" dirty="0"/>
              <a:t>Ability to anchor, and more importantly de-anchor, on the test tank floor</a:t>
            </a:r>
          </a:p>
        </p:txBody>
      </p:sp>
      <p:pic>
        <p:nvPicPr>
          <p:cNvPr id="5" name="Picture 4">
            <a:extLst>
              <a:ext uri="{FF2B5EF4-FFF2-40B4-BE49-F238E27FC236}">
                <a16:creationId xmlns:a16="http://schemas.microsoft.com/office/drawing/2014/main" xmlns="" id="{E2137771-AE02-4DA6-BCCE-314181A4793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863" t="20072" r="23597" b="7009"/>
          <a:stretch/>
        </p:blipFill>
        <p:spPr>
          <a:xfrm>
            <a:off x="9374910" y="801687"/>
            <a:ext cx="2475345" cy="5588000"/>
          </a:xfrm>
          <a:prstGeom prst="rect">
            <a:avLst/>
          </a:prstGeom>
        </p:spPr>
      </p:pic>
    </p:spTree>
    <p:extLst>
      <p:ext uri="{BB962C8B-B14F-4D97-AF65-F5344CB8AC3E}">
        <p14:creationId xmlns:p14="http://schemas.microsoft.com/office/powerpoint/2010/main" val="3730763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365125"/>
            <a:ext cx="10515600" cy="900257"/>
          </a:xfrm>
        </p:spPr>
        <p:txBody>
          <a:bodyPr/>
          <a:lstStyle/>
          <a:p>
            <a:pPr algn="ctr"/>
            <a:r>
              <a:rPr lang="en-US" dirty="0"/>
              <a:t>Current Design</a:t>
            </a:r>
          </a:p>
        </p:txBody>
      </p:sp>
      <p:sp>
        <p:nvSpPr>
          <p:cNvPr id="4" name="Content Placeholder 2">
            <a:extLst>
              <a:ext uri="{FF2B5EF4-FFF2-40B4-BE49-F238E27FC236}">
                <a16:creationId xmlns:a16="http://schemas.microsoft.com/office/drawing/2014/main" xmlns="" id="{C523D06F-1DBE-4D9B-9D88-CB89F353AF56}"/>
              </a:ext>
            </a:extLst>
          </p:cNvPr>
          <p:cNvSpPr>
            <a:spLocks noGrp="1"/>
          </p:cNvSpPr>
          <p:nvPr>
            <p:ph idx="1"/>
          </p:nvPr>
        </p:nvSpPr>
        <p:spPr>
          <a:xfrm>
            <a:off x="422564" y="1163782"/>
            <a:ext cx="6199909" cy="5486400"/>
          </a:xfrm>
        </p:spPr>
        <p:txBody>
          <a:bodyPr>
            <a:normAutofit lnSpcReduction="10000"/>
          </a:bodyPr>
          <a:lstStyle/>
          <a:p>
            <a:r>
              <a:rPr lang="en-US" dirty="0"/>
              <a:t>Depth range: 0 to 500 meters</a:t>
            </a:r>
          </a:p>
          <a:p>
            <a:r>
              <a:rPr lang="en-US" dirty="0">
                <a:latin typeface="Symbol" panose="05050102010706020507" pitchFamily="18" charset="2"/>
              </a:rPr>
              <a:t>D</a:t>
            </a:r>
            <a:r>
              <a:rPr lang="en-US" dirty="0"/>
              <a:t>V/V = 3.5 liters / 40 liters = 9%</a:t>
            </a:r>
          </a:p>
          <a:p>
            <a:pPr lvl="1"/>
            <a:r>
              <a:rPr lang="en-US" dirty="0"/>
              <a:t>Profiling velocity = 0 to 50+ cm/second</a:t>
            </a:r>
          </a:p>
          <a:p>
            <a:pPr lvl="1"/>
            <a:r>
              <a:rPr lang="en-US" dirty="0"/>
              <a:t>2 external bellows options</a:t>
            </a:r>
          </a:p>
          <a:p>
            <a:r>
              <a:rPr lang="en-US" dirty="0"/>
              <a:t>Support for 12 science instruments</a:t>
            </a:r>
          </a:p>
          <a:p>
            <a:r>
              <a:rPr lang="en-US" dirty="0"/>
              <a:t>Ability to anchor, and more importantly de-anchor, on the test tank floor</a:t>
            </a:r>
          </a:p>
          <a:p>
            <a:r>
              <a:rPr lang="en-US" dirty="0"/>
              <a:t>Iridium SBD and (soon) RUDICS communications</a:t>
            </a:r>
          </a:p>
          <a:p>
            <a:r>
              <a:rPr lang="en-US" dirty="0"/>
              <a:t>Identify and park in a current somewhere in the water column roughly opposite to the overall float drift using ROMS current forecast</a:t>
            </a:r>
          </a:p>
          <a:p>
            <a:endParaRPr lang="en-US" dirty="0"/>
          </a:p>
        </p:txBody>
      </p:sp>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773212" y="2569378"/>
            <a:ext cx="3937694" cy="2216392"/>
          </a:xfrm>
          <a:prstGeom prst="rect">
            <a:avLst/>
          </a:prstGeom>
        </p:spPr>
      </p:pic>
      <p:sp>
        <p:nvSpPr>
          <p:cNvPr id="7" name="TextBox 6">
            <a:extLst>
              <a:ext uri="{FF2B5EF4-FFF2-40B4-BE49-F238E27FC236}">
                <a16:creationId xmlns:a16="http://schemas.microsoft.com/office/drawing/2014/main" xmlns="" id="{CA13751D-2D6D-4C30-9344-99820ECAF3DD}"/>
              </a:ext>
            </a:extLst>
          </p:cNvPr>
          <p:cNvSpPr txBox="1"/>
          <p:nvPr/>
        </p:nvSpPr>
        <p:spPr>
          <a:xfrm>
            <a:off x="6781148" y="4350328"/>
            <a:ext cx="2763982" cy="923330"/>
          </a:xfrm>
          <a:prstGeom prst="rect">
            <a:avLst/>
          </a:prstGeom>
          <a:noFill/>
        </p:spPr>
        <p:txBody>
          <a:bodyPr wrap="square" rtlCol="0">
            <a:spAutoFit/>
          </a:bodyPr>
          <a:lstStyle/>
          <a:p>
            <a:r>
              <a:rPr lang="en-US" dirty="0"/>
              <a:t>Need picture of new design with external bellows on bottom</a:t>
            </a:r>
          </a:p>
        </p:txBody>
      </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838200" y="365125"/>
            <a:ext cx="10515600" cy="946439"/>
          </a:xfrm>
        </p:spPr>
        <p:txBody>
          <a:bodyPr/>
          <a:lstStyle/>
          <a:p>
            <a:pPr algn="ctr"/>
            <a:r>
              <a:rPr lang="en-US" dirty="0"/>
              <a:t>Science Data Products</a:t>
            </a:r>
          </a:p>
        </p:txBody>
      </p:sp>
      <p:sp>
        <p:nvSpPr>
          <p:cNvPr id="3" name="Content Placeholder 2">
            <a:extLst>
              <a:ext uri="{FF2B5EF4-FFF2-40B4-BE49-F238E27FC236}">
                <a16:creationId xmlns:a16="http://schemas.microsoft.com/office/drawing/2014/main" xmlns="" id="{D32D7658-5EFB-4187-A905-ECAE5F27A963}"/>
              </a:ext>
            </a:extLst>
          </p:cNvPr>
          <p:cNvSpPr>
            <a:spLocks noGrp="1"/>
          </p:cNvSpPr>
          <p:nvPr>
            <p:ph idx="1"/>
          </p:nvPr>
        </p:nvSpPr>
        <p:spPr>
          <a:xfrm>
            <a:off x="838200" y="1465407"/>
            <a:ext cx="10515600" cy="4351338"/>
          </a:xfrm>
        </p:spPr>
        <p:txBody>
          <a:bodyPr/>
          <a:lstStyle/>
          <a:p>
            <a:r>
              <a:rPr lang="en-US" dirty="0"/>
              <a:t>Iridium SBDs provide reliable but minimal data</a:t>
            </a:r>
          </a:p>
          <a:p>
            <a:r>
              <a:rPr lang="en-US" dirty="0"/>
              <a:t>Science data files over RUDICs, file format very similar to existing Webb Apex format </a:t>
            </a:r>
          </a:p>
          <a:p>
            <a:pPr marL="0" indent="0">
              <a:buNone/>
            </a:pPr>
            <a:endParaRPr lang="en-US" dirty="0"/>
          </a:p>
        </p:txBody>
      </p:sp>
      <p:pic>
        <p:nvPicPr>
          <p:cNvPr id="4" name="Picture 3">
            <a:extLst>
              <a:ext uri="{FF2B5EF4-FFF2-40B4-BE49-F238E27FC236}">
                <a16:creationId xmlns:a16="http://schemas.microsoft.com/office/drawing/2014/main" xmlns="" id="{44510EA4-E974-4631-99AC-628044ACA433}"/>
              </a:ext>
            </a:extLst>
          </p:cNvPr>
          <p:cNvPicPr>
            <a:picLocks noChangeAspect="1"/>
          </p:cNvPicPr>
          <p:nvPr/>
        </p:nvPicPr>
        <p:blipFill>
          <a:blip r:embed="rId2"/>
          <a:stretch>
            <a:fillRect/>
          </a:stretch>
        </p:blipFill>
        <p:spPr>
          <a:xfrm>
            <a:off x="388845" y="2921446"/>
            <a:ext cx="5447619" cy="3571429"/>
          </a:xfrm>
          <a:prstGeom prst="rect">
            <a:avLst/>
          </a:prstGeom>
        </p:spPr>
      </p:pic>
      <p:pic>
        <p:nvPicPr>
          <p:cNvPr id="5" name="Picture 4">
            <a:extLst>
              <a:ext uri="{FF2B5EF4-FFF2-40B4-BE49-F238E27FC236}">
                <a16:creationId xmlns:a16="http://schemas.microsoft.com/office/drawing/2014/main" xmlns="" id="{CD007B00-6CC9-4C09-B60B-5DB81EB57116}"/>
              </a:ext>
            </a:extLst>
          </p:cNvPr>
          <p:cNvPicPr>
            <a:picLocks noChangeAspect="1"/>
          </p:cNvPicPr>
          <p:nvPr/>
        </p:nvPicPr>
        <p:blipFill>
          <a:blip r:embed="rId3"/>
          <a:stretch>
            <a:fillRect/>
          </a:stretch>
        </p:blipFill>
        <p:spPr>
          <a:xfrm>
            <a:off x="6557836" y="2711922"/>
            <a:ext cx="4895238" cy="3990476"/>
          </a:xfrm>
          <a:prstGeom prst="rect">
            <a:avLst/>
          </a:prstGeom>
        </p:spPr>
      </p:pic>
    </p:spTree>
    <p:extLst>
      <p:ext uri="{BB962C8B-B14F-4D97-AF65-F5344CB8AC3E}">
        <p14:creationId xmlns:p14="http://schemas.microsoft.com/office/powerpoint/2010/main" val="556703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B504D2-2491-44B3-9267-3C757104D8D9}"/>
              </a:ext>
            </a:extLst>
          </p:cNvPr>
          <p:cNvSpPr>
            <a:spLocks noGrp="1"/>
          </p:cNvSpPr>
          <p:nvPr>
            <p:ph type="title"/>
          </p:nvPr>
        </p:nvSpPr>
        <p:spPr>
          <a:xfrm>
            <a:off x="838200" y="365126"/>
            <a:ext cx="10515600" cy="724766"/>
          </a:xfrm>
        </p:spPr>
        <p:txBody>
          <a:bodyPr/>
          <a:lstStyle/>
          <a:p>
            <a:pPr algn="ctr"/>
            <a:r>
              <a:rPr lang="en-US" dirty="0"/>
              <a:t>Float Navigation</a:t>
            </a:r>
          </a:p>
        </p:txBody>
      </p:sp>
      <p:sp>
        <p:nvSpPr>
          <p:cNvPr id="3" name="Content Placeholder 2">
            <a:extLst>
              <a:ext uri="{FF2B5EF4-FFF2-40B4-BE49-F238E27FC236}">
                <a16:creationId xmlns:a16="http://schemas.microsoft.com/office/drawing/2014/main" xmlns="" id="{CC655E72-3997-45A4-ADB9-34B0881D1D70}"/>
              </a:ext>
            </a:extLst>
          </p:cNvPr>
          <p:cNvSpPr>
            <a:spLocks noGrp="1"/>
          </p:cNvSpPr>
          <p:nvPr>
            <p:ph idx="1"/>
          </p:nvPr>
        </p:nvSpPr>
        <p:spPr>
          <a:xfrm>
            <a:off x="838200" y="1253331"/>
            <a:ext cx="10515600" cy="1046524"/>
          </a:xfrm>
        </p:spPr>
        <p:txBody>
          <a:bodyPr/>
          <a:lstStyle/>
          <a:p>
            <a:r>
              <a:rPr lang="en-US" dirty="0"/>
              <a:t>Experiment – Park the CPF at various depths and compare to ROMS nowcast</a:t>
            </a:r>
          </a:p>
        </p:txBody>
      </p:sp>
      <p:pic>
        <p:nvPicPr>
          <p:cNvPr id="6" name="Picture 5">
            <a:extLst>
              <a:ext uri="{FF2B5EF4-FFF2-40B4-BE49-F238E27FC236}">
                <a16:creationId xmlns:a16="http://schemas.microsoft.com/office/drawing/2014/main" xmlns="" id="{33DEC403-1F07-4C15-9220-F31A4AEB86BC}"/>
              </a:ext>
            </a:extLst>
          </p:cNvPr>
          <p:cNvPicPr>
            <a:picLocks noChangeAspect="1"/>
          </p:cNvPicPr>
          <p:nvPr/>
        </p:nvPicPr>
        <p:blipFill>
          <a:blip r:embed="rId2"/>
          <a:stretch>
            <a:fillRect/>
          </a:stretch>
        </p:blipFill>
        <p:spPr>
          <a:xfrm>
            <a:off x="5239185" y="2559888"/>
            <a:ext cx="6675725" cy="3932986"/>
          </a:xfrm>
          <a:prstGeom prst="rect">
            <a:avLst/>
          </a:prstGeom>
        </p:spPr>
      </p:pic>
      <p:pic>
        <p:nvPicPr>
          <p:cNvPr id="8" name="Picture 7">
            <a:extLst>
              <a:ext uri="{FF2B5EF4-FFF2-40B4-BE49-F238E27FC236}">
                <a16:creationId xmlns:a16="http://schemas.microsoft.com/office/drawing/2014/main" xmlns="" id="{7400CCA2-8182-4184-8B01-056104FFB29A}"/>
              </a:ext>
            </a:extLst>
          </p:cNvPr>
          <p:cNvPicPr>
            <a:picLocks noChangeAspect="1"/>
          </p:cNvPicPr>
          <p:nvPr/>
        </p:nvPicPr>
        <p:blipFill rotWithShape="1">
          <a:blip r:embed="rId3"/>
          <a:srcRect l="30815" t="1" b="27248"/>
          <a:stretch/>
        </p:blipFill>
        <p:spPr>
          <a:xfrm>
            <a:off x="277090" y="2207070"/>
            <a:ext cx="4812146" cy="4524263"/>
          </a:xfrm>
          <a:prstGeom prst="rect">
            <a:avLst/>
          </a:prstGeom>
        </p:spPr>
      </p:pic>
      <p:sp>
        <p:nvSpPr>
          <p:cNvPr id="10" name="TextBox 9">
            <a:extLst>
              <a:ext uri="{FF2B5EF4-FFF2-40B4-BE49-F238E27FC236}">
                <a16:creationId xmlns:a16="http://schemas.microsoft.com/office/drawing/2014/main" xmlns="" id="{295AA102-1D32-4FBE-B1B6-C1E4FB2B04AD}"/>
              </a:ext>
            </a:extLst>
          </p:cNvPr>
          <p:cNvSpPr txBox="1"/>
          <p:nvPr/>
        </p:nvSpPr>
        <p:spPr>
          <a:xfrm>
            <a:off x="348429" y="5404977"/>
            <a:ext cx="1916790" cy="1200329"/>
          </a:xfrm>
          <a:prstGeom prst="rect">
            <a:avLst/>
          </a:prstGeom>
          <a:noFill/>
        </p:spPr>
        <p:txBody>
          <a:bodyPr wrap="square" rtlCol="0">
            <a:spAutoFit/>
          </a:bodyPr>
          <a:lstStyle/>
          <a:p>
            <a:r>
              <a:rPr lang="en-US" dirty="0"/>
              <a:t>ROMS Predicted Trajectories at 1m (red, 20m purple, 30m yellow</a:t>
            </a:r>
          </a:p>
        </p:txBody>
      </p:sp>
    </p:spTree>
    <p:extLst>
      <p:ext uri="{BB962C8B-B14F-4D97-AF65-F5344CB8AC3E}">
        <p14:creationId xmlns:p14="http://schemas.microsoft.com/office/powerpoint/2010/main" val="4009385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xmlns=""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xmlns=""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sp>
        <p:nvSpPr>
          <p:cNvPr id="22" name="TextBox 21">
            <a:extLst>
              <a:ext uri="{FF2B5EF4-FFF2-40B4-BE49-F238E27FC236}">
                <a16:creationId xmlns:a16="http://schemas.microsoft.com/office/drawing/2014/main" xmlns=""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Tree>
    <p:extLst>
      <p:ext uri="{BB962C8B-B14F-4D97-AF65-F5344CB8AC3E}">
        <p14:creationId xmlns:p14="http://schemas.microsoft.com/office/powerpoint/2010/main" val="651014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671</TotalTime>
  <Words>801</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Symbol</vt:lpstr>
      <vt:lpstr>Office Theme</vt:lpstr>
      <vt:lpstr>A New Profiling Float for Coastal and Upper Water Column Applications </vt:lpstr>
      <vt:lpstr>The Science Motivation</vt:lpstr>
      <vt:lpstr>More Motivation</vt:lpstr>
      <vt:lpstr>Science Needs, Risks and a Relevant Example</vt:lpstr>
      <vt:lpstr>CPF Test Tank Prototype</vt:lpstr>
      <vt:lpstr>Current Design</vt:lpstr>
      <vt:lpstr>Science Data Products</vt:lpstr>
      <vt:lpstr>Float Navigation</vt:lpstr>
      <vt:lpstr>Engineering Results</vt:lpstr>
      <vt:lpstr>Engineering Results</vt:lpstr>
      <vt:lpstr>Engineering Results</vt:lpstr>
      <vt:lpstr>Engineering Results</vt:lpstr>
      <vt:lpstr>PowerPoint Presentation</vt:lpstr>
      <vt:lpstr>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75</cp:revision>
  <dcterms:created xsi:type="dcterms:W3CDTF">2020-02-04T17:30:15Z</dcterms:created>
  <dcterms:modified xsi:type="dcterms:W3CDTF">2020-02-06T06:07:37Z</dcterms:modified>
</cp:coreProperties>
</file>