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73" r:id="rId6"/>
    <p:sldId id="261" r:id="rId7"/>
    <p:sldId id="284" r:id="rId8"/>
    <p:sldId id="283" r:id="rId9"/>
    <p:sldId id="282" r:id="rId10"/>
    <p:sldId id="262" r:id="rId11"/>
    <p:sldId id="274" r:id="rId12"/>
    <p:sldId id="267" r:id="rId13"/>
    <p:sldId id="271" r:id="rId14"/>
    <p:sldId id="265" r:id="rId15"/>
    <p:sldId id="281" r:id="rId16"/>
    <p:sldId id="280" r:id="rId17"/>
    <p:sldId id="279" r:id="rId18"/>
    <p:sldId id="278" r:id="rId19"/>
    <p:sldId id="277" r:id="rId20"/>
    <p:sldId id="276" r:id="rId21"/>
    <p:sldId id="266"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6410"/>
  </p:normalViewPr>
  <p:slideViewPr>
    <p:cSldViewPr snapToGrid="0">
      <p:cViewPr varScale="1">
        <p:scale>
          <a:sx n="79" d="100"/>
          <a:sy n="79" d="100"/>
        </p:scale>
        <p:origin x="1260" y="84"/>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2/17/2020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 very much for the opportunity to talk about MBARI’s</a:t>
            </a:r>
            <a:r>
              <a:rPr lang="en-US" baseline="0" dirty="0" smtClean="0"/>
              <a:t> coastal profiling float project</a:t>
            </a:r>
            <a:endParaRPr lang="en-US" dirty="0" smtClean="0"/>
          </a:p>
          <a:p>
            <a:r>
              <a:rPr lang="en-US" dirty="0" smtClean="0"/>
              <a:t>Describe</a:t>
            </a:r>
            <a:r>
              <a:rPr lang="en-US" baseline="0" dirty="0" smtClean="0"/>
              <a:t> </a:t>
            </a:r>
            <a:r>
              <a:rPr lang="en-US" baseline="0" dirty="0"/>
              <a:t>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 used to work in the engineering department at MBARI, now I work in the </a:t>
            </a:r>
            <a:r>
              <a:rPr lang="en-US" baseline="0" dirty="0" err="1" smtClean="0"/>
              <a:t>chem</a:t>
            </a:r>
            <a:r>
              <a:rPr lang="en-US" baseline="0" dirty="0" smtClean="0"/>
              <a:t> sensor lab and one of the first lessons I learned was that our product was useful science data, and the platform is only a means to that end regardless of how well engineering they are. I don’t really understand this thinking but I do accept it, so we’ve been working on the shore side tools we need to effectively interpret the data the CPF acquires.</a:t>
            </a:r>
          </a:p>
          <a:p>
            <a:r>
              <a:rPr lang="en-US" baseline="0" dirty="0" smtClean="0"/>
              <a:t>We can </a:t>
            </a:r>
            <a:r>
              <a:rPr lang="en-US" baseline="0" dirty="0"/>
              <a:t>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slide</a:t>
            </a:r>
            <a:r>
              <a:rPr lang="en-US" baseline="0" dirty="0" smtClean="0"/>
              <a:t> is pretty dense, I’ll try to unpack it for you.  I talked about the challenge of keeping the CPF in the coastal zone and not on the beach of off-shore.  We identified this risk at the beginning of the project and suggested we could mitigate this risk to some extent using operational, 3D numerical current models.  If the CPF was drifting west, in many coastal zones there would be a high probability there is a sub-surface current heading roughly east and we could park at that depth to move back toward the target volume. </a:t>
            </a:r>
            <a:r>
              <a:rPr lang="en-US" dirty="0" smtClean="0"/>
              <a:t>Hot </a:t>
            </a:r>
            <a:r>
              <a:rPr lang="en-US" dirty="0"/>
              <a:t>air balloons navigate this </a:t>
            </a:r>
            <a:r>
              <a:rPr lang="en-US" dirty="0" smtClean="0"/>
              <a:t>way.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a:t>
            </a:r>
            <a:r>
              <a:rPr lang="en-US" baseline="0" dirty="0" smtClean="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a:t>
            </a:r>
            <a:r>
              <a:rPr lang="en-US" dirty="0" smtClean="0"/>
              <a:t>tank</a:t>
            </a:r>
          </a:p>
          <a:p>
            <a:r>
              <a:rPr lang="en-US" dirty="0" smtClean="0"/>
              <a:t>Control algorithms</a:t>
            </a:r>
            <a:r>
              <a:rPr lang="en-US" baseline="0" dirty="0" smtClean="0"/>
              <a:t> designed for maximum stability and noise rejection and </a:t>
            </a:r>
            <a:r>
              <a:rPr lang="en-US" baseline="0" smtClean="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initial</a:t>
            </a:r>
            <a:r>
              <a:rPr lang="en-US" baseline="0" dirty="0" smtClean="0"/>
              <a:t> motivation for this project came from a conversations I had with Ken Johnson, the PI of MBARI’s chemical sensor group</a:t>
            </a:r>
          </a:p>
          <a:p>
            <a:r>
              <a:rPr lang="en-US" baseline="0" dirty="0" smtClean="0"/>
              <a:t>He showed me this press release from NOAA marine fisheries from 2008 when only a third of the expected Salmon returned to their breeding streams during the 2007 season and suggested it was primarily due to low food production in 2005</a:t>
            </a:r>
          </a:p>
          <a:p>
            <a:r>
              <a:rPr lang="en-US" baseline="0" dirty="0" smtClean="0"/>
              <a:t>The problem was pretty clear; managing fisheries is a complex task, and data is sparse, real time or near real time data is even less available.</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Additional motivation include the Coastal Carbon Synthesis Group’s community workshop report where the recommended more development of observing systems for continental margins.</a:t>
            </a:r>
          </a:p>
          <a:p>
            <a:r>
              <a:rPr lang="en-US" baseline="0" dirty="0" smtClean="0"/>
              <a:t>NSF also published their 10 big ideas, the areas that will drive their research agenda for the near future.  One of </a:t>
            </a:r>
            <a:r>
              <a:rPr lang="en-US" baseline="0" smtClean="0"/>
              <a:t>the 10 big ideas is </a:t>
            </a:r>
            <a:r>
              <a:rPr lang="en-US" baseline="0" dirty="0" smtClean="0"/>
              <a:t>Navigating the New Arctic and again, they point out the lack of data limiting our understanding.</a:t>
            </a:r>
          </a:p>
          <a:p>
            <a:r>
              <a:rPr lang="en-US" baseline="0" dirty="0" smtClean="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started</a:t>
            </a:r>
            <a:r>
              <a:rPr lang="en-US" baseline="0" dirty="0" smtClean="0"/>
              <a:t> the project with the usual process of defining specific science needs or requirements, identifying risks or more PC, challenges and developing concepts.</a:t>
            </a:r>
          </a:p>
          <a:p>
            <a:r>
              <a:rPr lang="en-US" baseline="0" dirty="0" smtClean="0"/>
              <a:t>We have a fairly detailed document describing these but I can summarize them pretty briefly here.</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smtClean="0">
                <a:effectLst>
                  <a:outerShdw blurRad="38100" dist="38100" dir="2700000" algn="tl">
                    <a:srgbClr val="000000">
                      <a:alpha val="43137"/>
                    </a:srgbClr>
                  </a:outerShdw>
                </a:effectLst>
                <a:latin typeface="+mn-lt"/>
                <a:hlinkClick r:id="rId3"/>
              </a:rPr>
              <a:t>I</a:t>
            </a:r>
            <a:r>
              <a:rPr lang="en-US" b="0" u="none" baseline="0" dirty="0" smtClean="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Say </a:t>
            </a:r>
            <a:r>
              <a:rPr lang="en-US" b="0" u="none" baseline="0" dirty="0">
                <a:solidFill>
                  <a:schemeClr val="bg1"/>
                </a:solidFill>
                <a:effectLst>
                  <a:outerShdw blurRad="38100" dist="38100" dir="2700000" algn="tl">
                    <a:srgbClr val="000000">
                      <a:alpha val="43137"/>
                    </a:srgbClr>
                  </a:outerShdw>
                </a:effectLst>
                <a:latin typeface="+mn-lt"/>
                <a:hlinkClick r:id="rId3"/>
              </a:rPr>
              <a:t>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427978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2/17/2020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2/17/2020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334297" y="1082657"/>
            <a:ext cx="824926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r>
              <a:rPr lang="en-US" sz="2800" dirty="0"/>
              <a:t>Gene Massion, Kenneth S Johnson, Eric J Martin, Ed Mellinger, Paul McGill and Paul Coenen</a:t>
            </a:r>
          </a:p>
          <a:p>
            <a:r>
              <a:rPr lang="en-US" sz="2800" dirty="0"/>
              <a:t> Monterey Bay Aquarium Research Institute, Moss Landing, CA, United States</a:t>
            </a:r>
          </a:p>
          <a:p>
            <a:r>
              <a:rPr lang="en-US" sz="2800" dirty="0"/>
              <a:t>Ocean Sciences Meeting, 20 February 2020</a:t>
            </a:r>
          </a:p>
        </p:txBody>
      </p:sp>
      <p:pic>
        <p:nvPicPr>
          <p:cNvPr id="5" name="Picture 4">
            <a:extLst>
              <a:ext uri="{FF2B5EF4-FFF2-40B4-BE49-F238E27FC236}">
                <a16:creationId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44839" y="579317"/>
            <a:ext cx="4394310" cy="1639870"/>
          </a:xfrm>
        </p:spPr>
        <p:txBody>
          <a:bodyPr>
            <a:normAutofit/>
          </a:bodyPr>
          <a:lstStyle/>
          <a:p>
            <a:pPr algn="ctr"/>
            <a:r>
              <a:rPr lang="en-US" sz="4800" dirty="0">
                <a:latin typeface="+mn-lt"/>
              </a:rPr>
              <a:t>Science Data Products</a:t>
            </a:r>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903" r="65112" b="31756"/>
          <a:stretch/>
        </p:blipFill>
        <p:spPr>
          <a:xfrm>
            <a:off x="926690" y="2483431"/>
            <a:ext cx="3654432" cy="3795252"/>
          </a:xfrm>
          <a:prstGeom prst="rect">
            <a:avLst/>
          </a:prstGeom>
          <a:ln w="19050">
            <a:solidFill>
              <a:schemeClr val="bg1"/>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bg1"/>
            </a:solidFill>
          </a:ln>
        </p:spPr>
      </p:pic>
    </p:spTree>
    <p:extLst>
      <p:ext uri="{BB962C8B-B14F-4D97-AF65-F5344CB8AC3E}">
        <p14:creationId xmlns:p14="http://schemas.microsoft.com/office/powerpoint/2010/main" val="55670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426464" y="370846"/>
            <a:ext cx="9213636" cy="828675"/>
          </a:xfrm>
        </p:spPr>
        <p:txBody>
          <a:bodyPr>
            <a:normAutofit fontScale="90000"/>
          </a:bodyPr>
          <a:lstStyle/>
          <a:p>
            <a:pPr algn="ctr"/>
            <a:r>
              <a:rPr lang="en-US" dirty="0">
                <a:latin typeface="+mn-lt"/>
              </a:rPr>
              <a:t>Engineering Results</a:t>
            </a:r>
            <a:br>
              <a:rPr lang="en-US" dirty="0">
                <a:latin typeface="+mn-lt"/>
              </a:rPr>
            </a:br>
            <a:r>
              <a:rPr lang="en-US" dirty="0" smtClean="0">
                <a:latin typeface="+mn-lt"/>
              </a:rPr>
              <a:t>G</a:t>
            </a:r>
            <a:r>
              <a:rPr lang="en-US" sz="3600" dirty="0" smtClean="0">
                <a:latin typeface="+mn-lt"/>
              </a:rPr>
              <a:t>ood velocity control, good depth control, can anchor and de-anchor, quick 0-full speed time</a:t>
            </a: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359742" y="1612490"/>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8841537" y="524551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334490" y="109728"/>
            <a:ext cx="7298180" cy="828675"/>
          </a:xfrm>
        </p:spPr>
        <p:txBody>
          <a:bodyPr/>
          <a:lstStyle/>
          <a:p>
            <a:pPr algn="ctr"/>
            <a:r>
              <a:rPr lang="en-US" dirty="0" smtClean="0">
                <a:latin typeface="+mn-lt"/>
              </a:rPr>
              <a:t>More Engineering </a:t>
            </a:r>
            <a:r>
              <a:rPr lang="en-US" dirty="0">
                <a:latin typeface="+mn-lt"/>
              </a:rPr>
              <a:t>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27" y="1057284"/>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3117202" y="3757757"/>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pic>
        <p:nvPicPr>
          <p:cNvPr id="9" name="Picture 8">
            <a:extLst>
              <a:ext uri="{FF2B5EF4-FFF2-40B4-BE49-F238E27FC236}">
                <a16:creationId xmlns:a16="http://schemas.microsoft.com/office/drawing/2014/main" id="{C6168587-86EF-43A4-B7BC-1DA99B2BA945}"/>
              </a:ext>
            </a:extLst>
          </p:cNvPr>
          <p:cNvPicPr>
            <a:picLocks noChangeAspect="1"/>
          </p:cNvPicPr>
          <p:nvPr/>
        </p:nvPicPr>
        <p:blipFill rotWithShape="1">
          <a:blip r:embed="rId4">
            <a:extLst>
              <a:ext uri="{28A0092B-C50C-407E-A947-70E740481C1C}">
                <a14:useLocalDpi xmlns:a14="http://schemas.microsoft.com/office/drawing/2010/main" val="0"/>
              </a:ext>
            </a:extLst>
          </a:blip>
          <a:srcRect t="16943" r="10778" b="9588"/>
          <a:stretch/>
        </p:blipFill>
        <p:spPr>
          <a:xfrm>
            <a:off x="7969444" y="1271046"/>
            <a:ext cx="4115378" cy="4518402"/>
          </a:xfrm>
          <a:prstGeom prst="rect">
            <a:avLst/>
          </a:prstGeom>
          <a:ln w="19050">
            <a:solidFill>
              <a:schemeClr val="bg1"/>
            </a:solidFill>
          </a:ln>
        </p:spPr>
      </p:pic>
      <p:sp>
        <p:nvSpPr>
          <p:cNvPr id="14" name="TextBox 13">
            <a:extLst>
              <a:ext uri="{FF2B5EF4-FFF2-40B4-BE49-F238E27FC236}">
                <a16:creationId xmlns:a16="http://schemas.microsoft.com/office/drawing/2014/main" id="{4A2BFCD1-D409-4F81-9FCB-2CD85E786B7D}"/>
              </a:ext>
            </a:extLst>
          </p:cNvPr>
          <p:cNvSpPr txBox="1"/>
          <p:nvPr/>
        </p:nvSpPr>
        <p:spPr>
          <a:xfrm>
            <a:off x="8931082" y="5680045"/>
            <a:ext cx="2802465" cy="646331"/>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624617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lnSpcReduction="100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Replace/supplement ROMS model current forecasts with small, low power current sensor e.g. tactical grade MEMS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Replace/supplement ROMS model current forecasts with small, low power current sensor e.g. tactical grade MEMS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normAutofit/>
          </a:bodyPr>
          <a:lstStyle/>
          <a:p>
            <a:pPr algn="ctr"/>
            <a:r>
              <a:rPr lang="en-US" sz="4800" dirty="0">
                <a:latin typeface="+mn-lt"/>
              </a:rPr>
              <a:t>The Initial Motivation</a:t>
            </a:r>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r="5306" b="60509"/>
          <a:stretch/>
        </p:blipFill>
        <p:spPr>
          <a:xfrm>
            <a:off x="743182" y="1073283"/>
            <a:ext cx="10703520" cy="2626797"/>
          </a:xfrm>
          <a:prstGeom prst="rect">
            <a:avLst/>
          </a:prstGeom>
          <a:ln>
            <a:solidFill>
              <a:schemeClr val="tx1"/>
            </a:solidFill>
          </a:ln>
        </p:spPr>
      </p:pic>
      <p:sp>
        <p:nvSpPr>
          <p:cNvPr id="3" name="TextBox 2"/>
          <p:cNvSpPr txBox="1"/>
          <p:nvPr/>
        </p:nvSpPr>
        <p:spPr>
          <a:xfrm>
            <a:off x="853291" y="3943350"/>
            <a:ext cx="10483303" cy="2308324"/>
          </a:xfrm>
          <a:prstGeom prst="rect">
            <a:avLst/>
          </a:prstGeom>
          <a:noFill/>
          <a:ln>
            <a:solidFill>
              <a:schemeClr val="tx1"/>
            </a:solidFill>
          </a:ln>
        </p:spPr>
        <p:txBody>
          <a:bodyPr wrap="square" rtlCol="0">
            <a:spAutoFit/>
          </a:bodyPr>
          <a:lstStyle/>
          <a:p>
            <a:r>
              <a:rPr lang="en-US" sz="3600" dirty="0"/>
              <a:t> "the widespread pattern of low returns along the West Coast for two species of salmon indicates an environmental anomaly occurred in the California Current in 2005."</a:t>
            </a:r>
          </a:p>
        </p:txBody>
      </p:sp>
    </p:spTree>
    <p:extLst>
      <p:ext uri="{BB962C8B-B14F-4D97-AF65-F5344CB8AC3E}">
        <p14:creationId xmlns:p14="http://schemas.microsoft.com/office/powerpoint/2010/main" val="206239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2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Replace/supplement ROMS model current forecasts with small, low power current sensor e.g. tactical grade MEMS Inertial Measurement Unit</a:t>
            </a:r>
          </a:p>
          <a:p>
            <a:pPr marL="914400" lvl="1" indent="-457200"/>
            <a:r>
              <a:rPr lang="en-US" sz="3800" dirty="0"/>
              <a:t>Make our data freely available on MBARI </a:t>
            </a:r>
            <a:r>
              <a:rPr lang="en-US" sz="3800" dirty="0" err="1"/>
              <a:t>FloatViz</a:t>
            </a:r>
            <a:endParaRPr lang="en-US" sz="3800" dirty="0"/>
          </a:p>
          <a:p>
            <a:pPr marL="914400" lvl="1" indent="-457200"/>
            <a:r>
              <a:rPr lang="en-US" sz="50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838200" y="1825625"/>
            <a:ext cx="10515600" cy="2726710"/>
          </a:xfrm>
        </p:spPr>
        <p:txBody>
          <a:bodyPr>
            <a:noAutofit/>
          </a:bodyPr>
          <a:lstStyle/>
          <a:p>
            <a:r>
              <a:rPr lang="en-US" sz="3200" dirty="0"/>
              <a:t>The CPF Team also includes: Jerry Allen, Larry Bird, </a:t>
            </a:r>
            <a:r>
              <a:rPr lang="en-US" sz="3200" dirty="0" smtClean="0"/>
              <a:t>Luke Coletti, Jared </a:t>
            </a:r>
            <a:r>
              <a:rPr lang="en-US" sz="3200" dirty="0"/>
              <a:t>Figurski ,Tom Marion, Jim Montgomery, Mike Parker, Josh Plant, Erich </a:t>
            </a:r>
            <a:r>
              <a:rPr lang="en-US" sz="3200" dirty="0" err="1"/>
              <a:t>Rienecker</a:t>
            </a:r>
            <a:r>
              <a:rPr lang="en-US" sz="3200" dirty="0"/>
              <a:t>, Jose Rosal, Aaron Schnittger, Ray Thompson and Mark Tynes </a:t>
            </a:r>
          </a:p>
          <a:p>
            <a:r>
              <a:rPr lang="en-US" sz="3200" dirty="0"/>
              <a:t>This work has been generously supported by the David and Lucille Packard Foundation</a:t>
            </a:r>
          </a:p>
        </p:txBody>
      </p:sp>
      <p:sp>
        <p:nvSpPr>
          <p:cNvPr id="4" name="TextBox 3">
            <a:extLst>
              <a:ext uri="{FF2B5EF4-FFF2-40B4-BE49-F238E27FC236}">
                <a16:creationId xmlns:a16="http://schemas.microsoft.com/office/drawing/2014/main" id="{E1D250FC-17F2-49C4-AEDA-343F611264D1}"/>
              </a:ext>
            </a:extLst>
          </p:cNvPr>
          <p:cNvSpPr txBox="1"/>
          <p:nvPr/>
        </p:nvSpPr>
        <p:spPr>
          <a:xfrm>
            <a:off x="4827641" y="5211098"/>
            <a:ext cx="2212258" cy="646331"/>
          </a:xfrm>
          <a:prstGeom prst="rect">
            <a:avLst/>
          </a:prstGeom>
          <a:noFill/>
        </p:spPr>
        <p:txBody>
          <a:bodyPr wrap="square" rtlCol="0">
            <a:spAutoFit/>
          </a:bodyPr>
          <a:lstStyle/>
          <a:p>
            <a:r>
              <a:rPr lang="en-US" sz="3600" dirty="0"/>
              <a:t>Thank you</a:t>
            </a:r>
          </a:p>
        </p:txBody>
      </p:sp>
    </p:spTree>
    <p:extLst>
      <p:ext uri="{BB962C8B-B14F-4D97-AF65-F5344CB8AC3E}">
        <p14:creationId xmlns:p14="http://schemas.microsoft.com/office/powerpoint/2010/main" val="1082844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003237" y="4189392"/>
            <a:ext cx="9051620" cy="2314555"/>
          </a:xfrm>
          <a:ln w="19050">
            <a:solidFill>
              <a:schemeClr val="tx1"/>
            </a:solidFill>
          </a:ln>
        </p:spPr>
        <p:txBody>
          <a:bodyPr>
            <a:normAutofit lnSpcReduction="10000"/>
          </a:bodyPr>
          <a:lstStyle/>
          <a:p>
            <a:pPr marL="0" indent="0" algn="ctr">
              <a:buNone/>
            </a:pPr>
            <a:endParaRPr lang="en-US" sz="3200" b="1" dirty="0"/>
          </a:p>
          <a:p>
            <a:pPr marL="0" indent="0" algn="ctr">
              <a:buNone/>
            </a:pPr>
            <a:r>
              <a:rPr lang="en-US" b="1" dirty="0"/>
              <a:t>Navigating the New Arctic</a:t>
            </a:r>
          </a:p>
          <a:p>
            <a:pPr marL="0" indent="0">
              <a:buNone/>
            </a:pPr>
            <a:r>
              <a:rPr lang="en-US" sz="31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3872484" y="3945613"/>
            <a:ext cx="7481316" cy="682506"/>
          </a:xfrm>
          <a:prstGeom prst="rect">
            <a:avLst/>
          </a:prstGeom>
          <a:ln w="19050">
            <a:solidFill>
              <a:schemeClr val="tx1"/>
            </a:solidFill>
          </a:ln>
        </p:spPr>
      </p:pic>
      <p:sp>
        <p:nvSpPr>
          <p:cNvPr id="7" name="TextBox 6">
            <a:extLst>
              <a:ext uri="{FF2B5EF4-FFF2-40B4-BE49-F238E27FC236}">
                <a16:creationId xmlns:a16="http://schemas.microsoft.com/office/drawing/2014/main" id="{F534AD87-6A46-4DE5-A26B-30E9C0D392D8}"/>
              </a:ext>
            </a:extLst>
          </p:cNvPr>
          <p:cNvSpPr txBox="1"/>
          <p:nvPr/>
        </p:nvSpPr>
        <p:spPr>
          <a:xfrm>
            <a:off x="3003236" y="1004042"/>
            <a:ext cx="9087556" cy="2739211"/>
          </a:xfrm>
          <a:prstGeom prst="rect">
            <a:avLst/>
          </a:prstGeom>
          <a:noFill/>
          <a:ln w="19050">
            <a:solidFill>
              <a:schemeClr val="tx1"/>
            </a:solidFill>
          </a:ln>
        </p:spPr>
        <p:txBody>
          <a:bodyPr wrap="square" rtlCol="0">
            <a:spAutoFit/>
          </a:bodyPr>
          <a:lstStyle/>
          <a:p>
            <a:r>
              <a:rPr lang="en-US" sz="3100" dirty="0" smtClean="0"/>
              <a:t>“</a:t>
            </a:r>
            <a:r>
              <a:rPr lang="en-US" sz="3100" dirty="0"/>
              <a:t>Further development of event-scale observing capacity (e.g., novel autonomous platforms) in all continental margin systems to better quantify impacts of episodic events on coastal carbon budgets</a:t>
            </a:r>
            <a:r>
              <a:rPr lang="en-US" sz="3100" dirty="0" smtClean="0"/>
              <a:t>”</a:t>
            </a:r>
          </a:p>
          <a:p>
            <a:r>
              <a:rPr lang="en-US" sz="2400" dirty="0" err="1" smtClean="0"/>
              <a:t>Benway</a:t>
            </a:r>
            <a:r>
              <a:rPr lang="en-US" sz="2400" dirty="0" smtClean="0"/>
              <a:t>, H</a:t>
            </a:r>
            <a:r>
              <a:rPr lang="en-US" sz="2400" dirty="0"/>
              <a:t>. et. al., 2016. A Science Plan for Carbon Cycle Research in North American Coastal </a:t>
            </a:r>
            <a:r>
              <a:rPr lang="en-US" sz="2400" dirty="0" smtClean="0"/>
              <a:t>Waters</a:t>
            </a:r>
            <a:endParaRPr lang="en-US" sz="2700" dirty="0"/>
          </a:p>
        </p:txBody>
      </p:sp>
      <p:pic>
        <p:nvPicPr>
          <p:cNvPr id="4" name="Picture 3"/>
          <p:cNvPicPr>
            <a:picLocks noChangeAspect="1"/>
          </p:cNvPicPr>
          <p:nvPr/>
        </p:nvPicPr>
        <p:blipFill rotWithShape="1">
          <a:blip r:embed="rId4"/>
          <a:srcRect r="20047"/>
          <a:stretch/>
        </p:blipFill>
        <p:spPr>
          <a:xfrm>
            <a:off x="101208" y="4189392"/>
            <a:ext cx="2775832" cy="2314554"/>
          </a:xfrm>
          <a:prstGeom prst="rect">
            <a:avLst/>
          </a:prstGeom>
        </p:spPr>
      </p:pic>
      <p:pic>
        <p:nvPicPr>
          <p:cNvPr id="10" name="Picture 9"/>
          <p:cNvPicPr>
            <a:picLocks noChangeAspect="1"/>
          </p:cNvPicPr>
          <p:nvPr/>
        </p:nvPicPr>
        <p:blipFill>
          <a:blip r:embed="rId5"/>
          <a:stretch>
            <a:fillRect/>
          </a:stretch>
        </p:blipFill>
        <p:spPr>
          <a:xfrm>
            <a:off x="101208" y="1004042"/>
            <a:ext cx="2797058" cy="2739211"/>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B8924F-4E0E-4504-8EEF-4DCE2BEEB441}"/>
              </a:ext>
            </a:extLst>
          </p:cNvPr>
          <p:cNvPicPr>
            <a:picLocks noChangeAspect="1"/>
          </p:cNvPicPr>
          <p:nvPr/>
        </p:nvPicPr>
        <p:blipFill rotWithShape="1">
          <a:blip r:embed="rId3">
            <a:extLst>
              <a:ext uri="{28A0092B-C50C-407E-A947-70E740481C1C}">
                <a14:useLocalDpi xmlns:a14="http://schemas.microsoft.com/office/drawing/2010/main" val="0"/>
              </a:ext>
            </a:extLst>
          </a:blip>
          <a:srcRect l="62400" t="11254" r="-1" b="51414"/>
          <a:stretch/>
        </p:blipFill>
        <p:spPr>
          <a:xfrm>
            <a:off x="6074695" y="3652592"/>
            <a:ext cx="4187313" cy="3043241"/>
          </a:xfrm>
          <a:prstGeom prst="rect">
            <a:avLst/>
          </a:prstGeom>
          <a:ln w="19050">
            <a:solidFill>
              <a:schemeClr val="tx1"/>
            </a:solidFill>
          </a:ln>
        </p:spPr>
      </p:pic>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263699" y="194838"/>
            <a:ext cx="6015182" cy="769866"/>
          </a:xfrm>
        </p:spPr>
        <p:txBody>
          <a:bodyPr>
            <a:normAutofit/>
          </a:bodyPr>
          <a:lstStyle/>
          <a:p>
            <a:pPr algn="ctr"/>
            <a:r>
              <a:rPr lang="en-US" sz="4800" dirty="0">
                <a:latin typeface="+mn-lt"/>
              </a:rPr>
              <a:t>Science </a:t>
            </a:r>
            <a:r>
              <a:rPr lang="en-US" sz="4800" dirty="0" smtClean="0">
                <a:latin typeface="+mn-lt"/>
              </a:rPr>
              <a:t>Requirements</a:t>
            </a:r>
            <a:endParaRPr lang="en-US" sz="4800" dirty="0">
              <a:latin typeface="+mn-lt"/>
            </a:endParaRP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263698" y="1131874"/>
            <a:ext cx="5832302" cy="5258827"/>
          </a:xfrm>
        </p:spPr>
        <p:txBody>
          <a:bodyPr>
            <a:noAutofit/>
          </a:bodyPr>
          <a:lstStyle/>
          <a:p>
            <a:r>
              <a:rPr lang="en-US" dirty="0"/>
              <a:t>A cost-effective, coastal ecosystem size observing system</a:t>
            </a:r>
          </a:p>
          <a:p>
            <a:r>
              <a:rPr lang="en-US" dirty="0" smtClean="0"/>
              <a:t>Sensor </a:t>
            </a:r>
            <a:r>
              <a:rPr lang="en-US" dirty="0"/>
              <a:t>suite: CTD, O</a:t>
            </a:r>
            <a:r>
              <a:rPr lang="en-US" baseline="-25000" dirty="0"/>
              <a:t>2</a:t>
            </a:r>
            <a:r>
              <a:rPr lang="en-US" dirty="0"/>
              <a:t>, pH, Nitrate, FL/BB and Optical Radiation</a:t>
            </a:r>
          </a:p>
          <a:p>
            <a:r>
              <a:rPr lang="en-US" dirty="0"/>
              <a:t>Spatial Scale: coastal ecosystem, e.g., the west coast of North America</a:t>
            </a:r>
          </a:p>
          <a:p>
            <a:r>
              <a:rPr lang="en-US" dirty="0"/>
              <a:t>Time Scale: up to 4 profiles/day (or more) </a:t>
            </a:r>
          </a:p>
          <a:p>
            <a:r>
              <a:rPr lang="en-US" dirty="0"/>
              <a:t>100s of profiles spread over several years</a:t>
            </a:r>
          </a:p>
          <a:p>
            <a:r>
              <a:rPr lang="en-US" dirty="0"/>
              <a:t>Science targets: Fisheries, HABs, Oxygen Dead Zones, …</a:t>
            </a:r>
          </a:p>
        </p:txBody>
      </p:sp>
      <p:pic>
        <p:nvPicPr>
          <p:cNvPr id="5" name="Picture 4">
            <a:extLst>
              <a:ext uri="{FF2B5EF4-FFF2-40B4-BE49-F238E27FC236}">
                <a16:creationId xmlns:a16="http://schemas.microsoft.com/office/drawing/2014/main" id="{4F47166D-C16D-4690-AF32-174F8095ABFF}"/>
              </a:ext>
            </a:extLst>
          </p:cNvPr>
          <p:cNvPicPr>
            <a:picLocks noChangeAspect="1"/>
          </p:cNvPicPr>
          <p:nvPr/>
        </p:nvPicPr>
        <p:blipFill rotWithShape="1">
          <a:blip r:embed="rId4"/>
          <a:srcRect b="3940"/>
          <a:stretch/>
        </p:blipFill>
        <p:spPr>
          <a:xfrm>
            <a:off x="6384088" y="162166"/>
            <a:ext cx="2117941" cy="3633085"/>
          </a:xfrm>
          <a:prstGeom prst="rect">
            <a:avLst/>
          </a:prstGeom>
          <a:ln w="19050">
            <a:solidFill>
              <a:schemeClr val="tx1"/>
            </a:solidFill>
          </a:ln>
        </p:spPr>
      </p:pic>
      <p:sp>
        <p:nvSpPr>
          <p:cNvPr id="7" name="TextBox 6">
            <a:extLst>
              <a:ext uri="{FF2B5EF4-FFF2-40B4-BE49-F238E27FC236}">
                <a16:creationId xmlns:a16="http://schemas.microsoft.com/office/drawing/2014/main" id="{AD6B6F62-9CE9-4B01-A961-C1899654A981}"/>
              </a:ext>
            </a:extLst>
          </p:cNvPr>
          <p:cNvSpPr txBox="1"/>
          <p:nvPr/>
        </p:nvSpPr>
        <p:spPr>
          <a:xfrm>
            <a:off x="9808906" y="4717970"/>
            <a:ext cx="2169393"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Declining oxygen in the global ocean and coastal waters</a:t>
            </a:r>
          </a:p>
          <a:p>
            <a:r>
              <a:rPr lang="en-US" sz="1600" dirty="0"/>
              <a:t>Denise </a:t>
            </a:r>
            <a:r>
              <a:rPr lang="en-US" sz="1600" dirty="0" err="1"/>
              <a:t>Breitburg,et</a:t>
            </a:r>
            <a:r>
              <a:rPr lang="en-US" sz="1600" dirty="0"/>
              <a:t>. al., </a:t>
            </a:r>
            <a:r>
              <a:rPr lang="en-US" sz="1600" i="1" dirty="0"/>
              <a:t>Science </a:t>
            </a:r>
            <a:r>
              <a:rPr lang="en-US" sz="1600" dirty="0"/>
              <a:t> 05 Jan 2018: Vol. 359, Issue 6371</a:t>
            </a:r>
          </a:p>
        </p:txBody>
      </p:sp>
      <p:pic>
        <p:nvPicPr>
          <p:cNvPr id="12" name="Picture 11">
            <a:extLst>
              <a:ext uri="{FF2B5EF4-FFF2-40B4-BE49-F238E27FC236}">
                <a16:creationId xmlns:a16="http://schemas.microsoft.com/office/drawing/2014/main" id="{4AD8B45E-CA03-41A0-A062-E1A0BAA0C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341" y="1621733"/>
            <a:ext cx="3713171" cy="2391282"/>
          </a:xfrm>
          <a:prstGeom prst="rect">
            <a:avLst/>
          </a:prstGeom>
          <a:ln w="19050">
            <a:solidFill>
              <a:schemeClr val="tx1"/>
            </a:solidFill>
          </a:ln>
        </p:spPr>
      </p:pic>
      <p:sp>
        <p:nvSpPr>
          <p:cNvPr id="10" name="TextBox 9">
            <a:extLst>
              <a:ext uri="{FF2B5EF4-FFF2-40B4-BE49-F238E27FC236}">
                <a16:creationId xmlns:a16="http://schemas.microsoft.com/office/drawing/2014/main" id="{E273EFBB-5F31-4B18-9BA4-A5E52303BB9B}"/>
              </a:ext>
            </a:extLst>
          </p:cNvPr>
          <p:cNvSpPr txBox="1"/>
          <p:nvPr/>
        </p:nvSpPr>
        <p:spPr>
          <a:xfrm>
            <a:off x="9340644" y="964704"/>
            <a:ext cx="2771219" cy="1077218"/>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Devastating toxic algae bloom plagues Florida’s Gulf Coast</a:t>
            </a:r>
          </a:p>
          <a:p>
            <a:r>
              <a:rPr lang="en-US" sz="1600" dirty="0"/>
              <a:t>By TAMARA LUSH (AP), August 10, 2018</a:t>
            </a:r>
          </a:p>
        </p:txBody>
      </p:sp>
      <p:sp>
        <p:nvSpPr>
          <p:cNvPr id="13" name="TextBox 12">
            <a:extLst>
              <a:ext uri="{FF2B5EF4-FFF2-40B4-BE49-F238E27FC236}">
                <a16:creationId xmlns:a16="http://schemas.microsoft.com/office/drawing/2014/main" id="{44013ABA-B84E-4024-B102-32ED5C43883B}"/>
              </a:ext>
            </a:extLst>
          </p:cNvPr>
          <p:cNvSpPr txBox="1"/>
          <p:nvPr/>
        </p:nvSpPr>
        <p:spPr>
          <a:xfrm>
            <a:off x="8168351" y="192731"/>
            <a:ext cx="3080825" cy="338554"/>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MODIS Chlorophyll June 28, 2011</a:t>
            </a:r>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smtClean="0">
                <a:latin typeface="+mn-lt"/>
              </a:rPr>
              <a:t>Risks </a:t>
            </a:r>
            <a:r>
              <a:rPr lang="en-US" sz="5400" dirty="0">
                <a:latin typeface="+mn-lt"/>
              </a:rPr>
              <a:t>and Relevant Examples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fontScale="92500" lnSpcReduction="10000"/>
          </a:bodyPr>
          <a:lstStyle/>
          <a:p>
            <a:r>
              <a:rPr lang="en-US" sz="4300" dirty="0" smtClean="0"/>
              <a:t>Risks</a:t>
            </a:r>
            <a:r>
              <a:rPr lang="en-US" sz="4300" dirty="0" smtClean="0"/>
              <a:t>: </a:t>
            </a:r>
            <a:endParaRPr lang="en-US" sz="4300" dirty="0"/>
          </a:p>
          <a:p>
            <a:pPr lvl="1"/>
            <a:r>
              <a:rPr lang="en-US" sz="3600" dirty="0"/>
              <a:t>Working in shallow, coastal </a:t>
            </a:r>
            <a:r>
              <a:rPr lang="en-US" sz="3600" dirty="0" smtClean="0"/>
              <a:t>water</a:t>
            </a:r>
          </a:p>
          <a:p>
            <a:pPr lvl="2"/>
            <a:r>
              <a:rPr lang="en-US" sz="3200" dirty="0" smtClean="0"/>
              <a:t>Can’t drift on or off-shore</a:t>
            </a:r>
          </a:p>
          <a:p>
            <a:pPr lvl="2"/>
            <a:r>
              <a:rPr lang="en-US" sz="3200" dirty="0" smtClean="0"/>
              <a:t>Need accurate velocity and depth control</a:t>
            </a:r>
            <a:endParaRPr lang="en-US" sz="3200" dirty="0"/>
          </a:p>
          <a:p>
            <a:pPr lvl="1"/>
            <a:r>
              <a:rPr lang="en-US" sz="3600" dirty="0"/>
              <a:t>Biofouling</a:t>
            </a:r>
          </a:p>
          <a:p>
            <a:r>
              <a:rPr lang="en-US" sz="4300" dirty="0"/>
              <a:t>Relevant Examples: </a:t>
            </a:r>
          </a:p>
          <a:p>
            <a:pPr lvl="1"/>
            <a:r>
              <a:rPr lang="en-US" sz="3600" dirty="0"/>
              <a:t>Profiling Floats have proven to be very effective in deep water and open ocean, e.g. Argo and SOCCOM</a:t>
            </a:r>
          </a:p>
          <a:p>
            <a:pPr lvl="1"/>
            <a:r>
              <a:rPr lang="en-US" sz="3600" dirty="0"/>
              <a:t>Univ of SF BSOP, NKE </a:t>
            </a:r>
            <a:r>
              <a:rPr lang="en-US" sz="3600" dirty="0" err="1"/>
              <a:t>Arvor</a:t>
            </a:r>
            <a:r>
              <a:rPr lang="en-US" sz="3600" dirty="0"/>
              <a:t>-C, MRV Alamo, etc.</a:t>
            </a:r>
            <a:endParaRPr lang="en-US" dirty="0"/>
          </a:p>
        </p:txBody>
      </p:sp>
      <p:pic>
        <p:nvPicPr>
          <p:cNvPr id="5" name="Picture 4">
            <a:extLst>
              <a:ext uri="{FF2B5EF4-FFF2-40B4-BE49-F238E27FC236}">
                <a16:creationId xmlns:a16="http://schemas.microsoft.com/office/drawing/2014/main" id="{425A9D7D-5933-4D9A-9232-C3601AA6499E}"/>
              </a:ext>
            </a:extLst>
          </p:cNvPr>
          <p:cNvPicPr>
            <a:picLocks noChangeAspect="1"/>
          </p:cNvPicPr>
          <p:nvPr/>
        </p:nvPicPr>
        <p:blipFill rotWithShape="1">
          <a:blip r:embed="rId3">
            <a:extLst>
              <a:ext uri="{28A0092B-C50C-407E-A947-70E740481C1C}">
                <a14:useLocalDpi xmlns:a14="http://schemas.microsoft.com/office/drawing/2010/main" val="0"/>
              </a:ext>
            </a:extLst>
          </a:blip>
          <a:srcRect l="13861"/>
          <a:stretch/>
        </p:blipFill>
        <p:spPr>
          <a:xfrm>
            <a:off x="8424672" y="1254859"/>
            <a:ext cx="2085944" cy="4272116"/>
          </a:xfrm>
          <a:prstGeom prst="rect">
            <a:avLst/>
          </a:prstGeom>
          <a:ln w="19050">
            <a:solidFill>
              <a:schemeClr val="tx1"/>
            </a:solidFill>
          </a:ln>
        </p:spPr>
      </p:pic>
      <p:pic>
        <p:nvPicPr>
          <p:cNvPr id="7" name="Picture 6">
            <a:extLst>
              <a:ext uri="{FF2B5EF4-FFF2-40B4-BE49-F238E27FC236}">
                <a16:creationId xmlns:a16="http://schemas.microsoft.com/office/drawing/2014/main" id="{EB4CF748-BEEB-42B3-A12B-61C8DEB3D784}"/>
              </a:ext>
            </a:extLst>
          </p:cNvPr>
          <p:cNvPicPr>
            <a:picLocks noChangeAspect="1"/>
          </p:cNvPicPr>
          <p:nvPr/>
        </p:nvPicPr>
        <p:blipFill rotWithShape="1">
          <a:blip r:embed="rId4">
            <a:extLst>
              <a:ext uri="{28A0092B-C50C-407E-A947-70E740481C1C}">
                <a14:useLocalDpi xmlns:a14="http://schemas.microsoft.com/office/drawing/2010/main" val="0"/>
              </a:ext>
            </a:extLst>
          </a:blip>
          <a:srcRect l="31276" t="383" r="24369" b="-383"/>
          <a:stretch/>
        </p:blipFill>
        <p:spPr>
          <a:xfrm>
            <a:off x="9753599" y="3390917"/>
            <a:ext cx="2121409" cy="3183487"/>
          </a:xfrm>
          <a:prstGeom prst="rect">
            <a:avLst/>
          </a:prstGeom>
          <a:ln w="19050">
            <a:solidFill>
              <a:schemeClr val="tx1"/>
            </a:solidFill>
          </a:ln>
        </p:spPr>
      </p:pic>
      <p:sp>
        <p:nvSpPr>
          <p:cNvPr id="9" name="TextBox 8">
            <a:extLst>
              <a:ext uri="{FF2B5EF4-FFF2-40B4-BE49-F238E27FC236}">
                <a16:creationId xmlns:a16="http://schemas.microsoft.com/office/drawing/2014/main" id="{2F9E15BE-C0C1-426B-A6F5-44A477B33A13}"/>
              </a:ext>
            </a:extLst>
          </p:cNvPr>
          <p:cNvSpPr txBox="1"/>
          <p:nvPr/>
        </p:nvSpPr>
        <p:spPr>
          <a:xfrm>
            <a:off x="9914651" y="2343488"/>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USF BSOP</a:t>
            </a:r>
          </a:p>
        </p:txBody>
      </p:sp>
      <p:sp>
        <p:nvSpPr>
          <p:cNvPr id="10" name="TextBox 9">
            <a:extLst>
              <a:ext uri="{FF2B5EF4-FFF2-40B4-BE49-F238E27FC236}">
                <a16:creationId xmlns:a16="http://schemas.microsoft.com/office/drawing/2014/main" id="{70D2F78E-55FA-4977-B95D-B936599B6414}"/>
              </a:ext>
            </a:extLst>
          </p:cNvPr>
          <p:cNvSpPr txBox="1"/>
          <p:nvPr/>
        </p:nvSpPr>
        <p:spPr>
          <a:xfrm>
            <a:off x="8567583" y="6082584"/>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NKE </a:t>
            </a:r>
            <a:r>
              <a:rPr lang="en-US" dirty="0" err="1"/>
              <a:t>Arvor</a:t>
            </a:r>
            <a:r>
              <a:rPr lang="en-US" dirty="0"/>
              <a:t>-C</a:t>
            </a:r>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500 meters</a:t>
            </a:r>
          </a:p>
          <a:p>
            <a:pPr marL="0" indent="0">
              <a:buNone/>
            </a:pPr>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6213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Working density gradient =         1000 kg/m</a:t>
            </a:r>
            <a:r>
              <a:rPr lang="en-US" sz="3200" b="1" baseline="30000" dirty="0"/>
              <a:t>3</a:t>
            </a:r>
            <a:r>
              <a:rPr lang="en-US" sz="3200" b="1" dirty="0"/>
              <a:t> / 1025 kg/m</a:t>
            </a:r>
            <a:r>
              <a:rPr lang="en-US" sz="3200" b="1" baseline="30000" dirty="0"/>
              <a:t>3</a:t>
            </a:r>
            <a:r>
              <a:rPr lang="en-US" sz="3200" b="1" dirty="0"/>
              <a:t> = 2.5%</a:t>
            </a:r>
          </a:p>
          <a:p>
            <a:pPr lvl="1"/>
            <a:r>
              <a:rPr lang="en-US" sz="3200" b="1" dirty="0"/>
              <a:t>Vertical velocity = zero to ~50 cm/sec</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90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density gradient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cm/sec</a:t>
            </a:r>
          </a:p>
          <a:p>
            <a:r>
              <a:rPr lang="en-US" sz="4000" b="1" dirty="0"/>
              <a:t>Science Payload = 9 sensor ports: 6 BGC sensors plus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27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lnSpcReduction="10000"/>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environment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a:t>
            </a:r>
            <a:r>
              <a:rPr lang="en-US" sz="2800" dirty="0" smtClean="0"/>
              <a:t>cm/sec</a:t>
            </a:r>
          </a:p>
          <a:p>
            <a:pPr lvl="1"/>
            <a:r>
              <a:rPr lang="en-US" sz="2800" dirty="0" smtClean="0"/>
              <a:t>Ability to anchor/</a:t>
            </a:r>
            <a:r>
              <a:rPr lang="en-US" sz="2800" dirty="0" err="1" smtClean="0"/>
              <a:t>deanchor</a:t>
            </a:r>
            <a:endParaRPr lang="en-US" sz="2800" dirty="0"/>
          </a:p>
          <a:p>
            <a:r>
              <a:rPr lang="en-US" sz="3200" dirty="0"/>
              <a:t>Science Payload: 9 sensor ports: 6 BGC sensors plus 3 more	</a:t>
            </a:r>
          </a:p>
          <a:p>
            <a:r>
              <a:rPr lang="en-US" sz="4000" b="1" dirty="0"/>
              <a:t>Iridium SBD and RUDICS communications</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44896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3566</TotalTime>
  <Words>2209</Words>
  <Application>Microsoft Office PowerPoint</Application>
  <PresentationFormat>Widescreen</PresentationFormat>
  <Paragraphs>253</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Symbol</vt:lpstr>
      <vt:lpstr>Office Theme</vt:lpstr>
      <vt:lpstr>A New Profiling Float for Coastal and Upper Water Column Applications </vt:lpstr>
      <vt:lpstr>The Initial Motivation</vt:lpstr>
      <vt:lpstr>More Motivation</vt:lpstr>
      <vt:lpstr>Science Requirements</vt:lpstr>
      <vt:lpstr>Risks and Relevant Examples</vt:lpstr>
      <vt:lpstr>Current CPF Version 2.1 and 2.2</vt:lpstr>
      <vt:lpstr>Current CPF Version 2.1 and 2.2</vt:lpstr>
      <vt:lpstr>Current CPF Version 2.1 and 2.2</vt:lpstr>
      <vt:lpstr>Current CPF Version 2.1 and 2.2</vt:lpstr>
      <vt:lpstr>Science Data Products</vt:lpstr>
      <vt:lpstr>Float Navigation</vt:lpstr>
      <vt:lpstr>Engineering Results Good velocity control, good depth control, can anchor and de-anchor, quick 0-full speed time</vt:lpstr>
      <vt:lpstr>More Engineering Results</vt:lpstr>
      <vt:lpstr>Next Steps </vt:lpstr>
      <vt:lpstr>Next Steps </vt:lpstr>
      <vt:lpstr>Next Steps </vt:lpstr>
      <vt:lpstr>Next Steps </vt:lpstr>
      <vt:lpstr>Next Steps </vt:lpstr>
      <vt:lpstr>Next Steps </vt:lpstr>
      <vt:lpstr>Next Steps </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287</cp:revision>
  <dcterms:created xsi:type="dcterms:W3CDTF">2020-02-04T17:30:15Z</dcterms:created>
  <dcterms:modified xsi:type="dcterms:W3CDTF">2020-02-17T17:14:12Z</dcterms:modified>
</cp:coreProperties>
</file>