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65" r:id="rId15"/>
    <p:sldId id="281" r:id="rId16"/>
    <p:sldId id="280" r:id="rId17"/>
    <p:sldId id="279" r:id="rId18"/>
    <p:sldId id="278" r:id="rId19"/>
    <p:sldId id="277" r:id="rId20"/>
    <p:sldId id="276"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6410"/>
  </p:normalViewPr>
  <p:slideViewPr>
    <p:cSldViewPr snapToGrid="0">
      <p:cViewPr varScale="1">
        <p:scale>
          <a:sx n="72" d="100"/>
          <a:sy n="72" d="100"/>
        </p:scale>
        <p:origin x="72" y="210"/>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very much for the opportunity to talk about MBARI’s</a:t>
            </a:r>
            <a:r>
              <a:rPr lang="en-US" baseline="0" dirty="0" smtClean="0"/>
              <a:t> coastal profiling float project</a:t>
            </a:r>
            <a:endParaRPr lang="en-US" dirty="0" smtClean="0"/>
          </a:p>
          <a:p>
            <a:r>
              <a:rPr lang="en-US" dirty="0" smtClean="0"/>
              <a:t>Describe</a:t>
            </a:r>
            <a:r>
              <a:rPr lang="en-US" baseline="0" dirty="0" smtClean="0"/>
              <a:t> </a:t>
            </a:r>
            <a:r>
              <a:rPr lang="en-US" baseline="0" dirty="0"/>
              <a:t>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used to work in the engineering department at MBARI, now I work in the </a:t>
            </a:r>
            <a:r>
              <a:rPr lang="en-US" baseline="0" dirty="0" err="1" smtClean="0"/>
              <a:t>chem</a:t>
            </a:r>
            <a:r>
              <a:rPr lang="en-US" baseline="0" dirty="0" smtClean="0"/>
              <a:t> sensor lab and one of the first lessons I learned was that our product was useful science data, and that a really well engineering platform isn’t of any value if it doesn’t produce useful </a:t>
            </a:r>
            <a:r>
              <a:rPr lang="en-US" baseline="0" smtClean="0"/>
              <a:t>science data. </a:t>
            </a:r>
            <a:r>
              <a:rPr lang="en-US" baseline="0" dirty="0" smtClean="0"/>
              <a:t>I don’t really understand this thinking but I do accept it, so we’ve been working on the shore side tools we need to effectively interpret the data the CPF acquires.</a:t>
            </a:r>
          </a:p>
          <a:p>
            <a:r>
              <a:rPr lang="en-US" baseline="0" dirty="0" smtClean="0"/>
              <a:t>We can </a:t>
            </a:r>
            <a:r>
              <a:rPr lang="en-US" baseline="0" dirty="0"/>
              <a:t>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So if the CPF was drifting west, in many coastal zones there would be a high probability there is a sub-surface current heading roughly east and we could park at that depth to move back toward the target volume. This is much like the way </a:t>
            </a:r>
            <a:r>
              <a:rPr lang="en-US" dirty="0" smtClean="0"/>
              <a:t>Hot </a:t>
            </a:r>
            <a:r>
              <a:rPr lang="en-US" dirty="0"/>
              <a:t>air balloons </a:t>
            </a:r>
            <a:r>
              <a:rPr lang="en-US" dirty="0" smtClean="0"/>
              <a:t>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a:t>
            </a:r>
            <a:r>
              <a:rPr lang="en-US" dirty="0" smtClean="0"/>
              <a:t>tank</a:t>
            </a:r>
          </a:p>
          <a:p>
            <a:r>
              <a:rPr lang="en-US" dirty="0" smtClean="0"/>
              <a:t>Control algorithms</a:t>
            </a:r>
            <a:r>
              <a:rPr lang="en-US" baseline="0" dirty="0" smtClean="0"/>
              <a:t> designed for maximum stability and noise rejection and </a:t>
            </a:r>
            <a:r>
              <a:rPr lang="en-US" baseline="0" smtClean="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a:t>
            </a:r>
            <a:r>
              <a:rPr lang="en-US" dirty="0" smtClean="0"/>
              <a:t>verbs</a:t>
            </a:r>
            <a:endParaRPr lang="en-US" dirty="0"/>
          </a:p>
          <a:p>
            <a:r>
              <a:rPr lang="en-US" sz="1200" kern="1200" dirty="0" smtClean="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smtClean="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initial</a:t>
            </a:r>
            <a:r>
              <a:rPr lang="en-US" baseline="0" dirty="0" smtClean="0"/>
              <a:t> motivation for this project came from a conversations I had with Ken Johnson, the PI of MBARI’s chemical sensor group</a:t>
            </a:r>
          </a:p>
          <a:p>
            <a:r>
              <a:rPr lang="en-US" baseline="0" dirty="0" smtClean="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smtClean="0"/>
              <a:t>The problem was pretty clear; managing fisheries is a complex task, and data is sparse, real time or near real time data is even less available.</a:t>
            </a:r>
          </a:p>
          <a:p>
            <a:r>
              <a:rPr lang="en-US" baseline="0" dirty="0" smtClean="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Additional motivation include the Coastal Carbon Synthesis Group’s community workshop report where the recommended more development of observing systems for continental margins.</a:t>
            </a:r>
          </a:p>
          <a:p>
            <a:r>
              <a:rPr lang="en-US" baseline="0" dirty="0" smtClean="0"/>
              <a:t>Community workshops sponsored by Ocean Carbon and Biogeochemistry Program and North American Carbon Program</a:t>
            </a:r>
          </a:p>
          <a:p>
            <a:r>
              <a:rPr lang="en-US" baseline="0" dirty="0" smtClean="0"/>
              <a:t>NSF also published their 10 big ideas, the areas that will drive their research agenda for the near future.  One of the 10 big ideas is Navigating the New Arctic and again, they point out the lack of data limiting our understanding.</a:t>
            </a:r>
          </a:p>
          <a:p>
            <a:r>
              <a:rPr lang="en-US" baseline="0" dirty="0" smtClean="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the project with the usual process of defining specific science needs or requirements, identifying risks or more PC, challenges and developing concepts.</a:t>
            </a:r>
          </a:p>
          <a:p>
            <a:r>
              <a:rPr lang="en-US" baseline="0" dirty="0" smtClean="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effectLst>
                  <a:outerShdw blurRad="38100" dist="38100" dir="2700000" algn="tl">
                    <a:srgbClr val="000000">
                      <a:alpha val="43137"/>
                    </a:srgbClr>
                  </a:outerShdw>
                </a:effectLst>
                <a:latin typeface="+mn-lt"/>
                <a:hlinkClick r:id="rId3"/>
              </a:rPr>
              <a:t>I</a:t>
            </a:r>
            <a:r>
              <a:rPr lang="en-US" b="0" u="none" baseline="0" dirty="0" smtClean="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Say </a:t>
            </a:r>
            <a:r>
              <a:rPr lang="en-US" b="0" u="none" baseline="0" dirty="0">
                <a:solidFill>
                  <a:schemeClr val="bg1"/>
                </a:solidFill>
                <a:effectLst>
                  <a:outerShdw blurRad="38100" dist="38100" dir="2700000" algn="tl">
                    <a:srgbClr val="000000">
                      <a:alpha val="43137"/>
                    </a:srgbClr>
                  </a:outerShdw>
                </a:effectLst>
                <a:latin typeface="+mn-lt"/>
                <a:hlinkClick r:id="rId3"/>
              </a:rPr>
              <a:t>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2/19/2020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2/19/2020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426464" y="370846"/>
            <a:ext cx="9213636" cy="828675"/>
          </a:xfrm>
        </p:spPr>
        <p:txBody>
          <a:bodyPr>
            <a:normAutofit fontScale="90000"/>
          </a:bodyPr>
          <a:lstStyle/>
          <a:p>
            <a:pPr algn="ctr"/>
            <a:r>
              <a:rPr lang="en-US" dirty="0">
                <a:latin typeface="+mn-lt"/>
              </a:rPr>
              <a:t>Engineering Results</a:t>
            </a:r>
            <a:br>
              <a:rPr lang="en-US" dirty="0">
                <a:latin typeface="+mn-lt"/>
              </a:rPr>
            </a:br>
            <a:r>
              <a:rPr lang="en-US" dirty="0" smtClean="0">
                <a:latin typeface="+mn-lt"/>
              </a:rPr>
              <a:t>G</a:t>
            </a:r>
            <a:r>
              <a:rPr lang="en-US" sz="3600" dirty="0" smtClean="0">
                <a:latin typeface="+mn-lt"/>
              </a:rPr>
              <a:t>ood velocity control, good depth control, can anchor and de-anchor, quick 0-full speed time</a:t>
            </a: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359742" y="161249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8841537" y="524551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334490" y="109728"/>
            <a:ext cx="7298180" cy="828675"/>
          </a:xfrm>
        </p:spPr>
        <p:txBody>
          <a:bodyPr/>
          <a:lstStyle/>
          <a:p>
            <a:pPr algn="ctr"/>
            <a:r>
              <a:rPr lang="en-US" dirty="0" smtClean="0">
                <a:latin typeface="+mn-lt"/>
              </a:rPr>
              <a:t>More Engineering </a:t>
            </a:r>
            <a:r>
              <a:rPr lang="en-US" dirty="0">
                <a:latin typeface="+mn-lt"/>
              </a:rPr>
              <a:t>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7" y="1057284"/>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3117202" y="3757757"/>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pic>
        <p:nvPicPr>
          <p:cNvPr id="9" name="Picture 8">
            <a:extLst>
              <a:ext uri="{FF2B5EF4-FFF2-40B4-BE49-F238E27FC236}">
                <a16:creationId xmlns:a16="http://schemas.microsoft.com/office/drawing/2014/main" id="{C6168587-86EF-43A4-B7BC-1DA99B2BA945}"/>
              </a:ext>
            </a:extLst>
          </p:cNvPr>
          <p:cNvPicPr>
            <a:picLocks noChangeAspect="1"/>
          </p:cNvPicPr>
          <p:nvPr/>
        </p:nvPicPr>
        <p:blipFill rotWithShape="1">
          <a:blip r:embed="rId4">
            <a:extLst>
              <a:ext uri="{28A0092B-C50C-407E-A947-70E740481C1C}">
                <a14:useLocalDpi xmlns:a14="http://schemas.microsoft.com/office/drawing/2010/main" val="0"/>
              </a:ext>
            </a:extLst>
          </a:blip>
          <a:srcRect t="16943" r="10778" b="9588"/>
          <a:stretch/>
        </p:blipFill>
        <p:spPr>
          <a:xfrm>
            <a:off x="7969444" y="1271046"/>
            <a:ext cx="4115378" cy="4518402"/>
          </a:xfrm>
          <a:prstGeom prst="rect">
            <a:avLst/>
          </a:prstGeom>
          <a:ln w="19050">
            <a:solidFill>
              <a:schemeClr val="bg1"/>
            </a:solidFill>
          </a:ln>
        </p:spPr>
      </p:pic>
      <p:sp>
        <p:nvSpPr>
          <p:cNvPr id="14" name="TextBox 13">
            <a:extLst>
              <a:ext uri="{FF2B5EF4-FFF2-40B4-BE49-F238E27FC236}">
                <a16:creationId xmlns:a16="http://schemas.microsoft.com/office/drawing/2014/main" id="{4A2BFCD1-D409-4F81-9FCB-2CD85E786B7D}"/>
              </a:ext>
            </a:extLst>
          </p:cNvPr>
          <p:cNvSpPr txBox="1"/>
          <p:nvPr/>
        </p:nvSpPr>
        <p:spPr>
          <a:xfrm>
            <a:off x="8931082" y="5680045"/>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a:t>
            </a:r>
            <a:r>
              <a:rPr lang="en-US" sz="4600" b="1" dirty="0" smtClean="0"/>
              <a:t>sensors</a:t>
            </a:r>
          </a:p>
          <a:p>
            <a:pPr marL="1371600" lvl="2" indent="-457200"/>
            <a:r>
              <a:rPr lang="en-US" sz="4200" b="1" dirty="0" smtClean="0"/>
              <a:t>The </a:t>
            </a:r>
            <a:r>
              <a:rPr lang="en-US" sz="4200" b="1" dirty="0" smtClean="0"/>
              <a:t>influence </a:t>
            </a:r>
            <a:r>
              <a:rPr lang="en-US" sz="4200" b="1" dirty="0" smtClean="0"/>
              <a:t>of lateral </a:t>
            </a:r>
            <a:r>
              <a:rPr lang="en-US" sz="4200" b="1" dirty="0" smtClean="0"/>
              <a:t>nutrient transfer from upwelling plumes versus canyon upwelling on the development of high chlorophyll levels in the Monterey Bay “upwelling shadow”</a:t>
            </a:r>
            <a:endParaRPr lang="en-US" sz="4200" b="1"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lnSpcReduction="100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Replace/supplement ROMS model current forecasts with small, low power current sensor e.g. tactical grade MEMS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a:t>
            </a:r>
            <a:r>
              <a:rPr lang="en-US" sz="3600" dirty="0" smtClean="0"/>
              <a:t>[low nutrient production] occurred </a:t>
            </a:r>
            <a:r>
              <a:rPr lang="en-US" sz="3600" dirty="0"/>
              <a:t>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81609" y="1367967"/>
            <a:ext cx="7046843" cy="4598505"/>
          </a:xfrm>
        </p:spPr>
        <p:txBody>
          <a:bodyPr>
            <a:noAutofit/>
          </a:bodyPr>
          <a:lstStyle/>
          <a:p>
            <a:r>
              <a:rPr lang="en-US" sz="3200" dirty="0"/>
              <a:t>The CPF </a:t>
            </a:r>
            <a:r>
              <a:rPr lang="en-US" sz="3200" dirty="0" smtClean="0"/>
              <a:t>Village </a:t>
            </a:r>
            <a:r>
              <a:rPr lang="en-US" sz="3200" dirty="0"/>
              <a:t>also includes: Jerry Allen, Larry Bird, </a:t>
            </a:r>
            <a:r>
              <a:rPr lang="en-US" sz="3200" dirty="0" smtClean="0"/>
              <a:t>Luke Coletti, Jared </a:t>
            </a:r>
            <a:r>
              <a:rPr lang="en-US" sz="3200" dirty="0" smtClean="0"/>
              <a:t>Figurski, Tom </a:t>
            </a:r>
            <a:r>
              <a:rPr lang="en-US" sz="3200" dirty="0"/>
              <a:t>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4101976" y="5884371"/>
            <a:ext cx="3001189" cy="769441"/>
          </a:xfrm>
          <a:prstGeom prst="rect">
            <a:avLst/>
          </a:prstGeom>
          <a:noFill/>
        </p:spPr>
        <p:txBody>
          <a:bodyPr wrap="square" rtlCol="0">
            <a:spAutoFit/>
          </a:bodyPr>
          <a:lstStyle/>
          <a:p>
            <a:r>
              <a:rPr lang="en-US" sz="4400" b="1" dirty="0"/>
              <a:t>Thank you</a:t>
            </a:r>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625863" y="1027906"/>
            <a:ext cx="4287841" cy="4853471"/>
          </a:xfrm>
          <a:prstGeom prst="rect">
            <a:avLst/>
          </a:prstGeom>
        </p:spPr>
      </p:pic>
      <p:sp>
        <p:nvSpPr>
          <p:cNvPr id="6" name="TextBox 5"/>
          <p:cNvSpPr txBox="1"/>
          <p:nvPr/>
        </p:nvSpPr>
        <p:spPr>
          <a:xfrm>
            <a:off x="9202871" y="1694555"/>
            <a:ext cx="2525303"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smtClean="0"/>
              <a:t>$6 Million of CPFs</a:t>
            </a:r>
            <a:endParaRPr lang="en-US" sz="3600" dirty="0"/>
          </a:p>
        </p:txBody>
      </p:sp>
    </p:spTree>
    <p:extLst>
      <p:ext uri="{BB962C8B-B14F-4D97-AF65-F5344CB8AC3E}">
        <p14:creationId xmlns:p14="http://schemas.microsoft.com/office/powerpoint/2010/main" val="108284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smtClean="0"/>
              <a:t>“</a:t>
            </a:r>
            <a:r>
              <a:rPr lang="en-US" sz="3100" dirty="0"/>
              <a:t>Further development of event-scale observing capacity (e.g., novel autonomous platforms) in all continental margin systems to better quantify impacts of episodic events on coastal carbon budgets</a:t>
            </a:r>
            <a:r>
              <a:rPr lang="en-US" sz="3100" dirty="0" smtClean="0"/>
              <a:t>”</a:t>
            </a:r>
          </a:p>
          <a:p>
            <a:r>
              <a:rPr lang="en-US" sz="2400" dirty="0" smtClean="0"/>
              <a:t>A </a:t>
            </a:r>
            <a:r>
              <a:rPr lang="en-US" sz="2400" dirty="0"/>
              <a:t>Science Plan for Carbon Cycle Research in North American Coastal </a:t>
            </a:r>
            <a:r>
              <a:rPr lang="en-US" sz="2400" dirty="0" smtClean="0"/>
              <a:t>Waters 2016, Ocean </a:t>
            </a:r>
            <a:r>
              <a:rPr lang="en-US" sz="2400" dirty="0"/>
              <a:t>Carbon and </a:t>
            </a:r>
            <a:r>
              <a:rPr lang="en-US" sz="2400" dirty="0" smtClean="0"/>
              <a:t>Bio. </a:t>
            </a:r>
            <a:r>
              <a:rPr lang="en-US" sz="2400" dirty="0"/>
              <a:t>Program and </a:t>
            </a:r>
            <a:r>
              <a:rPr lang="en-US" sz="2400" dirty="0" smtClean="0"/>
              <a:t>NA </a:t>
            </a:r>
            <a:r>
              <a:rPr lang="en-US" sz="2400" dirty="0"/>
              <a:t>Carbon </a:t>
            </a:r>
            <a:r>
              <a:rPr lang="en-US" sz="2400" dirty="0" smtClean="0"/>
              <a:t>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a:t>
            </a:r>
            <a:r>
              <a:rPr lang="en-US" sz="4800" dirty="0" smtClean="0">
                <a:latin typeface="+mn-lt"/>
              </a:rPr>
              <a:t>Requirements</a:t>
            </a:r>
            <a:endParaRPr lang="en-US" sz="4800" dirty="0">
              <a:latin typeface="+mn-lt"/>
            </a:endParaRP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smtClean="0"/>
              <a:t>Sensor </a:t>
            </a:r>
            <a:r>
              <a:rPr lang="en-US" dirty="0"/>
              <a:t>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a:t>
            </a:r>
            <a:r>
              <a:rPr lang="en-US" sz="1600" b="1" dirty="0" smtClean="0"/>
              <a:t>Chlorophyll  July 2019</a:t>
            </a:r>
            <a:endParaRPr lang="en-US" sz="1600" b="1" dirty="0"/>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smtClean="0">
                <a:latin typeface="+mn-lt"/>
              </a:rPr>
              <a:t>Risks </a:t>
            </a:r>
            <a:r>
              <a:rPr lang="en-US" sz="5400" dirty="0">
                <a:latin typeface="+mn-lt"/>
              </a:rPr>
              <a:t>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smtClean="0"/>
              <a:t>Risks: </a:t>
            </a:r>
            <a:endParaRPr lang="en-US" sz="4300" dirty="0"/>
          </a:p>
          <a:p>
            <a:pPr lvl="1"/>
            <a:r>
              <a:rPr lang="en-US" sz="3600" dirty="0"/>
              <a:t>Working in shallow, coastal </a:t>
            </a:r>
            <a:r>
              <a:rPr lang="en-US" sz="3600" dirty="0" smtClean="0"/>
              <a:t>water</a:t>
            </a:r>
          </a:p>
          <a:p>
            <a:pPr lvl="2"/>
            <a:r>
              <a:rPr lang="en-US" sz="3200" dirty="0" smtClean="0"/>
              <a:t>Can’t drift on or off-shore</a:t>
            </a:r>
          </a:p>
          <a:p>
            <a:pPr lvl="2"/>
            <a:r>
              <a:rPr lang="en-US" sz="3200" dirty="0" smtClean="0"/>
              <a:t>Need accurate velocity and depth control</a:t>
            </a:r>
            <a:endParaRPr lang="en-US" sz="3200" dirty="0"/>
          </a:p>
          <a:p>
            <a:pPr lvl="1"/>
            <a:r>
              <a:rPr lang="en-US" sz="3600" dirty="0"/>
              <a:t>Biofouling</a:t>
            </a:r>
          </a:p>
          <a:p>
            <a:r>
              <a:rPr lang="en-US" sz="4300" dirty="0"/>
              <a:t>Relevant Examples: </a:t>
            </a:r>
          </a:p>
          <a:p>
            <a:pPr lvl="1"/>
            <a:r>
              <a:rPr lang="en-US" sz="3600" dirty="0"/>
              <a:t>Profiling Floats have proven to be very effective in deep water and </a:t>
            </a:r>
            <a:r>
              <a:rPr lang="en-US" sz="3600" dirty="0" smtClean="0"/>
              <a:t>open ocean applications, </a:t>
            </a:r>
            <a:r>
              <a:rPr lang="en-US" sz="3600" dirty="0"/>
              <a:t>e.g. Argo and SOCCOM</a:t>
            </a:r>
          </a:p>
          <a:p>
            <a:pPr lvl="1"/>
            <a:r>
              <a:rPr lang="en-US" sz="3600" dirty="0"/>
              <a:t>Univ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a:t>
            </a:r>
            <a:r>
              <a:rPr lang="en-US" sz="3200" b="1" dirty="0" smtClean="0"/>
              <a:t>cm/sec</a:t>
            </a:r>
          </a:p>
          <a:p>
            <a:pPr lvl="1"/>
            <a:r>
              <a:rPr lang="en-US" sz="3200" b="1" dirty="0" smtClean="0"/>
              <a:t>Ability </a:t>
            </a:r>
            <a:r>
              <a:rPr lang="en-US" sz="3200" b="1" dirty="0"/>
              <a:t>to </a:t>
            </a:r>
            <a:r>
              <a:rPr lang="en-US" sz="3200" b="1" dirty="0" smtClean="0"/>
              <a:t>anchor/</a:t>
            </a:r>
            <a:r>
              <a:rPr lang="en-US" sz="3200" b="1" dirty="0" err="1" smtClean="0"/>
              <a:t>deanchor</a:t>
            </a:r>
            <a:endParaRPr lang="en-US" sz="3200" b="1" dirty="0"/>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density gradient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a:t>Ability to </a:t>
            </a:r>
            <a:r>
              <a:rPr lang="en-US" sz="2800" dirty="0" smtClean="0"/>
              <a:t>anchor/</a:t>
            </a:r>
            <a:r>
              <a:rPr lang="en-US" sz="2800" dirty="0" err="1" smtClean="0"/>
              <a:t>deanchor</a:t>
            </a:r>
            <a:endParaRPr lang="en-US" sz="2800" dirty="0"/>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lnSpcReduction="10000"/>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environment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smtClean="0"/>
              <a:t>Ability to anchor/</a:t>
            </a:r>
            <a:r>
              <a:rPr lang="en-US" sz="2800" dirty="0" err="1" smtClean="0"/>
              <a:t>deanchor</a:t>
            </a:r>
            <a:endParaRPr lang="en-US" sz="2800" dirty="0"/>
          </a:p>
          <a:p>
            <a:r>
              <a:rPr lang="en-US" sz="3200" dirty="0"/>
              <a:t>Science Payload: 9 sensor ports: 6 BGC sensors plus 3 more	</a:t>
            </a:r>
          </a:p>
          <a:p>
            <a:r>
              <a:rPr lang="en-US" sz="4000" b="1" dirty="0"/>
              <a:t>Iridium SBD and RUDICS communications</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3920</TotalTime>
  <Words>2356</Words>
  <Application>Microsoft Office PowerPoint</Application>
  <PresentationFormat>Widescreen</PresentationFormat>
  <Paragraphs>264</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Good velocity control, good depth control, can anchor and de-anchor, quick 0-full speed time</vt:lpstr>
      <vt:lpstr>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303</cp:revision>
  <dcterms:created xsi:type="dcterms:W3CDTF">2020-02-04T17:30:15Z</dcterms:created>
  <dcterms:modified xsi:type="dcterms:W3CDTF">2020-02-19T23:59:42Z</dcterms:modified>
</cp:coreProperties>
</file>