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comment1.xml" ContentType="application/vnd.openxmlformats-officedocument.presentationml.comments+xml"/>
  <Override PartName="/ppt/notesSlides/notesSlide31.xml" ContentType="application/vnd.openxmlformats-officedocument.presentationml.notesSlide+xml"/>
  <Override PartName="/ppt/comments/comment2.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318" r:id="rId3"/>
    <p:sldId id="319" r:id="rId4"/>
    <p:sldId id="320" r:id="rId5"/>
    <p:sldId id="321" r:id="rId6"/>
    <p:sldId id="257" r:id="rId7"/>
    <p:sldId id="258" r:id="rId8"/>
    <p:sldId id="298" r:id="rId9"/>
    <p:sldId id="299" r:id="rId10"/>
    <p:sldId id="331" r:id="rId11"/>
    <p:sldId id="323" r:id="rId12"/>
    <p:sldId id="261" r:id="rId13"/>
    <p:sldId id="327" r:id="rId14"/>
    <p:sldId id="315" r:id="rId15"/>
    <p:sldId id="301" r:id="rId16"/>
    <p:sldId id="262" r:id="rId17"/>
    <p:sldId id="313" r:id="rId18"/>
    <p:sldId id="316" r:id="rId19"/>
    <p:sldId id="325" r:id="rId20"/>
    <p:sldId id="284" r:id="rId21"/>
    <p:sldId id="283" r:id="rId22"/>
    <p:sldId id="282" r:id="rId23"/>
    <p:sldId id="306" r:id="rId24"/>
    <p:sldId id="302" r:id="rId25"/>
    <p:sldId id="324" r:id="rId26"/>
    <p:sldId id="303" r:id="rId27"/>
    <p:sldId id="304" r:id="rId28"/>
    <p:sldId id="317" r:id="rId29"/>
    <p:sldId id="305" r:id="rId30"/>
    <p:sldId id="312" r:id="rId31"/>
    <p:sldId id="330" r:id="rId32"/>
    <p:sldId id="328" r:id="rId33"/>
    <p:sldId id="329" r:id="rId34"/>
    <p:sldId id="314" r:id="rId35"/>
    <p:sldId id="322" r:id="rId36"/>
    <p:sldId id="311" r:id="rId37"/>
    <p:sldId id="274" r:id="rId38"/>
    <p:sldId id="309" r:id="rId39"/>
    <p:sldId id="267" r:id="rId40"/>
    <p:sldId id="271" r:id="rId41"/>
    <p:sldId id="273" r:id="rId42"/>
    <p:sldId id="265" r:id="rId43"/>
    <p:sldId id="281" r:id="rId44"/>
    <p:sldId id="280" r:id="rId45"/>
    <p:sldId id="279" r:id="rId46"/>
    <p:sldId id="278" r:id="rId47"/>
    <p:sldId id="277" r:id="rId48"/>
    <p:sldId id="276" r:id="rId49"/>
    <p:sldId id="275" r:id="rId50"/>
    <p:sldId id="286" r:id="rId51"/>
    <p:sldId id="287" r:id="rId52"/>
    <p:sldId id="288" r:id="rId53"/>
    <p:sldId id="289" r:id="rId54"/>
    <p:sldId id="29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1" autoAdjust="0"/>
    <p:restoredTop sz="88235" autoAdjust="0"/>
  </p:normalViewPr>
  <p:slideViewPr>
    <p:cSldViewPr snapToGrid="0">
      <p:cViewPr varScale="1">
        <p:scale>
          <a:sx n="121" d="100"/>
          <a:sy n="121" d="100"/>
        </p:scale>
        <p:origin x="435" y="86"/>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4-05T14:26:46.059" idx="1">
    <p:pos x="1329" y="1961"/>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04-05T14:26:46.059" idx="1">
    <p:pos x="1329" y="1961"/>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very much for the opportunity to talk about MBARI’s</a:t>
            </a:r>
            <a:r>
              <a:rPr lang="en-US" baseline="0" dirty="0"/>
              <a:t> coastal profiling float project</a:t>
            </a:r>
            <a:endParaRPr lang="en-US" dirty="0"/>
          </a:p>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4250929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298910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an ocean engineer,</a:t>
            </a:r>
            <a:r>
              <a:rPr lang="en-US" baseline="0" dirty="0" smtClean="0"/>
              <a:t> I’m not an fishery scientist but t</a:t>
            </a:r>
            <a:r>
              <a:rPr lang="en-US" dirty="0" smtClean="0"/>
              <a:t>he message</a:t>
            </a:r>
            <a:r>
              <a:rPr lang="en-US" baseline="0" dirty="0" smtClean="0"/>
              <a:t> I got at the time </a:t>
            </a:r>
            <a:r>
              <a:rPr lang="en-US" dirty="0" smtClean="0"/>
              <a:t>was that not enough</a:t>
            </a:r>
            <a:r>
              <a:rPr lang="en-US" baseline="0" dirty="0" smtClean="0"/>
              <a:t> of the right kind of data was getting into the right hands at the right time to effectively manage fisheries.</a:t>
            </a:r>
          </a:p>
          <a:p>
            <a:endParaRPr lang="en-US" baseline="0" dirty="0" smtClean="0"/>
          </a:p>
          <a:p>
            <a:r>
              <a:rPr lang="en-US" baseline="0" dirty="0" smtClean="0"/>
              <a:t>Obviously things have come a long way.  NOAA Future Seas is applying models </a:t>
            </a:r>
            <a:r>
              <a:rPr lang="en-US" sz="1200" b="0" i="0" kern="1200" dirty="0" smtClean="0">
                <a:solidFill>
                  <a:schemeClr val="tx1"/>
                </a:solidFill>
                <a:effectLst/>
                <a:latin typeface="+mn-lt"/>
                <a:ea typeface="+mn-ea"/>
                <a:cs typeface="+mn-cs"/>
              </a:rPr>
              <a:t>to explore future scenarios in an “end-to-end” framework</a:t>
            </a:r>
            <a:r>
              <a:rPr lang="en-US" sz="1200" b="0" i="0" kern="1200" baseline="0" dirty="0" smtClean="0">
                <a:solidFill>
                  <a:schemeClr val="tx1"/>
                </a:solidFill>
                <a:effectLst/>
                <a:latin typeface="+mn-lt"/>
                <a:ea typeface="+mn-ea"/>
                <a:cs typeface="+mn-cs"/>
              </a:rPr>
              <a:t>. I worked in a modeling group in grad school and, at least back then, we needed a significant volume of data to calibrate and validate our model of PCB transport in Lake Erie.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1334751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5" name="Footer Placeholder 4">
            <a:extLst>
              <a:ext uri="{FF2B5EF4-FFF2-40B4-BE49-F238E27FC236}">
                <a16:creationId xmlns=""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5" name="Footer Placeholder 4">
            <a:extLst>
              <a:ext uri="{FF2B5EF4-FFF2-40B4-BE49-F238E27FC236}">
                <a16:creationId xmlns=""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5" name="Footer Placeholder 4">
            <a:extLst>
              <a:ext uri="{FF2B5EF4-FFF2-40B4-BE49-F238E27FC236}">
                <a16:creationId xmlns=""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5" name="Footer Placeholder 4">
            <a:extLst>
              <a:ext uri="{FF2B5EF4-FFF2-40B4-BE49-F238E27FC236}">
                <a16:creationId xmlns=""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5" name="Footer Placeholder 4">
            <a:extLst>
              <a:ext uri="{FF2B5EF4-FFF2-40B4-BE49-F238E27FC236}">
                <a16:creationId xmlns=""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6" name="Footer Placeholder 5">
            <a:extLst>
              <a:ext uri="{FF2B5EF4-FFF2-40B4-BE49-F238E27FC236}">
                <a16:creationId xmlns=""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8" name="Footer Placeholder 7">
            <a:extLst>
              <a:ext uri="{FF2B5EF4-FFF2-40B4-BE49-F238E27FC236}">
                <a16:creationId xmlns=""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4" name="Footer Placeholder 3">
            <a:extLst>
              <a:ext uri="{FF2B5EF4-FFF2-40B4-BE49-F238E27FC236}">
                <a16:creationId xmlns=""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3" name="Footer Placeholder 2">
            <a:extLst>
              <a:ext uri="{FF2B5EF4-FFF2-40B4-BE49-F238E27FC236}">
                <a16:creationId xmlns=""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6" name="Footer Placeholder 5">
            <a:extLst>
              <a:ext uri="{FF2B5EF4-FFF2-40B4-BE49-F238E27FC236}">
                <a16:creationId xmlns=""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5/2/2024</a:t>
            </a:fld>
            <a:endParaRPr lang="en-US"/>
          </a:p>
        </p:txBody>
      </p:sp>
      <p:sp>
        <p:nvSpPr>
          <p:cNvPr id="6" name="Footer Placeholder 5">
            <a:extLst>
              <a:ext uri="{FF2B5EF4-FFF2-40B4-BE49-F238E27FC236}">
                <a16:creationId xmlns=""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5/2/2024</a:t>
            </a:fld>
            <a:endParaRPr lang="en-US"/>
          </a:p>
        </p:txBody>
      </p:sp>
      <p:sp>
        <p:nvSpPr>
          <p:cNvPr id="5" name="Footer Placeholder 4">
            <a:extLst>
              <a:ext uri="{FF2B5EF4-FFF2-40B4-BE49-F238E27FC236}">
                <a16:creationId xmlns=""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g"/><Relationship Id="rId4" Type="http://schemas.openxmlformats.org/officeDocument/2006/relationships/hyperlink" Target="https://www.go-bgc.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tiff"/><Relationship Id="rId3" Type="http://schemas.openxmlformats.org/officeDocument/2006/relationships/image" Target="../media/image18.jpg"/><Relationship Id="rId7" Type="http://schemas.openxmlformats.org/officeDocument/2006/relationships/image" Target="../media/image22.tif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tiff"/><Relationship Id="rId5" Type="http://schemas.openxmlformats.org/officeDocument/2006/relationships/image" Target="../media/image20.tiff"/><Relationship Id="rId4" Type="http://schemas.openxmlformats.org/officeDocument/2006/relationships/image" Target="../media/image19.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7.svg"/><Relationship Id="rId5" Type="http://schemas.openxmlformats.org/officeDocument/2006/relationships/image" Target="../media/image44.png"/><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opensourcemalaria.org/" TargetMode="External"/><Relationship Id="rId7"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A88410-46AB-4341-9F59-61D904220379}"/>
              </a:ext>
            </a:extLst>
          </p:cNvPr>
          <p:cNvSpPr>
            <a:spLocks noGrp="1"/>
          </p:cNvSpPr>
          <p:nvPr>
            <p:ph type="ctrTitle"/>
          </p:nvPr>
        </p:nvSpPr>
        <p:spPr>
          <a:xfrm>
            <a:off x="106016" y="1082657"/>
            <a:ext cx="8905461" cy="1757363"/>
          </a:xfrm>
        </p:spPr>
        <p:txBody>
          <a:bodyPr>
            <a:noAutofit/>
          </a:bodyPr>
          <a:lstStyle/>
          <a:p>
            <a:r>
              <a:rPr lang="en-US" sz="4800" dirty="0">
                <a:latin typeface="+mn-lt"/>
              </a:rPr>
              <a:t>MBARI’s Coastal Profiling Float: Progress, Science Opportunities and Tech Transfer</a:t>
            </a:r>
          </a:p>
        </p:txBody>
      </p:sp>
      <p:sp>
        <p:nvSpPr>
          <p:cNvPr id="3" name="Subtitle 2">
            <a:extLst>
              <a:ext uri="{FF2B5EF4-FFF2-40B4-BE49-F238E27FC236}">
                <a16:creationId xmlns=""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pPr>
              <a:lnSpc>
                <a:spcPct val="100000"/>
              </a:lnSpc>
              <a:spcBef>
                <a:spcPts val="0"/>
              </a:spcBef>
            </a:pPr>
            <a:r>
              <a:rPr lang="en-US" sz="2800" dirty="0"/>
              <a:t>Gene Massion</a:t>
            </a:r>
          </a:p>
          <a:p>
            <a:pPr>
              <a:lnSpc>
                <a:spcPct val="100000"/>
              </a:lnSpc>
              <a:spcBef>
                <a:spcPts val="0"/>
              </a:spcBef>
            </a:pPr>
            <a:r>
              <a:rPr lang="en-US" sz="2800" dirty="0"/>
              <a:t> Monterey Bay Aquarium Research Institute, Moss Landing, CA, United States</a:t>
            </a:r>
          </a:p>
          <a:p>
            <a:pPr>
              <a:lnSpc>
                <a:spcPct val="100000"/>
              </a:lnSpc>
              <a:spcBef>
                <a:spcPts val="0"/>
              </a:spcBef>
            </a:pPr>
            <a:r>
              <a:rPr lang="en-US" sz="2800" dirty="0"/>
              <a:t>NOAA/PMEL 2024 May 16</a:t>
            </a:r>
          </a:p>
        </p:txBody>
      </p:sp>
      <p:pic>
        <p:nvPicPr>
          <p:cNvPr id="5" name="Picture 4">
            <a:extLst>
              <a:ext uri="{FF2B5EF4-FFF2-40B4-BE49-F238E27FC236}">
                <a16:creationId xmlns=""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764721" y="160188"/>
            <a:ext cx="10515600" cy="1325563"/>
          </a:xfrm>
        </p:spPr>
        <p:txBody>
          <a:bodyPr>
            <a:normAutofit fontScale="90000"/>
          </a:bodyPr>
          <a:lstStyle/>
          <a:p>
            <a:pPr algn="ctr"/>
            <a:r>
              <a:rPr lang="en-US" dirty="0" smtClean="0">
                <a:latin typeface="+mn-lt"/>
              </a:rPr>
              <a:t>A Current, Compelling Application</a:t>
            </a:r>
            <a:br>
              <a:rPr lang="en-US" dirty="0" smtClean="0">
                <a:latin typeface="+mn-lt"/>
              </a:rPr>
            </a:br>
            <a:r>
              <a:rPr lang="en-US" dirty="0" smtClean="0">
                <a:latin typeface="+mn-lt"/>
              </a:rPr>
              <a:t>Measurement, Reporting and Validation for </a:t>
            </a:r>
            <a:r>
              <a:rPr lang="en-US" dirty="0" err="1" smtClean="0">
                <a:latin typeface="+mn-lt"/>
              </a:rPr>
              <a:t>mCDR</a:t>
            </a:r>
            <a:endParaRPr lang="en-US" dirty="0">
              <a:latin typeface="+mn-l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8503" y="1485751"/>
            <a:ext cx="7948036" cy="5166223"/>
          </a:xfrm>
          <a:prstGeom prst="rect">
            <a:avLst/>
          </a:prstGeom>
        </p:spPr>
      </p:pic>
    </p:spTree>
    <p:extLst>
      <p:ext uri="{BB962C8B-B14F-4D97-AF65-F5344CB8AC3E}">
        <p14:creationId xmlns:p14="http://schemas.microsoft.com/office/powerpoint/2010/main" val="2341719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a:t>
            </a:r>
            <a:r>
              <a:rPr lang="en-US" sz="3200" dirty="0" smtClean="0"/>
              <a:t>properties</a:t>
            </a:r>
          </a:p>
          <a:p>
            <a:pPr>
              <a:lnSpc>
                <a:spcPct val="80000"/>
              </a:lnSpc>
            </a:pPr>
            <a:r>
              <a:rPr lang="en-US" sz="3200" dirty="0" smtClean="0"/>
              <a:t>Our research target is “understanding the health of the ocean”</a:t>
            </a:r>
            <a:endParaRPr lang="en-US" sz="3200" dirty="0"/>
          </a:p>
          <a:p>
            <a:pPr>
              <a:lnSpc>
                <a:spcPct val="80000"/>
              </a:lnSpc>
            </a:pPr>
            <a:r>
              <a:rPr lang="en-US" sz="3200" dirty="0"/>
              <a:t>We have commercialized pH and Nitrate sensors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a:t>
            </a:r>
            <a:r>
              <a:rPr lang="en-US" sz="4000" dirty="0" smtClean="0"/>
              <a:t>long-term, ecosystem scale </a:t>
            </a:r>
            <a:r>
              <a:rPr lang="en-US" sz="4000" dirty="0"/>
              <a:t>applications</a:t>
            </a:r>
          </a:p>
          <a:p>
            <a:pPr lvl="1"/>
            <a:r>
              <a:rPr lang="en-US" sz="3600" dirty="0"/>
              <a:t>Capital cost: </a:t>
            </a:r>
            <a:r>
              <a:rPr lang="en-US" sz="3600" dirty="0" smtClean="0"/>
              <a:t>~$</a:t>
            </a:r>
            <a:r>
              <a:rPr lang="en-US" sz="3600" dirty="0"/>
              <a:t>90K per BGC float</a:t>
            </a:r>
          </a:p>
          <a:p>
            <a:pPr lvl="1"/>
            <a:r>
              <a:rPr lang="en-US" sz="3600" dirty="0"/>
              <a:t>Deployment costs: Almost any boat or ship of </a:t>
            </a:r>
            <a:r>
              <a:rPr lang="en-US" sz="3600" dirty="0" smtClean="0"/>
              <a:t>opportunity that can get to the deployment site</a:t>
            </a:r>
            <a:endParaRPr lang="en-US" sz="3600" dirty="0"/>
          </a:p>
          <a:p>
            <a:pPr lvl="1"/>
            <a:r>
              <a:rPr lang="en-US" sz="3600" dirty="0"/>
              <a:t>Maintenance cost: Near $0 for 5-7 years</a:t>
            </a:r>
          </a:p>
          <a:p>
            <a:pPr lvl="1"/>
            <a:r>
              <a:rPr lang="en-US" sz="3600" dirty="0" smtClean="0"/>
              <a:t>On-going operations </a:t>
            </a:r>
            <a:r>
              <a:rPr lang="en-US" sz="3600" dirty="0"/>
              <a:t>costs: </a:t>
            </a:r>
            <a:r>
              <a:rPr lang="en-US" sz="3600" dirty="0" smtClean="0"/>
              <a:t>Almost entirely</a:t>
            </a:r>
            <a:r>
              <a:rPr lang="en-US" sz="3600" dirty="0" smtClean="0"/>
              <a:t> </a:t>
            </a:r>
            <a:r>
              <a:rPr lang="en-US" sz="3600" dirty="0"/>
              <a:t>data </a:t>
            </a:r>
            <a:r>
              <a:rPr lang="en-US" sz="3600" dirty="0" smtClean="0"/>
              <a:t>processing</a:t>
            </a:r>
            <a:endParaRPr lang="en-US" sz="3600" dirty="0"/>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Float Array + Friends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20" name="Group 19"/>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Data</a:t>
            </a:r>
          </a:p>
        </p:txBody>
      </p:sp>
    </p:spTree>
    <p:extLst>
      <p:ext uri="{BB962C8B-B14F-4D97-AF65-F5344CB8AC3E}">
        <p14:creationId xmlns:p14="http://schemas.microsoft.com/office/powerpoint/2010/main" val="426524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03A273-70FB-4C5D-8BE2-B637363F69E6}"/>
              </a:ext>
            </a:extLst>
          </p:cNvPr>
          <p:cNvSpPr>
            <a:spLocks noGrp="1"/>
          </p:cNvSpPr>
          <p:nvPr>
            <p:ph type="title"/>
          </p:nvPr>
        </p:nvSpPr>
        <p:spPr>
          <a:xfrm>
            <a:off x="214055" y="237284"/>
            <a:ext cx="5777948" cy="1325563"/>
          </a:xfrm>
        </p:spPr>
        <p:txBody>
          <a:bodyPr/>
          <a:lstStyle/>
          <a:p>
            <a:r>
              <a:rPr lang="en-US" dirty="0"/>
              <a:t>It’s the economy, stupid</a:t>
            </a:r>
            <a:br>
              <a:rPr lang="en-US" dirty="0"/>
            </a:br>
            <a:r>
              <a:rPr lang="en-US" sz="2800" dirty="0"/>
              <a:t>(apologies to James Carville)</a:t>
            </a:r>
          </a:p>
        </p:txBody>
      </p:sp>
      <p:grpSp>
        <p:nvGrpSpPr>
          <p:cNvPr id="3" name="Group 2">
            <a:extLst>
              <a:ext uri="{FF2B5EF4-FFF2-40B4-BE49-F238E27FC236}">
                <a16:creationId xmlns="" xmlns:a16="http://schemas.microsoft.com/office/drawing/2014/main" id="{0866BC7F-AFB5-424B-AF2F-90B790298DE2}"/>
              </a:ext>
            </a:extLst>
          </p:cNvPr>
          <p:cNvGrpSpPr/>
          <p:nvPr/>
        </p:nvGrpSpPr>
        <p:grpSpPr>
          <a:xfrm>
            <a:off x="2012866" y="19226"/>
            <a:ext cx="1855304" cy="954898"/>
            <a:chOff x="2012866" y="107945"/>
            <a:chExt cx="1855304" cy="954898"/>
          </a:xfrm>
        </p:grpSpPr>
        <p:cxnSp>
          <p:nvCxnSpPr>
            <p:cNvPr id="5" name="Straight Connector 4">
              <a:extLst>
                <a:ext uri="{FF2B5EF4-FFF2-40B4-BE49-F238E27FC236}">
                  <a16:creationId xmlns=""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 xmlns:a16="http://schemas.microsoft.com/office/drawing/2014/main" id="{21BABCB6-7F53-42D6-A6DE-44BC2F8F4CF6}"/>
              </a:ext>
            </a:extLst>
          </p:cNvPr>
          <p:cNvPicPr>
            <a:picLocks noChangeAspect="1"/>
          </p:cNvPicPr>
          <p:nvPr/>
        </p:nvPicPr>
        <p:blipFill>
          <a:blip r:embed="rId3"/>
          <a:stretch>
            <a:fillRect/>
          </a:stretch>
        </p:blipFill>
        <p:spPr>
          <a:xfrm>
            <a:off x="7009705" y="237284"/>
            <a:ext cx="4910626" cy="5428763"/>
          </a:xfrm>
          <a:prstGeom prst="rect">
            <a:avLst/>
          </a:prstGeom>
        </p:spPr>
      </p:pic>
      <p:sp>
        <p:nvSpPr>
          <p:cNvPr id="14" name="Rectangle 13">
            <a:extLst>
              <a:ext uri="{FF2B5EF4-FFF2-40B4-BE49-F238E27FC236}">
                <a16:creationId xmlns="" xmlns:a16="http://schemas.microsoft.com/office/drawing/2014/main" id="{3CBF678C-E932-4063-8D91-8590C1676FF5}"/>
              </a:ext>
            </a:extLst>
          </p:cNvPr>
          <p:cNvSpPr/>
          <p:nvPr/>
        </p:nvSpPr>
        <p:spPr>
          <a:xfrm>
            <a:off x="9525781" y="5311018"/>
            <a:ext cx="2571689" cy="646331"/>
          </a:xfrm>
          <a:prstGeom prst="rect">
            <a:avLst/>
          </a:prstGeom>
          <a:solidFill>
            <a:schemeClr val="accent5">
              <a:lumMod val="60000"/>
              <a:lumOff val="40000"/>
            </a:schemeClr>
          </a:solidFill>
        </p:spPr>
        <p:txBody>
          <a:bodyPr wrap="square">
            <a:spAutoFit/>
          </a:bodyPr>
          <a:lstStyle/>
          <a:p>
            <a:r>
              <a:rPr lang="en-US" dirty="0"/>
              <a:t>https://www3.mbari.org/chemsensor/floatviz.htm</a:t>
            </a:r>
          </a:p>
        </p:txBody>
      </p:sp>
      <p:sp>
        <p:nvSpPr>
          <p:cNvPr id="16" name="Content Placeholder 2">
            <a:extLst>
              <a:ext uri="{FF2B5EF4-FFF2-40B4-BE49-F238E27FC236}">
                <a16:creationId xmlns="" xmlns:a16="http://schemas.microsoft.com/office/drawing/2014/main" id="{917479B1-E25A-4923-B8C0-7CBA863FA8B5}"/>
              </a:ext>
            </a:extLst>
          </p:cNvPr>
          <p:cNvSpPr txBox="1">
            <a:spLocks/>
          </p:cNvSpPr>
          <p:nvPr/>
        </p:nvSpPr>
        <p:spPr>
          <a:xfrm>
            <a:off x="214055" y="1780905"/>
            <a:ext cx="528940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a:t>
            </a:r>
          </a:p>
          <a:p>
            <a:r>
              <a:rPr lang="en-US" sz="2900" dirty="0"/>
              <a:t>The CPF system has focused on generating relevant data products since the early days</a:t>
            </a:r>
          </a:p>
          <a:p>
            <a:r>
              <a:rPr lang="en-US" sz="2900" dirty="0" smtClean="0"/>
              <a:t>Luckily</a:t>
            </a:r>
            <a:r>
              <a:rPr lang="en-US" sz="2900" dirty="0"/>
              <a:t>, part of our lab is very involved in the GO-BGC data processing and QC pipeline</a:t>
            </a:r>
          </a:p>
          <a:p>
            <a:r>
              <a:rPr lang="en-US" sz="2900" dirty="0"/>
              <a:t>The CPF generates files that can feed the GO-BGC data pipeline</a:t>
            </a:r>
          </a:p>
        </p:txBody>
      </p:sp>
      <p:pic>
        <p:nvPicPr>
          <p:cNvPr id="12" name="Content Placeholder 11">
            <a:extLst>
              <a:ext uri="{FF2B5EF4-FFF2-40B4-BE49-F238E27FC236}">
                <a16:creationId xmlns="" xmlns:a16="http://schemas.microsoft.com/office/drawing/2014/main" id="{25FF1A3F-71E7-460B-8859-8086F34ABD87}"/>
              </a:ext>
            </a:extLst>
          </p:cNvPr>
          <p:cNvPicPr>
            <a:picLocks noGrp="1" noChangeAspect="1"/>
          </p:cNvPicPr>
          <p:nvPr>
            <p:ph idx="1"/>
          </p:nvPr>
        </p:nvPicPr>
        <p:blipFill rotWithShape="1">
          <a:blip r:embed="rId4"/>
          <a:srcRect l="1458" t="6621" r="1822" b="2622"/>
          <a:stretch/>
        </p:blipFill>
        <p:spPr>
          <a:xfrm>
            <a:off x="5564221" y="3765185"/>
            <a:ext cx="3900797" cy="2917032"/>
          </a:xfrm>
          <a:prstGeom prst="rect">
            <a:avLst/>
          </a:prstGeom>
        </p:spPr>
      </p:pic>
      <p:sp>
        <p:nvSpPr>
          <p:cNvPr id="15" name="Rectangle 14">
            <a:extLst>
              <a:ext uri="{FF2B5EF4-FFF2-40B4-BE49-F238E27FC236}">
                <a16:creationId xmlns="" xmlns:a16="http://schemas.microsoft.com/office/drawing/2014/main" id="{3FB73B8F-2EB4-4892-BC9C-CA5B3466534C}"/>
              </a:ext>
            </a:extLst>
          </p:cNvPr>
          <p:cNvSpPr/>
          <p:nvPr/>
        </p:nvSpPr>
        <p:spPr>
          <a:xfrm>
            <a:off x="8511108" y="6228137"/>
            <a:ext cx="2540632" cy="369332"/>
          </a:xfrm>
          <a:prstGeom prst="rect">
            <a:avLst/>
          </a:prstGeom>
          <a:solidFill>
            <a:schemeClr val="accent5">
              <a:lumMod val="60000"/>
              <a:lumOff val="40000"/>
            </a:schemeClr>
          </a:solidFill>
        </p:spPr>
        <p:txBody>
          <a:bodyPr wrap="none">
            <a:spAutoFit/>
          </a:bodyPr>
          <a:lstStyle/>
          <a:p>
            <a:r>
              <a:rPr lang="en-US" dirty="0"/>
              <a:t>https://www.go-bgc.org/</a:t>
            </a:r>
          </a:p>
        </p:txBody>
      </p:sp>
    </p:spTree>
    <p:extLst>
      <p:ext uri="{BB962C8B-B14F-4D97-AF65-F5344CB8AC3E}">
        <p14:creationId xmlns:p14="http://schemas.microsoft.com/office/powerpoint/2010/main" val="1781752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490889" y="782517"/>
            <a:ext cx="4394310" cy="1639870"/>
          </a:xfrm>
        </p:spPr>
        <p:txBody>
          <a:bodyPr>
            <a:normAutofit/>
          </a:bodyPr>
          <a:lstStyle/>
          <a:p>
            <a:pPr algn="ctr"/>
            <a:r>
              <a:rPr lang="en-US" sz="4800" dirty="0">
                <a:latin typeface="+mn-lt"/>
              </a:rPr>
              <a:t>Data Products</a:t>
            </a:r>
          </a:p>
        </p:txBody>
      </p:sp>
      <p:pic>
        <p:nvPicPr>
          <p:cNvPr id="17" name="Picture 16">
            <a:extLst>
              <a:ext uri="{FF2B5EF4-FFF2-40B4-BE49-F238E27FC236}">
                <a16:creationId xmlns=""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969000" y="377304"/>
            <a:ext cx="6024007" cy="6103392"/>
          </a:xfrm>
          <a:prstGeom prst="rect">
            <a:avLst/>
          </a:prstGeom>
          <a:ln w="19050">
            <a:solidFill>
              <a:schemeClr val="bg1"/>
            </a:solidFill>
          </a:ln>
        </p:spPr>
      </p:pic>
      <p:pic>
        <p:nvPicPr>
          <p:cNvPr id="3" name="Picture 2">
            <a:extLst>
              <a:ext uri="{FF2B5EF4-FFF2-40B4-BE49-F238E27FC236}">
                <a16:creationId xmlns="" xmlns:a16="http://schemas.microsoft.com/office/drawing/2014/main" id="{CE4A97B8-C674-47EC-A639-DAE70DE65D85}"/>
              </a:ext>
            </a:extLst>
          </p:cNvPr>
          <p:cNvPicPr>
            <a:picLocks noChangeAspect="1"/>
          </p:cNvPicPr>
          <p:nvPr/>
        </p:nvPicPr>
        <p:blipFill>
          <a:blip r:embed="rId4"/>
          <a:stretch>
            <a:fillRect/>
          </a:stretch>
        </p:blipFill>
        <p:spPr>
          <a:xfrm>
            <a:off x="148193" y="2517496"/>
            <a:ext cx="5334930" cy="3313590"/>
          </a:xfrm>
          <a:prstGeom prst="rect">
            <a:avLst/>
          </a:prstGeom>
        </p:spPr>
      </p:pic>
      <p:pic>
        <p:nvPicPr>
          <p:cNvPr id="15" name="Picture 14">
            <a:extLst>
              <a:ext uri="{FF2B5EF4-FFF2-40B4-BE49-F238E27FC236}">
                <a16:creationId xmlns="" xmlns:a16="http://schemas.microsoft.com/office/drawing/2014/main"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4946445" y="154666"/>
            <a:ext cx="2019710" cy="2097538"/>
          </a:xfrm>
          <a:prstGeom prst="rect">
            <a:avLst/>
          </a:prstGeom>
          <a:ln w="19050">
            <a:solidFill>
              <a:schemeClr val="bg1"/>
            </a:solidFill>
          </a:ln>
        </p:spPr>
      </p:pic>
      <p:sp>
        <p:nvSpPr>
          <p:cNvPr id="4" name="TextBox 3">
            <a:extLst>
              <a:ext uri="{FF2B5EF4-FFF2-40B4-BE49-F238E27FC236}">
                <a16:creationId xmlns="" xmlns:a16="http://schemas.microsoft.com/office/drawing/2014/main" id="{1BEE7870-29E9-4BC8-96C3-DA7DBEDEF7AD}"/>
              </a:ext>
            </a:extLst>
          </p:cNvPr>
          <p:cNvSpPr txBox="1"/>
          <p:nvPr/>
        </p:nvSpPr>
        <p:spPr>
          <a:xfrm>
            <a:off x="3644695" y="4780083"/>
            <a:ext cx="3143455"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err="1">
                <a:solidFill>
                  <a:schemeClr val="bg1"/>
                </a:solidFill>
              </a:rPr>
              <a:t>FloatViz</a:t>
            </a:r>
            <a:r>
              <a:rPr lang="en-US" dirty="0">
                <a:solidFill>
                  <a:schemeClr val="bg1"/>
                </a:solidFill>
              </a:rPr>
              <a:t> </a:t>
            </a:r>
            <a:r>
              <a:rPr lang="en-US" dirty="0">
                <a:solidFill>
                  <a:schemeClr val="bg1"/>
                </a:solidFill>
                <a:sym typeface="Wingdings" panose="05000000000000000000" pitchFamily="2" charset="2"/>
              </a:rPr>
              <a:t> Ocean Data Viz </a:t>
            </a:r>
            <a:endParaRPr lang="en-US" dirty="0">
              <a:solidFill>
                <a:schemeClr val="bg1"/>
              </a:solidFill>
            </a:endParaRPr>
          </a:p>
        </p:txBody>
      </p:sp>
    </p:spTree>
    <p:extLst>
      <p:ext uri="{BB962C8B-B14F-4D97-AF65-F5344CB8AC3E}">
        <p14:creationId xmlns:p14="http://schemas.microsoft.com/office/powerpoint/2010/main" val="556703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59418" y="272755"/>
            <a:ext cx="5190217" cy="1319281"/>
          </a:xfrm>
        </p:spPr>
        <p:txBody>
          <a:bodyPr>
            <a:normAutofit/>
          </a:bodyPr>
          <a:lstStyle/>
          <a:p>
            <a:pPr algn="ctr"/>
            <a:r>
              <a:rPr lang="en-US" sz="5400" dirty="0">
                <a:latin typeface="+mn-lt"/>
              </a:rPr>
              <a:t>More Science</a:t>
            </a:r>
          </a:p>
        </p:txBody>
      </p:sp>
      <p:sp>
        <p:nvSpPr>
          <p:cNvPr id="5" name="TextBox 4"/>
          <p:cNvSpPr txBox="1"/>
          <p:nvPr/>
        </p:nvSpPr>
        <p:spPr>
          <a:xfrm>
            <a:off x="59418" y="1338852"/>
            <a:ext cx="4731805" cy="4247317"/>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a:t>
            </a:r>
            <a:r>
              <a:rPr lang="en-US" sz="3000" dirty="0" smtClean="0"/>
              <a:t>float </a:t>
            </a:r>
            <a:r>
              <a:rPr lang="en-US" sz="3000" dirty="0"/>
              <a:t>ascent rates?</a:t>
            </a:r>
          </a:p>
          <a:p>
            <a:pPr marL="457200" indent="-457200">
              <a:buFont typeface="Arial" panose="020B0604020202020204" pitchFamily="34" charset="0"/>
              <a:buChar char="•"/>
            </a:pPr>
            <a:r>
              <a:rPr lang="en-US" sz="3000" dirty="0"/>
              <a:t>Use a CPF with </a:t>
            </a:r>
            <a:r>
              <a:rPr lang="en-US" sz="3000" dirty="0" smtClean="0"/>
              <a:t>turbulence </a:t>
            </a:r>
            <a:r>
              <a:rPr lang="en-US" sz="3000" dirty="0"/>
              <a:t>sensor to acquire high quality turbulence data</a:t>
            </a:r>
          </a:p>
          <a:p>
            <a:pPr marL="457200" indent="-457200">
              <a:buFont typeface="Arial" panose="020B0604020202020204" pitchFamily="34" charset="0"/>
              <a:buChar char="•"/>
            </a:pPr>
            <a:r>
              <a:rPr lang="en-US" sz="3000" dirty="0"/>
              <a:t>See if similar results can be achieved with standard BGC sensors</a:t>
            </a:r>
            <a:endParaRPr lang="en-US" dirty="0"/>
          </a:p>
        </p:txBody>
      </p:sp>
      <p:pic>
        <p:nvPicPr>
          <p:cNvPr id="3" name="Picture 2"/>
          <p:cNvPicPr>
            <a:picLocks noChangeAspect="1"/>
          </p:cNvPicPr>
          <p:nvPr/>
        </p:nvPicPr>
        <p:blipFill rotWithShape="1">
          <a:blip r:embed="rId3"/>
          <a:srcRect b="51079"/>
          <a:stretch/>
        </p:blipFill>
        <p:spPr>
          <a:xfrm>
            <a:off x="5533812" y="249025"/>
            <a:ext cx="6514799" cy="2612830"/>
          </a:xfrm>
          <a:prstGeom prst="rect">
            <a:avLst/>
          </a:prstGeom>
        </p:spPr>
      </p:pic>
      <p:grpSp>
        <p:nvGrpSpPr>
          <p:cNvPr id="20" name="Group 19"/>
          <p:cNvGrpSpPr/>
          <p:nvPr/>
        </p:nvGrpSpPr>
        <p:grpSpPr>
          <a:xfrm>
            <a:off x="9259147" y="826527"/>
            <a:ext cx="2361742" cy="670380"/>
            <a:chOff x="8713304" y="754505"/>
            <a:chExt cx="2943613" cy="1008034"/>
          </a:xfrm>
        </p:grpSpPr>
        <p:sp>
          <p:nvSpPr>
            <p:cNvPr id="7" name="TextBox 6"/>
            <p:cNvSpPr txBox="1"/>
            <p:nvPr/>
          </p:nvSpPr>
          <p:spPr>
            <a:xfrm>
              <a:off x="9300789" y="754505"/>
              <a:ext cx="2356128" cy="555356"/>
            </a:xfrm>
            <a:prstGeom prst="rect">
              <a:avLst/>
            </a:prstGeom>
            <a:solidFill>
              <a:schemeClr val="accent1">
                <a:lumMod val="60000"/>
                <a:lumOff val="40000"/>
              </a:schemeClr>
            </a:solidFill>
            <a:ln w="25400">
              <a:solidFill>
                <a:srgbClr val="FF0000"/>
              </a:solidFill>
            </a:ln>
          </p:spPr>
          <p:txBody>
            <a:bodyPr wrap="square" rtlCol="0">
              <a:spAutoFit/>
            </a:bodyPr>
            <a:lstStyle/>
            <a:p>
              <a:r>
                <a:rPr lang="en-US" dirty="0"/>
                <a:t>and acoustics?</a:t>
              </a:r>
            </a:p>
          </p:txBody>
        </p:sp>
        <p:cxnSp>
          <p:nvCxnSpPr>
            <p:cNvPr id="9" name="Straight Arrow Connector 8"/>
            <p:cNvCxnSpPr>
              <a:cxnSpLocks/>
            </p:cNvCxnSpPr>
            <p:nvPr/>
          </p:nvCxnSpPr>
          <p:spPr>
            <a:xfrm flipV="1">
              <a:off x="8713304" y="1227023"/>
              <a:ext cx="1266673" cy="53551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 xmlns:a16="http://schemas.microsoft.com/office/drawing/2014/main" id="{F40B9711-17D0-4B53-93E0-3A3973F5A5D2}"/>
              </a:ext>
            </a:extLst>
          </p:cNvPr>
          <p:cNvSpPr/>
          <p:nvPr/>
        </p:nvSpPr>
        <p:spPr>
          <a:xfrm>
            <a:off x="5346022" y="1302352"/>
            <a:ext cx="4186823" cy="86125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
        <p:nvSpPr>
          <p:cNvPr id="24" name="TextBox 23">
            <a:extLst>
              <a:ext uri="{FF2B5EF4-FFF2-40B4-BE49-F238E27FC236}">
                <a16:creationId xmlns="" xmlns:a16="http://schemas.microsoft.com/office/drawing/2014/main" id="{59D4A042-355D-4940-B894-6E44C1DD790E}"/>
              </a:ext>
            </a:extLst>
          </p:cNvPr>
          <p:cNvSpPr txBox="1"/>
          <p:nvPr/>
        </p:nvSpPr>
        <p:spPr>
          <a:xfrm>
            <a:off x="338510" y="5658600"/>
            <a:ext cx="5228217" cy="954107"/>
          </a:xfrm>
          <a:prstGeom prst="rect">
            <a:avLst/>
          </a:prstGeom>
          <a:noFill/>
        </p:spPr>
        <p:txBody>
          <a:bodyPr wrap="square" rtlCol="0">
            <a:spAutoFit/>
          </a:bodyPr>
          <a:lstStyle/>
          <a:p>
            <a:r>
              <a:rPr lang="en-US" sz="1400" dirty="0"/>
              <a:t>Magdalena M Carranza(1), Gene Massion, Yui Takeshita and Ken Johnson </a:t>
            </a:r>
          </a:p>
          <a:p>
            <a:r>
              <a:rPr lang="en-US" sz="1400" dirty="0"/>
              <a:t>Presented at the Gordon Research Conference on Ocean Mixing, Mount Holyoke, MA June 5-10 2022</a:t>
            </a:r>
          </a:p>
        </p:txBody>
      </p:sp>
    </p:spTree>
    <p:extLst>
      <p:ext uri="{BB962C8B-B14F-4D97-AF65-F5344CB8AC3E}">
        <p14:creationId xmlns:p14="http://schemas.microsoft.com/office/powerpoint/2010/main" val="3788585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grpSp>
        <p:nvGrpSpPr>
          <p:cNvPr id="3" name="Group 2">
            <a:extLst>
              <a:ext uri="{FF2B5EF4-FFF2-40B4-BE49-F238E27FC236}">
                <a16:creationId xmlns=""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25740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profiling float (CPF) system targeted at developing a better understanding of ocean health and how our ocean is changing</a:t>
            </a:r>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851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461257" cy="5325269"/>
          </a:xfrm>
        </p:spPr>
        <p:txBody>
          <a:bodyPr>
            <a:normAutofit fontScale="92500" lnSpcReduction="10000"/>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freshwater to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 and mud accumulation</a:t>
            </a:r>
          </a:p>
          <a:p>
            <a:pPr lvl="1"/>
            <a:r>
              <a:rPr lang="en-US" sz="3200" b="1" dirty="0"/>
              <a:t>Easy ballasting</a:t>
            </a:r>
          </a:p>
          <a:p>
            <a:pPr lvl="1"/>
            <a:r>
              <a:rPr lang="en-US" sz="3200" b="1" dirty="0"/>
              <a:t>Sample recovery</a:t>
            </a:r>
          </a:p>
          <a:p>
            <a:endParaRPr lang="en-US" dirty="0"/>
          </a:p>
        </p:txBody>
      </p:sp>
      <p:pic>
        <p:nvPicPr>
          <p:cNvPr id="9" name="Picture 8">
            <a:extLst>
              <a:ext uri="{FF2B5EF4-FFF2-40B4-BE49-F238E27FC236}">
                <a16:creationId xmlns=""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pic>
        <p:nvPicPr>
          <p:cNvPr id="14" name="Picture 13">
            <a:extLst>
              <a:ext uri="{FF2B5EF4-FFF2-40B4-BE49-F238E27FC236}">
                <a16:creationId xmlns="" xmlns:a16="http://schemas.microsoft.com/office/drawing/2014/main" id="{D9405325-DB49-4B03-B3E9-AC724E174733}"/>
              </a:ext>
            </a:extLst>
          </p:cNvPr>
          <p:cNvPicPr>
            <a:picLocks noChangeAspect="1"/>
          </p:cNvPicPr>
          <p:nvPr/>
        </p:nvPicPr>
        <p:blipFill>
          <a:blip r:embed="rId4"/>
          <a:stretch>
            <a:fillRect/>
          </a:stretch>
        </p:blipFill>
        <p:spPr>
          <a:xfrm>
            <a:off x="4656178" y="5865504"/>
            <a:ext cx="1725318" cy="426757"/>
          </a:xfrm>
          <a:prstGeom prst="rect">
            <a:avLst/>
          </a:prstGeom>
        </p:spPr>
      </p:pic>
    </p:spTree>
    <p:extLst>
      <p:ext uri="{BB962C8B-B14F-4D97-AF65-F5344CB8AC3E}">
        <p14:creationId xmlns:p14="http://schemas.microsoft.com/office/powerpoint/2010/main" val="128290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sz="4000" b="1" dirty="0"/>
              <a:t>Science Payload = 9 sensor ports: 6 BGC sensors plus 3 more	</a:t>
            </a:r>
          </a:p>
          <a:p>
            <a:endParaRPr lang="en-US" dirty="0"/>
          </a:p>
        </p:txBody>
      </p:sp>
      <p:grpSp>
        <p:nvGrpSpPr>
          <p:cNvPr id="3" name="Group 2">
            <a:extLst>
              <a:ext uri="{FF2B5EF4-FFF2-40B4-BE49-F238E27FC236}">
                <a16:creationId xmlns=""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Science Payload: 9 sensor ports: 6 BGC sensors plus 3 available ports</a:t>
            </a:r>
            <a:r>
              <a:rPr lang="en-US" sz="3200" dirty="0"/>
              <a:t>	</a:t>
            </a:r>
          </a:p>
          <a:p>
            <a:r>
              <a:rPr lang="en-US" sz="4000" b="1" dirty="0"/>
              <a:t>Iridium SBD and RUDICS communications</a:t>
            </a:r>
          </a:p>
          <a:p>
            <a:endParaRPr lang="en-US" dirty="0"/>
          </a:p>
        </p:txBody>
      </p:sp>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96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477811" y="362438"/>
            <a:ext cx="7384774" cy="900257"/>
          </a:xfrm>
        </p:spPr>
        <p:txBody>
          <a:bodyPr>
            <a:normAutofit fontScale="90000"/>
          </a:bodyPr>
          <a:lstStyle/>
          <a:p>
            <a:pPr algn="ctr"/>
            <a:r>
              <a:rPr lang="en-US" dirty="0">
                <a:latin typeface="+mn-lt"/>
              </a:rPr>
              <a:t>Current CPF </a:t>
            </a:r>
            <a:br>
              <a:rPr lang="en-US" dirty="0">
                <a:latin typeface="+mn-lt"/>
              </a:rPr>
            </a:br>
            <a:r>
              <a:rPr lang="en-US" dirty="0">
                <a:latin typeface="+mn-lt"/>
              </a:rPr>
              <a:t>Version 2.1 and 2.2</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Science 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 xmlns:a16="http://schemas.microsoft.com/office/drawing/2014/main"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 xmlns:a16="http://schemas.microsoft.com/office/drawing/2014/main"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 xmlns:a16="http://schemas.microsoft.com/office/drawing/2014/main"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Tree>
    <p:extLst>
      <p:ext uri="{BB962C8B-B14F-4D97-AF65-F5344CB8AC3E}">
        <p14:creationId xmlns:p14="http://schemas.microsoft.com/office/powerpoint/2010/main" val="3484722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6C8F81C3-9AB0-46DB-A313-B193E5CD8D9E}"/>
              </a:ext>
            </a:extLst>
          </p:cNvPr>
          <p:cNvPicPr>
            <a:picLocks noChangeAspect="1"/>
          </p:cNvPicPr>
          <p:nvPr/>
        </p:nvPicPr>
        <p:blipFill rotWithShape="1">
          <a:blip r:embed="rId3"/>
          <a:srcRect t="15975"/>
          <a:stretch/>
        </p:blipFill>
        <p:spPr>
          <a:xfrm>
            <a:off x="224652" y="3633107"/>
            <a:ext cx="7477231" cy="3136459"/>
          </a:xfrm>
          <a:prstGeom prst="rect">
            <a:avLst/>
          </a:prstGeom>
        </p:spPr>
      </p:pic>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05297" y="800100"/>
            <a:ext cx="6171010" cy="2971484"/>
          </a:xfrm>
        </p:spPr>
        <p:txBody>
          <a:bodyPr>
            <a:normAutofit/>
          </a:bodyPr>
          <a:lstStyle/>
          <a:p>
            <a:r>
              <a:rPr lang="en-US" sz="3200" dirty="0"/>
              <a:t>Have to do</a:t>
            </a:r>
          </a:p>
          <a:p>
            <a:pPr lvl="1"/>
            <a:r>
              <a:rPr lang="en-US" sz="2800" dirty="0"/>
              <a:t>Finish the power management</a:t>
            </a:r>
          </a:p>
          <a:p>
            <a:pPr lvl="2"/>
            <a:r>
              <a:rPr lang="en-US" dirty="0"/>
              <a:t>Goal = 200 profiles over 1 year</a:t>
            </a:r>
          </a:p>
          <a:p>
            <a:pPr lvl="1"/>
            <a:r>
              <a:rPr lang="en-US" sz="2800" dirty="0" smtClean="0"/>
              <a:t>Finish Iridium RUDICS </a:t>
            </a:r>
            <a:r>
              <a:rPr lang="en-US" sz="2800" dirty="0" err="1" smtClean="0"/>
              <a:t>comms</a:t>
            </a:r>
            <a:endParaRPr lang="en-US" sz="2800" dirty="0"/>
          </a:p>
          <a:p>
            <a:pPr lvl="1"/>
            <a:r>
              <a:rPr lang="en-US" sz="2800" dirty="0"/>
              <a:t>Finish building CPF002 and CPF003</a:t>
            </a:r>
          </a:p>
          <a:p>
            <a:pPr lvl="1"/>
            <a:r>
              <a:rPr lang="en-US" sz="2800" dirty="0" smtClean="0"/>
              <a:t>Run more MBARI </a:t>
            </a:r>
            <a:r>
              <a:rPr lang="en-US" sz="2800" dirty="0"/>
              <a:t>science missions</a:t>
            </a:r>
            <a:endParaRPr lang="en-US" dirty="0"/>
          </a:p>
        </p:txBody>
      </p:sp>
      <p:sp>
        <p:nvSpPr>
          <p:cNvPr id="6" name="Content Placeholder 4">
            <a:extLst>
              <a:ext uri="{FF2B5EF4-FFF2-40B4-BE49-F238E27FC236}">
                <a16:creationId xmlns="" xmlns:a16="http://schemas.microsoft.com/office/drawing/2014/main" id="{A156D9AE-3EB7-4C78-8D65-45904291EB80}"/>
              </a:ext>
            </a:extLst>
          </p:cNvPr>
          <p:cNvSpPr txBox="1">
            <a:spLocks/>
          </p:cNvSpPr>
          <p:nvPr/>
        </p:nvSpPr>
        <p:spPr>
          <a:xfrm>
            <a:off x="6020990" y="800100"/>
            <a:ext cx="6171010"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Want to do</a:t>
            </a:r>
          </a:p>
          <a:p>
            <a:pPr lvl="1"/>
            <a:r>
              <a:rPr lang="en-US" sz="2800" dirty="0"/>
              <a:t>Winched version for non-drifting applications</a:t>
            </a:r>
          </a:p>
          <a:p>
            <a:pPr lvl="1"/>
            <a:r>
              <a:rPr lang="en-US" sz="2800" dirty="0"/>
              <a:t>Inertial current meter for float “navigation”</a:t>
            </a:r>
          </a:p>
          <a:p>
            <a:pPr lvl="1"/>
            <a:r>
              <a:rPr lang="en-US" sz="2800" dirty="0"/>
              <a:t>Tech transfer</a:t>
            </a:r>
            <a:endParaRPr lang="en-US" dirty="0"/>
          </a:p>
        </p:txBody>
      </p:sp>
    </p:spTree>
    <p:extLst>
      <p:ext uri="{BB962C8B-B14F-4D97-AF65-F5344CB8AC3E}">
        <p14:creationId xmlns:p14="http://schemas.microsoft.com/office/powerpoint/2010/main" val="3448056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science and engineering missions in Monterey Bay</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549595" y="4158265"/>
            <a:ext cx="3041667" cy="2281250"/>
          </a:xfrm>
          <a:prstGeom prst="rect">
            <a:avLst/>
          </a:prstGeom>
        </p:spPr>
      </p:pic>
      <p:sp>
        <p:nvSpPr>
          <p:cNvPr id="7" name="Rectangle 6"/>
          <p:cNvSpPr/>
          <p:nvPr/>
        </p:nvSpPr>
        <p:spPr>
          <a:xfrm>
            <a:off x="3901101" y="3961940"/>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7182447" y="4061428"/>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TRL 9</a:t>
            </a:r>
          </a:p>
        </p:txBody>
      </p:sp>
      <p:sp>
        <p:nvSpPr>
          <p:cNvPr id="10" name="Arc 9"/>
          <p:cNvSpPr/>
          <p:nvPr/>
        </p:nvSpPr>
        <p:spPr>
          <a:xfrm>
            <a:off x="3717191" y="3785192"/>
            <a:ext cx="4326835" cy="923330"/>
          </a:xfrm>
          <a:prstGeom prst="arc">
            <a:avLst>
              <a:gd name="adj1" fmla="val 10355836"/>
              <a:gd name="adj2" fmla="val 21458559"/>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141617" y="4462064"/>
            <a:ext cx="4609287" cy="1938992"/>
          </a:xfrm>
          <a:prstGeom prst="rect">
            <a:avLst/>
          </a:prstGeom>
          <a:noFill/>
        </p:spPr>
        <p:txBody>
          <a:bodyPr wrap="square" rtlCol="0">
            <a:spAutoFit/>
          </a:bodyPr>
          <a:lstStyle/>
          <a:p>
            <a:r>
              <a:rPr lang="en-US" sz="2400" dirty="0"/>
              <a:t>NOAA TRL 7: Prototype system… demonstrated in near-real world environment; subsystem components fully integrated into system</a:t>
            </a:r>
          </a:p>
        </p:txBody>
      </p:sp>
      <p:sp>
        <p:nvSpPr>
          <p:cNvPr id="12" name="TextBox 11"/>
          <p:cNvSpPr txBox="1"/>
          <p:nvPr/>
        </p:nvSpPr>
        <p:spPr>
          <a:xfrm>
            <a:off x="8997737" y="4462064"/>
            <a:ext cx="2859891" cy="1569660"/>
          </a:xfrm>
          <a:prstGeom prst="rect">
            <a:avLst/>
          </a:prstGeom>
          <a:noFill/>
        </p:spPr>
        <p:txBody>
          <a:bodyPr wrap="square" rtlCol="0">
            <a:spAutoFit/>
          </a:bodyPr>
          <a:lstStyle/>
          <a:p>
            <a:r>
              <a:rPr lang="en-US" sz="2400" dirty="0"/>
              <a:t>NOAA TRL 9: System … deployed and used routinely [without the developers]</a:t>
            </a:r>
          </a:p>
        </p:txBody>
      </p:sp>
    </p:spTree>
    <p:extLst>
      <p:ext uri="{BB962C8B-B14F-4D97-AF65-F5344CB8AC3E}">
        <p14:creationId xmlns:p14="http://schemas.microsoft.com/office/powerpoint/2010/main" val="1672160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7017848" cy="5325269"/>
          </a:xfrm>
        </p:spPr>
        <p:txBody>
          <a:bodyPr>
            <a:normAutofit/>
          </a:bodyPr>
          <a:lstStyle/>
          <a:p>
            <a:r>
              <a:rPr lang="en-US" sz="3200" dirty="0"/>
              <a:t>Assumptions: </a:t>
            </a:r>
          </a:p>
          <a:p>
            <a:pPr lvl="1"/>
            <a:r>
              <a:rPr lang="en-US" sz="2800" dirty="0"/>
              <a:t>MBARI has a Coastal Profiling Float ecosystem </a:t>
            </a:r>
          </a:p>
          <a:p>
            <a:pPr lvl="2"/>
            <a:r>
              <a:rPr lang="en-US" sz="2000" dirty="0"/>
              <a:t>3 CPFs</a:t>
            </a:r>
          </a:p>
          <a:p>
            <a:pPr lvl="2"/>
            <a:r>
              <a:rPr lang="en-US" sz="2400" dirty="0"/>
              <a:t>Deployment, recovery and operations tools</a:t>
            </a:r>
          </a:p>
          <a:p>
            <a:pPr lvl="2"/>
            <a:r>
              <a:rPr lang="en-US" sz="2400" dirty="0"/>
              <a:t>A data pipeline that generates useful research data products</a:t>
            </a:r>
          </a:p>
          <a:p>
            <a:r>
              <a:rPr lang="en-US" sz="3200" dirty="0"/>
              <a:t>Possible tech transfer options</a:t>
            </a:r>
          </a:p>
          <a:p>
            <a:pPr lvl="2"/>
            <a:r>
              <a:rPr lang="en-US" sz="2400" dirty="0"/>
              <a:t>Collaborations</a:t>
            </a:r>
          </a:p>
          <a:p>
            <a:pPr lvl="2"/>
            <a:r>
              <a:rPr lang="en-US" sz="2400" dirty="0"/>
              <a:t>Commercialization</a:t>
            </a:r>
          </a:p>
          <a:p>
            <a:pPr lvl="2"/>
            <a:r>
              <a:rPr lang="en-US" sz="2400" dirty="0"/>
              <a:t>Open Sourcing</a:t>
            </a:r>
          </a:p>
          <a:p>
            <a:pPr lvl="2"/>
            <a:r>
              <a:rPr lang="en-US" sz="2400" dirty="0"/>
              <a:t>Others?</a:t>
            </a:r>
            <a:endParaRPr lang="en-US" dirty="0"/>
          </a:p>
        </p:txBody>
      </p:sp>
      <p:pic>
        <p:nvPicPr>
          <p:cNvPr id="6" name="Picture 5">
            <a:extLst>
              <a:ext uri="{FF2B5EF4-FFF2-40B4-BE49-F238E27FC236}">
                <a16:creationId xmlns=""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 xmlns:a16="http://schemas.microsoft.com/office/drawing/2014/main" id="{DD3D97A1-F308-40E5-BB29-4E769147ABF2}"/>
              </a:ext>
            </a:extLst>
          </p:cNvPr>
          <p:cNvSpPr txBox="1"/>
          <p:nvPr/>
        </p:nvSpPr>
        <p:spPr>
          <a:xfrm>
            <a:off x="5148470" y="5569952"/>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 xmlns:a16="http://schemas.microsoft.com/office/drawing/2014/main" id="{A156D9AE-3EB7-4C78-8D65-45904291EB80}"/>
              </a:ext>
            </a:extLst>
          </p:cNvPr>
          <p:cNvSpPr txBox="1">
            <a:spLocks/>
          </p:cNvSpPr>
          <p:nvPr/>
        </p:nvSpPr>
        <p:spPr>
          <a:xfrm>
            <a:off x="4115139" y="970330"/>
            <a:ext cx="7352504" cy="56899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Theoretically, anyone can buy a CPF</a:t>
            </a:r>
          </a:p>
          <a:p>
            <a:pPr lvl="2"/>
            <a:r>
              <a:rPr lang="en-US" sz="2600" dirty="0">
                <a:solidFill>
                  <a:prstClr val="white"/>
                </a:solidFill>
              </a:rPr>
              <a:t>Cons (based on my experience):</a:t>
            </a:r>
          </a:p>
          <a:p>
            <a:pPr lvl="3"/>
            <a:r>
              <a:rPr lang="en-US" sz="2200" dirty="0">
                <a:solidFill>
                  <a:prstClr val="white"/>
                </a:solidFill>
              </a:rPr>
              <a:t>Expensive </a:t>
            </a: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necessary tools, techniques and processes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costs even if they only deploy CPFs a couple of months a year</a:t>
            </a:r>
          </a:p>
          <a:p>
            <a:pPr lvl="3"/>
            <a:r>
              <a:rPr lang="en-US" sz="2200" dirty="0">
                <a:solidFill>
                  <a:prstClr val="white"/>
                </a:solidFill>
              </a:rPr>
              <a:t>Expensive</a:t>
            </a:r>
          </a:p>
          <a:p>
            <a:pPr lvl="2"/>
            <a:endParaRPr lang="en-US" sz="2400" dirty="0">
              <a:solidFill>
                <a:prstClr val="white"/>
              </a:solidFill>
            </a:endParaRPr>
          </a:p>
          <a:p>
            <a:pPr lvl="2"/>
            <a:endParaRPr lang="en-US" dirty="0"/>
          </a:p>
        </p:txBody>
      </p:sp>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49806" y="179514"/>
            <a:ext cx="10515600" cy="900257"/>
          </a:xfrm>
        </p:spPr>
        <p:txBody>
          <a:bodyPr>
            <a:normAutofit/>
          </a:bodyPr>
          <a:lstStyle/>
          <a:p>
            <a:pPr algn="ctr"/>
            <a:r>
              <a:rPr lang="en-US" dirty="0">
                <a:latin typeface="+mn-lt"/>
              </a:rPr>
              <a:t>Tech Transfer Options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5310" y="1079771"/>
            <a:ext cx="4923345" cy="5778229"/>
          </a:xfrm>
        </p:spPr>
        <p:txBody>
          <a:bodyPr>
            <a:normAutofit/>
          </a:bodyPr>
          <a:lstStyle/>
          <a:p>
            <a:pPr lvl="1"/>
            <a:r>
              <a:rPr lang="en-US" sz="3600" dirty="0"/>
              <a:t>Collaborations</a:t>
            </a:r>
          </a:p>
          <a:p>
            <a:pPr lvl="2"/>
            <a:r>
              <a:rPr lang="en-US" sz="3100" dirty="0"/>
              <a:t>If a CPF system is interesting to you, let’s talk</a:t>
            </a:r>
          </a:p>
          <a:p>
            <a:pPr lvl="1"/>
            <a:r>
              <a:rPr lang="en-US" sz="3600" dirty="0"/>
              <a:t>Open Source</a:t>
            </a:r>
          </a:p>
          <a:p>
            <a:pPr lvl="2"/>
            <a:r>
              <a:rPr lang="en-US" sz="3100" dirty="0"/>
              <a:t>Pros:</a:t>
            </a:r>
          </a:p>
          <a:p>
            <a:pPr lvl="3"/>
            <a:r>
              <a:rPr lang="en-US" sz="3100" dirty="0"/>
              <a:t>None of the commercialization cons</a:t>
            </a:r>
          </a:p>
          <a:p>
            <a:pPr lvl="2"/>
            <a:r>
              <a:rPr lang="en-US" sz="3100" dirty="0"/>
              <a:t>Cons:</a:t>
            </a:r>
          </a:p>
          <a:p>
            <a:pPr lvl="3"/>
            <a:r>
              <a:rPr lang="en-US" sz="3100" dirty="0"/>
              <a:t>I’m not sure it is do-able</a:t>
            </a:r>
            <a:endParaRPr lang="en-US" sz="2800" dirty="0"/>
          </a:p>
        </p:txBody>
      </p:sp>
      <p:pic>
        <p:nvPicPr>
          <p:cNvPr id="7" name="Graphic 6" descr="Thumbs up sign">
            <a:extLst>
              <a:ext uri="{FF2B5EF4-FFF2-40B4-BE49-F238E27FC236}">
                <a16:creationId xmlns="" xmlns:a16="http://schemas.microsoft.com/office/drawing/2014/main" id="{5E63F1BC-EF41-4878-BDF8-58B172E8DC0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9960892" y="1573583"/>
            <a:ext cx="525757" cy="525757"/>
          </a:xfrm>
          <a:prstGeom prst="rect">
            <a:avLst/>
          </a:prstGeom>
        </p:spPr>
      </p:pic>
      <p:pic>
        <p:nvPicPr>
          <p:cNvPr id="8" name="Graphic 7" descr="Thumbs up sign">
            <a:extLst>
              <a:ext uri="{FF2B5EF4-FFF2-40B4-BE49-F238E27FC236}">
                <a16:creationId xmlns="" xmlns:a16="http://schemas.microsoft.com/office/drawing/2014/main" id="{20BF6C66-582E-49DA-B10E-A154497C88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rot="10800000">
            <a:off x="9662010" y="1943019"/>
            <a:ext cx="1963933" cy="1963933"/>
          </a:xfrm>
          <a:prstGeom prst="rect">
            <a:avLst/>
          </a:prstGeom>
        </p:spPr>
      </p:pic>
    </p:spTree>
    <p:extLst>
      <p:ext uri="{BB962C8B-B14F-4D97-AF65-F5344CB8AC3E}">
        <p14:creationId xmlns:p14="http://schemas.microsoft.com/office/powerpoint/2010/main" val="4174970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Commercialization or Open Source?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257" y="1998889"/>
            <a:ext cx="9525000" cy="4476750"/>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 calcmode="lin" valueType="num">
                                      <p:cBhvr>
                                        <p:cTn id="9" dur="3000" fill="hold"/>
                                        <p:tgtEl>
                                          <p:spTgt spid="4"/>
                                        </p:tgtEl>
                                        <p:attrNameLst>
                                          <p:attrName>style.rotation</p:attrName>
                                        </p:attrNameLst>
                                      </p:cBhvr>
                                      <p:tavLst>
                                        <p:tav tm="0">
                                          <p:val>
                                            <p:fltVal val="90"/>
                                          </p:val>
                                        </p:tav>
                                        <p:tav tm="100000">
                                          <p:val>
                                            <p:fltVal val="0"/>
                                          </p:val>
                                        </p:tav>
                                      </p:tavLst>
                                    </p:anim>
                                    <p:animEffect transition="in" filter="fade">
                                      <p:cBhvr>
                                        <p:cTn id="1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 xmlns:a16="http://schemas.microsoft.com/office/drawing/2014/main"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 xmlns:a16="http://schemas.microsoft.com/office/drawing/2014/main"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 xmlns:a16="http://schemas.microsoft.com/office/drawing/2014/main"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endParaRPr lang="en-US"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3200" b="1" dirty="0"/>
              <a:t>The CPF is optimized for use in the coastal zones and upper 350 meters of the world’s oceans: “where the bugs are”</a:t>
            </a:r>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pic>
        <p:nvPicPr>
          <p:cNvPr id="4" name="Picture 3"/>
          <p:cNvPicPr>
            <a:picLocks noChangeAspect="1"/>
          </p:cNvPicPr>
          <p:nvPr/>
        </p:nvPicPr>
        <p:blipFill>
          <a:blip r:embed="rId3"/>
          <a:stretch>
            <a:fillRect/>
          </a:stretch>
        </p:blipFill>
        <p:spPr>
          <a:xfrm>
            <a:off x="377643" y="2246834"/>
            <a:ext cx="8613957" cy="1495932"/>
          </a:xfrm>
          <a:prstGeom prst="rect">
            <a:avLst/>
          </a:prstGeom>
        </p:spPr>
      </p:pic>
    </p:spTree>
    <p:extLst>
      <p:ext uri="{BB962C8B-B14F-4D97-AF65-F5344CB8AC3E}">
        <p14:creationId xmlns:p14="http://schemas.microsoft.com/office/powerpoint/2010/main" val="97447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0" y="1419377"/>
            <a:ext cx="7306172" cy="5241773"/>
          </a:xfrm>
        </p:spPr>
        <p:txBody>
          <a:bodyPr>
            <a:normAutofit/>
          </a:bodyPr>
          <a:lstStyle/>
          <a:p>
            <a:pPr lvl="1"/>
            <a:r>
              <a:rPr lang="en-US" sz="3900" b="1" u="sng" dirty="0"/>
              <a:t>THE</a:t>
            </a:r>
            <a:r>
              <a:rPr lang="en-US" sz="3900" dirty="0"/>
              <a:t> critical component is an appropriate size group of users</a:t>
            </a:r>
          </a:p>
          <a:p>
            <a:pPr lvl="2"/>
            <a:r>
              <a:rPr lang="en-US" sz="3200" dirty="0"/>
              <a:t>COSE Functionality = f(Num. Users)</a:t>
            </a:r>
          </a:p>
          <a:p>
            <a:pPr lvl="2"/>
            <a:r>
              <a:rPr lang="en-US" sz="3200" dirty="0"/>
              <a:t>Minimum size ≈ 3-5 projects per year </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97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0" y="1222527"/>
            <a:ext cx="6635751" cy="5241773"/>
          </a:xfrm>
        </p:spPr>
        <p:txBody>
          <a:bodyPr>
            <a:normAutofit/>
          </a:bodyPr>
          <a:lstStyle/>
          <a:p>
            <a:pPr lvl="1"/>
            <a:r>
              <a:rPr lang="en-US" sz="3900" dirty="0"/>
              <a:t>A source of CPFs</a:t>
            </a:r>
          </a:p>
          <a:p>
            <a:pPr lvl="2"/>
            <a:r>
              <a:rPr lang="en-US" sz="2600" dirty="0"/>
              <a:t>Contract Manufacturer</a:t>
            </a:r>
          </a:p>
          <a:p>
            <a:pPr lvl="2"/>
            <a:r>
              <a:rPr lang="en-US" sz="2600" dirty="0"/>
              <a:t>Equipment supply pool</a:t>
            </a:r>
          </a:p>
          <a:p>
            <a:pPr lvl="3"/>
            <a:r>
              <a:rPr lang="en-US" sz="2600" dirty="0"/>
              <a:t>e.g., NSF Ocean Bottom Seismograph Instrument Center</a:t>
            </a:r>
          </a:p>
          <a:p>
            <a:pPr lvl="2"/>
            <a:r>
              <a:rPr lang="en-US" sz="2600" dirty="0"/>
              <a:t>Cooperative CPF-centric groups</a:t>
            </a:r>
          </a:p>
          <a:p>
            <a:pPr lvl="2"/>
            <a:r>
              <a:rPr lang="en-US" sz="2600" dirty="0"/>
              <a:t>Sponsored builder workshops</a:t>
            </a:r>
          </a:p>
          <a:p>
            <a:pPr lvl="2"/>
            <a:r>
              <a:rPr lang="en-US" sz="2600" dirty="0"/>
              <a:t>DIY documentation</a:t>
            </a:r>
          </a:p>
          <a:p>
            <a:pPr lvl="2"/>
            <a:r>
              <a:rPr lang="en-US" sz="2600" dirty="0"/>
              <a:t>Non-exclusive licensees</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273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29133" y="1222527"/>
            <a:ext cx="7655222" cy="5315318"/>
          </a:xfrm>
        </p:spPr>
        <p:txBody>
          <a:bodyPr>
            <a:normAutofit/>
          </a:bodyPr>
          <a:lstStyle/>
          <a:p>
            <a:pPr lvl="1"/>
            <a:r>
              <a:rPr lang="en-US" sz="3900" dirty="0">
                <a:solidFill>
                  <a:schemeClr val="tx1">
                    <a:lumMod val="75000"/>
                  </a:schemeClr>
                </a:solidFill>
              </a:rPr>
              <a:t>A source of CPFs</a:t>
            </a:r>
          </a:p>
          <a:p>
            <a:pPr lvl="1"/>
            <a:r>
              <a:rPr lang="en-US" sz="3900" dirty="0"/>
              <a:t>Expertise</a:t>
            </a:r>
          </a:p>
          <a:p>
            <a:pPr lvl="2"/>
            <a:r>
              <a:rPr lang="en-US" sz="2600" dirty="0"/>
              <a:t>Proposal development</a:t>
            </a:r>
          </a:p>
          <a:p>
            <a:pPr lvl="2"/>
            <a:r>
              <a:rPr lang="en-US" sz="2600" dirty="0"/>
              <a:t>Project planning</a:t>
            </a:r>
          </a:p>
          <a:p>
            <a:pPr lvl="2"/>
            <a:r>
              <a:rPr lang="en-US" sz="2600" dirty="0"/>
              <a:t>“Rent-a-Tech”</a:t>
            </a:r>
          </a:p>
          <a:p>
            <a:pPr lvl="3"/>
            <a:r>
              <a:rPr lang="en-US" sz="2600" dirty="0"/>
              <a:t>Field work design, prep, deploy, operations, recover	</a:t>
            </a:r>
          </a:p>
          <a:p>
            <a:pPr lvl="2"/>
            <a:r>
              <a:rPr lang="en-US" sz="2800" dirty="0"/>
              <a:t>One-stop-shop providers	</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spTree>
    <p:extLst>
      <p:ext uri="{BB962C8B-B14F-4D97-AF65-F5344CB8AC3E}">
        <p14:creationId xmlns:p14="http://schemas.microsoft.com/office/powerpoint/2010/main" val="262562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29133" y="1222527"/>
            <a:ext cx="7655222" cy="5315318"/>
          </a:xfrm>
        </p:spPr>
        <p:txBody>
          <a:bodyPr>
            <a:normAutofit/>
          </a:bodyPr>
          <a:lstStyle/>
          <a:p>
            <a:pPr lvl="1"/>
            <a:r>
              <a:rPr lang="en-US" sz="3900" dirty="0">
                <a:solidFill>
                  <a:schemeClr val="tx1">
                    <a:lumMod val="75000"/>
                  </a:schemeClr>
                </a:solidFill>
              </a:rPr>
              <a:t>A source of CPFs</a:t>
            </a:r>
          </a:p>
          <a:p>
            <a:pPr lvl="1"/>
            <a:r>
              <a:rPr lang="en-US" sz="3900" dirty="0">
                <a:solidFill>
                  <a:schemeClr val="tx1">
                    <a:lumMod val="75000"/>
                  </a:schemeClr>
                </a:solidFill>
              </a:rPr>
              <a:t>Expertise</a:t>
            </a:r>
          </a:p>
          <a:p>
            <a:pPr lvl="1"/>
            <a:r>
              <a:rPr lang="en-US" sz="3900" dirty="0"/>
              <a:t>Open sourcing an appropriate data pipeline is critical</a:t>
            </a:r>
          </a:p>
          <a:p>
            <a:pPr lvl="2"/>
            <a:r>
              <a:rPr lang="en-US" sz="3200" dirty="0"/>
              <a:t>Need relevant, defensible standard data products</a:t>
            </a:r>
          </a:p>
          <a:p>
            <a:pPr lvl="2"/>
            <a:r>
              <a:rPr lang="en-US" sz="3200" dirty="0"/>
              <a:t>Need data product developers</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0" name="Picture 19">
            <a:extLst>
              <a:ext uri="{FF2B5EF4-FFF2-40B4-BE49-F238E27FC236}">
                <a16:creationId xmlns="" xmlns:a16="http://schemas.microsoft.com/office/drawing/2014/main" id="{F1A3F037-5AF7-4936-BAED-FB7E4072C8C3}"/>
              </a:ext>
            </a:extLst>
          </p:cNvPr>
          <p:cNvPicPr>
            <a:picLocks noChangeAspect="1"/>
          </p:cNvPicPr>
          <p:nvPr/>
        </p:nvPicPr>
        <p:blipFill>
          <a:blip r:embed="rId4"/>
          <a:stretch>
            <a:fillRect/>
          </a:stretch>
        </p:blipFill>
        <p:spPr>
          <a:xfrm>
            <a:off x="10338722" y="1803523"/>
            <a:ext cx="1548518" cy="1207113"/>
          </a:xfrm>
          <a:prstGeom prst="rect">
            <a:avLst/>
          </a:prstGeom>
        </p:spPr>
      </p:pic>
      <p:pic>
        <p:nvPicPr>
          <p:cNvPr id="21" name="Picture 20">
            <a:extLst>
              <a:ext uri="{FF2B5EF4-FFF2-40B4-BE49-F238E27FC236}">
                <a16:creationId xmlns=""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Open Source Targets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805189" y="941634"/>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a:t>Marine CDR Measurement, Reporting and Validation Mandating projects</a:t>
            </a:r>
          </a:p>
          <a:p>
            <a:pPr lvl="2"/>
            <a:r>
              <a:rPr lang="en-US" sz="2400" dirty="0"/>
              <a:t>NGOs</a:t>
            </a:r>
          </a:p>
          <a:p>
            <a:pPr marL="1371600" lvl="3" indent="0">
              <a:buNone/>
            </a:pPr>
            <a:endParaRPr lang="en-US" sz="2200" dirty="0"/>
          </a:p>
        </p:txBody>
      </p:sp>
      <p:pic>
        <p:nvPicPr>
          <p:cNvPr id="3" name="Picture 2"/>
          <p:cNvPicPr>
            <a:picLocks noChangeAspect="1"/>
          </p:cNvPicPr>
          <p:nvPr/>
        </p:nvPicPr>
        <p:blipFill>
          <a:blip r:embed="rId3"/>
          <a:stretch>
            <a:fillRect/>
          </a:stretch>
        </p:blipFill>
        <p:spPr>
          <a:xfrm>
            <a:off x="7343388" y="3560986"/>
            <a:ext cx="4304367" cy="3218701"/>
          </a:xfrm>
          <a:prstGeom prst="rect">
            <a:avLst/>
          </a:prstGeom>
        </p:spPr>
      </p:pic>
      <p:pic>
        <p:nvPicPr>
          <p:cNvPr id="4" name="Picture 3"/>
          <p:cNvPicPr>
            <a:picLocks noChangeAspect="1"/>
          </p:cNvPicPr>
          <p:nvPr/>
        </p:nvPicPr>
        <p:blipFill rotWithShape="1">
          <a:blip r:embed="rId4"/>
          <a:srcRect t="1770"/>
          <a:stretch/>
        </p:blipFill>
        <p:spPr>
          <a:xfrm>
            <a:off x="783040" y="3918943"/>
            <a:ext cx="5909933" cy="2828007"/>
          </a:xfrm>
          <a:prstGeom prst="rect">
            <a:avLst/>
          </a:prstGeom>
        </p:spPr>
      </p:pic>
      <p:pic>
        <p:nvPicPr>
          <p:cNvPr id="9" name="Picture 8"/>
          <p:cNvPicPr>
            <a:picLocks noChangeAspect="1"/>
          </p:cNvPicPr>
          <p:nvPr/>
        </p:nvPicPr>
        <p:blipFill>
          <a:blip r:embed="rId5"/>
          <a:stretch>
            <a:fillRect/>
          </a:stretch>
        </p:blipFill>
        <p:spPr>
          <a:xfrm>
            <a:off x="6875112" y="169930"/>
            <a:ext cx="5181872" cy="3326762"/>
          </a:xfrm>
          <a:prstGeom prst="rect">
            <a:avLst/>
          </a:prstGeom>
        </p:spPr>
      </p:pic>
      <p:cxnSp>
        <p:nvCxnSpPr>
          <p:cNvPr id="11" name="Straight Arrow Connector 10"/>
          <p:cNvCxnSpPr>
            <a:stCxn id="12" idx="3"/>
          </p:cNvCxnSpPr>
          <p:nvPr/>
        </p:nvCxnSpPr>
        <p:spPr>
          <a:xfrm flipV="1">
            <a:off x="8595360" y="2660073"/>
            <a:ext cx="490451" cy="26319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342611" y="2738605"/>
            <a:ext cx="2252749" cy="369332"/>
          </a:xfrm>
          <a:prstGeom prst="rect">
            <a:avLst/>
          </a:prstGeom>
          <a:noFill/>
        </p:spPr>
        <p:txBody>
          <a:bodyPr wrap="square" rtlCol="0">
            <a:spAutoFit/>
          </a:bodyPr>
          <a:lstStyle/>
          <a:p>
            <a:r>
              <a:rPr lang="en-US" dirty="0">
                <a:solidFill>
                  <a:srgbClr val="FF0000"/>
                </a:solidFill>
              </a:rPr>
              <a:t>INSERT CPF BGC DATA</a:t>
            </a:r>
          </a:p>
        </p:txBody>
      </p:sp>
      <p:sp>
        <p:nvSpPr>
          <p:cNvPr id="6" name="TextBox 5"/>
          <p:cNvSpPr txBox="1"/>
          <p:nvPr/>
        </p:nvSpPr>
        <p:spPr>
          <a:xfrm>
            <a:off x="2203810" y="3560986"/>
            <a:ext cx="4798090" cy="369332"/>
          </a:xfrm>
          <a:prstGeom prst="rect">
            <a:avLst/>
          </a:prstGeom>
          <a:noFill/>
        </p:spPr>
        <p:txBody>
          <a:bodyPr wrap="square" rtlCol="0">
            <a:spAutoFit/>
          </a:bodyPr>
          <a:lstStyle/>
          <a:p>
            <a:r>
              <a:rPr lang="en-US" dirty="0"/>
              <a:t>Alaska Marine Conservation Council</a:t>
            </a:r>
          </a:p>
        </p:txBody>
      </p:sp>
      <p:sp>
        <p:nvSpPr>
          <p:cNvPr id="7" name="TextBox 6"/>
          <p:cNvSpPr txBox="1"/>
          <p:nvPr/>
        </p:nvSpPr>
        <p:spPr>
          <a:xfrm>
            <a:off x="7372301" y="3643723"/>
            <a:ext cx="3657600" cy="369332"/>
          </a:xfrm>
          <a:prstGeom prst="rect">
            <a:avLst/>
          </a:prstGeom>
          <a:noFill/>
        </p:spPr>
        <p:txBody>
          <a:bodyPr wrap="square" rtlCol="0">
            <a:spAutoFit/>
          </a:bodyPr>
          <a:lstStyle/>
          <a:p>
            <a:r>
              <a:rPr lang="en-US" dirty="0"/>
              <a:t>Sustain Lake Tanganyika</a:t>
            </a:r>
          </a:p>
        </p:txBody>
      </p:sp>
    </p:spTree>
    <p:extLst>
      <p:ext uri="{BB962C8B-B14F-4D97-AF65-F5344CB8AC3E}">
        <p14:creationId xmlns:p14="http://schemas.microsoft.com/office/powerpoint/2010/main" val="45753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04479" y="327018"/>
            <a:ext cx="10515600" cy="900257"/>
          </a:xfrm>
        </p:spPr>
        <p:txBody>
          <a:bodyPr>
            <a:normAutofit fontScale="90000"/>
          </a:bodyPr>
          <a:lstStyle/>
          <a:p>
            <a:pPr algn="ctr"/>
            <a:r>
              <a:rPr lang="en-US" sz="4900" dirty="0">
                <a:latin typeface="+mn-lt"/>
              </a:rPr>
              <a:t>Can a COSE Become a Reality?</a:t>
            </a:r>
            <a:r>
              <a:rPr lang="en-US" dirty="0">
                <a:latin typeface="+mn-lt"/>
              </a:rPr>
              <a:t/>
            </a:r>
            <a:br>
              <a:rPr lang="en-US" dirty="0">
                <a:latin typeface="+mn-lt"/>
              </a:rPr>
            </a:br>
            <a:r>
              <a:rPr lang="en-US" sz="3600" dirty="0">
                <a:latin typeface="+mn-lt"/>
              </a:rPr>
              <a:t>Or is this just another one of my wild-eyed, bad ideas?</a:t>
            </a:r>
          </a:p>
        </p:txBody>
      </p:sp>
      <p:sp>
        <p:nvSpPr>
          <p:cNvPr id="8" name="Content Placeholder 7"/>
          <p:cNvSpPr>
            <a:spLocks noGrp="1"/>
          </p:cNvSpPr>
          <p:nvPr>
            <p:ph idx="1"/>
          </p:nvPr>
        </p:nvSpPr>
        <p:spPr>
          <a:xfrm>
            <a:off x="282632" y="1429789"/>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2: Win a grant for a marine CO2 removal MRV system pilot project using the CPF Open Source Ecosystem developed through POSE</a:t>
            </a:r>
          </a:p>
        </p:txBody>
      </p:sp>
    </p:spTree>
    <p:extLst>
      <p:ext uri="{BB962C8B-B14F-4D97-AF65-F5344CB8AC3E}">
        <p14:creationId xmlns:p14="http://schemas.microsoft.com/office/powerpoint/2010/main" val="1560157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a:latin typeface="+mn-lt"/>
              </a:rPr>
              <a:t>Thank You</a:t>
            </a:r>
          </a:p>
        </p:txBody>
      </p:sp>
      <p:sp>
        <p:nvSpPr>
          <p:cNvPr id="3" name="Content Placeholder 2">
            <a:extLst>
              <a:ext uri="{FF2B5EF4-FFF2-40B4-BE49-F238E27FC236}">
                <a16:creationId xmlns=""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Village includes: Jerry Allen, Larry Bird, Paul </a:t>
            </a:r>
            <a:r>
              <a:rPr lang="en-US" sz="3200" dirty="0" err="1"/>
              <a:t>Conen</a:t>
            </a:r>
            <a:r>
              <a:rPr lang="en-US" sz="3200" dirty="0"/>
              <a:t>, Jared Figurski, Tom Marion, Eric Martin, James McClure, Jim Montgomery, Mike Parker, Josh Plant, Erich Rienecker, Jose Rosal, Aaron Schnittger, Ray Thompson and Mark Tynes </a:t>
            </a:r>
          </a:p>
          <a:p>
            <a:r>
              <a:rPr lang="en-US" sz="3200" dirty="0"/>
              <a:t>This work has been generously supported by the David and Lucille Packard Foundation</a:t>
            </a:r>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577095" y="5728784"/>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 xmlns:a16="http://schemas.microsoft.com/office/drawing/2014/main"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341243" y="303827"/>
            <a:ext cx="6728792" cy="907084"/>
          </a:xfrm>
        </p:spPr>
        <p:txBody>
          <a:bodyPr/>
          <a:lstStyle/>
          <a:p>
            <a:r>
              <a:rPr lang="en-US" dirty="0"/>
              <a:t>Executive Summary</a:t>
            </a:r>
            <a:endParaRPr lang="en-US"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a:t>
            </a:r>
            <a:r>
              <a:rPr lang="en-US" sz="3200" b="1" dirty="0" smtClean="0"/>
              <a:t>the GO-BGC </a:t>
            </a:r>
            <a:r>
              <a:rPr lang="en-US" sz="3200" b="1" dirty="0" smtClean="0"/>
              <a:t>suite </a:t>
            </a:r>
            <a:r>
              <a:rPr lang="en-US" sz="3200" b="1" dirty="0"/>
              <a:t>of biogeochemical sensors: CTD, Oxygen, pH, Nitrate, Fluorescence, Backscatter and Optical Radiation</a:t>
            </a:r>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 xmlns:a16="http://schemas.microsoft.com/office/drawing/2014/main"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7948" y="4098046"/>
            <a:ext cx="8657070" cy="1176084"/>
          </a:xfrm>
          <a:prstGeom prst="rect">
            <a:avLst/>
          </a:prstGeom>
        </p:spPr>
      </p:pic>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579782" y="192847"/>
            <a:ext cx="6728792" cy="907084"/>
          </a:xfrm>
        </p:spPr>
        <p:txBody>
          <a:bodyPr/>
          <a:lstStyle/>
          <a:p>
            <a:r>
              <a:rPr lang="en-US" dirty="0" smtClean="0"/>
              <a:t>Executive Summary</a:t>
            </a:r>
            <a:endParaRPr lang="en-US"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a:t>
            </a:r>
            <a:r>
              <a:rPr lang="en-US" sz="2400" dirty="0" smtClean="0">
                <a:solidFill>
                  <a:schemeClr val="tx1">
                    <a:lumMod val="85000"/>
                  </a:schemeClr>
                </a:solidFill>
              </a:rPr>
              <a:t>the GO-BGC </a:t>
            </a:r>
            <a:r>
              <a:rPr lang="en-US" sz="2400" dirty="0">
                <a:solidFill>
                  <a:schemeClr val="tx1">
                    <a:lumMod val="85000"/>
                  </a:schemeClr>
                </a:solidFill>
              </a:rPr>
              <a:t>suite of biogeochemical sensors: CTD, Oxygen, pH, Nitrate, Fluorescence, Backscatter and Optical Radiation</a:t>
            </a:r>
          </a:p>
          <a:p>
            <a:r>
              <a:rPr lang="en-US" sz="3200" b="1" dirty="0" smtClean="0"/>
              <a:t>We are discussing ways to move the CPF technology </a:t>
            </a:r>
            <a:r>
              <a:rPr lang="en-US" sz="3200" b="1" dirty="0"/>
              <a:t>out to the greater </a:t>
            </a:r>
            <a:r>
              <a:rPr lang="en-US" sz="3200" b="1" dirty="0" smtClean="0"/>
              <a:t>community</a:t>
            </a:r>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smtClean="0"/>
              <a:t>The Initial Motivation</a:t>
            </a:r>
          </a:p>
          <a:p>
            <a:r>
              <a:rPr lang="en-US" sz="3000" dirty="0" smtClean="0"/>
              <a:t>“the </a:t>
            </a:r>
            <a:r>
              <a:rPr lang="en-US" sz="3000" dirty="0"/>
              <a:t>widespread pattern of low returns along the West Coast for two species of salmon indicates an environmental anomaly occurred in the California Current in </a:t>
            </a:r>
            <a:r>
              <a:rPr lang="en-US" sz="3000" dirty="0" smtClean="0"/>
              <a:t>2005"</a:t>
            </a:r>
            <a:endParaRPr lang="en-US" sz="3000" dirty="0"/>
          </a:p>
        </p:txBody>
      </p:sp>
      <p:pic>
        <p:nvPicPr>
          <p:cNvPr id="7" name="Picture 6"/>
          <p:cNvPicPr>
            <a:picLocks noChangeAspect="1"/>
          </p:cNvPicPr>
          <p:nvPr/>
        </p:nvPicPr>
        <p:blipFill>
          <a:blip r:embed="rId4"/>
          <a:stretch>
            <a:fillRect/>
          </a:stretch>
        </p:blipFill>
        <p:spPr>
          <a:xfrm>
            <a:off x="31941" y="3040160"/>
            <a:ext cx="5576283" cy="3585861"/>
          </a:xfrm>
          <a:prstGeom prst="rect">
            <a:avLst/>
          </a:prstGeom>
        </p:spPr>
      </p:pic>
      <p:sp>
        <p:nvSpPr>
          <p:cNvPr id="11" name="TextBox 10"/>
          <p:cNvSpPr txBox="1"/>
          <p:nvPr/>
        </p:nvSpPr>
        <p:spPr>
          <a:xfrm>
            <a:off x="5742403" y="3850047"/>
            <a:ext cx="6279208" cy="2092881"/>
          </a:xfrm>
          <a:prstGeom prst="rect">
            <a:avLst/>
          </a:prstGeom>
          <a:noFill/>
          <a:ln>
            <a:solidFill>
              <a:schemeClr val="tx1"/>
            </a:solidFill>
          </a:ln>
        </p:spPr>
        <p:txBody>
          <a:bodyPr wrap="square" rtlCol="0">
            <a:spAutoFit/>
          </a:bodyPr>
          <a:lstStyle/>
          <a:p>
            <a:pPr algn="ctr"/>
            <a:r>
              <a:rPr lang="en-US" sz="4000" dirty="0" smtClean="0"/>
              <a:t>A </a:t>
            </a:r>
            <a:r>
              <a:rPr lang="en-US" sz="4000" dirty="0" smtClean="0"/>
              <a:t>More Recent </a:t>
            </a:r>
            <a:r>
              <a:rPr lang="en-US" sz="4000" dirty="0" smtClean="0"/>
              <a:t>Motivation</a:t>
            </a:r>
          </a:p>
          <a:p>
            <a:r>
              <a:rPr lang="en-US" sz="3000" dirty="0"/>
              <a:t>Physics-to-Fisheries </a:t>
            </a:r>
            <a:r>
              <a:rPr lang="en-US" sz="3000" dirty="0" smtClean="0"/>
              <a:t>Management </a:t>
            </a:r>
            <a:r>
              <a:rPr lang="en-US" sz="3000" dirty="0" smtClean="0"/>
              <a:t>will need data to calibrate and validate models</a:t>
            </a:r>
            <a:endParaRPr lang="en-US" sz="3000" dirty="0"/>
          </a:p>
        </p:txBody>
      </p:sp>
      <p:cxnSp>
        <p:nvCxnSpPr>
          <p:cNvPr id="13" name="Straight Arrow Connector 12"/>
          <p:cNvCxnSpPr/>
          <p:nvPr/>
        </p:nvCxnSpPr>
        <p:spPr>
          <a:xfrm flipH="1">
            <a:off x="3337786" y="5261178"/>
            <a:ext cx="2350564" cy="346842"/>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337787" y="5261178"/>
            <a:ext cx="2350563" cy="87836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Tree>
    <p:extLst>
      <p:ext uri="{BB962C8B-B14F-4D97-AF65-F5344CB8AC3E}">
        <p14:creationId xmlns:p14="http://schemas.microsoft.com/office/powerpoint/2010/main" val="206239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43880" y="4581948"/>
            <a:ext cx="3356065" cy="2156685"/>
          </a:xfrm>
          <a:prstGeom prst="rect">
            <a:avLst/>
          </a:prstGeom>
        </p:spPr>
      </p:pic>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 xmlns:a16="http://schemas.microsoft.com/office/drawing/2014/main" id="{F534AD87-6A46-4DE5-A26B-30E9C0D392D8}"/>
              </a:ext>
            </a:extLst>
          </p:cNvPr>
          <p:cNvSpPr txBox="1"/>
          <p:nvPr/>
        </p:nvSpPr>
        <p:spPr>
          <a:xfrm>
            <a:off x="3003236" y="1004042"/>
            <a:ext cx="9087556" cy="3385542"/>
          </a:xfrm>
          <a:prstGeom prst="rect">
            <a:avLst/>
          </a:prstGeom>
          <a:noFill/>
          <a:ln w="19050">
            <a:solidFill>
              <a:schemeClr val="tx1"/>
            </a:solidFill>
          </a:ln>
        </p:spPr>
        <p:txBody>
          <a:bodyPr wrap="square" rtlCol="0">
            <a:spAutoFit/>
          </a:bodyPr>
          <a:lstStyle/>
          <a:p>
            <a:r>
              <a:rPr lang="en-US" sz="3100" dirty="0"/>
              <a:t>“Further development of event-scale observing capacity (e.g., novel autonomous platforms) in all continental margin systems to better quantify impacts of episodic events on coastal carbon budgets”</a:t>
            </a:r>
          </a:p>
          <a:p>
            <a:r>
              <a:rPr lang="en-US" sz="2000" dirty="0"/>
              <a:t>A Science Plan for Carbon Cycle Research in North American Coastal Waters 2016, Ocean Carbon and Bio. Program and NA Carbon Program</a:t>
            </a:r>
          </a:p>
          <a:p>
            <a:endParaRPr lang="en-US" sz="2000" dirty="0"/>
          </a:p>
          <a:p>
            <a:pPr lvl="0"/>
            <a:r>
              <a:rPr lang="en-US" sz="3000" b="1" dirty="0">
                <a:solidFill>
                  <a:prstClr val="white"/>
                </a:solidFill>
              </a:rPr>
              <a:t>Need more and better data faster</a:t>
            </a:r>
            <a:endParaRPr lang="en-US" sz="2400" dirty="0"/>
          </a:p>
        </p:txBody>
      </p:sp>
      <p:pic>
        <p:nvPicPr>
          <p:cNvPr id="10" name="Picture 9"/>
          <p:cNvPicPr>
            <a:picLocks noChangeAspect="1"/>
          </p:cNvPicPr>
          <p:nvPr/>
        </p:nvPicPr>
        <p:blipFill>
          <a:blip r:embed="rId4"/>
          <a:stretch>
            <a:fillRect/>
          </a:stretch>
        </p:blipFill>
        <p:spPr>
          <a:xfrm>
            <a:off x="101208" y="1004042"/>
            <a:ext cx="2797058" cy="2739211"/>
          </a:xfrm>
          <a:prstGeom prst="rect">
            <a:avLst/>
          </a:prstGeom>
        </p:spPr>
      </p:pic>
      <p:sp>
        <p:nvSpPr>
          <p:cNvPr id="3" name="TextBox 2"/>
          <p:cNvSpPr txBox="1"/>
          <p:nvPr/>
        </p:nvSpPr>
        <p:spPr>
          <a:xfrm>
            <a:off x="58038" y="6299733"/>
            <a:ext cx="1477735" cy="369332"/>
          </a:xfrm>
          <a:prstGeom prst="rect">
            <a:avLst/>
          </a:prstGeom>
          <a:noFill/>
        </p:spPr>
        <p:txBody>
          <a:bodyPr wrap="square" rtlCol="0">
            <a:spAutoFit/>
          </a:bodyPr>
          <a:lstStyle/>
          <a:p>
            <a:r>
              <a:rPr lang="en-US" dirty="0" smtClean="0">
                <a:solidFill>
                  <a:schemeClr val="bg1"/>
                </a:solidFill>
              </a:rPr>
              <a:t>Fishery </a:t>
            </a:r>
            <a:r>
              <a:rPr lang="en-US" dirty="0" err="1" smtClean="0">
                <a:solidFill>
                  <a:schemeClr val="bg1"/>
                </a:solidFill>
              </a:rPr>
              <a:t>Mgmt</a:t>
            </a:r>
            <a:endParaRPr lang="en-US" dirty="0">
              <a:solidFill>
                <a:schemeClr val="bg1"/>
              </a:solidFill>
            </a:endParaRPr>
          </a:p>
        </p:txBody>
      </p:sp>
    </p:spTree>
    <p:extLst>
      <p:ext uri="{BB962C8B-B14F-4D97-AF65-F5344CB8AC3E}">
        <p14:creationId xmlns:p14="http://schemas.microsoft.com/office/powerpoint/2010/main" val="2316906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4046479" y="4391512"/>
            <a:ext cx="2421888" cy="2374296"/>
          </a:xfrm>
          <a:prstGeom prst="rect">
            <a:avLst/>
          </a:prstGeom>
        </p:spPr>
      </p:pic>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 xmlns:a16="http://schemas.microsoft.com/office/drawing/2014/main" id="{580A5457-36B0-4B43-B409-6EFA636E9986}"/>
              </a:ext>
            </a:extLst>
          </p:cNvPr>
          <p:cNvSpPr>
            <a:spLocks noGrp="1"/>
          </p:cNvSpPr>
          <p:nvPr>
            <p:ph idx="1"/>
          </p:nvPr>
        </p:nvSpPr>
        <p:spPr>
          <a:xfrm>
            <a:off x="3022982" y="1265315"/>
            <a:ext cx="9051620" cy="2919335"/>
          </a:xfrm>
          <a:ln w="19050">
            <a:solidFill>
              <a:schemeClr val="tx1"/>
            </a:solidFill>
          </a:ln>
        </p:spPr>
        <p:txBody>
          <a:bodyPr>
            <a:normAutofit fontScale="92500" lnSpcReduction="2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a:p>
            <a:pPr marL="0" indent="0">
              <a:buNone/>
            </a:pPr>
            <a:endParaRPr lang="en-US" sz="3100" dirty="0"/>
          </a:p>
          <a:p>
            <a:pPr lvl="0"/>
            <a:r>
              <a:rPr lang="en-US" sz="3200" b="1" dirty="0">
                <a:solidFill>
                  <a:prstClr val="white"/>
                </a:solidFill>
              </a:rPr>
              <a:t>Need more and better data faster</a:t>
            </a:r>
            <a:endParaRPr lang="en-US" dirty="0"/>
          </a:p>
        </p:txBody>
      </p:sp>
      <p:pic>
        <p:nvPicPr>
          <p:cNvPr id="6" name="Picture 5">
            <a:extLst>
              <a:ext uri="{FF2B5EF4-FFF2-40B4-BE49-F238E27FC236}">
                <a16:creationId xmlns="" xmlns:a16="http://schemas.microsoft.com/office/drawing/2014/main" id="{4B069A7A-300E-4A23-B439-A7156B8BB6AC}"/>
              </a:ext>
            </a:extLst>
          </p:cNvPr>
          <p:cNvPicPr>
            <a:picLocks noChangeAspect="1"/>
          </p:cNvPicPr>
          <p:nvPr/>
        </p:nvPicPr>
        <p:blipFill>
          <a:blip r:embed="rId4"/>
          <a:stretch>
            <a:fillRect/>
          </a:stretch>
        </p:blipFill>
        <p:spPr>
          <a:xfrm>
            <a:off x="3614032" y="1010256"/>
            <a:ext cx="7481316" cy="682506"/>
          </a:xfrm>
          <a:prstGeom prst="rect">
            <a:avLst/>
          </a:prstGeom>
          <a:ln w="19050">
            <a:solidFill>
              <a:schemeClr val="tx1"/>
            </a:solidFill>
          </a:ln>
        </p:spPr>
      </p:pic>
      <p:pic>
        <p:nvPicPr>
          <p:cNvPr id="4" name="Picture 3"/>
          <p:cNvPicPr>
            <a:picLocks noChangeAspect="1"/>
          </p:cNvPicPr>
          <p:nvPr/>
        </p:nvPicPr>
        <p:blipFill rotWithShape="1">
          <a:blip r:embed="rId5"/>
          <a:srcRect r="20047"/>
          <a:stretch/>
        </p:blipFill>
        <p:spPr>
          <a:xfrm>
            <a:off x="117398" y="1265315"/>
            <a:ext cx="2775832" cy="2314554"/>
          </a:xfrm>
          <a:prstGeom prst="rect">
            <a:avLst/>
          </a:prstGeom>
        </p:spPr>
      </p:pic>
      <p:sp>
        <p:nvSpPr>
          <p:cNvPr id="9" name="TextBox 8"/>
          <p:cNvSpPr txBox="1"/>
          <p:nvPr/>
        </p:nvSpPr>
        <p:spPr>
          <a:xfrm>
            <a:off x="4046479" y="6396476"/>
            <a:ext cx="1494064" cy="369332"/>
          </a:xfrm>
          <a:prstGeom prst="rect">
            <a:avLst/>
          </a:prstGeom>
          <a:noFill/>
        </p:spPr>
        <p:txBody>
          <a:bodyPr wrap="square" rtlCol="0">
            <a:spAutoFit/>
          </a:bodyPr>
          <a:lstStyle/>
          <a:p>
            <a:r>
              <a:rPr lang="en-US" dirty="0" smtClean="0"/>
              <a:t>Carbon Cycle</a:t>
            </a:r>
            <a:endParaRPr lang="en-US" dirty="0"/>
          </a:p>
        </p:txBody>
      </p:sp>
      <p:pic>
        <p:nvPicPr>
          <p:cNvPr id="11" name="Picture 10"/>
          <p:cNvPicPr>
            <a:picLocks noChangeAspect="1"/>
          </p:cNvPicPr>
          <p:nvPr/>
        </p:nvPicPr>
        <p:blipFill>
          <a:blip r:embed="rId6"/>
          <a:stretch>
            <a:fillRect/>
          </a:stretch>
        </p:blipFill>
        <p:spPr>
          <a:xfrm>
            <a:off x="0" y="4382814"/>
            <a:ext cx="3859566" cy="2404651"/>
          </a:xfrm>
          <a:prstGeom prst="rect">
            <a:avLst/>
          </a:prstGeom>
        </p:spPr>
      </p:pic>
    </p:spTree>
    <p:extLst>
      <p:ext uri="{BB962C8B-B14F-4D97-AF65-F5344CB8AC3E}">
        <p14:creationId xmlns:p14="http://schemas.microsoft.com/office/powerpoint/2010/main" val="970912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449191" y="3995434"/>
            <a:ext cx="3149741" cy="2617876"/>
          </a:xfrm>
          <a:prstGeom prst="rect">
            <a:avLst/>
          </a:prstGeom>
        </p:spPr>
      </p:pic>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pic>
        <p:nvPicPr>
          <p:cNvPr id="9" name="Picture 8">
            <a:extLst>
              <a:ext uri="{FF2B5EF4-FFF2-40B4-BE49-F238E27FC236}">
                <a16:creationId xmlns="" xmlns:a16="http://schemas.microsoft.com/office/drawing/2014/main" id="{81A02A18-AF0E-4531-A673-9977EFE203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758" y="1224136"/>
            <a:ext cx="3713171" cy="2391282"/>
          </a:xfrm>
          <a:prstGeom prst="rect">
            <a:avLst/>
          </a:prstGeom>
          <a:ln w="19050">
            <a:solidFill>
              <a:schemeClr val="tx1"/>
            </a:solidFill>
          </a:ln>
        </p:spPr>
      </p:pic>
      <p:sp>
        <p:nvSpPr>
          <p:cNvPr id="11" name="TextBox 10">
            <a:extLst>
              <a:ext uri="{FF2B5EF4-FFF2-40B4-BE49-F238E27FC236}">
                <a16:creationId xmlns="" xmlns:a16="http://schemas.microsoft.com/office/drawing/2014/main" id="{073D3839-3DDA-4E05-914C-BBB7A798A696}"/>
              </a:ext>
            </a:extLst>
          </p:cNvPr>
          <p:cNvSpPr txBox="1"/>
          <p:nvPr/>
        </p:nvSpPr>
        <p:spPr>
          <a:xfrm>
            <a:off x="4436165" y="1258965"/>
            <a:ext cx="6917635" cy="227754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b="1" dirty="0"/>
              <a:t>Devastating toxic algae bloom plagues Florida’s Gulf Coast</a:t>
            </a:r>
          </a:p>
          <a:p>
            <a:r>
              <a:rPr lang="en-US" sz="2400" dirty="0"/>
              <a:t>By TAMARA LUSH (AP), August 10, 2018</a:t>
            </a:r>
          </a:p>
          <a:p>
            <a:endParaRPr lang="en-US" sz="2400" dirty="0"/>
          </a:p>
          <a:p>
            <a:pPr lvl="0"/>
            <a:r>
              <a:rPr lang="en-US" sz="3000" b="1" dirty="0">
                <a:solidFill>
                  <a:prstClr val="white"/>
                </a:solidFill>
              </a:rPr>
              <a:t>Need more and better data faster</a:t>
            </a:r>
            <a:endParaRPr lang="en-US" sz="2400" dirty="0"/>
          </a:p>
        </p:txBody>
      </p:sp>
      <p:sp>
        <p:nvSpPr>
          <p:cNvPr id="4" name="TextBox 3"/>
          <p:cNvSpPr txBox="1"/>
          <p:nvPr/>
        </p:nvSpPr>
        <p:spPr>
          <a:xfrm>
            <a:off x="8245930" y="6141512"/>
            <a:ext cx="1992086" cy="369332"/>
          </a:xfrm>
          <a:prstGeom prst="rect">
            <a:avLst/>
          </a:prstGeom>
          <a:noFill/>
        </p:spPr>
        <p:txBody>
          <a:bodyPr wrap="square" rtlCol="0">
            <a:spAutoFit/>
          </a:bodyPr>
          <a:lstStyle/>
          <a:p>
            <a:r>
              <a:rPr lang="en-US" dirty="0" smtClean="0"/>
              <a:t>Climate Change</a:t>
            </a:r>
            <a:endParaRPr lang="en-US" dirty="0"/>
          </a:p>
        </p:txBody>
      </p:sp>
      <p:pic>
        <p:nvPicPr>
          <p:cNvPr id="6" name="Picture 5"/>
          <p:cNvPicPr>
            <a:picLocks noChangeAspect="1"/>
          </p:cNvPicPr>
          <p:nvPr/>
        </p:nvPicPr>
        <p:blipFill>
          <a:blip r:embed="rId5"/>
          <a:stretch>
            <a:fillRect/>
          </a:stretch>
        </p:blipFill>
        <p:spPr>
          <a:xfrm>
            <a:off x="55529" y="3995434"/>
            <a:ext cx="7121724" cy="2725184"/>
          </a:xfrm>
          <a:prstGeom prst="rect">
            <a:avLst/>
          </a:prstGeom>
        </p:spPr>
      </p:pic>
    </p:spTree>
    <p:extLst>
      <p:ext uri="{BB962C8B-B14F-4D97-AF65-F5344CB8AC3E}">
        <p14:creationId xmlns:p14="http://schemas.microsoft.com/office/powerpoint/2010/main" val="3060234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6161</TotalTime>
  <Words>6910</Words>
  <Application>Microsoft Office PowerPoint</Application>
  <PresentationFormat>Widescreen</PresentationFormat>
  <Paragraphs>552</Paragraphs>
  <Slides>54</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Calibri Light</vt:lpstr>
      <vt:lpstr>Comic Sans MS</vt:lpstr>
      <vt:lpstr>Symbol</vt:lpstr>
      <vt:lpstr>Times New Roman</vt:lpstr>
      <vt:lpstr>Wingdings</vt:lpstr>
      <vt:lpstr>Office Theme</vt:lpstr>
      <vt:lpstr>MBARI’s Coastal Profiling Float: Progress, Science Opportunities and Tech Transfer</vt:lpstr>
      <vt:lpstr>Executive Summary</vt:lpstr>
      <vt:lpstr>Executive Summary</vt:lpstr>
      <vt:lpstr>Executive Summary</vt:lpstr>
      <vt:lpstr>Executive Summary</vt:lpstr>
      <vt:lpstr>PowerPoint Presentation</vt:lpstr>
      <vt:lpstr>More Motivation</vt:lpstr>
      <vt:lpstr>More Motivation</vt:lpstr>
      <vt:lpstr>More Motivation</vt:lpstr>
      <vt:lpstr>A Current, Compelling Application Measurement, Reporting and Validation for mCDR</vt:lpstr>
      <vt:lpstr>PowerPoint Presentation</vt:lpstr>
      <vt:lpstr>Why Profiling Floats?</vt:lpstr>
      <vt:lpstr>Float Array + Friends</vt:lpstr>
      <vt:lpstr>Data</vt:lpstr>
      <vt:lpstr>It’s the economy, stupid (apologies to James Carville)</vt:lpstr>
      <vt:lpstr>Data Products</vt:lpstr>
      <vt:lpstr>More Science</vt:lpstr>
      <vt:lpstr>The CPF</vt:lpstr>
      <vt:lpstr>CPF Functionality</vt:lpstr>
      <vt:lpstr>Pickup Truck of the Sea</vt:lpstr>
      <vt:lpstr>Current CPF Version 2.1 and 2.2</vt:lpstr>
      <vt:lpstr>Current CPF Version 2.1 and 2.2</vt:lpstr>
      <vt:lpstr>Current CPF  Version 2.1 and 2.2</vt:lpstr>
      <vt:lpstr>Current and Future Work</vt:lpstr>
      <vt:lpstr>CPF Status Summary</vt:lpstr>
      <vt:lpstr>Technology Transfer</vt:lpstr>
      <vt:lpstr>Tech Transfer Options</vt:lpstr>
      <vt:lpstr>Commercialization or Open Source?</vt:lpstr>
      <vt:lpstr>Open Source Examples</vt:lpstr>
      <vt:lpstr>CPF Open Source Ecosystem (COSE) Critical Infrastructure</vt:lpstr>
      <vt:lpstr>CPF Open Source Ecosystem (COSE) Critical Infrastructure</vt:lpstr>
      <vt:lpstr>CPF Open Source Ecosystem (COSE) Critical Infrastructure</vt:lpstr>
      <vt:lpstr>CPF Open Source Ecosystem (COSE) Critical Infrastructure</vt:lpstr>
      <vt:lpstr>Open Source Targets</vt:lpstr>
      <vt:lpstr>Can a COSE Become a Reality? Or is this just another one of my wild-eyed, bad ideas?</vt:lpstr>
      <vt:lpstr>Thank You</vt:lpstr>
      <vt:lpstr>Float Navigation</vt:lpstr>
      <vt:lpstr>PowerPoint Presentation</vt:lpstr>
      <vt:lpstr>Engineering Results </vt:lpstr>
      <vt:lpstr>More Engineering Results</vt:lpstr>
      <vt:lpstr>Risks</vt:lpstr>
      <vt:lpstr>Next Steps </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491</cp:revision>
  <dcterms:created xsi:type="dcterms:W3CDTF">2020-02-04T17:30:15Z</dcterms:created>
  <dcterms:modified xsi:type="dcterms:W3CDTF">2024-05-02T21:28:27Z</dcterms:modified>
</cp:coreProperties>
</file>