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omments/comment1.xml" ContentType="application/vnd.openxmlformats-officedocument.presentationml.comments+xml"/>
  <Override PartName="/ppt/notesSlides/notesSlide30.xml" ContentType="application/vnd.openxmlformats-officedocument.presentationml.notesSlide+xml"/>
  <Override PartName="/ppt/comments/comment2.xml" ContentType="application/vnd.openxmlformats-officedocument.presentationml.comment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256" r:id="rId2"/>
    <p:sldId id="318" r:id="rId3"/>
    <p:sldId id="319" r:id="rId4"/>
    <p:sldId id="320" r:id="rId5"/>
    <p:sldId id="321" r:id="rId6"/>
    <p:sldId id="257" r:id="rId7"/>
    <p:sldId id="298" r:id="rId8"/>
    <p:sldId id="299" r:id="rId9"/>
    <p:sldId id="331" r:id="rId10"/>
    <p:sldId id="323" r:id="rId11"/>
    <p:sldId id="261" r:id="rId12"/>
    <p:sldId id="327" r:id="rId13"/>
    <p:sldId id="315" r:id="rId14"/>
    <p:sldId id="301" r:id="rId15"/>
    <p:sldId id="262" r:id="rId16"/>
    <p:sldId id="313" r:id="rId17"/>
    <p:sldId id="316" r:id="rId18"/>
    <p:sldId id="325" r:id="rId19"/>
    <p:sldId id="284" r:id="rId20"/>
    <p:sldId id="332" r:id="rId21"/>
    <p:sldId id="283" r:id="rId22"/>
    <p:sldId id="282" r:id="rId23"/>
    <p:sldId id="306" r:id="rId24"/>
    <p:sldId id="302" r:id="rId25"/>
    <p:sldId id="324" r:id="rId26"/>
    <p:sldId id="303" r:id="rId27"/>
    <p:sldId id="304" r:id="rId28"/>
    <p:sldId id="317" r:id="rId29"/>
    <p:sldId id="312" r:id="rId30"/>
    <p:sldId id="330" r:id="rId31"/>
    <p:sldId id="328" r:id="rId32"/>
    <p:sldId id="329" r:id="rId33"/>
    <p:sldId id="314" r:id="rId34"/>
    <p:sldId id="322" r:id="rId35"/>
    <p:sldId id="311" r:id="rId36"/>
    <p:sldId id="258" r:id="rId37"/>
    <p:sldId id="274" r:id="rId38"/>
    <p:sldId id="309" r:id="rId39"/>
    <p:sldId id="267" r:id="rId40"/>
    <p:sldId id="271" r:id="rId41"/>
    <p:sldId id="273" r:id="rId42"/>
    <p:sldId id="265" r:id="rId43"/>
    <p:sldId id="305" r:id="rId44"/>
    <p:sldId id="281" r:id="rId45"/>
    <p:sldId id="280" r:id="rId46"/>
    <p:sldId id="279" r:id="rId47"/>
    <p:sldId id="278" r:id="rId48"/>
    <p:sldId id="277" r:id="rId49"/>
    <p:sldId id="276" r:id="rId50"/>
    <p:sldId id="275" r:id="rId51"/>
    <p:sldId id="286" r:id="rId52"/>
    <p:sldId id="287" r:id="rId53"/>
    <p:sldId id="288" r:id="rId54"/>
    <p:sldId id="289" r:id="rId55"/>
    <p:sldId id="290"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ene Massion" initials="GM" lastIdx="1" clrIdx="0">
    <p:extLst>
      <p:ext uri="{19B8F6BF-5375-455C-9EA6-DF929625EA0E}">
        <p15:presenceInfo xmlns:p15="http://schemas.microsoft.com/office/powerpoint/2012/main" userId="Gene Massi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F2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21" autoAdjust="0"/>
    <p:restoredTop sz="88235" autoAdjust="0"/>
  </p:normalViewPr>
  <p:slideViewPr>
    <p:cSldViewPr snapToGrid="0">
      <p:cViewPr varScale="1">
        <p:scale>
          <a:sx n="121" d="100"/>
          <a:sy n="121" d="100"/>
        </p:scale>
        <p:origin x="435" y="69"/>
      </p:cViewPr>
      <p:guideLst/>
    </p:cSldViewPr>
  </p:slideViewPr>
  <p:outlineViewPr>
    <p:cViewPr>
      <p:scale>
        <a:sx n="33" d="100"/>
        <a:sy n="33" d="100"/>
      </p:scale>
      <p:origin x="0" y="-5736"/>
    </p:cViewPr>
  </p:outlineViewPr>
  <p:notesTextViewPr>
    <p:cViewPr>
      <p:scale>
        <a:sx n="1" d="1"/>
        <a:sy n="1" d="1"/>
      </p:scale>
      <p:origin x="0" y="0"/>
    </p:cViewPr>
  </p:notesTextViewPr>
  <p:notesViewPr>
    <p:cSldViewPr snapToGrid="0">
      <p:cViewPr varScale="1">
        <p:scale>
          <a:sx n="86" d="100"/>
          <a:sy n="86" d="100"/>
        </p:scale>
        <p:origin x="3858"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4-04-05T14:26:46.059" idx="1">
    <p:pos x="1329" y="1961"/>
    <p:text/>
    <p:extLst>
      <p:ext uri="{C676402C-5697-4E1C-873F-D02D1690AC5C}">
        <p15:threadingInfo xmlns:p15="http://schemas.microsoft.com/office/powerpoint/2012/main" timeZoneBias="4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4-04-05T14:26:46.059" idx="1">
    <p:pos x="1329" y="1961"/>
    <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D6B1A8-6954-49F9-90AE-EF70C39F1E86}" type="datetimeFigureOut">
              <a:rPr lang="en-US" smtClean="0"/>
              <a:t>5/4/2024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99493A-A9BB-4C85-9901-F5B7866C0478}" type="slidenum">
              <a:rPr lang="en-US" smtClean="0"/>
              <a:t>‹#›</a:t>
            </a:fld>
            <a:endParaRPr lang="en-US"/>
          </a:p>
        </p:txBody>
      </p:sp>
    </p:spTree>
    <p:extLst>
      <p:ext uri="{BB962C8B-B14F-4D97-AF65-F5344CB8AC3E}">
        <p14:creationId xmlns:p14="http://schemas.microsoft.com/office/powerpoint/2010/main" val="4171645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researchgate.net/publication/4010558_Design_and_initial_results_of_a_bottom_stationing_ocean_profiler"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Thanks very much for the opportunity to talk about MBARI’s</a:t>
            </a:r>
            <a:r>
              <a:rPr lang="en-US" baseline="0" dirty="0"/>
              <a:t> coastal profiling float project</a:t>
            </a:r>
            <a:endParaRPr lang="en-US" dirty="0"/>
          </a:p>
          <a:p>
            <a:r>
              <a:rPr lang="en-US" dirty="0"/>
              <a:t>Describe</a:t>
            </a:r>
            <a:r>
              <a:rPr lang="en-US" baseline="0" dirty="0"/>
              <a:t> what this project is</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1</a:t>
            </a:fld>
            <a:endParaRPr lang="en-US"/>
          </a:p>
        </p:txBody>
      </p:sp>
    </p:spTree>
    <p:extLst>
      <p:ext uri="{BB962C8B-B14F-4D97-AF65-F5344CB8AC3E}">
        <p14:creationId xmlns:p14="http://schemas.microsoft.com/office/powerpoint/2010/main" val="31310760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14</a:t>
            </a:fld>
            <a:endParaRPr lang="en-US"/>
          </a:p>
        </p:txBody>
      </p:sp>
    </p:spTree>
    <p:extLst>
      <p:ext uri="{BB962C8B-B14F-4D97-AF65-F5344CB8AC3E}">
        <p14:creationId xmlns:p14="http://schemas.microsoft.com/office/powerpoint/2010/main" val="2989106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 used to work in the engineering department at MBARI, now I work in the </a:t>
            </a:r>
            <a:r>
              <a:rPr lang="en-US" baseline="0" dirty="0" err="1"/>
              <a:t>chem</a:t>
            </a:r>
            <a:r>
              <a:rPr lang="en-US" baseline="0" dirty="0"/>
              <a:t> sensor lab and one of the first lessons I learned was that our product was useful science data, and that a really well engineering platform isn’t of any value if it doesn’t produce useful science data. I don’t really understand this thinking but I do accept it, so we’ve been working on the shore side tools we need to effectively interpret the data the CPF acquires.</a:t>
            </a:r>
          </a:p>
          <a:p>
            <a:r>
              <a:rPr lang="en-US" baseline="0" dirty="0"/>
              <a:t>We can see a cold, low oxygen deep water mass roll up the shelf and presumably transport nutrients (we’ll know when we have the Nitrate sensor on.;</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15</a:t>
            </a:fld>
            <a:endParaRPr lang="en-US"/>
          </a:p>
        </p:txBody>
      </p:sp>
    </p:spTree>
    <p:extLst>
      <p:ext uri="{BB962C8B-B14F-4D97-AF65-F5344CB8AC3E}">
        <p14:creationId xmlns:p14="http://schemas.microsoft.com/office/powerpoint/2010/main" val="16981402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 used to work in the engineering department at MBARI, now I work in the </a:t>
            </a:r>
            <a:r>
              <a:rPr lang="en-US" baseline="0" dirty="0" err="1"/>
              <a:t>chem</a:t>
            </a:r>
            <a:r>
              <a:rPr lang="en-US" baseline="0" dirty="0"/>
              <a:t> sensor lab and one of the first lessons I learned was that our product was useful science data, and that a really well engineering platform isn’t of any value if it doesn’t produce useful science data. I don’t really understand this thinking but I do accept it, so we’ve been working on the shore side tools we need to effectively interpret the data the CPF acquires.</a:t>
            </a:r>
          </a:p>
          <a:p>
            <a:r>
              <a:rPr lang="en-US" baseline="0" dirty="0"/>
              <a:t>We can see a cold, low oxygen deep water mass roll up the shelf and presumably transport nutrients (we’ll know when we have the Nitrate sensor on.;</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16</a:t>
            </a:fld>
            <a:endParaRPr lang="en-US"/>
          </a:p>
        </p:txBody>
      </p:sp>
    </p:spTree>
    <p:extLst>
      <p:ext uri="{BB962C8B-B14F-4D97-AF65-F5344CB8AC3E}">
        <p14:creationId xmlns:p14="http://schemas.microsoft.com/office/powerpoint/2010/main" val="34430767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 used to work in the engineering department at MBARI, now I work in the </a:t>
            </a:r>
            <a:r>
              <a:rPr lang="en-US" baseline="0" dirty="0" err="1"/>
              <a:t>chem</a:t>
            </a:r>
            <a:r>
              <a:rPr lang="en-US" baseline="0" dirty="0"/>
              <a:t> sensor lab and one of the first lessons I learned was that our product was useful science data, and that a really well engineering platform isn’t of any value if it doesn’t produce useful science data. I don’t really understand this thinking but I do accept it, so we’ve been working on the shore side tools we need to effectively interpret the data the CPF acquires.</a:t>
            </a:r>
          </a:p>
          <a:p>
            <a:r>
              <a:rPr lang="en-US" baseline="0" dirty="0"/>
              <a:t>We can see a cold, low oxygen deep water mass roll up the shelf and presumably transport nutrients (we’ll know when we have the Nitrate sensor on.;</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17</a:t>
            </a:fld>
            <a:endParaRPr lang="en-US"/>
          </a:p>
        </p:txBody>
      </p:sp>
    </p:spTree>
    <p:extLst>
      <p:ext uri="{BB962C8B-B14F-4D97-AF65-F5344CB8AC3E}">
        <p14:creationId xmlns:p14="http://schemas.microsoft.com/office/powerpoint/2010/main" val="2576164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18</a:t>
            </a:fld>
            <a:endParaRPr lang="en-US"/>
          </a:p>
        </p:txBody>
      </p:sp>
    </p:spTree>
    <p:extLst>
      <p:ext uri="{BB962C8B-B14F-4D97-AF65-F5344CB8AC3E}">
        <p14:creationId xmlns:p14="http://schemas.microsoft.com/office/powerpoint/2010/main" val="40059755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19</a:t>
            </a:fld>
            <a:endParaRPr lang="en-US"/>
          </a:p>
        </p:txBody>
      </p:sp>
    </p:spTree>
    <p:extLst>
      <p:ext uri="{BB962C8B-B14F-4D97-AF65-F5344CB8AC3E}">
        <p14:creationId xmlns:p14="http://schemas.microsoft.com/office/powerpoint/2010/main" val="24043520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20</a:t>
            </a:fld>
            <a:endParaRPr lang="en-US"/>
          </a:p>
        </p:txBody>
      </p:sp>
    </p:spTree>
    <p:extLst>
      <p:ext uri="{BB962C8B-B14F-4D97-AF65-F5344CB8AC3E}">
        <p14:creationId xmlns:p14="http://schemas.microsoft.com/office/powerpoint/2010/main" val="29922369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21</a:t>
            </a:fld>
            <a:endParaRPr lang="en-US"/>
          </a:p>
        </p:txBody>
      </p:sp>
    </p:spTree>
    <p:extLst>
      <p:ext uri="{BB962C8B-B14F-4D97-AF65-F5344CB8AC3E}">
        <p14:creationId xmlns:p14="http://schemas.microsoft.com/office/powerpoint/2010/main" val="5168987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22</a:t>
            </a:fld>
            <a:endParaRPr lang="en-US"/>
          </a:p>
        </p:txBody>
      </p:sp>
    </p:spTree>
    <p:extLst>
      <p:ext uri="{BB962C8B-B14F-4D97-AF65-F5344CB8AC3E}">
        <p14:creationId xmlns:p14="http://schemas.microsoft.com/office/powerpoint/2010/main" val="42797816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23</a:t>
            </a:fld>
            <a:endParaRPr lang="en-US"/>
          </a:p>
        </p:txBody>
      </p:sp>
    </p:spTree>
    <p:extLst>
      <p:ext uri="{BB962C8B-B14F-4D97-AF65-F5344CB8AC3E}">
        <p14:creationId xmlns:p14="http://schemas.microsoft.com/office/powerpoint/2010/main" val="3008253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 an ocean engineer,</a:t>
            </a:r>
            <a:r>
              <a:rPr lang="en-US" baseline="0" dirty="0" smtClean="0"/>
              <a:t> I’m not an fishery scientist but t</a:t>
            </a:r>
            <a:r>
              <a:rPr lang="en-US" dirty="0" smtClean="0"/>
              <a:t>he message</a:t>
            </a:r>
            <a:r>
              <a:rPr lang="en-US" baseline="0" dirty="0" smtClean="0"/>
              <a:t> I got at the time </a:t>
            </a:r>
            <a:r>
              <a:rPr lang="en-US" dirty="0" smtClean="0"/>
              <a:t>was that not enough</a:t>
            </a:r>
            <a:r>
              <a:rPr lang="en-US" baseline="0" dirty="0" smtClean="0"/>
              <a:t> of the right kind of data was getting into the right hands at the right time to effectively manage fisheries.</a:t>
            </a:r>
          </a:p>
          <a:p>
            <a:endParaRPr lang="en-US" baseline="0" dirty="0" smtClean="0"/>
          </a:p>
          <a:p>
            <a:r>
              <a:rPr lang="en-US" baseline="0" dirty="0" smtClean="0"/>
              <a:t>Obviously things have come a long way.  NOAA Future Seas is applying models </a:t>
            </a:r>
            <a:r>
              <a:rPr lang="en-US" sz="1200" b="0" i="0" kern="1200" dirty="0" smtClean="0">
                <a:solidFill>
                  <a:schemeClr val="tx1"/>
                </a:solidFill>
                <a:effectLst/>
                <a:latin typeface="+mn-lt"/>
                <a:ea typeface="+mn-ea"/>
                <a:cs typeface="+mn-cs"/>
              </a:rPr>
              <a:t>to explore future scenarios in an “end-to-end” framework</a:t>
            </a:r>
            <a:r>
              <a:rPr lang="en-US" sz="1200" b="0" i="0" kern="1200" baseline="0" dirty="0" smtClean="0">
                <a:solidFill>
                  <a:schemeClr val="tx1"/>
                </a:solidFill>
                <a:effectLst/>
                <a:latin typeface="+mn-lt"/>
                <a:ea typeface="+mn-ea"/>
                <a:cs typeface="+mn-cs"/>
              </a:rPr>
              <a:t>. I worked in a modeling group in grad school and, at least back then, we needed a significant volume of data to calibrate and validate our model of PCB transport in Lake Erie.</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6</a:t>
            </a:fld>
            <a:endParaRPr lang="en-US"/>
          </a:p>
        </p:txBody>
      </p:sp>
    </p:spTree>
    <p:extLst>
      <p:ext uri="{BB962C8B-B14F-4D97-AF65-F5344CB8AC3E}">
        <p14:creationId xmlns:p14="http://schemas.microsoft.com/office/powerpoint/2010/main" val="12202716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24</a:t>
            </a:fld>
            <a:endParaRPr lang="en-US"/>
          </a:p>
        </p:txBody>
      </p:sp>
    </p:spTree>
    <p:extLst>
      <p:ext uri="{BB962C8B-B14F-4D97-AF65-F5344CB8AC3E}">
        <p14:creationId xmlns:p14="http://schemas.microsoft.com/office/powerpoint/2010/main" val="20686606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25</a:t>
            </a:fld>
            <a:endParaRPr lang="en-US"/>
          </a:p>
        </p:txBody>
      </p:sp>
    </p:spTree>
    <p:extLst>
      <p:ext uri="{BB962C8B-B14F-4D97-AF65-F5344CB8AC3E}">
        <p14:creationId xmlns:p14="http://schemas.microsoft.com/office/powerpoint/2010/main" val="29340523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26</a:t>
            </a:fld>
            <a:endParaRPr lang="en-US"/>
          </a:p>
        </p:txBody>
      </p:sp>
    </p:spTree>
    <p:extLst>
      <p:ext uri="{BB962C8B-B14F-4D97-AF65-F5344CB8AC3E}">
        <p14:creationId xmlns:p14="http://schemas.microsoft.com/office/powerpoint/2010/main" val="980078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27</a:t>
            </a:fld>
            <a:endParaRPr lang="en-US"/>
          </a:p>
        </p:txBody>
      </p:sp>
    </p:spTree>
    <p:extLst>
      <p:ext uri="{BB962C8B-B14F-4D97-AF65-F5344CB8AC3E}">
        <p14:creationId xmlns:p14="http://schemas.microsoft.com/office/powerpoint/2010/main" val="35195819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28</a:t>
            </a:fld>
            <a:endParaRPr lang="en-US"/>
          </a:p>
        </p:txBody>
      </p:sp>
    </p:spTree>
    <p:extLst>
      <p:ext uri="{BB962C8B-B14F-4D97-AF65-F5344CB8AC3E}">
        <p14:creationId xmlns:p14="http://schemas.microsoft.com/office/powerpoint/2010/main" val="20172273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29</a:t>
            </a:fld>
            <a:endParaRPr lang="en-US"/>
          </a:p>
        </p:txBody>
      </p:sp>
    </p:spTree>
    <p:extLst>
      <p:ext uri="{BB962C8B-B14F-4D97-AF65-F5344CB8AC3E}">
        <p14:creationId xmlns:p14="http://schemas.microsoft.com/office/powerpoint/2010/main" val="21152234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30</a:t>
            </a:fld>
            <a:endParaRPr lang="en-US"/>
          </a:p>
        </p:txBody>
      </p:sp>
    </p:spTree>
    <p:extLst>
      <p:ext uri="{BB962C8B-B14F-4D97-AF65-F5344CB8AC3E}">
        <p14:creationId xmlns:p14="http://schemas.microsoft.com/office/powerpoint/2010/main" val="22911020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31</a:t>
            </a:fld>
            <a:endParaRPr lang="en-US"/>
          </a:p>
        </p:txBody>
      </p:sp>
    </p:spTree>
    <p:extLst>
      <p:ext uri="{BB962C8B-B14F-4D97-AF65-F5344CB8AC3E}">
        <p14:creationId xmlns:p14="http://schemas.microsoft.com/office/powerpoint/2010/main" val="2304571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32</a:t>
            </a:fld>
            <a:endParaRPr lang="en-US"/>
          </a:p>
        </p:txBody>
      </p:sp>
    </p:spTree>
    <p:extLst>
      <p:ext uri="{BB962C8B-B14F-4D97-AF65-F5344CB8AC3E}">
        <p14:creationId xmlns:p14="http://schemas.microsoft.com/office/powerpoint/2010/main" val="13596277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33</a:t>
            </a:fld>
            <a:endParaRPr lang="en-US"/>
          </a:p>
        </p:txBody>
      </p:sp>
    </p:spTree>
    <p:extLst>
      <p:ext uri="{BB962C8B-B14F-4D97-AF65-F5344CB8AC3E}">
        <p14:creationId xmlns:p14="http://schemas.microsoft.com/office/powerpoint/2010/main" val="27858196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7</a:t>
            </a:fld>
            <a:endParaRPr lang="en-US"/>
          </a:p>
        </p:txBody>
      </p:sp>
    </p:spTree>
    <p:extLst>
      <p:ext uri="{BB962C8B-B14F-4D97-AF65-F5344CB8AC3E}">
        <p14:creationId xmlns:p14="http://schemas.microsoft.com/office/powerpoint/2010/main" val="4320602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34</a:t>
            </a:fld>
            <a:endParaRPr lang="en-US"/>
          </a:p>
        </p:txBody>
      </p:sp>
    </p:spTree>
    <p:extLst>
      <p:ext uri="{BB962C8B-B14F-4D97-AF65-F5344CB8AC3E}">
        <p14:creationId xmlns:p14="http://schemas.microsoft.com/office/powerpoint/2010/main" val="15625325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35</a:t>
            </a:fld>
            <a:endParaRPr lang="en-US"/>
          </a:p>
        </p:txBody>
      </p:sp>
    </p:spTree>
    <p:extLst>
      <p:ext uri="{BB962C8B-B14F-4D97-AF65-F5344CB8AC3E}">
        <p14:creationId xmlns:p14="http://schemas.microsoft.com/office/powerpoint/2010/main" val="6961359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36</a:t>
            </a:fld>
            <a:endParaRPr lang="en-US"/>
          </a:p>
        </p:txBody>
      </p:sp>
    </p:spTree>
    <p:extLst>
      <p:ext uri="{BB962C8B-B14F-4D97-AF65-F5344CB8AC3E}">
        <p14:creationId xmlns:p14="http://schemas.microsoft.com/office/powerpoint/2010/main" val="24313913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a:t>
            </a:r>
            <a:r>
              <a:rPr lang="en-US" baseline="0" dirty="0"/>
              <a:t> is pretty dense, I’ll try to unpack it for you.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 talked about the challenge of keeping the CPF in the coastal zone and not on the beach of off-shore.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We identified this risk at the beginning of the project and suggested we could mitigate this risk to some extent using operational, 3D numerical current models.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 The ROMS model runs every day and give a 3 day 3D forecast of currents in the Monterey Bay.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So if the CPF was drifting west, in many coastal zones there would be a high probability there is a sub-surface current heading roughly east and we could park at that depth to move back toward the target volume. This is much like the way </a:t>
            </a:r>
            <a:r>
              <a:rPr lang="en-US" dirty="0"/>
              <a:t>Hot air balloons navigate.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a:t>
            </a:r>
            <a:r>
              <a:rPr lang="en-US" baseline="0" dirty="0"/>
              <a:t> we ran an experiment, here’s the target area …</a:t>
            </a:r>
            <a:endParaRPr lang="en-US" dirty="0"/>
          </a:p>
          <a:p>
            <a:r>
              <a:rPr lang="en-US" dirty="0"/>
              <a:t>Need to run ROMS at higher resolution particularly given the bathymetry</a:t>
            </a:r>
          </a:p>
          <a:p>
            <a:endParaRPr lang="en-US" dirty="0"/>
          </a:p>
          <a:p>
            <a:r>
              <a:rPr lang="en-US" dirty="0"/>
              <a:t>Maybe crop the ROMS window and add a velocity vs depth plot.</a:t>
            </a:r>
          </a:p>
        </p:txBody>
      </p:sp>
      <p:sp>
        <p:nvSpPr>
          <p:cNvPr id="4" name="Slide Number Placeholder 3"/>
          <p:cNvSpPr>
            <a:spLocks noGrp="1"/>
          </p:cNvSpPr>
          <p:nvPr>
            <p:ph type="sldNum" sz="quarter" idx="5"/>
          </p:nvPr>
        </p:nvSpPr>
        <p:spPr/>
        <p:txBody>
          <a:bodyPr/>
          <a:lstStyle/>
          <a:p>
            <a:fld id="{8599493A-A9BB-4C85-9901-F5B7866C0478}" type="slidenum">
              <a:rPr lang="en-US" smtClean="0"/>
              <a:t>37</a:t>
            </a:fld>
            <a:endParaRPr lang="en-US"/>
          </a:p>
        </p:txBody>
      </p:sp>
    </p:spTree>
    <p:extLst>
      <p:ext uri="{BB962C8B-B14F-4D97-AF65-F5344CB8AC3E}">
        <p14:creationId xmlns:p14="http://schemas.microsoft.com/office/powerpoint/2010/main" val="6665447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a:t>
            </a:r>
            <a:r>
              <a:rPr lang="en-US" baseline="0" dirty="0"/>
              <a:t> is pretty dense, I’ll try to unpack it for you.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 talked about the challenge of keeping the CPF in the coastal zone and not on the beach of off-shore.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We identified this risk at the beginning of the project and suggested we could mitigate this risk to some extent using operational, 3D numerical current models.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 The ROMS model runs every day and give a 3 day 3D forecast of currents in the Monterey Bay.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So if the CPF was drifting west, in many coastal zones there would be a high probability there is a sub-surface current heading roughly east and we could park at that depth to move back toward the target volume. This is much like the way </a:t>
            </a:r>
            <a:r>
              <a:rPr lang="en-US" dirty="0"/>
              <a:t>Hot air balloons navigate.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a:t>
            </a:r>
            <a:r>
              <a:rPr lang="en-US" baseline="0" dirty="0"/>
              <a:t> we ran an experiment, here’s the target area …</a:t>
            </a:r>
            <a:endParaRPr lang="en-US" dirty="0"/>
          </a:p>
          <a:p>
            <a:r>
              <a:rPr lang="en-US" dirty="0"/>
              <a:t>Need to run ROMS at higher resolution particularly given the bathymetry</a:t>
            </a:r>
          </a:p>
          <a:p>
            <a:endParaRPr lang="en-US" dirty="0"/>
          </a:p>
          <a:p>
            <a:r>
              <a:rPr lang="en-US" dirty="0"/>
              <a:t>Maybe crop the ROMS window and add a velocity vs depth plot.</a:t>
            </a:r>
          </a:p>
        </p:txBody>
      </p:sp>
      <p:sp>
        <p:nvSpPr>
          <p:cNvPr id="4" name="Slide Number Placeholder 3"/>
          <p:cNvSpPr>
            <a:spLocks noGrp="1"/>
          </p:cNvSpPr>
          <p:nvPr>
            <p:ph type="sldNum" sz="quarter" idx="5"/>
          </p:nvPr>
        </p:nvSpPr>
        <p:spPr/>
        <p:txBody>
          <a:bodyPr/>
          <a:lstStyle/>
          <a:p>
            <a:fld id="{8599493A-A9BB-4C85-9901-F5B7866C0478}" type="slidenum">
              <a:rPr lang="en-US" smtClean="0"/>
              <a:t>38</a:t>
            </a:fld>
            <a:endParaRPr lang="en-US"/>
          </a:p>
        </p:txBody>
      </p:sp>
    </p:spTree>
    <p:extLst>
      <p:ext uri="{BB962C8B-B14F-4D97-AF65-F5344CB8AC3E}">
        <p14:creationId xmlns:p14="http://schemas.microsoft.com/office/powerpoint/2010/main" val="18700486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Working in shallow water is a challenge as I mentioned earlier.  If you’re working in 20 meters of water you don’t want to spend 15 of those meters getting to a stable vertical velocity</a:t>
            </a:r>
          </a:p>
          <a:p>
            <a:r>
              <a:rPr lang="en-US" dirty="0"/>
              <a:t>The zoomed inset is for getting off the surface which is harder due to wave action and the fact that we descend at 20 cm/sec and ascend at 10 cm/sec</a:t>
            </a:r>
          </a:p>
          <a:p>
            <a:r>
              <a:rPr lang="en-US" dirty="0"/>
              <a:t>Sampling is typically done during park, anchor and ascent but can be done on descent if desired.</a:t>
            </a:r>
          </a:p>
          <a:p>
            <a:r>
              <a:rPr lang="en-US" dirty="0"/>
              <a:t>The depth control has a dead band which in this case is set for +/1 meter.</a:t>
            </a:r>
          </a:p>
          <a:p>
            <a:r>
              <a:rPr lang="en-US" dirty="0"/>
              <a:t>Tuned for maximum stability and noise rejection and  moderate performance</a:t>
            </a:r>
          </a:p>
          <a:p>
            <a:r>
              <a:rPr lang="en-US" dirty="0"/>
              <a:t>6 meters of overshoot</a:t>
            </a:r>
          </a:p>
        </p:txBody>
      </p:sp>
      <p:sp>
        <p:nvSpPr>
          <p:cNvPr id="4" name="Slide Number Placeholder 3"/>
          <p:cNvSpPr>
            <a:spLocks noGrp="1"/>
          </p:cNvSpPr>
          <p:nvPr>
            <p:ph type="sldNum" sz="quarter" idx="5"/>
          </p:nvPr>
        </p:nvSpPr>
        <p:spPr/>
        <p:txBody>
          <a:bodyPr/>
          <a:lstStyle/>
          <a:p>
            <a:fld id="{8599493A-A9BB-4C85-9901-F5B7866C0478}" type="slidenum">
              <a:rPr lang="en-US" smtClean="0"/>
              <a:t>39</a:t>
            </a:fld>
            <a:endParaRPr lang="en-US"/>
          </a:p>
        </p:txBody>
      </p:sp>
    </p:spTree>
    <p:extLst>
      <p:ext uri="{BB962C8B-B14F-4D97-AF65-F5344CB8AC3E}">
        <p14:creationId xmlns:p14="http://schemas.microsoft.com/office/powerpoint/2010/main" val="4885626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Exact same control algorithm with no dead band.</a:t>
            </a:r>
          </a:p>
          <a:p>
            <a:r>
              <a:rPr lang="en-US" dirty="0"/>
              <a:t>After trying several other subsurface </a:t>
            </a:r>
            <a:r>
              <a:rPr lang="en-US" dirty="0" err="1"/>
              <a:t>Lagrangian</a:t>
            </a:r>
            <a:r>
              <a:rPr lang="en-US" dirty="0"/>
              <a:t> floats, the MBARI BOG built 2 for their twice a year field deployments</a:t>
            </a:r>
          </a:p>
          <a:p>
            <a:r>
              <a:rPr lang="en-US" dirty="0"/>
              <a:t>Ballast in 350 gram increments in the test tank</a:t>
            </a:r>
          </a:p>
          <a:p>
            <a:r>
              <a:rPr lang="en-US" dirty="0"/>
              <a:t>Control algorithms</a:t>
            </a:r>
            <a:r>
              <a:rPr lang="en-US" baseline="0" dirty="0"/>
              <a:t> designed for maximum stability and noise rejection and </a:t>
            </a:r>
            <a:r>
              <a:rPr lang="en-US" baseline="0"/>
              <a:t>minimal performance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Pick up truck of the sea</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40</a:t>
            </a:fld>
            <a:endParaRPr lang="en-US"/>
          </a:p>
        </p:txBody>
      </p:sp>
    </p:spTree>
    <p:extLst>
      <p:ext uri="{BB962C8B-B14F-4D97-AF65-F5344CB8AC3E}">
        <p14:creationId xmlns:p14="http://schemas.microsoft.com/office/powerpoint/2010/main" val="8487557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dirty="0">
                <a:effectLst>
                  <a:outerShdw blurRad="38100" dist="38100" dir="2700000" algn="tl">
                    <a:srgbClr val="000000">
                      <a:alpha val="43137"/>
                    </a:srgbClr>
                  </a:outerShdw>
                </a:effectLst>
                <a:latin typeface="+mn-lt"/>
                <a:hlinkClick r:id="rId3"/>
              </a:rPr>
              <a:t>I</a:t>
            </a:r>
            <a:r>
              <a:rPr lang="en-US" b="0" u="none" baseline="0" dirty="0">
                <a:solidFill>
                  <a:schemeClr val="bg1"/>
                </a:solidFill>
                <a:effectLst>
                  <a:outerShdw blurRad="38100" dist="38100" dir="2700000" algn="tl">
                    <a:srgbClr val="000000">
                      <a:alpha val="43137"/>
                    </a:srgbClr>
                  </a:outerShdw>
                </a:effectLst>
                <a:latin typeface="+mn-lt"/>
                <a:hlinkClick r:id="rId3"/>
              </a:rPr>
              <a:t>f you’re working in 20 meters of water you don’t want to spend 15 of those meters reaching a stable profiling velocity</a:t>
            </a:r>
          </a:p>
          <a:p>
            <a:r>
              <a:rPr lang="en-US" b="0" u="none" baseline="0" dirty="0">
                <a:solidFill>
                  <a:schemeClr val="bg1"/>
                </a:solidFill>
                <a:effectLst>
                  <a:outerShdw blurRad="38100" dist="38100" dir="2700000" algn="tl">
                    <a:srgbClr val="000000">
                      <a:alpha val="43137"/>
                    </a:srgbClr>
                  </a:outerShdw>
                </a:effectLst>
                <a:latin typeface="+mn-lt"/>
                <a:hlinkClick r:id="rId3"/>
              </a:rPr>
              <a:t>Profiling floats have been very effective platforms for the pH and Nitrates sensors we’ve developed in our lab but so far, only in deep water, open ocean applications </a:t>
            </a:r>
          </a:p>
          <a:p>
            <a:r>
              <a:rPr lang="en-US" b="0" u="none" baseline="0" dirty="0">
                <a:solidFill>
                  <a:schemeClr val="bg1"/>
                </a:solidFill>
                <a:effectLst>
                  <a:outerShdw blurRad="38100" dist="38100" dir="2700000" algn="tl">
                    <a:srgbClr val="000000">
                      <a:alpha val="43137"/>
                    </a:srgbClr>
                  </a:outerShdw>
                </a:effectLst>
                <a:latin typeface="+mn-lt"/>
                <a:hlinkClick r:id="rId3"/>
              </a:rPr>
              <a:t>Profiling floats are kind of a base line for evaluating platform concepts and were the only approach that scaled up to the scales we were targeting at a cost that was consistent with reasonable funding assumptions</a:t>
            </a:r>
          </a:p>
          <a:p>
            <a:r>
              <a:rPr lang="en-US" b="0" u="none" baseline="0" dirty="0">
                <a:solidFill>
                  <a:schemeClr val="bg1"/>
                </a:solidFill>
                <a:effectLst>
                  <a:outerShdw blurRad="38100" dist="38100" dir="2700000" algn="tl">
                    <a:srgbClr val="000000">
                      <a:alpha val="43137"/>
                    </a:srgbClr>
                  </a:outerShdw>
                </a:effectLst>
                <a:latin typeface="+mn-lt"/>
                <a:hlinkClick r:id="rId3"/>
              </a:rPr>
              <a:t>Say bottom station ocean profiler</a:t>
            </a:r>
          </a:p>
          <a:p>
            <a:r>
              <a:rPr lang="en-US" b="0" u="none" dirty="0">
                <a:effectLst>
                  <a:outerShdw blurRad="38100" dist="38100" dir="2700000" algn="tl">
                    <a:srgbClr val="000000">
                      <a:alpha val="43137"/>
                    </a:srgbClr>
                  </a:outerShdw>
                </a:effectLst>
                <a:latin typeface="+mn-lt"/>
                <a:hlinkClick r:id="rId3"/>
              </a:rPr>
              <a:t>https://www.researchgate.net/publication/4010558_Design_and_initial_results_of_a_bottom_stationing_ocean_profiler</a:t>
            </a:r>
            <a:endParaRPr lang="en-US" b="0" u="none" dirty="0">
              <a:effectLst>
                <a:outerShdw blurRad="38100" dist="38100" dir="2700000" algn="tl">
                  <a:srgbClr val="000000">
                    <a:alpha val="43137"/>
                  </a:srgbClr>
                </a:outerShdw>
              </a:effectLst>
              <a:latin typeface="+mn-lt"/>
            </a:endParaRPr>
          </a:p>
          <a:p>
            <a:pPr fontAlgn="base"/>
            <a:r>
              <a:rPr lang="en-US" sz="1200" b="0" i="0" u="none" kern="1200" dirty="0" err="1">
                <a:solidFill>
                  <a:schemeClr val="tx1"/>
                </a:solidFill>
                <a:effectLst>
                  <a:outerShdw blurRad="38100" dist="38100" dir="2700000" algn="tl">
                    <a:srgbClr val="000000">
                      <a:alpha val="43137"/>
                    </a:srgbClr>
                  </a:outerShdw>
                </a:effectLst>
                <a:latin typeface="+mn-lt"/>
                <a:ea typeface="+mn-ea"/>
                <a:cs typeface="+mn-cs"/>
              </a:rPr>
              <a:t>Arvor</a:t>
            </a:r>
            <a:r>
              <a:rPr lang="en-US" sz="1200" b="0" i="0" u="none" kern="1200" dirty="0">
                <a:solidFill>
                  <a:schemeClr val="tx1"/>
                </a:solidFill>
                <a:effectLst>
                  <a:outerShdw blurRad="38100" dist="38100" dir="2700000" algn="tl">
                    <a:srgbClr val="000000">
                      <a:alpha val="43137"/>
                    </a:srgbClr>
                  </a:outerShdw>
                </a:effectLst>
                <a:latin typeface="+mn-lt"/>
                <a:ea typeface="+mn-ea"/>
                <a:cs typeface="+mn-cs"/>
              </a:rPr>
              <a:t>-C FLOAT DIMENSIONS Overall length: 195cm with antenna Hull length: 140cm Hull diameter: 11cm Weight: 22kg</a:t>
            </a:r>
          </a:p>
          <a:p>
            <a:pPr fontAlgn="base"/>
            <a:r>
              <a:rPr lang="en-US" sz="1200" b="0" i="0" u="none" kern="1200" dirty="0">
                <a:solidFill>
                  <a:schemeClr val="tx1"/>
                </a:solidFill>
                <a:effectLst>
                  <a:outerShdw blurRad="38100" dist="38100" dir="2700000" algn="tl">
                    <a:srgbClr val="000000">
                      <a:alpha val="43137"/>
                    </a:srgbClr>
                  </a:outerShdw>
                </a:effectLst>
                <a:latin typeface="+mn-lt"/>
                <a:ea typeface="+mn-ea"/>
                <a:cs typeface="+mn-cs"/>
              </a:rPr>
              <a:t>Talk about anchoring, fast profiling, numerical model</a:t>
            </a:r>
          </a:p>
          <a:p>
            <a:endParaRPr lang="en-US" b="0" u="none" dirty="0">
              <a:effectLst>
                <a:outerShdw blurRad="38100" dist="38100" dir="2700000" algn="tl">
                  <a:srgbClr val="000000">
                    <a:alpha val="43137"/>
                  </a:srgbClr>
                </a:outerShdw>
              </a:effectLst>
              <a:latin typeface="+mn-lt"/>
            </a:endParaRPr>
          </a:p>
        </p:txBody>
      </p:sp>
      <p:sp>
        <p:nvSpPr>
          <p:cNvPr id="4" name="Slide Number Placeholder 3"/>
          <p:cNvSpPr>
            <a:spLocks noGrp="1"/>
          </p:cNvSpPr>
          <p:nvPr>
            <p:ph type="sldNum" sz="quarter" idx="10"/>
          </p:nvPr>
        </p:nvSpPr>
        <p:spPr/>
        <p:txBody>
          <a:bodyPr/>
          <a:lstStyle/>
          <a:p>
            <a:fld id="{8599493A-A9BB-4C85-9901-F5B7866C0478}" type="slidenum">
              <a:rPr lang="en-US" smtClean="0"/>
              <a:t>41</a:t>
            </a:fld>
            <a:endParaRPr lang="en-US"/>
          </a:p>
        </p:txBody>
      </p:sp>
    </p:spTree>
    <p:extLst>
      <p:ext uri="{BB962C8B-B14F-4D97-AF65-F5344CB8AC3E}">
        <p14:creationId xmlns:p14="http://schemas.microsoft.com/office/powerpoint/2010/main" val="2060956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a:p>
            <a:r>
              <a:rPr lang="en-US" sz="1200" kern="1200" dirty="0">
                <a:solidFill>
                  <a:schemeClr val="tx1"/>
                </a:solidFill>
                <a:effectLst/>
                <a:latin typeface="+mn-lt"/>
                <a:ea typeface="+mn-ea"/>
                <a:cs typeface="+mn-cs"/>
              </a:rPr>
              <a:t>The primary science focus will be the influence of lateral nutrient transport from upwelling plumes versus canyon upwelling on the development of high chlorophyll levels in the Monterey Bay “upwelling shadow” </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42</a:t>
            </a:fld>
            <a:endParaRPr lang="en-US"/>
          </a:p>
        </p:txBody>
      </p:sp>
    </p:spTree>
    <p:extLst>
      <p:ext uri="{BB962C8B-B14F-4D97-AF65-F5344CB8AC3E}">
        <p14:creationId xmlns:p14="http://schemas.microsoft.com/office/powerpoint/2010/main" val="34547059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43</a:t>
            </a:fld>
            <a:endParaRPr lang="en-US"/>
          </a:p>
        </p:txBody>
      </p:sp>
    </p:spTree>
    <p:extLst>
      <p:ext uri="{BB962C8B-B14F-4D97-AF65-F5344CB8AC3E}">
        <p14:creationId xmlns:p14="http://schemas.microsoft.com/office/powerpoint/2010/main" val="2152459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Low and declining oxygen levels in the open ocean and coastal waters affect processes ranging from biogeochemistry to food security.</a:t>
            </a:r>
          </a:p>
          <a:p>
            <a:r>
              <a:rPr lang="en-US" dirty="0" smtClean="0"/>
              <a:t>The global map indicates coastal sites where anthropogenic nutrients have exacerbated or caused O2 declines to &lt;2 mg liter−1 (&lt;63 </a:t>
            </a:r>
            <a:r>
              <a:rPr lang="en-US" dirty="0" err="1" smtClean="0"/>
              <a:t>μmol</a:t>
            </a:r>
            <a:r>
              <a:rPr lang="en-US" dirty="0" smtClean="0"/>
              <a:t> liter−1) (red dots) One</a:t>
            </a:r>
            <a:r>
              <a:rPr lang="en-US" baseline="0" dirty="0" smtClean="0"/>
              <a:t> definition for hypoxia</a:t>
            </a:r>
            <a:r>
              <a:rPr lang="en-US" dirty="0" smtClean="0"/>
              <a:t>, as well as ocean oxygen-minimum zones at 300 m of depth (blue shaded regions). [Map created from data provided by R. Diaz, updated by members of the GO2NE network, and downloaded from the World Ocean Atlas 2009].</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8</a:t>
            </a:fld>
            <a:endParaRPr lang="en-US"/>
          </a:p>
        </p:txBody>
      </p:sp>
    </p:spTree>
    <p:extLst>
      <p:ext uri="{BB962C8B-B14F-4D97-AF65-F5344CB8AC3E}">
        <p14:creationId xmlns:p14="http://schemas.microsoft.com/office/powerpoint/2010/main" val="32299968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44</a:t>
            </a:fld>
            <a:endParaRPr lang="en-US"/>
          </a:p>
        </p:txBody>
      </p:sp>
    </p:spTree>
    <p:extLst>
      <p:ext uri="{BB962C8B-B14F-4D97-AF65-F5344CB8AC3E}">
        <p14:creationId xmlns:p14="http://schemas.microsoft.com/office/powerpoint/2010/main" val="36153017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45</a:t>
            </a:fld>
            <a:endParaRPr lang="en-US"/>
          </a:p>
        </p:txBody>
      </p:sp>
    </p:spTree>
    <p:extLst>
      <p:ext uri="{BB962C8B-B14F-4D97-AF65-F5344CB8AC3E}">
        <p14:creationId xmlns:p14="http://schemas.microsoft.com/office/powerpoint/2010/main" val="22289946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46</a:t>
            </a:fld>
            <a:endParaRPr lang="en-US"/>
          </a:p>
        </p:txBody>
      </p:sp>
    </p:spTree>
    <p:extLst>
      <p:ext uri="{BB962C8B-B14F-4D97-AF65-F5344CB8AC3E}">
        <p14:creationId xmlns:p14="http://schemas.microsoft.com/office/powerpoint/2010/main" val="178868190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47</a:t>
            </a:fld>
            <a:endParaRPr lang="en-US"/>
          </a:p>
        </p:txBody>
      </p:sp>
    </p:spTree>
    <p:extLst>
      <p:ext uri="{BB962C8B-B14F-4D97-AF65-F5344CB8AC3E}">
        <p14:creationId xmlns:p14="http://schemas.microsoft.com/office/powerpoint/2010/main" val="368339827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48</a:t>
            </a:fld>
            <a:endParaRPr lang="en-US"/>
          </a:p>
        </p:txBody>
      </p:sp>
    </p:spTree>
    <p:extLst>
      <p:ext uri="{BB962C8B-B14F-4D97-AF65-F5344CB8AC3E}">
        <p14:creationId xmlns:p14="http://schemas.microsoft.com/office/powerpoint/2010/main" val="393389306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49</a:t>
            </a:fld>
            <a:endParaRPr lang="en-US"/>
          </a:p>
        </p:txBody>
      </p:sp>
    </p:spTree>
    <p:extLst>
      <p:ext uri="{BB962C8B-B14F-4D97-AF65-F5344CB8AC3E}">
        <p14:creationId xmlns:p14="http://schemas.microsoft.com/office/powerpoint/2010/main" val="3109780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9</a:t>
            </a:fld>
            <a:endParaRPr lang="en-US"/>
          </a:p>
        </p:txBody>
      </p:sp>
    </p:spTree>
    <p:extLst>
      <p:ext uri="{BB962C8B-B14F-4D97-AF65-F5344CB8AC3E}">
        <p14:creationId xmlns:p14="http://schemas.microsoft.com/office/powerpoint/2010/main" val="6835342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10</a:t>
            </a:fld>
            <a:endParaRPr lang="en-US"/>
          </a:p>
        </p:txBody>
      </p:sp>
    </p:spTree>
    <p:extLst>
      <p:ext uri="{BB962C8B-B14F-4D97-AF65-F5344CB8AC3E}">
        <p14:creationId xmlns:p14="http://schemas.microsoft.com/office/powerpoint/2010/main" val="11905768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11</a:t>
            </a:fld>
            <a:endParaRPr lang="en-US"/>
          </a:p>
        </p:txBody>
      </p:sp>
    </p:spTree>
    <p:extLst>
      <p:ext uri="{BB962C8B-B14F-4D97-AF65-F5344CB8AC3E}">
        <p14:creationId xmlns:p14="http://schemas.microsoft.com/office/powerpoint/2010/main" val="3855855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12</a:t>
            </a:fld>
            <a:endParaRPr lang="en-US"/>
          </a:p>
        </p:txBody>
      </p:sp>
    </p:spTree>
    <p:extLst>
      <p:ext uri="{BB962C8B-B14F-4D97-AF65-F5344CB8AC3E}">
        <p14:creationId xmlns:p14="http://schemas.microsoft.com/office/powerpoint/2010/main" val="13347515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13</a:t>
            </a:fld>
            <a:endParaRPr lang="en-US"/>
          </a:p>
        </p:txBody>
      </p:sp>
    </p:spTree>
    <p:extLst>
      <p:ext uri="{BB962C8B-B14F-4D97-AF65-F5344CB8AC3E}">
        <p14:creationId xmlns:p14="http://schemas.microsoft.com/office/powerpoint/2010/main" val="42509296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03E186-9CFA-46C1-865D-3CDB11131F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A181A55C-12D9-4644-AC7C-EC2FC5042C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CDEA399-BEE1-4DC4-8467-6BFEB0FB2536}"/>
              </a:ext>
            </a:extLst>
          </p:cNvPr>
          <p:cNvSpPr>
            <a:spLocks noGrp="1"/>
          </p:cNvSpPr>
          <p:nvPr>
            <p:ph type="dt" sz="half" idx="10"/>
          </p:nvPr>
        </p:nvSpPr>
        <p:spPr/>
        <p:txBody>
          <a:bodyPr/>
          <a:lstStyle/>
          <a:p>
            <a:fld id="{CE25375C-5263-4EE0-BB92-B5A98955ED27}" type="datetimeFigureOut">
              <a:rPr lang="en-US" smtClean="0"/>
              <a:t>5/4/2024</a:t>
            </a:fld>
            <a:endParaRPr lang="en-US"/>
          </a:p>
        </p:txBody>
      </p:sp>
      <p:sp>
        <p:nvSpPr>
          <p:cNvPr id="5" name="Footer Placeholder 4">
            <a:extLst>
              <a:ext uri="{FF2B5EF4-FFF2-40B4-BE49-F238E27FC236}">
                <a16:creationId xmlns:a16="http://schemas.microsoft.com/office/drawing/2014/main" xmlns="" id="{D4A24099-8CE0-4FB8-A7E7-B8DEBF4FE4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3B3D17C-9902-4976-8F2E-5244ECFD4D0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612241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BA6ADE-2BD5-463C-B141-96E347B22C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57743168-C52E-451A-BF57-CDBD7F36285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BCCC3C4-4B1C-4E88-9DDE-82631EC62BEA}"/>
              </a:ext>
            </a:extLst>
          </p:cNvPr>
          <p:cNvSpPr>
            <a:spLocks noGrp="1"/>
          </p:cNvSpPr>
          <p:nvPr>
            <p:ph type="dt" sz="half" idx="10"/>
          </p:nvPr>
        </p:nvSpPr>
        <p:spPr/>
        <p:txBody>
          <a:bodyPr/>
          <a:lstStyle/>
          <a:p>
            <a:fld id="{CE25375C-5263-4EE0-BB92-B5A98955ED27}" type="datetimeFigureOut">
              <a:rPr lang="en-US" smtClean="0"/>
              <a:t>5/4/2024</a:t>
            </a:fld>
            <a:endParaRPr lang="en-US"/>
          </a:p>
        </p:txBody>
      </p:sp>
      <p:sp>
        <p:nvSpPr>
          <p:cNvPr id="5" name="Footer Placeholder 4">
            <a:extLst>
              <a:ext uri="{FF2B5EF4-FFF2-40B4-BE49-F238E27FC236}">
                <a16:creationId xmlns:a16="http://schemas.microsoft.com/office/drawing/2014/main" xmlns="" id="{160D80E2-E2E5-4460-AD79-FE86B5E47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0015C83-9173-4B3A-92F6-E15CE0E737A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991865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5E4D8DE5-E70B-4010-8103-B59AFF9180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E467D892-CD6E-4200-B9C8-C4BBB8CE57C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07D8DA9-5E2D-4024-86A3-A33CCE660DE7}"/>
              </a:ext>
            </a:extLst>
          </p:cNvPr>
          <p:cNvSpPr>
            <a:spLocks noGrp="1"/>
          </p:cNvSpPr>
          <p:nvPr>
            <p:ph type="dt" sz="half" idx="10"/>
          </p:nvPr>
        </p:nvSpPr>
        <p:spPr/>
        <p:txBody>
          <a:bodyPr/>
          <a:lstStyle/>
          <a:p>
            <a:fld id="{CE25375C-5263-4EE0-BB92-B5A98955ED27}" type="datetimeFigureOut">
              <a:rPr lang="en-US" smtClean="0"/>
              <a:t>5/4/2024</a:t>
            </a:fld>
            <a:endParaRPr lang="en-US"/>
          </a:p>
        </p:txBody>
      </p:sp>
      <p:sp>
        <p:nvSpPr>
          <p:cNvPr id="5" name="Footer Placeholder 4">
            <a:extLst>
              <a:ext uri="{FF2B5EF4-FFF2-40B4-BE49-F238E27FC236}">
                <a16:creationId xmlns:a16="http://schemas.microsoft.com/office/drawing/2014/main" xmlns="" id="{B87A8850-CCF6-48E8-A705-5EE3D1A792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FE10D49-7FD8-4F47-97E6-4A9DC2C87C52}"/>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471991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8069B4-3BDD-4A01-8685-8CBE1E3D9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CA4D06A3-5D33-4D22-804C-96D215F0BA5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8D0291B-4197-4A95-8941-6AA1484E5C97}"/>
              </a:ext>
            </a:extLst>
          </p:cNvPr>
          <p:cNvSpPr>
            <a:spLocks noGrp="1"/>
          </p:cNvSpPr>
          <p:nvPr>
            <p:ph type="dt" sz="half" idx="10"/>
          </p:nvPr>
        </p:nvSpPr>
        <p:spPr/>
        <p:txBody>
          <a:bodyPr/>
          <a:lstStyle/>
          <a:p>
            <a:fld id="{CE25375C-5263-4EE0-BB92-B5A98955ED27}" type="datetimeFigureOut">
              <a:rPr lang="en-US" smtClean="0"/>
              <a:t>5/4/2024</a:t>
            </a:fld>
            <a:endParaRPr lang="en-US"/>
          </a:p>
        </p:txBody>
      </p:sp>
      <p:sp>
        <p:nvSpPr>
          <p:cNvPr id="5" name="Footer Placeholder 4">
            <a:extLst>
              <a:ext uri="{FF2B5EF4-FFF2-40B4-BE49-F238E27FC236}">
                <a16:creationId xmlns:a16="http://schemas.microsoft.com/office/drawing/2014/main" xmlns="" id="{4482F54E-B2A9-43A7-8F63-63F603D290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8BCF14A-9097-4C71-8562-260C4522FED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508230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7EE560-8F7C-42A1-8249-2893D2ED28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EC68A221-AD14-49A5-9134-495FA2035C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272045E6-E24E-4B5D-878B-A1E780321D4C}"/>
              </a:ext>
            </a:extLst>
          </p:cNvPr>
          <p:cNvSpPr>
            <a:spLocks noGrp="1"/>
          </p:cNvSpPr>
          <p:nvPr>
            <p:ph type="dt" sz="half" idx="10"/>
          </p:nvPr>
        </p:nvSpPr>
        <p:spPr/>
        <p:txBody>
          <a:bodyPr/>
          <a:lstStyle/>
          <a:p>
            <a:fld id="{CE25375C-5263-4EE0-BB92-B5A98955ED27}" type="datetimeFigureOut">
              <a:rPr lang="en-US" smtClean="0"/>
              <a:t>5/4/2024</a:t>
            </a:fld>
            <a:endParaRPr lang="en-US"/>
          </a:p>
        </p:txBody>
      </p:sp>
      <p:sp>
        <p:nvSpPr>
          <p:cNvPr id="5" name="Footer Placeholder 4">
            <a:extLst>
              <a:ext uri="{FF2B5EF4-FFF2-40B4-BE49-F238E27FC236}">
                <a16:creationId xmlns:a16="http://schemas.microsoft.com/office/drawing/2014/main" xmlns="" id="{844ECCCE-EF86-4894-94E1-9BEA42B6C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F5B620A-6006-4A37-9598-D6EB2A643047}"/>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566552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B730AC3-5808-4134-A28D-49B05C57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15BC737D-D358-4AA6-815D-EC2B61D3BE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A6842FE0-D7C0-4A8B-8663-F9B24719D01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49550FF7-B123-4F46-A94E-571BF7420B8C}"/>
              </a:ext>
            </a:extLst>
          </p:cNvPr>
          <p:cNvSpPr>
            <a:spLocks noGrp="1"/>
          </p:cNvSpPr>
          <p:nvPr>
            <p:ph type="dt" sz="half" idx="10"/>
          </p:nvPr>
        </p:nvSpPr>
        <p:spPr/>
        <p:txBody>
          <a:bodyPr/>
          <a:lstStyle/>
          <a:p>
            <a:fld id="{CE25375C-5263-4EE0-BB92-B5A98955ED27}" type="datetimeFigureOut">
              <a:rPr lang="en-US" smtClean="0"/>
              <a:t>5/4/2024</a:t>
            </a:fld>
            <a:endParaRPr lang="en-US"/>
          </a:p>
        </p:txBody>
      </p:sp>
      <p:sp>
        <p:nvSpPr>
          <p:cNvPr id="6" name="Footer Placeholder 5">
            <a:extLst>
              <a:ext uri="{FF2B5EF4-FFF2-40B4-BE49-F238E27FC236}">
                <a16:creationId xmlns:a16="http://schemas.microsoft.com/office/drawing/2014/main" xmlns="" id="{B1C8F30C-5160-436C-BCE0-F0B7E05840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22B2899D-2AEC-404B-8686-5EFBD349C408}"/>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59996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F856B9-8EAE-4598-AF7A-E295A4238C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0CBE8D09-EE2D-4DF4-BCE7-5F30A31C0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22663EDB-3FD0-4619-AAD6-8DB8F7BECFA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D30ACD9E-B7D1-4601-8DE0-D98D827B85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329FAEB8-B016-445A-85D3-111D8D4800E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E8D68D6C-B3A7-474A-827C-CC75E5DB06A6}"/>
              </a:ext>
            </a:extLst>
          </p:cNvPr>
          <p:cNvSpPr>
            <a:spLocks noGrp="1"/>
          </p:cNvSpPr>
          <p:nvPr>
            <p:ph type="dt" sz="half" idx="10"/>
          </p:nvPr>
        </p:nvSpPr>
        <p:spPr/>
        <p:txBody>
          <a:bodyPr/>
          <a:lstStyle/>
          <a:p>
            <a:fld id="{CE25375C-5263-4EE0-BB92-B5A98955ED27}" type="datetimeFigureOut">
              <a:rPr lang="en-US" smtClean="0"/>
              <a:t>5/4/2024</a:t>
            </a:fld>
            <a:endParaRPr lang="en-US"/>
          </a:p>
        </p:txBody>
      </p:sp>
      <p:sp>
        <p:nvSpPr>
          <p:cNvPr id="8" name="Footer Placeholder 7">
            <a:extLst>
              <a:ext uri="{FF2B5EF4-FFF2-40B4-BE49-F238E27FC236}">
                <a16:creationId xmlns:a16="http://schemas.microsoft.com/office/drawing/2014/main" xmlns="" id="{BE46A320-B624-491B-9BEC-C9A1580D18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175037A2-8AE6-41F6-A436-ADAA1F21C54D}"/>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759427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957C673-0B7E-4985-8E49-B1C3180C39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48E234EA-0053-42A6-83E5-816B21876F9D}"/>
              </a:ext>
            </a:extLst>
          </p:cNvPr>
          <p:cNvSpPr>
            <a:spLocks noGrp="1"/>
          </p:cNvSpPr>
          <p:nvPr>
            <p:ph type="dt" sz="half" idx="10"/>
          </p:nvPr>
        </p:nvSpPr>
        <p:spPr/>
        <p:txBody>
          <a:bodyPr/>
          <a:lstStyle/>
          <a:p>
            <a:fld id="{CE25375C-5263-4EE0-BB92-B5A98955ED27}" type="datetimeFigureOut">
              <a:rPr lang="en-US" smtClean="0"/>
              <a:t>5/4/2024</a:t>
            </a:fld>
            <a:endParaRPr lang="en-US"/>
          </a:p>
        </p:txBody>
      </p:sp>
      <p:sp>
        <p:nvSpPr>
          <p:cNvPr id="4" name="Footer Placeholder 3">
            <a:extLst>
              <a:ext uri="{FF2B5EF4-FFF2-40B4-BE49-F238E27FC236}">
                <a16:creationId xmlns:a16="http://schemas.microsoft.com/office/drawing/2014/main" xmlns="" id="{6FD8B939-11A3-4FB1-9EFA-103B57B491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A54564AE-73E4-4180-9444-A6F73DC0F6B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90835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7736B77C-9216-4159-9102-5CED111519C2}"/>
              </a:ext>
            </a:extLst>
          </p:cNvPr>
          <p:cNvSpPr>
            <a:spLocks noGrp="1"/>
          </p:cNvSpPr>
          <p:nvPr>
            <p:ph type="dt" sz="half" idx="10"/>
          </p:nvPr>
        </p:nvSpPr>
        <p:spPr/>
        <p:txBody>
          <a:bodyPr/>
          <a:lstStyle/>
          <a:p>
            <a:fld id="{CE25375C-5263-4EE0-BB92-B5A98955ED27}" type="datetimeFigureOut">
              <a:rPr lang="en-US" smtClean="0"/>
              <a:t>5/4/2024</a:t>
            </a:fld>
            <a:endParaRPr lang="en-US"/>
          </a:p>
        </p:txBody>
      </p:sp>
      <p:sp>
        <p:nvSpPr>
          <p:cNvPr id="3" name="Footer Placeholder 2">
            <a:extLst>
              <a:ext uri="{FF2B5EF4-FFF2-40B4-BE49-F238E27FC236}">
                <a16:creationId xmlns:a16="http://schemas.microsoft.com/office/drawing/2014/main" xmlns="" id="{E09D2A06-4E8C-4B96-B8FD-0227DB1CB2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4E048C25-3FA3-47B9-B04F-C24AC91ADAE0}"/>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227732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80DDE4E-762C-47EC-8989-21D2EB1CE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64D41EFC-BA7D-4EDB-9054-D34DFC0B90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871B2174-9C0A-44A2-9153-FB9A75131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2B1E62A1-CC06-4526-840A-4B17CBDA8309}"/>
              </a:ext>
            </a:extLst>
          </p:cNvPr>
          <p:cNvSpPr>
            <a:spLocks noGrp="1"/>
          </p:cNvSpPr>
          <p:nvPr>
            <p:ph type="dt" sz="half" idx="10"/>
          </p:nvPr>
        </p:nvSpPr>
        <p:spPr/>
        <p:txBody>
          <a:bodyPr/>
          <a:lstStyle/>
          <a:p>
            <a:fld id="{CE25375C-5263-4EE0-BB92-B5A98955ED27}" type="datetimeFigureOut">
              <a:rPr lang="en-US" smtClean="0"/>
              <a:t>5/4/2024</a:t>
            </a:fld>
            <a:endParaRPr lang="en-US"/>
          </a:p>
        </p:txBody>
      </p:sp>
      <p:sp>
        <p:nvSpPr>
          <p:cNvPr id="6" name="Footer Placeholder 5">
            <a:extLst>
              <a:ext uri="{FF2B5EF4-FFF2-40B4-BE49-F238E27FC236}">
                <a16:creationId xmlns:a16="http://schemas.microsoft.com/office/drawing/2014/main" xmlns="" id="{135B7F48-3B92-47C8-99B7-F9497545E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9920C68-3430-4686-B57A-F82C4BDD9749}"/>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58252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8EB502-B325-4343-B39D-80B9819915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CAC22A6F-90E2-45CA-8494-089AB1AE74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F32F7519-BABA-4A4D-8A27-B95AB36B22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1120180F-4D27-47FE-ACB0-FEED035093F9}"/>
              </a:ext>
            </a:extLst>
          </p:cNvPr>
          <p:cNvSpPr>
            <a:spLocks noGrp="1"/>
          </p:cNvSpPr>
          <p:nvPr>
            <p:ph type="dt" sz="half" idx="10"/>
          </p:nvPr>
        </p:nvSpPr>
        <p:spPr/>
        <p:txBody>
          <a:bodyPr/>
          <a:lstStyle/>
          <a:p>
            <a:fld id="{CE25375C-5263-4EE0-BB92-B5A98955ED27}" type="datetimeFigureOut">
              <a:rPr lang="en-US" smtClean="0"/>
              <a:t>5/4/2024</a:t>
            </a:fld>
            <a:endParaRPr lang="en-US"/>
          </a:p>
        </p:txBody>
      </p:sp>
      <p:sp>
        <p:nvSpPr>
          <p:cNvPr id="6" name="Footer Placeholder 5">
            <a:extLst>
              <a:ext uri="{FF2B5EF4-FFF2-40B4-BE49-F238E27FC236}">
                <a16:creationId xmlns:a16="http://schemas.microsoft.com/office/drawing/2014/main" xmlns="" id="{C3500596-9A11-42A9-8275-0FD64CC32C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36DE6F28-5E5F-4D83-A733-464DD366F4E1}"/>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807806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AE111CD5-8D07-473C-863D-CF9594A24D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6EA8CA0B-854A-466A-A5C7-DD2B8D5DE4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7F7E26C-999F-40D7-B7E0-4FD72DEB58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25375C-5263-4EE0-BB92-B5A98955ED27}" type="datetimeFigureOut">
              <a:rPr lang="en-US" smtClean="0"/>
              <a:t>5/4/2024</a:t>
            </a:fld>
            <a:endParaRPr lang="en-US"/>
          </a:p>
        </p:txBody>
      </p:sp>
      <p:sp>
        <p:nvSpPr>
          <p:cNvPr id="5" name="Footer Placeholder 4">
            <a:extLst>
              <a:ext uri="{FF2B5EF4-FFF2-40B4-BE49-F238E27FC236}">
                <a16:creationId xmlns:a16="http://schemas.microsoft.com/office/drawing/2014/main" xmlns="" id="{22F4F694-2ECA-4231-93D7-0D50CF4200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A47E65AB-87A9-462F-AE2B-2AC393457F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24B13-0FE2-41F2-B224-8C63EFC7B8E9}" type="slidenum">
              <a:rPr lang="en-US" smtClean="0"/>
              <a:t>‹#›</a:t>
            </a:fld>
            <a:endParaRPr lang="en-US"/>
          </a:p>
        </p:txBody>
      </p:sp>
    </p:spTree>
    <p:extLst>
      <p:ext uri="{BB962C8B-B14F-4D97-AF65-F5344CB8AC3E}">
        <p14:creationId xmlns:p14="http://schemas.microsoft.com/office/powerpoint/2010/main" val="396156962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soccom.princeton.edu/"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g"/><Relationship Id="rId4" Type="http://schemas.openxmlformats.org/officeDocument/2006/relationships/hyperlink" Target="https://www.go-bgc.org/"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1.tiff"/><Relationship Id="rId3" Type="http://schemas.openxmlformats.org/officeDocument/2006/relationships/image" Target="../media/image16.jpg"/><Relationship Id="rId7" Type="http://schemas.openxmlformats.org/officeDocument/2006/relationships/image" Target="../media/image20.tif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tiff"/><Relationship Id="rId5" Type="http://schemas.openxmlformats.org/officeDocument/2006/relationships/image" Target="../media/image18.tiff"/><Relationship Id="rId4" Type="http://schemas.openxmlformats.org/officeDocument/2006/relationships/image" Target="../media/image17.tiff"/><Relationship Id="rId9" Type="http://schemas.openxmlformats.org/officeDocument/2006/relationships/image" Target="../media/image22.tif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3.png"/><Relationship Id="rId7"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hyperlink" Target="https://www.go-bgc.org/data/access-and-visualization#float-data-access" TargetMode="External"/><Relationship Id="rId9"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4.tiff"/></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7.svg"/><Relationship Id="rId5" Type="http://schemas.openxmlformats.org/officeDocument/2006/relationships/image" Target="../media/image48.png"/><Relationship Id="rId4" Type="http://schemas.openxmlformats.org/officeDocument/2006/relationships/image" Target="../media/image35.svg"/></Relationships>
</file>

<file path=ppt/slides/_rels/slide28.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comments" Target="../comments/comment1.xml"/><Relationship Id="rId5" Type="http://schemas.openxmlformats.org/officeDocument/2006/relationships/image" Target="../media/image54.png"/><Relationship Id="rId4" Type="http://schemas.openxmlformats.org/officeDocument/2006/relationships/image" Target="../media/image53.png"/></Relationships>
</file>

<file path=ppt/slides/_rels/slide34.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3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39.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hyperlink" Target="https://opensourcemalaria.org/" TargetMode="External"/><Relationship Id="rId7" Type="http://schemas.openxmlformats.org/officeDocument/2006/relationships/image" Target="../media/image65.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hyperlink" Target="https://www.oshwa.org/" TargetMode="External"/><Relationship Id="rId4" Type="http://schemas.openxmlformats.org/officeDocument/2006/relationships/hyperlink" Target="https://opensource.org/"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7.e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hyperlink" Target="https://oceanservice.noaa.gov/facts/hab-solutions.html" TargetMode="External"/><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insideclimatenews.org/news/01052024/ocean-heat-waves-killing-sealife/" TargetMode="External"/><Relationship Id="rId5" Type="http://schemas.openxmlformats.org/officeDocument/2006/relationships/image" Target="../media/image10.png"/><Relationship Id="rId4" Type="http://schemas.openxmlformats.org/officeDocument/2006/relationships/hyperlink" Target="https://www.science.org/doi/10.1126/science.aam7240"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2A88410-46AB-4341-9F59-61D904220379}"/>
              </a:ext>
            </a:extLst>
          </p:cNvPr>
          <p:cNvSpPr>
            <a:spLocks noGrp="1"/>
          </p:cNvSpPr>
          <p:nvPr>
            <p:ph type="ctrTitle"/>
          </p:nvPr>
        </p:nvSpPr>
        <p:spPr>
          <a:xfrm>
            <a:off x="106016" y="1082657"/>
            <a:ext cx="8905461" cy="1757363"/>
          </a:xfrm>
        </p:spPr>
        <p:txBody>
          <a:bodyPr>
            <a:noAutofit/>
          </a:bodyPr>
          <a:lstStyle/>
          <a:p>
            <a:r>
              <a:rPr lang="en-US" sz="4800" dirty="0">
                <a:latin typeface="+mn-lt"/>
              </a:rPr>
              <a:t>MBARI’s Coastal Profiling Float: Progress, Science Opportunities and Tech Transfer</a:t>
            </a:r>
          </a:p>
        </p:txBody>
      </p:sp>
      <p:sp>
        <p:nvSpPr>
          <p:cNvPr id="3" name="Subtitle 2">
            <a:extLst>
              <a:ext uri="{FF2B5EF4-FFF2-40B4-BE49-F238E27FC236}">
                <a16:creationId xmlns:a16="http://schemas.microsoft.com/office/drawing/2014/main" xmlns="" id="{A15F6A6A-9171-4E17-BF1F-F3947AEFD7C1}"/>
              </a:ext>
            </a:extLst>
          </p:cNvPr>
          <p:cNvSpPr>
            <a:spLocks noGrp="1"/>
          </p:cNvSpPr>
          <p:nvPr>
            <p:ph type="subTitle" idx="1"/>
          </p:nvPr>
        </p:nvSpPr>
        <p:spPr>
          <a:xfrm>
            <a:off x="771833" y="3300241"/>
            <a:ext cx="7374193" cy="2104496"/>
          </a:xfrm>
        </p:spPr>
        <p:txBody>
          <a:bodyPr>
            <a:noAutofit/>
          </a:bodyPr>
          <a:lstStyle/>
          <a:p>
            <a:pPr>
              <a:lnSpc>
                <a:spcPct val="100000"/>
              </a:lnSpc>
              <a:spcBef>
                <a:spcPts val="0"/>
              </a:spcBef>
            </a:pPr>
            <a:r>
              <a:rPr lang="en-US" sz="2800" dirty="0"/>
              <a:t>Gene Massion</a:t>
            </a:r>
          </a:p>
          <a:p>
            <a:pPr>
              <a:lnSpc>
                <a:spcPct val="100000"/>
              </a:lnSpc>
              <a:spcBef>
                <a:spcPts val="0"/>
              </a:spcBef>
            </a:pPr>
            <a:r>
              <a:rPr lang="en-US" sz="2800" dirty="0"/>
              <a:t> Monterey Bay Aquarium Research Institute, Moss Landing, CA, United States</a:t>
            </a:r>
          </a:p>
          <a:p>
            <a:pPr>
              <a:lnSpc>
                <a:spcPct val="100000"/>
              </a:lnSpc>
              <a:spcBef>
                <a:spcPts val="0"/>
              </a:spcBef>
            </a:pPr>
            <a:r>
              <a:rPr lang="en-US" sz="2800" dirty="0"/>
              <a:t>NOAA/PMEL 2024 May 16</a:t>
            </a:r>
          </a:p>
        </p:txBody>
      </p:sp>
      <p:pic>
        <p:nvPicPr>
          <p:cNvPr id="5" name="Picture 4">
            <a:extLst>
              <a:ext uri="{FF2B5EF4-FFF2-40B4-BE49-F238E27FC236}">
                <a16:creationId xmlns:a16="http://schemas.microsoft.com/office/drawing/2014/main" xmlns="" id="{87130191-D5D9-42FD-AFB0-29107D564A1B}"/>
              </a:ext>
            </a:extLst>
          </p:cNvPr>
          <p:cNvPicPr>
            <a:picLocks noChangeAspect="1"/>
          </p:cNvPicPr>
          <p:nvPr/>
        </p:nvPicPr>
        <p:blipFill>
          <a:blip r:embed="rId3"/>
          <a:stretch>
            <a:fillRect/>
          </a:stretch>
        </p:blipFill>
        <p:spPr>
          <a:xfrm>
            <a:off x="9075174" y="296761"/>
            <a:ext cx="2671820" cy="6264477"/>
          </a:xfrm>
          <a:prstGeom prst="rect">
            <a:avLst/>
          </a:prstGeom>
        </p:spPr>
      </p:pic>
    </p:spTree>
    <p:extLst>
      <p:ext uri="{BB962C8B-B14F-4D97-AF65-F5344CB8AC3E}">
        <p14:creationId xmlns:p14="http://schemas.microsoft.com/office/powerpoint/2010/main" val="3049523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513507" y="3691383"/>
            <a:ext cx="10968295" cy="3166617"/>
          </a:xfrm>
        </p:spPr>
        <p:txBody>
          <a:bodyPr>
            <a:normAutofit/>
          </a:bodyPr>
          <a:lstStyle/>
          <a:p>
            <a:pPr>
              <a:lnSpc>
                <a:spcPct val="80000"/>
              </a:lnSpc>
            </a:pPr>
            <a:r>
              <a:rPr lang="en-US" sz="3200" dirty="0"/>
              <a:t>We develop sensor and float technologies to record fundamental ocean </a:t>
            </a:r>
            <a:r>
              <a:rPr lang="en-US" sz="3200" dirty="0" smtClean="0"/>
              <a:t>properties</a:t>
            </a:r>
          </a:p>
          <a:p>
            <a:pPr>
              <a:lnSpc>
                <a:spcPct val="80000"/>
              </a:lnSpc>
            </a:pPr>
            <a:r>
              <a:rPr lang="en-US" sz="3200" dirty="0" smtClean="0"/>
              <a:t>Our research target is “understanding the health of the ocean”</a:t>
            </a:r>
            <a:endParaRPr lang="en-US" sz="3200" dirty="0"/>
          </a:p>
          <a:p>
            <a:pPr>
              <a:lnSpc>
                <a:spcPct val="80000"/>
              </a:lnSpc>
            </a:pPr>
            <a:r>
              <a:rPr lang="en-US" sz="3200" dirty="0"/>
              <a:t>We have commercialized pH and Nitrate sensors</a:t>
            </a:r>
          </a:p>
          <a:p>
            <a:pPr>
              <a:lnSpc>
                <a:spcPct val="80000"/>
              </a:lnSpc>
            </a:pPr>
            <a:r>
              <a:rPr lang="en-US" sz="3200" dirty="0"/>
              <a:t>We are heavily involved in the SOCCOM and GO-BGC projects   </a:t>
            </a:r>
            <a:r>
              <a:rPr lang="en-US" sz="2400" dirty="0">
                <a:hlinkClick r:id="rId3"/>
              </a:rPr>
              <a:t>https://soccom.princeton.edu/</a:t>
            </a:r>
            <a:r>
              <a:rPr lang="en-US" sz="2400" dirty="0"/>
              <a:t>    </a:t>
            </a:r>
            <a:r>
              <a:rPr lang="en-US" sz="2400" dirty="0">
                <a:hlinkClick r:id="rId4"/>
              </a:rPr>
              <a:t>https://www.go-bgc.org/</a:t>
            </a:r>
            <a:r>
              <a:rPr lang="en-US" sz="2400" dirty="0"/>
              <a:t> </a:t>
            </a:r>
          </a:p>
        </p:txBody>
      </p:sp>
      <p:grpSp>
        <p:nvGrpSpPr>
          <p:cNvPr id="2" name="Group 1"/>
          <p:cNvGrpSpPr/>
          <p:nvPr/>
        </p:nvGrpSpPr>
        <p:grpSpPr>
          <a:xfrm>
            <a:off x="1993790" y="202626"/>
            <a:ext cx="8021254" cy="3243266"/>
            <a:chOff x="1993790" y="202626"/>
            <a:chExt cx="8021254" cy="3243266"/>
          </a:xfrm>
        </p:grpSpPr>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93790" y="202626"/>
              <a:ext cx="8021254" cy="324326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79909" y="925157"/>
              <a:ext cx="958596" cy="992124"/>
            </a:xfrm>
            <a:prstGeom prst="rect">
              <a:avLst/>
            </a:prstGeom>
          </p:spPr>
        </p:pic>
      </p:grpSp>
    </p:spTree>
    <p:extLst>
      <p:ext uri="{BB962C8B-B14F-4D97-AF65-F5344CB8AC3E}">
        <p14:creationId xmlns:p14="http://schemas.microsoft.com/office/powerpoint/2010/main" val="2105019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Why Profiling Floats?</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312724" y="1609447"/>
            <a:ext cx="11205112" cy="4358927"/>
          </a:xfrm>
        </p:spPr>
        <p:txBody>
          <a:bodyPr>
            <a:normAutofit lnSpcReduction="10000"/>
          </a:bodyPr>
          <a:lstStyle/>
          <a:p>
            <a:r>
              <a:rPr lang="en-US" sz="4000" dirty="0"/>
              <a:t>Arguably the most cost effective observing platform for </a:t>
            </a:r>
            <a:r>
              <a:rPr lang="en-US" sz="4000" dirty="0" smtClean="0"/>
              <a:t>long-term, ecosystem scale </a:t>
            </a:r>
            <a:r>
              <a:rPr lang="en-US" sz="4000" dirty="0"/>
              <a:t>applications</a:t>
            </a:r>
          </a:p>
          <a:p>
            <a:pPr lvl="1"/>
            <a:r>
              <a:rPr lang="en-US" sz="3600" dirty="0"/>
              <a:t>Capital cost: </a:t>
            </a:r>
            <a:r>
              <a:rPr lang="en-US" sz="3600" dirty="0" smtClean="0"/>
              <a:t>~$</a:t>
            </a:r>
            <a:r>
              <a:rPr lang="en-US" sz="3600" dirty="0"/>
              <a:t>90K per BGC float</a:t>
            </a:r>
          </a:p>
          <a:p>
            <a:pPr lvl="1"/>
            <a:r>
              <a:rPr lang="en-US" sz="3600" dirty="0"/>
              <a:t>Deployment costs: Almost any boat or ship of </a:t>
            </a:r>
            <a:r>
              <a:rPr lang="en-US" sz="3600" dirty="0" smtClean="0"/>
              <a:t>opportunity that can get to the deployment site</a:t>
            </a:r>
            <a:endParaRPr lang="en-US" sz="3600" dirty="0"/>
          </a:p>
          <a:p>
            <a:pPr lvl="1"/>
            <a:r>
              <a:rPr lang="en-US" sz="3600" dirty="0"/>
              <a:t>Maintenance cost: Near $0 for 5-7 years</a:t>
            </a:r>
          </a:p>
          <a:p>
            <a:pPr lvl="1"/>
            <a:r>
              <a:rPr lang="en-US" sz="3600" dirty="0" smtClean="0"/>
              <a:t>On-going operations </a:t>
            </a:r>
            <a:r>
              <a:rPr lang="en-US" sz="3600" dirty="0"/>
              <a:t>costs: </a:t>
            </a:r>
            <a:r>
              <a:rPr lang="en-US" sz="3600" dirty="0" smtClean="0"/>
              <a:t>Almost entirely </a:t>
            </a:r>
            <a:r>
              <a:rPr lang="en-US" sz="3600" dirty="0"/>
              <a:t>data </a:t>
            </a:r>
            <a:r>
              <a:rPr lang="en-US" sz="3600" dirty="0" smtClean="0"/>
              <a:t>processing</a:t>
            </a:r>
            <a:endParaRPr lang="en-US" sz="3600" dirty="0"/>
          </a:p>
          <a:p>
            <a:endParaRPr lang="en-US" sz="3600" dirty="0"/>
          </a:p>
          <a:p>
            <a:pPr marL="0" indent="0">
              <a:buNone/>
            </a:pPr>
            <a:endParaRPr lang="en-US" sz="4000" dirty="0"/>
          </a:p>
          <a:p>
            <a:pPr marL="0" indent="0">
              <a:buNone/>
            </a:pPr>
            <a:endParaRPr lang="en-US" dirty="0"/>
          </a:p>
        </p:txBody>
      </p:sp>
    </p:spTree>
    <p:extLst>
      <p:ext uri="{BB962C8B-B14F-4D97-AF65-F5344CB8AC3E}">
        <p14:creationId xmlns:p14="http://schemas.microsoft.com/office/powerpoint/2010/main" val="1646213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838200" y="198579"/>
            <a:ext cx="10515600" cy="900257"/>
          </a:xfrm>
        </p:spPr>
        <p:txBody>
          <a:bodyPr/>
          <a:lstStyle/>
          <a:p>
            <a:pPr algn="ctr"/>
            <a:r>
              <a:rPr lang="en-US" dirty="0" smtClean="0">
                <a:latin typeface="+mn-lt"/>
              </a:rPr>
              <a:t>Profiling Float </a:t>
            </a:r>
            <a:r>
              <a:rPr lang="en-US" dirty="0" smtClean="0">
                <a:latin typeface="+mn-lt"/>
              </a:rPr>
              <a:t>Array + Friends</a:t>
            </a:r>
            <a:endParaRPr lang="en-US" dirty="0">
              <a:latin typeface="+mn-lt"/>
            </a:endParaRP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317229" y="1168013"/>
            <a:ext cx="10639241" cy="5325269"/>
          </a:xfrm>
        </p:spPr>
        <p:txBody>
          <a:bodyPr>
            <a:normAutofit/>
          </a:bodyPr>
          <a:lstStyle/>
          <a:p>
            <a:pPr marL="0" indent="0">
              <a:buNone/>
            </a:pPr>
            <a:endParaRPr lang="en-US" sz="4000" dirty="0"/>
          </a:p>
          <a:p>
            <a:pPr marL="0" indent="0">
              <a:buNone/>
            </a:pPr>
            <a:endParaRPr lang="en-US" dirty="0"/>
          </a:p>
        </p:txBody>
      </p:sp>
      <p:grpSp>
        <p:nvGrpSpPr>
          <p:cNvPr id="6" name="Group 5"/>
          <p:cNvGrpSpPr/>
          <p:nvPr/>
        </p:nvGrpSpPr>
        <p:grpSpPr>
          <a:xfrm>
            <a:off x="1839217" y="1098836"/>
            <a:ext cx="8160370" cy="5647746"/>
            <a:chOff x="1839217" y="1098836"/>
            <a:chExt cx="8160370" cy="5647746"/>
          </a:xfrm>
        </p:grpSpPr>
        <p:grpSp>
          <p:nvGrpSpPr>
            <p:cNvPr id="15" name="Group 14"/>
            <p:cNvGrpSpPr/>
            <p:nvPr/>
          </p:nvGrpSpPr>
          <p:grpSpPr>
            <a:xfrm>
              <a:off x="1839217" y="1098836"/>
              <a:ext cx="8160370" cy="5647746"/>
              <a:chOff x="1771649" y="1098836"/>
              <a:chExt cx="8160370" cy="5647746"/>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71649" y="1098836"/>
                <a:ext cx="8160370" cy="5647746"/>
              </a:xfrm>
              <a:prstGeom prst="rect">
                <a:avLst/>
              </a:prstGeom>
            </p:spPr>
          </p:pic>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53796" t="23185" r="23849" b="31823"/>
              <a:stretch/>
            </p:blipFill>
            <p:spPr>
              <a:xfrm>
                <a:off x="8085457" y="2249698"/>
                <a:ext cx="1654313" cy="4308758"/>
              </a:xfrm>
              <a:prstGeom prst="rect">
                <a:avLst/>
              </a:prstGeom>
            </p:spPr>
          </p:pic>
          <p:pic>
            <p:nvPicPr>
              <p:cNvPr id="12" name="Picture 11"/>
              <p:cNvPicPr>
                <a:picLocks noChangeAspect="1"/>
              </p:cNvPicPr>
              <p:nvPr/>
            </p:nvPicPr>
            <p:blipFill rotWithShape="1">
              <a:blip r:embed="rId5" cstate="print">
                <a:extLst>
                  <a:ext uri="{28A0092B-C50C-407E-A947-70E740481C1C}">
                    <a14:useLocalDpi xmlns:a14="http://schemas.microsoft.com/office/drawing/2010/main" val="0"/>
                  </a:ext>
                </a:extLst>
              </a:blip>
              <a:srcRect l="53796" t="23185" r="23849" b="31823"/>
              <a:stretch/>
            </p:blipFill>
            <p:spPr>
              <a:xfrm>
                <a:off x="2080990" y="2608067"/>
                <a:ext cx="697829" cy="1817537"/>
              </a:xfrm>
              <a:prstGeom prst="rect">
                <a:avLst/>
              </a:prstGeom>
            </p:spPr>
          </p:pic>
          <p:pic>
            <p:nvPicPr>
              <p:cNvPr id="14" name="Picture 13"/>
              <p:cNvPicPr>
                <a:picLocks noChangeAspect="1"/>
              </p:cNvPicPr>
              <p:nvPr/>
            </p:nvPicPr>
            <p:blipFill rotWithShape="1">
              <a:blip r:embed="rId6" cstate="print">
                <a:extLst>
                  <a:ext uri="{28A0092B-C50C-407E-A947-70E740481C1C}">
                    <a14:useLocalDpi xmlns:a14="http://schemas.microsoft.com/office/drawing/2010/main" val="0"/>
                  </a:ext>
                </a:extLst>
              </a:blip>
              <a:srcRect l="16992" t="44335" b="36289"/>
              <a:stretch/>
            </p:blipFill>
            <p:spPr>
              <a:xfrm>
                <a:off x="5815222" y="3226225"/>
                <a:ext cx="1932402" cy="583735"/>
              </a:xfrm>
              <a:prstGeom prst="rect">
                <a:avLst/>
              </a:prstGeom>
            </p:spPr>
          </p:pic>
        </p:grpSp>
        <p:pic>
          <p:nvPicPr>
            <p:cNvPr id="17" name="Picture 16"/>
            <p:cNvPicPr>
              <a:picLocks noChangeAspect="1"/>
            </p:cNvPicPr>
            <p:nvPr/>
          </p:nvPicPr>
          <p:blipFill rotWithShape="1">
            <a:blip r:embed="rId7" cstate="print">
              <a:extLst>
                <a:ext uri="{28A0092B-C50C-407E-A947-70E740481C1C}">
                  <a14:useLocalDpi xmlns:a14="http://schemas.microsoft.com/office/drawing/2010/main" val="0"/>
                </a:ext>
              </a:extLst>
            </a:blip>
            <a:srcRect l="51842" t="25419" r="25548" b="24138"/>
            <a:stretch/>
          </p:blipFill>
          <p:spPr>
            <a:xfrm>
              <a:off x="2941395" y="1098836"/>
              <a:ext cx="1455637" cy="4202743"/>
            </a:xfrm>
            <a:prstGeom prst="rect">
              <a:avLst/>
            </a:prstGeom>
          </p:spPr>
        </p:pic>
        <p:pic>
          <p:nvPicPr>
            <p:cNvPr id="19" name="Picture 18"/>
            <p:cNvPicPr>
              <a:picLocks noChangeAspect="1"/>
            </p:cNvPicPr>
            <p:nvPr/>
          </p:nvPicPr>
          <p:blipFill rotWithShape="1">
            <a:blip r:embed="rId8" cstate="print">
              <a:extLst>
                <a:ext uri="{28A0092B-C50C-407E-A947-70E740481C1C}">
                  <a14:useLocalDpi xmlns:a14="http://schemas.microsoft.com/office/drawing/2010/main" val="0"/>
                </a:ext>
              </a:extLst>
            </a:blip>
            <a:srcRect l="51842" t="25419" r="25548" b="24138"/>
            <a:stretch/>
          </p:blipFill>
          <p:spPr>
            <a:xfrm flipH="1">
              <a:off x="7960776" y="1292528"/>
              <a:ext cx="415079" cy="1198424"/>
            </a:xfrm>
            <a:prstGeom prst="rect">
              <a:avLst/>
            </a:prstGeom>
          </p:spPr>
        </p:pic>
        <p:pic>
          <p:nvPicPr>
            <p:cNvPr id="4" name="Picture 3"/>
            <p:cNvPicPr>
              <a:picLocks noChangeAspect="1"/>
            </p:cNvPicPr>
            <p:nvPr/>
          </p:nvPicPr>
          <p:blipFill rotWithShape="1">
            <a:blip r:embed="rId9" cstate="print">
              <a:extLst>
                <a:ext uri="{28A0092B-C50C-407E-A947-70E740481C1C}">
                  <a14:useLocalDpi xmlns:a14="http://schemas.microsoft.com/office/drawing/2010/main" val="0"/>
                </a:ext>
              </a:extLst>
            </a:blip>
            <a:srcRect l="10561" t="32906" r="14300" b="36026"/>
            <a:stretch/>
          </p:blipFill>
          <p:spPr>
            <a:xfrm>
              <a:off x="4125006" y="1961793"/>
              <a:ext cx="2748408" cy="1470585"/>
            </a:xfrm>
            <a:prstGeom prst="rect">
              <a:avLst/>
            </a:prstGeom>
          </p:spPr>
        </p:pic>
      </p:grpSp>
    </p:spTree>
    <p:extLst>
      <p:ext uri="{BB962C8B-B14F-4D97-AF65-F5344CB8AC3E}">
        <p14:creationId xmlns:p14="http://schemas.microsoft.com/office/powerpoint/2010/main" val="1021426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F77E7C-7E16-4C27-9240-48012CC5B32A}"/>
              </a:ext>
            </a:extLst>
          </p:cNvPr>
          <p:cNvSpPr>
            <a:spLocks noGrp="1"/>
          </p:cNvSpPr>
          <p:nvPr>
            <p:ph type="title"/>
          </p:nvPr>
        </p:nvSpPr>
        <p:spPr>
          <a:xfrm>
            <a:off x="901263" y="2295571"/>
            <a:ext cx="10515600" cy="1325563"/>
          </a:xfrm>
        </p:spPr>
        <p:txBody>
          <a:bodyPr/>
          <a:lstStyle/>
          <a:p>
            <a:pPr algn="ctr"/>
            <a:r>
              <a:rPr lang="en-US" dirty="0">
                <a:latin typeface="+mn-lt"/>
              </a:rPr>
              <a:t>Data</a:t>
            </a:r>
          </a:p>
        </p:txBody>
      </p:sp>
    </p:spTree>
    <p:extLst>
      <p:ext uri="{BB962C8B-B14F-4D97-AF65-F5344CB8AC3E}">
        <p14:creationId xmlns:p14="http://schemas.microsoft.com/office/powerpoint/2010/main" val="4265246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303A273-70FB-4C5D-8BE2-B637363F69E6}"/>
              </a:ext>
            </a:extLst>
          </p:cNvPr>
          <p:cNvSpPr>
            <a:spLocks noGrp="1"/>
          </p:cNvSpPr>
          <p:nvPr>
            <p:ph type="title"/>
          </p:nvPr>
        </p:nvSpPr>
        <p:spPr>
          <a:xfrm>
            <a:off x="214055" y="342391"/>
            <a:ext cx="5777948" cy="1325563"/>
          </a:xfrm>
        </p:spPr>
        <p:txBody>
          <a:bodyPr/>
          <a:lstStyle/>
          <a:p>
            <a:r>
              <a:rPr lang="en-US" dirty="0"/>
              <a:t>It’s </a:t>
            </a:r>
            <a:r>
              <a:rPr lang="en-US" dirty="0" smtClean="0"/>
              <a:t>The </a:t>
            </a:r>
            <a:r>
              <a:rPr lang="en-US" dirty="0"/>
              <a:t>E</a:t>
            </a:r>
            <a:r>
              <a:rPr lang="en-US" dirty="0" smtClean="0"/>
              <a:t>conomy</a:t>
            </a:r>
            <a:r>
              <a:rPr lang="en-US" dirty="0"/>
              <a:t>, </a:t>
            </a:r>
            <a:r>
              <a:rPr lang="en-US" dirty="0" smtClean="0"/>
              <a:t>Stupid</a:t>
            </a:r>
            <a:r>
              <a:rPr lang="en-US" dirty="0"/>
              <a:t/>
            </a:r>
            <a:br>
              <a:rPr lang="en-US" dirty="0"/>
            </a:br>
            <a:r>
              <a:rPr lang="en-US" sz="2800" dirty="0"/>
              <a:t>(apologies to James Carville)</a:t>
            </a:r>
          </a:p>
        </p:txBody>
      </p:sp>
      <p:grpSp>
        <p:nvGrpSpPr>
          <p:cNvPr id="3" name="Group 2">
            <a:extLst>
              <a:ext uri="{FF2B5EF4-FFF2-40B4-BE49-F238E27FC236}">
                <a16:creationId xmlns:a16="http://schemas.microsoft.com/office/drawing/2014/main" xmlns="" id="{0866BC7F-AFB5-424B-AF2F-90B790298DE2}"/>
              </a:ext>
            </a:extLst>
          </p:cNvPr>
          <p:cNvGrpSpPr/>
          <p:nvPr/>
        </p:nvGrpSpPr>
        <p:grpSpPr>
          <a:xfrm>
            <a:off x="2111963" y="50274"/>
            <a:ext cx="1855304" cy="954898"/>
            <a:chOff x="2012866" y="107945"/>
            <a:chExt cx="1855304" cy="954898"/>
          </a:xfrm>
        </p:grpSpPr>
        <p:cxnSp>
          <p:nvCxnSpPr>
            <p:cNvPr id="5" name="Straight Connector 4">
              <a:extLst>
                <a:ext uri="{FF2B5EF4-FFF2-40B4-BE49-F238E27FC236}">
                  <a16:creationId xmlns:a16="http://schemas.microsoft.com/office/drawing/2014/main" xmlns="" id="{86947C26-88C4-4ADD-88E0-3A84DB0C908F}"/>
                </a:ext>
              </a:extLst>
            </p:cNvPr>
            <p:cNvCxnSpPr>
              <a:cxnSpLocks/>
            </p:cNvCxnSpPr>
            <p:nvPr/>
          </p:nvCxnSpPr>
          <p:spPr>
            <a:xfrm flipV="1">
              <a:off x="2012866" y="606865"/>
              <a:ext cx="1855304" cy="455978"/>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xmlns="" id="{4329562C-DDA6-4B32-9DBD-28E6267AF0B9}"/>
                </a:ext>
              </a:extLst>
            </p:cNvPr>
            <p:cNvSpPr/>
            <p:nvPr/>
          </p:nvSpPr>
          <p:spPr>
            <a:xfrm>
              <a:off x="2098994" y="107945"/>
              <a:ext cx="1519758" cy="646331"/>
            </a:xfrm>
            <a:prstGeom prst="rect">
              <a:avLst/>
            </a:prstGeom>
            <a:noFill/>
          </p:spPr>
          <p:txBody>
            <a:bodyPr wrap="square" lIns="91440" tIns="45720" rIns="91440" bIns="45720">
              <a:spAutoFit/>
            </a:bodyPr>
            <a:lstStyle/>
            <a:p>
              <a:pPr algn="ctr"/>
              <a:r>
                <a:rPr lang="en-US" sz="3600" b="1" cap="none" spc="0" dirty="0">
                  <a:ln w="0"/>
                  <a:solidFill>
                    <a:srgbClr val="FF0000"/>
                  </a:solidFill>
                  <a:effectLst>
                    <a:outerShdw blurRad="38100" dist="25400" dir="5400000" algn="ctr" rotWithShape="0">
                      <a:srgbClr val="6E747A">
                        <a:alpha val="43000"/>
                      </a:srgbClr>
                    </a:outerShdw>
                  </a:effectLst>
                  <a:latin typeface="Comic Sans MS" panose="030F0702030302020204" pitchFamily="66" charset="0"/>
                </a:rPr>
                <a:t>DATA</a:t>
              </a:r>
            </a:p>
          </p:txBody>
        </p:sp>
      </p:grpSp>
      <p:pic>
        <p:nvPicPr>
          <p:cNvPr id="13" name="Picture 12">
            <a:extLst>
              <a:ext uri="{FF2B5EF4-FFF2-40B4-BE49-F238E27FC236}">
                <a16:creationId xmlns:a16="http://schemas.microsoft.com/office/drawing/2014/main" xmlns="" id="{21BABCB6-7F53-42D6-A6DE-44BC2F8F4CF6}"/>
              </a:ext>
            </a:extLst>
          </p:cNvPr>
          <p:cNvPicPr>
            <a:picLocks noChangeAspect="1"/>
          </p:cNvPicPr>
          <p:nvPr/>
        </p:nvPicPr>
        <p:blipFill rotWithShape="1">
          <a:blip r:embed="rId3"/>
          <a:srcRect b="33844"/>
          <a:stretch/>
        </p:blipFill>
        <p:spPr>
          <a:xfrm>
            <a:off x="7227153" y="336498"/>
            <a:ext cx="4637519" cy="3391691"/>
          </a:xfrm>
          <a:prstGeom prst="rect">
            <a:avLst/>
          </a:prstGeom>
        </p:spPr>
      </p:pic>
      <p:sp>
        <p:nvSpPr>
          <p:cNvPr id="16" name="Content Placeholder 2">
            <a:extLst>
              <a:ext uri="{FF2B5EF4-FFF2-40B4-BE49-F238E27FC236}">
                <a16:creationId xmlns:a16="http://schemas.microsoft.com/office/drawing/2014/main" xmlns="" id="{917479B1-E25A-4923-B8C0-7CBA863FA8B5}"/>
              </a:ext>
            </a:extLst>
          </p:cNvPr>
          <p:cNvSpPr txBox="1">
            <a:spLocks/>
          </p:cNvSpPr>
          <p:nvPr/>
        </p:nvSpPr>
        <p:spPr>
          <a:xfrm>
            <a:off x="214055" y="1866732"/>
            <a:ext cx="6398453" cy="44479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900" dirty="0"/>
              <a:t>Our “deliverable” is relevant, defensible data products</a:t>
            </a:r>
          </a:p>
          <a:p>
            <a:r>
              <a:rPr lang="en-US" sz="2900" dirty="0" smtClean="0"/>
              <a:t>We’ve focused </a:t>
            </a:r>
            <a:r>
              <a:rPr lang="en-US" sz="2900" dirty="0"/>
              <a:t>on generating relevant data products since the early days</a:t>
            </a:r>
          </a:p>
          <a:p>
            <a:r>
              <a:rPr lang="en-US" sz="2900" dirty="0" smtClean="0"/>
              <a:t>Luckily</a:t>
            </a:r>
            <a:r>
              <a:rPr lang="en-US" sz="2900" dirty="0"/>
              <a:t>, part of our lab is very involved in the </a:t>
            </a:r>
            <a:r>
              <a:rPr lang="en-US" sz="2900" dirty="0" smtClean="0"/>
              <a:t>Argo-BGC </a:t>
            </a:r>
            <a:r>
              <a:rPr lang="en-US" sz="2900" dirty="0"/>
              <a:t>data </a:t>
            </a:r>
            <a:r>
              <a:rPr lang="en-US" sz="2900" dirty="0" smtClean="0"/>
              <a:t>processing and  </a:t>
            </a:r>
            <a:r>
              <a:rPr lang="en-US" sz="2900" dirty="0"/>
              <a:t>QC pipeline</a:t>
            </a:r>
          </a:p>
          <a:p>
            <a:r>
              <a:rPr lang="en-US" sz="2900" dirty="0"/>
              <a:t>The CPF generates files that can feed the GO-BGC data </a:t>
            </a:r>
            <a:r>
              <a:rPr lang="en-US" sz="2900" dirty="0" smtClean="0"/>
              <a:t>pipeline</a:t>
            </a:r>
          </a:p>
          <a:p>
            <a:pPr marL="0" indent="0">
              <a:buNone/>
            </a:pPr>
            <a:r>
              <a:rPr lang="en-US" sz="1600" dirty="0">
                <a:hlinkClick r:id="rId4"/>
              </a:rPr>
              <a:t>https://</a:t>
            </a:r>
            <a:r>
              <a:rPr lang="en-US" sz="1600" dirty="0" smtClean="0">
                <a:hlinkClick r:id="rId4"/>
              </a:rPr>
              <a:t>www.go-bgc.org/data/access-and-visualization#float-data-access</a:t>
            </a:r>
            <a:r>
              <a:rPr lang="en-US" sz="1600" dirty="0" smtClean="0"/>
              <a:t> </a:t>
            </a:r>
            <a:endParaRPr lang="en-US" sz="1600" dirty="0"/>
          </a:p>
        </p:txBody>
      </p:sp>
      <p:sp>
        <p:nvSpPr>
          <p:cNvPr id="6" name="TextBox 5"/>
          <p:cNvSpPr txBox="1"/>
          <p:nvPr/>
        </p:nvSpPr>
        <p:spPr>
          <a:xfrm>
            <a:off x="6486384" y="173385"/>
            <a:ext cx="1734207" cy="523220"/>
          </a:xfrm>
          <a:prstGeom prst="rect">
            <a:avLst/>
          </a:prstGeom>
          <a:solidFill>
            <a:schemeClr val="tx1"/>
          </a:solidFill>
          <a:ln>
            <a:solidFill>
              <a:schemeClr val="bg1"/>
            </a:solidFill>
          </a:ln>
        </p:spPr>
        <p:txBody>
          <a:bodyPr wrap="square" rtlCol="0">
            <a:spAutoFit/>
          </a:bodyPr>
          <a:lstStyle/>
          <a:p>
            <a:pPr algn="ctr"/>
            <a:r>
              <a:rPr lang="en-US" sz="2800" dirty="0" smtClean="0">
                <a:solidFill>
                  <a:schemeClr val="bg1"/>
                </a:solidFill>
              </a:rPr>
              <a:t>Right Now</a:t>
            </a:r>
            <a:endParaRPr lang="en-US" sz="2800" dirty="0">
              <a:solidFill>
                <a:schemeClr val="bg1"/>
              </a:solidFill>
            </a:endParaRPr>
          </a:p>
        </p:txBody>
      </p:sp>
      <p:sp>
        <p:nvSpPr>
          <p:cNvPr id="17" name="TextBox 16"/>
          <p:cNvSpPr txBox="1"/>
          <p:nvPr/>
        </p:nvSpPr>
        <p:spPr>
          <a:xfrm>
            <a:off x="6612508" y="3926967"/>
            <a:ext cx="5427843" cy="2677656"/>
          </a:xfrm>
          <a:prstGeom prst="rect">
            <a:avLst/>
          </a:prstGeom>
          <a:solidFill>
            <a:schemeClr val="tx1"/>
          </a:solidFill>
          <a:ln>
            <a:solidFill>
              <a:schemeClr val="bg1"/>
            </a:solidFill>
          </a:ln>
        </p:spPr>
        <p:txBody>
          <a:bodyPr wrap="square" rtlCol="0">
            <a:spAutoFit/>
          </a:bodyPr>
          <a:lstStyle/>
          <a:p>
            <a:endParaRPr lang="en-US" sz="2800" dirty="0" smtClean="0">
              <a:solidFill>
                <a:schemeClr val="bg1"/>
              </a:solidFill>
            </a:endParaRPr>
          </a:p>
          <a:p>
            <a:endParaRPr lang="en-US" sz="2800" dirty="0">
              <a:solidFill>
                <a:schemeClr val="bg1"/>
              </a:solidFill>
            </a:endParaRPr>
          </a:p>
          <a:p>
            <a:endParaRPr lang="en-US" sz="2800" dirty="0" smtClean="0">
              <a:solidFill>
                <a:schemeClr val="bg1"/>
              </a:solidFill>
            </a:endParaRPr>
          </a:p>
          <a:p>
            <a:endParaRPr lang="en-US" sz="2800" dirty="0">
              <a:solidFill>
                <a:schemeClr val="bg1"/>
              </a:solidFill>
            </a:endParaRPr>
          </a:p>
          <a:p>
            <a:endParaRPr lang="en-US" sz="2800" dirty="0" smtClean="0">
              <a:solidFill>
                <a:schemeClr val="bg1"/>
              </a:solidFill>
            </a:endParaRPr>
          </a:p>
          <a:p>
            <a:endParaRPr lang="en-US" sz="2800" dirty="0">
              <a:solidFill>
                <a:schemeClr val="bg1"/>
              </a:solidFill>
            </a:endParaRPr>
          </a:p>
        </p:txBody>
      </p:sp>
      <p:pic>
        <p:nvPicPr>
          <p:cNvPr id="8" name="Picture 7"/>
          <p:cNvPicPr>
            <a:picLocks noChangeAspect="1"/>
          </p:cNvPicPr>
          <p:nvPr/>
        </p:nvPicPr>
        <p:blipFill>
          <a:blip r:embed="rId5"/>
          <a:stretch>
            <a:fillRect/>
          </a:stretch>
        </p:blipFill>
        <p:spPr>
          <a:xfrm>
            <a:off x="6752147" y="4510135"/>
            <a:ext cx="2885347" cy="798658"/>
          </a:xfrm>
          <a:prstGeom prst="rect">
            <a:avLst/>
          </a:prstGeom>
          <a:ln>
            <a:solidFill>
              <a:schemeClr val="bg1"/>
            </a:solidFill>
          </a:ln>
        </p:spPr>
      </p:pic>
      <p:pic>
        <p:nvPicPr>
          <p:cNvPr id="10" name="Picture 9"/>
          <p:cNvPicPr>
            <a:picLocks noChangeAspect="1"/>
          </p:cNvPicPr>
          <p:nvPr/>
        </p:nvPicPr>
        <p:blipFill>
          <a:blip r:embed="rId6"/>
          <a:stretch>
            <a:fillRect/>
          </a:stretch>
        </p:blipFill>
        <p:spPr>
          <a:xfrm>
            <a:off x="6661690" y="5382620"/>
            <a:ext cx="2785311" cy="1070835"/>
          </a:xfrm>
          <a:prstGeom prst="rect">
            <a:avLst/>
          </a:prstGeom>
          <a:ln>
            <a:solidFill>
              <a:schemeClr val="bg1"/>
            </a:solidFill>
          </a:ln>
        </p:spPr>
      </p:pic>
      <p:pic>
        <p:nvPicPr>
          <p:cNvPr id="9" name="Picture 8"/>
          <p:cNvPicPr>
            <a:picLocks noChangeAspect="1"/>
          </p:cNvPicPr>
          <p:nvPr/>
        </p:nvPicPr>
        <p:blipFill rotWithShape="1">
          <a:blip r:embed="rId7"/>
          <a:srcRect t="7855" b="1"/>
          <a:stretch/>
        </p:blipFill>
        <p:spPr>
          <a:xfrm>
            <a:off x="8220591" y="5728540"/>
            <a:ext cx="2950568" cy="819438"/>
          </a:xfrm>
          <a:prstGeom prst="rect">
            <a:avLst/>
          </a:prstGeom>
          <a:ln>
            <a:solidFill>
              <a:schemeClr val="bg1"/>
            </a:solidFill>
          </a:ln>
        </p:spPr>
      </p:pic>
      <p:pic>
        <p:nvPicPr>
          <p:cNvPr id="18" name="Picture 17"/>
          <p:cNvPicPr>
            <a:picLocks noChangeAspect="1"/>
          </p:cNvPicPr>
          <p:nvPr/>
        </p:nvPicPr>
        <p:blipFill>
          <a:blip r:embed="rId8"/>
          <a:stretch>
            <a:fillRect/>
          </a:stretch>
        </p:blipFill>
        <p:spPr>
          <a:xfrm>
            <a:off x="9496183" y="5035372"/>
            <a:ext cx="2368489" cy="603487"/>
          </a:xfrm>
          <a:prstGeom prst="rect">
            <a:avLst/>
          </a:prstGeom>
          <a:ln>
            <a:solidFill>
              <a:schemeClr val="bg1"/>
            </a:solidFill>
          </a:ln>
        </p:spPr>
      </p:pic>
      <p:pic>
        <p:nvPicPr>
          <p:cNvPr id="19" name="Picture 18"/>
          <p:cNvPicPr>
            <a:picLocks noChangeAspect="1"/>
          </p:cNvPicPr>
          <p:nvPr/>
        </p:nvPicPr>
        <p:blipFill>
          <a:blip r:embed="rId9"/>
          <a:stretch>
            <a:fillRect/>
          </a:stretch>
        </p:blipFill>
        <p:spPr>
          <a:xfrm>
            <a:off x="8716080" y="3970705"/>
            <a:ext cx="3180130" cy="806344"/>
          </a:xfrm>
          <a:prstGeom prst="rect">
            <a:avLst/>
          </a:prstGeom>
          <a:ln>
            <a:solidFill>
              <a:schemeClr val="bg1"/>
            </a:solidFill>
          </a:ln>
        </p:spPr>
      </p:pic>
      <p:sp>
        <p:nvSpPr>
          <p:cNvPr id="20" name="TextBox 19"/>
          <p:cNvSpPr txBox="1"/>
          <p:nvPr/>
        </p:nvSpPr>
        <p:spPr>
          <a:xfrm>
            <a:off x="6562959" y="3777042"/>
            <a:ext cx="1734207" cy="523220"/>
          </a:xfrm>
          <a:prstGeom prst="rect">
            <a:avLst/>
          </a:prstGeom>
          <a:solidFill>
            <a:schemeClr val="tx1"/>
          </a:solidFill>
          <a:ln>
            <a:solidFill>
              <a:schemeClr val="bg1"/>
            </a:solidFill>
          </a:ln>
        </p:spPr>
        <p:txBody>
          <a:bodyPr wrap="square" rtlCol="0">
            <a:spAutoFit/>
          </a:bodyPr>
          <a:lstStyle/>
          <a:p>
            <a:pPr algn="ctr"/>
            <a:r>
              <a:rPr lang="en-US" sz="2800" dirty="0" smtClean="0">
                <a:solidFill>
                  <a:schemeClr val="bg1"/>
                </a:solidFill>
              </a:rPr>
              <a:t>Eventually</a:t>
            </a:r>
            <a:endParaRPr lang="en-US" sz="2800" dirty="0">
              <a:solidFill>
                <a:schemeClr val="bg1"/>
              </a:solidFill>
            </a:endParaRPr>
          </a:p>
        </p:txBody>
      </p:sp>
    </p:spTree>
    <p:extLst>
      <p:ext uri="{BB962C8B-B14F-4D97-AF65-F5344CB8AC3E}">
        <p14:creationId xmlns:p14="http://schemas.microsoft.com/office/powerpoint/2010/main" val="1781752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0FD886-61A6-4140-A73F-4BB3D2D7C818}"/>
              </a:ext>
            </a:extLst>
          </p:cNvPr>
          <p:cNvSpPr>
            <a:spLocks noGrp="1"/>
          </p:cNvSpPr>
          <p:nvPr>
            <p:ph type="title"/>
          </p:nvPr>
        </p:nvSpPr>
        <p:spPr>
          <a:xfrm>
            <a:off x="490889" y="782517"/>
            <a:ext cx="4394310" cy="1639870"/>
          </a:xfrm>
        </p:spPr>
        <p:txBody>
          <a:bodyPr>
            <a:normAutofit/>
          </a:bodyPr>
          <a:lstStyle/>
          <a:p>
            <a:pPr algn="ctr"/>
            <a:r>
              <a:rPr lang="en-US" sz="4800" dirty="0" smtClean="0">
                <a:latin typeface="+mn-lt"/>
              </a:rPr>
              <a:t>Float </a:t>
            </a:r>
            <a:r>
              <a:rPr lang="en-US" sz="4800" dirty="0" err="1" smtClean="0">
                <a:latin typeface="+mn-lt"/>
              </a:rPr>
              <a:t>Viz</a:t>
            </a:r>
            <a:endParaRPr lang="en-US" sz="4800" dirty="0">
              <a:latin typeface="+mn-lt"/>
            </a:endParaRPr>
          </a:p>
        </p:txBody>
      </p:sp>
      <p:pic>
        <p:nvPicPr>
          <p:cNvPr id="17" name="Picture 16">
            <a:extLst>
              <a:ext uri="{FF2B5EF4-FFF2-40B4-BE49-F238E27FC236}">
                <a16:creationId xmlns:a16="http://schemas.microsoft.com/office/drawing/2014/main" xmlns="" id="{CB5A1096-765A-4D13-B827-3A116B844D4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380"/>
          <a:stretch/>
        </p:blipFill>
        <p:spPr>
          <a:xfrm>
            <a:off x="5969000" y="377304"/>
            <a:ext cx="6024007" cy="6103392"/>
          </a:xfrm>
          <a:prstGeom prst="rect">
            <a:avLst/>
          </a:prstGeom>
          <a:ln w="19050">
            <a:solidFill>
              <a:schemeClr val="bg1"/>
            </a:solidFill>
          </a:ln>
        </p:spPr>
      </p:pic>
      <p:pic>
        <p:nvPicPr>
          <p:cNvPr id="3" name="Picture 2">
            <a:extLst>
              <a:ext uri="{FF2B5EF4-FFF2-40B4-BE49-F238E27FC236}">
                <a16:creationId xmlns:a16="http://schemas.microsoft.com/office/drawing/2014/main" xmlns="" id="{CE4A97B8-C674-47EC-A639-DAE70DE65D85}"/>
              </a:ext>
            </a:extLst>
          </p:cNvPr>
          <p:cNvPicPr>
            <a:picLocks noChangeAspect="1"/>
          </p:cNvPicPr>
          <p:nvPr/>
        </p:nvPicPr>
        <p:blipFill>
          <a:blip r:embed="rId4"/>
          <a:stretch>
            <a:fillRect/>
          </a:stretch>
        </p:blipFill>
        <p:spPr>
          <a:xfrm>
            <a:off x="148193" y="2517496"/>
            <a:ext cx="5334930" cy="3313590"/>
          </a:xfrm>
          <a:prstGeom prst="rect">
            <a:avLst/>
          </a:prstGeom>
        </p:spPr>
      </p:pic>
      <p:pic>
        <p:nvPicPr>
          <p:cNvPr id="15" name="Picture 14">
            <a:extLst>
              <a:ext uri="{FF2B5EF4-FFF2-40B4-BE49-F238E27FC236}">
                <a16:creationId xmlns:a16="http://schemas.microsoft.com/office/drawing/2014/main" xmlns="" id="{25F16012-606E-4CAA-BDD5-0831D718E78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2903" r="65112" b="31756"/>
          <a:stretch/>
        </p:blipFill>
        <p:spPr>
          <a:xfrm>
            <a:off x="4946445" y="154666"/>
            <a:ext cx="2019710" cy="2097538"/>
          </a:xfrm>
          <a:prstGeom prst="rect">
            <a:avLst/>
          </a:prstGeom>
          <a:ln w="19050">
            <a:solidFill>
              <a:schemeClr val="bg1"/>
            </a:solidFill>
          </a:ln>
        </p:spPr>
      </p:pic>
      <p:sp>
        <p:nvSpPr>
          <p:cNvPr id="4" name="TextBox 3">
            <a:extLst>
              <a:ext uri="{FF2B5EF4-FFF2-40B4-BE49-F238E27FC236}">
                <a16:creationId xmlns:a16="http://schemas.microsoft.com/office/drawing/2014/main" xmlns="" id="{1BEE7870-29E9-4BC8-96C3-DA7DBEDEF7AD}"/>
              </a:ext>
            </a:extLst>
          </p:cNvPr>
          <p:cNvSpPr txBox="1"/>
          <p:nvPr/>
        </p:nvSpPr>
        <p:spPr>
          <a:xfrm>
            <a:off x="3644695" y="4780083"/>
            <a:ext cx="3143455" cy="369332"/>
          </a:xfrm>
          <a:prstGeom prst="rect">
            <a:avLst/>
          </a:prstGeom>
          <a:solidFill>
            <a:schemeClr val="bg2">
              <a:lumMod val="60000"/>
              <a:lumOff val="40000"/>
            </a:schemeClr>
          </a:solidFill>
          <a:ln>
            <a:solidFill>
              <a:schemeClr val="bg1"/>
            </a:solidFill>
          </a:ln>
        </p:spPr>
        <p:txBody>
          <a:bodyPr wrap="square" rtlCol="0">
            <a:spAutoFit/>
          </a:bodyPr>
          <a:lstStyle/>
          <a:p>
            <a:r>
              <a:rPr lang="en-US" dirty="0" err="1">
                <a:solidFill>
                  <a:schemeClr val="bg1"/>
                </a:solidFill>
              </a:rPr>
              <a:t>FloatViz</a:t>
            </a:r>
            <a:r>
              <a:rPr lang="en-US" dirty="0">
                <a:solidFill>
                  <a:schemeClr val="bg1"/>
                </a:solidFill>
              </a:rPr>
              <a:t> </a:t>
            </a:r>
            <a:r>
              <a:rPr lang="en-US" dirty="0">
                <a:solidFill>
                  <a:schemeClr val="bg1"/>
                </a:solidFill>
                <a:sym typeface="Wingdings" panose="05000000000000000000" pitchFamily="2" charset="2"/>
              </a:rPr>
              <a:t> Ocean Data Viz </a:t>
            </a:r>
            <a:endParaRPr lang="en-US" dirty="0">
              <a:solidFill>
                <a:schemeClr val="bg1"/>
              </a:solidFill>
            </a:endParaRPr>
          </a:p>
        </p:txBody>
      </p:sp>
    </p:spTree>
    <p:extLst>
      <p:ext uri="{BB962C8B-B14F-4D97-AF65-F5344CB8AC3E}">
        <p14:creationId xmlns:p14="http://schemas.microsoft.com/office/powerpoint/2010/main" val="5567032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xmlns="" id="{B15418AD-ABE0-4F42-8565-FF06E5073E0B}"/>
              </a:ext>
            </a:extLst>
          </p:cNvPr>
          <p:cNvPicPr>
            <a:picLocks noChangeAspect="1"/>
          </p:cNvPicPr>
          <p:nvPr/>
        </p:nvPicPr>
        <p:blipFill rotWithShape="1">
          <a:blip r:embed="rId3"/>
          <a:srcRect t="48743" r="62883" b="14956"/>
          <a:stretch/>
        </p:blipFill>
        <p:spPr>
          <a:xfrm>
            <a:off x="5533813" y="2976064"/>
            <a:ext cx="4101446" cy="3288565"/>
          </a:xfrm>
          <a:prstGeom prst="rect">
            <a:avLst/>
          </a:prstGeom>
        </p:spPr>
      </p:pic>
      <p:sp>
        <p:nvSpPr>
          <p:cNvPr id="2" name="Title 1">
            <a:extLst>
              <a:ext uri="{FF2B5EF4-FFF2-40B4-BE49-F238E27FC236}">
                <a16:creationId xmlns:a16="http://schemas.microsoft.com/office/drawing/2014/main" xmlns="" id="{EF0FD886-61A6-4140-A73F-4BB3D2D7C818}"/>
              </a:ext>
            </a:extLst>
          </p:cNvPr>
          <p:cNvSpPr>
            <a:spLocks noGrp="1"/>
          </p:cNvSpPr>
          <p:nvPr>
            <p:ph type="title"/>
          </p:nvPr>
        </p:nvSpPr>
        <p:spPr>
          <a:xfrm>
            <a:off x="59418" y="11843"/>
            <a:ext cx="5190217" cy="1319281"/>
          </a:xfrm>
        </p:spPr>
        <p:txBody>
          <a:bodyPr>
            <a:normAutofit/>
          </a:bodyPr>
          <a:lstStyle/>
          <a:p>
            <a:pPr algn="ctr"/>
            <a:r>
              <a:rPr lang="en-US" sz="5400" dirty="0">
                <a:latin typeface="+mn-lt"/>
              </a:rPr>
              <a:t>More Science</a:t>
            </a:r>
          </a:p>
        </p:txBody>
      </p:sp>
      <p:sp>
        <p:nvSpPr>
          <p:cNvPr id="5" name="TextBox 4"/>
          <p:cNvSpPr txBox="1"/>
          <p:nvPr/>
        </p:nvSpPr>
        <p:spPr>
          <a:xfrm>
            <a:off x="208613" y="1090689"/>
            <a:ext cx="5287199" cy="5478423"/>
          </a:xfrm>
          <a:prstGeom prst="rect">
            <a:avLst/>
          </a:prstGeom>
          <a:noFill/>
        </p:spPr>
        <p:txBody>
          <a:bodyPr wrap="square" rtlCol="0">
            <a:spAutoFit/>
          </a:bodyPr>
          <a:lstStyle/>
          <a:p>
            <a:pPr marL="457200" indent="-457200">
              <a:buFont typeface="Arial" panose="020B0604020202020204" pitchFamily="34" charset="0"/>
              <a:buChar char="•"/>
            </a:pPr>
            <a:r>
              <a:rPr lang="en-US" sz="3000" dirty="0"/>
              <a:t>Can we infer vertical mixing rates from Argo </a:t>
            </a:r>
            <a:r>
              <a:rPr lang="en-US" sz="3000" dirty="0" smtClean="0"/>
              <a:t>float </a:t>
            </a:r>
            <a:r>
              <a:rPr lang="en-US" sz="3000" dirty="0"/>
              <a:t>ascent rates?</a:t>
            </a:r>
          </a:p>
          <a:p>
            <a:pPr marL="457200" indent="-457200">
              <a:buFont typeface="Arial" panose="020B0604020202020204" pitchFamily="34" charset="0"/>
              <a:buChar char="•"/>
            </a:pPr>
            <a:r>
              <a:rPr lang="en-US" sz="3000" dirty="0"/>
              <a:t>Use a CPF with </a:t>
            </a:r>
            <a:r>
              <a:rPr lang="en-US" sz="3000" dirty="0" smtClean="0"/>
              <a:t>turbulence </a:t>
            </a:r>
            <a:r>
              <a:rPr lang="en-US" sz="3000" dirty="0"/>
              <a:t>sensor to acquire high quality turbulence data</a:t>
            </a:r>
          </a:p>
          <a:p>
            <a:pPr marL="457200" indent="-457200">
              <a:buFont typeface="Arial" panose="020B0604020202020204" pitchFamily="34" charset="0"/>
              <a:buChar char="•"/>
            </a:pPr>
            <a:r>
              <a:rPr lang="en-US" sz="3000" dirty="0"/>
              <a:t>See if similar results can be achieved with standard BGC </a:t>
            </a:r>
            <a:r>
              <a:rPr lang="en-US" sz="3000" dirty="0" smtClean="0"/>
              <a:t>sensors</a:t>
            </a:r>
          </a:p>
          <a:p>
            <a:pPr marL="457200" indent="-457200">
              <a:buFont typeface="Arial" panose="020B0604020202020204" pitchFamily="34" charset="0"/>
              <a:buChar char="•"/>
            </a:pPr>
            <a:endParaRPr lang="en-US" sz="1400" dirty="0" smtClean="0"/>
          </a:p>
          <a:p>
            <a:r>
              <a:rPr lang="en-US" sz="1600" dirty="0"/>
              <a:t>Magdalena M Carranza(1), Gene Massion, Yui Takeshita and Ken </a:t>
            </a:r>
            <a:r>
              <a:rPr lang="en-US" sz="1600" dirty="0" smtClean="0"/>
              <a:t>Johnson; Presented </a:t>
            </a:r>
            <a:r>
              <a:rPr lang="en-US" sz="1600" dirty="0"/>
              <a:t>at the Gordon Research Conference on Ocean Mixing, Mount Holyoke, MA June 5-10 2022</a:t>
            </a:r>
          </a:p>
          <a:p>
            <a:pPr marL="457200" indent="-457200">
              <a:buFont typeface="Arial" panose="020B0604020202020204" pitchFamily="34" charset="0"/>
              <a:buChar char="•"/>
            </a:pPr>
            <a:endParaRPr lang="en-US" dirty="0"/>
          </a:p>
        </p:txBody>
      </p:sp>
      <p:pic>
        <p:nvPicPr>
          <p:cNvPr id="3" name="Picture 2"/>
          <p:cNvPicPr>
            <a:picLocks noChangeAspect="1"/>
          </p:cNvPicPr>
          <p:nvPr/>
        </p:nvPicPr>
        <p:blipFill rotWithShape="1">
          <a:blip r:embed="rId3"/>
          <a:srcRect b="51079"/>
          <a:stretch/>
        </p:blipFill>
        <p:spPr>
          <a:xfrm>
            <a:off x="5442409" y="248235"/>
            <a:ext cx="6514799" cy="2612830"/>
          </a:xfrm>
          <a:prstGeom prst="rect">
            <a:avLst/>
          </a:prstGeom>
        </p:spPr>
      </p:pic>
      <p:sp>
        <p:nvSpPr>
          <p:cNvPr id="7" name="TextBox 6"/>
          <p:cNvSpPr txBox="1"/>
          <p:nvPr/>
        </p:nvSpPr>
        <p:spPr>
          <a:xfrm>
            <a:off x="7639520" y="2294475"/>
            <a:ext cx="1532921" cy="461665"/>
          </a:xfrm>
          <a:prstGeom prst="rect">
            <a:avLst/>
          </a:prstGeom>
          <a:solidFill>
            <a:schemeClr val="accent1">
              <a:lumMod val="60000"/>
              <a:lumOff val="40000"/>
            </a:schemeClr>
          </a:solidFill>
          <a:ln w="25400">
            <a:solidFill>
              <a:srgbClr val="FF0000"/>
            </a:solidFill>
          </a:ln>
        </p:spPr>
        <p:txBody>
          <a:bodyPr wrap="square" rtlCol="0">
            <a:spAutoFit/>
          </a:bodyPr>
          <a:lstStyle/>
          <a:p>
            <a:pPr algn="ctr"/>
            <a:r>
              <a:rPr lang="en-US" sz="2400" dirty="0" smtClean="0"/>
              <a:t>Acoustics</a:t>
            </a:r>
            <a:r>
              <a:rPr lang="en-US" sz="2400" dirty="0"/>
              <a:t>?</a:t>
            </a:r>
          </a:p>
        </p:txBody>
      </p:sp>
      <p:cxnSp>
        <p:nvCxnSpPr>
          <p:cNvPr id="9" name="Straight Arrow Connector 8"/>
          <p:cNvCxnSpPr>
            <a:cxnSpLocks/>
            <a:endCxn id="7" idx="0"/>
          </p:cNvCxnSpPr>
          <p:nvPr/>
        </p:nvCxnSpPr>
        <p:spPr>
          <a:xfrm>
            <a:off x="7211599" y="1815287"/>
            <a:ext cx="1194382" cy="479188"/>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xmlns="" id="{C21F832B-39A6-421B-BA10-5BAFD6B6996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318" r="7074" b="25227"/>
          <a:stretch/>
        </p:blipFill>
        <p:spPr>
          <a:xfrm rot="5400000">
            <a:off x="8893724" y="3891219"/>
            <a:ext cx="3677723" cy="1913211"/>
          </a:xfrm>
          <a:prstGeom prst="rect">
            <a:avLst/>
          </a:prstGeom>
          <a:ln w="25400">
            <a:solidFill>
              <a:schemeClr val="tx1"/>
            </a:solidFill>
          </a:ln>
        </p:spPr>
      </p:pic>
      <p:sp>
        <p:nvSpPr>
          <p:cNvPr id="11" name="Oval 10">
            <a:extLst>
              <a:ext uri="{FF2B5EF4-FFF2-40B4-BE49-F238E27FC236}">
                <a16:creationId xmlns:a16="http://schemas.microsoft.com/office/drawing/2014/main" xmlns="" id="{F40B9711-17D0-4B53-93E0-3A3973F5A5D2}"/>
              </a:ext>
            </a:extLst>
          </p:cNvPr>
          <p:cNvSpPr/>
          <p:nvPr/>
        </p:nvSpPr>
        <p:spPr>
          <a:xfrm>
            <a:off x="6423323" y="1441419"/>
            <a:ext cx="1576552" cy="373868"/>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xmlns="" id="{553A9CB6-5647-4E41-9FDB-A10768DAF39E}"/>
              </a:ext>
            </a:extLst>
          </p:cNvPr>
          <p:cNvSpPr txBox="1"/>
          <p:nvPr/>
        </p:nvSpPr>
        <p:spPr>
          <a:xfrm>
            <a:off x="6276459" y="6006680"/>
            <a:ext cx="906773" cy="276999"/>
          </a:xfrm>
          <a:prstGeom prst="rect">
            <a:avLst/>
          </a:prstGeom>
          <a:solidFill>
            <a:schemeClr val="tx1"/>
          </a:solidFill>
          <a:ln>
            <a:noFill/>
          </a:ln>
        </p:spPr>
        <p:txBody>
          <a:bodyPr wrap="square" rtlCol="0">
            <a:spAutoFit/>
          </a:bodyPr>
          <a:lstStyle/>
          <a:p>
            <a:pPr algn="ctr"/>
            <a:r>
              <a:rPr lang="en-US" sz="1200" dirty="0">
                <a:solidFill>
                  <a:schemeClr val="bg1"/>
                </a:solidFill>
              </a:rPr>
              <a:t>Inclination</a:t>
            </a:r>
          </a:p>
        </p:txBody>
      </p:sp>
      <p:sp>
        <p:nvSpPr>
          <p:cNvPr id="19" name="TextBox 18">
            <a:extLst>
              <a:ext uri="{FF2B5EF4-FFF2-40B4-BE49-F238E27FC236}">
                <a16:creationId xmlns:a16="http://schemas.microsoft.com/office/drawing/2014/main" xmlns="" id="{2945E9B3-C157-48D4-AA74-71B134F187BC}"/>
              </a:ext>
            </a:extLst>
          </p:cNvPr>
          <p:cNvSpPr txBox="1"/>
          <p:nvPr/>
        </p:nvSpPr>
        <p:spPr>
          <a:xfrm>
            <a:off x="7495126" y="6033796"/>
            <a:ext cx="861391" cy="461665"/>
          </a:xfrm>
          <a:prstGeom prst="rect">
            <a:avLst/>
          </a:prstGeom>
          <a:solidFill>
            <a:schemeClr val="tx1"/>
          </a:solidFill>
          <a:ln>
            <a:noFill/>
          </a:ln>
        </p:spPr>
        <p:txBody>
          <a:bodyPr wrap="square" rtlCol="0">
            <a:spAutoFit/>
          </a:bodyPr>
          <a:lstStyle/>
          <a:p>
            <a:pPr algn="ctr"/>
            <a:r>
              <a:rPr lang="en-US" sz="1200" dirty="0">
                <a:solidFill>
                  <a:schemeClr val="bg1"/>
                </a:solidFill>
              </a:rPr>
              <a:t>Profile</a:t>
            </a:r>
          </a:p>
          <a:p>
            <a:pPr algn="ctr"/>
            <a:r>
              <a:rPr lang="en-US" sz="1200" dirty="0">
                <a:solidFill>
                  <a:schemeClr val="bg1"/>
                </a:solidFill>
              </a:rPr>
              <a:t>Speed</a:t>
            </a:r>
          </a:p>
        </p:txBody>
      </p:sp>
      <p:sp>
        <p:nvSpPr>
          <p:cNvPr id="22" name="TextBox 21">
            <a:extLst>
              <a:ext uri="{FF2B5EF4-FFF2-40B4-BE49-F238E27FC236}">
                <a16:creationId xmlns:a16="http://schemas.microsoft.com/office/drawing/2014/main" xmlns="" id="{3DF10A05-A975-424B-970B-0B61F652333B}"/>
              </a:ext>
            </a:extLst>
          </p:cNvPr>
          <p:cNvSpPr txBox="1"/>
          <p:nvPr/>
        </p:nvSpPr>
        <p:spPr>
          <a:xfrm>
            <a:off x="8602695" y="5997155"/>
            <a:ext cx="861391" cy="276999"/>
          </a:xfrm>
          <a:prstGeom prst="rect">
            <a:avLst/>
          </a:prstGeom>
          <a:solidFill>
            <a:schemeClr val="tx1"/>
          </a:solidFill>
          <a:ln>
            <a:noFill/>
          </a:ln>
        </p:spPr>
        <p:txBody>
          <a:bodyPr wrap="square" rtlCol="0">
            <a:spAutoFit/>
          </a:bodyPr>
          <a:lstStyle/>
          <a:p>
            <a:pPr algn="ctr"/>
            <a:r>
              <a:rPr lang="en-US" sz="1200" dirty="0">
                <a:solidFill>
                  <a:schemeClr val="bg1"/>
                </a:solidFill>
              </a:rPr>
              <a:t>Vibration</a:t>
            </a:r>
          </a:p>
        </p:txBody>
      </p:sp>
    </p:spTree>
    <p:extLst>
      <p:ext uri="{BB962C8B-B14F-4D97-AF65-F5344CB8AC3E}">
        <p14:creationId xmlns:p14="http://schemas.microsoft.com/office/powerpoint/2010/main" val="37885851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0FD886-61A6-4140-A73F-4BB3D2D7C818}"/>
              </a:ext>
            </a:extLst>
          </p:cNvPr>
          <p:cNvSpPr>
            <a:spLocks noGrp="1"/>
          </p:cNvSpPr>
          <p:nvPr>
            <p:ph type="title"/>
          </p:nvPr>
        </p:nvSpPr>
        <p:spPr>
          <a:xfrm>
            <a:off x="3613417" y="2178130"/>
            <a:ext cx="4394310" cy="1639870"/>
          </a:xfrm>
        </p:spPr>
        <p:txBody>
          <a:bodyPr>
            <a:normAutofit/>
          </a:bodyPr>
          <a:lstStyle/>
          <a:p>
            <a:pPr algn="ctr"/>
            <a:r>
              <a:rPr lang="en-US" sz="4800" dirty="0">
                <a:latin typeface="+mn-lt"/>
              </a:rPr>
              <a:t>The CPF</a:t>
            </a:r>
          </a:p>
        </p:txBody>
      </p:sp>
    </p:spTree>
    <p:extLst>
      <p:ext uri="{BB962C8B-B14F-4D97-AF65-F5344CB8AC3E}">
        <p14:creationId xmlns:p14="http://schemas.microsoft.com/office/powerpoint/2010/main" val="21098256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CPF Functionality</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317230" y="1168013"/>
            <a:ext cx="6993468" cy="5325269"/>
          </a:xfrm>
        </p:spPr>
        <p:txBody>
          <a:bodyPr>
            <a:normAutofit/>
          </a:bodyPr>
          <a:lstStyle/>
          <a:p>
            <a:r>
              <a:rPr lang="en-US" sz="4000" b="1" dirty="0"/>
              <a:t>Depth range = 0 to 350 meters</a:t>
            </a:r>
          </a:p>
          <a:p>
            <a:pPr marL="0" indent="0">
              <a:buNone/>
            </a:pPr>
            <a:endParaRPr lang="en-US" dirty="0"/>
          </a:p>
        </p:txBody>
      </p:sp>
      <p:pic>
        <p:nvPicPr>
          <p:cNvPr id="6" name="Picture 5">
            <a:extLst>
              <a:ext uri="{FF2B5EF4-FFF2-40B4-BE49-F238E27FC236}">
                <a16:creationId xmlns:a16="http://schemas.microsoft.com/office/drawing/2014/main" xmlns=""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742452" y="2706973"/>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xmlns=""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304757" y="1098836"/>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xmlns="" id="{4EDF1643-990F-4ECD-ACFB-CB508555DE69}"/>
              </a:ext>
            </a:extLst>
          </p:cNvPr>
          <p:cNvSpPr txBox="1"/>
          <p:nvPr/>
        </p:nvSpPr>
        <p:spPr>
          <a:xfrm>
            <a:off x="8792979" y="1350077"/>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xmlns="" id="{14FCBFA2-BE44-4761-B656-F0D957567F16}"/>
              </a:ext>
            </a:extLst>
          </p:cNvPr>
          <p:cNvSpPr txBox="1"/>
          <p:nvPr/>
        </p:nvSpPr>
        <p:spPr>
          <a:xfrm>
            <a:off x="9285786" y="2932360"/>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xmlns="" id="{350782BD-EED1-420D-A0FE-F8213C397F01}"/>
              </a:ext>
            </a:extLst>
          </p:cNvPr>
          <p:cNvSpPr txBox="1"/>
          <p:nvPr/>
        </p:nvSpPr>
        <p:spPr>
          <a:xfrm>
            <a:off x="9363112" y="4137894"/>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xmlns="" id="{52C8DDBF-FDA2-461B-916A-35EE1155B199}"/>
              </a:ext>
            </a:extLst>
          </p:cNvPr>
          <p:cNvSpPr txBox="1"/>
          <p:nvPr/>
        </p:nvSpPr>
        <p:spPr>
          <a:xfrm>
            <a:off x="9363112" y="4894698"/>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xmlns="" id="{5EB39D40-8271-4A49-BD72-3C6767AE8427}"/>
              </a:ext>
            </a:extLst>
          </p:cNvPr>
          <p:cNvSpPr txBox="1"/>
          <p:nvPr/>
        </p:nvSpPr>
        <p:spPr>
          <a:xfrm>
            <a:off x="9122290" y="5846951"/>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xmlns="" id="{E77B6F31-D7D8-4263-AB18-1FF92C64F3CE}"/>
              </a:ext>
            </a:extLst>
          </p:cNvPr>
          <p:cNvCxnSpPr>
            <a:cxnSpLocks/>
            <a:stCxn id="8" idx="2"/>
          </p:cNvCxnSpPr>
          <p:nvPr/>
        </p:nvCxnSpPr>
        <p:spPr>
          <a:xfrm flipH="1">
            <a:off x="8547103" y="1996408"/>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xmlns="" id="{36EF46E5-398E-455E-89E1-78BD407F5137}"/>
              </a:ext>
            </a:extLst>
          </p:cNvPr>
          <p:cNvCxnSpPr>
            <a:cxnSpLocks/>
            <a:stCxn id="10" idx="3"/>
          </p:cNvCxnSpPr>
          <p:nvPr/>
        </p:nvCxnSpPr>
        <p:spPr>
          <a:xfrm flipV="1">
            <a:off x="10630417" y="2905274"/>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xmlns="" id="{11A02FBA-2038-47E1-BB5F-18A8798CE3A8}"/>
              </a:ext>
            </a:extLst>
          </p:cNvPr>
          <p:cNvCxnSpPr>
            <a:cxnSpLocks/>
            <a:stCxn id="12" idx="3"/>
          </p:cNvCxnSpPr>
          <p:nvPr/>
        </p:nvCxnSpPr>
        <p:spPr>
          <a:xfrm>
            <a:off x="10511096" y="5079364"/>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xmlns="" id="{EF27FE49-BF5D-47E3-9068-3672D149EEE4}"/>
              </a:ext>
            </a:extLst>
          </p:cNvPr>
          <p:cNvCxnSpPr>
            <a:cxnSpLocks/>
            <a:stCxn id="11" idx="3"/>
          </p:cNvCxnSpPr>
          <p:nvPr/>
        </p:nvCxnSpPr>
        <p:spPr>
          <a:xfrm flipV="1">
            <a:off x="10707742" y="4110808"/>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xmlns="" id="{A03E7FBD-AC24-4228-BF8F-2BFB28F20006}"/>
              </a:ext>
            </a:extLst>
          </p:cNvPr>
          <p:cNvCxnSpPr>
            <a:cxnSpLocks/>
            <a:stCxn id="13" idx="0"/>
          </p:cNvCxnSpPr>
          <p:nvPr/>
        </p:nvCxnSpPr>
        <p:spPr>
          <a:xfrm flipH="1" flipV="1">
            <a:off x="8885229" y="5424863"/>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xmlns="" id="{FD05BB9F-C2A7-4AB8-93BC-5588ACB649A0}"/>
              </a:ext>
            </a:extLst>
          </p:cNvPr>
          <p:cNvCxnSpPr>
            <a:cxnSpLocks/>
            <a:stCxn id="8" idx="3"/>
          </p:cNvCxnSpPr>
          <p:nvPr/>
        </p:nvCxnSpPr>
        <p:spPr>
          <a:xfrm>
            <a:off x="10592282" y="1673243"/>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xmlns="" id="{B8E44236-6DE7-4932-86A8-F713A7400944}"/>
              </a:ext>
            </a:extLst>
          </p:cNvPr>
          <p:cNvCxnSpPr>
            <a:cxnSpLocks/>
          </p:cNvCxnSpPr>
          <p:nvPr/>
        </p:nvCxnSpPr>
        <p:spPr>
          <a:xfrm flipV="1">
            <a:off x="10510006" y="5846951"/>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xmlns="" id="{79E3E585-980E-4BBE-9BE0-009CC6EA122F}"/>
              </a:ext>
            </a:extLst>
          </p:cNvPr>
          <p:cNvSpPr txBox="1"/>
          <p:nvPr/>
        </p:nvSpPr>
        <p:spPr>
          <a:xfrm rot="16200000">
            <a:off x="11225545" y="3789342"/>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xmlns="" id="{5C668C56-C0AB-4791-82BC-4DB47B394F62}"/>
              </a:ext>
            </a:extLst>
          </p:cNvPr>
          <p:cNvCxnSpPr>
            <a:cxnSpLocks/>
            <a:stCxn id="42" idx="3"/>
          </p:cNvCxnSpPr>
          <p:nvPr/>
        </p:nvCxnSpPr>
        <p:spPr>
          <a:xfrm flipH="1" flipV="1">
            <a:off x="11897860" y="2034929"/>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xmlns="" id="{87966ACD-1B3D-417A-B6DB-7DA7E7314144}"/>
              </a:ext>
            </a:extLst>
          </p:cNvPr>
          <p:cNvCxnSpPr>
            <a:cxnSpLocks/>
          </p:cNvCxnSpPr>
          <p:nvPr/>
        </p:nvCxnSpPr>
        <p:spPr>
          <a:xfrm>
            <a:off x="11897860" y="4646324"/>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55850" y="1098836"/>
            <a:ext cx="6887279" cy="10813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57403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838200" y="198579"/>
            <a:ext cx="7211223" cy="900257"/>
          </a:xfrm>
        </p:spPr>
        <p:txBody>
          <a:bodyPr/>
          <a:lstStyle/>
          <a:p>
            <a:pPr algn="ctr"/>
            <a:r>
              <a:rPr lang="en-US" dirty="0" smtClean="0">
                <a:latin typeface="+mn-lt"/>
              </a:rPr>
              <a:t>Lots of Volume Change</a:t>
            </a:r>
            <a:endParaRPr lang="en-US" dirty="0">
              <a:latin typeface="+mn-lt"/>
            </a:endParaRP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328707" y="1019367"/>
            <a:ext cx="8364850" cy="5367920"/>
          </a:xfrm>
        </p:spPr>
        <p:txBody>
          <a:bodyPr>
            <a:normAutofit/>
          </a:bodyPr>
          <a:lstStyle/>
          <a:p>
            <a:r>
              <a:rPr lang="en-US" sz="3000" dirty="0"/>
              <a:t>Depth range = 0 to 350 meters</a:t>
            </a:r>
          </a:p>
          <a:p>
            <a:r>
              <a:rPr lang="en-US" sz="4000" b="1" dirty="0"/>
              <a:t>Buoyancy engine </a:t>
            </a:r>
            <a:r>
              <a:rPr lang="en-US" sz="4000" b="1" dirty="0">
                <a:latin typeface="Symbol" panose="05050102010706020507" pitchFamily="18" charset="2"/>
              </a:rPr>
              <a:t>D</a:t>
            </a:r>
            <a:r>
              <a:rPr lang="en-US" sz="4000" b="1" dirty="0"/>
              <a:t>V/V = 3.5 liters / 40 liters = 9%</a:t>
            </a:r>
          </a:p>
          <a:p>
            <a:pPr lvl="1"/>
            <a:r>
              <a:rPr lang="en-US" sz="3200" b="1" dirty="0" smtClean="0"/>
              <a:t>Profile from freshwater </a:t>
            </a:r>
            <a:r>
              <a:rPr lang="en-US" sz="3200" b="1" dirty="0"/>
              <a:t>to 35 </a:t>
            </a:r>
            <a:r>
              <a:rPr lang="en-US" sz="3200" b="1" dirty="0" err="1"/>
              <a:t>psu</a:t>
            </a:r>
            <a:r>
              <a:rPr lang="en-US" sz="3200" b="1" dirty="0"/>
              <a:t> = 2.5%</a:t>
            </a:r>
            <a:endParaRPr lang="en-US" sz="2800" b="1" dirty="0"/>
          </a:p>
          <a:p>
            <a:pPr lvl="1"/>
            <a:r>
              <a:rPr lang="en-US" sz="3200" b="1" dirty="0"/>
              <a:t>Vertical velocity = zero to ~40 cm/sec</a:t>
            </a:r>
          </a:p>
          <a:p>
            <a:pPr lvl="1"/>
            <a:r>
              <a:rPr lang="en-US" sz="3200" b="1" dirty="0"/>
              <a:t>Ability to anchor and de-anchor</a:t>
            </a:r>
          </a:p>
          <a:p>
            <a:pPr lvl="1"/>
            <a:r>
              <a:rPr lang="en-US" sz="3200" b="1" dirty="0"/>
              <a:t>Reserve buoyancy to offset biofouling and mud accumulation</a:t>
            </a:r>
          </a:p>
          <a:p>
            <a:pPr lvl="1"/>
            <a:r>
              <a:rPr lang="en-US" sz="3200" b="1" dirty="0"/>
              <a:t>Easy </a:t>
            </a:r>
            <a:r>
              <a:rPr lang="en-US" sz="3200" b="1" dirty="0" smtClean="0"/>
              <a:t>ballasting</a:t>
            </a:r>
            <a:endParaRPr lang="en-US" dirty="0"/>
          </a:p>
        </p:txBody>
      </p:sp>
      <p:pic>
        <p:nvPicPr>
          <p:cNvPr id="10" name="Picture 9"/>
          <p:cNvPicPr>
            <a:picLocks noChangeAspect="1"/>
          </p:cNvPicPr>
          <p:nvPr/>
        </p:nvPicPr>
        <p:blipFill>
          <a:blip r:embed="rId3"/>
          <a:stretch>
            <a:fillRect/>
          </a:stretch>
        </p:blipFill>
        <p:spPr>
          <a:xfrm>
            <a:off x="9306160" y="547517"/>
            <a:ext cx="2047640" cy="6088676"/>
          </a:xfrm>
          <a:prstGeom prst="rect">
            <a:avLst/>
          </a:prstGeom>
        </p:spPr>
      </p:pic>
      <p:sp>
        <p:nvSpPr>
          <p:cNvPr id="12" name="Rectangle 11"/>
          <p:cNvSpPr/>
          <p:nvPr/>
        </p:nvSpPr>
        <p:spPr>
          <a:xfrm>
            <a:off x="360355" y="1481711"/>
            <a:ext cx="8333202" cy="426594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290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B7B3359-E0CE-41AA-9185-04193E13EA93}"/>
              </a:ext>
            </a:extLst>
          </p:cNvPr>
          <p:cNvSpPr>
            <a:spLocks noGrp="1"/>
          </p:cNvSpPr>
          <p:nvPr>
            <p:ph type="title"/>
          </p:nvPr>
        </p:nvSpPr>
        <p:spPr>
          <a:xfrm>
            <a:off x="254000" y="219810"/>
            <a:ext cx="6184900" cy="907084"/>
          </a:xfrm>
        </p:spPr>
        <p:txBody>
          <a:bodyPr>
            <a:normAutofit/>
          </a:bodyPr>
          <a:lstStyle/>
          <a:p>
            <a:r>
              <a:rPr lang="en-US" dirty="0"/>
              <a:t>Executive Summary</a:t>
            </a:r>
            <a:endParaRPr lang="en-US" sz="3600" dirty="0"/>
          </a:p>
        </p:txBody>
      </p:sp>
      <p:sp>
        <p:nvSpPr>
          <p:cNvPr id="3" name="Content Placeholder 2">
            <a:extLst>
              <a:ext uri="{FF2B5EF4-FFF2-40B4-BE49-F238E27FC236}">
                <a16:creationId xmlns:a16="http://schemas.microsoft.com/office/drawing/2014/main" xmlns="" id="{E44DEC3A-789A-4715-A4FC-5AD50EB2A171}"/>
              </a:ext>
            </a:extLst>
          </p:cNvPr>
          <p:cNvSpPr>
            <a:spLocks noGrp="1"/>
          </p:cNvSpPr>
          <p:nvPr>
            <p:ph idx="1"/>
          </p:nvPr>
        </p:nvSpPr>
        <p:spPr>
          <a:xfrm>
            <a:off x="341243" y="1210911"/>
            <a:ext cx="8729870" cy="5427279"/>
          </a:xfrm>
        </p:spPr>
        <p:txBody>
          <a:bodyPr>
            <a:normAutofit/>
          </a:bodyPr>
          <a:lstStyle/>
          <a:p>
            <a:r>
              <a:rPr lang="en-US" sz="3200" b="1" dirty="0"/>
              <a:t>MBARI is finishing the development of a coastal profiling float (CPF) system targeted at developing a better understanding </a:t>
            </a:r>
            <a:r>
              <a:rPr lang="en-US" sz="3200" b="1" dirty="0" smtClean="0"/>
              <a:t>the health of the ocean</a:t>
            </a:r>
            <a:endParaRPr lang="en-US" sz="3200" b="1" dirty="0"/>
          </a:p>
        </p:txBody>
      </p:sp>
      <p:pic>
        <p:nvPicPr>
          <p:cNvPr id="6" name="Picture 5">
            <a:extLst>
              <a:ext uri="{FF2B5EF4-FFF2-40B4-BE49-F238E27FC236}">
                <a16:creationId xmlns:a16="http://schemas.microsoft.com/office/drawing/2014/main" xmlns="" id="{06D8E1B6-5BF8-4593-BE7F-FDD859B0B53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a16="http://schemas.microsoft.com/office/drawing/2014/main" xmlns=""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sp>
        <p:nvSpPr>
          <p:cNvPr id="4" name="Rectangle 3"/>
          <p:cNvSpPr/>
          <p:nvPr/>
        </p:nvSpPr>
        <p:spPr>
          <a:xfrm>
            <a:off x="341243" y="1210911"/>
            <a:ext cx="8641392" cy="184605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88510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Pickup Truck of the Sea</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328707" y="1019367"/>
            <a:ext cx="6155641" cy="5665212"/>
          </a:xfrm>
        </p:spPr>
        <p:txBody>
          <a:bodyPr>
            <a:normAutofit/>
          </a:bodyPr>
          <a:lstStyle/>
          <a:p>
            <a:r>
              <a:rPr lang="en-US" sz="3000" dirty="0"/>
              <a:t>Depth range = 0 to 350 meters</a:t>
            </a:r>
          </a:p>
          <a:p>
            <a:r>
              <a:rPr lang="en-US" sz="3000" dirty="0"/>
              <a:t>Buoyancy engine </a:t>
            </a:r>
            <a:r>
              <a:rPr lang="en-US" sz="3000" dirty="0">
                <a:latin typeface="Symbol" panose="05050102010706020507" pitchFamily="18" charset="2"/>
              </a:rPr>
              <a:t>D</a:t>
            </a:r>
            <a:r>
              <a:rPr lang="en-US" sz="3000" dirty="0"/>
              <a:t>V/V = 3.5 liters / 40 liters = 9%</a:t>
            </a:r>
          </a:p>
          <a:p>
            <a:r>
              <a:rPr lang="en-US" sz="4000" b="1" dirty="0" smtClean="0"/>
              <a:t>Sample recovery</a:t>
            </a:r>
          </a:p>
          <a:p>
            <a:pPr lvl="1"/>
            <a:r>
              <a:rPr lang="en-US" sz="3600" b="1" dirty="0" smtClean="0"/>
              <a:t>Sediment Traps</a:t>
            </a:r>
            <a:endParaRPr lang="en-US" sz="3600" b="1" dirty="0"/>
          </a:p>
          <a:p>
            <a:endParaRPr lang="en-US" dirty="0"/>
          </a:p>
        </p:txBody>
      </p:sp>
      <p:pic>
        <p:nvPicPr>
          <p:cNvPr id="9" name="Picture 8">
            <a:extLst>
              <a:ext uri="{FF2B5EF4-FFF2-40B4-BE49-F238E27FC236}">
                <a16:creationId xmlns:a16="http://schemas.microsoft.com/office/drawing/2014/main" xmlns="" id="{5B76E9B3-16EC-44B5-AB63-6A18A1DA3D88}"/>
              </a:ext>
            </a:extLst>
          </p:cNvPr>
          <p:cNvPicPr>
            <a:picLocks noChangeAspect="1"/>
          </p:cNvPicPr>
          <p:nvPr/>
        </p:nvPicPr>
        <p:blipFill>
          <a:blip r:embed="rId3"/>
          <a:stretch>
            <a:fillRect/>
          </a:stretch>
        </p:blipFill>
        <p:spPr>
          <a:xfrm>
            <a:off x="6578191" y="1474554"/>
            <a:ext cx="5401165" cy="4957407"/>
          </a:xfrm>
          <a:prstGeom prst="rect">
            <a:avLst/>
          </a:prstGeom>
        </p:spPr>
      </p:pic>
      <p:cxnSp>
        <p:nvCxnSpPr>
          <p:cNvPr id="4" name="Straight Arrow Connector 3"/>
          <p:cNvCxnSpPr>
            <a:stCxn id="7" idx="3"/>
          </p:cNvCxnSpPr>
          <p:nvPr/>
        </p:nvCxnSpPr>
        <p:spPr>
          <a:xfrm>
            <a:off x="6301702" y="3085475"/>
            <a:ext cx="1708682" cy="887311"/>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43239" y="2445783"/>
            <a:ext cx="6058463" cy="127938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75467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838200" y="198579"/>
            <a:ext cx="10515600" cy="900257"/>
          </a:xfrm>
        </p:spPr>
        <p:txBody>
          <a:bodyPr/>
          <a:lstStyle/>
          <a:p>
            <a:pPr algn="ctr"/>
            <a:r>
              <a:rPr lang="en-US" dirty="0" smtClean="0">
                <a:latin typeface="+mn-lt"/>
              </a:rPr>
              <a:t>Lots of Instruments</a:t>
            </a:r>
            <a:endParaRPr lang="en-US" dirty="0">
              <a:latin typeface="+mn-lt"/>
            </a:endParaRP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317230" y="1168013"/>
            <a:ext cx="6993468" cy="5325269"/>
          </a:xfrm>
        </p:spPr>
        <p:txBody>
          <a:bodyPr>
            <a:normAutofit/>
          </a:bodyPr>
          <a:lstStyle/>
          <a:p>
            <a:r>
              <a:rPr lang="en-US" dirty="0"/>
              <a:t>Depth range = 0 to 350 meters</a:t>
            </a:r>
          </a:p>
          <a:p>
            <a:r>
              <a:rPr lang="en-US" dirty="0"/>
              <a:t>Buoyancy engine </a:t>
            </a:r>
            <a:r>
              <a:rPr lang="en-US" dirty="0">
                <a:latin typeface="Symbol" panose="05050102010706020507" pitchFamily="18" charset="2"/>
              </a:rPr>
              <a:t>D</a:t>
            </a:r>
            <a:r>
              <a:rPr lang="en-US" dirty="0"/>
              <a:t>V/V = 3.5 liters / 40 liters = 9</a:t>
            </a:r>
            <a:r>
              <a:rPr lang="en-US" dirty="0" smtClean="0"/>
              <a:t>%</a:t>
            </a:r>
          </a:p>
          <a:p>
            <a:r>
              <a:rPr lang="en-US" dirty="0" smtClean="0"/>
              <a:t>Sample Recovery</a:t>
            </a:r>
            <a:endParaRPr lang="en-US" dirty="0"/>
          </a:p>
          <a:p>
            <a:r>
              <a:rPr lang="en-US" sz="4000" b="1" dirty="0"/>
              <a:t>Science Payload = 9 sensor </a:t>
            </a:r>
            <a:r>
              <a:rPr lang="en-US" sz="4000" b="1" dirty="0" smtClean="0"/>
              <a:t>ports</a:t>
            </a:r>
          </a:p>
          <a:p>
            <a:pPr lvl="1"/>
            <a:r>
              <a:rPr lang="en-US" sz="3600" b="1" dirty="0" smtClean="0"/>
              <a:t>6 </a:t>
            </a:r>
            <a:r>
              <a:rPr lang="en-US" sz="3600" b="1" dirty="0"/>
              <a:t>BGC </a:t>
            </a:r>
            <a:r>
              <a:rPr lang="en-US" sz="3600" b="1" dirty="0" smtClean="0"/>
              <a:t>sensors </a:t>
            </a:r>
          </a:p>
          <a:p>
            <a:pPr lvl="1"/>
            <a:r>
              <a:rPr lang="en-US" sz="3600" b="1" dirty="0" smtClean="0"/>
              <a:t>Room for 3 </a:t>
            </a:r>
            <a:r>
              <a:rPr lang="en-US" sz="3600" b="1" dirty="0"/>
              <a:t>more	</a:t>
            </a:r>
          </a:p>
          <a:p>
            <a:endParaRPr lang="en-US" dirty="0"/>
          </a:p>
        </p:txBody>
      </p:sp>
      <p:grpSp>
        <p:nvGrpSpPr>
          <p:cNvPr id="3" name="Group 2">
            <a:extLst>
              <a:ext uri="{FF2B5EF4-FFF2-40B4-BE49-F238E27FC236}">
                <a16:creationId xmlns:a16="http://schemas.microsoft.com/office/drawing/2014/main" xmlns=""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xmlns=""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xmlns=""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xmlns=""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xmlns=""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xmlns=""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xmlns=""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xmlns=""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xmlns=""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xmlns=""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xmlns=""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xmlns=""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xmlns=""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xmlns=""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xmlns=""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xmlns=""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xmlns=""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xmlns=""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
        <p:nvSpPr>
          <p:cNvPr id="22" name="Rectangle 21"/>
          <p:cNvSpPr/>
          <p:nvPr/>
        </p:nvSpPr>
        <p:spPr>
          <a:xfrm>
            <a:off x="127869" y="3054007"/>
            <a:ext cx="6552206" cy="237085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52727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856218" y="202920"/>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192594" y="1168013"/>
            <a:ext cx="7007421" cy="5325269"/>
          </a:xfrm>
        </p:spPr>
        <p:txBody>
          <a:bodyPr>
            <a:normAutofit/>
          </a:bodyPr>
          <a:lstStyle/>
          <a:p>
            <a:r>
              <a:rPr lang="en-US" dirty="0"/>
              <a:t>Depth range = 0 to 350 meters</a:t>
            </a:r>
          </a:p>
          <a:p>
            <a:r>
              <a:rPr lang="en-US" dirty="0"/>
              <a:t>Buoyancy engine </a:t>
            </a:r>
            <a:r>
              <a:rPr lang="en-US" dirty="0">
                <a:latin typeface="Symbol" panose="05050102010706020507" pitchFamily="18" charset="2"/>
              </a:rPr>
              <a:t>D</a:t>
            </a:r>
            <a:r>
              <a:rPr lang="en-US" dirty="0"/>
              <a:t>V/V = 3.5 liters / 40 liters = 9%</a:t>
            </a:r>
          </a:p>
          <a:p>
            <a:r>
              <a:rPr lang="en-US" dirty="0" smtClean="0"/>
              <a:t>Sample Recovery</a:t>
            </a:r>
          </a:p>
          <a:p>
            <a:r>
              <a:rPr lang="en-US" dirty="0" smtClean="0"/>
              <a:t>Science </a:t>
            </a:r>
            <a:r>
              <a:rPr lang="en-US" dirty="0"/>
              <a:t>Payload: 9 sensor ports: 6 BGC sensors plus 3 available ports</a:t>
            </a:r>
            <a:r>
              <a:rPr lang="en-US" sz="3200" dirty="0"/>
              <a:t>	</a:t>
            </a:r>
          </a:p>
          <a:p>
            <a:r>
              <a:rPr lang="en-US" sz="4000" b="1" dirty="0"/>
              <a:t>Iridium SBD and </a:t>
            </a:r>
            <a:r>
              <a:rPr lang="en-US" sz="4000" b="1" dirty="0" smtClean="0"/>
              <a:t>(soon) RUDICS </a:t>
            </a:r>
            <a:r>
              <a:rPr lang="en-US" sz="4000" b="1" dirty="0"/>
              <a:t>communications</a:t>
            </a:r>
          </a:p>
          <a:p>
            <a:endParaRPr lang="en-US" dirty="0"/>
          </a:p>
        </p:txBody>
      </p:sp>
      <p:pic>
        <p:nvPicPr>
          <p:cNvPr id="6" name="Picture 5">
            <a:extLst>
              <a:ext uri="{FF2B5EF4-FFF2-40B4-BE49-F238E27FC236}">
                <a16:creationId xmlns:a16="http://schemas.microsoft.com/office/drawing/2014/main" xmlns=""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742452" y="2706973"/>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xmlns=""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304757" y="1098836"/>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xmlns="" id="{4EDF1643-990F-4ECD-ACFB-CB508555DE69}"/>
              </a:ext>
            </a:extLst>
          </p:cNvPr>
          <p:cNvSpPr txBox="1"/>
          <p:nvPr/>
        </p:nvSpPr>
        <p:spPr>
          <a:xfrm>
            <a:off x="8792979" y="1350077"/>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xmlns="" id="{14FCBFA2-BE44-4761-B656-F0D957567F16}"/>
              </a:ext>
            </a:extLst>
          </p:cNvPr>
          <p:cNvSpPr txBox="1"/>
          <p:nvPr/>
        </p:nvSpPr>
        <p:spPr>
          <a:xfrm>
            <a:off x="9290226" y="2637046"/>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xmlns="" id="{350782BD-EED1-420D-A0FE-F8213C397F01}"/>
              </a:ext>
            </a:extLst>
          </p:cNvPr>
          <p:cNvSpPr txBox="1"/>
          <p:nvPr/>
        </p:nvSpPr>
        <p:spPr>
          <a:xfrm>
            <a:off x="9313319" y="3086514"/>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xmlns="" id="{52C8DDBF-FDA2-461B-916A-35EE1155B199}"/>
              </a:ext>
            </a:extLst>
          </p:cNvPr>
          <p:cNvSpPr txBox="1"/>
          <p:nvPr/>
        </p:nvSpPr>
        <p:spPr>
          <a:xfrm>
            <a:off x="9328138" y="4345395"/>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xmlns="" id="{5EB39D40-8271-4A49-BD72-3C6767AE8427}"/>
              </a:ext>
            </a:extLst>
          </p:cNvPr>
          <p:cNvSpPr txBox="1"/>
          <p:nvPr/>
        </p:nvSpPr>
        <p:spPr>
          <a:xfrm>
            <a:off x="9122290" y="5846951"/>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xmlns="" id="{E77B6F31-D7D8-4263-AB18-1FF92C64F3CE}"/>
              </a:ext>
            </a:extLst>
          </p:cNvPr>
          <p:cNvCxnSpPr>
            <a:cxnSpLocks/>
            <a:stCxn id="8" idx="2"/>
          </p:cNvCxnSpPr>
          <p:nvPr/>
        </p:nvCxnSpPr>
        <p:spPr>
          <a:xfrm flipH="1">
            <a:off x="8547103" y="1996408"/>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xmlns="" id="{36EF46E5-398E-455E-89E1-78BD407F5137}"/>
              </a:ext>
            </a:extLst>
          </p:cNvPr>
          <p:cNvCxnSpPr>
            <a:cxnSpLocks/>
            <a:stCxn id="10" idx="3"/>
          </p:cNvCxnSpPr>
          <p:nvPr/>
        </p:nvCxnSpPr>
        <p:spPr>
          <a:xfrm flipV="1">
            <a:off x="10634857" y="2609960"/>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xmlns="" id="{11A02FBA-2038-47E1-BB5F-18A8798CE3A8}"/>
              </a:ext>
            </a:extLst>
          </p:cNvPr>
          <p:cNvCxnSpPr>
            <a:cxnSpLocks/>
            <a:stCxn id="12" idx="3"/>
          </p:cNvCxnSpPr>
          <p:nvPr/>
        </p:nvCxnSpPr>
        <p:spPr>
          <a:xfrm>
            <a:off x="10476122" y="4530061"/>
            <a:ext cx="749008" cy="60249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xmlns="" id="{EF27FE49-BF5D-47E3-9068-3672D149EEE4}"/>
              </a:ext>
            </a:extLst>
          </p:cNvPr>
          <p:cNvCxnSpPr>
            <a:cxnSpLocks/>
            <a:stCxn id="11" idx="3"/>
          </p:cNvCxnSpPr>
          <p:nvPr/>
        </p:nvCxnSpPr>
        <p:spPr>
          <a:xfrm>
            <a:off x="10657949" y="3409680"/>
            <a:ext cx="567181" cy="598813"/>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xmlns="" id="{A03E7FBD-AC24-4228-BF8F-2BFB28F20006}"/>
              </a:ext>
            </a:extLst>
          </p:cNvPr>
          <p:cNvCxnSpPr>
            <a:cxnSpLocks/>
            <a:stCxn id="13" idx="0"/>
          </p:cNvCxnSpPr>
          <p:nvPr/>
        </p:nvCxnSpPr>
        <p:spPr>
          <a:xfrm flipH="1" flipV="1">
            <a:off x="8885229" y="5424863"/>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xmlns="" id="{FD05BB9F-C2A7-4AB8-93BC-5588ACB649A0}"/>
              </a:ext>
            </a:extLst>
          </p:cNvPr>
          <p:cNvCxnSpPr>
            <a:cxnSpLocks/>
            <a:stCxn id="8" idx="3"/>
          </p:cNvCxnSpPr>
          <p:nvPr/>
        </p:nvCxnSpPr>
        <p:spPr>
          <a:xfrm>
            <a:off x="10592282" y="1673243"/>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xmlns="" id="{B8E44236-6DE7-4932-86A8-F713A7400944}"/>
              </a:ext>
            </a:extLst>
          </p:cNvPr>
          <p:cNvCxnSpPr>
            <a:cxnSpLocks/>
          </p:cNvCxnSpPr>
          <p:nvPr/>
        </p:nvCxnSpPr>
        <p:spPr>
          <a:xfrm flipV="1">
            <a:off x="10510006" y="5846951"/>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xmlns="" id="{79E3E585-980E-4BBE-9BE0-009CC6EA122F}"/>
              </a:ext>
            </a:extLst>
          </p:cNvPr>
          <p:cNvSpPr txBox="1"/>
          <p:nvPr/>
        </p:nvSpPr>
        <p:spPr>
          <a:xfrm rot="16200000">
            <a:off x="11225545" y="3789342"/>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xmlns="" id="{5C668C56-C0AB-4791-82BC-4DB47B394F62}"/>
              </a:ext>
            </a:extLst>
          </p:cNvPr>
          <p:cNvCxnSpPr>
            <a:cxnSpLocks/>
            <a:stCxn id="42" idx="3"/>
          </p:cNvCxnSpPr>
          <p:nvPr/>
        </p:nvCxnSpPr>
        <p:spPr>
          <a:xfrm flipH="1" flipV="1">
            <a:off x="11897860" y="2034929"/>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xmlns="" id="{87966ACD-1B3D-417A-B6DB-7DA7E7314144}"/>
              </a:ext>
            </a:extLst>
          </p:cNvPr>
          <p:cNvCxnSpPr>
            <a:cxnSpLocks/>
          </p:cNvCxnSpPr>
          <p:nvPr/>
        </p:nvCxnSpPr>
        <p:spPr>
          <a:xfrm>
            <a:off x="11897860" y="4646324"/>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xmlns="" id="{52C8DDBF-FDA2-461B-916A-35EE1155B199}"/>
              </a:ext>
            </a:extLst>
          </p:cNvPr>
          <p:cNvSpPr txBox="1"/>
          <p:nvPr/>
        </p:nvSpPr>
        <p:spPr>
          <a:xfrm>
            <a:off x="9313319" y="4883000"/>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Batteries</a:t>
            </a:r>
          </a:p>
        </p:txBody>
      </p:sp>
      <p:cxnSp>
        <p:nvCxnSpPr>
          <p:cNvPr id="25" name="Straight Arrow Connector 24">
            <a:extLst>
              <a:ext uri="{FF2B5EF4-FFF2-40B4-BE49-F238E27FC236}">
                <a16:creationId xmlns:a16="http://schemas.microsoft.com/office/drawing/2014/main" xmlns="" id="{11A02FBA-2038-47E1-BB5F-18A8798CE3A8}"/>
              </a:ext>
            </a:extLst>
          </p:cNvPr>
          <p:cNvCxnSpPr>
            <a:cxnSpLocks/>
            <a:stCxn id="22" idx="3"/>
          </p:cNvCxnSpPr>
          <p:nvPr/>
        </p:nvCxnSpPr>
        <p:spPr>
          <a:xfrm>
            <a:off x="10461303" y="5067666"/>
            <a:ext cx="479537" cy="31462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229938" y="4063000"/>
            <a:ext cx="6897035" cy="12297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448964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194568" y="390473"/>
            <a:ext cx="5535071" cy="900257"/>
          </a:xfrm>
        </p:spPr>
        <p:txBody>
          <a:bodyPr>
            <a:normAutofit fontScale="90000"/>
          </a:bodyPr>
          <a:lstStyle/>
          <a:p>
            <a:pPr algn="ctr"/>
            <a:r>
              <a:rPr lang="en-US" dirty="0" smtClean="0">
                <a:latin typeface="+mn-lt"/>
              </a:rPr>
              <a:t>Good Platform Velocity and Depth Control</a:t>
            </a:r>
            <a:endParaRPr lang="en-US" dirty="0">
              <a:latin typeface="+mn-lt"/>
            </a:endParaRP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317230" y="1618587"/>
            <a:ext cx="5778770" cy="5325269"/>
          </a:xfrm>
        </p:spPr>
        <p:txBody>
          <a:bodyPr>
            <a:normAutofit/>
          </a:bodyPr>
          <a:lstStyle/>
          <a:p>
            <a:r>
              <a:rPr lang="en-US" dirty="0"/>
              <a:t>Depth range = 0 to 350 meters</a:t>
            </a:r>
          </a:p>
          <a:p>
            <a:r>
              <a:rPr lang="en-US" dirty="0"/>
              <a:t>Buoyancy engine </a:t>
            </a:r>
            <a:r>
              <a:rPr lang="en-US" dirty="0">
                <a:latin typeface="Symbol" panose="05050102010706020507" pitchFamily="18" charset="2"/>
              </a:rPr>
              <a:t>D</a:t>
            </a:r>
            <a:r>
              <a:rPr lang="en-US" dirty="0"/>
              <a:t>V/V = 3.5 liters / 40 liters = 9%</a:t>
            </a:r>
          </a:p>
          <a:p>
            <a:r>
              <a:rPr lang="en-US" dirty="0" smtClean="0"/>
              <a:t>Sample Recovery</a:t>
            </a:r>
          </a:p>
          <a:p>
            <a:r>
              <a:rPr lang="en-US" dirty="0" smtClean="0"/>
              <a:t>Science </a:t>
            </a:r>
            <a:r>
              <a:rPr lang="en-US" dirty="0"/>
              <a:t>Payload: 9 sensor ports: 6 BGC sensors plus 3 available ports	</a:t>
            </a:r>
          </a:p>
          <a:p>
            <a:r>
              <a:rPr lang="en-US" sz="4000" b="1" dirty="0"/>
              <a:t>Accurate, closed loop platform velocity and depth control</a:t>
            </a:r>
          </a:p>
          <a:p>
            <a:endParaRPr lang="en-US" dirty="0"/>
          </a:p>
        </p:txBody>
      </p:sp>
      <p:pic>
        <p:nvPicPr>
          <p:cNvPr id="7" name="Picture 6">
            <a:extLst>
              <a:ext uri="{FF2B5EF4-FFF2-40B4-BE49-F238E27FC236}">
                <a16:creationId xmlns:a16="http://schemas.microsoft.com/office/drawing/2014/main" xmlns="" id="{C109079D-8BB4-4AED-82F9-C692663A0B28}"/>
              </a:ext>
            </a:extLst>
          </p:cNvPr>
          <p:cNvPicPr>
            <a:picLocks noChangeAspect="1"/>
          </p:cNvPicPr>
          <p:nvPr/>
        </p:nvPicPr>
        <p:blipFill>
          <a:blip r:embed="rId3"/>
          <a:stretch>
            <a:fillRect/>
          </a:stretch>
        </p:blipFill>
        <p:spPr>
          <a:xfrm>
            <a:off x="6523656" y="3148284"/>
            <a:ext cx="5553236" cy="3647101"/>
          </a:xfrm>
          <a:prstGeom prst="rect">
            <a:avLst/>
          </a:prstGeom>
        </p:spPr>
      </p:pic>
      <p:pic>
        <p:nvPicPr>
          <p:cNvPr id="9" name="Picture 8">
            <a:extLst>
              <a:ext uri="{FF2B5EF4-FFF2-40B4-BE49-F238E27FC236}">
                <a16:creationId xmlns:a16="http://schemas.microsoft.com/office/drawing/2014/main" xmlns="" id="{C9CD395C-4CF8-4628-BD28-F0A57BA2037C}"/>
              </a:ext>
            </a:extLst>
          </p:cNvPr>
          <p:cNvPicPr>
            <a:picLocks noChangeAspect="1"/>
          </p:cNvPicPr>
          <p:nvPr/>
        </p:nvPicPr>
        <p:blipFill>
          <a:blip r:embed="rId4"/>
          <a:stretch>
            <a:fillRect/>
          </a:stretch>
        </p:blipFill>
        <p:spPr>
          <a:xfrm>
            <a:off x="8126172" y="4850396"/>
            <a:ext cx="1926503" cy="774259"/>
          </a:xfrm>
          <a:prstGeom prst="rect">
            <a:avLst/>
          </a:prstGeom>
        </p:spPr>
      </p:pic>
      <p:pic>
        <p:nvPicPr>
          <p:cNvPr id="21" name="Picture 20">
            <a:extLst>
              <a:ext uri="{FF2B5EF4-FFF2-40B4-BE49-F238E27FC236}">
                <a16:creationId xmlns:a16="http://schemas.microsoft.com/office/drawing/2014/main" xmlns="" id="{CB8366AB-EEB0-4441-945B-AA4796624AE9}"/>
              </a:ext>
            </a:extLst>
          </p:cNvPr>
          <p:cNvPicPr>
            <a:picLocks noChangeAspect="1"/>
          </p:cNvPicPr>
          <p:nvPr/>
        </p:nvPicPr>
        <p:blipFill rotWithShape="1">
          <a:blip r:embed="rId5"/>
          <a:srcRect l="1559" t="34077" r="94259" b="36612"/>
          <a:stretch/>
        </p:blipFill>
        <p:spPr>
          <a:xfrm>
            <a:off x="6839126" y="4439335"/>
            <a:ext cx="248798" cy="1225827"/>
          </a:xfrm>
          <a:prstGeom prst="rect">
            <a:avLst/>
          </a:prstGeom>
        </p:spPr>
      </p:pic>
      <p:pic>
        <p:nvPicPr>
          <p:cNvPr id="23" name="Picture 22">
            <a:extLst>
              <a:ext uri="{FF2B5EF4-FFF2-40B4-BE49-F238E27FC236}">
                <a16:creationId xmlns:a16="http://schemas.microsoft.com/office/drawing/2014/main" xmlns="" id="{07085F49-3E5A-457E-B86C-96E0AF9F4D21}"/>
              </a:ext>
            </a:extLst>
          </p:cNvPr>
          <p:cNvPicPr>
            <a:picLocks noChangeAspect="1"/>
          </p:cNvPicPr>
          <p:nvPr/>
        </p:nvPicPr>
        <p:blipFill>
          <a:blip r:embed="rId6"/>
          <a:stretch>
            <a:fillRect/>
          </a:stretch>
        </p:blipFill>
        <p:spPr>
          <a:xfrm>
            <a:off x="6000449" y="62615"/>
            <a:ext cx="6076443" cy="4261735"/>
          </a:xfrm>
          <a:prstGeom prst="rect">
            <a:avLst/>
          </a:prstGeom>
        </p:spPr>
      </p:pic>
      <p:pic>
        <p:nvPicPr>
          <p:cNvPr id="20" name="Picture 19">
            <a:extLst>
              <a:ext uri="{FF2B5EF4-FFF2-40B4-BE49-F238E27FC236}">
                <a16:creationId xmlns:a16="http://schemas.microsoft.com/office/drawing/2014/main" xmlns="" id="{A47C073F-D2FB-4C43-9249-DDDD1B6D5911}"/>
              </a:ext>
            </a:extLst>
          </p:cNvPr>
          <p:cNvPicPr>
            <a:picLocks noChangeAspect="1"/>
          </p:cNvPicPr>
          <p:nvPr/>
        </p:nvPicPr>
        <p:blipFill>
          <a:blip r:embed="rId7"/>
          <a:stretch>
            <a:fillRect/>
          </a:stretch>
        </p:blipFill>
        <p:spPr>
          <a:xfrm>
            <a:off x="9089423" y="3613679"/>
            <a:ext cx="2042337" cy="768163"/>
          </a:xfrm>
          <a:prstGeom prst="rect">
            <a:avLst/>
          </a:prstGeom>
        </p:spPr>
      </p:pic>
      <p:sp>
        <p:nvSpPr>
          <p:cNvPr id="10" name="Rectangle 9"/>
          <p:cNvSpPr/>
          <p:nvPr/>
        </p:nvSpPr>
        <p:spPr>
          <a:xfrm>
            <a:off x="162160" y="4439335"/>
            <a:ext cx="5414329" cy="19389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4722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6C8F81C3-9AB0-46DB-A313-B193E5CD8D9E}"/>
              </a:ext>
            </a:extLst>
          </p:cNvPr>
          <p:cNvPicPr>
            <a:picLocks noChangeAspect="1"/>
          </p:cNvPicPr>
          <p:nvPr/>
        </p:nvPicPr>
        <p:blipFill rotWithShape="1">
          <a:blip r:embed="rId3"/>
          <a:srcRect t="15975"/>
          <a:stretch/>
        </p:blipFill>
        <p:spPr>
          <a:xfrm>
            <a:off x="224652" y="3633107"/>
            <a:ext cx="7477231" cy="3136459"/>
          </a:xfrm>
          <a:prstGeom prst="rect">
            <a:avLst/>
          </a:prstGeom>
        </p:spPr>
      </p:pic>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763190" y="27411"/>
            <a:ext cx="10515600" cy="900257"/>
          </a:xfrm>
        </p:spPr>
        <p:txBody>
          <a:bodyPr/>
          <a:lstStyle/>
          <a:p>
            <a:pPr algn="ctr"/>
            <a:r>
              <a:rPr lang="en-US" dirty="0">
                <a:latin typeface="+mn-lt"/>
              </a:rPr>
              <a:t>Current and Future Work</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92686" y="794646"/>
            <a:ext cx="6171010" cy="2971484"/>
          </a:xfrm>
        </p:spPr>
        <p:txBody>
          <a:bodyPr>
            <a:normAutofit/>
          </a:bodyPr>
          <a:lstStyle/>
          <a:p>
            <a:r>
              <a:rPr lang="en-US" sz="3200" dirty="0"/>
              <a:t>Have to </a:t>
            </a:r>
            <a:r>
              <a:rPr lang="en-US" sz="3200" dirty="0" smtClean="0"/>
              <a:t>do (this year)</a:t>
            </a:r>
            <a:endParaRPr lang="en-US" sz="3200" dirty="0"/>
          </a:p>
          <a:p>
            <a:pPr lvl="1"/>
            <a:r>
              <a:rPr lang="en-US" sz="2800" dirty="0"/>
              <a:t>Finish the power management</a:t>
            </a:r>
          </a:p>
          <a:p>
            <a:pPr lvl="2"/>
            <a:r>
              <a:rPr lang="en-US" dirty="0"/>
              <a:t>Goal = 200 profiles over 1 year</a:t>
            </a:r>
          </a:p>
          <a:p>
            <a:pPr lvl="1"/>
            <a:r>
              <a:rPr lang="en-US" sz="2800" dirty="0" smtClean="0"/>
              <a:t>Finish Iridium RUDICS </a:t>
            </a:r>
            <a:r>
              <a:rPr lang="en-US" sz="2800" dirty="0" err="1" smtClean="0"/>
              <a:t>comms</a:t>
            </a:r>
            <a:endParaRPr lang="en-US" sz="2800" dirty="0"/>
          </a:p>
          <a:p>
            <a:pPr lvl="1"/>
            <a:r>
              <a:rPr lang="en-US" sz="2800" dirty="0"/>
              <a:t>Finish building CPF002 and CPF003</a:t>
            </a:r>
          </a:p>
          <a:p>
            <a:pPr lvl="1"/>
            <a:r>
              <a:rPr lang="en-US" sz="2800" dirty="0" smtClean="0"/>
              <a:t>Run more MBARI </a:t>
            </a:r>
            <a:r>
              <a:rPr lang="en-US" sz="2800" dirty="0"/>
              <a:t>science missions</a:t>
            </a:r>
            <a:endParaRPr lang="en-US" dirty="0"/>
          </a:p>
        </p:txBody>
      </p:sp>
      <p:sp>
        <p:nvSpPr>
          <p:cNvPr id="6" name="Content Placeholder 4">
            <a:extLst>
              <a:ext uri="{FF2B5EF4-FFF2-40B4-BE49-F238E27FC236}">
                <a16:creationId xmlns:a16="http://schemas.microsoft.com/office/drawing/2014/main" xmlns="" id="{A156D9AE-3EB7-4C78-8D65-45904291EB80}"/>
              </a:ext>
            </a:extLst>
          </p:cNvPr>
          <p:cNvSpPr txBox="1">
            <a:spLocks/>
          </p:cNvSpPr>
          <p:nvPr/>
        </p:nvSpPr>
        <p:spPr>
          <a:xfrm>
            <a:off x="5770179" y="800100"/>
            <a:ext cx="4644072" cy="6057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Want to do</a:t>
            </a:r>
          </a:p>
          <a:p>
            <a:pPr lvl="1"/>
            <a:r>
              <a:rPr lang="en-US" sz="2800" dirty="0"/>
              <a:t>Winched version for </a:t>
            </a:r>
            <a:r>
              <a:rPr lang="en-US" sz="2800" dirty="0" smtClean="0"/>
              <a:t>fixed </a:t>
            </a:r>
            <a:r>
              <a:rPr lang="en-US" sz="2800" dirty="0"/>
              <a:t>applications</a:t>
            </a:r>
          </a:p>
          <a:p>
            <a:pPr lvl="1"/>
            <a:r>
              <a:rPr lang="en-US" sz="2800" dirty="0"/>
              <a:t>Inertial current meter for float “navigation”</a:t>
            </a:r>
          </a:p>
          <a:p>
            <a:pPr lvl="1"/>
            <a:r>
              <a:rPr lang="en-US" sz="2800" dirty="0"/>
              <a:t>Tech transfer</a:t>
            </a:r>
            <a:endParaRPr lang="en-US" dirty="0"/>
          </a:p>
        </p:txBody>
      </p:sp>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53417" t="23712" r="22783" b="30114"/>
          <a:stretch/>
        </p:blipFill>
        <p:spPr>
          <a:xfrm>
            <a:off x="9743089" y="516578"/>
            <a:ext cx="2588548" cy="6499104"/>
          </a:xfrm>
          <a:prstGeom prst="rect">
            <a:avLst/>
          </a:prstGeom>
        </p:spPr>
      </p:pic>
    </p:spTree>
    <p:extLst>
      <p:ext uri="{BB962C8B-B14F-4D97-AF65-F5344CB8AC3E}">
        <p14:creationId xmlns:p14="http://schemas.microsoft.com/office/powerpoint/2010/main" val="34480567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854529" y="69009"/>
            <a:ext cx="10515600" cy="900257"/>
          </a:xfrm>
        </p:spPr>
        <p:txBody>
          <a:bodyPr/>
          <a:lstStyle/>
          <a:p>
            <a:pPr algn="ctr"/>
            <a:r>
              <a:rPr lang="en-US" dirty="0">
                <a:latin typeface="+mn-lt"/>
              </a:rPr>
              <a:t>CPF Status Summary</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192054" y="1095348"/>
            <a:ext cx="11665574" cy="3179767"/>
          </a:xfrm>
        </p:spPr>
        <p:txBody>
          <a:bodyPr>
            <a:normAutofit fontScale="92500" lnSpcReduction="20000"/>
          </a:bodyPr>
          <a:lstStyle/>
          <a:p>
            <a:r>
              <a:rPr lang="en-US" sz="3500" dirty="0"/>
              <a:t>1 CPF with dozens of </a:t>
            </a:r>
            <a:r>
              <a:rPr lang="en-US" sz="3500" dirty="0" smtClean="0"/>
              <a:t>science </a:t>
            </a:r>
            <a:r>
              <a:rPr lang="en-US" sz="3500" dirty="0"/>
              <a:t>and engineering missions in Monterey </a:t>
            </a:r>
            <a:r>
              <a:rPr lang="en-US" sz="3500" dirty="0" smtClean="0"/>
              <a:t>Bay, some with only modest engineering involvement</a:t>
            </a:r>
            <a:endParaRPr lang="en-US" sz="3500" dirty="0"/>
          </a:p>
          <a:p>
            <a:r>
              <a:rPr lang="en-US" sz="3500" dirty="0"/>
              <a:t>2 CPFs nearing completion, operational Q4 2024</a:t>
            </a:r>
          </a:p>
          <a:p>
            <a:r>
              <a:rPr lang="en-US" sz="3500" dirty="0"/>
              <a:t>Data pipeline demonstrated</a:t>
            </a:r>
          </a:p>
          <a:p>
            <a:r>
              <a:rPr lang="en-US" sz="3500" dirty="0"/>
              <a:t>2 early CPF prototypes  used routinely by MBARI’s BOG group </a:t>
            </a:r>
          </a:p>
          <a:p>
            <a:r>
              <a:rPr lang="en-US" sz="3500" dirty="0"/>
              <a:t>1 BOG CPF being re-purposed for Colleen Durkin’s carbon export work</a:t>
            </a:r>
          </a:p>
          <a:p>
            <a:endParaRPr lang="en-US" dirty="0"/>
          </a:p>
        </p:txBody>
      </p:sp>
      <p:pic>
        <p:nvPicPr>
          <p:cNvPr id="3" name="Picture 2"/>
          <p:cNvPicPr>
            <a:picLocks noChangeAspect="1"/>
          </p:cNvPicPr>
          <p:nvPr/>
        </p:nvPicPr>
        <p:blipFill>
          <a:blip r:embed="rId3"/>
          <a:stretch>
            <a:fillRect/>
          </a:stretch>
        </p:blipFill>
        <p:spPr>
          <a:xfrm>
            <a:off x="4549595" y="4158265"/>
            <a:ext cx="3041667" cy="2281250"/>
          </a:xfrm>
          <a:prstGeom prst="rect">
            <a:avLst/>
          </a:prstGeom>
        </p:spPr>
      </p:pic>
      <p:sp>
        <p:nvSpPr>
          <p:cNvPr id="7" name="Rectangle 6"/>
          <p:cNvSpPr/>
          <p:nvPr/>
        </p:nvSpPr>
        <p:spPr>
          <a:xfrm>
            <a:off x="3901101" y="3961940"/>
            <a:ext cx="1718739" cy="923330"/>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rgbClr val="92D050"/>
                </a:solidFill>
                <a:effectLst>
                  <a:outerShdw blurRad="12700" dist="38100" dir="2700000" algn="tl" rotWithShape="0">
                    <a:schemeClr val="accent5">
                      <a:lumMod val="60000"/>
                      <a:lumOff val="40000"/>
                    </a:schemeClr>
                  </a:outerShdw>
                </a:effectLst>
              </a:rPr>
              <a:t>TRL 7</a:t>
            </a:r>
          </a:p>
        </p:txBody>
      </p:sp>
      <p:sp>
        <p:nvSpPr>
          <p:cNvPr id="9" name="Rectangle 8"/>
          <p:cNvSpPr/>
          <p:nvPr/>
        </p:nvSpPr>
        <p:spPr>
          <a:xfrm>
            <a:off x="7182447" y="4061428"/>
            <a:ext cx="1718740" cy="1754326"/>
          </a:xfrm>
          <a:prstGeom prst="rect">
            <a:avLst/>
          </a:prstGeom>
          <a:noFill/>
        </p:spPr>
        <p:txBody>
          <a:bodyPr wrap="none" lIns="91440" tIns="45720" rIns="91440" bIns="45720">
            <a:spAutoFit/>
          </a:bodyPr>
          <a:lstStyle/>
          <a:p>
            <a:pPr algn="ctr"/>
            <a:r>
              <a:rPr lang="en-US" sz="5400" b="1" dirty="0">
                <a:ln w="9525">
                  <a:solidFill>
                    <a:schemeClr val="bg1"/>
                  </a:solidFill>
                  <a:prstDash val="solid"/>
                </a:ln>
                <a:solidFill>
                  <a:srgbClr val="00B050"/>
                </a:solidFill>
                <a:effectLst>
                  <a:outerShdw blurRad="12700" dist="38100" dir="2700000" algn="tl" rotWithShape="0">
                    <a:schemeClr val="accent5">
                      <a:lumMod val="60000"/>
                      <a:lumOff val="40000"/>
                    </a:schemeClr>
                  </a:outerShdw>
                </a:effectLst>
              </a:rPr>
              <a:t>TRL 8</a:t>
            </a:r>
          </a:p>
          <a:p>
            <a:pPr algn="ctr"/>
            <a:r>
              <a:rPr lang="en-US" sz="5400" b="1" cap="none" spc="0" dirty="0">
                <a:ln w="9525">
                  <a:solidFill>
                    <a:schemeClr val="bg1"/>
                  </a:solidFill>
                  <a:prstDash val="solid"/>
                </a:ln>
                <a:solidFill>
                  <a:srgbClr val="00B050"/>
                </a:solidFill>
                <a:effectLst>
                  <a:outerShdw blurRad="12700" dist="38100" dir="2700000" algn="tl" rotWithShape="0">
                    <a:schemeClr val="accent5">
                      <a:lumMod val="60000"/>
                      <a:lumOff val="40000"/>
                    </a:schemeClr>
                  </a:outerShdw>
                </a:effectLst>
              </a:rPr>
              <a:t>TRL 9</a:t>
            </a:r>
          </a:p>
        </p:txBody>
      </p:sp>
      <p:sp>
        <p:nvSpPr>
          <p:cNvPr id="10" name="Arc 9"/>
          <p:cNvSpPr/>
          <p:nvPr/>
        </p:nvSpPr>
        <p:spPr>
          <a:xfrm>
            <a:off x="3717191" y="3785192"/>
            <a:ext cx="4326835" cy="923330"/>
          </a:xfrm>
          <a:prstGeom prst="arc">
            <a:avLst>
              <a:gd name="adj1" fmla="val 10355836"/>
              <a:gd name="adj2" fmla="val 21458559"/>
            </a:avLst>
          </a:prstGeom>
          <a:ln w="44450">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3500000" scaled="1"/>
              <a:tileRect/>
            </a:gradFill>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p:cNvSpPr txBox="1"/>
          <p:nvPr/>
        </p:nvSpPr>
        <p:spPr>
          <a:xfrm>
            <a:off x="141617" y="4462064"/>
            <a:ext cx="4609287" cy="1938992"/>
          </a:xfrm>
          <a:prstGeom prst="rect">
            <a:avLst/>
          </a:prstGeom>
          <a:noFill/>
        </p:spPr>
        <p:txBody>
          <a:bodyPr wrap="square" rtlCol="0">
            <a:spAutoFit/>
          </a:bodyPr>
          <a:lstStyle/>
          <a:p>
            <a:r>
              <a:rPr lang="en-US" sz="2400" dirty="0"/>
              <a:t>NOAA TRL 7: Prototype system… demonstrated in near-real world environment; subsystem components fully integrated into system</a:t>
            </a:r>
          </a:p>
        </p:txBody>
      </p:sp>
      <p:sp>
        <p:nvSpPr>
          <p:cNvPr id="12" name="TextBox 11"/>
          <p:cNvSpPr txBox="1"/>
          <p:nvPr/>
        </p:nvSpPr>
        <p:spPr>
          <a:xfrm>
            <a:off x="8997737" y="4462064"/>
            <a:ext cx="2859891" cy="1569660"/>
          </a:xfrm>
          <a:prstGeom prst="rect">
            <a:avLst/>
          </a:prstGeom>
          <a:noFill/>
        </p:spPr>
        <p:txBody>
          <a:bodyPr wrap="square" rtlCol="0">
            <a:spAutoFit/>
          </a:bodyPr>
          <a:lstStyle/>
          <a:p>
            <a:r>
              <a:rPr lang="en-US" sz="2400" dirty="0"/>
              <a:t>NOAA TRL 9: System … deployed and used routinely [without the developers]</a:t>
            </a:r>
          </a:p>
        </p:txBody>
      </p:sp>
    </p:spTree>
    <p:extLst>
      <p:ext uri="{BB962C8B-B14F-4D97-AF65-F5344CB8AC3E}">
        <p14:creationId xmlns:p14="http://schemas.microsoft.com/office/powerpoint/2010/main" val="16721605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766129" y="185065"/>
            <a:ext cx="5059017" cy="900257"/>
          </a:xfrm>
        </p:spPr>
        <p:txBody>
          <a:bodyPr>
            <a:normAutofit/>
          </a:bodyPr>
          <a:lstStyle/>
          <a:p>
            <a:pPr algn="ctr"/>
            <a:r>
              <a:rPr lang="en-US" dirty="0">
                <a:latin typeface="+mn-lt"/>
              </a:rPr>
              <a:t>Technology Transfer</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411823" y="1571801"/>
            <a:ext cx="6646624" cy="5325269"/>
          </a:xfrm>
        </p:spPr>
        <p:txBody>
          <a:bodyPr>
            <a:normAutofit/>
          </a:bodyPr>
          <a:lstStyle/>
          <a:p>
            <a:r>
              <a:rPr lang="en-US" sz="3600" dirty="0"/>
              <a:t>Assumptions: </a:t>
            </a:r>
          </a:p>
          <a:p>
            <a:pPr lvl="1"/>
            <a:r>
              <a:rPr lang="en-US" sz="2800" dirty="0"/>
              <a:t>MBARI has a </a:t>
            </a:r>
            <a:r>
              <a:rPr lang="en-US" sz="2800" dirty="0" smtClean="0"/>
              <a:t>TRL 6-7 Coastal </a:t>
            </a:r>
            <a:r>
              <a:rPr lang="en-US" sz="2800" dirty="0"/>
              <a:t>Profiling Float </a:t>
            </a:r>
            <a:r>
              <a:rPr lang="en-US" sz="2800" dirty="0" smtClean="0"/>
              <a:t>system with a very small internal user base </a:t>
            </a:r>
            <a:endParaRPr lang="en-US" sz="2800" dirty="0"/>
          </a:p>
          <a:p>
            <a:r>
              <a:rPr lang="en-US" sz="3600" dirty="0" smtClean="0"/>
              <a:t>Possible </a:t>
            </a:r>
            <a:r>
              <a:rPr lang="en-US" sz="3600" dirty="0"/>
              <a:t>tech transfer </a:t>
            </a:r>
            <a:r>
              <a:rPr lang="en-US" sz="3600" dirty="0" smtClean="0"/>
              <a:t>options:</a:t>
            </a:r>
            <a:endParaRPr lang="en-US" sz="3600" dirty="0"/>
          </a:p>
          <a:p>
            <a:pPr lvl="2"/>
            <a:r>
              <a:rPr lang="en-US" sz="2800" dirty="0"/>
              <a:t>Collaborations</a:t>
            </a:r>
          </a:p>
          <a:p>
            <a:pPr lvl="2"/>
            <a:r>
              <a:rPr lang="en-US" sz="2800" dirty="0"/>
              <a:t>Commercialization</a:t>
            </a:r>
          </a:p>
          <a:p>
            <a:pPr lvl="2"/>
            <a:r>
              <a:rPr lang="en-US" sz="2800" dirty="0"/>
              <a:t>Open Sourcing</a:t>
            </a:r>
          </a:p>
          <a:p>
            <a:pPr lvl="2"/>
            <a:r>
              <a:rPr lang="en-US" sz="2800" dirty="0"/>
              <a:t>Others?</a:t>
            </a:r>
          </a:p>
        </p:txBody>
      </p:sp>
      <p:pic>
        <p:nvPicPr>
          <p:cNvPr id="6" name="Picture 5">
            <a:extLst>
              <a:ext uri="{FF2B5EF4-FFF2-40B4-BE49-F238E27FC236}">
                <a16:creationId xmlns:a16="http://schemas.microsoft.com/office/drawing/2014/main" xmlns="" id="{1A65D671-9750-44B7-8EAF-0A8F8BD92013}"/>
              </a:ext>
            </a:extLst>
          </p:cNvPr>
          <p:cNvPicPr>
            <a:picLocks noChangeAspect="1"/>
          </p:cNvPicPr>
          <p:nvPr/>
        </p:nvPicPr>
        <p:blipFill>
          <a:blip r:embed="rId3"/>
          <a:stretch>
            <a:fillRect/>
          </a:stretch>
        </p:blipFill>
        <p:spPr>
          <a:xfrm>
            <a:off x="7096539" y="1013587"/>
            <a:ext cx="4778231" cy="5248703"/>
          </a:xfrm>
          <a:prstGeom prst="rect">
            <a:avLst/>
          </a:prstGeom>
        </p:spPr>
      </p:pic>
      <p:sp>
        <p:nvSpPr>
          <p:cNvPr id="7" name="TextBox 6">
            <a:extLst>
              <a:ext uri="{FF2B5EF4-FFF2-40B4-BE49-F238E27FC236}">
                <a16:creationId xmlns:a16="http://schemas.microsoft.com/office/drawing/2014/main" xmlns="" id="{DD3D97A1-F308-40E5-BB29-4E769147ABF2}"/>
              </a:ext>
            </a:extLst>
          </p:cNvPr>
          <p:cNvSpPr txBox="1"/>
          <p:nvPr/>
        </p:nvSpPr>
        <p:spPr>
          <a:xfrm>
            <a:off x="4878204" y="5187076"/>
            <a:ext cx="4538869" cy="923330"/>
          </a:xfrm>
          <a:prstGeom prst="rect">
            <a:avLst/>
          </a:prstGeom>
          <a:solidFill>
            <a:schemeClr val="accent1">
              <a:lumMod val="60000"/>
              <a:lumOff val="40000"/>
            </a:schemeClr>
          </a:solidFill>
          <a:ln w="15875">
            <a:solidFill>
              <a:schemeClr val="bg1"/>
            </a:solidFill>
          </a:ln>
        </p:spPr>
        <p:txBody>
          <a:bodyPr wrap="square" rtlCol="0">
            <a:spAutoFit/>
          </a:bodyPr>
          <a:lstStyle/>
          <a:p>
            <a:pPr algn="ctr"/>
            <a:r>
              <a:rPr lang="en-US" dirty="0"/>
              <a:t>MBARI’s Biological Oceanography Group has been running 2 CPFs for several years (and setting the fashion standard)</a:t>
            </a:r>
          </a:p>
        </p:txBody>
      </p:sp>
    </p:spTree>
    <p:extLst>
      <p:ext uri="{BB962C8B-B14F-4D97-AF65-F5344CB8AC3E}">
        <p14:creationId xmlns:p14="http://schemas.microsoft.com/office/powerpoint/2010/main" val="15574607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4">
            <a:extLst>
              <a:ext uri="{FF2B5EF4-FFF2-40B4-BE49-F238E27FC236}">
                <a16:creationId xmlns:a16="http://schemas.microsoft.com/office/drawing/2014/main" xmlns="" id="{A156D9AE-3EB7-4C78-8D65-45904291EB80}"/>
              </a:ext>
            </a:extLst>
          </p:cNvPr>
          <p:cNvSpPr txBox="1">
            <a:spLocks/>
          </p:cNvSpPr>
          <p:nvPr/>
        </p:nvSpPr>
        <p:spPr>
          <a:xfrm>
            <a:off x="4115139" y="970330"/>
            <a:ext cx="7352504" cy="568998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sz="2800" dirty="0"/>
              <a:t>Commercialization</a:t>
            </a:r>
          </a:p>
          <a:p>
            <a:pPr lvl="2"/>
            <a:r>
              <a:rPr lang="en-US" sz="2400" dirty="0">
                <a:solidFill>
                  <a:prstClr val="white"/>
                </a:solidFill>
              </a:rPr>
              <a:t>Pros:</a:t>
            </a:r>
          </a:p>
          <a:p>
            <a:pPr lvl="3"/>
            <a:r>
              <a:rPr lang="en-US" sz="2200" dirty="0">
                <a:solidFill>
                  <a:prstClr val="white"/>
                </a:solidFill>
              </a:rPr>
              <a:t>Theoretically, anyone can buy a CPF</a:t>
            </a:r>
          </a:p>
          <a:p>
            <a:pPr lvl="2"/>
            <a:r>
              <a:rPr lang="en-US" sz="2600" dirty="0">
                <a:solidFill>
                  <a:prstClr val="white"/>
                </a:solidFill>
              </a:rPr>
              <a:t>Cons (based on my experience):</a:t>
            </a:r>
          </a:p>
          <a:p>
            <a:pPr lvl="3"/>
            <a:r>
              <a:rPr lang="en-US" sz="2200" dirty="0" smtClean="0">
                <a:solidFill>
                  <a:prstClr val="white"/>
                </a:solidFill>
              </a:rPr>
              <a:t>CPFs will be expensive </a:t>
            </a:r>
            <a:endParaRPr lang="en-US" sz="2200" dirty="0">
              <a:solidFill>
                <a:prstClr val="white"/>
              </a:solidFill>
            </a:endParaRPr>
          </a:p>
          <a:p>
            <a:pPr lvl="3"/>
            <a:r>
              <a:rPr lang="en-US" sz="2200" dirty="0">
                <a:solidFill>
                  <a:prstClr val="white"/>
                </a:solidFill>
              </a:rPr>
              <a:t>Development stagnates</a:t>
            </a:r>
          </a:p>
          <a:p>
            <a:pPr lvl="3"/>
            <a:r>
              <a:rPr lang="en-US" sz="2200" dirty="0">
                <a:solidFill>
                  <a:prstClr val="white"/>
                </a:solidFill>
              </a:rPr>
              <a:t>Degraded reliability</a:t>
            </a:r>
          </a:p>
          <a:p>
            <a:pPr lvl="3"/>
            <a:r>
              <a:rPr lang="en-US" sz="2200" dirty="0">
                <a:solidFill>
                  <a:prstClr val="white"/>
                </a:solidFill>
              </a:rPr>
              <a:t>Sole source risks</a:t>
            </a:r>
          </a:p>
          <a:p>
            <a:pPr lvl="3"/>
            <a:r>
              <a:rPr lang="en-US" sz="2200" dirty="0">
                <a:solidFill>
                  <a:prstClr val="white"/>
                </a:solidFill>
              </a:rPr>
              <a:t>Only provides a product, not the rest of the necessary tools, techniques and processes required for successful projects</a:t>
            </a:r>
          </a:p>
          <a:p>
            <a:pPr lvl="3"/>
            <a:r>
              <a:rPr lang="en-US" sz="2200" dirty="0">
                <a:solidFill>
                  <a:prstClr val="white"/>
                </a:solidFill>
              </a:rPr>
              <a:t>Limited (or no) flexibility to address new applications</a:t>
            </a:r>
          </a:p>
          <a:p>
            <a:pPr lvl="3"/>
            <a:r>
              <a:rPr lang="en-US" sz="2200" dirty="0">
                <a:solidFill>
                  <a:prstClr val="white"/>
                </a:solidFill>
              </a:rPr>
              <a:t>Individual buyers have to cover all the costs even if they only deploy CPFs a couple of months a </a:t>
            </a:r>
            <a:r>
              <a:rPr lang="en-US" sz="2200" dirty="0" smtClean="0">
                <a:solidFill>
                  <a:prstClr val="white"/>
                </a:solidFill>
              </a:rPr>
              <a:t>year</a:t>
            </a:r>
            <a:endParaRPr lang="en-US" sz="2400" dirty="0">
              <a:solidFill>
                <a:prstClr val="white"/>
              </a:solidFill>
            </a:endParaRPr>
          </a:p>
          <a:p>
            <a:pPr lvl="2"/>
            <a:endParaRPr lang="en-US" dirty="0"/>
          </a:p>
        </p:txBody>
      </p:sp>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771425" y="124793"/>
            <a:ext cx="10515600" cy="900257"/>
          </a:xfrm>
        </p:spPr>
        <p:txBody>
          <a:bodyPr>
            <a:normAutofit/>
          </a:bodyPr>
          <a:lstStyle/>
          <a:p>
            <a:pPr algn="ctr"/>
            <a:r>
              <a:rPr lang="en-US" dirty="0">
                <a:latin typeface="+mn-lt"/>
              </a:rPr>
              <a:t>Tech Transfer Options</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315310" y="1079771"/>
            <a:ext cx="4923345" cy="4014743"/>
          </a:xfrm>
        </p:spPr>
        <p:txBody>
          <a:bodyPr>
            <a:normAutofit fontScale="85000" lnSpcReduction="20000"/>
          </a:bodyPr>
          <a:lstStyle/>
          <a:p>
            <a:pPr lvl="1"/>
            <a:r>
              <a:rPr lang="en-US" sz="3600" dirty="0"/>
              <a:t>Collaborations</a:t>
            </a:r>
          </a:p>
          <a:p>
            <a:pPr lvl="2"/>
            <a:r>
              <a:rPr lang="en-US" sz="3100" dirty="0"/>
              <a:t>If a CPF system is interesting to you, let’s talk</a:t>
            </a:r>
          </a:p>
          <a:p>
            <a:pPr lvl="1"/>
            <a:r>
              <a:rPr lang="en-US" sz="3600" dirty="0"/>
              <a:t>Open Source</a:t>
            </a:r>
          </a:p>
          <a:p>
            <a:pPr lvl="2"/>
            <a:r>
              <a:rPr lang="en-US" sz="3100" dirty="0"/>
              <a:t>Pros:</a:t>
            </a:r>
          </a:p>
          <a:p>
            <a:pPr lvl="3"/>
            <a:r>
              <a:rPr lang="en-US" sz="3100" dirty="0"/>
              <a:t>None of the commercialization cons</a:t>
            </a:r>
          </a:p>
          <a:p>
            <a:pPr lvl="2"/>
            <a:r>
              <a:rPr lang="en-US" sz="3100" dirty="0"/>
              <a:t>Cons:</a:t>
            </a:r>
          </a:p>
          <a:p>
            <a:pPr lvl="3"/>
            <a:r>
              <a:rPr lang="en-US" sz="3100" dirty="0"/>
              <a:t>I’m </a:t>
            </a:r>
            <a:r>
              <a:rPr lang="en-US" sz="3100" dirty="0" smtClean="0"/>
              <a:t>only 75% convinced it’s do-able</a:t>
            </a:r>
            <a:endParaRPr lang="en-US" sz="2800" dirty="0"/>
          </a:p>
        </p:txBody>
      </p:sp>
      <p:pic>
        <p:nvPicPr>
          <p:cNvPr id="7" name="Graphic 6" descr="Thumbs up sign">
            <a:extLst>
              <a:ext uri="{FF2B5EF4-FFF2-40B4-BE49-F238E27FC236}">
                <a16:creationId xmlns:a16="http://schemas.microsoft.com/office/drawing/2014/main" xmlns="" id="{5E63F1BC-EF41-4878-BDF8-58B172E8DC0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9960892" y="1573583"/>
            <a:ext cx="525757" cy="525757"/>
          </a:xfrm>
          <a:prstGeom prst="rect">
            <a:avLst/>
          </a:prstGeom>
        </p:spPr>
      </p:pic>
      <p:pic>
        <p:nvPicPr>
          <p:cNvPr id="8" name="Graphic 7" descr="Thumbs up sign">
            <a:extLst>
              <a:ext uri="{FF2B5EF4-FFF2-40B4-BE49-F238E27FC236}">
                <a16:creationId xmlns:a16="http://schemas.microsoft.com/office/drawing/2014/main" xmlns="" id="{20BF6C66-582E-49DA-B10E-A154497C886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rot="10800000">
            <a:off x="9662010" y="1943019"/>
            <a:ext cx="1963933" cy="1963933"/>
          </a:xfrm>
          <a:prstGeom prst="rect">
            <a:avLst/>
          </a:prstGeom>
        </p:spPr>
      </p:pic>
    </p:spTree>
    <p:extLst>
      <p:ext uri="{BB962C8B-B14F-4D97-AF65-F5344CB8AC3E}">
        <p14:creationId xmlns:p14="http://schemas.microsoft.com/office/powerpoint/2010/main" val="41749701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649806" y="179514"/>
            <a:ext cx="10515600" cy="1534986"/>
          </a:xfrm>
        </p:spPr>
        <p:txBody>
          <a:bodyPr>
            <a:normAutofit/>
          </a:bodyPr>
          <a:lstStyle/>
          <a:p>
            <a:pPr algn="ctr"/>
            <a:r>
              <a:rPr lang="en-US" dirty="0">
                <a:latin typeface="+mn-lt"/>
              </a:rPr>
              <a:t>Commercialization or Open Source?</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6496" y="1908800"/>
            <a:ext cx="9525000" cy="4476750"/>
          </a:xfrm>
          <a:prstGeom prst="rect">
            <a:avLst/>
          </a:prstGeom>
        </p:spPr>
      </p:pic>
    </p:spTree>
    <p:extLst>
      <p:ext uri="{BB962C8B-B14F-4D97-AF65-F5344CB8AC3E}">
        <p14:creationId xmlns:p14="http://schemas.microsoft.com/office/powerpoint/2010/main" val="3040790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2000"/>
                                  </p:stCondLst>
                                  <p:childTnLst>
                                    <p:set>
                                      <p:cBhvr>
                                        <p:cTn id="6" dur="1" fill="hold">
                                          <p:stCondLst>
                                            <p:cond delay="0"/>
                                          </p:stCondLst>
                                        </p:cTn>
                                        <p:tgtEl>
                                          <p:spTgt spid="4"/>
                                        </p:tgtEl>
                                        <p:attrNameLst>
                                          <p:attrName>style.visibility</p:attrName>
                                        </p:attrNameLst>
                                      </p:cBhvr>
                                      <p:to>
                                        <p:strVal val="visible"/>
                                      </p:to>
                                    </p:set>
                                    <p:anim calcmode="lin" valueType="num">
                                      <p:cBhvr>
                                        <p:cTn id="7" dur="3000" fill="hold"/>
                                        <p:tgtEl>
                                          <p:spTgt spid="4"/>
                                        </p:tgtEl>
                                        <p:attrNameLst>
                                          <p:attrName>ppt_w</p:attrName>
                                        </p:attrNameLst>
                                      </p:cBhvr>
                                      <p:tavLst>
                                        <p:tav tm="0">
                                          <p:val>
                                            <p:fltVal val="0"/>
                                          </p:val>
                                        </p:tav>
                                        <p:tav tm="100000">
                                          <p:val>
                                            <p:strVal val="#ppt_w"/>
                                          </p:val>
                                        </p:tav>
                                      </p:tavLst>
                                    </p:anim>
                                    <p:anim calcmode="lin" valueType="num">
                                      <p:cBhvr>
                                        <p:cTn id="8" dur="3000" fill="hold"/>
                                        <p:tgtEl>
                                          <p:spTgt spid="4"/>
                                        </p:tgtEl>
                                        <p:attrNameLst>
                                          <p:attrName>ppt_h</p:attrName>
                                        </p:attrNameLst>
                                      </p:cBhvr>
                                      <p:tavLst>
                                        <p:tav tm="0">
                                          <p:val>
                                            <p:fltVal val="0"/>
                                          </p:val>
                                        </p:tav>
                                        <p:tav tm="100000">
                                          <p:val>
                                            <p:strVal val="#ppt_h"/>
                                          </p:val>
                                        </p:tav>
                                      </p:tavLst>
                                    </p:anim>
                                    <p:anim calcmode="lin" valueType="num">
                                      <p:cBhvr>
                                        <p:cTn id="9" dur="3000" fill="hold"/>
                                        <p:tgtEl>
                                          <p:spTgt spid="4"/>
                                        </p:tgtEl>
                                        <p:attrNameLst>
                                          <p:attrName>style.rotation</p:attrName>
                                        </p:attrNameLst>
                                      </p:cBhvr>
                                      <p:tavLst>
                                        <p:tav tm="0">
                                          <p:val>
                                            <p:fltVal val="90"/>
                                          </p:val>
                                        </p:tav>
                                        <p:tav tm="100000">
                                          <p:val>
                                            <p:fltVal val="0"/>
                                          </p:val>
                                        </p:tav>
                                      </p:tavLst>
                                    </p:anim>
                                    <p:animEffect transition="in" filter="fade">
                                      <p:cBhvr>
                                        <p:cTn id="10"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101089" y="246517"/>
            <a:ext cx="12192000" cy="900257"/>
          </a:xfrm>
        </p:spPr>
        <p:txBody>
          <a:bodyPr>
            <a:noAutofit/>
          </a:bodyPr>
          <a:lstStyle/>
          <a:p>
            <a:pPr algn="ctr"/>
            <a:r>
              <a:rPr lang="en-US" sz="3600" dirty="0">
                <a:latin typeface="+mn-lt"/>
              </a:rPr>
              <a:t>CPF Open Source Ecosystem (COSE)</a:t>
            </a:r>
            <a:br>
              <a:rPr lang="en-US" sz="3600" dirty="0">
                <a:latin typeface="+mn-lt"/>
              </a:rPr>
            </a:br>
            <a:r>
              <a:rPr lang="en-US" sz="3600" dirty="0">
                <a:latin typeface="+mn-lt"/>
              </a:rPr>
              <a:t>Critical Infrastructure</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0" y="1419377"/>
            <a:ext cx="7306172" cy="5241773"/>
          </a:xfrm>
        </p:spPr>
        <p:txBody>
          <a:bodyPr>
            <a:normAutofit/>
          </a:bodyPr>
          <a:lstStyle/>
          <a:p>
            <a:pPr lvl="1"/>
            <a:r>
              <a:rPr lang="en-US" sz="3900" dirty="0" smtClean="0"/>
              <a:t>The </a:t>
            </a:r>
            <a:r>
              <a:rPr lang="en-US" sz="3900" dirty="0"/>
              <a:t>critical component is an appropriate size group of users</a:t>
            </a:r>
          </a:p>
          <a:p>
            <a:pPr lvl="2"/>
            <a:r>
              <a:rPr lang="en-US" sz="3200" dirty="0" smtClean="0"/>
              <a:t>10 CPFs a year </a:t>
            </a:r>
          </a:p>
          <a:p>
            <a:pPr marL="914400" lvl="2" indent="0">
              <a:buNone/>
            </a:pPr>
            <a:r>
              <a:rPr lang="en-US" sz="3200" dirty="0" smtClean="0"/>
              <a:t>OR</a:t>
            </a:r>
          </a:p>
          <a:p>
            <a:pPr lvl="2"/>
            <a:r>
              <a:rPr lang="en-US" sz="3200" dirty="0" smtClean="0"/>
              <a:t>3-5 Projects a year</a:t>
            </a:r>
          </a:p>
          <a:p>
            <a:pPr marL="914400" lvl="2" indent="0">
              <a:buNone/>
            </a:pPr>
            <a:r>
              <a:rPr lang="en-US" sz="3200" dirty="0" smtClean="0"/>
              <a:t>OR</a:t>
            </a:r>
          </a:p>
          <a:p>
            <a:pPr lvl="2"/>
            <a:r>
              <a:rPr lang="en-US" sz="3200" dirty="0" smtClean="0"/>
              <a:t>1 immediate, important, large volume need </a:t>
            </a:r>
            <a:r>
              <a:rPr lang="en-US" sz="3200" dirty="0" smtClean="0">
                <a:sym typeface="Wingdings" panose="05000000000000000000" pitchFamily="2" charset="2"/>
              </a:rPr>
              <a:t> MRV for </a:t>
            </a:r>
            <a:r>
              <a:rPr lang="en-US" sz="3200" dirty="0" err="1" smtClean="0">
                <a:sym typeface="Wingdings" panose="05000000000000000000" pitchFamily="2" charset="2"/>
              </a:rPr>
              <a:t>mCDR</a:t>
            </a:r>
            <a:endParaRPr lang="en-US" sz="3200" dirty="0"/>
          </a:p>
        </p:txBody>
      </p:sp>
      <p:pic>
        <p:nvPicPr>
          <p:cNvPr id="7" name="Picture 6">
            <a:extLst>
              <a:ext uri="{FF2B5EF4-FFF2-40B4-BE49-F238E27FC236}">
                <a16:creationId xmlns:a16="http://schemas.microsoft.com/office/drawing/2014/main" xmlns=""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xmlns=""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sp>
        <p:nvSpPr>
          <p:cNvPr id="3" name="Oval 2">
            <a:extLst>
              <a:ext uri="{FF2B5EF4-FFF2-40B4-BE49-F238E27FC236}">
                <a16:creationId xmlns:a16="http://schemas.microsoft.com/office/drawing/2014/main" xmlns="" id="{9325F930-C858-481F-8B32-4F3C2995BB27}"/>
              </a:ext>
            </a:extLst>
          </p:cNvPr>
          <p:cNvSpPr/>
          <p:nvPr/>
        </p:nvSpPr>
        <p:spPr>
          <a:xfrm>
            <a:off x="10350500" y="3016250"/>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297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B7B3359-E0CE-41AA-9185-04193E13EA93}"/>
              </a:ext>
            </a:extLst>
          </p:cNvPr>
          <p:cNvSpPr>
            <a:spLocks noGrp="1"/>
          </p:cNvSpPr>
          <p:nvPr>
            <p:ph type="title"/>
          </p:nvPr>
        </p:nvSpPr>
        <p:spPr>
          <a:xfrm>
            <a:off x="377643" y="239408"/>
            <a:ext cx="4852004" cy="907084"/>
          </a:xfrm>
        </p:spPr>
        <p:txBody>
          <a:bodyPr>
            <a:noAutofit/>
          </a:bodyPr>
          <a:lstStyle/>
          <a:p>
            <a:r>
              <a:rPr lang="en-US" dirty="0"/>
              <a:t>Executive Summary</a:t>
            </a:r>
          </a:p>
        </p:txBody>
      </p:sp>
      <p:sp>
        <p:nvSpPr>
          <p:cNvPr id="3" name="Content Placeholder 2">
            <a:extLst>
              <a:ext uri="{FF2B5EF4-FFF2-40B4-BE49-F238E27FC236}">
                <a16:creationId xmlns:a16="http://schemas.microsoft.com/office/drawing/2014/main" xmlns="" id="{E44DEC3A-789A-4715-A4FC-5AD50EB2A171}"/>
              </a:ext>
            </a:extLst>
          </p:cNvPr>
          <p:cNvSpPr>
            <a:spLocks noGrp="1"/>
          </p:cNvSpPr>
          <p:nvPr>
            <p:ph idx="1"/>
          </p:nvPr>
        </p:nvSpPr>
        <p:spPr>
          <a:xfrm>
            <a:off x="341243" y="1210911"/>
            <a:ext cx="8729870" cy="5427279"/>
          </a:xfrm>
        </p:spPr>
        <p:txBody>
          <a:bodyPr>
            <a:normAutofit/>
          </a:bodyPr>
          <a:lstStyle/>
          <a:p>
            <a:r>
              <a:rPr lang="en-US" sz="2400" dirty="0">
                <a:solidFill>
                  <a:schemeClr val="tx1">
                    <a:lumMod val="85000"/>
                  </a:schemeClr>
                </a:solidFill>
              </a:rPr>
              <a:t>MBARI is finishing the development of a coastal profiling float (CPF) system targeted at developing a better understanding of ocean health and how our ocean is changing</a:t>
            </a:r>
          </a:p>
          <a:p>
            <a:r>
              <a:rPr lang="en-US" sz="3200" b="1" dirty="0"/>
              <a:t>The CPF is optimized for use in the coastal zones and upper 350 meters of the world’s oceans: “where the bugs are”</a:t>
            </a:r>
          </a:p>
        </p:txBody>
      </p:sp>
      <p:pic>
        <p:nvPicPr>
          <p:cNvPr id="6" name="Picture 5">
            <a:extLst>
              <a:ext uri="{FF2B5EF4-FFF2-40B4-BE49-F238E27FC236}">
                <a16:creationId xmlns:a16="http://schemas.microsoft.com/office/drawing/2014/main" xmlns="" id="{06D8E1B6-5BF8-4593-BE7F-FDD859B0B53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a16="http://schemas.microsoft.com/office/drawing/2014/main" xmlns=""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pic>
        <p:nvPicPr>
          <p:cNvPr id="4" name="Picture 3"/>
          <p:cNvPicPr>
            <a:picLocks noChangeAspect="1"/>
          </p:cNvPicPr>
          <p:nvPr/>
        </p:nvPicPr>
        <p:blipFill>
          <a:blip r:embed="rId3"/>
          <a:stretch>
            <a:fillRect/>
          </a:stretch>
        </p:blipFill>
        <p:spPr>
          <a:xfrm>
            <a:off x="377643" y="2246834"/>
            <a:ext cx="8613957" cy="1495932"/>
          </a:xfrm>
          <a:prstGeom prst="rect">
            <a:avLst/>
          </a:prstGeom>
        </p:spPr>
      </p:pic>
    </p:spTree>
    <p:extLst>
      <p:ext uri="{BB962C8B-B14F-4D97-AF65-F5344CB8AC3E}">
        <p14:creationId xmlns:p14="http://schemas.microsoft.com/office/powerpoint/2010/main" val="9744784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101089" y="246517"/>
            <a:ext cx="12192000" cy="900257"/>
          </a:xfrm>
        </p:spPr>
        <p:txBody>
          <a:bodyPr>
            <a:noAutofit/>
          </a:bodyPr>
          <a:lstStyle/>
          <a:p>
            <a:pPr algn="ctr"/>
            <a:r>
              <a:rPr lang="en-US" sz="3600" dirty="0">
                <a:latin typeface="+mn-lt"/>
              </a:rPr>
              <a:t>CPF Open Source Ecosystem (COSE)</a:t>
            </a:r>
            <a:br>
              <a:rPr lang="en-US" sz="3600" dirty="0">
                <a:latin typeface="+mn-lt"/>
              </a:rPr>
            </a:br>
            <a:r>
              <a:rPr lang="en-US" sz="3600" dirty="0">
                <a:latin typeface="+mn-lt"/>
              </a:rPr>
              <a:t>Critical Infrastructure</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0" y="1222527"/>
            <a:ext cx="6635751" cy="5241773"/>
          </a:xfrm>
        </p:spPr>
        <p:txBody>
          <a:bodyPr>
            <a:normAutofit/>
          </a:bodyPr>
          <a:lstStyle/>
          <a:p>
            <a:pPr lvl="1"/>
            <a:r>
              <a:rPr lang="en-US" sz="3900" dirty="0" smtClean="0"/>
              <a:t>Next most critical: </a:t>
            </a:r>
            <a:r>
              <a:rPr lang="en-US" sz="3900" dirty="0" smtClean="0"/>
              <a:t>A </a:t>
            </a:r>
            <a:r>
              <a:rPr lang="en-US" sz="3900" dirty="0"/>
              <a:t>source of CPFs</a:t>
            </a:r>
          </a:p>
          <a:p>
            <a:pPr lvl="2"/>
            <a:r>
              <a:rPr lang="en-US" sz="2600" dirty="0"/>
              <a:t>Contract Manufacturer</a:t>
            </a:r>
          </a:p>
          <a:p>
            <a:pPr lvl="2"/>
            <a:r>
              <a:rPr lang="en-US" sz="2600" dirty="0"/>
              <a:t>Equipment supply pool</a:t>
            </a:r>
          </a:p>
          <a:p>
            <a:pPr lvl="3"/>
            <a:r>
              <a:rPr lang="en-US" sz="2600" dirty="0"/>
              <a:t>e.g., NSF Ocean Bottom Seismograph Instrument Center</a:t>
            </a:r>
          </a:p>
          <a:p>
            <a:pPr lvl="2"/>
            <a:r>
              <a:rPr lang="en-US" sz="2600" dirty="0"/>
              <a:t>Cooperative CPF-centric groups</a:t>
            </a:r>
          </a:p>
          <a:p>
            <a:pPr lvl="2"/>
            <a:r>
              <a:rPr lang="en-US" sz="2600" dirty="0"/>
              <a:t>Sponsored builder workshops</a:t>
            </a:r>
          </a:p>
          <a:p>
            <a:pPr lvl="2"/>
            <a:r>
              <a:rPr lang="en-US" sz="2600" dirty="0"/>
              <a:t>DIY documentation</a:t>
            </a:r>
          </a:p>
          <a:p>
            <a:pPr lvl="2"/>
            <a:r>
              <a:rPr lang="en-US" sz="2600" dirty="0"/>
              <a:t>Non-exclusive licensees</a:t>
            </a:r>
          </a:p>
        </p:txBody>
      </p:sp>
      <p:pic>
        <p:nvPicPr>
          <p:cNvPr id="7" name="Picture 6">
            <a:extLst>
              <a:ext uri="{FF2B5EF4-FFF2-40B4-BE49-F238E27FC236}">
                <a16:creationId xmlns:a16="http://schemas.microsoft.com/office/drawing/2014/main" xmlns=""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xmlns=""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sp>
        <p:nvSpPr>
          <p:cNvPr id="3" name="Oval 2">
            <a:extLst>
              <a:ext uri="{FF2B5EF4-FFF2-40B4-BE49-F238E27FC236}">
                <a16:creationId xmlns:a16="http://schemas.microsoft.com/office/drawing/2014/main" xmlns="" id="{9325F930-C858-481F-8B32-4F3C2995BB27}"/>
              </a:ext>
            </a:extLst>
          </p:cNvPr>
          <p:cNvSpPr/>
          <p:nvPr/>
        </p:nvSpPr>
        <p:spPr>
          <a:xfrm>
            <a:off x="8864600" y="2971800"/>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xmlns="" id="{E924B5EC-ECF7-466D-A2E5-0FD6A99C9FB9}"/>
              </a:ext>
            </a:extLst>
          </p:cNvPr>
          <p:cNvSpPr/>
          <p:nvPr/>
        </p:nvSpPr>
        <p:spPr>
          <a:xfrm>
            <a:off x="8597900" y="1686149"/>
            <a:ext cx="90805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02736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101089" y="246517"/>
            <a:ext cx="12192000" cy="900257"/>
          </a:xfrm>
        </p:spPr>
        <p:txBody>
          <a:bodyPr>
            <a:noAutofit/>
          </a:bodyPr>
          <a:lstStyle/>
          <a:p>
            <a:pPr algn="ctr"/>
            <a:r>
              <a:rPr lang="en-US" sz="3600" dirty="0">
                <a:latin typeface="+mn-lt"/>
              </a:rPr>
              <a:t>CPF Open Source Ecosystem (COSE)</a:t>
            </a:r>
            <a:br>
              <a:rPr lang="en-US" sz="3600" dirty="0">
                <a:latin typeface="+mn-lt"/>
              </a:rPr>
            </a:br>
            <a:r>
              <a:rPr lang="en-US" sz="3600" dirty="0">
                <a:latin typeface="+mn-lt"/>
              </a:rPr>
              <a:t>Critical Infrastructure</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229133" y="1222527"/>
            <a:ext cx="7655222" cy="5315318"/>
          </a:xfrm>
        </p:spPr>
        <p:txBody>
          <a:bodyPr>
            <a:normAutofit/>
          </a:bodyPr>
          <a:lstStyle/>
          <a:p>
            <a:pPr lvl="1"/>
            <a:r>
              <a:rPr lang="en-US" sz="3900" dirty="0">
                <a:solidFill>
                  <a:schemeClr val="tx1">
                    <a:lumMod val="75000"/>
                  </a:schemeClr>
                </a:solidFill>
              </a:rPr>
              <a:t>A source of CPFs</a:t>
            </a:r>
          </a:p>
          <a:p>
            <a:pPr lvl="1"/>
            <a:r>
              <a:rPr lang="en-US" sz="3900" dirty="0"/>
              <a:t>Expertise</a:t>
            </a:r>
          </a:p>
          <a:p>
            <a:pPr lvl="2"/>
            <a:r>
              <a:rPr lang="en-US" sz="2600" dirty="0"/>
              <a:t>Proposal development</a:t>
            </a:r>
          </a:p>
          <a:p>
            <a:pPr lvl="2"/>
            <a:r>
              <a:rPr lang="en-US" sz="2600" dirty="0"/>
              <a:t>Project planning</a:t>
            </a:r>
          </a:p>
          <a:p>
            <a:pPr lvl="2"/>
            <a:r>
              <a:rPr lang="en-US" sz="2600" dirty="0"/>
              <a:t>“Rent-a-Tech”</a:t>
            </a:r>
          </a:p>
          <a:p>
            <a:pPr lvl="3"/>
            <a:r>
              <a:rPr lang="en-US" sz="2600" dirty="0"/>
              <a:t>Field work design, prep, deploy, operations, recover	</a:t>
            </a:r>
          </a:p>
          <a:p>
            <a:pPr lvl="2"/>
            <a:r>
              <a:rPr lang="en-US" sz="2800" dirty="0"/>
              <a:t>One-stop-shop providers	</a:t>
            </a:r>
          </a:p>
        </p:txBody>
      </p:sp>
      <p:pic>
        <p:nvPicPr>
          <p:cNvPr id="7" name="Picture 6">
            <a:extLst>
              <a:ext uri="{FF2B5EF4-FFF2-40B4-BE49-F238E27FC236}">
                <a16:creationId xmlns:a16="http://schemas.microsoft.com/office/drawing/2014/main" xmlns=""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xmlns=""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pic>
        <p:nvPicPr>
          <p:cNvPr id="3" name="Picture 2">
            <a:extLst>
              <a:ext uri="{FF2B5EF4-FFF2-40B4-BE49-F238E27FC236}">
                <a16:creationId xmlns:a16="http://schemas.microsoft.com/office/drawing/2014/main" xmlns="" id="{7F34BAC0-48B2-46A3-A201-0473AAECDE66}"/>
              </a:ext>
            </a:extLst>
          </p:cNvPr>
          <p:cNvPicPr>
            <a:picLocks noChangeAspect="1"/>
          </p:cNvPicPr>
          <p:nvPr/>
        </p:nvPicPr>
        <p:blipFill>
          <a:blip r:embed="rId4"/>
          <a:stretch>
            <a:fillRect/>
          </a:stretch>
        </p:blipFill>
        <p:spPr>
          <a:xfrm>
            <a:off x="7387476" y="2901643"/>
            <a:ext cx="1548518" cy="1207113"/>
          </a:xfrm>
          <a:prstGeom prst="rect">
            <a:avLst/>
          </a:prstGeom>
        </p:spPr>
      </p:pic>
      <p:pic>
        <p:nvPicPr>
          <p:cNvPr id="9" name="Picture 8">
            <a:extLst>
              <a:ext uri="{FF2B5EF4-FFF2-40B4-BE49-F238E27FC236}">
                <a16:creationId xmlns:a16="http://schemas.microsoft.com/office/drawing/2014/main" xmlns="" id="{7C8BA70C-1642-4859-AE6E-B6DE65C09BEC}"/>
              </a:ext>
            </a:extLst>
          </p:cNvPr>
          <p:cNvPicPr>
            <a:picLocks noChangeAspect="1"/>
          </p:cNvPicPr>
          <p:nvPr/>
        </p:nvPicPr>
        <p:blipFill>
          <a:blip r:embed="rId4"/>
          <a:stretch>
            <a:fillRect/>
          </a:stretch>
        </p:blipFill>
        <p:spPr>
          <a:xfrm>
            <a:off x="9505950" y="1739593"/>
            <a:ext cx="1028700" cy="1207113"/>
          </a:xfrm>
          <a:prstGeom prst="rect">
            <a:avLst/>
          </a:prstGeom>
        </p:spPr>
      </p:pic>
      <p:pic>
        <p:nvPicPr>
          <p:cNvPr id="4" name="Picture 3">
            <a:extLst>
              <a:ext uri="{FF2B5EF4-FFF2-40B4-BE49-F238E27FC236}">
                <a16:creationId xmlns:a16="http://schemas.microsoft.com/office/drawing/2014/main" xmlns="" id="{C9FD54FD-DE08-475D-8088-37E5E9C3D6E7}"/>
              </a:ext>
            </a:extLst>
          </p:cNvPr>
          <p:cNvPicPr>
            <a:picLocks noChangeAspect="1"/>
          </p:cNvPicPr>
          <p:nvPr/>
        </p:nvPicPr>
        <p:blipFill>
          <a:blip r:embed="rId4"/>
          <a:stretch>
            <a:fillRect/>
          </a:stretch>
        </p:blipFill>
        <p:spPr>
          <a:xfrm>
            <a:off x="10330347" y="1781793"/>
            <a:ext cx="1442553" cy="1207113"/>
          </a:xfrm>
          <a:prstGeom prst="rect">
            <a:avLst/>
          </a:prstGeom>
        </p:spPr>
      </p:pic>
      <p:pic>
        <p:nvPicPr>
          <p:cNvPr id="6" name="Picture 5">
            <a:extLst>
              <a:ext uri="{FF2B5EF4-FFF2-40B4-BE49-F238E27FC236}">
                <a16:creationId xmlns:a16="http://schemas.microsoft.com/office/drawing/2014/main" xmlns="" id="{11040B60-8A6E-4851-891D-A9CC1A24841F}"/>
              </a:ext>
            </a:extLst>
          </p:cNvPr>
          <p:cNvPicPr>
            <a:picLocks noChangeAspect="1"/>
          </p:cNvPicPr>
          <p:nvPr/>
        </p:nvPicPr>
        <p:blipFill>
          <a:blip r:embed="rId4"/>
          <a:stretch>
            <a:fillRect/>
          </a:stretch>
        </p:blipFill>
        <p:spPr>
          <a:xfrm>
            <a:off x="8916687" y="2901643"/>
            <a:ext cx="1548518" cy="1207113"/>
          </a:xfrm>
          <a:prstGeom prst="rect">
            <a:avLst/>
          </a:prstGeom>
        </p:spPr>
      </p:pic>
      <p:pic>
        <p:nvPicPr>
          <p:cNvPr id="10" name="Picture 9">
            <a:extLst>
              <a:ext uri="{FF2B5EF4-FFF2-40B4-BE49-F238E27FC236}">
                <a16:creationId xmlns:a16="http://schemas.microsoft.com/office/drawing/2014/main" xmlns="" id="{9CE0EB40-22A3-4080-8B84-AD448B92EFF3}"/>
              </a:ext>
            </a:extLst>
          </p:cNvPr>
          <p:cNvPicPr>
            <a:picLocks noChangeAspect="1"/>
          </p:cNvPicPr>
          <p:nvPr/>
        </p:nvPicPr>
        <p:blipFill>
          <a:blip r:embed="rId4"/>
          <a:stretch>
            <a:fillRect/>
          </a:stretch>
        </p:blipFill>
        <p:spPr>
          <a:xfrm>
            <a:off x="9487341" y="4101318"/>
            <a:ext cx="1548518" cy="1207113"/>
          </a:xfrm>
          <a:prstGeom prst="rect">
            <a:avLst/>
          </a:prstGeom>
        </p:spPr>
      </p:pic>
      <p:pic>
        <p:nvPicPr>
          <p:cNvPr id="11" name="Picture 10">
            <a:extLst>
              <a:ext uri="{FF2B5EF4-FFF2-40B4-BE49-F238E27FC236}">
                <a16:creationId xmlns:a16="http://schemas.microsoft.com/office/drawing/2014/main" xmlns="" id="{D707D295-CB04-4E2E-ACBF-07951671633D}"/>
              </a:ext>
            </a:extLst>
          </p:cNvPr>
          <p:cNvPicPr>
            <a:picLocks noChangeAspect="1"/>
          </p:cNvPicPr>
          <p:nvPr/>
        </p:nvPicPr>
        <p:blipFill>
          <a:blip r:embed="rId4"/>
          <a:stretch>
            <a:fillRect/>
          </a:stretch>
        </p:blipFill>
        <p:spPr>
          <a:xfrm>
            <a:off x="8556348" y="1757762"/>
            <a:ext cx="1028700" cy="1207113"/>
          </a:xfrm>
          <a:prstGeom prst="rect">
            <a:avLst/>
          </a:prstGeom>
        </p:spPr>
      </p:pic>
    </p:spTree>
    <p:extLst>
      <p:ext uri="{BB962C8B-B14F-4D97-AF65-F5344CB8AC3E}">
        <p14:creationId xmlns:p14="http://schemas.microsoft.com/office/powerpoint/2010/main" val="2625628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101089" y="246517"/>
            <a:ext cx="12192000" cy="900257"/>
          </a:xfrm>
        </p:spPr>
        <p:txBody>
          <a:bodyPr>
            <a:noAutofit/>
          </a:bodyPr>
          <a:lstStyle/>
          <a:p>
            <a:pPr algn="ctr"/>
            <a:r>
              <a:rPr lang="en-US" sz="3600" dirty="0">
                <a:latin typeface="+mn-lt"/>
              </a:rPr>
              <a:t>CPF Open Source Ecosystem (COSE)</a:t>
            </a:r>
            <a:br>
              <a:rPr lang="en-US" sz="3600" dirty="0">
                <a:latin typeface="+mn-lt"/>
              </a:rPr>
            </a:br>
            <a:r>
              <a:rPr lang="en-US" sz="3600" dirty="0">
                <a:latin typeface="+mn-lt"/>
              </a:rPr>
              <a:t>Critical Infrastructure</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229133" y="1222527"/>
            <a:ext cx="7655222" cy="5315318"/>
          </a:xfrm>
        </p:spPr>
        <p:txBody>
          <a:bodyPr>
            <a:normAutofit/>
          </a:bodyPr>
          <a:lstStyle/>
          <a:p>
            <a:pPr lvl="1"/>
            <a:r>
              <a:rPr lang="en-US" sz="3900" dirty="0">
                <a:solidFill>
                  <a:schemeClr val="tx1">
                    <a:lumMod val="75000"/>
                  </a:schemeClr>
                </a:solidFill>
              </a:rPr>
              <a:t>A source of CPFs</a:t>
            </a:r>
          </a:p>
          <a:p>
            <a:pPr lvl="1"/>
            <a:r>
              <a:rPr lang="en-US" sz="3900" dirty="0">
                <a:solidFill>
                  <a:schemeClr val="tx1">
                    <a:lumMod val="75000"/>
                  </a:schemeClr>
                </a:solidFill>
              </a:rPr>
              <a:t>Expertise</a:t>
            </a:r>
          </a:p>
          <a:p>
            <a:pPr lvl="1"/>
            <a:r>
              <a:rPr lang="en-US" sz="3900" dirty="0"/>
              <a:t>Open sourcing an appropriate data pipeline is critical</a:t>
            </a:r>
          </a:p>
          <a:p>
            <a:pPr lvl="2"/>
            <a:r>
              <a:rPr lang="en-US" sz="3200" dirty="0"/>
              <a:t>Need relevant, defensible standard data products</a:t>
            </a:r>
          </a:p>
          <a:p>
            <a:pPr lvl="2"/>
            <a:r>
              <a:rPr lang="en-US" sz="3200" dirty="0"/>
              <a:t>Need data product developers</a:t>
            </a:r>
          </a:p>
        </p:txBody>
      </p:sp>
      <p:pic>
        <p:nvPicPr>
          <p:cNvPr id="7" name="Picture 6">
            <a:extLst>
              <a:ext uri="{FF2B5EF4-FFF2-40B4-BE49-F238E27FC236}">
                <a16:creationId xmlns:a16="http://schemas.microsoft.com/office/drawing/2014/main" xmlns=""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xmlns=""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pic>
        <p:nvPicPr>
          <p:cNvPr id="3" name="Picture 2">
            <a:extLst>
              <a:ext uri="{FF2B5EF4-FFF2-40B4-BE49-F238E27FC236}">
                <a16:creationId xmlns:a16="http://schemas.microsoft.com/office/drawing/2014/main" xmlns="" id="{5689E332-B1C7-4926-B64D-BB02732219A0}"/>
              </a:ext>
            </a:extLst>
          </p:cNvPr>
          <p:cNvPicPr>
            <a:picLocks noChangeAspect="1"/>
          </p:cNvPicPr>
          <p:nvPr/>
        </p:nvPicPr>
        <p:blipFill>
          <a:blip r:embed="rId4"/>
          <a:stretch>
            <a:fillRect/>
          </a:stretch>
        </p:blipFill>
        <p:spPr>
          <a:xfrm>
            <a:off x="7387476" y="2984193"/>
            <a:ext cx="1548518" cy="1207113"/>
          </a:xfrm>
          <a:prstGeom prst="rect">
            <a:avLst/>
          </a:prstGeom>
        </p:spPr>
      </p:pic>
      <p:pic>
        <p:nvPicPr>
          <p:cNvPr id="9" name="Picture 8">
            <a:extLst>
              <a:ext uri="{FF2B5EF4-FFF2-40B4-BE49-F238E27FC236}">
                <a16:creationId xmlns:a16="http://schemas.microsoft.com/office/drawing/2014/main" xmlns="" id="{0E375C0C-1400-423B-80EB-7CE7FCB44C3F}"/>
              </a:ext>
            </a:extLst>
          </p:cNvPr>
          <p:cNvPicPr>
            <a:picLocks noChangeAspect="1"/>
          </p:cNvPicPr>
          <p:nvPr/>
        </p:nvPicPr>
        <p:blipFill>
          <a:blip r:embed="rId4"/>
          <a:stretch>
            <a:fillRect/>
          </a:stretch>
        </p:blipFill>
        <p:spPr>
          <a:xfrm>
            <a:off x="8416176" y="4140362"/>
            <a:ext cx="1548518" cy="1207113"/>
          </a:xfrm>
          <a:prstGeom prst="rect">
            <a:avLst/>
          </a:prstGeom>
        </p:spPr>
      </p:pic>
      <p:pic>
        <p:nvPicPr>
          <p:cNvPr id="10" name="Picture 9">
            <a:extLst>
              <a:ext uri="{FF2B5EF4-FFF2-40B4-BE49-F238E27FC236}">
                <a16:creationId xmlns:a16="http://schemas.microsoft.com/office/drawing/2014/main" xmlns="" id="{781449F4-B0B4-453F-BF29-E0E96874F687}"/>
              </a:ext>
            </a:extLst>
          </p:cNvPr>
          <p:cNvPicPr>
            <a:picLocks noChangeAspect="1"/>
          </p:cNvPicPr>
          <p:nvPr/>
        </p:nvPicPr>
        <p:blipFill>
          <a:blip r:embed="rId4"/>
          <a:stretch>
            <a:fillRect/>
          </a:stretch>
        </p:blipFill>
        <p:spPr>
          <a:xfrm>
            <a:off x="9431037" y="4104456"/>
            <a:ext cx="1548518" cy="1207113"/>
          </a:xfrm>
          <a:prstGeom prst="rect">
            <a:avLst/>
          </a:prstGeom>
        </p:spPr>
      </p:pic>
      <p:pic>
        <p:nvPicPr>
          <p:cNvPr id="11" name="Picture 10">
            <a:extLst>
              <a:ext uri="{FF2B5EF4-FFF2-40B4-BE49-F238E27FC236}">
                <a16:creationId xmlns:a16="http://schemas.microsoft.com/office/drawing/2014/main" xmlns="" id="{D8FE73E5-7DFC-42B5-8606-FCE0E46A579A}"/>
              </a:ext>
            </a:extLst>
          </p:cNvPr>
          <p:cNvPicPr>
            <a:picLocks noChangeAspect="1"/>
          </p:cNvPicPr>
          <p:nvPr/>
        </p:nvPicPr>
        <p:blipFill>
          <a:blip r:embed="rId4"/>
          <a:stretch>
            <a:fillRect/>
          </a:stretch>
        </p:blipFill>
        <p:spPr>
          <a:xfrm>
            <a:off x="10370837" y="4104456"/>
            <a:ext cx="1548518" cy="1207113"/>
          </a:xfrm>
          <a:prstGeom prst="rect">
            <a:avLst/>
          </a:prstGeom>
        </p:spPr>
      </p:pic>
      <p:pic>
        <p:nvPicPr>
          <p:cNvPr id="12" name="Picture 11">
            <a:extLst>
              <a:ext uri="{FF2B5EF4-FFF2-40B4-BE49-F238E27FC236}">
                <a16:creationId xmlns:a16="http://schemas.microsoft.com/office/drawing/2014/main" xmlns="" id="{ADD5249E-8F06-431B-95FB-1D21B1456DF5}"/>
              </a:ext>
            </a:extLst>
          </p:cNvPr>
          <p:cNvPicPr>
            <a:picLocks noChangeAspect="1"/>
          </p:cNvPicPr>
          <p:nvPr/>
        </p:nvPicPr>
        <p:blipFill>
          <a:blip r:embed="rId4"/>
          <a:stretch>
            <a:fillRect/>
          </a:stretch>
        </p:blipFill>
        <p:spPr>
          <a:xfrm>
            <a:off x="8828817" y="2984193"/>
            <a:ext cx="1548518" cy="1207113"/>
          </a:xfrm>
          <a:prstGeom prst="rect">
            <a:avLst/>
          </a:prstGeom>
        </p:spPr>
      </p:pic>
      <p:pic>
        <p:nvPicPr>
          <p:cNvPr id="13" name="Picture 12">
            <a:extLst>
              <a:ext uri="{FF2B5EF4-FFF2-40B4-BE49-F238E27FC236}">
                <a16:creationId xmlns:a16="http://schemas.microsoft.com/office/drawing/2014/main" xmlns="" id="{A0D81D58-4153-48B9-B007-FD4E312E445D}"/>
              </a:ext>
            </a:extLst>
          </p:cNvPr>
          <p:cNvPicPr>
            <a:picLocks noChangeAspect="1"/>
          </p:cNvPicPr>
          <p:nvPr/>
        </p:nvPicPr>
        <p:blipFill>
          <a:blip r:embed="rId4"/>
          <a:stretch>
            <a:fillRect/>
          </a:stretch>
        </p:blipFill>
        <p:spPr>
          <a:xfrm>
            <a:off x="9241863" y="1777080"/>
            <a:ext cx="1548518" cy="1207113"/>
          </a:xfrm>
          <a:prstGeom prst="rect">
            <a:avLst/>
          </a:prstGeom>
        </p:spPr>
      </p:pic>
      <p:pic>
        <p:nvPicPr>
          <p:cNvPr id="19" name="Picture 18">
            <a:extLst>
              <a:ext uri="{FF2B5EF4-FFF2-40B4-BE49-F238E27FC236}">
                <a16:creationId xmlns:a16="http://schemas.microsoft.com/office/drawing/2014/main" xmlns="" id="{BBDED8BB-9996-4B91-9816-D4403C864D16}"/>
              </a:ext>
            </a:extLst>
          </p:cNvPr>
          <p:cNvPicPr>
            <a:picLocks noChangeAspect="1"/>
          </p:cNvPicPr>
          <p:nvPr/>
        </p:nvPicPr>
        <p:blipFill>
          <a:blip r:embed="rId4"/>
          <a:stretch>
            <a:fillRect/>
          </a:stretch>
        </p:blipFill>
        <p:spPr>
          <a:xfrm>
            <a:off x="8392063" y="1777079"/>
            <a:ext cx="1548518" cy="1207113"/>
          </a:xfrm>
          <a:prstGeom prst="rect">
            <a:avLst/>
          </a:prstGeom>
        </p:spPr>
      </p:pic>
      <p:pic>
        <p:nvPicPr>
          <p:cNvPr id="20" name="Picture 19">
            <a:extLst>
              <a:ext uri="{FF2B5EF4-FFF2-40B4-BE49-F238E27FC236}">
                <a16:creationId xmlns:a16="http://schemas.microsoft.com/office/drawing/2014/main" xmlns="" id="{F1A3F037-5AF7-4936-BAED-FB7E4072C8C3}"/>
              </a:ext>
            </a:extLst>
          </p:cNvPr>
          <p:cNvPicPr>
            <a:picLocks noChangeAspect="1"/>
          </p:cNvPicPr>
          <p:nvPr/>
        </p:nvPicPr>
        <p:blipFill>
          <a:blip r:embed="rId4"/>
          <a:stretch>
            <a:fillRect/>
          </a:stretch>
        </p:blipFill>
        <p:spPr>
          <a:xfrm>
            <a:off x="10338722" y="1803523"/>
            <a:ext cx="1548518" cy="1207113"/>
          </a:xfrm>
          <a:prstGeom prst="rect">
            <a:avLst/>
          </a:prstGeom>
        </p:spPr>
      </p:pic>
      <p:pic>
        <p:nvPicPr>
          <p:cNvPr id="21" name="Picture 20">
            <a:extLst>
              <a:ext uri="{FF2B5EF4-FFF2-40B4-BE49-F238E27FC236}">
                <a16:creationId xmlns:a16="http://schemas.microsoft.com/office/drawing/2014/main" xmlns="" id="{C64B2A9E-FFE0-4634-90E4-090545103209}"/>
              </a:ext>
            </a:extLst>
          </p:cNvPr>
          <p:cNvPicPr>
            <a:picLocks noChangeAspect="1"/>
          </p:cNvPicPr>
          <p:nvPr/>
        </p:nvPicPr>
        <p:blipFill>
          <a:blip r:embed="rId4"/>
          <a:stretch>
            <a:fillRect/>
          </a:stretch>
        </p:blipFill>
        <p:spPr>
          <a:xfrm>
            <a:off x="7338846" y="4104455"/>
            <a:ext cx="1548518" cy="1207113"/>
          </a:xfrm>
          <a:prstGeom prst="rect">
            <a:avLst/>
          </a:prstGeom>
        </p:spPr>
      </p:pic>
    </p:spTree>
    <p:extLst>
      <p:ext uri="{BB962C8B-B14F-4D97-AF65-F5344CB8AC3E}">
        <p14:creationId xmlns:p14="http://schemas.microsoft.com/office/powerpoint/2010/main" val="25844156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1639957" y="27760"/>
            <a:ext cx="10515600" cy="900257"/>
          </a:xfrm>
        </p:spPr>
        <p:txBody>
          <a:bodyPr>
            <a:normAutofit/>
          </a:bodyPr>
          <a:lstStyle/>
          <a:p>
            <a:pPr algn="ctr"/>
            <a:r>
              <a:rPr lang="en-US" dirty="0">
                <a:latin typeface="+mn-lt"/>
              </a:rPr>
              <a:t>Open Source Targets</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805189" y="941634"/>
            <a:ext cx="7316023" cy="5773511"/>
          </a:xfrm>
        </p:spPr>
        <p:txBody>
          <a:bodyPr>
            <a:normAutofit/>
          </a:bodyPr>
          <a:lstStyle/>
          <a:p>
            <a:pPr lvl="2"/>
            <a:r>
              <a:rPr lang="en-US" sz="2400" dirty="0"/>
              <a:t>US Regional Fishery Management Councils</a:t>
            </a:r>
          </a:p>
          <a:p>
            <a:pPr lvl="2"/>
            <a:r>
              <a:rPr lang="en-US" sz="2400" dirty="0"/>
              <a:t>NOAA Integrated Ecosystem Assessment program</a:t>
            </a:r>
          </a:p>
          <a:p>
            <a:pPr lvl="3"/>
            <a:r>
              <a:rPr lang="en-US" sz="2200" dirty="0"/>
              <a:t>Future Seas “Physics to Fisheries” projections and predictions</a:t>
            </a:r>
          </a:p>
          <a:p>
            <a:pPr lvl="2"/>
            <a:r>
              <a:rPr lang="en-US" sz="2400" dirty="0"/>
              <a:t>Marine CDR Measurement, Reporting and Validation Mandating projects</a:t>
            </a:r>
          </a:p>
          <a:p>
            <a:pPr lvl="2"/>
            <a:r>
              <a:rPr lang="en-US" sz="2400" dirty="0"/>
              <a:t>NGOs</a:t>
            </a:r>
          </a:p>
          <a:p>
            <a:pPr marL="1371600" lvl="3" indent="0">
              <a:buNone/>
            </a:pPr>
            <a:endParaRPr lang="en-US" sz="2200" dirty="0"/>
          </a:p>
        </p:txBody>
      </p:sp>
      <p:pic>
        <p:nvPicPr>
          <p:cNvPr id="3" name="Picture 2"/>
          <p:cNvPicPr>
            <a:picLocks noChangeAspect="1"/>
          </p:cNvPicPr>
          <p:nvPr/>
        </p:nvPicPr>
        <p:blipFill>
          <a:blip r:embed="rId3"/>
          <a:stretch>
            <a:fillRect/>
          </a:stretch>
        </p:blipFill>
        <p:spPr>
          <a:xfrm>
            <a:off x="7343388" y="3560986"/>
            <a:ext cx="4304367" cy="3218701"/>
          </a:xfrm>
          <a:prstGeom prst="rect">
            <a:avLst/>
          </a:prstGeom>
        </p:spPr>
      </p:pic>
      <p:pic>
        <p:nvPicPr>
          <p:cNvPr id="4" name="Picture 3"/>
          <p:cNvPicPr>
            <a:picLocks noChangeAspect="1"/>
          </p:cNvPicPr>
          <p:nvPr/>
        </p:nvPicPr>
        <p:blipFill rotWithShape="1">
          <a:blip r:embed="rId4"/>
          <a:srcRect t="1770"/>
          <a:stretch/>
        </p:blipFill>
        <p:spPr>
          <a:xfrm>
            <a:off x="783040" y="3918943"/>
            <a:ext cx="5909933" cy="2828007"/>
          </a:xfrm>
          <a:prstGeom prst="rect">
            <a:avLst/>
          </a:prstGeom>
        </p:spPr>
      </p:pic>
      <p:pic>
        <p:nvPicPr>
          <p:cNvPr id="9" name="Picture 8"/>
          <p:cNvPicPr>
            <a:picLocks noChangeAspect="1"/>
          </p:cNvPicPr>
          <p:nvPr/>
        </p:nvPicPr>
        <p:blipFill>
          <a:blip r:embed="rId5"/>
          <a:stretch>
            <a:fillRect/>
          </a:stretch>
        </p:blipFill>
        <p:spPr>
          <a:xfrm>
            <a:off x="6875112" y="169930"/>
            <a:ext cx="5181872" cy="3326762"/>
          </a:xfrm>
          <a:prstGeom prst="rect">
            <a:avLst/>
          </a:prstGeom>
        </p:spPr>
      </p:pic>
      <p:cxnSp>
        <p:nvCxnSpPr>
          <p:cNvPr id="11" name="Straight Arrow Connector 10"/>
          <p:cNvCxnSpPr>
            <a:stCxn id="12" idx="3"/>
          </p:cNvCxnSpPr>
          <p:nvPr/>
        </p:nvCxnSpPr>
        <p:spPr>
          <a:xfrm flipV="1">
            <a:off x="8595360" y="2660073"/>
            <a:ext cx="490451" cy="263198"/>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342611" y="2738605"/>
            <a:ext cx="2252749" cy="369332"/>
          </a:xfrm>
          <a:prstGeom prst="rect">
            <a:avLst/>
          </a:prstGeom>
          <a:noFill/>
        </p:spPr>
        <p:txBody>
          <a:bodyPr wrap="square" rtlCol="0">
            <a:spAutoFit/>
          </a:bodyPr>
          <a:lstStyle/>
          <a:p>
            <a:r>
              <a:rPr lang="en-US" dirty="0">
                <a:solidFill>
                  <a:srgbClr val="FF0000"/>
                </a:solidFill>
              </a:rPr>
              <a:t>INSERT CPF BGC DATA</a:t>
            </a:r>
          </a:p>
        </p:txBody>
      </p:sp>
      <p:sp>
        <p:nvSpPr>
          <p:cNvPr id="6" name="TextBox 5"/>
          <p:cNvSpPr txBox="1"/>
          <p:nvPr/>
        </p:nvSpPr>
        <p:spPr>
          <a:xfrm>
            <a:off x="2203810" y="3560986"/>
            <a:ext cx="4798090" cy="369332"/>
          </a:xfrm>
          <a:prstGeom prst="rect">
            <a:avLst/>
          </a:prstGeom>
          <a:noFill/>
        </p:spPr>
        <p:txBody>
          <a:bodyPr wrap="square" rtlCol="0">
            <a:spAutoFit/>
          </a:bodyPr>
          <a:lstStyle/>
          <a:p>
            <a:r>
              <a:rPr lang="en-US" dirty="0"/>
              <a:t>Alaska Marine Conservation Council</a:t>
            </a:r>
          </a:p>
        </p:txBody>
      </p:sp>
      <p:sp>
        <p:nvSpPr>
          <p:cNvPr id="7" name="TextBox 6"/>
          <p:cNvSpPr txBox="1"/>
          <p:nvPr/>
        </p:nvSpPr>
        <p:spPr>
          <a:xfrm>
            <a:off x="7372301" y="3643723"/>
            <a:ext cx="3657600" cy="369332"/>
          </a:xfrm>
          <a:prstGeom prst="rect">
            <a:avLst/>
          </a:prstGeom>
          <a:noFill/>
        </p:spPr>
        <p:txBody>
          <a:bodyPr wrap="square" rtlCol="0">
            <a:spAutoFit/>
          </a:bodyPr>
          <a:lstStyle/>
          <a:p>
            <a:r>
              <a:rPr lang="en-US" dirty="0"/>
              <a:t>Sustain Lake Tanganyika</a:t>
            </a:r>
          </a:p>
        </p:txBody>
      </p:sp>
    </p:spTree>
    <p:extLst>
      <p:ext uri="{BB962C8B-B14F-4D97-AF65-F5344CB8AC3E}">
        <p14:creationId xmlns:p14="http://schemas.microsoft.com/office/powerpoint/2010/main" val="4575305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604479" y="327018"/>
            <a:ext cx="10515600" cy="900257"/>
          </a:xfrm>
        </p:spPr>
        <p:txBody>
          <a:bodyPr>
            <a:normAutofit fontScale="90000"/>
          </a:bodyPr>
          <a:lstStyle/>
          <a:p>
            <a:pPr algn="ctr"/>
            <a:r>
              <a:rPr lang="en-US" sz="4900" dirty="0">
                <a:latin typeface="+mn-lt"/>
              </a:rPr>
              <a:t>Can a COSE Become a Reality?</a:t>
            </a:r>
            <a:r>
              <a:rPr lang="en-US" dirty="0">
                <a:latin typeface="+mn-lt"/>
              </a:rPr>
              <a:t/>
            </a:r>
            <a:br>
              <a:rPr lang="en-US" dirty="0">
                <a:latin typeface="+mn-lt"/>
              </a:rPr>
            </a:br>
            <a:r>
              <a:rPr lang="en-US" sz="3600" dirty="0">
                <a:latin typeface="+mn-lt"/>
              </a:rPr>
              <a:t>Or is this just another one of my wild-eyed, bad ideas?</a:t>
            </a:r>
          </a:p>
        </p:txBody>
      </p:sp>
      <p:sp>
        <p:nvSpPr>
          <p:cNvPr id="8" name="Content Placeholder 7"/>
          <p:cNvSpPr>
            <a:spLocks noGrp="1"/>
          </p:cNvSpPr>
          <p:nvPr>
            <p:ph idx="1"/>
          </p:nvPr>
        </p:nvSpPr>
        <p:spPr>
          <a:xfrm>
            <a:off x="282632" y="1429789"/>
            <a:ext cx="11396749" cy="5270269"/>
          </a:xfrm>
        </p:spPr>
        <p:txBody>
          <a:bodyPr>
            <a:normAutofit/>
          </a:bodyPr>
          <a:lstStyle/>
          <a:p>
            <a:r>
              <a:rPr lang="en-US" dirty="0"/>
              <a:t>Step 1: </a:t>
            </a:r>
          </a:p>
          <a:p>
            <a:pPr lvl="1"/>
            <a:r>
              <a:rPr lang="en-US" dirty="0"/>
              <a:t>POSE Phase 1: “The objectives of Phase I projects are … enable scoping activities that will inform the transition of promising research products … into sustainable and robust OSEs that will have broad societal impacts .. provide training to teams interested in building such an OSE” (&lt;1 year &lt;$300K)</a:t>
            </a:r>
          </a:p>
          <a:p>
            <a:r>
              <a:rPr lang="en-US" dirty="0"/>
              <a:t>Step 2:</a:t>
            </a:r>
          </a:p>
          <a:p>
            <a:pPr lvl="1"/>
            <a:r>
              <a:rPr lang="en-US" dirty="0"/>
              <a:t>POSE Phase 2: “projects are for open-source research products with a small community of external users and external content developers. The objective of Phase II projects is to support the transition of a promising open-source product into a sustainable and robust OSE” (&lt;2 years &lt;$1.5M)</a:t>
            </a:r>
          </a:p>
          <a:p>
            <a:r>
              <a:rPr lang="en-US" dirty="0"/>
              <a:t>Step 3:</a:t>
            </a:r>
          </a:p>
          <a:p>
            <a:pPr lvl="1"/>
            <a:r>
              <a:rPr lang="en-US" dirty="0"/>
              <a:t>In parallel with POSE Phase 2: Win a grant for a marine CO2 removal MRV system pilot project using the CPF Open Source Ecosystem developed through POSE</a:t>
            </a:r>
          </a:p>
        </p:txBody>
      </p:sp>
    </p:spTree>
    <p:extLst>
      <p:ext uri="{BB962C8B-B14F-4D97-AF65-F5344CB8AC3E}">
        <p14:creationId xmlns:p14="http://schemas.microsoft.com/office/powerpoint/2010/main" val="15601571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DEC405-8634-428C-857F-415C2B3CDA83}"/>
              </a:ext>
            </a:extLst>
          </p:cNvPr>
          <p:cNvSpPr>
            <a:spLocks noGrp="1"/>
          </p:cNvSpPr>
          <p:nvPr>
            <p:ph type="title"/>
          </p:nvPr>
        </p:nvSpPr>
        <p:spPr>
          <a:xfrm>
            <a:off x="281609" y="0"/>
            <a:ext cx="6821556" cy="1166191"/>
          </a:xfrm>
        </p:spPr>
        <p:txBody>
          <a:bodyPr/>
          <a:lstStyle/>
          <a:p>
            <a:pPr algn="ctr"/>
            <a:r>
              <a:rPr lang="en-US" dirty="0" smtClean="0">
                <a:latin typeface="+mn-lt"/>
              </a:rPr>
              <a:t>Thanks for listening</a:t>
            </a:r>
            <a:endParaRPr lang="en-US" dirty="0">
              <a:latin typeface="+mn-lt"/>
            </a:endParaRPr>
          </a:p>
        </p:txBody>
      </p:sp>
      <p:sp>
        <p:nvSpPr>
          <p:cNvPr id="3" name="Content Placeholder 2">
            <a:extLst>
              <a:ext uri="{FF2B5EF4-FFF2-40B4-BE49-F238E27FC236}">
                <a16:creationId xmlns:a16="http://schemas.microsoft.com/office/drawing/2014/main" xmlns="" id="{B1989A26-BED8-453C-8157-467DBC79C5ED}"/>
              </a:ext>
            </a:extLst>
          </p:cNvPr>
          <p:cNvSpPr>
            <a:spLocks noGrp="1"/>
          </p:cNvSpPr>
          <p:nvPr>
            <p:ph idx="1"/>
          </p:nvPr>
        </p:nvSpPr>
        <p:spPr>
          <a:xfrm>
            <a:off x="281609" y="1166191"/>
            <a:ext cx="7046843" cy="4598505"/>
          </a:xfrm>
        </p:spPr>
        <p:txBody>
          <a:bodyPr>
            <a:noAutofit/>
          </a:bodyPr>
          <a:lstStyle/>
          <a:p>
            <a:r>
              <a:rPr lang="en-US" sz="3200" dirty="0"/>
              <a:t>The CPF Village includes: Jerry Allen, Larry Bird, </a:t>
            </a:r>
            <a:r>
              <a:rPr lang="en-US" sz="3200" dirty="0" smtClean="0"/>
              <a:t>Magdalena Carranza, Paul </a:t>
            </a:r>
            <a:r>
              <a:rPr lang="en-US" sz="3200" dirty="0" err="1"/>
              <a:t>Conen</a:t>
            </a:r>
            <a:r>
              <a:rPr lang="en-US" sz="3200" dirty="0"/>
              <a:t>, Jared Figurski, Tom Marion, Eric Martin, James McClure, Jim Montgomery, Mike Parker, Josh Plant, Erich Rienecker, Jose Rosal, Aaron Schnittger, Ray </a:t>
            </a:r>
            <a:r>
              <a:rPr lang="en-US" sz="3200" dirty="0" smtClean="0"/>
              <a:t>Thompson, </a:t>
            </a:r>
            <a:r>
              <a:rPr lang="en-US" sz="3200" dirty="0"/>
              <a:t>Mark </a:t>
            </a:r>
            <a:r>
              <a:rPr lang="en-US" sz="3200" dirty="0" err="1" smtClean="0"/>
              <a:t>Tynes</a:t>
            </a:r>
            <a:r>
              <a:rPr lang="en-US" sz="3200" dirty="0" smtClean="0"/>
              <a:t> and Joe Warren </a:t>
            </a:r>
            <a:endParaRPr lang="en-US" sz="3200" dirty="0"/>
          </a:p>
          <a:p>
            <a:r>
              <a:rPr lang="en-US" sz="3200" dirty="0"/>
              <a:t>This work has been generously supported by the David and Lucille Packard Foundation</a:t>
            </a:r>
          </a:p>
        </p:txBody>
      </p:sp>
      <p:pic>
        <p:nvPicPr>
          <p:cNvPr id="5" name="Picture 4"/>
          <p:cNvPicPr>
            <a:picLocks noChangeAspect="1"/>
          </p:cNvPicPr>
          <p:nvPr/>
        </p:nvPicPr>
        <p:blipFill rotWithShape="1">
          <a:blip r:embed="rId3" cstate="hqprint">
            <a:extLst>
              <a:ext uri="{28A0092B-C50C-407E-A947-70E740481C1C}">
                <a14:useLocalDpi xmlns:a14="http://schemas.microsoft.com/office/drawing/2010/main" val="0"/>
              </a:ext>
            </a:extLst>
          </a:blip>
          <a:srcRect l="21475" t="22251" r="47563" b="15445"/>
          <a:stretch/>
        </p:blipFill>
        <p:spPr>
          <a:xfrm>
            <a:off x="7577095" y="468148"/>
            <a:ext cx="4287841" cy="4853471"/>
          </a:xfrm>
          <a:prstGeom prst="rect">
            <a:avLst/>
          </a:prstGeom>
        </p:spPr>
      </p:pic>
      <p:sp>
        <p:nvSpPr>
          <p:cNvPr id="6" name="TextBox 5"/>
          <p:cNvSpPr txBox="1"/>
          <p:nvPr/>
        </p:nvSpPr>
        <p:spPr>
          <a:xfrm>
            <a:off x="9408327" y="1125374"/>
            <a:ext cx="2369145" cy="1200329"/>
          </a:xfrm>
          <a:prstGeom prst="rect">
            <a:avLst/>
          </a:prstGeom>
          <a:solidFill>
            <a:schemeClr val="accent1">
              <a:lumMod val="60000"/>
              <a:lumOff val="40000"/>
            </a:schemeClr>
          </a:solidFill>
          <a:ln w="19050">
            <a:solidFill>
              <a:schemeClr val="tx1"/>
            </a:solidFill>
          </a:ln>
        </p:spPr>
        <p:txBody>
          <a:bodyPr wrap="square" rtlCol="0">
            <a:spAutoFit/>
          </a:bodyPr>
          <a:lstStyle/>
          <a:p>
            <a:pPr algn="ctr"/>
            <a:r>
              <a:rPr lang="en-US" sz="3600" dirty="0"/>
              <a:t>$10 Million of CPFs</a:t>
            </a:r>
          </a:p>
        </p:txBody>
      </p:sp>
      <p:sp>
        <p:nvSpPr>
          <p:cNvPr id="7" name="TextBox 6"/>
          <p:cNvSpPr txBox="1"/>
          <p:nvPr/>
        </p:nvSpPr>
        <p:spPr>
          <a:xfrm>
            <a:off x="7577095" y="5728784"/>
            <a:ext cx="4035552" cy="646331"/>
          </a:xfrm>
          <a:prstGeom prst="rect">
            <a:avLst/>
          </a:prstGeom>
          <a:noFill/>
        </p:spPr>
        <p:txBody>
          <a:bodyPr wrap="square" rtlCol="0">
            <a:spAutoFit/>
          </a:bodyPr>
          <a:lstStyle/>
          <a:p>
            <a:r>
              <a:rPr lang="en-US" sz="3600" dirty="0"/>
              <a:t>magene@mbari.org</a:t>
            </a:r>
          </a:p>
        </p:txBody>
      </p:sp>
    </p:spTree>
    <p:extLst>
      <p:ext uri="{BB962C8B-B14F-4D97-AF65-F5344CB8AC3E}">
        <p14:creationId xmlns:p14="http://schemas.microsoft.com/office/powerpoint/2010/main" val="8842139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F77E7C-7E16-4C27-9240-48012CC5B32A}"/>
              </a:ext>
            </a:extLst>
          </p:cNvPr>
          <p:cNvSpPr>
            <a:spLocks noGrp="1"/>
          </p:cNvSpPr>
          <p:nvPr>
            <p:ph type="title"/>
          </p:nvPr>
        </p:nvSpPr>
        <p:spPr>
          <a:xfrm>
            <a:off x="838200" y="-60248"/>
            <a:ext cx="10515600" cy="1325563"/>
          </a:xfrm>
        </p:spPr>
        <p:txBody>
          <a:bodyPr/>
          <a:lstStyle/>
          <a:p>
            <a:pPr algn="ctr"/>
            <a:r>
              <a:rPr lang="en-US" dirty="0">
                <a:latin typeface="+mn-lt"/>
              </a:rPr>
              <a:t>More Motivation</a:t>
            </a:r>
          </a:p>
        </p:txBody>
      </p:sp>
      <p:sp>
        <p:nvSpPr>
          <p:cNvPr id="7" name="TextBox 6">
            <a:extLst>
              <a:ext uri="{FF2B5EF4-FFF2-40B4-BE49-F238E27FC236}">
                <a16:creationId xmlns:a16="http://schemas.microsoft.com/office/drawing/2014/main" xmlns="" id="{F534AD87-6A46-4DE5-A26B-30E9C0D392D8}"/>
              </a:ext>
            </a:extLst>
          </p:cNvPr>
          <p:cNvSpPr txBox="1"/>
          <p:nvPr/>
        </p:nvSpPr>
        <p:spPr>
          <a:xfrm>
            <a:off x="3499945" y="1004042"/>
            <a:ext cx="8492078" cy="3093154"/>
          </a:xfrm>
          <a:prstGeom prst="rect">
            <a:avLst/>
          </a:prstGeom>
          <a:noFill/>
          <a:ln w="19050">
            <a:solidFill>
              <a:schemeClr val="tx1"/>
            </a:solidFill>
          </a:ln>
        </p:spPr>
        <p:txBody>
          <a:bodyPr wrap="square" rtlCol="0">
            <a:spAutoFit/>
          </a:bodyPr>
          <a:lstStyle/>
          <a:p>
            <a:r>
              <a:rPr lang="en-US" sz="3100" dirty="0"/>
              <a:t>“Further development of </a:t>
            </a:r>
            <a:r>
              <a:rPr lang="en-US" sz="3100" u="sng" dirty="0"/>
              <a:t>event-scale observing capacity (e.g., novel autonomous platforms) in all continental margin systems</a:t>
            </a:r>
            <a:r>
              <a:rPr lang="en-US" sz="3100" dirty="0"/>
              <a:t> to better quantify impacts of episodic events on coastal carbon budgets”</a:t>
            </a:r>
          </a:p>
          <a:p>
            <a:r>
              <a:rPr lang="en-US" sz="2000" dirty="0"/>
              <a:t>A Science Plan for Carbon Cycle Research in North American Coastal Waters 2016, Ocean Carbon and Bio. Program and NA Carbon </a:t>
            </a:r>
            <a:r>
              <a:rPr lang="en-US" sz="2000" dirty="0" smtClean="0"/>
              <a:t>Program</a:t>
            </a:r>
            <a:endParaRPr lang="en-US" sz="2400" dirty="0"/>
          </a:p>
        </p:txBody>
      </p:sp>
      <p:pic>
        <p:nvPicPr>
          <p:cNvPr id="10" name="Picture 9"/>
          <p:cNvPicPr>
            <a:picLocks noChangeAspect="1"/>
          </p:cNvPicPr>
          <p:nvPr/>
        </p:nvPicPr>
        <p:blipFill>
          <a:blip r:embed="rId3"/>
          <a:stretch>
            <a:fillRect/>
          </a:stretch>
        </p:blipFill>
        <p:spPr>
          <a:xfrm>
            <a:off x="101207" y="954494"/>
            <a:ext cx="3317657" cy="3249043"/>
          </a:xfrm>
          <a:prstGeom prst="rect">
            <a:avLst/>
          </a:prstGeom>
        </p:spPr>
      </p:pic>
      <p:pic>
        <p:nvPicPr>
          <p:cNvPr id="4" name="Picture 3"/>
          <p:cNvPicPr>
            <a:picLocks noChangeAspect="1"/>
          </p:cNvPicPr>
          <p:nvPr/>
        </p:nvPicPr>
        <p:blipFill>
          <a:blip r:embed="rId4"/>
          <a:stretch>
            <a:fillRect/>
          </a:stretch>
        </p:blipFill>
        <p:spPr>
          <a:xfrm>
            <a:off x="165329" y="4508937"/>
            <a:ext cx="3253535" cy="2090797"/>
          </a:xfrm>
          <a:prstGeom prst="rect">
            <a:avLst/>
          </a:prstGeom>
        </p:spPr>
      </p:pic>
    </p:spTree>
    <p:extLst>
      <p:ext uri="{BB962C8B-B14F-4D97-AF65-F5344CB8AC3E}">
        <p14:creationId xmlns:p14="http://schemas.microsoft.com/office/powerpoint/2010/main" val="23169060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E894E5EA-7008-4E0A-A996-EC47F0BB5823}"/>
              </a:ext>
            </a:extLst>
          </p:cNvPr>
          <p:cNvPicPr>
            <a:picLocks noChangeAspect="1"/>
          </p:cNvPicPr>
          <p:nvPr/>
        </p:nvPicPr>
        <p:blipFill rotWithShape="1">
          <a:blip r:embed="rId3"/>
          <a:srcRect l="14575" t="16421" r="11741" b="37781"/>
          <a:stretch/>
        </p:blipFill>
        <p:spPr>
          <a:xfrm>
            <a:off x="258097" y="2153284"/>
            <a:ext cx="11682692" cy="4619905"/>
          </a:xfrm>
          <a:prstGeom prst="rect">
            <a:avLst/>
          </a:prstGeom>
          <a:ln w="19050">
            <a:solidFill>
              <a:schemeClr val="tx1"/>
            </a:solidFill>
          </a:ln>
        </p:spPr>
      </p:pic>
      <p:sp>
        <p:nvSpPr>
          <p:cNvPr id="2" name="Title 1">
            <a:extLst>
              <a:ext uri="{FF2B5EF4-FFF2-40B4-BE49-F238E27FC236}">
                <a16:creationId xmlns:a16="http://schemas.microsoft.com/office/drawing/2014/main" xmlns="" id="{9EADDD5A-50A0-4E33-A69D-9065F78D4AB5}"/>
              </a:ext>
            </a:extLst>
          </p:cNvPr>
          <p:cNvSpPr>
            <a:spLocks noGrp="1"/>
          </p:cNvSpPr>
          <p:nvPr>
            <p:ph type="title"/>
          </p:nvPr>
        </p:nvSpPr>
        <p:spPr>
          <a:xfrm>
            <a:off x="-250722" y="138326"/>
            <a:ext cx="4945626" cy="792623"/>
          </a:xfrm>
        </p:spPr>
        <p:txBody>
          <a:bodyPr/>
          <a:lstStyle/>
          <a:p>
            <a:pPr algn="ctr"/>
            <a:r>
              <a:rPr lang="en-US" b="1" dirty="0"/>
              <a:t>Float Navigation</a:t>
            </a:r>
          </a:p>
        </p:txBody>
      </p:sp>
      <p:pic>
        <p:nvPicPr>
          <p:cNvPr id="5" name="Content Placeholder 4">
            <a:extLst>
              <a:ext uri="{FF2B5EF4-FFF2-40B4-BE49-F238E27FC236}">
                <a16:creationId xmlns:a16="http://schemas.microsoft.com/office/drawing/2014/main" xmlns="" id="{5F53A580-E577-4EB3-9039-A69119C628F9}"/>
              </a:ext>
            </a:extLst>
          </p:cNvPr>
          <p:cNvPicPr>
            <a:picLocks noGrp="1" noChangeAspect="1"/>
          </p:cNvPicPr>
          <p:nvPr>
            <p:ph idx="1"/>
          </p:nvPr>
        </p:nvPicPr>
        <p:blipFill>
          <a:blip r:embed="rId4"/>
          <a:stretch>
            <a:fillRect/>
          </a:stretch>
        </p:blipFill>
        <p:spPr>
          <a:xfrm>
            <a:off x="4272388" y="2079140"/>
            <a:ext cx="2355966" cy="2400299"/>
          </a:xfrm>
          <a:prstGeom prst="rect">
            <a:avLst/>
          </a:prstGeom>
          <a:ln w="19050">
            <a:solidFill>
              <a:schemeClr val="tx1"/>
            </a:solidFill>
          </a:ln>
        </p:spPr>
      </p:pic>
      <p:pic>
        <p:nvPicPr>
          <p:cNvPr id="7" name="Picture 6">
            <a:extLst>
              <a:ext uri="{FF2B5EF4-FFF2-40B4-BE49-F238E27FC236}">
                <a16:creationId xmlns:a16="http://schemas.microsoft.com/office/drawing/2014/main" xmlns="" id="{C1045C32-3CC0-4728-B1F4-E4FEA8361AC0}"/>
              </a:ext>
            </a:extLst>
          </p:cNvPr>
          <p:cNvPicPr>
            <a:picLocks noChangeAspect="1"/>
          </p:cNvPicPr>
          <p:nvPr/>
        </p:nvPicPr>
        <p:blipFill>
          <a:blip r:embed="rId5"/>
          <a:stretch>
            <a:fillRect/>
          </a:stretch>
        </p:blipFill>
        <p:spPr>
          <a:xfrm>
            <a:off x="430500" y="959983"/>
            <a:ext cx="3669485" cy="3446529"/>
          </a:xfrm>
          <a:prstGeom prst="rect">
            <a:avLst/>
          </a:prstGeom>
          <a:ln w="19050">
            <a:solidFill>
              <a:schemeClr val="tx1"/>
            </a:solidFill>
          </a:ln>
        </p:spPr>
      </p:pic>
      <p:sp>
        <p:nvSpPr>
          <p:cNvPr id="8" name="Content Placeholder 2">
            <a:extLst>
              <a:ext uri="{FF2B5EF4-FFF2-40B4-BE49-F238E27FC236}">
                <a16:creationId xmlns:a16="http://schemas.microsoft.com/office/drawing/2014/main" xmlns="" id="{51591FFF-20DD-43EE-9C4E-D039A68F8081}"/>
              </a:ext>
            </a:extLst>
          </p:cNvPr>
          <p:cNvSpPr txBox="1">
            <a:spLocks/>
          </p:cNvSpPr>
          <p:nvPr/>
        </p:nvSpPr>
        <p:spPr>
          <a:xfrm>
            <a:off x="4159250" y="247044"/>
            <a:ext cx="8101576" cy="18202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Experiment: Park the CPF at various depths and compare track to ROMS nowcast and previous missions that anchored on the bottom after every profile</a:t>
            </a:r>
          </a:p>
        </p:txBody>
      </p:sp>
      <p:sp>
        <p:nvSpPr>
          <p:cNvPr id="16" name="TextBox 15">
            <a:extLst>
              <a:ext uri="{FF2B5EF4-FFF2-40B4-BE49-F238E27FC236}">
                <a16:creationId xmlns:a16="http://schemas.microsoft.com/office/drawing/2014/main" xmlns="" id="{6A7948B9-823A-41FD-BF61-9DCE69FC4000}"/>
              </a:ext>
            </a:extLst>
          </p:cNvPr>
          <p:cNvSpPr txBox="1"/>
          <p:nvPr/>
        </p:nvSpPr>
        <p:spPr>
          <a:xfrm>
            <a:off x="1563330" y="4406512"/>
            <a:ext cx="6007509" cy="830997"/>
          </a:xfrm>
          <a:prstGeom prst="rect">
            <a:avLst/>
          </a:prstGeom>
          <a:noFill/>
        </p:spPr>
        <p:txBody>
          <a:bodyPr wrap="square" rtlCol="0">
            <a:spAutoFit/>
          </a:bodyPr>
          <a:lstStyle/>
          <a:p>
            <a:r>
              <a:rPr lang="en-US" sz="2400" dirty="0"/>
              <a:t>March 2017 Un-navigated, 		        5km Anchor on Bottom Track  </a:t>
            </a:r>
          </a:p>
        </p:txBody>
      </p:sp>
      <p:sp>
        <p:nvSpPr>
          <p:cNvPr id="17" name="TextBox 16">
            <a:extLst>
              <a:ext uri="{FF2B5EF4-FFF2-40B4-BE49-F238E27FC236}">
                <a16:creationId xmlns:a16="http://schemas.microsoft.com/office/drawing/2014/main" xmlns="" id="{4187F056-B9EF-48C4-A9BE-1C802538D440}"/>
              </a:ext>
            </a:extLst>
          </p:cNvPr>
          <p:cNvSpPr txBox="1"/>
          <p:nvPr/>
        </p:nvSpPr>
        <p:spPr>
          <a:xfrm>
            <a:off x="7777317" y="5237509"/>
            <a:ext cx="3639164" cy="1200329"/>
          </a:xfrm>
          <a:prstGeom prst="rect">
            <a:avLst/>
          </a:prstGeom>
          <a:noFill/>
        </p:spPr>
        <p:txBody>
          <a:bodyPr wrap="square" rtlCol="0">
            <a:spAutoFit/>
          </a:bodyPr>
          <a:lstStyle/>
          <a:p>
            <a:pPr algn="r"/>
            <a:r>
              <a:rPr lang="en-US" sz="2400" dirty="0"/>
              <a:t>2 km</a:t>
            </a:r>
          </a:p>
          <a:p>
            <a:pPr algn="r"/>
            <a:r>
              <a:rPr lang="en-US" sz="2400" dirty="0"/>
              <a:t>July 2017 Navigated, Park at User Specified Depth Track </a:t>
            </a:r>
          </a:p>
        </p:txBody>
      </p:sp>
      <p:sp>
        <p:nvSpPr>
          <p:cNvPr id="18" name="TextBox 17">
            <a:extLst>
              <a:ext uri="{FF2B5EF4-FFF2-40B4-BE49-F238E27FC236}">
                <a16:creationId xmlns:a16="http://schemas.microsoft.com/office/drawing/2014/main" xmlns="" id="{DC5C0CAD-B752-4421-8E15-626D42ABC17C}"/>
              </a:ext>
            </a:extLst>
          </p:cNvPr>
          <p:cNvSpPr txBox="1"/>
          <p:nvPr/>
        </p:nvSpPr>
        <p:spPr>
          <a:xfrm>
            <a:off x="430500" y="3184176"/>
            <a:ext cx="1916790" cy="1200329"/>
          </a:xfrm>
          <a:prstGeom prst="rect">
            <a:avLst/>
          </a:prstGeom>
          <a:noFill/>
        </p:spPr>
        <p:txBody>
          <a:bodyPr wrap="square" rtlCol="0">
            <a:spAutoFit/>
          </a:bodyPr>
          <a:lstStyle/>
          <a:p>
            <a:r>
              <a:rPr lang="en-US" dirty="0"/>
              <a:t>ROMS Predicted Trajectories at 1 m (red, 20 m purple, 30 m yellow</a:t>
            </a:r>
          </a:p>
        </p:txBody>
      </p:sp>
      <p:sp>
        <p:nvSpPr>
          <p:cNvPr id="3" name="Oval 2">
            <a:extLst>
              <a:ext uri="{FF2B5EF4-FFF2-40B4-BE49-F238E27FC236}">
                <a16:creationId xmlns:a16="http://schemas.microsoft.com/office/drawing/2014/main" xmlns="" id="{C3471519-DDB0-4194-9148-8828E902319E}"/>
              </a:ext>
            </a:extLst>
          </p:cNvPr>
          <p:cNvSpPr/>
          <p:nvPr/>
        </p:nvSpPr>
        <p:spPr>
          <a:xfrm>
            <a:off x="4159250" y="2860497"/>
            <a:ext cx="1539454" cy="647359"/>
          </a:xfrm>
          <a:prstGeom prst="ellipse">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xmlns="" id="{9AD0CE20-54BB-438C-AD64-C60480A7E3BB}"/>
              </a:ext>
            </a:extLst>
          </p:cNvPr>
          <p:cNvCxnSpPr>
            <a:stCxn id="3" idx="6"/>
          </p:cNvCxnSpPr>
          <p:nvPr/>
        </p:nvCxnSpPr>
        <p:spPr>
          <a:xfrm>
            <a:off x="5698704" y="3184177"/>
            <a:ext cx="1661652" cy="1043004"/>
          </a:xfrm>
          <a:prstGeom prst="straightConnector1">
            <a:avLst/>
          </a:prstGeom>
          <a:ln w="25400">
            <a:solidFill>
              <a:srgbClr val="FFFF00"/>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88977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E894E5EA-7008-4E0A-A996-EC47F0BB5823}"/>
              </a:ext>
            </a:extLst>
          </p:cNvPr>
          <p:cNvPicPr>
            <a:picLocks noChangeAspect="1"/>
          </p:cNvPicPr>
          <p:nvPr/>
        </p:nvPicPr>
        <p:blipFill rotWithShape="1">
          <a:blip r:embed="rId3"/>
          <a:srcRect l="14575" t="16421" r="11741" b="37781"/>
          <a:stretch/>
        </p:blipFill>
        <p:spPr>
          <a:xfrm>
            <a:off x="258097" y="2153284"/>
            <a:ext cx="11682692" cy="4619905"/>
          </a:xfrm>
          <a:prstGeom prst="rect">
            <a:avLst/>
          </a:prstGeom>
          <a:ln w="19050">
            <a:solidFill>
              <a:schemeClr val="tx1"/>
            </a:solidFill>
          </a:ln>
        </p:spPr>
      </p:pic>
      <p:pic>
        <p:nvPicPr>
          <p:cNvPr id="5" name="Content Placeholder 4">
            <a:extLst>
              <a:ext uri="{FF2B5EF4-FFF2-40B4-BE49-F238E27FC236}">
                <a16:creationId xmlns:a16="http://schemas.microsoft.com/office/drawing/2014/main" xmlns="" id="{5F53A580-E577-4EB3-9039-A69119C628F9}"/>
              </a:ext>
            </a:extLst>
          </p:cNvPr>
          <p:cNvPicPr>
            <a:picLocks noGrp="1" noChangeAspect="1"/>
          </p:cNvPicPr>
          <p:nvPr>
            <p:ph idx="1"/>
          </p:nvPr>
        </p:nvPicPr>
        <p:blipFill>
          <a:blip r:embed="rId4"/>
          <a:stretch>
            <a:fillRect/>
          </a:stretch>
        </p:blipFill>
        <p:spPr>
          <a:xfrm>
            <a:off x="4272388" y="2079140"/>
            <a:ext cx="2355966" cy="2400299"/>
          </a:xfrm>
          <a:prstGeom prst="rect">
            <a:avLst/>
          </a:prstGeom>
          <a:ln w="19050">
            <a:solidFill>
              <a:schemeClr val="tx1"/>
            </a:solidFill>
          </a:ln>
        </p:spPr>
      </p:pic>
      <p:pic>
        <p:nvPicPr>
          <p:cNvPr id="7" name="Picture 6">
            <a:extLst>
              <a:ext uri="{FF2B5EF4-FFF2-40B4-BE49-F238E27FC236}">
                <a16:creationId xmlns:a16="http://schemas.microsoft.com/office/drawing/2014/main" xmlns="" id="{C1045C32-3CC0-4728-B1F4-E4FEA8361AC0}"/>
              </a:ext>
            </a:extLst>
          </p:cNvPr>
          <p:cNvPicPr>
            <a:picLocks noChangeAspect="1"/>
          </p:cNvPicPr>
          <p:nvPr/>
        </p:nvPicPr>
        <p:blipFill>
          <a:blip r:embed="rId5"/>
          <a:stretch>
            <a:fillRect/>
          </a:stretch>
        </p:blipFill>
        <p:spPr>
          <a:xfrm>
            <a:off x="430500" y="959983"/>
            <a:ext cx="3669485" cy="3446529"/>
          </a:xfrm>
          <a:prstGeom prst="rect">
            <a:avLst/>
          </a:prstGeom>
          <a:ln w="19050">
            <a:solidFill>
              <a:schemeClr val="tx1"/>
            </a:solidFill>
          </a:ln>
        </p:spPr>
      </p:pic>
      <p:sp>
        <p:nvSpPr>
          <p:cNvPr id="16" name="TextBox 15">
            <a:extLst>
              <a:ext uri="{FF2B5EF4-FFF2-40B4-BE49-F238E27FC236}">
                <a16:creationId xmlns:a16="http://schemas.microsoft.com/office/drawing/2014/main" xmlns="" id="{6A7948B9-823A-41FD-BF61-9DCE69FC4000}"/>
              </a:ext>
            </a:extLst>
          </p:cNvPr>
          <p:cNvSpPr txBox="1"/>
          <p:nvPr/>
        </p:nvSpPr>
        <p:spPr>
          <a:xfrm>
            <a:off x="1563330" y="4406512"/>
            <a:ext cx="6007509" cy="830997"/>
          </a:xfrm>
          <a:prstGeom prst="rect">
            <a:avLst/>
          </a:prstGeom>
          <a:noFill/>
        </p:spPr>
        <p:txBody>
          <a:bodyPr wrap="square" rtlCol="0">
            <a:spAutoFit/>
          </a:bodyPr>
          <a:lstStyle/>
          <a:p>
            <a:r>
              <a:rPr lang="en-US" sz="2400" dirty="0"/>
              <a:t>March 2017 Un-navigated, 		        5km Anchor on Bottom Track  </a:t>
            </a:r>
          </a:p>
        </p:txBody>
      </p:sp>
      <p:sp>
        <p:nvSpPr>
          <p:cNvPr id="17" name="TextBox 16">
            <a:extLst>
              <a:ext uri="{FF2B5EF4-FFF2-40B4-BE49-F238E27FC236}">
                <a16:creationId xmlns:a16="http://schemas.microsoft.com/office/drawing/2014/main" xmlns="" id="{4187F056-B9EF-48C4-A9BE-1C802538D440}"/>
              </a:ext>
            </a:extLst>
          </p:cNvPr>
          <p:cNvSpPr txBox="1"/>
          <p:nvPr/>
        </p:nvSpPr>
        <p:spPr>
          <a:xfrm>
            <a:off x="7777317" y="5237509"/>
            <a:ext cx="3639164" cy="1200329"/>
          </a:xfrm>
          <a:prstGeom prst="rect">
            <a:avLst/>
          </a:prstGeom>
          <a:noFill/>
        </p:spPr>
        <p:txBody>
          <a:bodyPr wrap="square" rtlCol="0">
            <a:spAutoFit/>
          </a:bodyPr>
          <a:lstStyle/>
          <a:p>
            <a:pPr algn="r"/>
            <a:r>
              <a:rPr lang="en-US" sz="2400" dirty="0"/>
              <a:t>2 km</a:t>
            </a:r>
          </a:p>
          <a:p>
            <a:pPr algn="r"/>
            <a:r>
              <a:rPr lang="en-US" sz="2400" dirty="0"/>
              <a:t>July 2017 Navigated, Park at User Specified Depth Track </a:t>
            </a:r>
          </a:p>
        </p:txBody>
      </p:sp>
      <p:sp>
        <p:nvSpPr>
          <p:cNvPr id="18" name="TextBox 17">
            <a:extLst>
              <a:ext uri="{FF2B5EF4-FFF2-40B4-BE49-F238E27FC236}">
                <a16:creationId xmlns:a16="http://schemas.microsoft.com/office/drawing/2014/main" xmlns="" id="{DC5C0CAD-B752-4421-8E15-626D42ABC17C}"/>
              </a:ext>
            </a:extLst>
          </p:cNvPr>
          <p:cNvSpPr txBox="1"/>
          <p:nvPr/>
        </p:nvSpPr>
        <p:spPr>
          <a:xfrm>
            <a:off x="430500" y="3184176"/>
            <a:ext cx="1916790" cy="1200329"/>
          </a:xfrm>
          <a:prstGeom prst="rect">
            <a:avLst/>
          </a:prstGeom>
          <a:noFill/>
        </p:spPr>
        <p:txBody>
          <a:bodyPr wrap="square" rtlCol="0">
            <a:spAutoFit/>
          </a:bodyPr>
          <a:lstStyle/>
          <a:p>
            <a:r>
              <a:rPr lang="en-US" dirty="0"/>
              <a:t>ROMS Predicted Trajectories at 1 m (red, 20 m purple, 30 m yellow</a:t>
            </a:r>
          </a:p>
        </p:txBody>
      </p:sp>
      <p:sp>
        <p:nvSpPr>
          <p:cNvPr id="3" name="Oval 2">
            <a:extLst>
              <a:ext uri="{FF2B5EF4-FFF2-40B4-BE49-F238E27FC236}">
                <a16:creationId xmlns:a16="http://schemas.microsoft.com/office/drawing/2014/main" xmlns="" id="{C3471519-DDB0-4194-9148-8828E902319E}"/>
              </a:ext>
            </a:extLst>
          </p:cNvPr>
          <p:cNvSpPr/>
          <p:nvPr/>
        </p:nvSpPr>
        <p:spPr>
          <a:xfrm>
            <a:off x="4159250" y="2860497"/>
            <a:ext cx="1539454" cy="647359"/>
          </a:xfrm>
          <a:prstGeom prst="ellipse">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xmlns="" id="{9AD0CE20-54BB-438C-AD64-C60480A7E3BB}"/>
              </a:ext>
            </a:extLst>
          </p:cNvPr>
          <p:cNvCxnSpPr>
            <a:stCxn id="3" idx="6"/>
          </p:cNvCxnSpPr>
          <p:nvPr/>
        </p:nvCxnSpPr>
        <p:spPr>
          <a:xfrm>
            <a:off x="5698704" y="3184177"/>
            <a:ext cx="1661652" cy="1043004"/>
          </a:xfrm>
          <a:prstGeom prst="straightConnector1">
            <a:avLst/>
          </a:prstGeom>
          <a:ln w="25400">
            <a:solidFill>
              <a:srgbClr val="FFFF00"/>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39486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2E1D05-CC10-4909-A9A2-40CC890EDF07}"/>
              </a:ext>
            </a:extLst>
          </p:cNvPr>
          <p:cNvSpPr>
            <a:spLocks noGrp="1"/>
          </p:cNvSpPr>
          <p:nvPr>
            <p:ph type="title"/>
          </p:nvPr>
        </p:nvSpPr>
        <p:spPr>
          <a:xfrm>
            <a:off x="1336781" y="587890"/>
            <a:ext cx="9213636" cy="828675"/>
          </a:xfrm>
        </p:spPr>
        <p:txBody>
          <a:bodyPr>
            <a:normAutofit fontScale="90000"/>
          </a:bodyPr>
          <a:lstStyle/>
          <a:p>
            <a:pPr algn="ctr"/>
            <a:r>
              <a:rPr lang="en-US" dirty="0">
                <a:latin typeface="+mn-lt"/>
              </a:rPr>
              <a:t>Engineering Results</a:t>
            </a:r>
            <a:br>
              <a:rPr lang="en-US" dirty="0">
                <a:latin typeface="+mn-lt"/>
              </a:rPr>
            </a:br>
            <a:endParaRPr lang="en-US" sz="3600" dirty="0">
              <a:latin typeface="+mn-lt"/>
            </a:endParaRPr>
          </a:p>
        </p:txBody>
      </p:sp>
      <p:grpSp>
        <p:nvGrpSpPr>
          <p:cNvPr id="6" name="Group 5">
            <a:extLst>
              <a:ext uri="{FF2B5EF4-FFF2-40B4-BE49-F238E27FC236}">
                <a16:creationId xmlns:a16="http://schemas.microsoft.com/office/drawing/2014/main" xmlns="" id="{C469A5F8-9019-4698-811E-E3931F16DD0E}"/>
              </a:ext>
            </a:extLst>
          </p:cNvPr>
          <p:cNvGrpSpPr/>
          <p:nvPr/>
        </p:nvGrpSpPr>
        <p:grpSpPr>
          <a:xfrm>
            <a:off x="2569286" y="1504206"/>
            <a:ext cx="7167715" cy="5021490"/>
            <a:chOff x="2569286" y="1504206"/>
            <a:chExt cx="7167715" cy="5021490"/>
          </a:xfrm>
        </p:grpSpPr>
        <p:pic>
          <p:nvPicPr>
            <p:cNvPr id="4" name="Picture 3">
              <a:extLst>
                <a:ext uri="{FF2B5EF4-FFF2-40B4-BE49-F238E27FC236}">
                  <a16:creationId xmlns:a16="http://schemas.microsoft.com/office/drawing/2014/main" xmlns="" id="{16298D94-4412-4B58-854B-F48AC240BDAB}"/>
                </a:ext>
              </a:extLst>
            </p:cNvPr>
            <p:cNvPicPr>
              <a:picLocks noChangeAspect="1"/>
            </p:cNvPicPr>
            <p:nvPr/>
          </p:nvPicPr>
          <p:blipFill rotWithShape="1">
            <a:blip r:embed="rId3">
              <a:extLst>
                <a:ext uri="{28A0092B-C50C-407E-A947-70E740481C1C}">
                  <a14:useLocalDpi xmlns:a14="http://schemas.microsoft.com/office/drawing/2010/main" val="0"/>
                </a:ext>
              </a:extLst>
            </a:blip>
            <a:srcRect l="5209" r="4549" b="2193"/>
            <a:stretch/>
          </p:blipFill>
          <p:spPr>
            <a:xfrm>
              <a:off x="2569286" y="1504206"/>
              <a:ext cx="7167715" cy="5021490"/>
            </a:xfrm>
            <a:prstGeom prst="rect">
              <a:avLst/>
            </a:prstGeom>
            <a:ln w="19050">
              <a:solidFill>
                <a:schemeClr val="accent1">
                  <a:lumMod val="75000"/>
                </a:schemeClr>
              </a:solidFill>
            </a:ln>
          </p:spPr>
        </p:pic>
        <p:pic>
          <p:nvPicPr>
            <p:cNvPr id="3" name="Picture 2">
              <a:extLst>
                <a:ext uri="{FF2B5EF4-FFF2-40B4-BE49-F238E27FC236}">
                  <a16:creationId xmlns:a16="http://schemas.microsoft.com/office/drawing/2014/main" xmlns="" id="{A0B41F16-3332-4111-9257-27F2FE002C85}"/>
                </a:ext>
              </a:extLst>
            </p:cNvPr>
            <p:cNvPicPr>
              <a:picLocks noChangeAspect="1"/>
            </p:cNvPicPr>
            <p:nvPr/>
          </p:nvPicPr>
          <p:blipFill>
            <a:blip r:embed="rId4"/>
            <a:stretch>
              <a:fillRect/>
            </a:stretch>
          </p:blipFill>
          <p:spPr>
            <a:xfrm>
              <a:off x="3542678" y="2340811"/>
              <a:ext cx="3993990" cy="2590783"/>
            </a:xfrm>
            <a:prstGeom prst="rect">
              <a:avLst/>
            </a:prstGeom>
            <a:ln>
              <a:solidFill>
                <a:schemeClr val="accent1">
                  <a:lumMod val="75000"/>
                </a:schemeClr>
              </a:solidFill>
            </a:ln>
          </p:spPr>
        </p:pic>
        <p:sp>
          <p:nvSpPr>
            <p:cNvPr id="5" name="Oval 4">
              <a:extLst>
                <a:ext uri="{FF2B5EF4-FFF2-40B4-BE49-F238E27FC236}">
                  <a16:creationId xmlns:a16="http://schemas.microsoft.com/office/drawing/2014/main" xmlns="" id="{071F2892-FFBE-49A7-8D76-2C646976FF9D}"/>
                </a:ext>
              </a:extLst>
            </p:cNvPr>
            <p:cNvSpPr/>
            <p:nvPr/>
          </p:nvSpPr>
          <p:spPr>
            <a:xfrm>
              <a:off x="2569286" y="1978019"/>
              <a:ext cx="973392" cy="131405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xmlns="" id="{D0CBC324-6FAC-4726-988E-7BC1D2BEEB1A}"/>
                </a:ext>
              </a:extLst>
            </p:cNvPr>
            <p:cNvCxnSpPr>
              <a:cxnSpLocks/>
            </p:cNvCxnSpPr>
            <p:nvPr/>
          </p:nvCxnSpPr>
          <p:spPr>
            <a:xfrm>
              <a:off x="3542678" y="2635045"/>
              <a:ext cx="779862" cy="283067"/>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22" name="TextBox 21">
            <a:extLst>
              <a:ext uri="{FF2B5EF4-FFF2-40B4-BE49-F238E27FC236}">
                <a16:creationId xmlns:a16="http://schemas.microsoft.com/office/drawing/2014/main" xmlns="" id="{2FEB1E42-7B3F-4D94-AD32-899F27BAF894}"/>
              </a:ext>
            </a:extLst>
          </p:cNvPr>
          <p:cNvSpPr txBox="1"/>
          <p:nvPr/>
        </p:nvSpPr>
        <p:spPr>
          <a:xfrm>
            <a:off x="9058106" y="5317700"/>
            <a:ext cx="1981442" cy="646331"/>
          </a:xfrm>
          <a:prstGeom prst="rect">
            <a:avLst/>
          </a:prstGeom>
          <a:solidFill>
            <a:schemeClr val="accent1">
              <a:lumMod val="40000"/>
              <a:lumOff val="60000"/>
            </a:schemeClr>
          </a:solidFill>
          <a:ln>
            <a:solidFill>
              <a:schemeClr val="bg1"/>
            </a:solidFill>
          </a:ln>
        </p:spPr>
        <p:txBody>
          <a:bodyPr wrap="square" rtlCol="0">
            <a:spAutoFit/>
          </a:bodyPr>
          <a:lstStyle/>
          <a:p>
            <a:r>
              <a:rPr lang="en-US" dirty="0"/>
              <a:t>2 m Dead Band</a:t>
            </a:r>
          </a:p>
          <a:p>
            <a:r>
              <a:rPr lang="en-US" dirty="0"/>
              <a:t>Std Dev = 0.90 m</a:t>
            </a:r>
          </a:p>
        </p:txBody>
      </p:sp>
    </p:spTree>
    <p:extLst>
      <p:ext uri="{BB962C8B-B14F-4D97-AF65-F5344CB8AC3E}">
        <p14:creationId xmlns:p14="http://schemas.microsoft.com/office/powerpoint/2010/main" val="651014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65877" y="3111927"/>
            <a:ext cx="8657070" cy="1853345"/>
          </a:xfrm>
          <a:prstGeom prst="rect">
            <a:avLst/>
          </a:prstGeom>
        </p:spPr>
      </p:pic>
      <p:sp>
        <p:nvSpPr>
          <p:cNvPr id="2" name="Title 1">
            <a:extLst>
              <a:ext uri="{FF2B5EF4-FFF2-40B4-BE49-F238E27FC236}">
                <a16:creationId xmlns:a16="http://schemas.microsoft.com/office/drawing/2014/main" xmlns="" id="{0B7B3359-E0CE-41AA-9185-04193E13EA93}"/>
              </a:ext>
            </a:extLst>
          </p:cNvPr>
          <p:cNvSpPr>
            <a:spLocks noGrp="1"/>
          </p:cNvSpPr>
          <p:nvPr>
            <p:ph type="title"/>
          </p:nvPr>
        </p:nvSpPr>
        <p:spPr>
          <a:xfrm>
            <a:off x="341243" y="303827"/>
            <a:ext cx="6728792" cy="907084"/>
          </a:xfrm>
        </p:spPr>
        <p:txBody>
          <a:bodyPr/>
          <a:lstStyle/>
          <a:p>
            <a:r>
              <a:rPr lang="en-US" dirty="0"/>
              <a:t>Executive Summary</a:t>
            </a:r>
          </a:p>
        </p:txBody>
      </p:sp>
      <p:sp>
        <p:nvSpPr>
          <p:cNvPr id="3" name="Content Placeholder 2">
            <a:extLst>
              <a:ext uri="{FF2B5EF4-FFF2-40B4-BE49-F238E27FC236}">
                <a16:creationId xmlns:a16="http://schemas.microsoft.com/office/drawing/2014/main" xmlns="" id="{E44DEC3A-789A-4715-A4FC-5AD50EB2A171}"/>
              </a:ext>
            </a:extLst>
          </p:cNvPr>
          <p:cNvSpPr>
            <a:spLocks noGrp="1"/>
          </p:cNvSpPr>
          <p:nvPr>
            <p:ph idx="1"/>
          </p:nvPr>
        </p:nvSpPr>
        <p:spPr>
          <a:xfrm>
            <a:off x="341243" y="1210911"/>
            <a:ext cx="8729870" cy="5427279"/>
          </a:xfrm>
        </p:spPr>
        <p:txBody>
          <a:bodyPr>
            <a:normAutofit/>
          </a:bodyPr>
          <a:lstStyle/>
          <a:p>
            <a:r>
              <a:rPr lang="en-US" sz="2400" dirty="0">
                <a:solidFill>
                  <a:schemeClr val="tx1">
                    <a:lumMod val="85000"/>
                  </a:schemeClr>
                </a:solidFill>
              </a:rPr>
              <a:t>MBARI is finishing the development of a coastal profiling float (CPF) system targeted at developing a better understanding of ocean health and how our ocean is changing</a:t>
            </a:r>
          </a:p>
          <a:p>
            <a:r>
              <a:rPr lang="en-US" sz="2400" dirty="0">
                <a:solidFill>
                  <a:schemeClr val="tx1">
                    <a:lumMod val="85000"/>
                  </a:schemeClr>
                </a:solidFill>
              </a:rPr>
              <a:t>The CPF is optimized for use in the coastal zones and upper 350 meters of the world’s oceans: “where the bugs are”</a:t>
            </a:r>
          </a:p>
          <a:p>
            <a:r>
              <a:rPr lang="en-US" sz="3200" b="1" dirty="0"/>
              <a:t>The CPF supports </a:t>
            </a:r>
            <a:r>
              <a:rPr lang="en-US" sz="3200" b="1" dirty="0" smtClean="0"/>
              <a:t>the GO-BGC suite </a:t>
            </a:r>
            <a:r>
              <a:rPr lang="en-US" sz="3200" b="1" dirty="0"/>
              <a:t>of biogeochemical sensors: CTD, Oxygen, pH, Nitrate, Fluorescence, </a:t>
            </a:r>
            <a:r>
              <a:rPr lang="en-US" sz="3200" b="1" dirty="0" smtClean="0"/>
              <a:t>Backscatter, </a:t>
            </a:r>
            <a:r>
              <a:rPr lang="en-US" sz="3200" b="1" dirty="0"/>
              <a:t>Optical </a:t>
            </a:r>
            <a:r>
              <a:rPr lang="en-US" sz="3200" b="1" dirty="0" smtClean="0"/>
              <a:t>Radiation and others</a:t>
            </a:r>
            <a:endParaRPr lang="en-US" sz="3200" b="1" dirty="0"/>
          </a:p>
        </p:txBody>
      </p:sp>
      <p:pic>
        <p:nvPicPr>
          <p:cNvPr id="6" name="Picture 5">
            <a:extLst>
              <a:ext uri="{FF2B5EF4-FFF2-40B4-BE49-F238E27FC236}">
                <a16:creationId xmlns:a16="http://schemas.microsoft.com/office/drawing/2014/main" xmlns="" id="{06D8E1B6-5BF8-4593-BE7F-FDD859B0B53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a16="http://schemas.microsoft.com/office/drawing/2014/main" xmlns=""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spTree>
    <p:extLst>
      <p:ext uri="{BB962C8B-B14F-4D97-AF65-F5344CB8AC3E}">
        <p14:creationId xmlns:p14="http://schemas.microsoft.com/office/powerpoint/2010/main" val="228819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2E1D05-CC10-4909-A9A2-40CC890EDF07}"/>
              </a:ext>
            </a:extLst>
          </p:cNvPr>
          <p:cNvSpPr>
            <a:spLocks noGrp="1"/>
          </p:cNvSpPr>
          <p:nvPr>
            <p:ph type="title"/>
          </p:nvPr>
        </p:nvSpPr>
        <p:spPr>
          <a:xfrm>
            <a:off x="2500174" y="193949"/>
            <a:ext cx="7298180" cy="828675"/>
          </a:xfrm>
        </p:spPr>
        <p:txBody>
          <a:bodyPr/>
          <a:lstStyle/>
          <a:p>
            <a:pPr algn="ctr"/>
            <a:r>
              <a:rPr lang="en-US" dirty="0">
                <a:latin typeface="+mn-lt"/>
              </a:rPr>
              <a:t>More Engineering Results</a:t>
            </a:r>
          </a:p>
        </p:txBody>
      </p:sp>
      <p:pic>
        <p:nvPicPr>
          <p:cNvPr id="15" name="Picture 14">
            <a:extLst>
              <a:ext uri="{FF2B5EF4-FFF2-40B4-BE49-F238E27FC236}">
                <a16:creationId xmlns:a16="http://schemas.microsoft.com/office/drawing/2014/main" xmlns="" id="{369BF15C-E65C-479C-9E00-22C2F8E768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2779" y="1284793"/>
            <a:ext cx="7546106" cy="4945927"/>
          </a:xfrm>
          <a:prstGeom prst="rect">
            <a:avLst/>
          </a:prstGeom>
          <a:ln w="19050">
            <a:solidFill>
              <a:schemeClr val="bg1"/>
            </a:solidFill>
          </a:ln>
        </p:spPr>
      </p:pic>
      <p:sp>
        <p:nvSpPr>
          <p:cNvPr id="23" name="TextBox 22">
            <a:extLst>
              <a:ext uri="{FF2B5EF4-FFF2-40B4-BE49-F238E27FC236}">
                <a16:creationId xmlns:a16="http://schemas.microsoft.com/office/drawing/2014/main" xmlns="" id="{0A58B8A1-B69D-46C0-8627-B53995FC2B3D}"/>
              </a:ext>
            </a:extLst>
          </p:cNvPr>
          <p:cNvSpPr txBox="1"/>
          <p:nvPr/>
        </p:nvSpPr>
        <p:spPr>
          <a:xfrm>
            <a:off x="5427332" y="4046515"/>
            <a:ext cx="1877000" cy="646331"/>
          </a:xfrm>
          <a:prstGeom prst="rect">
            <a:avLst/>
          </a:prstGeom>
          <a:solidFill>
            <a:schemeClr val="accent1">
              <a:lumMod val="40000"/>
              <a:lumOff val="60000"/>
            </a:schemeClr>
          </a:solidFill>
        </p:spPr>
        <p:txBody>
          <a:bodyPr wrap="square" rtlCol="0">
            <a:spAutoFit/>
          </a:bodyPr>
          <a:lstStyle/>
          <a:p>
            <a:r>
              <a:rPr lang="en-US" dirty="0"/>
              <a:t>No Dead Band</a:t>
            </a:r>
          </a:p>
          <a:p>
            <a:r>
              <a:rPr lang="en-US" dirty="0"/>
              <a:t>Std Dev = 0.14 m</a:t>
            </a:r>
          </a:p>
        </p:txBody>
      </p:sp>
    </p:spTree>
    <p:extLst>
      <p:ext uri="{BB962C8B-B14F-4D97-AF65-F5344CB8AC3E}">
        <p14:creationId xmlns:p14="http://schemas.microsoft.com/office/powerpoint/2010/main" val="36246174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3A9AF6-C194-4596-A6B2-9D358C0C9641}"/>
              </a:ext>
            </a:extLst>
          </p:cNvPr>
          <p:cNvSpPr>
            <a:spLocks noGrp="1"/>
          </p:cNvSpPr>
          <p:nvPr>
            <p:ph type="title"/>
          </p:nvPr>
        </p:nvSpPr>
        <p:spPr>
          <a:xfrm>
            <a:off x="838200" y="148815"/>
            <a:ext cx="10515600" cy="952398"/>
          </a:xfrm>
        </p:spPr>
        <p:txBody>
          <a:bodyPr>
            <a:normAutofit/>
          </a:bodyPr>
          <a:lstStyle/>
          <a:p>
            <a:pPr algn="ctr"/>
            <a:r>
              <a:rPr lang="en-US" sz="5400" dirty="0">
                <a:latin typeface="+mn-lt"/>
              </a:rPr>
              <a:t>Risks</a:t>
            </a:r>
          </a:p>
        </p:txBody>
      </p:sp>
      <p:sp>
        <p:nvSpPr>
          <p:cNvPr id="3" name="Content Placeholder 2">
            <a:extLst>
              <a:ext uri="{FF2B5EF4-FFF2-40B4-BE49-F238E27FC236}">
                <a16:creationId xmlns:a16="http://schemas.microsoft.com/office/drawing/2014/main" xmlns="" id="{BB759EBF-AD3F-4297-BE36-71BDCF949D25}"/>
              </a:ext>
            </a:extLst>
          </p:cNvPr>
          <p:cNvSpPr>
            <a:spLocks noGrp="1"/>
          </p:cNvSpPr>
          <p:nvPr>
            <p:ph idx="1"/>
          </p:nvPr>
        </p:nvSpPr>
        <p:spPr>
          <a:xfrm>
            <a:off x="228598" y="1101213"/>
            <a:ext cx="7866889" cy="5267862"/>
          </a:xfrm>
        </p:spPr>
        <p:txBody>
          <a:bodyPr>
            <a:normAutofit/>
          </a:bodyPr>
          <a:lstStyle/>
          <a:p>
            <a:r>
              <a:rPr lang="en-US" sz="4300" dirty="0"/>
              <a:t>Risks: </a:t>
            </a:r>
          </a:p>
          <a:p>
            <a:pPr lvl="1"/>
            <a:r>
              <a:rPr lang="en-US" sz="3600" dirty="0"/>
              <a:t>Working in shallow, coastal water</a:t>
            </a:r>
          </a:p>
          <a:p>
            <a:pPr lvl="2"/>
            <a:r>
              <a:rPr lang="en-US" sz="3200" dirty="0"/>
              <a:t>Can’t drift on or off-shore</a:t>
            </a:r>
          </a:p>
          <a:p>
            <a:pPr lvl="2"/>
            <a:r>
              <a:rPr lang="en-US" sz="3200" dirty="0"/>
              <a:t>Need accurate velocity and depth control</a:t>
            </a:r>
          </a:p>
          <a:p>
            <a:pPr lvl="1"/>
            <a:r>
              <a:rPr lang="en-US" sz="3600" dirty="0"/>
              <a:t>Biofouling</a:t>
            </a:r>
          </a:p>
        </p:txBody>
      </p:sp>
    </p:spTree>
    <p:extLst>
      <p:ext uri="{BB962C8B-B14F-4D97-AF65-F5344CB8AC3E}">
        <p14:creationId xmlns:p14="http://schemas.microsoft.com/office/powerpoint/2010/main" val="35872369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xmlns=""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4600" b="1" dirty="0"/>
              <a:t>Run science missions with all 6 sensors</a:t>
            </a:r>
          </a:p>
          <a:p>
            <a:pPr marL="1371600" lvl="2" indent="-457200"/>
            <a:r>
              <a:rPr lang="en-US" sz="4200" b="1" dirty="0"/>
              <a:t>The influence of lateral nutrient transfer from upwelling plumes versus canyon upwelling on the development of high chlorophyll levels in the Monterey Bay “upwelling shadow”</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9226791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B1921-8CD4-4070-B830-A18255FA75B8}"/>
              </a:ext>
            </a:extLst>
          </p:cNvPr>
          <p:cNvSpPr>
            <a:spLocks noGrp="1"/>
          </p:cNvSpPr>
          <p:nvPr>
            <p:ph type="title"/>
          </p:nvPr>
        </p:nvSpPr>
        <p:spPr>
          <a:xfrm>
            <a:off x="103122" y="324182"/>
            <a:ext cx="6612007" cy="900257"/>
          </a:xfrm>
        </p:spPr>
        <p:txBody>
          <a:bodyPr>
            <a:normAutofit/>
          </a:bodyPr>
          <a:lstStyle/>
          <a:p>
            <a:pPr algn="ctr"/>
            <a:r>
              <a:rPr lang="en-US" dirty="0">
                <a:latin typeface="+mn-lt"/>
              </a:rPr>
              <a:t>Open Source Examples</a:t>
            </a:r>
          </a:p>
        </p:txBody>
      </p:sp>
      <p:sp>
        <p:nvSpPr>
          <p:cNvPr id="5" name="Content Placeholder 4">
            <a:extLst>
              <a:ext uri="{FF2B5EF4-FFF2-40B4-BE49-F238E27FC236}">
                <a16:creationId xmlns:a16="http://schemas.microsoft.com/office/drawing/2014/main" xmlns="" id="{A156D9AE-3EB7-4C78-8D65-45904291EB80}"/>
              </a:ext>
            </a:extLst>
          </p:cNvPr>
          <p:cNvSpPr>
            <a:spLocks noGrp="1"/>
          </p:cNvSpPr>
          <p:nvPr>
            <p:ph idx="1"/>
          </p:nvPr>
        </p:nvSpPr>
        <p:spPr>
          <a:xfrm>
            <a:off x="-143947" y="1334347"/>
            <a:ext cx="6111385" cy="5823005"/>
          </a:xfrm>
        </p:spPr>
        <p:txBody>
          <a:bodyPr>
            <a:normAutofit/>
          </a:bodyPr>
          <a:lstStyle/>
          <a:p>
            <a:pPr lvl="1"/>
            <a:r>
              <a:rPr lang="en-US" sz="3200" dirty="0"/>
              <a:t>Open source ecosystems (OSEs): </a:t>
            </a:r>
          </a:p>
          <a:p>
            <a:pPr lvl="2"/>
            <a:r>
              <a:rPr lang="en-US" sz="2400" dirty="0"/>
              <a:t>Arduino (inexpensive, embedded hardware and software)</a:t>
            </a:r>
          </a:p>
          <a:p>
            <a:pPr lvl="2"/>
            <a:r>
              <a:rPr lang="en-US" sz="2400" dirty="0"/>
              <a:t>Linux (27+ million lines of code, 1000s of developers)</a:t>
            </a:r>
          </a:p>
          <a:p>
            <a:pPr lvl="2"/>
            <a:r>
              <a:rPr lang="en-US" sz="2400" dirty="0"/>
              <a:t>Open Source Malaria (</a:t>
            </a:r>
            <a:r>
              <a:rPr lang="en-US" sz="2400" dirty="0">
                <a:hlinkClick r:id="rId3"/>
              </a:rPr>
              <a:t>https://opensourcemalaria.org/</a:t>
            </a:r>
            <a:r>
              <a:rPr lang="en-US" sz="2400" dirty="0"/>
              <a:t>)</a:t>
            </a:r>
          </a:p>
          <a:p>
            <a:pPr lvl="2"/>
            <a:r>
              <a:rPr lang="en-US" sz="2400" dirty="0"/>
              <a:t>NSF Pathways to Enable OSEs program</a:t>
            </a:r>
          </a:p>
          <a:p>
            <a:pPr lvl="2"/>
            <a:r>
              <a:rPr lang="en-US" sz="2400" dirty="0"/>
              <a:t>Open Source Initiative (software centric </a:t>
            </a:r>
            <a:r>
              <a:rPr lang="en-US" sz="2400" dirty="0">
                <a:hlinkClick r:id="rId4"/>
              </a:rPr>
              <a:t>https://opensource.org/</a:t>
            </a:r>
            <a:r>
              <a:rPr lang="en-US" sz="2400" dirty="0"/>
              <a:t> )</a:t>
            </a:r>
          </a:p>
          <a:p>
            <a:pPr lvl="2"/>
            <a:r>
              <a:rPr lang="en-US" sz="2400" dirty="0"/>
              <a:t>Open Source Hardware Association (</a:t>
            </a:r>
            <a:r>
              <a:rPr lang="en-US" sz="2400" dirty="0">
                <a:hlinkClick r:id="rId5"/>
              </a:rPr>
              <a:t>https://www.oshwa.org/</a:t>
            </a:r>
            <a:r>
              <a:rPr lang="en-US" sz="2400" dirty="0"/>
              <a:t> )</a:t>
            </a:r>
          </a:p>
          <a:p>
            <a:pPr lvl="2"/>
            <a:endParaRPr lang="en-US" sz="2400" dirty="0"/>
          </a:p>
        </p:txBody>
      </p:sp>
      <p:pic>
        <p:nvPicPr>
          <p:cNvPr id="3" name="Picture 2">
            <a:extLst>
              <a:ext uri="{FF2B5EF4-FFF2-40B4-BE49-F238E27FC236}">
                <a16:creationId xmlns:a16="http://schemas.microsoft.com/office/drawing/2014/main" xmlns="" id="{92DA274A-8046-489D-A865-34B95E4B7CB4}"/>
              </a:ext>
            </a:extLst>
          </p:cNvPr>
          <p:cNvPicPr>
            <a:picLocks noChangeAspect="1"/>
          </p:cNvPicPr>
          <p:nvPr/>
        </p:nvPicPr>
        <p:blipFill>
          <a:blip r:embed="rId6"/>
          <a:stretch>
            <a:fillRect/>
          </a:stretch>
        </p:blipFill>
        <p:spPr>
          <a:xfrm>
            <a:off x="8010997" y="3066848"/>
            <a:ext cx="3434414" cy="3743739"/>
          </a:xfrm>
          <a:prstGeom prst="rect">
            <a:avLst/>
          </a:prstGeom>
        </p:spPr>
      </p:pic>
      <p:pic>
        <p:nvPicPr>
          <p:cNvPr id="4" name="Picture 3">
            <a:extLst>
              <a:ext uri="{FF2B5EF4-FFF2-40B4-BE49-F238E27FC236}">
                <a16:creationId xmlns:a16="http://schemas.microsoft.com/office/drawing/2014/main" xmlns="" id="{64938AE3-AF23-402A-9C9F-FC26776FD248}"/>
              </a:ext>
            </a:extLst>
          </p:cNvPr>
          <p:cNvPicPr>
            <a:picLocks noChangeAspect="1"/>
          </p:cNvPicPr>
          <p:nvPr/>
        </p:nvPicPr>
        <p:blipFill>
          <a:blip r:embed="rId7"/>
          <a:stretch>
            <a:fillRect/>
          </a:stretch>
        </p:blipFill>
        <p:spPr>
          <a:xfrm>
            <a:off x="6857999" y="914223"/>
            <a:ext cx="5149599" cy="2256566"/>
          </a:xfrm>
          <a:prstGeom prst="rect">
            <a:avLst/>
          </a:prstGeom>
          <a:noFill/>
          <a:ln>
            <a:solidFill>
              <a:schemeClr val="bg1"/>
            </a:solidFill>
          </a:ln>
        </p:spPr>
      </p:pic>
      <p:pic>
        <p:nvPicPr>
          <p:cNvPr id="6" name="Picture 5">
            <a:extLst>
              <a:ext uri="{FF2B5EF4-FFF2-40B4-BE49-F238E27FC236}">
                <a16:creationId xmlns:a16="http://schemas.microsoft.com/office/drawing/2014/main" xmlns="" id="{05E54205-CCDE-48B4-B574-C214CBA774E2}"/>
              </a:ext>
            </a:extLst>
          </p:cNvPr>
          <p:cNvPicPr>
            <a:picLocks noChangeAspect="1"/>
          </p:cNvPicPr>
          <p:nvPr/>
        </p:nvPicPr>
        <p:blipFill>
          <a:blip r:embed="rId8"/>
          <a:stretch>
            <a:fillRect/>
          </a:stretch>
        </p:blipFill>
        <p:spPr>
          <a:xfrm>
            <a:off x="8802943" y="774311"/>
            <a:ext cx="3285935" cy="900257"/>
          </a:xfrm>
          <a:prstGeom prst="rect">
            <a:avLst/>
          </a:prstGeom>
          <a:ln>
            <a:solidFill>
              <a:schemeClr val="accent1"/>
            </a:solidFill>
          </a:ln>
        </p:spPr>
      </p:pic>
    </p:spTree>
    <p:extLst>
      <p:ext uri="{BB962C8B-B14F-4D97-AF65-F5344CB8AC3E}">
        <p14:creationId xmlns:p14="http://schemas.microsoft.com/office/powerpoint/2010/main" val="7217838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xmlns=""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4600" b="1" dirty="0"/>
              <a:t>Extend the mission duration </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5904094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xmlns=""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3200" dirty="0"/>
              <a:t>Extend the mission duration </a:t>
            </a:r>
          </a:p>
          <a:p>
            <a:pPr marL="914400" lvl="1" indent="-457200"/>
            <a:r>
              <a:rPr lang="en-US" sz="4600" b="1" dirty="0"/>
              <a:t>Continue enhancing reliability</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944706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xmlns=""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3200" dirty="0"/>
              <a:t>Extend the mission duration </a:t>
            </a:r>
          </a:p>
          <a:p>
            <a:pPr marL="914400" lvl="1" indent="-457200"/>
            <a:r>
              <a:rPr lang="en-US" sz="3200" dirty="0"/>
              <a:t>Continue enhancing reliability</a:t>
            </a:r>
          </a:p>
          <a:p>
            <a:pPr marL="914400" lvl="1" indent="-457200"/>
            <a:r>
              <a:rPr lang="en-US" sz="4600" b="1" dirty="0"/>
              <a:t>Finish new rechargeable battery pack with 3X higher energy per cm</a:t>
            </a:r>
            <a:r>
              <a:rPr lang="en-US" sz="4600" b="1" baseline="30000" dirty="0"/>
              <a:t>3</a:t>
            </a:r>
            <a:r>
              <a:rPr lang="en-US" sz="4600" b="1" dirty="0"/>
              <a:t> </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22659137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xmlns="" id="{F3149677-C073-47DC-8C8E-6B8A2148F29F}"/>
              </a:ext>
            </a:extLst>
          </p:cNvPr>
          <p:cNvSpPr>
            <a:spLocks noGrp="1"/>
          </p:cNvSpPr>
          <p:nvPr>
            <p:ph idx="1"/>
          </p:nvPr>
        </p:nvSpPr>
        <p:spPr>
          <a:xfrm>
            <a:off x="176980" y="1248332"/>
            <a:ext cx="11651226" cy="5244543"/>
          </a:xfrm>
        </p:spPr>
        <p:txBody>
          <a:bodyPr>
            <a:normAutofit fontScale="92500"/>
          </a:bodyPr>
          <a:lstStyle/>
          <a:p>
            <a:pPr marL="914400" lvl="1" indent="-457200"/>
            <a:r>
              <a:rPr lang="en-US" sz="3500" dirty="0"/>
              <a:t>Run science missions with all 6 sensors</a:t>
            </a:r>
          </a:p>
          <a:p>
            <a:pPr marL="914400" lvl="1" indent="-457200"/>
            <a:r>
              <a:rPr lang="en-US" sz="3500" dirty="0"/>
              <a:t>Extend the mission duration </a:t>
            </a:r>
          </a:p>
          <a:p>
            <a:pPr marL="914400" lvl="1" indent="-457200"/>
            <a:r>
              <a:rPr lang="en-US" sz="3500" dirty="0"/>
              <a:t>Continue enhancing reliability</a:t>
            </a:r>
          </a:p>
          <a:p>
            <a:pPr marL="914400" lvl="1" indent="-457200"/>
            <a:r>
              <a:rPr lang="en-US" sz="3500" dirty="0"/>
              <a:t>Finish new rechargeable battery pack with 3X higher energy per cm</a:t>
            </a:r>
            <a:r>
              <a:rPr lang="en-US" sz="3500" baseline="30000" dirty="0"/>
              <a:t>3</a:t>
            </a:r>
            <a:r>
              <a:rPr lang="en-US" sz="3500" dirty="0"/>
              <a:t> </a:t>
            </a:r>
          </a:p>
          <a:p>
            <a:pPr marL="914400" lvl="1" indent="-457200"/>
            <a:r>
              <a:rPr lang="en-US" sz="4600" b="1" dirty="0"/>
              <a:t>Supplement/replace ROMS current forecasts with small, low power current sensor based on new tactical grade moderately expensive  Inertial Measurement Unit</a:t>
            </a:r>
          </a:p>
          <a:p>
            <a:pPr marL="914400" lvl="1" indent="-457200"/>
            <a:endParaRPr lang="en-US" sz="4600" dirty="0"/>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9538555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xmlns="" id="{F3149677-C073-47DC-8C8E-6B8A2148F29F}"/>
              </a:ext>
            </a:extLst>
          </p:cNvPr>
          <p:cNvSpPr>
            <a:spLocks noGrp="1"/>
          </p:cNvSpPr>
          <p:nvPr>
            <p:ph idx="1"/>
          </p:nvPr>
        </p:nvSpPr>
        <p:spPr>
          <a:xfrm>
            <a:off x="176980" y="1248332"/>
            <a:ext cx="11651226" cy="5244543"/>
          </a:xfrm>
        </p:spPr>
        <p:txBody>
          <a:bodyPr>
            <a:normAutofit fontScale="92500" lnSpcReduction="10000"/>
          </a:bodyPr>
          <a:lstStyle/>
          <a:p>
            <a:pPr marL="914400" lvl="1" indent="-457200"/>
            <a:r>
              <a:rPr lang="en-US" sz="3800" dirty="0"/>
              <a:t>Run science missions with all 6 sensors</a:t>
            </a:r>
          </a:p>
          <a:p>
            <a:pPr marL="914400" lvl="1" indent="-457200"/>
            <a:r>
              <a:rPr lang="en-US" sz="3800" dirty="0"/>
              <a:t>Extend the mission duration </a:t>
            </a:r>
          </a:p>
          <a:p>
            <a:pPr marL="914400" lvl="1" indent="-457200"/>
            <a:r>
              <a:rPr lang="en-US" sz="3800" dirty="0"/>
              <a:t>Continue enhancing reliability</a:t>
            </a:r>
          </a:p>
          <a:p>
            <a:pPr marL="914400" lvl="1" indent="-457200"/>
            <a:r>
              <a:rPr lang="en-US" sz="3800" dirty="0"/>
              <a:t>Finish new rechargeable battery pack with 3X higher energy per cm</a:t>
            </a:r>
            <a:r>
              <a:rPr lang="en-US" sz="3800" baseline="30000" dirty="0"/>
              <a:t>3</a:t>
            </a:r>
            <a:r>
              <a:rPr lang="en-US" sz="3800" dirty="0"/>
              <a:t> </a:t>
            </a:r>
          </a:p>
          <a:p>
            <a:pPr marL="914400" lvl="1" indent="-457200"/>
            <a:r>
              <a:rPr lang="en-US" sz="3800" dirty="0"/>
              <a:t>Supplement/replace ROMS current forecasts with small, low power current sensor based on new tactical grade moderately expensive  Inertial Measurement Unit</a:t>
            </a:r>
          </a:p>
          <a:p>
            <a:pPr marL="914400" lvl="1" indent="-457200"/>
            <a:r>
              <a:rPr lang="en-US" sz="5000" b="1" dirty="0"/>
              <a:t>Make our data freely available on MBARI </a:t>
            </a:r>
            <a:r>
              <a:rPr lang="en-US" sz="5000" b="1" dirty="0" err="1"/>
              <a:t>FloatViz</a:t>
            </a:r>
            <a:endParaRPr lang="en-US" sz="5000" b="1" dirty="0"/>
          </a:p>
          <a:p>
            <a:pPr marL="457200" lvl="1" indent="0">
              <a:buNone/>
            </a:pPr>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8558712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xmlns="" id="{F3149677-C073-47DC-8C8E-6B8A2148F29F}"/>
              </a:ext>
            </a:extLst>
          </p:cNvPr>
          <p:cNvSpPr>
            <a:spLocks noGrp="1"/>
          </p:cNvSpPr>
          <p:nvPr>
            <p:ph idx="1"/>
          </p:nvPr>
        </p:nvSpPr>
        <p:spPr>
          <a:xfrm>
            <a:off x="176980" y="1248332"/>
            <a:ext cx="11418672" cy="5244543"/>
          </a:xfrm>
        </p:spPr>
        <p:txBody>
          <a:bodyPr>
            <a:normAutofit lnSpcReduction="10000"/>
          </a:bodyPr>
          <a:lstStyle/>
          <a:p>
            <a:pPr marL="914400" lvl="1" indent="-457200"/>
            <a:r>
              <a:rPr lang="en-US" sz="3300" dirty="0"/>
              <a:t>Run science missions with all 6 sensors</a:t>
            </a:r>
          </a:p>
          <a:p>
            <a:pPr marL="914400" lvl="1" indent="-457200"/>
            <a:r>
              <a:rPr lang="en-US" sz="3300" dirty="0"/>
              <a:t>Extend the mission duration </a:t>
            </a:r>
          </a:p>
          <a:p>
            <a:pPr marL="914400" lvl="1" indent="-457200"/>
            <a:r>
              <a:rPr lang="en-US" sz="3300" dirty="0"/>
              <a:t>Continue enhancing reliability</a:t>
            </a:r>
          </a:p>
          <a:p>
            <a:pPr marL="914400" lvl="1" indent="-457200"/>
            <a:r>
              <a:rPr lang="en-US" sz="3300" dirty="0"/>
              <a:t>Finish new rechargeable battery pack with 3X higher energy per cm</a:t>
            </a:r>
            <a:r>
              <a:rPr lang="en-US" sz="3300" baseline="30000" dirty="0"/>
              <a:t>3</a:t>
            </a:r>
            <a:r>
              <a:rPr lang="en-US" sz="3300" dirty="0"/>
              <a:t> </a:t>
            </a:r>
          </a:p>
          <a:p>
            <a:pPr marL="914400" lvl="1" indent="-457200"/>
            <a:r>
              <a:rPr lang="en-US" sz="3300" dirty="0"/>
              <a:t>Replace/supplement ROMS model current forecasts with small, low power current sensor e.g. tactical grade MEMS Inertial Measurement Unit</a:t>
            </a:r>
          </a:p>
          <a:p>
            <a:pPr marL="914400" lvl="1" indent="-457200"/>
            <a:r>
              <a:rPr lang="en-US" sz="3300" dirty="0"/>
              <a:t>Make our data freely available on MBARI </a:t>
            </a:r>
            <a:r>
              <a:rPr lang="en-US" sz="3300" dirty="0" err="1"/>
              <a:t>FloatViz</a:t>
            </a:r>
            <a:endParaRPr lang="en-US" sz="3300" dirty="0"/>
          </a:p>
          <a:p>
            <a:pPr marL="914400" lvl="1" indent="-457200"/>
            <a:r>
              <a:rPr lang="en-US" sz="4200" b="1" dirty="0"/>
              <a:t>Make the CPF tech. available to the community</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79324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47948" y="4098046"/>
            <a:ext cx="8657070" cy="1176084"/>
          </a:xfrm>
          <a:prstGeom prst="rect">
            <a:avLst/>
          </a:prstGeom>
        </p:spPr>
      </p:pic>
      <p:sp>
        <p:nvSpPr>
          <p:cNvPr id="2" name="Title 1">
            <a:extLst>
              <a:ext uri="{FF2B5EF4-FFF2-40B4-BE49-F238E27FC236}">
                <a16:creationId xmlns:a16="http://schemas.microsoft.com/office/drawing/2014/main" xmlns="" id="{0B7B3359-E0CE-41AA-9185-04193E13EA93}"/>
              </a:ext>
            </a:extLst>
          </p:cNvPr>
          <p:cNvSpPr>
            <a:spLocks noGrp="1"/>
          </p:cNvSpPr>
          <p:nvPr>
            <p:ph type="title"/>
          </p:nvPr>
        </p:nvSpPr>
        <p:spPr>
          <a:xfrm>
            <a:off x="579782" y="192847"/>
            <a:ext cx="6728792" cy="907084"/>
          </a:xfrm>
        </p:spPr>
        <p:txBody>
          <a:bodyPr/>
          <a:lstStyle/>
          <a:p>
            <a:r>
              <a:rPr lang="en-US" dirty="0" smtClean="0"/>
              <a:t>Executive Summary</a:t>
            </a:r>
            <a:endParaRPr lang="en-US" dirty="0"/>
          </a:p>
        </p:txBody>
      </p:sp>
      <p:sp>
        <p:nvSpPr>
          <p:cNvPr id="3" name="Content Placeholder 2">
            <a:extLst>
              <a:ext uri="{FF2B5EF4-FFF2-40B4-BE49-F238E27FC236}">
                <a16:creationId xmlns:a16="http://schemas.microsoft.com/office/drawing/2014/main" xmlns="" id="{E44DEC3A-789A-4715-A4FC-5AD50EB2A171}"/>
              </a:ext>
            </a:extLst>
          </p:cNvPr>
          <p:cNvSpPr>
            <a:spLocks noGrp="1"/>
          </p:cNvSpPr>
          <p:nvPr>
            <p:ph idx="1"/>
          </p:nvPr>
        </p:nvSpPr>
        <p:spPr>
          <a:xfrm>
            <a:off x="341243" y="1210911"/>
            <a:ext cx="8729870" cy="5427279"/>
          </a:xfrm>
        </p:spPr>
        <p:txBody>
          <a:bodyPr>
            <a:normAutofit/>
          </a:bodyPr>
          <a:lstStyle/>
          <a:p>
            <a:r>
              <a:rPr lang="en-US" sz="2400" dirty="0">
                <a:solidFill>
                  <a:schemeClr val="tx1">
                    <a:lumMod val="85000"/>
                  </a:schemeClr>
                </a:solidFill>
              </a:rPr>
              <a:t>MBARI is finishing the development of a coastal profiling float (CPF) system targeted at developing a better understanding of ocean health and how our ocean is changing</a:t>
            </a:r>
          </a:p>
          <a:p>
            <a:r>
              <a:rPr lang="en-US" sz="2400" dirty="0">
                <a:solidFill>
                  <a:schemeClr val="tx1">
                    <a:lumMod val="85000"/>
                  </a:schemeClr>
                </a:solidFill>
              </a:rPr>
              <a:t>The CPF is optimized for use in the coastal zones and upper 350 meters of the world’s oceans: “where the bugs are”</a:t>
            </a:r>
          </a:p>
          <a:p>
            <a:r>
              <a:rPr lang="en-US" sz="2400" dirty="0">
                <a:solidFill>
                  <a:schemeClr val="tx1">
                    <a:lumMod val="85000"/>
                  </a:schemeClr>
                </a:solidFill>
              </a:rPr>
              <a:t>The CPF supports </a:t>
            </a:r>
            <a:r>
              <a:rPr lang="en-US" sz="2400" dirty="0" smtClean="0">
                <a:solidFill>
                  <a:schemeClr val="tx1">
                    <a:lumMod val="85000"/>
                  </a:schemeClr>
                </a:solidFill>
              </a:rPr>
              <a:t>the GO-BGC </a:t>
            </a:r>
            <a:r>
              <a:rPr lang="en-US" sz="2400" dirty="0">
                <a:solidFill>
                  <a:schemeClr val="tx1">
                    <a:lumMod val="85000"/>
                  </a:schemeClr>
                </a:solidFill>
              </a:rPr>
              <a:t>suite of biogeochemical sensors: CTD, Oxygen, pH, Nitrate, Fluorescence, </a:t>
            </a:r>
            <a:r>
              <a:rPr lang="en-US" sz="2400" dirty="0" smtClean="0">
                <a:solidFill>
                  <a:schemeClr val="tx1">
                    <a:lumMod val="85000"/>
                  </a:schemeClr>
                </a:solidFill>
              </a:rPr>
              <a:t>Backscatter, </a:t>
            </a:r>
            <a:r>
              <a:rPr lang="en-US" sz="2400" dirty="0">
                <a:solidFill>
                  <a:schemeClr val="tx1">
                    <a:lumMod val="85000"/>
                  </a:schemeClr>
                </a:solidFill>
              </a:rPr>
              <a:t>Optical </a:t>
            </a:r>
            <a:r>
              <a:rPr lang="en-US" sz="2400" dirty="0" smtClean="0">
                <a:solidFill>
                  <a:schemeClr val="tx1">
                    <a:lumMod val="85000"/>
                  </a:schemeClr>
                </a:solidFill>
              </a:rPr>
              <a:t>Radiation and others</a:t>
            </a:r>
            <a:endParaRPr lang="en-US" sz="2400" dirty="0">
              <a:solidFill>
                <a:schemeClr val="tx1">
                  <a:lumMod val="85000"/>
                </a:schemeClr>
              </a:solidFill>
            </a:endParaRPr>
          </a:p>
          <a:p>
            <a:r>
              <a:rPr lang="en-US" sz="3200" b="1" dirty="0" smtClean="0"/>
              <a:t>We are discussing ways to move the CPF technology </a:t>
            </a:r>
            <a:r>
              <a:rPr lang="en-US" sz="3200" b="1" dirty="0"/>
              <a:t>out to the greater </a:t>
            </a:r>
            <a:r>
              <a:rPr lang="en-US" sz="3200" b="1" dirty="0" smtClean="0"/>
              <a:t>community</a:t>
            </a:r>
            <a:endParaRPr lang="en-US" sz="3200" b="1" dirty="0"/>
          </a:p>
        </p:txBody>
      </p:sp>
      <p:pic>
        <p:nvPicPr>
          <p:cNvPr id="6" name="Picture 5">
            <a:extLst>
              <a:ext uri="{FF2B5EF4-FFF2-40B4-BE49-F238E27FC236}">
                <a16:creationId xmlns:a16="http://schemas.microsoft.com/office/drawing/2014/main" xmlns="" id="{06D8E1B6-5BF8-4593-BE7F-FDD859B0B53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a16="http://schemas.microsoft.com/office/drawing/2014/main" xmlns=""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spTree>
    <p:extLst>
      <p:ext uri="{BB962C8B-B14F-4D97-AF65-F5344CB8AC3E}">
        <p14:creationId xmlns:p14="http://schemas.microsoft.com/office/powerpoint/2010/main" val="31718216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372207AF-22FF-43CD-B1DA-40FBBDFECF12}"/>
              </a:ext>
            </a:extLst>
          </p:cNvPr>
          <p:cNvSpPr txBox="1"/>
          <p:nvPr/>
        </p:nvSpPr>
        <p:spPr>
          <a:xfrm>
            <a:off x="81116" y="294968"/>
            <a:ext cx="6201696" cy="5262979"/>
          </a:xfrm>
          <a:prstGeom prst="rect">
            <a:avLst/>
          </a:prstGeom>
          <a:noFill/>
        </p:spPr>
        <p:txBody>
          <a:bodyPr wrap="square" rtlCol="0">
            <a:spAutoFit/>
          </a:bodyPr>
          <a:lstStyle/>
          <a:p>
            <a:r>
              <a:rPr lang="en-US" sz="1200" dirty="0"/>
              <a:t>NOAA scientists are reviewing unusual environmental conditions in the Pacific Ocean as the likely culprit for the dramatically low returns of Chinook and </a:t>
            </a:r>
            <a:r>
              <a:rPr lang="en-US" sz="1200" dirty="0" err="1"/>
              <a:t>coho</a:t>
            </a:r>
            <a:r>
              <a:rPr lang="en-US" sz="1200" dirty="0"/>
              <a:t> salmon to rivers and streams along the West Coast of the United States in 2007.</a:t>
            </a:r>
          </a:p>
          <a:p>
            <a:r>
              <a:rPr lang="en-US" sz="1200" dirty="0"/>
              <a:t>Researchers from NOAA's Northwest and Southwest Fisheries Science Centers are comparing data on the low food production of the California Current in 2005 that occurred when this year's returning salmon would have been entering the ocean from their natal streams to feed and grow.</a:t>
            </a:r>
          </a:p>
          <a:p>
            <a:r>
              <a:rPr lang="en-US" sz="1200" dirty="0"/>
              <a:t>The cold waters of the California Current flow southward from the northern Pacific along the West Coast and are associated with upwelling, an ocean condition caused by winds that bring nutrients to the ocean's surface and is the main source of nourishment for the ocean's food web. In 2005 a southward shift in the jet stream, delayed favorable winds and upwelling for the California Current, which normally begins in spring. The winds instead arrived in mid-July, causing high surface water temperatures and very low nutrient production within the near-shore marine ecosystem.</a:t>
            </a:r>
          </a:p>
          <a:p>
            <a:r>
              <a:rPr lang="en-US" sz="1200" dirty="0"/>
              <a:t>"We are not dismissing other potential causes for this year's low salmon returns," said Usha Varanasi, NOAA Fisheries Service Science Center Director for the Northwest Region. "But the widespread pattern of low returns along the West Coast for two species of salmon indicates an environmental anomaly occurred in the California Current in 2005."</a:t>
            </a:r>
          </a:p>
          <a:p>
            <a:r>
              <a:rPr lang="en-US" sz="1200" dirty="0"/>
              <a:t>New data released by the Pacific Fisheries Management Council indicate the 2007 returns of fall Chinook salmon to the Sacramento River in California's Central Valley were approximately 33 percent of what fishery biologists expected. Projections for 2008 are substantially lower than last year's estimate. </a:t>
            </a:r>
          </a:p>
          <a:p>
            <a:r>
              <a:rPr lang="en-US" sz="1200" dirty="0"/>
              <a:t>Coho salmon returning to spawning streams in California and Oregon are also considerably lower than predicted. A preliminary analysis found an average 27 percent of the parental stock returning in 12 streams monitored in California. Even though </a:t>
            </a:r>
            <a:r>
              <a:rPr lang="en-US" sz="1200" dirty="0" err="1"/>
              <a:t>coho</a:t>
            </a:r>
            <a:r>
              <a:rPr lang="en-US" sz="1200" dirty="0"/>
              <a:t> returns appear to improve along the coast from south to north, Oregon Coast </a:t>
            </a:r>
            <a:r>
              <a:rPr lang="en-US" sz="1200" dirty="0" err="1"/>
              <a:t>coho</a:t>
            </a:r>
            <a:r>
              <a:rPr lang="en-US" sz="1200" dirty="0"/>
              <a:t> salmon had less than 30 percent of their parental stock return.</a:t>
            </a:r>
          </a:p>
          <a:p>
            <a:r>
              <a:rPr lang="en-US" sz="1200" dirty="0"/>
              <a:t>Coho salmon are listed as either endangered or threatened under the Endangered Species Act in the Central/Northern California and Southern Oregon watersheds.</a:t>
            </a:r>
          </a:p>
        </p:txBody>
      </p:sp>
      <p:pic>
        <p:nvPicPr>
          <p:cNvPr id="5" name="Picture 4">
            <a:extLst>
              <a:ext uri="{FF2B5EF4-FFF2-40B4-BE49-F238E27FC236}">
                <a16:creationId xmlns:a16="http://schemas.microsoft.com/office/drawing/2014/main" xmlns="" id="{702681D1-302E-4894-B765-D0A08BA2E874}"/>
              </a:ext>
            </a:extLst>
          </p:cNvPr>
          <p:cNvPicPr>
            <a:picLocks noChangeAspect="1"/>
          </p:cNvPicPr>
          <p:nvPr/>
        </p:nvPicPr>
        <p:blipFill>
          <a:blip r:embed="rId2"/>
          <a:stretch>
            <a:fillRect/>
          </a:stretch>
        </p:blipFill>
        <p:spPr>
          <a:xfrm>
            <a:off x="6673645" y="494070"/>
            <a:ext cx="4600111" cy="6031963"/>
          </a:xfrm>
          <a:prstGeom prst="rect">
            <a:avLst/>
          </a:prstGeom>
        </p:spPr>
      </p:pic>
    </p:spTree>
    <p:extLst>
      <p:ext uri="{BB962C8B-B14F-4D97-AF65-F5344CB8AC3E}">
        <p14:creationId xmlns:p14="http://schemas.microsoft.com/office/powerpoint/2010/main" val="7728054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6463308"/>
          </a:xfrm>
          <a:prstGeom prst="rect">
            <a:avLst/>
          </a:prstGeom>
        </p:spPr>
        <p:txBody>
          <a:bodyPr wrap="square">
            <a:spAutoFit/>
          </a:bodyPr>
          <a:lstStyle/>
          <a:p>
            <a:r>
              <a:rPr lang="en-US" dirty="0"/>
              <a:t>Title </a:t>
            </a:r>
          </a:p>
          <a:p>
            <a:r>
              <a:rPr lang="en-US" dirty="0"/>
              <a:t>Good afternoon, I appreciate this opportunity to talk about our Coastal Profiling Float project</a:t>
            </a:r>
          </a:p>
          <a:p>
            <a:endParaRPr lang="en-US" dirty="0"/>
          </a:p>
          <a:p>
            <a:r>
              <a:rPr lang="en-US" dirty="0"/>
              <a:t>Initial Motivation</a:t>
            </a:r>
          </a:p>
          <a:p>
            <a:r>
              <a:rPr lang="en-US" dirty="0"/>
              <a:t>This project started during a conversation I had with Ken Johnson. Ken runs the chemical sensor lab at MBARI and we had just finished a couple of projects that went pretty well. I asked Ken what else he had on his list of future projects and he showed me this press release from NOAA Marine Fisheries.  It was released in 2008 and it attributes the low return of Salmon along the West Coast in 2007 to a lack of nutrients in 2005.  You don’t have to read very far between the lines to realize that fisheries managers have an exceptionally difficult job to do and very little data, virtually none in real time, to do it with.</a:t>
            </a:r>
          </a:p>
          <a:p>
            <a:endParaRPr lang="en-US" dirty="0"/>
          </a:p>
          <a:p>
            <a:r>
              <a:rPr lang="en-US" dirty="0"/>
              <a:t>More Motivation</a:t>
            </a:r>
          </a:p>
          <a:p>
            <a:r>
              <a:rPr lang="en-US" dirty="0"/>
              <a:t>Along the way there was more motivation for this project.  The US Ocean Carbon and </a:t>
            </a:r>
            <a:r>
              <a:rPr lang="en-US" dirty="0" err="1"/>
              <a:t>Biogeochemisty</a:t>
            </a:r>
            <a:r>
              <a:rPr lang="en-US" dirty="0"/>
              <a:t> Program and the North American Carbon Program held a series of community workshops and released “A Science Plan for Carbon Cycle Research in North American Coastal Waters” A key recommendation of this plan is further development of autonomous platforms for use in continental margins.  This is the target for the CPF.</a:t>
            </a:r>
          </a:p>
          <a:p>
            <a:endParaRPr lang="en-US" dirty="0"/>
          </a:p>
          <a:p>
            <a:r>
              <a:rPr lang="en-US" dirty="0"/>
              <a:t>NSF also released their 10 Big Ideas: 10 research topics that will be a focus of their efforts for the near future.  One of the Big Ideas is “Navigating the New Arctic” where they point out that observations are “sparse and inadequate”. While the arctic is not an immediate target for our work, it does seem within the capabilities of the CPF.</a:t>
            </a:r>
          </a:p>
          <a:p>
            <a:endParaRPr lang="en-US" dirty="0"/>
          </a:p>
          <a:p>
            <a:r>
              <a:rPr lang="en-US" dirty="0"/>
              <a:t>Science Requirements</a:t>
            </a:r>
          </a:p>
          <a:p>
            <a:r>
              <a:rPr lang="en-US" dirty="0"/>
              <a:t>We started the project with the usual process of defining the specific science requirements, identifying risks and developing initial concepts.  It is a fairly detailed document but I can summarize the important points here …</a:t>
            </a:r>
          </a:p>
        </p:txBody>
      </p:sp>
    </p:spTree>
    <p:extLst>
      <p:ext uri="{BB962C8B-B14F-4D97-AF65-F5344CB8AC3E}">
        <p14:creationId xmlns:p14="http://schemas.microsoft.com/office/powerpoint/2010/main" val="20102301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7017306"/>
          </a:xfrm>
          <a:prstGeom prst="rect">
            <a:avLst/>
          </a:prstGeom>
        </p:spPr>
        <p:txBody>
          <a:bodyPr wrap="square">
            <a:spAutoFit/>
          </a:bodyPr>
          <a:lstStyle/>
          <a:p>
            <a:endParaRPr lang="en-US" dirty="0"/>
          </a:p>
          <a:p>
            <a:r>
              <a:rPr lang="en-US" dirty="0"/>
              <a:t>Risks and relevant examples</a:t>
            </a:r>
          </a:p>
          <a:p>
            <a:r>
              <a:rPr lang="en-US" dirty="0"/>
              <a:t>The most important risks we identified were first “Working in Shallow Water’.  There are a couple of issues here.  Most obvious is winding up on the beach or way off shore.  So we need a way to “navigate” the floats that doesn’t take any power, doesn’t take up much volume and will continue working without failure for several years. Next, biofouling is always a problem when working in shallow water and I’ll talk about our mitigation strategies for both these issues in a minute.</a:t>
            </a:r>
          </a:p>
          <a:p>
            <a:endParaRPr lang="en-US" dirty="0"/>
          </a:p>
          <a:p>
            <a:r>
              <a:rPr lang="en-US" dirty="0"/>
              <a:t>My standard concept development process starts with looking around to see what good ideas I can beg, borrow or steal.  There a plenty of very effective profiling floats to learn from.  The Argo array and the SOCCOM project are great examples of using these profiling floats to provide a cost effective observing system at global and regional scales for deep water, open ocean applications.  There are even several examples of profiling floats for coastal application but we thought there was an opportunity here to help advance this technology for coastal applications. </a:t>
            </a:r>
          </a:p>
          <a:p>
            <a:endParaRPr lang="en-US" dirty="0"/>
          </a:p>
          <a:p>
            <a:endParaRPr lang="en-US" dirty="0"/>
          </a:p>
          <a:p>
            <a:r>
              <a:rPr lang="en-US" dirty="0"/>
              <a:t>Current CPF</a:t>
            </a:r>
          </a:p>
          <a:p>
            <a:r>
              <a:rPr lang="en-US" dirty="0"/>
              <a:t>Here’s what the CPF looks like today. It has the usual bits and pieces that any profiler has.  An external expandable oil bladder.  An oil pump, batteries, an internal oil reservoir, the electronics need to run the whole mess and the science sensor suite. We have 2 versions, one with the external bladder mounted concentrically with the pressure housing and a second version with the external bladder mounted coaxially underneath the pressure housing.  Earlier, I mentioned the challenge of keeping the floats from winding up on the beach.  One of our strategies for minimizing this risk is anchoring on the bottom between profiles.  The concentric design minimizes the horizontal surface areas that could serve as places that might accumulate mud every time we anchor and interferes with the expansion and contraction of the external bladder.  But this design is more awkward to deploy and recover.  The coaxial design is pretty robust but has the potential of building up mud in the protective cover. Everything is identical in the 2 versions above the lower end cap and while we haven’t done it, it is theoretically possible to swap between the versions. We will be fielding both versions to evaluate the relative pros and cons. </a:t>
            </a:r>
          </a:p>
        </p:txBody>
      </p:sp>
    </p:spTree>
    <p:extLst>
      <p:ext uri="{BB962C8B-B14F-4D97-AF65-F5344CB8AC3E}">
        <p14:creationId xmlns:p14="http://schemas.microsoft.com/office/powerpoint/2010/main" val="41264174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7017306"/>
          </a:xfrm>
          <a:prstGeom prst="rect">
            <a:avLst/>
          </a:prstGeom>
        </p:spPr>
        <p:txBody>
          <a:bodyPr wrap="square">
            <a:spAutoFit/>
          </a:bodyPr>
          <a:lstStyle/>
          <a:p>
            <a:endParaRPr lang="en-US" dirty="0"/>
          </a:p>
          <a:p>
            <a:r>
              <a:rPr lang="en-US" dirty="0"/>
              <a:t>The depth range is down to 500 meters.  One of the ways we’ve optimized the CPF for coastal applications is the buoyancy engine.  We knew we wanted to anchor on the bottom with some modest negative buoyancy, we knew we wanted to descend fast to minimize drift while we were in the water column and we knew we weren’t going to solve the biofouling issue on this project so we needed extra buoyancy to counteract the weight of the crud fouling the float, at least until the fouling made the sensors ineffective.  On way to evaluate the capability of a buoyancy engine is to look at its ratio of delta V to V.  Delta V is the amount the float can change it volume, basically the amount of oil we can pump from the internal bladder to the external bladder.  V is the overall volume of the float.  In our case, we have a </a:t>
            </a:r>
            <a:r>
              <a:rPr lang="en-US" dirty="0" err="1"/>
              <a:t>deltaV</a:t>
            </a:r>
            <a:r>
              <a:rPr lang="en-US" dirty="0"/>
              <a:t> / V of about 9%.  For reference, if you want to work in an environment that has fresh water at the surface and typical density water at depth, you need a </a:t>
            </a:r>
            <a:r>
              <a:rPr lang="en-US" dirty="0" err="1"/>
              <a:t>deltaV</a:t>
            </a:r>
            <a:r>
              <a:rPr lang="en-US" dirty="0"/>
              <a:t>/V of 2.5% just to make up for the density gradient in the water column.  For further reference, the profiling floats I’m aware of have </a:t>
            </a:r>
            <a:r>
              <a:rPr lang="en-US" dirty="0" err="1"/>
              <a:t>deltaV</a:t>
            </a:r>
            <a:r>
              <a:rPr lang="en-US" dirty="0"/>
              <a:t>/Vs of between 1 and 4%.</a:t>
            </a:r>
          </a:p>
          <a:p>
            <a:endParaRPr lang="en-US" dirty="0"/>
          </a:p>
          <a:p>
            <a:r>
              <a:rPr lang="en-US" dirty="0"/>
              <a:t>We knew we wanted to support the standard BGC sensor suite plus a few other, yet to be determined sensors.  The current design supports the 6 BGC sensors and provides for at least 3 more.  And we Iridium communications both the standard SBD, which is like 1900 byte text message, and RUDICS which is like a really slow, old school, dial up, 2400 baud internet connection.</a:t>
            </a:r>
          </a:p>
          <a:p>
            <a:endParaRPr lang="en-US" dirty="0"/>
          </a:p>
          <a:p>
            <a:r>
              <a:rPr lang="en-US" dirty="0"/>
              <a:t>Science Data Products</a:t>
            </a:r>
          </a:p>
          <a:p>
            <a:r>
              <a:rPr lang="en-US" dirty="0"/>
              <a:t>I used to work in the Engineering department at MBARI and now I work in the chemical sensor lab.  One of the lessons I learned very soon after this move and continue to learn on a regular basis is that you could have the best engineered platform in the world but if you aren’t generating high quality science data you’re still failing. So we’ve been working on the tools we need to turn the files uploaded by the CPF into standard data products.  Here’s a few plots from one of our missions; temperature, oxygen, chlorophyll and backscatter.  I’m going to play my engineer card and not try to explain the science here but even to my unscientific engineer’s eye, you can see a blob of cold, low oxygen water.  This data is from an early version of the CPF that didn’t have the full suite of sensors.  The CPFs we’ll be fielding this year have the full suite of instruments and the science story should get more interesting.</a:t>
            </a:r>
          </a:p>
        </p:txBody>
      </p:sp>
    </p:spTree>
    <p:extLst>
      <p:ext uri="{BB962C8B-B14F-4D97-AF65-F5344CB8AC3E}">
        <p14:creationId xmlns:p14="http://schemas.microsoft.com/office/powerpoint/2010/main" val="8197154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5909310"/>
          </a:xfrm>
          <a:prstGeom prst="rect">
            <a:avLst/>
          </a:prstGeom>
        </p:spPr>
        <p:txBody>
          <a:bodyPr wrap="square">
            <a:spAutoFit/>
          </a:bodyPr>
          <a:lstStyle/>
          <a:p>
            <a:endParaRPr lang="en-US" dirty="0"/>
          </a:p>
          <a:p>
            <a:endParaRPr lang="en-US" dirty="0"/>
          </a:p>
          <a:p>
            <a:r>
              <a:rPr lang="en-US" dirty="0"/>
              <a:t>Float Navigation</a:t>
            </a:r>
          </a:p>
          <a:p>
            <a:r>
              <a:rPr lang="en-US" dirty="0"/>
              <a:t>This slide is pretty dense, I’ll try to unpack it for you.  I talked about how we were going to keep the floats in the coastal zone and not in the beach without using any power on the platform.  One strategy we have is to make use of the 3D current models that are run operationally, that is they get run every day and the data is available to the community.  The idea is to find a current somewhere in the water column that is somewhat opposite to the overall drift of the float.  UCLA and Remote Sensing Solutions run the Regional Ocean Modeling System, ROMS, which covers the California Coast.  It runs every day and make a 3 day forecast.  We ran an experiment where instead or our usual strategy of anchoring on the bottom between profiles, we parked at a couple of different depth and compared the track to another mission where we did anchor between profiles.  You can see the big picture in the inset.  Here’s the northern part of the Monterey Bay, Santa Cruz to the north, MBARI is here in the middle of the Bay and here’s where we have done most of our testing. Here’s a blowup of the 2 missions.  The un-navigated, anchoring mission has a pretty clear east west track.  The so called navigated track has an overall south north trend but you can see 3 parts of the track with east/west and west/east movement which suggest the possibility of zigging west for a few profiles and then finding a depth that allows us to zig back east.  This is the ROMS model output for the same time as the navigated mission.  It has a very nice drop a drifter feature that is actually used in search and rescue missions where you can drop a drifter at a depth or your choosing and ROMS will predict the track based on its current forecast.  There isn’t an obvious correlation between the ROMS forecast and the observed track.  This is very likely due to the fact that they’re running the operational ROMS model with a 3 km spatial resolution for practical reasons which isn’t accurate enough for our needs.  The ROMS model can run at higher resolution and we’ve talked to Yi Chao about doing this.  We are a long way from solving this problem but our initial experiment provides a slim glimmer of hope for the future.</a:t>
            </a:r>
          </a:p>
        </p:txBody>
      </p:sp>
    </p:spTree>
    <p:extLst>
      <p:ext uri="{BB962C8B-B14F-4D97-AF65-F5344CB8AC3E}">
        <p14:creationId xmlns:p14="http://schemas.microsoft.com/office/powerpoint/2010/main" val="37699545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7848302"/>
          </a:xfrm>
          <a:prstGeom prst="rect">
            <a:avLst/>
          </a:prstGeom>
        </p:spPr>
        <p:txBody>
          <a:bodyPr wrap="square">
            <a:spAutoFit/>
          </a:bodyPr>
          <a:lstStyle/>
          <a:p>
            <a:endParaRPr lang="en-US" dirty="0"/>
          </a:p>
          <a:p>
            <a:r>
              <a:rPr lang="en-US" dirty="0"/>
              <a:t>Engineering Results</a:t>
            </a:r>
          </a:p>
          <a:p>
            <a:r>
              <a:rPr lang="en-US" dirty="0"/>
              <a:t>There are some engineering results that I hope are worth discussing.  This is a typical depth profile.  We start at the surface, descend at 20 cm/second hold depth in the water column and ascend at 20 cm/second.  I mentioned the challenge of working in shallow water.  One potential issue is if you’re working in 20 meters of water you don’t want to spend 15 of those meters trying to reach a stable profiling velocity.  The inset is a zoom the first 10 meters and you can see that we acquire the desired profiling velocity in about the first 3 meters.  You can also see a fair amount of oscillation while holding depth.  Holding depth is expensive in terms of battery usage.  Our depth control algorithm has a dead band that we can set where we don’t run the buoyancy engine as a way to conserve energy.  In this case we set the dead band to +/- 1 meter and, not surprisingly, the standard deviation while holding depth is about 0.9 meters.  </a:t>
            </a:r>
          </a:p>
          <a:p>
            <a:endParaRPr lang="en-US" dirty="0"/>
          </a:p>
          <a:p>
            <a:r>
              <a:rPr lang="en-US" dirty="0"/>
              <a:t>I should point out that when you design a control system, you have to balance performance and stability.  Both our depth and velocity control algorithms are designed to maximize stability and noise rejection but we’re still getting pretty decent performance.</a:t>
            </a:r>
          </a:p>
          <a:p>
            <a:endParaRPr lang="en-US" dirty="0"/>
          </a:p>
          <a:p>
            <a:r>
              <a:rPr lang="en-US" dirty="0"/>
              <a:t>More engineering results</a:t>
            </a:r>
          </a:p>
          <a:p>
            <a:r>
              <a:rPr lang="en-US" dirty="0"/>
              <a:t>We also did a profile with no dead band, the buoyancy engine was running full time.  In this case we were able to hold depth with a standard deviation of 14 cm.</a:t>
            </a:r>
          </a:p>
          <a:p>
            <a:endParaRPr lang="en-US" dirty="0"/>
          </a:p>
          <a:p>
            <a:r>
              <a:rPr lang="en-US" dirty="0"/>
              <a:t>Even more engineering results</a:t>
            </a:r>
          </a:p>
          <a:p>
            <a:r>
              <a:rPr lang="en-US" dirty="0"/>
              <a:t>There’s a couple of points to be made here.  First, MBARI’s biological oceanography group built a couple of the earlier versions of the CPF for their CANON missions.  Here you can see the BOG team deploying one with more stuff bolted the CPF then there is CPF.  There’s a sediment trap, an acoustic modem and room for a second sediment trap around the back.  I think it’s fair to say the CPF is much more of a pick-up truck of the sea and not so much a formula 1 race car.</a:t>
            </a:r>
          </a:p>
          <a:p>
            <a:endParaRPr lang="en-US" dirty="0"/>
          </a:p>
          <a:p>
            <a:r>
              <a:rPr lang="en-US" dirty="0"/>
              <a:t>The second and more important point is that it is demonstrably possible to pull off pink sea boots and a pink hard hat at sea as long as you have the right attitude as Marguerite so capably proves here.</a:t>
            </a:r>
          </a:p>
          <a:p>
            <a:endParaRPr lang="en-US" dirty="0"/>
          </a:p>
        </p:txBody>
      </p:sp>
    </p:spTree>
    <p:extLst>
      <p:ext uri="{BB962C8B-B14F-4D97-AF65-F5344CB8AC3E}">
        <p14:creationId xmlns:p14="http://schemas.microsoft.com/office/powerpoint/2010/main" val="3900408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195822" y="505606"/>
            <a:ext cx="5412402" cy="1660757"/>
            <a:chOff x="195822" y="505606"/>
            <a:chExt cx="5412402" cy="1660757"/>
          </a:xfrm>
        </p:grpSpPr>
        <p:pic>
          <p:nvPicPr>
            <p:cNvPr id="9" name="Picture 8">
              <a:extLst>
                <a:ext uri="{FF2B5EF4-FFF2-40B4-BE49-F238E27FC236}">
                  <a16:creationId xmlns:a16="http://schemas.microsoft.com/office/drawing/2014/main" xmlns="" id="{9EC086EA-E949-4B81-8BE8-6611663D1155}"/>
                </a:ext>
              </a:extLst>
            </p:cNvPr>
            <p:cNvPicPr>
              <a:picLocks noChangeAspect="1"/>
            </p:cNvPicPr>
            <p:nvPr/>
          </p:nvPicPr>
          <p:blipFill rotWithShape="1">
            <a:blip r:embed="rId3"/>
            <a:srcRect l="590" t="846" r="6061" b="60509"/>
            <a:stretch/>
          </p:blipFill>
          <p:spPr>
            <a:xfrm>
              <a:off x="195822" y="505606"/>
              <a:ext cx="5412402" cy="1578726"/>
            </a:xfrm>
            <a:prstGeom prst="rect">
              <a:avLst/>
            </a:prstGeom>
            <a:ln>
              <a:solidFill>
                <a:schemeClr val="tx1"/>
              </a:solidFill>
            </a:ln>
          </p:spPr>
        </p:pic>
        <p:sp>
          <p:nvSpPr>
            <p:cNvPr id="4" name="Oval 3">
              <a:extLst>
                <a:ext uri="{FF2B5EF4-FFF2-40B4-BE49-F238E27FC236}">
                  <a16:creationId xmlns:a16="http://schemas.microsoft.com/office/drawing/2014/main" xmlns="" id="{BAF929DC-C2FB-4F59-8E36-D124B1A517C2}"/>
                </a:ext>
              </a:extLst>
            </p:cNvPr>
            <p:cNvSpPr/>
            <p:nvPr/>
          </p:nvSpPr>
          <p:spPr>
            <a:xfrm>
              <a:off x="820328" y="1780365"/>
              <a:ext cx="826345" cy="385998"/>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xmlns="" id="{BAF929DC-C2FB-4F59-8E36-D124B1A517C2}"/>
                </a:ext>
              </a:extLst>
            </p:cNvPr>
            <p:cNvSpPr/>
            <p:nvPr/>
          </p:nvSpPr>
          <p:spPr>
            <a:xfrm>
              <a:off x="2902023" y="1562650"/>
              <a:ext cx="485239" cy="320185"/>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p:cNvSpPr txBox="1"/>
          <p:nvPr/>
        </p:nvSpPr>
        <p:spPr>
          <a:xfrm>
            <a:off x="5742403" y="98741"/>
            <a:ext cx="6279208" cy="3016210"/>
          </a:xfrm>
          <a:prstGeom prst="rect">
            <a:avLst/>
          </a:prstGeom>
          <a:noFill/>
          <a:ln>
            <a:solidFill>
              <a:schemeClr val="tx1"/>
            </a:solidFill>
          </a:ln>
        </p:spPr>
        <p:txBody>
          <a:bodyPr wrap="square" rtlCol="0">
            <a:spAutoFit/>
          </a:bodyPr>
          <a:lstStyle/>
          <a:p>
            <a:pPr algn="ctr"/>
            <a:r>
              <a:rPr lang="en-US" sz="4000" dirty="0" smtClean="0"/>
              <a:t>The Initial Motivation</a:t>
            </a:r>
          </a:p>
          <a:p>
            <a:r>
              <a:rPr lang="en-US" sz="3000" dirty="0" smtClean="0"/>
              <a:t>“the </a:t>
            </a:r>
            <a:r>
              <a:rPr lang="en-US" sz="3000" dirty="0"/>
              <a:t>widespread pattern of low returns along the West Coast for two species of salmon indicates an environmental anomaly occurred in the California Current in </a:t>
            </a:r>
            <a:r>
              <a:rPr lang="en-US" sz="3000" dirty="0" smtClean="0"/>
              <a:t>2005"</a:t>
            </a:r>
            <a:endParaRPr lang="en-US" sz="3000" dirty="0"/>
          </a:p>
        </p:txBody>
      </p:sp>
      <p:pic>
        <p:nvPicPr>
          <p:cNvPr id="7" name="Picture 6"/>
          <p:cNvPicPr>
            <a:picLocks noChangeAspect="1"/>
          </p:cNvPicPr>
          <p:nvPr/>
        </p:nvPicPr>
        <p:blipFill>
          <a:blip r:embed="rId4"/>
          <a:stretch>
            <a:fillRect/>
          </a:stretch>
        </p:blipFill>
        <p:spPr>
          <a:xfrm>
            <a:off x="31941" y="3040160"/>
            <a:ext cx="5576283" cy="3585861"/>
          </a:xfrm>
          <a:prstGeom prst="rect">
            <a:avLst/>
          </a:prstGeom>
        </p:spPr>
      </p:pic>
      <p:sp>
        <p:nvSpPr>
          <p:cNvPr id="11" name="TextBox 10"/>
          <p:cNvSpPr txBox="1"/>
          <p:nvPr/>
        </p:nvSpPr>
        <p:spPr>
          <a:xfrm>
            <a:off x="5742403" y="3850047"/>
            <a:ext cx="6279208" cy="2092881"/>
          </a:xfrm>
          <a:prstGeom prst="rect">
            <a:avLst/>
          </a:prstGeom>
          <a:noFill/>
          <a:ln>
            <a:solidFill>
              <a:schemeClr val="tx1"/>
            </a:solidFill>
          </a:ln>
        </p:spPr>
        <p:txBody>
          <a:bodyPr wrap="square" rtlCol="0">
            <a:spAutoFit/>
          </a:bodyPr>
          <a:lstStyle/>
          <a:p>
            <a:pPr algn="ctr"/>
            <a:r>
              <a:rPr lang="en-US" sz="4000" dirty="0" smtClean="0"/>
              <a:t>A More Recent Motivation</a:t>
            </a:r>
          </a:p>
          <a:p>
            <a:r>
              <a:rPr lang="en-US" sz="3000" dirty="0"/>
              <a:t>Physics-to-Fisheries </a:t>
            </a:r>
            <a:r>
              <a:rPr lang="en-US" sz="3000" dirty="0" smtClean="0"/>
              <a:t>Management </a:t>
            </a:r>
            <a:r>
              <a:rPr lang="en-US" sz="3000" dirty="0" smtClean="0"/>
              <a:t>systems will </a:t>
            </a:r>
            <a:r>
              <a:rPr lang="en-US" sz="3000" dirty="0" smtClean="0"/>
              <a:t>need data to calibrate and validate models</a:t>
            </a:r>
            <a:endParaRPr lang="en-US" sz="3000" dirty="0"/>
          </a:p>
        </p:txBody>
      </p:sp>
      <p:cxnSp>
        <p:nvCxnSpPr>
          <p:cNvPr id="13" name="Straight Arrow Connector 12"/>
          <p:cNvCxnSpPr/>
          <p:nvPr/>
        </p:nvCxnSpPr>
        <p:spPr>
          <a:xfrm flipH="1">
            <a:off x="3337786" y="5261178"/>
            <a:ext cx="2350564" cy="346842"/>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3337787" y="5261178"/>
            <a:ext cx="2350563" cy="878366"/>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311452" y="2500384"/>
            <a:ext cx="3485769" cy="584775"/>
          </a:xfrm>
          <a:prstGeom prst="rect">
            <a:avLst/>
          </a:prstGeom>
          <a:noFill/>
        </p:spPr>
        <p:txBody>
          <a:bodyPr wrap="square" rtlCol="0">
            <a:spAutoFit/>
          </a:bodyPr>
          <a:lstStyle/>
          <a:p>
            <a:r>
              <a:rPr lang="en-US" sz="3200" dirty="0"/>
              <a:t>NOAA Future Seas</a:t>
            </a:r>
          </a:p>
        </p:txBody>
      </p:sp>
    </p:spTree>
    <p:extLst>
      <p:ext uri="{BB962C8B-B14F-4D97-AF65-F5344CB8AC3E}">
        <p14:creationId xmlns:p14="http://schemas.microsoft.com/office/powerpoint/2010/main" val="2062398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F77E7C-7E16-4C27-9240-48012CC5B32A}"/>
              </a:ext>
            </a:extLst>
          </p:cNvPr>
          <p:cNvSpPr>
            <a:spLocks noGrp="1"/>
          </p:cNvSpPr>
          <p:nvPr>
            <p:ph type="title"/>
          </p:nvPr>
        </p:nvSpPr>
        <p:spPr>
          <a:xfrm>
            <a:off x="838200" y="-60248"/>
            <a:ext cx="10515600" cy="1325563"/>
          </a:xfrm>
        </p:spPr>
        <p:txBody>
          <a:bodyPr/>
          <a:lstStyle/>
          <a:p>
            <a:pPr algn="ctr"/>
            <a:r>
              <a:rPr lang="en-US" dirty="0" smtClean="0">
                <a:latin typeface="+mn-lt"/>
              </a:rPr>
              <a:t>One of My Motivations</a:t>
            </a:r>
            <a:endParaRPr lang="en-US" dirty="0">
              <a:latin typeface="+mn-lt"/>
            </a:endParaRPr>
          </a:p>
        </p:txBody>
      </p:sp>
      <p:sp>
        <p:nvSpPr>
          <p:cNvPr id="3" name="Content Placeholder 2">
            <a:extLst>
              <a:ext uri="{FF2B5EF4-FFF2-40B4-BE49-F238E27FC236}">
                <a16:creationId xmlns:a16="http://schemas.microsoft.com/office/drawing/2014/main" xmlns="" id="{580A5457-36B0-4B43-B409-6EFA636E9986}"/>
              </a:ext>
            </a:extLst>
          </p:cNvPr>
          <p:cNvSpPr>
            <a:spLocks noGrp="1"/>
          </p:cNvSpPr>
          <p:nvPr>
            <p:ph idx="1"/>
          </p:nvPr>
        </p:nvSpPr>
        <p:spPr>
          <a:xfrm>
            <a:off x="4418849" y="1364397"/>
            <a:ext cx="7273418" cy="4649006"/>
          </a:xfrm>
          <a:ln w="19050">
            <a:solidFill>
              <a:schemeClr val="tx1"/>
            </a:solidFill>
          </a:ln>
        </p:spPr>
        <p:txBody>
          <a:bodyPr>
            <a:normAutofit/>
          </a:bodyPr>
          <a:lstStyle/>
          <a:p>
            <a:pPr marL="0" indent="0" algn="ctr">
              <a:buNone/>
            </a:pPr>
            <a:endParaRPr lang="en-US" sz="3200" b="1" dirty="0"/>
          </a:p>
          <a:p>
            <a:pPr marL="0" indent="0" algn="ctr">
              <a:buNone/>
            </a:pPr>
            <a:r>
              <a:rPr lang="en-US" sz="4400" b="1" dirty="0"/>
              <a:t>Navigating the New Arctic</a:t>
            </a:r>
          </a:p>
          <a:p>
            <a:pPr marL="0" indent="0">
              <a:buNone/>
            </a:pPr>
            <a:r>
              <a:rPr lang="en-US" sz="3600" dirty="0"/>
              <a:t>“Current Arctic observations are sparse and inadequate for enabling discovery or simulation … to assess their impacts on the broader Earth system</a:t>
            </a:r>
            <a:r>
              <a:rPr lang="en-US" sz="3600" dirty="0" smtClean="0"/>
              <a:t>”</a:t>
            </a:r>
            <a:endParaRPr lang="en-US" sz="3600" dirty="0"/>
          </a:p>
        </p:txBody>
      </p:sp>
      <p:pic>
        <p:nvPicPr>
          <p:cNvPr id="6" name="Picture 5">
            <a:extLst>
              <a:ext uri="{FF2B5EF4-FFF2-40B4-BE49-F238E27FC236}">
                <a16:creationId xmlns:a16="http://schemas.microsoft.com/office/drawing/2014/main" xmlns="" id="{4B069A7A-300E-4A23-B439-A7156B8BB6AC}"/>
              </a:ext>
            </a:extLst>
          </p:cNvPr>
          <p:cNvPicPr>
            <a:picLocks noChangeAspect="1"/>
          </p:cNvPicPr>
          <p:nvPr/>
        </p:nvPicPr>
        <p:blipFill>
          <a:blip r:embed="rId3"/>
          <a:stretch>
            <a:fillRect/>
          </a:stretch>
        </p:blipFill>
        <p:spPr>
          <a:xfrm>
            <a:off x="4548392" y="994904"/>
            <a:ext cx="7014331" cy="639904"/>
          </a:xfrm>
          <a:prstGeom prst="rect">
            <a:avLst/>
          </a:prstGeom>
          <a:ln w="19050">
            <a:solidFill>
              <a:schemeClr val="tx1"/>
            </a:solidFill>
          </a:ln>
        </p:spPr>
      </p:pic>
      <p:pic>
        <p:nvPicPr>
          <p:cNvPr id="4" name="Picture 3"/>
          <p:cNvPicPr>
            <a:picLocks noChangeAspect="1"/>
          </p:cNvPicPr>
          <p:nvPr/>
        </p:nvPicPr>
        <p:blipFill rotWithShape="1">
          <a:blip r:embed="rId4"/>
          <a:srcRect r="20047"/>
          <a:stretch/>
        </p:blipFill>
        <p:spPr>
          <a:xfrm>
            <a:off x="144424" y="1963501"/>
            <a:ext cx="4187177" cy="3491367"/>
          </a:xfrm>
          <a:prstGeom prst="rect">
            <a:avLst/>
          </a:prstGeom>
        </p:spPr>
      </p:pic>
      <p:pic>
        <p:nvPicPr>
          <p:cNvPr id="5" name="Picture 4"/>
          <p:cNvPicPr>
            <a:picLocks noChangeAspect="1"/>
          </p:cNvPicPr>
          <p:nvPr/>
        </p:nvPicPr>
        <p:blipFill>
          <a:blip r:embed="rId5"/>
          <a:stretch>
            <a:fillRect/>
          </a:stretch>
        </p:blipFill>
        <p:spPr>
          <a:xfrm>
            <a:off x="277882" y="4854866"/>
            <a:ext cx="2005758" cy="536494"/>
          </a:xfrm>
          <a:prstGeom prst="rect">
            <a:avLst/>
          </a:prstGeom>
        </p:spPr>
      </p:pic>
      <p:pic>
        <p:nvPicPr>
          <p:cNvPr id="10" name="Picture 9"/>
          <p:cNvPicPr>
            <a:picLocks noChangeAspect="1"/>
          </p:cNvPicPr>
          <p:nvPr/>
        </p:nvPicPr>
        <p:blipFill>
          <a:blip r:embed="rId6"/>
          <a:stretch>
            <a:fillRect/>
          </a:stretch>
        </p:blipFill>
        <p:spPr>
          <a:xfrm>
            <a:off x="629277" y="1265315"/>
            <a:ext cx="3450635" cy="944962"/>
          </a:xfrm>
          <a:prstGeom prst="rect">
            <a:avLst/>
          </a:prstGeom>
        </p:spPr>
      </p:pic>
    </p:spTree>
    <p:extLst>
      <p:ext uri="{BB962C8B-B14F-4D97-AF65-F5344CB8AC3E}">
        <p14:creationId xmlns:p14="http://schemas.microsoft.com/office/powerpoint/2010/main" val="970912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F77E7C-7E16-4C27-9240-48012CC5B32A}"/>
              </a:ext>
            </a:extLst>
          </p:cNvPr>
          <p:cNvSpPr>
            <a:spLocks noGrp="1"/>
          </p:cNvSpPr>
          <p:nvPr>
            <p:ph type="title"/>
          </p:nvPr>
        </p:nvSpPr>
        <p:spPr>
          <a:xfrm>
            <a:off x="2126468" y="-83745"/>
            <a:ext cx="10515600" cy="1325563"/>
          </a:xfrm>
        </p:spPr>
        <p:txBody>
          <a:bodyPr/>
          <a:lstStyle/>
          <a:p>
            <a:pPr algn="ctr"/>
            <a:r>
              <a:rPr lang="en-US" dirty="0" smtClean="0">
                <a:latin typeface="+mn-lt"/>
              </a:rPr>
              <a:t>And Lots More </a:t>
            </a:r>
            <a:r>
              <a:rPr lang="en-US" dirty="0">
                <a:latin typeface="+mn-lt"/>
              </a:rPr>
              <a:t>Motivation</a:t>
            </a:r>
          </a:p>
        </p:txBody>
      </p:sp>
      <p:sp>
        <p:nvSpPr>
          <p:cNvPr id="11" name="TextBox 10">
            <a:extLst>
              <a:ext uri="{FF2B5EF4-FFF2-40B4-BE49-F238E27FC236}">
                <a16:creationId xmlns:a16="http://schemas.microsoft.com/office/drawing/2014/main" xmlns="" id="{073D3839-3DDA-4E05-914C-BBB7A798A696}"/>
              </a:ext>
            </a:extLst>
          </p:cNvPr>
          <p:cNvSpPr txBox="1"/>
          <p:nvPr/>
        </p:nvSpPr>
        <p:spPr>
          <a:xfrm>
            <a:off x="3891704" y="992054"/>
            <a:ext cx="8049549" cy="1323439"/>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3200" dirty="0"/>
              <a:t>Can we clean up, stop, or end harmful algal blooms</a:t>
            </a:r>
            <a:r>
              <a:rPr lang="en-US" sz="3200" dirty="0" smtClean="0"/>
              <a:t>?</a:t>
            </a:r>
          </a:p>
          <a:p>
            <a:r>
              <a:rPr lang="en-US" sz="1600" dirty="0">
                <a:hlinkClick r:id="rId3"/>
              </a:rPr>
              <a:t>https://</a:t>
            </a:r>
            <a:r>
              <a:rPr lang="en-US" sz="1600" dirty="0" smtClean="0">
                <a:hlinkClick r:id="rId3"/>
              </a:rPr>
              <a:t>oceanservice.noaa.gov/facts/hab-solutions.html</a:t>
            </a:r>
            <a:r>
              <a:rPr lang="en-US" sz="1600" dirty="0" smtClean="0"/>
              <a:t> </a:t>
            </a:r>
            <a:endParaRPr lang="en-US" sz="1600" dirty="0"/>
          </a:p>
        </p:txBody>
      </p:sp>
      <p:sp>
        <p:nvSpPr>
          <p:cNvPr id="10" name="TextBox 9"/>
          <p:cNvSpPr txBox="1"/>
          <p:nvPr/>
        </p:nvSpPr>
        <p:spPr>
          <a:xfrm>
            <a:off x="3995433" y="3283732"/>
            <a:ext cx="7044934" cy="584775"/>
          </a:xfrm>
          <a:prstGeom prst="rect">
            <a:avLst/>
          </a:prstGeom>
          <a:noFill/>
        </p:spPr>
        <p:txBody>
          <a:bodyPr wrap="square" rtlCol="0">
            <a:spAutoFit/>
          </a:bodyPr>
          <a:lstStyle/>
          <a:p>
            <a:endParaRPr lang="en-US" sz="3200" dirty="0"/>
          </a:p>
        </p:txBody>
      </p:sp>
      <p:sp>
        <p:nvSpPr>
          <p:cNvPr id="12" name="TextBox 11">
            <a:extLst>
              <a:ext uri="{FF2B5EF4-FFF2-40B4-BE49-F238E27FC236}">
                <a16:creationId xmlns:a16="http://schemas.microsoft.com/office/drawing/2014/main" xmlns="" id="{073D3839-3DDA-4E05-914C-BBB7A798A696}"/>
              </a:ext>
            </a:extLst>
          </p:cNvPr>
          <p:cNvSpPr txBox="1"/>
          <p:nvPr/>
        </p:nvSpPr>
        <p:spPr>
          <a:xfrm>
            <a:off x="3891702" y="2791289"/>
            <a:ext cx="8049549" cy="1569660"/>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3200" dirty="0" smtClean="0"/>
              <a:t>Ocean </a:t>
            </a:r>
            <a:r>
              <a:rPr lang="en-US" sz="3200" dirty="0"/>
              <a:t>scientists call for global tracking of oxygen loss that causes dead </a:t>
            </a:r>
            <a:r>
              <a:rPr lang="en-US" sz="3200" dirty="0" smtClean="0"/>
              <a:t>zones</a:t>
            </a:r>
          </a:p>
          <a:p>
            <a:r>
              <a:rPr lang="en-US" sz="1600" dirty="0"/>
              <a:t>Declining oxygen in the global ocean and coastal waters, </a:t>
            </a:r>
            <a:r>
              <a:rPr lang="en-US" sz="1600" dirty="0" smtClean="0"/>
              <a:t>Denise </a:t>
            </a:r>
            <a:r>
              <a:rPr lang="en-US" sz="1600" dirty="0" err="1" smtClean="0"/>
              <a:t>Breitburg</a:t>
            </a:r>
            <a:r>
              <a:rPr lang="en-US" sz="1600" dirty="0" smtClean="0"/>
              <a:t>, et.al, SCIENCE, 5 </a:t>
            </a:r>
            <a:r>
              <a:rPr lang="en-US" sz="1600" dirty="0"/>
              <a:t>Jan </a:t>
            </a:r>
            <a:r>
              <a:rPr lang="en-US" sz="1600" dirty="0" smtClean="0"/>
              <a:t>2018, Vol </a:t>
            </a:r>
            <a:r>
              <a:rPr lang="en-US" sz="1600" dirty="0"/>
              <a:t>359, Issue 6371 </a:t>
            </a:r>
            <a:r>
              <a:rPr lang="en-US" sz="1600" dirty="0">
                <a:hlinkClick r:id="rId4"/>
              </a:rPr>
              <a:t>https://</a:t>
            </a:r>
            <a:r>
              <a:rPr lang="en-US" sz="1600" dirty="0" smtClean="0">
                <a:hlinkClick r:id="rId4"/>
              </a:rPr>
              <a:t>www.science.org/doi/10.1126/science.aam7240</a:t>
            </a:r>
            <a:r>
              <a:rPr lang="en-US" sz="1600" dirty="0" smtClean="0"/>
              <a:t> </a:t>
            </a:r>
          </a:p>
        </p:txBody>
      </p:sp>
      <p:pic>
        <p:nvPicPr>
          <p:cNvPr id="14" name="Picture 13"/>
          <p:cNvPicPr>
            <a:picLocks noChangeAspect="1"/>
          </p:cNvPicPr>
          <p:nvPr/>
        </p:nvPicPr>
        <p:blipFill>
          <a:blip r:embed="rId5"/>
          <a:stretch>
            <a:fillRect/>
          </a:stretch>
        </p:blipFill>
        <p:spPr>
          <a:xfrm>
            <a:off x="77210" y="4530658"/>
            <a:ext cx="3269584" cy="2174928"/>
          </a:xfrm>
          <a:prstGeom prst="rect">
            <a:avLst/>
          </a:prstGeom>
        </p:spPr>
      </p:pic>
      <p:sp>
        <p:nvSpPr>
          <p:cNvPr id="15" name="TextBox 14">
            <a:extLst>
              <a:ext uri="{FF2B5EF4-FFF2-40B4-BE49-F238E27FC236}">
                <a16:creationId xmlns:a16="http://schemas.microsoft.com/office/drawing/2014/main" xmlns="" id="{073D3839-3DDA-4E05-914C-BBB7A798A696}"/>
              </a:ext>
            </a:extLst>
          </p:cNvPr>
          <p:cNvSpPr txBox="1"/>
          <p:nvPr/>
        </p:nvSpPr>
        <p:spPr>
          <a:xfrm>
            <a:off x="3891702" y="4711217"/>
            <a:ext cx="8049549" cy="1815882"/>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3200" dirty="0"/>
              <a:t>Increasingly Frequent Ocean Heat Waves Trigger Mass Die-Offs of </a:t>
            </a:r>
            <a:r>
              <a:rPr lang="en-US" sz="3200" dirty="0" err="1"/>
              <a:t>Sealife</a:t>
            </a:r>
            <a:r>
              <a:rPr lang="en-US" sz="3200" dirty="0"/>
              <a:t>, and Grief in Marine </a:t>
            </a:r>
            <a:r>
              <a:rPr lang="en-US" sz="3200" dirty="0" smtClean="0"/>
              <a:t>Scientists</a:t>
            </a:r>
          </a:p>
          <a:p>
            <a:r>
              <a:rPr lang="en-US" sz="1600" dirty="0">
                <a:hlinkClick r:id="rId6"/>
              </a:rPr>
              <a:t>https://insideclimatenews.org/news/01052024/ocean-heat-waves-killing-sealife</a:t>
            </a:r>
            <a:r>
              <a:rPr lang="en-US" sz="1600" dirty="0" smtClean="0">
                <a:hlinkClick r:id="rId6"/>
              </a:rPr>
              <a:t>/</a:t>
            </a:r>
            <a:r>
              <a:rPr lang="en-US" sz="1600" dirty="0" smtClean="0"/>
              <a:t> </a:t>
            </a:r>
            <a:endParaRPr lang="en-US" sz="1600" dirty="0"/>
          </a:p>
        </p:txBody>
      </p:sp>
      <p:pic>
        <p:nvPicPr>
          <p:cNvPr id="16" name="Picture 15"/>
          <p:cNvPicPr>
            <a:picLocks noChangeAspect="1"/>
          </p:cNvPicPr>
          <p:nvPr/>
        </p:nvPicPr>
        <p:blipFill>
          <a:blip r:embed="rId7"/>
          <a:stretch>
            <a:fillRect/>
          </a:stretch>
        </p:blipFill>
        <p:spPr>
          <a:xfrm>
            <a:off x="77210" y="475272"/>
            <a:ext cx="3219462" cy="2146308"/>
          </a:xfrm>
          <a:prstGeom prst="rect">
            <a:avLst/>
          </a:prstGeom>
        </p:spPr>
      </p:pic>
      <p:pic>
        <p:nvPicPr>
          <p:cNvPr id="17" name="Picture 16"/>
          <p:cNvPicPr>
            <a:picLocks noChangeAspect="1"/>
          </p:cNvPicPr>
          <p:nvPr/>
        </p:nvPicPr>
        <p:blipFill>
          <a:blip r:embed="rId8"/>
          <a:stretch>
            <a:fillRect/>
          </a:stretch>
        </p:blipFill>
        <p:spPr>
          <a:xfrm>
            <a:off x="77210" y="2748042"/>
            <a:ext cx="3654962" cy="1656154"/>
          </a:xfrm>
          <a:prstGeom prst="rect">
            <a:avLst/>
          </a:prstGeom>
        </p:spPr>
      </p:pic>
    </p:spTree>
    <p:extLst>
      <p:ext uri="{BB962C8B-B14F-4D97-AF65-F5344CB8AC3E}">
        <p14:creationId xmlns:p14="http://schemas.microsoft.com/office/powerpoint/2010/main" val="3060234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F77E7C-7E16-4C27-9240-48012CC5B32A}"/>
              </a:ext>
            </a:extLst>
          </p:cNvPr>
          <p:cNvSpPr>
            <a:spLocks noGrp="1"/>
          </p:cNvSpPr>
          <p:nvPr>
            <p:ph type="title"/>
          </p:nvPr>
        </p:nvSpPr>
        <p:spPr>
          <a:xfrm>
            <a:off x="764721" y="160188"/>
            <a:ext cx="10515600" cy="1325563"/>
          </a:xfrm>
        </p:spPr>
        <p:txBody>
          <a:bodyPr>
            <a:normAutofit fontScale="90000"/>
          </a:bodyPr>
          <a:lstStyle/>
          <a:p>
            <a:pPr algn="ctr"/>
            <a:r>
              <a:rPr lang="en-US" dirty="0" smtClean="0">
                <a:latin typeface="+mn-lt"/>
              </a:rPr>
              <a:t>A Current, Compelling Application</a:t>
            </a:r>
            <a:br>
              <a:rPr lang="en-US" dirty="0" smtClean="0">
                <a:latin typeface="+mn-lt"/>
              </a:rPr>
            </a:br>
            <a:r>
              <a:rPr lang="en-US" dirty="0" smtClean="0">
                <a:latin typeface="+mn-lt"/>
              </a:rPr>
              <a:t>Measurement, Reporting and Validation for </a:t>
            </a:r>
            <a:r>
              <a:rPr lang="en-US" dirty="0" err="1" smtClean="0">
                <a:latin typeface="+mn-lt"/>
              </a:rPr>
              <a:t>mCDR</a:t>
            </a:r>
            <a:endParaRPr lang="en-US" dirty="0">
              <a:latin typeface="+mn-lt"/>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48503" y="1485751"/>
            <a:ext cx="7948036" cy="5166223"/>
          </a:xfrm>
          <a:prstGeom prst="rect">
            <a:avLst/>
          </a:prstGeom>
        </p:spPr>
      </p:pic>
    </p:spTree>
    <p:extLst>
      <p:ext uri="{BB962C8B-B14F-4D97-AF65-F5344CB8AC3E}">
        <p14:creationId xmlns:p14="http://schemas.microsoft.com/office/powerpoint/2010/main" val="23417198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6968</TotalTime>
  <Words>7040</Words>
  <Application>Microsoft Office PowerPoint</Application>
  <PresentationFormat>Widescreen</PresentationFormat>
  <Paragraphs>562</Paragraphs>
  <Slides>55</Slides>
  <Notes>45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55</vt:i4>
      </vt:variant>
    </vt:vector>
  </HeadingPairs>
  <TitlesOfParts>
    <vt:vector size="63" baseType="lpstr">
      <vt:lpstr>Arial</vt:lpstr>
      <vt:lpstr>Calibri</vt:lpstr>
      <vt:lpstr>Calibri Light</vt:lpstr>
      <vt:lpstr>Comic Sans MS</vt:lpstr>
      <vt:lpstr>Symbol</vt:lpstr>
      <vt:lpstr>Times New Roman</vt:lpstr>
      <vt:lpstr>Wingdings</vt:lpstr>
      <vt:lpstr>Office Theme</vt:lpstr>
      <vt:lpstr>MBARI’s Coastal Profiling Float: Progress, Science Opportunities and Tech Transfer</vt:lpstr>
      <vt:lpstr>Executive Summary</vt:lpstr>
      <vt:lpstr>Executive Summary</vt:lpstr>
      <vt:lpstr>Executive Summary</vt:lpstr>
      <vt:lpstr>Executive Summary</vt:lpstr>
      <vt:lpstr>PowerPoint Presentation</vt:lpstr>
      <vt:lpstr>One of My Motivations</vt:lpstr>
      <vt:lpstr>And Lots More Motivation</vt:lpstr>
      <vt:lpstr>A Current, Compelling Application Measurement, Reporting and Validation for mCDR</vt:lpstr>
      <vt:lpstr>PowerPoint Presentation</vt:lpstr>
      <vt:lpstr>Why Profiling Floats?</vt:lpstr>
      <vt:lpstr>Profiling Float Array + Friends</vt:lpstr>
      <vt:lpstr>Data</vt:lpstr>
      <vt:lpstr>It’s The Economy, Stupid (apologies to James Carville)</vt:lpstr>
      <vt:lpstr>Float Viz</vt:lpstr>
      <vt:lpstr>More Science</vt:lpstr>
      <vt:lpstr>The CPF</vt:lpstr>
      <vt:lpstr>CPF Functionality</vt:lpstr>
      <vt:lpstr>Lots of Volume Change</vt:lpstr>
      <vt:lpstr>Pickup Truck of the Sea</vt:lpstr>
      <vt:lpstr>Lots of Instruments</vt:lpstr>
      <vt:lpstr>Current CPF Version 2.1 and 2.2</vt:lpstr>
      <vt:lpstr>Good Platform Velocity and Depth Control</vt:lpstr>
      <vt:lpstr>Current and Future Work</vt:lpstr>
      <vt:lpstr>CPF Status Summary</vt:lpstr>
      <vt:lpstr>Technology Transfer</vt:lpstr>
      <vt:lpstr>Tech Transfer Options</vt:lpstr>
      <vt:lpstr>Commercialization or Open Source?</vt:lpstr>
      <vt:lpstr>CPF Open Source Ecosystem (COSE) Critical Infrastructure</vt:lpstr>
      <vt:lpstr>CPF Open Source Ecosystem (COSE) Critical Infrastructure</vt:lpstr>
      <vt:lpstr>CPF Open Source Ecosystem (COSE) Critical Infrastructure</vt:lpstr>
      <vt:lpstr>CPF Open Source Ecosystem (COSE) Critical Infrastructure</vt:lpstr>
      <vt:lpstr>Open Source Targets</vt:lpstr>
      <vt:lpstr>Can a COSE Become a Reality? Or is this just another one of my wild-eyed, bad ideas?</vt:lpstr>
      <vt:lpstr>Thanks for listening</vt:lpstr>
      <vt:lpstr>More Motivation</vt:lpstr>
      <vt:lpstr>Float Navigation</vt:lpstr>
      <vt:lpstr>PowerPoint Presentation</vt:lpstr>
      <vt:lpstr>Engineering Results </vt:lpstr>
      <vt:lpstr>More Engineering Results</vt:lpstr>
      <vt:lpstr>Risks</vt:lpstr>
      <vt:lpstr>Next Steps </vt:lpstr>
      <vt:lpstr>Open Source Examples</vt:lpstr>
      <vt:lpstr>Next Steps </vt:lpstr>
      <vt:lpstr>Next Steps </vt:lpstr>
      <vt:lpstr>Next Steps </vt:lpstr>
      <vt:lpstr>Next Steps </vt:lpstr>
      <vt:lpstr>Next Steps </vt:lpstr>
      <vt:lpstr>Next Steps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New Profiling Float for Coastal and Upper Water Column Applications</dc:title>
  <dc:creator>Gene Massion</dc:creator>
  <cp:lastModifiedBy>Gene Massion</cp:lastModifiedBy>
  <cp:revision>517</cp:revision>
  <dcterms:created xsi:type="dcterms:W3CDTF">2020-02-04T17:30:15Z</dcterms:created>
  <dcterms:modified xsi:type="dcterms:W3CDTF">2024-05-05T08:17:51Z</dcterms:modified>
</cp:coreProperties>
</file>