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comment1.xml" ContentType="application/vnd.openxmlformats-officedocument.presentationml.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18" r:id="rId2"/>
    <p:sldId id="333" r:id="rId3"/>
    <p:sldId id="319" r:id="rId4"/>
    <p:sldId id="320" r:id="rId5"/>
    <p:sldId id="321" r:id="rId6"/>
    <p:sldId id="257" r:id="rId7"/>
    <p:sldId id="298" r:id="rId8"/>
    <p:sldId id="299" r:id="rId9"/>
    <p:sldId id="331" r:id="rId10"/>
    <p:sldId id="323" r:id="rId11"/>
    <p:sldId id="261" r:id="rId12"/>
    <p:sldId id="327" r:id="rId13"/>
    <p:sldId id="315" r:id="rId14"/>
    <p:sldId id="301" r:id="rId15"/>
    <p:sldId id="313" r:id="rId16"/>
    <p:sldId id="316" r:id="rId17"/>
    <p:sldId id="325" r:id="rId18"/>
    <p:sldId id="284" r:id="rId19"/>
    <p:sldId id="332" r:id="rId20"/>
    <p:sldId id="283" r:id="rId21"/>
    <p:sldId id="282" r:id="rId22"/>
    <p:sldId id="306" r:id="rId23"/>
    <p:sldId id="302" r:id="rId24"/>
    <p:sldId id="324" r:id="rId25"/>
    <p:sldId id="303" r:id="rId26"/>
    <p:sldId id="304" r:id="rId27"/>
    <p:sldId id="317" r:id="rId28"/>
    <p:sldId id="312" r:id="rId29"/>
    <p:sldId id="334" r:id="rId30"/>
    <p:sldId id="330" r:id="rId31"/>
    <p:sldId id="328" r:id="rId32"/>
    <p:sldId id="329" r:id="rId33"/>
    <p:sldId id="314" r:id="rId34"/>
    <p:sldId id="311" r:id="rId35"/>
    <p:sldId id="262" r:id="rId36"/>
    <p:sldId id="258" r:id="rId37"/>
    <p:sldId id="274" r:id="rId38"/>
    <p:sldId id="309" r:id="rId39"/>
    <p:sldId id="322" r:id="rId40"/>
    <p:sldId id="267" r:id="rId41"/>
    <p:sldId id="271" r:id="rId42"/>
    <p:sldId id="273" r:id="rId43"/>
    <p:sldId id="265" r:id="rId44"/>
    <p:sldId id="305" r:id="rId45"/>
    <p:sldId id="281" r:id="rId46"/>
    <p:sldId id="280" r:id="rId47"/>
    <p:sldId id="279" r:id="rId48"/>
    <p:sldId id="278" r:id="rId49"/>
    <p:sldId id="277" r:id="rId50"/>
    <p:sldId id="276" r:id="rId51"/>
    <p:sldId id="275" r:id="rId52"/>
    <p:sldId id="286" r:id="rId53"/>
    <p:sldId id="287" r:id="rId54"/>
    <p:sldId id="288" r:id="rId55"/>
    <p:sldId id="289" r:id="rId56"/>
    <p:sldId id="290"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8235" autoAdjust="0"/>
  </p:normalViewPr>
  <p:slideViewPr>
    <p:cSldViewPr snapToGrid="0">
      <p:cViewPr varScale="1">
        <p:scale>
          <a:sx n="121" d="100"/>
          <a:sy n="121" d="100"/>
        </p:scale>
        <p:origin x="435" y="69"/>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4-05T14:26:46.059" idx="1">
    <p:pos x="1329" y="1961"/>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an ocean engineer,</a:t>
            </a:r>
            <a:r>
              <a:rPr lang="en-US" baseline="0" dirty="0" smtClean="0"/>
              <a:t> I’m not an fishery scientist but t</a:t>
            </a:r>
            <a:r>
              <a:rPr lang="en-US" dirty="0" smtClean="0"/>
              <a:t>he message</a:t>
            </a:r>
            <a:r>
              <a:rPr lang="en-US" baseline="0" dirty="0" smtClean="0"/>
              <a:t> I got at the time </a:t>
            </a:r>
            <a:r>
              <a:rPr lang="en-US" dirty="0" smtClean="0"/>
              <a:t>was that not enough</a:t>
            </a:r>
            <a:r>
              <a:rPr lang="en-US" baseline="0" dirty="0" smtClean="0"/>
              <a:t> of the right kind of data was getting into the right hands at the right time to effectively manage fisheries.</a:t>
            </a:r>
          </a:p>
          <a:p>
            <a:endParaRPr lang="en-US" baseline="0" dirty="0" smtClean="0"/>
          </a:p>
          <a:p>
            <a:r>
              <a:rPr lang="en-US" baseline="0" dirty="0" smtClean="0"/>
              <a:t>Obviously things have come a long way.  NOAA Future Seas is applying models </a:t>
            </a:r>
            <a:r>
              <a:rPr lang="en-US" sz="1200" b="0" i="0" kern="1200" dirty="0" smtClean="0">
                <a:solidFill>
                  <a:schemeClr val="tx1"/>
                </a:solidFill>
                <a:effectLst/>
                <a:latin typeface="+mn-lt"/>
                <a:ea typeface="+mn-ea"/>
                <a:cs typeface="+mn-cs"/>
              </a:rPr>
              <a:t>to explore future scenarios in an “end-to-end” framework</a:t>
            </a:r>
            <a:r>
              <a:rPr lang="en-US" sz="1200" b="0" i="0" kern="1200" baseline="0" dirty="0" smtClean="0">
                <a:solidFill>
                  <a:schemeClr val="tx1"/>
                </a:solidFill>
                <a:effectLst/>
                <a:latin typeface="+mn-lt"/>
                <a:ea typeface="+mn-ea"/>
                <a:cs typeface="+mn-cs"/>
              </a:rPr>
              <a:t>. I worked in a modeling group in grad school and, at least back then, we needed a significant volume of data to calibrate and validate our model of PCB transport in Lake Erie.</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443076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57616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4005975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2992236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22</a:t>
            </a:fld>
            <a:endParaRPr lang="en-US"/>
          </a:p>
        </p:txBody>
      </p:sp>
    </p:spTree>
    <p:extLst>
      <p:ext uri="{BB962C8B-B14F-4D97-AF65-F5344CB8AC3E}">
        <p14:creationId xmlns:p14="http://schemas.microsoft.com/office/powerpoint/2010/main" val="3008253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23</a:t>
            </a:fld>
            <a:endParaRPr lang="en-US"/>
          </a:p>
        </p:txBody>
      </p:sp>
    </p:spTree>
    <p:extLst>
      <p:ext uri="{BB962C8B-B14F-4D97-AF65-F5344CB8AC3E}">
        <p14:creationId xmlns:p14="http://schemas.microsoft.com/office/powerpoint/2010/main" val="2068660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b="0" i="0" kern="1200" dirty="0" smtClean="0">
                <a:solidFill>
                  <a:schemeClr val="tx1"/>
                </a:solidFill>
                <a:effectLst/>
                <a:latin typeface="+mn-lt"/>
                <a:ea typeface="+mn-ea"/>
                <a:cs typeface="+mn-cs"/>
              </a:rPr>
              <a:t>7: Prototype system, process, product, service or tool demonstrated in an operational or other relevant environment (functionality demonstrated in near-real world environment; subsystem components fully integrated into system).</a:t>
            </a:r>
          </a:p>
          <a:p>
            <a:pPr lvl="1"/>
            <a:endParaRPr lang="en-US" sz="1200" b="0" i="0" kern="1200" dirty="0" smtClean="0">
              <a:solidFill>
                <a:schemeClr val="tx1"/>
              </a:solidFill>
              <a:effectLst/>
              <a:latin typeface="+mn-lt"/>
              <a:ea typeface="+mn-ea"/>
              <a:cs typeface="+mn-cs"/>
            </a:endParaRPr>
          </a:p>
          <a:p>
            <a:pPr lvl="1"/>
            <a:r>
              <a:rPr lang="en-US" sz="1200" b="0" i="0" kern="1200" dirty="0" smtClean="0">
                <a:solidFill>
                  <a:schemeClr val="tx1"/>
                </a:solidFill>
                <a:effectLst/>
                <a:latin typeface="+mn-lt"/>
                <a:ea typeface="+mn-ea"/>
                <a:cs typeface="+mn-cs"/>
              </a:rPr>
              <a:t>8: Finalized system, process, product, service or tool tested, and shown to operate or  function as expected within user’s environment; user training and documentation completed; operator or user approval given.</a:t>
            </a:r>
          </a:p>
          <a:p>
            <a:pPr lvl="1"/>
            <a:endParaRPr lang="en-US" sz="1200" b="0" i="0" kern="1200" dirty="0" smtClean="0">
              <a:solidFill>
                <a:schemeClr val="tx1"/>
              </a:solidFill>
              <a:effectLst/>
              <a:latin typeface="+mn-lt"/>
              <a:ea typeface="+mn-ea"/>
              <a:cs typeface="+mn-cs"/>
            </a:endParaRPr>
          </a:p>
          <a:p>
            <a:pPr lvl="1"/>
            <a:r>
              <a:rPr lang="en-US" sz="1200" b="0" i="0" kern="1200" dirty="0" smtClean="0">
                <a:solidFill>
                  <a:schemeClr val="tx1"/>
                </a:solidFill>
                <a:effectLst/>
                <a:latin typeface="+mn-lt"/>
                <a:ea typeface="+mn-ea"/>
                <a:cs typeface="+mn-cs"/>
              </a:rPr>
              <a:t>9:</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System, process, product, service or tool deployed and used routinely.</a:t>
            </a:r>
          </a:p>
          <a:p>
            <a:pPr lvl="1"/>
            <a:endParaRPr lang="en-US" sz="1200" b="0" i="0" kern="1200" dirty="0" smtClean="0">
              <a:solidFill>
                <a:schemeClr val="tx1"/>
              </a:solidFill>
              <a:effectLst/>
              <a:latin typeface="+mn-lt"/>
              <a:ea typeface="+mn-ea"/>
              <a:cs typeface="+mn-cs"/>
            </a:endParaRPr>
          </a:p>
          <a:p>
            <a:pPr lvl="1"/>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24</a:t>
            </a:fld>
            <a:endParaRPr lang="en-US"/>
          </a:p>
        </p:txBody>
      </p:sp>
    </p:spTree>
    <p:extLst>
      <p:ext uri="{BB962C8B-B14F-4D97-AF65-F5344CB8AC3E}">
        <p14:creationId xmlns:p14="http://schemas.microsoft.com/office/powerpoint/2010/main" val="293405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25</a:t>
            </a:fld>
            <a:endParaRPr lang="en-US"/>
          </a:p>
        </p:txBody>
      </p:sp>
    </p:spTree>
    <p:extLst>
      <p:ext uri="{BB962C8B-B14F-4D97-AF65-F5344CB8AC3E}">
        <p14:creationId xmlns:p14="http://schemas.microsoft.com/office/powerpoint/2010/main" val="98007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26</a:t>
            </a:fld>
            <a:endParaRPr lang="en-US"/>
          </a:p>
        </p:txBody>
      </p:sp>
    </p:spTree>
    <p:extLst>
      <p:ext uri="{BB962C8B-B14F-4D97-AF65-F5344CB8AC3E}">
        <p14:creationId xmlns:p14="http://schemas.microsoft.com/office/powerpoint/2010/main" val="3519581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27</a:t>
            </a:fld>
            <a:endParaRPr lang="en-US"/>
          </a:p>
        </p:txBody>
      </p:sp>
    </p:spTree>
    <p:extLst>
      <p:ext uri="{BB962C8B-B14F-4D97-AF65-F5344CB8AC3E}">
        <p14:creationId xmlns:p14="http://schemas.microsoft.com/office/powerpoint/2010/main" val="2017227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28</a:t>
            </a:fld>
            <a:endParaRPr lang="en-US"/>
          </a:p>
        </p:txBody>
      </p:sp>
    </p:spTree>
    <p:extLst>
      <p:ext uri="{BB962C8B-B14F-4D97-AF65-F5344CB8AC3E}">
        <p14:creationId xmlns:p14="http://schemas.microsoft.com/office/powerpoint/2010/main" val="2115223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29</a:t>
            </a:fld>
            <a:endParaRPr lang="en-US"/>
          </a:p>
        </p:txBody>
      </p:sp>
    </p:spTree>
    <p:extLst>
      <p:ext uri="{BB962C8B-B14F-4D97-AF65-F5344CB8AC3E}">
        <p14:creationId xmlns:p14="http://schemas.microsoft.com/office/powerpoint/2010/main" val="705517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30</a:t>
            </a:fld>
            <a:endParaRPr lang="en-US"/>
          </a:p>
        </p:txBody>
      </p:sp>
    </p:spTree>
    <p:extLst>
      <p:ext uri="{BB962C8B-B14F-4D97-AF65-F5344CB8AC3E}">
        <p14:creationId xmlns:p14="http://schemas.microsoft.com/office/powerpoint/2010/main" val="2291102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31</a:t>
            </a:fld>
            <a:endParaRPr lang="en-US"/>
          </a:p>
        </p:txBody>
      </p:sp>
    </p:spTree>
    <p:extLst>
      <p:ext uri="{BB962C8B-B14F-4D97-AF65-F5344CB8AC3E}">
        <p14:creationId xmlns:p14="http://schemas.microsoft.com/office/powerpoint/2010/main" val="230457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32</a:t>
            </a:fld>
            <a:endParaRPr lang="en-US"/>
          </a:p>
        </p:txBody>
      </p:sp>
    </p:spTree>
    <p:extLst>
      <p:ext uri="{BB962C8B-B14F-4D97-AF65-F5344CB8AC3E}">
        <p14:creationId xmlns:p14="http://schemas.microsoft.com/office/powerpoint/2010/main" val="1359627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33</a:t>
            </a:fld>
            <a:endParaRPr lang="en-US"/>
          </a:p>
        </p:txBody>
      </p:sp>
    </p:spTree>
    <p:extLst>
      <p:ext uri="{BB962C8B-B14F-4D97-AF65-F5344CB8AC3E}">
        <p14:creationId xmlns:p14="http://schemas.microsoft.com/office/powerpoint/2010/main" val="27858196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34</a:t>
            </a:fld>
            <a:endParaRPr lang="en-US"/>
          </a:p>
        </p:txBody>
      </p:sp>
    </p:spTree>
    <p:extLst>
      <p:ext uri="{BB962C8B-B14F-4D97-AF65-F5344CB8AC3E}">
        <p14:creationId xmlns:p14="http://schemas.microsoft.com/office/powerpoint/2010/main" val="696135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 and declining oxygen levels in the open ocean and coastal waters affect processes ranging from biogeochemistry to food security.</a:t>
            </a:r>
          </a:p>
          <a:p>
            <a:r>
              <a:rPr lang="en-US" dirty="0" smtClean="0"/>
              <a:t>The global map indicates coastal sites where anthropogenic nutrients have exacerbated or caused O2 declines to &lt;2 mg liter−1 (&lt;63 </a:t>
            </a:r>
            <a:r>
              <a:rPr lang="en-US" dirty="0" err="1" smtClean="0"/>
              <a:t>μmol</a:t>
            </a:r>
            <a:r>
              <a:rPr lang="en-US" dirty="0" smtClean="0"/>
              <a:t> liter−1) (red dots) One</a:t>
            </a:r>
            <a:r>
              <a:rPr lang="en-US" baseline="0" dirty="0" smtClean="0"/>
              <a:t> definition for hypoxia</a:t>
            </a:r>
            <a:r>
              <a:rPr lang="en-US" dirty="0" smtClean="0"/>
              <a:t>, as well as ocean oxygen-minimum zones at 300 m of depth (blue shaded regions). [Map created from data provided by R. Diaz, updated by members of the GO2NE network, and downloaded from the World Ocean Atlas 2009].</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3229996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35</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36</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37</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a:t>
            </a:r>
            <a:r>
              <a:rPr lang="en-US" baseline="0" dirty="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38</a:t>
            </a:fld>
            <a:endParaRPr lang="en-US"/>
          </a:p>
        </p:txBody>
      </p:sp>
    </p:spTree>
    <p:extLst>
      <p:ext uri="{BB962C8B-B14F-4D97-AF65-F5344CB8AC3E}">
        <p14:creationId xmlns:p14="http://schemas.microsoft.com/office/powerpoint/2010/main" val="18700486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39</a:t>
            </a:fld>
            <a:endParaRPr lang="en-US"/>
          </a:p>
        </p:txBody>
      </p:sp>
    </p:spTree>
    <p:extLst>
      <p:ext uri="{BB962C8B-B14F-4D97-AF65-F5344CB8AC3E}">
        <p14:creationId xmlns:p14="http://schemas.microsoft.com/office/powerpoint/2010/main" val="15625325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40</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41</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42</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200" kern="1200" dirty="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43</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This is where the talk goes off the rails</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44</a:t>
            </a:fld>
            <a:endParaRPr lang="en-US"/>
          </a:p>
        </p:txBody>
      </p:sp>
    </p:spTree>
    <p:extLst>
      <p:ext uri="{BB962C8B-B14F-4D97-AF65-F5344CB8AC3E}">
        <p14:creationId xmlns:p14="http://schemas.microsoft.com/office/powerpoint/2010/main" val="2152459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6835342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45</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46</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47</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48</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49</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50</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190576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1334751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4250929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298910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5" name="Footer Placeholder 4">
            <a:extLst>
              <a:ext uri="{FF2B5EF4-FFF2-40B4-BE49-F238E27FC236}">
                <a16:creationId xmlns=""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5" name="Footer Placeholder 4">
            <a:extLst>
              <a:ext uri="{FF2B5EF4-FFF2-40B4-BE49-F238E27FC236}">
                <a16:creationId xmlns=""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5" name="Footer Placeholder 4">
            <a:extLst>
              <a:ext uri="{FF2B5EF4-FFF2-40B4-BE49-F238E27FC236}">
                <a16:creationId xmlns=""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5" name="Footer Placeholder 4">
            <a:extLst>
              <a:ext uri="{FF2B5EF4-FFF2-40B4-BE49-F238E27FC236}">
                <a16:creationId xmlns=""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5" name="Footer Placeholder 4">
            <a:extLst>
              <a:ext uri="{FF2B5EF4-FFF2-40B4-BE49-F238E27FC236}">
                <a16:creationId xmlns=""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6" name="Footer Placeholder 5">
            <a:extLst>
              <a:ext uri="{FF2B5EF4-FFF2-40B4-BE49-F238E27FC236}">
                <a16:creationId xmlns=""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8" name="Footer Placeholder 7">
            <a:extLst>
              <a:ext uri="{FF2B5EF4-FFF2-40B4-BE49-F238E27FC236}">
                <a16:creationId xmlns=""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4" name="Footer Placeholder 3">
            <a:extLst>
              <a:ext uri="{FF2B5EF4-FFF2-40B4-BE49-F238E27FC236}">
                <a16:creationId xmlns=""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3" name="Footer Placeholder 2">
            <a:extLst>
              <a:ext uri="{FF2B5EF4-FFF2-40B4-BE49-F238E27FC236}">
                <a16:creationId xmlns=""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6" name="Footer Placeholder 5">
            <a:extLst>
              <a:ext uri="{FF2B5EF4-FFF2-40B4-BE49-F238E27FC236}">
                <a16:creationId xmlns=""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5/13/2024</a:t>
            </a:fld>
            <a:endParaRPr lang="en-US"/>
          </a:p>
        </p:txBody>
      </p:sp>
      <p:sp>
        <p:nvSpPr>
          <p:cNvPr id="6" name="Footer Placeholder 5">
            <a:extLst>
              <a:ext uri="{FF2B5EF4-FFF2-40B4-BE49-F238E27FC236}">
                <a16:creationId xmlns=""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5/13/2024</a:t>
            </a:fld>
            <a:endParaRPr lang="en-US"/>
          </a:p>
        </p:txBody>
      </p:sp>
      <p:sp>
        <p:nvSpPr>
          <p:cNvPr id="5" name="Footer Placeholder 4">
            <a:extLst>
              <a:ext uri="{FF2B5EF4-FFF2-40B4-BE49-F238E27FC236}">
                <a16:creationId xmlns=""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occom.princeton.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hyperlink" Target="https://www.go-bgc.or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image" Target="../media/image16.jpg"/><Relationship Id="rId7" Type="http://schemas.openxmlformats.org/officeDocument/2006/relationships/image" Target="../media/image20.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 Id="rId9" Type="http://schemas.openxmlformats.org/officeDocument/2006/relationships/image" Target="../media/image22.tif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go-bgc.org/data/access-and-visualization#float-data-access" TargetMode="Externa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tiff"/></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hyperlink" Target="https://opensourcemalaria.org/" TargetMode="External"/><Relationship Id="rId7"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hyperlink" Target="https://www.oshwa.org/" TargetMode="External"/><Relationship Id="rId4" Type="http://schemas.openxmlformats.org/officeDocument/2006/relationships/hyperlink" Target="https://opensource.org/"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oceanservice.noaa.gov/facts/hab-solutions.html" TargetMode="External"/><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insideclimatenews.org/news/01052024/ocean-heat-waves-killing-sealife/" TargetMode="External"/><Relationship Id="rId5" Type="http://schemas.openxmlformats.org/officeDocument/2006/relationships/image" Target="../media/image9.png"/><Relationship Id="rId4" Type="http://schemas.openxmlformats.org/officeDocument/2006/relationships/hyperlink" Target="https://www.science.org/doi/10.1126/science.aam72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7B3359-E0CE-41AA-9185-04193E13EA93}"/>
              </a:ext>
            </a:extLst>
          </p:cNvPr>
          <p:cNvSpPr>
            <a:spLocks noGrp="1"/>
          </p:cNvSpPr>
          <p:nvPr>
            <p:ph type="ctrTitle"/>
          </p:nvPr>
        </p:nvSpPr>
        <p:spPr>
          <a:xfrm>
            <a:off x="282953" y="631380"/>
            <a:ext cx="8743932" cy="2387600"/>
          </a:xfrm>
        </p:spPr>
        <p:txBody>
          <a:bodyPr>
            <a:normAutofit/>
          </a:bodyPr>
          <a:lstStyle/>
          <a:p>
            <a:r>
              <a:rPr lang="en-US" sz="4800" dirty="0">
                <a:solidFill>
                  <a:prstClr val="white"/>
                </a:solidFill>
                <a:latin typeface="Calibri" panose="020F0502020204030204"/>
              </a:rPr>
              <a:t>MBARI’s Coastal Profiling Float: Progress, Science Opportunities and </a:t>
            </a:r>
            <a:r>
              <a:rPr lang="en-US" sz="4800" dirty="0" smtClean="0">
                <a:solidFill>
                  <a:prstClr val="white"/>
                </a:solidFill>
                <a:latin typeface="Calibri" panose="020F0502020204030204"/>
              </a:rPr>
              <a:t>Tech Transfer</a:t>
            </a:r>
            <a:endParaRPr lang="en-US" sz="3600"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type="subTitle" idx="1"/>
          </p:nvPr>
        </p:nvSpPr>
        <p:spPr>
          <a:xfrm>
            <a:off x="321447" y="3780002"/>
            <a:ext cx="8666944" cy="1655762"/>
          </a:xfrm>
        </p:spPr>
        <p:txBody>
          <a:bodyPr>
            <a:normAutofit/>
          </a:bodyPr>
          <a:lstStyle/>
          <a:p>
            <a:pPr lvl="0">
              <a:lnSpc>
                <a:spcPct val="100000"/>
              </a:lnSpc>
              <a:spcBef>
                <a:spcPts val="0"/>
              </a:spcBef>
            </a:pPr>
            <a:r>
              <a:rPr lang="en-US" sz="2800" dirty="0">
                <a:solidFill>
                  <a:prstClr val="white"/>
                </a:solidFill>
              </a:rPr>
              <a:t>Gene Massion</a:t>
            </a:r>
          </a:p>
          <a:p>
            <a:pPr lvl="0">
              <a:lnSpc>
                <a:spcPct val="100000"/>
              </a:lnSpc>
              <a:spcBef>
                <a:spcPts val="0"/>
              </a:spcBef>
            </a:pPr>
            <a:r>
              <a:rPr lang="en-US" sz="2800" dirty="0">
                <a:solidFill>
                  <a:prstClr val="white"/>
                </a:solidFill>
              </a:rPr>
              <a:t> Monterey Bay Aquarium Research </a:t>
            </a:r>
            <a:r>
              <a:rPr lang="en-US" sz="2800" dirty="0" smtClean="0">
                <a:solidFill>
                  <a:prstClr val="white"/>
                </a:solidFill>
              </a:rPr>
              <a:t>Institute</a:t>
            </a:r>
          </a:p>
          <a:p>
            <a:pPr lvl="0">
              <a:lnSpc>
                <a:spcPct val="100000"/>
              </a:lnSpc>
              <a:spcBef>
                <a:spcPts val="0"/>
              </a:spcBef>
            </a:pPr>
            <a:r>
              <a:rPr lang="en-US" sz="2800" dirty="0" smtClean="0">
                <a:solidFill>
                  <a:prstClr val="white"/>
                </a:solidFill>
              </a:rPr>
              <a:t>NOAA/PMEL </a:t>
            </a:r>
            <a:r>
              <a:rPr lang="en-US" sz="2800" dirty="0">
                <a:solidFill>
                  <a:prstClr val="white"/>
                </a:solidFill>
              </a:rPr>
              <a:t>2024 May 16</a:t>
            </a:r>
          </a:p>
          <a:p>
            <a:endParaRPr lang="en-US" sz="3200" b="1" dirty="0"/>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1708851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13507" y="3691383"/>
            <a:ext cx="10968295" cy="3166617"/>
          </a:xfrm>
        </p:spPr>
        <p:txBody>
          <a:bodyPr>
            <a:normAutofit/>
          </a:bodyPr>
          <a:lstStyle/>
          <a:p>
            <a:pPr>
              <a:lnSpc>
                <a:spcPct val="80000"/>
              </a:lnSpc>
            </a:pPr>
            <a:r>
              <a:rPr lang="en-US" sz="3200" dirty="0"/>
              <a:t>We develop sensor and float technologies to record fundamental ocean </a:t>
            </a:r>
            <a:r>
              <a:rPr lang="en-US" sz="3200" dirty="0" smtClean="0"/>
              <a:t>properties</a:t>
            </a:r>
          </a:p>
          <a:p>
            <a:pPr>
              <a:lnSpc>
                <a:spcPct val="80000"/>
              </a:lnSpc>
            </a:pPr>
            <a:r>
              <a:rPr lang="en-US" sz="3200" dirty="0" smtClean="0"/>
              <a:t>Our research target is “understanding the health of the ocean”</a:t>
            </a:r>
            <a:endParaRPr lang="en-US" sz="3200" dirty="0"/>
          </a:p>
          <a:p>
            <a:pPr>
              <a:lnSpc>
                <a:spcPct val="80000"/>
              </a:lnSpc>
            </a:pPr>
            <a:r>
              <a:rPr lang="en-US" sz="3200" dirty="0" smtClean="0"/>
              <a:t>THE pH </a:t>
            </a:r>
            <a:r>
              <a:rPr lang="en-US" sz="3200" dirty="0"/>
              <a:t>and Nitrate </a:t>
            </a:r>
            <a:r>
              <a:rPr lang="en-US" sz="3200" dirty="0" smtClean="0"/>
              <a:t>sensors we developed are COTS products</a:t>
            </a:r>
            <a:endParaRPr lang="en-US" sz="3200" dirty="0"/>
          </a:p>
          <a:p>
            <a:pPr>
              <a:lnSpc>
                <a:spcPct val="80000"/>
              </a:lnSpc>
            </a:pPr>
            <a:r>
              <a:rPr lang="en-US" sz="3200" dirty="0"/>
              <a:t>We are heavily involved in the SOCCOM and GO-BGC projects   </a:t>
            </a:r>
            <a:r>
              <a:rPr lang="en-US" sz="2400" dirty="0">
                <a:hlinkClick r:id="rId3"/>
              </a:rPr>
              <a:t>https://soccom.princeton.edu/</a:t>
            </a:r>
            <a:r>
              <a:rPr lang="en-US" sz="2400" dirty="0"/>
              <a:t>    </a:t>
            </a:r>
            <a:r>
              <a:rPr lang="en-US" sz="2400" dirty="0">
                <a:hlinkClick r:id="rId4"/>
              </a:rPr>
              <a:t>https://www.go-bgc.org/</a:t>
            </a:r>
            <a:r>
              <a:rPr lang="en-US" sz="2400" dirty="0"/>
              <a:t> </a:t>
            </a:r>
          </a:p>
        </p:txBody>
      </p:sp>
      <p:grpSp>
        <p:nvGrpSpPr>
          <p:cNvPr id="2" name="Group 1"/>
          <p:cNvGrpSpPr/>
          <p:nvPr/>
        </p:nvGrpSpPr>
        <p:grpSpPr>
          <a:xfrm>
            <a:off x="1993790" y="202626"/>
            <a:ext cx="8021254" cy="3243266"/>
            <a:chOff x="1993790" y="202626"/>
            <a:chExt cx="8021254" cy="324326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790" y="202626"/>
              <a:ext cx="8021254" cy="324326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79909" y="925157"/>
              <a:ext cx="958596" cy="992124"/>
            </a:xfrm>
            <a:prstGeom prst="rect">
              <a:avLst/>
            </a:prstGeom>
          </p:spPr>
        </p:pic>
      </p:grpSp>
    </p:spTree>
    <p:extLst>
      <p:ext uri="{BB962C8B-B14F-4D97-AF65-F5344CB8AC3E}">
        <p14:creationId xmlns:p14="http://schemas.microsoft.com/office/powerpoint/2010/main" val="210501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Why Profiling Floats?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2724" y="1609447"/>
            <a:ext cx="11205112" cy="4358927"/>
          </a:xfrm>
        </p:spPr>
        <p:txBody>
          <a:bodyPr>
            <a:normAutofit lnSpcReduction="10000"/>
          </a:bodyPr>
          <a:lstStyle/>
          <a:p>
            <a:r>
              <a:rPr lang="en-US" sz="4000" dirty="0"/>
              <a:t>Arguably the most cost effective observing platform for </a:t>
            </a:r>
            <a:r>
              <a:rPr lang="en-US" sz="4000" dirty="0" smtClean="0"/>
              <a:t>long-term, ecosystem scale </a:t>
            </a:r>
            <a:r>
              <a:rPr lang="en-US" sz="4000" dirty="0"/>
              <a:t>applications</a:t>
            </a:r>
          </a:p>
          <a:p>
            <a:pPr lvl="1"/>
            <a:r>
              <a:rPr lang="en-US" sz="3600" dirty="0"/>
              <a:t>Capital cost: </a:t>
            </a:r>
            <a:r>
              <a:rPr lang="en-US" sz="3600" dirty="0" smtClean="0"/>
              <a:t>~$</a:t>
            </a:r>
            <a:r>
              <a:rPr lang="en-US" sz="3600" dirty="0"/>
              <a:t>90K per BGC float</a:t>
            </a:r>
          </a:p>
          <a:p>
            <a:pPr lvl="1"/>
            <a:r>
              <a:rPr lang="en-US" sz="3600" dirty="0"/>
              <a:t>Deployment costs: Almost any boat or ship of </a:t>
            </a:r>
            <a:r>
              <a:rPr lang="en-US" sz="3600" dirty="0" smtClean="0"/>
              <a:t>opportunity that can get to the deployment site</a:t>
            </a:r>
            <a:endParaRPr lang="en-US" sz="3600" dirty="0"/>
          </a:p>
          <a:p>
            <a:pPr lvl="1"/>
            <a:r>
              <a:rPr lang="en-US" sz="3600" dirty="0"/>
              <a:t>Maintenance cost: Near $0 for 5-7 years</a:t>
            </a:r>
          </a:p>
          <a:p>
            <a:pPr lvl="1"/>
            <a:r>
              <a:rPr lang="en-US" sz="3600" dirty="0" smtClean="0"/>
              <a:t>On-going operations </a:t>
            </a:r>
            <a:r>
              <a:rPr lang="en-US" sz="3600" dirty="0"/>
              <a:t>costs: </a:t>
            </a:r>
            <a:r>
              <a:rPr lang="en-US" sz="3600" dirty="0" smtClean="0"/>
              <a:t>Almost entirely </a:t>
            </a:r>
            <a:r>
              <a:rPr lang="en-US" sz="3600" dirty="0"/>
              <a:t>data </a:t>
            </a:r>
            <a:r>
              <a:rPr lang="en-US" sz="3600" dirty="0" smtClean="0"/>
              <a:t>processing</a:t>
            </a:r>
            <a:endParaRPr lang="en-US" sz="3600" dirty="0"/>
          </a:p>
          <a:p>
            <a:endParaRPr lang="en-US" sz="3600" dirty="0"/>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164621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smtClean="0">
                <a:latin typeface="+mn-lt"/>
              </a:rPr>
              <a:t>Profiling Float Array + Friends</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29" y="1168013"/>
            <a:ext cx="10639241" cy="5325269"/>
          </a:xfrm>
        </p:spPr>
        <p:txBody>
          <a:bodyPr>
            <a:normAutofit/>
          </a:bodyPr>
          <a:lstStyle/>
          <a:p>
            <a:pPr marL="0" indent="0">
              <a:buNone/>
            </a:pPr>
            <a:endParaRPr lang="en-US" sz="4000" dirty="0"/>
          </a:p>
          <a:p>
            <a:pPr marL="0" indent="0">
              <a:buNone/>
            </a:pPr>
            <a:endParaRPr lang="en-US" dirty="0"/>
          </a:p>
        </p:txBody>
      </p:sp>
      <p:grpSp>
        <p:nvGrpSpPr>
          <p:cNvPr id="6" name="Group 5"/>
          <p:cNvGrpSpPr/>
          <p:nvPr/>
        </p:nvGrpSpPr>
        <p:grpSpPr>
          <a:xfrm>
            <a:off x="1839217" y="1098836"/>
            <a:ext cx="8160370" cy="5647746"/>
            <a:chOff x="1839217" y="1098836"/>
            <a:chExt cx="8160370" cy="5647746"/>
          </a:xfrm>
        </p:grpSpPr>
        <p:grpSp>
          <p:nvGrpSpPr>
            <p:cNvPr id="15" name="Group 14"/>
            <p:cNvGrpSpPr/>
            <p:nvPr/>
          </p:nvGrpSpPr>
          <p:grpSpPr>
            <a:xfrm>
              <a:off x="1839217" y="1098836"/>
              <a:ext cx="8160370" cy="5647746"/>
              <a:chOff x="1771649" y="1098836"/>
              <a:chExt cx="8160370" cy="5647746"/>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649" y="1098836"/>
                <a:ext cx="8160370" cy="5647746"/>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96" t="23185" r="23849" b="31823"/>
              <a:stretch/>
            </p:blipFill>
            <p:spPr>
              <a:xfrm>
                <a:off x="8085457" y="2249698"/>
                <a:ext cx="1654313" cy="4308758"/>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53796" t="23185" r="23849" b="31823"/>
              <a:stretch/>
            </p:blipFill>
            <p:spPr>
              <a:xfrm>
                <a:off x="2080990" y="2608067"/>
                <a:ext cx="697829" cy="1817537"/>
              </a:xfrm>
              <a:prstGeom prst="rect">
                <a:avLst/>
              </a:prstGeom>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6992" t="44335" b="36289"/>
              <a:stretch/>
            </p:blipFill>
            <p:spPr>
              <a:xfrm>
                <a:off x="5815222" y="3226225"/>
                <a:ext cx="1932402" cy="583735"/>
              </a:xfrm>
              <a:prstGeom prst="rect">
                <a:avLst/>
              </a:prstGeom>
            </p:spPr>
          </p:pic>
        </p:grpSp>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51842" t="25419" r="25548" b="24138"/>
            <a:stretch/>
          </p:blipFill>
          <p:spPr>
            <a:xfrm>
              <a:off x="2941395" y="1098836"/>
              <a:ext cx="1455637" cy="4202743"/>
            </a:xfrm>
            <a:prstGeom prst="rect">
              <a:avLst/>
            </a:prstGeom>
          </p:spPr>
        </p:pic>
        <p:pic>
          <p:nvPicPr>
            <p:cNvPr id="19" name="Picture 18"/>
            <p:cNvPicPr>
              <a:picLocks noChangeAspect="1"/>
            </p:cNvPicPr>
            <p:nvPr/>
          </p:nvPicPr>
          <p:blipFill rotWithShape="1">
            <a:blip r:embed="rId8" cstate="print">
              <a:extLst>
                <a:ext uri="{28A0092B-C50C-407E-A947-70E740481C1C}">
                  <a14:useLocalDpi xmlns:a14="http://schemas.microsoft.com/office/drawing/2010/main" val="0"/>
                </a:ext>
              </a:extLst>
            </a:blip>
            <a:srcRect l="51842" t="25419" r="25548" b="24138"/>
            <a:stretch/>
          </p:blipFill>
          <p:spPr>
            <a:xfrm flipH="1">
              <a:off x="7960776" y="1292528"/>
              <a:ext cx="415079" cy="1198424"/>
            </a:xfrm>
            <a:prstGeom prst="rect">
              <a:avLst/>
            </a:prstGeom>
          </p:spPr>
        </p:pic>
        <p:pic>
          <p:nvPicPr>
            <p:cNvPr id="4" name="Picture 3"/>
            <p:cNvPicPr>
              <a:picLocks noChangeAspect="1"/>
            </p:cNvPicPr>
            <p:nvPr/>
          </p:nvPicPr>
          <p:blipFill rotWithShape="1">
            <a:blip r:embed="rId9" cstate="print">
              <a:extLst>
                <a:ext uri="{28A0092B-C50C-407E-A947-70E740481C1C}">
                  <a14:useLocalDpi xmlns:a14="http://schemas.microsoft.com/office/drawing/2010/main" val="0"/>
                </a:ext>
              </a:extLst>
            </a:blip>
            <a:srcRect l="10561" t="32906" r="14300" b="36026"/>
            <a:stretch/>
          </p:blipFill>
          <p:spPr>
            <a:xfrm>
              <a:off x="4125006" y="1961793"/>
              <a:ext cx="2748408" cy="1470585"/>
            </a:xfrm>
            <a:prstGeom prst="rect">
              <a:avLst/>
            </a:prstGeom>
          </p:spPr>
        </p:pic>
      </p:grpSp>
    </p:spTree>
    <p:extLst>
      <p:ext uri="{BB962C8B-B14F-4D97-AF65-F5344CB8AC3E}">
        <p14:creationId xmlns:p14="http://schemas.microsoft.com/office/powerpoint/2010/main" val="102142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901263" y="2295571"/>
            <a:ext cx="10515600" cy="1325563"/>
          </a:xfrm>
        </p:spPr>
        <p:txBody>
          <a:bodyPr/>
          <a:lstStyle/>
          <a:p>
            <a:pPr algn="ctr"/>
            <a:r>
              <a:rPr lang="en-US" dirty="0" smtClean="0">
                <a:latin typeface="+mn-lt"/>
              </a:rPr>
              <a:t>The CPF Data Pipeline</a:t>
            </a:r>
            <a:endParaRPr lang="en-US" dirty="0">
              <a:latin typeface="+mn-lt"/>
            </a:endParaRPr>
          </a:p>
        </p:txBody>
      </p:sp>
    </p:spTree>
    <p:extLst>
      <p:ext uri="{BB962C8B-B14F-4D97-AF65-F5344CB8AC3E}">
        <p14:creationId xmlns:p14="http://schemas.microsoft.com/office/powerpoint/2010/main" val="426524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03A273-70FB-4C5D-8BE2-B637363F69E6}"/>
              </a:ext>
            </a:extLst>
          </p:cNvPr>
          <p:cNvSpPr>
            <a:spLocks noGrp="1"/>
          </p:cNvSpPr>
          <p:nvPr>
            <p:ph type="title"/>
          </p:nvPr>
        </p:nvSpPr>
        <p:spPr>
          <a:xfrm>
            <a:off x="214055" y="342391"/>
            <a:ext cx="5777948" cy="1325563"/>
          </a:xfrm>
        </p:spPr>
        <p:txBody>
          <a:bodyPr/>
          <a:lstStyle/>
          <a:p>
            <a:r>
              <a:rPr lang="en-US" dirty="0"/>
              <a:t>It’s </a:t>
            </a:r>
            <a:r>
              <a:rPr lang="en-US" dirty="0" smtClean="0"/>
              <a:t>The </a:t>
            </a:r>
            <a:r>
              <a:rPr lang="en-US" dirty="0"/>
              <a:t>E</a:t>
            </a:r>
            <a:r>
              <a:rPr lang="en-US" dirty="0" smtClean="0"/>
              <a:t>conomy</a:t>
            </a:r>
            <a:r>
              <a:rPr lang="en-US" dirty="0"/>
              <a:t>, </a:t>
            </a:r>
            <a:r>
              <a:rPr lang="en-US" dirty="0" smtClean="0"/>
              <a:t>Stupid</a:t>
            </a:r>
            <a:r>
              <a:rPr lang="en-US" dirty="0"/>
              <a:t/>
            </a:r>
            <a:br>
              <a:rPr lang="en-US" dirty="0"/>
            </a:br>
            <a:r>
              <a:rPr lang="en-US" sz="2800" dirty="0"/>
              <a:t>(apologies to James Carville)</a:t>
            </a:r>
          </a:p>
        </p:txBody>
      </p:sp>
      <p:grpSp>
        <p:nvGrpSpPr>
          <p:cNvPr id="3" name="Group 2">
            <a:extLst>
              <a:ext uri="{FF2B5EF4-FFF2-40B4-BE49-F238E27FC236}">
                <a16:creationId xmlns="" xmlns:a16="http://schemas.microsoft.com/office/drawing/2014/main" id="{0866BC7F-AFB5-424B-AF2F-90B790298DE2}"/>
              </a:ext>
            </a:extLst>
          </p:cNvPr>
          <p:cNvGrpSpPr/>
          <p:nvPr/>
        </p:nvGrpSpPr>
        <p:grpSpPr>
          <a:xfrm>
            <a:off x="2111963" y="50274"/>
            <a:ext cx="1855304" cy="954898"/>
            <a:chOff x="2012866" y="107945"/>
            <a:chExt cx="1855304" cy="954898"/>
          </a:xfrm>
        </p:grpSpPr>
        <p:cxnSp>
          <p:nvCxnSpPr>
            <p:cNvPr id="5" name="Straight Connector 4">
              <a:extLst>
                <a:ext uri="{FF2B5EF4-FFF2-40B4-BE49-F238E27FC236}">
                  <a16:creationId xmlns="" xmlns:a16="http://schemas.microsoft.com/office/drawing/2014/main" id="{86947C26-88C4-4ADD-88E0-3A84DB0C908F}"/>
                </a:ext>
              </a:extLst>
            </p:cNvPr>
            <p:cNvCxnSpPr>
              <a:cxnSpLocks/>
            </p:cNvCxnSpPr>
            <p:nvPr/>
          </p:nvCxnSpPr>
          <p:spPr>
            <a:xfrm flipV="1">
              <a:off x="2012866" y="606865"/>
              <a:ext cx="1855304" cy="455978"/>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 xmlns:a16="http://schemas.microsoft.com/office/drawing/2014/main" id="{4329562C-DDA6-4B32-9DBD-28E6267AF0B9}"/>
                </a:ext>
              </a:extLst>
            </p:cNvPr>
            <p:cNvSpPr/>
            <p:nvPr/>
          </p:nvSpPr>
          <p:spPr>
            <a:xfrm>
              <a:off x="2098994" y="107945"/>
              <a:ext cx="1519758" cy="646331"/>
            </a:xfrm>
            <a:prstGeom prst="rect">
              <a:avLst/>
            </a:prstGeom>
            <a:noFill/>
          </p:spPr>
          <p:txBody>
            <a:bodyPr wrap="square" lIns="91440" tIns="45720" rIns="91440" bIns="45720">
              <a:spAutoFit/>
            </a:bodyPr>
            <a:lstStyle/>
            <a:p>
              <a:pPr algn="ctr"/>
              <a:r>
                <a:rPr lang="en-US" sz="3600" b="1" cap="none" spc="0" dirty="0">
                  <a:ln w="0"/>
                  <a:solidFill>
                    <a:srgbClr val="FF0000"/>
                  </a:solidFill>
                  <a:effectLst>
                    <a:outerShdw blurRad="38100" dist="25400" dir="5400000" algn="ctr" rotWithShape="0">
                      <a:srgbClr val="6E747A">
                        <a:alpha val="43000"/>
                      </a:srgbClr>
                    </a:outerShdw>
                  </a:effectLst>
                  <a:latin typeface="Comic Sans MS" panose="030F0702030302020204" pitchFamily="66" charset="0"/>
                </a:rPr>
                <a:t>DATA</a:t>
              </a:r>
            </a:p>
          </p:txBody>
        </p:sp>
      </p:grpSp>
      <p:pic>
        <p:nvPicPr>
          <p:cNvPr id="13" name="Picture 12">
            <a:extLst>
              <a:ext uri="{FF2B5EF4-FFF2-40B4-BE49-F238E27FC236}">
                <a16:creationId xmlns="" xmlns:a16="http://schemas.microsoft.com/office/drawing/2014/main" id="{21BABCB6-7F53-42D6-A6DE-44BC2F8F4CF6}"/>
              </a:ext>
            </a:extLst>
          </p:cNvPr>
          <p:cNvPicPr>
            <a:picLocks noChangeAspect="1"/>
          </p:cNvPicPr>
          <p:nvPr/>
        </p:nvPicPr>
        <p:blipFill rotWithShape="1">
          <a:blip r:embed="rId3"/>
          <a:srcRect b="33844"/>
          <a:stretch/>
        </p:blipFill>
        <p:spPr>
          <a:xfrm>
            <a:off x="7227153" y="336498"/>
            <a:ext cx="4637519" cy="3391691"/>
          </a:xfrm>
          <a:prstGeom prst="rect">
            <a:avLst/>
          </a:prstGeom>
        </p:spPr>
      </p:pic>
      <p:sp>
        <p:nvSpPr>
          <p:cNvPr id="16" name="Content Placeholder 2">
            <a:extLst>
              <a:ext uri="{FF2B5EF4-FFF2-40B4-BE49-F238E27FC236}">
                <a16:creationId xmlns="" xmlns:a16="http://schemas.microsoft.com/office/drawing/2014/main" id="{917479B1-E25A-4923-B8C0-7CBA863FA8B5}"/>
              </a:ext>
            </a:extLst>
          </p:cNvPr>
          <p:cNvSpPr txBox="1">
            <a:spLocks/>
          </p:cNvSpPr>
          <p:nvPr/>
        </p:nvSpPr>
        <p:spPr>
          <a:xfrm>
            <a:off x="214055" y="1866732"/>
            <a:ext cx="6398453" cy="44479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900" dirty="0"/>
              <a:t>Our “deliverable” is relevant, defensible data products</a:t>
            </a:r>
          </a:p>
          <a:p>
            <a:r>
              <a:rPr lang="en-US" sz="2900" dirty="0" smtClean="0"/>
              <a:t>Luckily</a:t>
            </a:r>
            <a:r>
              <a:rPr lang="en-US" sz="2900" dirty="0"/>
              <a:t>, part of our lab is very involved in the </a:t>
            </a:r>
            <a:r>
              <a:rPr lang="en-US" sz="2900" dirty="0" smtClean="0"/>
              <a:t>Argo-BGC </a:t>
            </a:r>
            <a:r>
              <a:rPr lang="en-US" sz="2900" dirty="0"/>
              <a:t>data </a:t>
            </a:r>
            <a:r>
              <a:rPr lang="en-US" sz="2900" dirty="0" smtClean="0"/>
              <a:t>processing and  </a:t>
            </a:r>
            <a:r>
              <a:rPr lang="en-US" sz="2900" dirty="0"/>
              <a:t>QC pipeline</a:t>
            </a:r>
          </a:p>
          <a:p>
            <a:r>
              <a:rPr lang="en-US" sz="2900" dirty="0"/>
              <a:t>The CPF generates files that can feed the GO-BGC data </a:t>
            </a:r>
            <a:r>
              <a:rPr lang="en-US" sz="2900" dirty="0" smtClean="0"/>
              <a:t>pipeline</a:t>
            </a:r>
          </a:p>
          <a:p>
            <a:pPr marL="0" indent="0">
              <a:buNone/>
            </a:pPr>
            <a:r>
              <a:rPr lang="en-US" sz="1600" dirty="0">
                <a:hlinkClick r:id="rId4"/>
              </a:rPr>
              <a:t>https://</a:t>
            </a:r>
            <a:r>
              <a:rPr lang="en-US" sz="1600" dirty="0" smtClean="0">
                <a:hlinkClick r:id="rId4"/>
              </a:rPr>
              <a:t>www.go-bgc.org/data/access-and-visualization#float-data-access</a:t>
            </a:r>
            <a:r>
              <a:rPr lang="en-US" sz="1600" dirty="0" smtClean="0"/>
              <a:t> </a:t>
            </a:r>
            <a:endParaRPr lang="en-US" sz="1600" dirty="0"/>
          </a:p>
        </p:txBody>
      </p:sp>
      <p:sp>
        <p:nvSpPr>
          <p:cNvPr id="6" name="TextBox 5"/>
          <p:cNvSpPr txBox="1"/>
          <p:nvPr/>
        </p:nvSpPr>
        <p:spPr>
          <a:xfrm>
            <a:off x="6385033" y="241975"/>
            <a:ext cx="2090057" cy="523220"/>
          </a:xfrm>
          <a:prstGeom prst="rect">
            <a:avLst/>
          </a:prstGeom>
          <a:solidFill>
            <a:schemeClr val="tx1"/>
          </a:solidFill>
          <a:ln>
            <a:solidFill>
              <a:schemeClr val="bg1"/>
            </a:solidFill>
          </a:ln>
        </p:spPr>
        <p:txBody>
          <a:bodyPr wrap="square" rtlCol="0">
            <a:spAutoFit/>
          </a:bodyPr>
          <a:lstStyle/>
          <a:p>
            <a:pPr algn="ctr"/>
            <a:r>
              <a:rPr lang="en-US" sz="2800" dirty="0" smtClean="0">
                <a:solidFill>
                  <a:schemeClr val="bg1"/>
                </a:solidFill>
              </a:rPr>
              <a:t>Current Goal</a:t>
            </a:r>
            <a:endParaRPr lang="en-US" sz="2800" dirty="0">
              <a:solidFill>
                <a:schemeClr val="bg1"/>
              </a:solidFill>
            </a:endParaRPr>
          </a:p>
        </p:txBody>
      </p:sp>
      <p:sp>
        <p:nvSpPr>
          <p:cNvPr id="17" name="TextBox 16"/>
          <p:cNvSpPr txBox="1"/>
          <p:nvPr/>
        </p:nvSpPr>
        <p:spPr>
          <a:xfrm>
            <a:off x="6612508" y="3926967"/>
            <a:ext cx="5427843" cy="2677656"/>
          </a:xfrm>
          <a:prstGeom prst="rect">
            <a:avLst/>
          </a:prstGeom>
          <a:solidFill>
            <a:schemeClr val="tx1"/>
          </a:solidFill>
          <a:ln>
            <a:solidFill>
              <a:schemeClr val="bg1"/>
            </a:solidFill>
          </a:ln>
        </p:spPr>
        <p:txBody>
          <a:bodyPr wrap="square" rtlCol="0">
            <a:spAutoFit/>
          </a:bodyPr>
          <a:lstStyle/>
          <a:p>
            <a:endParaRPr lang="en-US" sz="2800" dirty="0" smtClean="0">
              <a:solidFill>
                <a:schemeClr val="bg1"/>
              </a:solidFill>
            </a:endParaRPr>
          </a:p>
          <a:p>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p:txBody>
      </p:sp>
      <p:pic>
        <p:nvPicPr>
          <p:cNvPr id="8" name="Picture 7"/>
          <p:cNvPicPr>
            <a:picLocks noChangeAspect="1"/>
          </p:cNvPicPr>
          <p:nvPr/>
        </p:nvPicPr>
        <p:blipFill>
          <a:blip r:embed="rId5"/>
          <a:stretch>
            <a:fillRect/>
          </a:stretch>
        </p:blipFill>
        <p:spPr>
          <a:xfrm>
            <a:off x="6777917" y="4602088"/>
            <a:ext cx="2885347" cy="798658"/>
          </a:xfrm>
          <a:prstGeom prst="rect">
            <a:avLst/>
          </a:prstGeom>
          <a:ln>
            <a:solidFill>
              <a:schemeClr val="bg1"/>
            </a:solidFill>
          </a:ln>
        </p:spPr>
      </p:pic>
      <p:pic>
        <p:nvPicPr>
          <p:cNvPr id="10" name="Picture 9"/>
          <p:cNvPicPr>
            <a:picLocks noChangeAspect="1"/>
          </p:cNvPicPr>
          <p:nvPr/>
        </p:nvPicPr>
        <p:blipFill>
          <a:blip r:embed="rId6"/>
          <a:stretch>
            <a:fillRect/>
          </a:stretch>
        </p:blipFill>
        <p:spPr>
          <a:xfrm>
            <a:off x="6661690" y="5382620"/>
            <a:ext cx="2785311" cy="1070835"/>
          </a:xfrm>
          <a:prstGeom prst="rect">
            <a:avLst/>
          </a:prstGeom>
          <a:ln>
            <a:solidFill>
              <a:schemeClr val="bg1"/>
            </a:solidFill>
          </a:ln>
        </p:spPr>
      </p:pic>
      <p:pic>
        <p:nvPicPr>
          <p:cNvPr id="9" name="Picture 8"/>
          <p:cNvPicPr>
            <a:picLocks noChangeAspect="1"/>
          </p:cNvPicPr>
          <p:nvPr/>
        </p:nvPicPr>
        <p:blipFill rotWithShape="1">
          <a:blip r:embed="rId7"/>
          <a:srcRect t="7855" b="1"/>
          <a:stretch/>
        </p:blipFill>
        <p:spPr>
          <a:xfrm>
            <a:off x="8220591" y="5728540"/>
            <a:ext cx="2950568" cy="819438"/>
          </a:xfrm>
          <a:prstGeom prst="rect">
            <a:avLst/>
          </a:prstGeom>
          <a:ln>
            <a:solidFill>
              <a:schemeClr val="bg1"/>
            </a:solidFill>
          </a:ln>
        </p:spPr>
      </p:pic>
      <p:pic>
        <p:nvPicPr>
          <p:cNvPr id="18" name="Picture 17"/>
          <p:cNvPicPr>
            <a:picLocks noChangeAspect="1"/>
          </p:cNvPicPr>
          <p:nvPr/>
        </p:nvPicPr>
        <p:blipFill>
          <a:blip r:embed="rId8"/>
          <a:stretch>
            <a:fillRect/>
          </a:stretch>
        </p:blipFill>
        <p:spPr>
          <a:xfrm>
            <a:off x="9496183" y="5035372"/>
            <a:ext cx="2368489" cy="603487"/>
          </a:xfrm>
          <a:prstGeom prst="rect">
            <a:avLst/>
          </a:prstGeom>
          <a:ln>
            <a:solidFill>
              <a:schemeClr val="bg1"/>
            </a:solidFill>
          </a:ln>
        </p:spPr>
      </p:pic>
      <p:sp>
        <p:nvSpPr>
          <p:cNvPr id="20" name="TextBox 19"/>
          <p:cNvSpPr txBox="1"/>
          <p:nvPr/>
        </p:nvSpPr>
        <p:spPr>
          <a:xfrm>
            <a:off x="6562959" y="3777042"/>
            <a:ext cx="1734207" cy="523220"/>
          </a:xfrm>
          <a:prstGeom prst="rect">
            <a:avLst/>
          </a:prstGeom>
          <a:solidFill>
            <a:schemeClr val="tx1"/>
          </a:solidFill>
          <a:ln>
            <a:solidFill>
              <a:schemeClr val="bg1"/>
            </a:solidFill>
          </a:ln>
        </p:spPr>
        <p:txBody>
          <a:bodyPr wrap="square" rtlCol="0">
            <a:spAutoFit/>
          </a:bodyPr>
          <a:lstStyle/>
          <a:p>
            <a:pPr algn="ctr"/>
            <a:r>
              <a:rPr lang="en-US" sz="2800" dirty="0" smtClean="0">
                <a:solidFill>
                  <a:schemeClr val="bg1"/>
                </a:solidFill>
              </a:rPr>
              <a:t>Eventually</a:t>
            </a:r>
            <a:endParaRPr lang="en-US" sz="2800" dirty="0">
              <a:solidFill>
                <a:schemeClr val="bg1"/>
              </a:solidFill>
            </a:endParaRPr>
          </a:p>
        </p:txBody>
      </p:sp>
      <p:pic>
        <p:nvPicPr>
          <p:cNvPr id="4" name="Picture 3"/>
          <p:cNvPicPr>
            <a:picLocks noChangeAspect="1"/>
          </p:cNvPicPr>
          <p:nvPr/>
        </p:nvPicPr>
        <p:blipFill>
          <a:blip r:embed="rId9"/>
          <a:stretch>
            <a:fillRect/>
          </a:stretch>
        </p:blipFill>
        <p:spPr>
          <a:xfrm>
            <a:off x="8367628" y="4021295"/>
            <a:ext cx="3497044" cy="609792"/>
          </a:xfrm>
          <a:prstGeom prst="rect">
            <a:avLst/>
          </a:prstGeom>
          <a:ln>
            <a:solidFill>
              <a:schemeClr val="bg1"/>
            </a:solidFill>
          </a:ln>
        </p:spPr>
      </p:pic>
    </p:spTree>
    <p:extLst>
      <p:ext uri="{BB962C8B-B14F-4D97-AF65-F5344CB8AC3E}">
        <p14:creationId xmlns:p14="http://schemas.microsoft.com/office/powerpoint/2010/main" val="1781752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 xmlns:a16="http://schemas.microsoft.com/office/drawing/2014/main" id="{B15418AD-ABE0-4F42-8565-FF06E5073E0B}"/>
              </a:ext>
            </a:extLst>
          </p:cNvPr>
          <p:cNvPicPr>
            <a:picLocks noChangeAspect="1"/>
          </p:cNvPicPr>
          <p:nvPr/>
        </p:nvPicPr>
        <p:blipFill rotWithShape="1">
          <a:blip r:embed="rId3"/>
          <a:srcRect t="48743" r="62883" b="14956"/>
          <a:stretch/>
        </p:blipFill>
        <p:spPr>
          <a:xfrm>
            <a:off x="5533813" y="2976064"/>
            <a:ext cx="4101446" cy="3288565"/>
          </a:xfrm>
          <a:prstGeom prst="rect">
            <a:avLst/>
          </a:prstGeom>
        </p:spPr>
      </p:pic>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59418" y="11843"/>
            <a:ext cx="5190217" cy="1319281"/>
          </a:xfrm>
        </p:spPr>
        <p:txBody>
          <a:bodyPr>
            <a:normAutofit/>
          </a:bodyPr>
          <a:lstStyle/>
          <a:p>
            <a:pPr algn="ctr"/>
            <a:r>
              <a:rPr lang="en-US" sz="5400" dirty="0" smtClean="0">
                <a:latin typeface="+mn-lt"/>
              </a:rPr>
              <a:t>“Other” </a:t>
            </a:r>
            <a:r>
              <a:rPr lang="en-US" sz="5400" dirty="0">
                <a:latin typeface="+mn-lt"/>
              </a:rPr>
              <a:t>Science</a:t>
            </a:r>
          </a:p>
        </p:txBody>
      </p:sp>
      <p:sp>
        <p:nvSpPr>
          <p:cNvPr id="5" name="TextBox 4"/>
          <p:cNvSpPr txBox="1"/>
          <p:nvPr/>
        </p:nvSpPr>
        <p:spPr>
          <a:xfrm>
            <a:off x="208613" y="1090689"/>
            <a:ext cx="5287199" cy="5478423"/>
          </a:xfrm>
          <a:prstGeom prst="rect">
            <a:avLst/>
          </a:prstGeom>
          <a:noFill/>
        </p:spPr>
        <p:txBody>
          <a:bodyPr wrap="square" rtlCol="0">
            <a:spAutoFit/>
          </a:bodyPr>
          <a:lstStyle/>
          <a:p>
            <a:pPr marL="457200" indent="-457200">
              <a:buFont typeface="Arial" panose="020B0604020202020204" pitchFamily="34" charset="0"/>
              <a:buChar char="•"/>
            </a:pPr>
            <a:r>
              <a:rPr lang="en-US" sz="3000" dirty="0"/>
              <a:t>Can we infer vertical mixing rates from Argo </a:t>
            </a:r>
            <a:r>
              <a:rPr lang="en-US" sz="3000" dirty="0" smtClean="0"/>
              <a:t>float </a:t>
            </a:r>
            <a:r>
              <a:rPr lang="en-US" sz="3000" dirty="0"/>
              <a:t>ascent rates?</a:t>
            </a:r>
          </a:p>
          <a:p>
            <a:pPr marL="457200" indent="-457200">
              <a:buFont typeface="Arial" panose="020B0604020202020204" pitchFamily="34" charset="0"/>
              <a:buChar char="•"/>
            </a:pPr>
            <a:r>
              <a:rPr lang="en-US" sz="3000" dirty="0"/>
              <a:t>Use a CPF with </a:t>
            </a:r>
            <a:r>
              <a:rPr lang="en-US" sz="3000" dirty="0" smtClean="0"/>
              <a:t>turbulence </a:t>
            </a:r>
            <a:r>
              <a:rPr lang="en-US" sz="3000" dirty="0"/>
              <a:t>sensor to acquire high quality turbulence data</a:t>
            </a:r>
          </a:p>
          <a:p>
            <a:pPr marL="457200" indent="-457200">
              <a:buFont typeface="Arial" panose="020B0604020202020204" pitchFamily="34" charset="0"/>
              <a:buChar char="•"/>
            </a:pPr>
            <a:r>
              <a:rPr lang="en-US" sz="3000" dirty="0"/>
              <a:t>See if similar results can be achieved with standard BGC </a:t>
            </a:r>
            <a:r>
              <a:rPr lang="en-US" sz="3000" dirty="0" smtClean="0"/>
              <a:t>sensors</a:t>
            </a:r>
          </a:p>
          <a:p>
            <a:pPr marL="457200" indent="-457200">
              <a:buFont typeface="Arial" panose="020B0604020202020204" pitchFamily="34" charset="0"/>
              <a:buChar char="•"/>
            </a:pPr>
            <a:endParaRPr lang="en-US" sz="1400" dirty="0" smtClean="0"/>
          </a:p>
          <a:p>
            <a:r>
              <a:rPr lang="en-US" sz="1600" dirty="0"/>
              <a:t>Magdalena M Carranza(1), Gene Massion, Yui Takeshita and Ken </a:t>
            </a:r>
            <a:r>
              <a:rPr lang="en-US" sz="1600" dirty="0" smtClean="0"/>
              <a:t>Johnson; Presented </a:t>
            </a:r>
            <a:r>
              <a:rPr lang="en-US" sz="1600" dirty="0"/>
              <a:t>at the Gordon Research Conference on Ocean Mixing, Mount Holyoke, MA June 5-10 2022</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rotWithShape="1">
          <a:blip r:embed="rId3"/>
          <a:srcRect b="51079"/>
          <a:stretch/>
        </p:blipFill>
        <p:spPr>
          <a:xfrm>
            <a:off x="5442409" y="248235"/>
            <a:ext cx="6514799" cy="2612830"/>
          </a:xfrm>
          <a:prstGeom prst="rect">
            <a:avLst/>
          </a:prstGeom>
        </p:spPr>
      </p:pic>
      <p:sp>
        <p:nvSpPr>
          <p:cNvPr id="7" name="TextBox 6"/>
          <p:cNvSpPr txBox="1"/>
          <p:nvPr/>
        </p:nvSpPr>
        <p:spPr>
          <a:xfrm>
            <a:off x="7639520" y="2294475"/>
            <a:ext cx="1532921" cy="461665"/>
          </a:xfrm>
          <a:prstGeom prst="rect">
            <a:avLst/>
          </a:prstGeom>
          <a:solidFill>
            <a:schemeClr val="accent1">
              <a:lumMod val="60000"/>
              <a:lumOff val="40000"/>
            </a:schemeClr>
          </a:solidFill>
          <a:ln w="25400">
            <a:solidFill>
              <a:srgbClr val="FF0000"/>
            </a:solidFill>
          </a:ln>
        </p:spPr>
        <p:txBody>
          <a:bodyPr wrap="square" rtlCol="0">
            <a:spAutoFit/>
          </a:bodyPr>
          <a:lstStyle/>
          <a:p>
            <a:pPr algn="ctr"/>
            <a:r>
              <a:rPr lang="en-US" sz="2400" dirty="0" smtClean="0"/>
              <a:t>Acoustics</a:t>
            </a:r>
            <a:r>
              <a:rPr lang="en-US" sz="2400" dirty="0"/>
              <a:t>?</a:t>
            </a:r>
          </a:p>
        </p:txBody>
      </p:sp>
      <p:cxnSp>
        <p:nvCxnSpPr>
          <p:cNvPr id="9" name="Straight Arrow Connector 8"/>
          <p:cNvCxnSpPr>
            <a:cxnSpLocks/>
            <a:endCxn id="7" idx="0"/>
          </p:cNvCxnSpPr>
          <p:nvPr/>
        </p:nvCxnSpPr>
        <p:spPr>
          <a:xfrm>
            <a:off x="7211599" y="1815287"/>
            <a:ext cx="1194382" cy="47918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 xmlns:a16="http://schemas.microsoft.com/office/drawing/2014/main" id="{C21F832B-39A6-421B-BA10-5BAFD6B699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18" r="7074" b="25227"/>
          <a:stretch/>
        </p:blipFill>
        <p:spPr>
          <a:xfrm rot="5400000">
            <a:off x="8893724" y="3891219"/>
            <a:ext cx="3677723" cy="1913211"/>
          </a:xfrm>
          <a:prstGeom prst="rect">
            <a:avLst/>
          </a:prstGeom>
          <a:ln w="25400">
            <a:solidFill>
              <a:schemeClr val="tx1"/>
            </a:solidFill>
          </a:ln>
        </p:spPr>
      </p:pic>
      <p:sp>
        <p:nvSpPr>
          <p:cNvPr id="11" name="Oval 10">
            <a:extLst>
              <a:ext uri="{FF2B5EF4-FFF2-40B4-BE49-F238E27FC236}">
                <a16:creationId xmlns="" xmlns:a16="http://schemas.microsoft.com/office/drawing/2014/main" id="{F40B9711-17D0-4B53-93E0-3A3973F5A5D2}"/>
              </a:ext>
            </a:extLst>
          </p:cNvPr>
          <p:cNvSpPr/>
          <p:nvPr/>
        </p:nvSpPr>
        <p:spPr>
          <a:xfrm>
            <a:off x="6423323" y="1441419"/>
            <a:ext cx="1576552" cy="373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 xmlns:a16="http://schemas.microsoft.com/office/drawing/2014/main" id="{553A9CB6-5647-4E41-9FDB-A10768DAF39E}"/>
              </a:ext>
            </a:extLst>
          </p:cNvPr>
          <p:cNvSpPr txBox="1"/>
          <p:nvPr/>
        </p:nvSpPr>
        <p:spPr>
          <a:xfrm>
            <a:off x="6276459" y="6006680"/>
            <a:ext cx="906773" cy="276999"/>
          </a:xfrm>
          <a:prstGeom prst="rect">
            <a:avLst/>
          </a:prstGeom>
          <a:solidFill>
            <a:schemeClr val="tx1"/>
          </a:solidFill>
          <a:ln>
            <a:noFill/>
          </a:ln>
        </p:spPr>
        <p:txBody>
          <a:bodyPr wrap="square" rtlCol="0">
            <a:spAutoFit/>
          </a:bodyPr>
          <a:lstStyle/>
          <a:p>
            <a:pPr algn="ctr"/>
            <a:r>
              <a:rPr lang="en-US" sz="1200" dirty="0">
                <a:solidFill>
                  <a:schemeClr val="bg1"/>
                </a:solidFill>
              </a:rPr>
              <a:t>Inclination</a:t>
            </a:r>
          </a:p>
        </p:txBody>
      </p:sp>
      <p:sp>
        <p:nvSpPr>
          <p:cNvPr id="19" name="TextBox 18">
            <a:extLst>
              <a:ext uri="{FF2B5EF4-FFF2-40B4-BE49-F238E27FC236}">
                <a16:creationId xmlns="" xmlns:a16="http://schemas.microsoft.com/office/drawing/2014/main" id="{2945E9B3-C157-48D4-AA74-71B134F187BC}"/>
              </a:ext>
            </a:extLst>
          </p:cNvPr>
          <p:cNvSpPr txBox="1"/>
          <p:nvPr/>
        </p:nvSpPr>
        <p:spPr>
          <a:xfrm>
            <a:off x="7495126" y="6033796"/>
            <a:ext cx="861391" cy="461665"/>
          </a:xfrm>
          <a:prstGeom prst="rect">
            <a:avLst/>
          </a:prstGeom>
          <a:solidFill>
            <a:schemeClr val="tx1"/>
          </a:solidFill>
          <a:ln>
            <a:noFill/>
          </a:ln>
        </p:spPr>
        <p:txBody>
          <a:bodyPr wrap="square" rtlCol="0">
            <a:spAutoFit/>
          </a:bodyPr>
          <a:lstStyle/>
          <a:p>
            <a:pPr algn="ctr"/>
            <a:r>
              <a:rPr lang="en-US" sz="1200" dirty="0">
                <a:solidFill>
                  <a:schemeClr val="bg1"/>
                </a:solidFill>
              </a:rPr>
              <a:t>Profile</a:t>
            </a:r>
          </a:p>
          <a:p>
            <a:pPr algn="ctr"/>
            <a:r>
              <a:rPr lang="en-US" sz="1200" dirty="0">
                <a:solidFill>
                  <a:schemeClr val="bg1"/>
                </a:solidFill>
              </a:rPr>
              <a:t>Speed</a:t>
            </a:r>
          </a:p>
        </p:txBody>
      </p:sp>
      <p:sp>
        <p:nvSpPr>
          <p:cNvPr id="22" name="TextBox 21">
            <a:extLst>
              <a:ext uri="{FF2B5EF4-FFF2-40B4-BE49-F238E27FC236}">
                <a16:creationId xmlns="" xmlns:a16="http://schemas.microsoft.com/office/drawing/2014/main" id="{3DF10A05-A975-424B-970B-0B61F652333B}"/>
              </a:ext>
            </a:extLst>
          </p:cNvPr>
          <p:cNvSpPr txBox="1"/>
          <p:nvPr/>
        </p:nvSpPr>
        <p:spPr>
          <a:xfrm>
            <a:off x="8602695" y="5997155"/>
            <a:ext cx="861391" cy="276999"/>
          </a:xfrm>
          <a:prstGeom prst="rect">
            <a:avLst/>
          </a:prstGeom>
          <a:solidFill>
            <a:schemeClr val="tx1"/>
          </a:solidFill>
          <a:ln>
            <a:noFill/>
          </a:ln>
        </p:spPr>
        <p:txBody>
          <a:bodyPr wrap="square" rtlCol="0">
            <a:spAutoFit/>
          </a:bodyPr>
          <a:lstStyle/>
          <a:p>
            <a:pPr algn="ctr"/>
            <a:r>
              <a:rPr lang="en-US" sz="1200" dirty="0">
                <a:solidFill>
                  <a:schemeClr val="bg1"/>
                </a:solidFill>
              </a:rPr>
              <a:t>Vibration</a:t>
            </a:r>
          </a:p>
        </p:txBody>
      </p:sp>
    </p:spTree>
    <p:extLst>
      <p:ext uri="{BB962C8B-B14F-4D97-AF65-F5344CB8AC3E}">
        <p14:creationId xmlns:p14="http://schemas.microsoft.com/office/powerpoint/2010/main" val="3788585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3613417" y="2178130"/>
            <a:ext cx="4394310" cy="1639870"/>
          </a:xfrm>
        </p:spPr>
        <p:txBody>
          <a:bodyPr>
            <a:normAutofit/>
          </a:bodyPr>
          <a:lstStyle/>
          <a:p>
            <a:pPr algn="ctr"/>
            <a:r>
              <a:rPr lang="en-US" sz="4800" dirty="0">
                <a:latin typeface="+mn-lt"/>
              </a:rPr>
              <a:t>The CPF</a:t>
            </a:r>
          </a:p>
        </p:txBody>
      </p:sp>
    </p:spTree>
    <p:extLst>
      <p:ext uri="{BB962C8B-B14F-4D97-AF65-F5344CB8AC3E}">
        <p14:creationId xmlns:p14="http://schemas.microsoft.com/office/powerpoint/2010/main" val="2109825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CPF Functionality</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85786" y="2932360"/>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63112" y="413789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63112" y="4894698"/>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630417" y="2905274"/>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511096" y="5079364"/>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flipV="1">
            <a:off x="10707742" y="4110808"/>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55850" y="1098836"/>
            <a:ext cx="6887279" cy="10813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740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7211223" cy="900257"/>
          </a:xfrm>
        </p:spPr>
        <p:txBody>
          <a:bodyPr/>
          <a:lstStyle/>
          <a:p>
            <a:pPr algn="ctr"/>
            <a:r>
              <a:rPr lang="en-US" dirty="0" smtClean="0">
                <a:latin typeface="+mn-lt"/>
              </a:rPr>
              <a:t>Lots of Volume Change</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28707" y="1019367"/>
            <a:ext cx="8364850" cy="5367920"/>
          </a:xfrm>
        </p:spPr>
        <p:txBody>
          <a:bodyPr>
            <a:normAutofit/>
          </a:bodyPr>
          <a:lstStyle/>
          <a:p>
            <a:r>
              <a:rPr lang="en-US" sz="3000" dirty="0"/>
              <a:t>Depth range = 0 to 350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smtClean="0"/>
              <a:t>Profile from freshwater thru </a:t>
            </a:r>
            <a:r>
              <a:rPr lang="en-US" sz="3200" b="1" dirty="0"/>
              <a:t>35 </a:t>
            </a:r>
            <a:r>
              <a:rPr lang="en-US" sz="3200" b="1" dirty="0" err="1"/>
              <a:t>psu</a:t>
            </a:r>
            <a:r>
              <a:rPr lang="en-US" sz="3200" b="1" dirty="0"/>
              <a:t> = 2.5%</a:t>
            </a:r>
            <a:endParaRPr lang="en-US" sz="2800" b="1" dirty="0"/>
          </a:p>
          <a:p>
            <a:pPr lvl="1"/>
            <a:r>
              <a:rPr lang="en-US" sz="3200" b="1" dirty="0"/>
              <a:t>Vertical velocity = zero to ~40 cm/sec</a:t>
            </a:r>
          </a:p>
          <a:p>
            <a:pPr lvl="1"/>
            <a:r>
              <a:rPr lang="en-US" sz="3200" b="1" dirty="0"/>
              <a:t>Ability to anchor and de-anchor</a:t>
            </a:r>
          </a:p>
          <a:p>
            <a:pPr lvl="1"/>
            <a:r>
              <a:rPr lang="en-US" sz="3200" b="1" dirty="0"/>
              <a:t>Reserve buoyancy to offset </a:t>
            </a:r>
            <a:r>
              <a:rPr lang="en-US" sz="3200" b="1" dirty="0" smtClean="0"/>
              <a:t>biofouling-mud buildup </a:t>
            </a:r>
          </a:p>
          <a:p>
            <a:pPr lvl="1"/>
            <a:r>
              <a:rPr lang="en-US" sz="3200" b="1" dirty="0" smtClean="0"/>
              <a:t>Easy ballasting</a:t>
            </a:r>
            <a:endParaRPr lang="en-US" dirty="0"/>
          </a:p>
        </p:txBody>
      </p:sp>
      <p:pic>
        <p:nvPicPr>
          <p:cNvPr id="10" name="Picture 9"/>
          <p:cNvPicPr>
            <a:picLocks noChangeAspect="1"/>
          </p:cNvPicPr>
          <p:nvPr/>
        </p:nvPicPr>
        <p:blipFill>
          <a:blip r:embed="rId3"/>
          <a:stretch>
            <a:fillRect/>
          </a:stretch>
        </p:blipFill>
        <p:spPr>
          <a:xfrm>
            <a:off x="9306160" y="547517"/>
            <a:ext cx="2047640" cy="6088676"/>
          </a:xfrm>
          <a:prstGeom prst="rect">
            <a:avLst/>
          </a:prstGeom>
        </p:spPr>
      </p:pic>
      <p:sp>
        <p:nvSpPr>
          <p:cNvPr id="12" name="Rectangle 11"/>
          <p:cNvSpPr/>
          <p:nvPr/>
        </p:nvSpPr>
        <p:spPr>
          <a:xfrm>
            <a:off x="360355" y="1481711"/>
            <a:ext cx="8333202" cy="42659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90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Pickup Truck of the Sea</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28707" y="1019367"/>
            <a:ext cx="6155641" cy="5665212"/>
          </a:xfrm>
        </p:spPr>
        <p:txBody>
          <a:bodyPr>
            <a:normAutofit/>
          </a:bodyPr>
          <a:lstStyle/>
          <a:p>
            <a:r>
              <a:rPr lang="en-US" sz="3000" dirty="0"/>
              <a:t>Depth range = 0 to 350 meters</a:t>
            </a:r>
          </a:p>
          <a:p>
            <a:r>
              <a:rPr lang="en-US" sz="3000" dirty="0"/>
              <a:t>Buoyancy engine </a:t>
            </a:r>
            <a:r>
              <a:rPr lang="en-US" sz="3000" dirty="0">
                <a:latin typeface="Symbol" panose="05050102010706020507" pitchFamily="18" charset="2"/>
              </a:rPr>
              <a:t>D</a:t>
            </a:r>
            <a:r>
              <a:rPr lang="en-US" sz="3000" dirty="0"/>
              <a:t>V/V = 3.5 liters / 40 liters = 9%</a:t>
            </a:r>
          </a:p>
          <a:p>
            <a:r>
              <a:rPr lang="en-US" sz="4000" b="1" dirty="0" smtClean="0"/>
              <a:t>Sample recovery        </a:t>
            </a:r>
            <a:r>
              <a:rPr lang="en-US" sz="3600" b="1" dirty="0" smtClean="0"/>
              <a:t>CPF</a:t>
            </a:r>
          </a:p>
          <a:p>
            <a:pPr lvl="1"/>
            <a:r>
              <a:rPr lang="en-US" sz="3600" b="1" dirty="0" smtClean="0"/>
              <a:t>2X Sediment Traps</a:t>
            </a:r>
          </a:p>
          <a:p>
            <a:pPr lvl="1"/>
            <a:r>
              <a:rPr lang="en-US" sz="3600" b="1" dirty="0" smtClean="0"/>
              <a:t>Acoustic Modem</a:t>
            </a:r>
          </a:p>
          <a:p>
            <a:pPr lvl="1"/>
            <a:endParaRPr lang="en-US" sz="3600" b="1" dirty="0"/>
          </a:p>
          <a:p>
            <a:endParaRPr lang="en-US" dirty="0"/>
          </a:p>
        </p:txBody>
      </p:sp>
      <p:pic>
        <p:nvPicPr>
          <p:cNvPr id="9" name="Picture 8">
            <a:extLst>
              <a:ext uri="{FF2B5EF4-FFF2-40B4-BE49-F238E27FC236}">
                <a16:creationId xmlns="" xmlns:a16="http://schemas.microsoft.com/office/drawing/2014/main" id="{5B76E9B3-16EC-44B5-AB63-6A18A1DA3D88}"/>
              </a:ext>
            </a:extLst>
          </p:cNvPr>
          <p:cNvPicPr>
            <a:picLocks noChangeAspect="1"/>
          </p:cNvPicPr>
          <p:nvPr/>
        </p:nvPicPr>
        <p:blipFill>
          <a:blip r:embed="rId3"/>
          <a:stretch>
            <a:fillRect/>
          </a:stretch>
        </p:blipFill>
        <p:spPr>
          <a:xfrm>
            <a:off x="6578191" y="1474554"/>
            <a:ext cx="5401165" cy="4957407"/>
          </a:xfrm>
          <a:prstGeom prst="rect">
            <a:avLst/>
          </a:prstGeom>
        </p:spPr>
      </p:pic>
      <p:cxnSp>
        <p:nvCxnSpPr>
          <p:cNvPr id="4" name="Straight Arrow Connector 3"/>
          <p:cNvCxnSpPr/>
          <p:nvPr/>
        </p:nvCxnSpPr>
        <p:spPr>
          <a:xfrm>
            <a:off x="4698124" y="3459405"/>
            <a:ext cx="3312260" cy="51338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43239" y="2445783"/>
            <a:ext cx="6058463" cy="17523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5752162" y="2159912"/>
            <a:ext cx="1752224" cy="66708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698124" y="3202715"/>
            <a:ext cx="2617076" cy="24188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324256" y="3983340"/>
            <a:ext cx="2806262" cy="47148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546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254000" y="219810"/>
            <a:ext cx="6184900" cy="907084"/>
          </a:xfrm>
        </p:spPr>
        <p:txBody>
          <a:bodyPr>
            <a:normAutofit/>
          </a:bodyPr>
          <a:lstStyle/>
          <a:p>
            <a:r>
              <a:rPr lang="en-US" dirty="0"/>
              <a:t>Executive Summary</a:t>
            </a:r>
            <a:endParaRPr lang="en-US" sz="3600"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3200" b="1" dirty="0"/>
              <a:t>MBARI is finishing the development of a coastal profiling float (CPF) system targeted at </a:t>
            </a:r>
            <a:r>
              <a:rPr lang="en-US" sz="3200" b="1" dirty="0" smtClean="0"/>
              <a:t>better </a:t>
            </a:r>
            <a:r>
              <a:rPr lang="en-US" sz="3200" b="1" dirty="0"/>
              <a:t>understanding </a:t>
            </a:r>
            <a:r>
              <a:rPr lang="en-US" sz="3200" b="1" dirty="0" smtClean="0"/>
              <a:t>the health of the ocean</a:t>
            </a:r>
            <a:endParaRPr lang="en-US" sz="3200" b="1" dirty="0"/>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
        <p:nvSpPr>
          <p:cNvPr id="4" name="Rectangle 3"/>
          <p:cNvSpPr/>
          <p:nvPr/>
        </p:nvSpPr>
        <p:spPr>
          <a:xfrm>
            <a:off x="341243" y="1210911"/>
            <a:ext cx="8641392" cy="18460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538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smtClean="0">
                <a:latin typeface="+mn-lt"/>
              </a:rPr>
              <a:t>Lots of Instruments</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r>
              <a:rPr lang="en-US" dirty="0" smtClean="0"/>
              <a:t>%</a:t>
            </a:r>
          </a:p>
          <a:p>
            <a:r>
              <a:rPr lang="en-US" dirty="0" smtClean="0"/>
              <a:t>Sample Recovery</a:t>
            </a:r>
            <a:endParaRPr lang="en-US" dirty="0"/>
          </a:p>
          <a:p>
            <a:r>
              <a:rPr lang="en-US" sz="4000" b="1" dirty="0"/>
              <a:t>Science Payload = 9 sensor </a:t>
            </a:r>
            <a:r>
              <a:rPr lang="en-US" sz="4000" b="1" dirty="0" smtClean="0"/>
              <a:t>ports</a:t>
            </a:r>
          </a:p>
          <a:p>
            <a:pPr lvl="1"/>
            <a:r>
              <a:rPr lang="en-US" sz="3600" b="1" dirty="0" smtClean="0"/>
              <a:t>6 </a:t>
            </a:r>
            <a:r>
              <a:rPr lang="en-US" sz="3600" b="1" dirty="0"/>
              <a:t>BGC </a:t>
            </a:r>
            <a:r>
              <a:rPr lang="en-US" sz="3600" b="1" dirty="0" smtClean="0"/>
              <a:t>sensors </a:t>
            </a:r>
          </a:p>
          <a:p>
            <a:pPr lvl="1"/>
            <a:r>
              <a:rPr lang="en-US" sz="3600" b="1" dirty="0" smtClean="0"/>
              <a:t>Room for 3 </a:t>
            </a:r>
            <a:r>
              <a:rPr lang="en-US" sz="3600" b="1" dirty="0"/>
              <a:t>more	</a:t>
            </a:r>
          </a:p>
          <a:p>
            <a:endParaRPr lang="en-US" dirty="0"/>
          </a:p>
        </p:txBody>
      </p:sp>
      <p:grpSp>
        <p:nvGrpSpPr>
          <p:cNvPr id="3" name="Group 2">
            <a:extLst>
              <a:ext uri="{FF2B5EF4-FFF2-40B4-BE49-F238E27FC236}">
                <a16:creationId xmlns=""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27869" y="3054007"/>
            <a:ext cx="6552206" cy="2370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27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56218" y="202920"/>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192594" y="1168013"/>
            <a:ext cx="7007421"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smtClean="0"/>
              <a:t>Sample Recovery</a:t>
            </a:r>
          </a:p>
          <a:p>
            <a:r>
              <a:rPr lang="en-US" dirty="0" smtClean="0"/>
              <a:t>Science </a:t>
            </a:r>
            <a:r>
              <a:rPr lang="en-US" dirty="0"/>
              <a:t>Payload: 9 sensor ports: 6 BGC sensors plus 3 available ports</a:t>
            </a:r>
            <a:r>
              <a:rPr lang="en-US" sz="3200" dirty="0"/>
              <a:t>	</a:t>
            </a:r>
          </a:p>
          <a:p>
            <a:r>
              <a:rPr lang="en-US" sz="4000" b="1" dirty="0"/>
              <a:t>Iridium SBD and </a:t>
            </a:r>
            <a:r>
              <a:rPr lang="en-US" sz="4000" b="1" dirty="0" smtClean="0"/>
              <a:t>(soon) RUDICS </a:t>
            </a:r>
            <a:r>
              <a:rPr lang="en-US" sz="4000" b="1" dirty="0"/>
              <a:t>communications</a:t>
            </a:r>
          </a:p>
          <a:p>
            <a:endParaRPr lang="en-US" dirty="0"/>
          </a:p>
        </p:txBody>
      </p:sp>
      <p:pic>
        <p:nvPicPr>
          <p:cNvPr id="6" name="Picture 5">
            <a:extLst>
              <a:ext uri="{FF2B5EF4-FFF2-40B4-BE49-F238E27FC236}">
                <a16:creationId xmlns=""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9938" y="4063000"/>
            <a:ext cx="6897035" cy="12297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896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94568" y="390473"/>
            <a:ext cx="5535071" cy="900257"/>
          </a:xfrm>
        </p:spPr>
        <p:txBody>
          <a:bodyPr>
            <a:normAutofit fontScale="90000"/>
          </a:bodyPr>
          <a:lstStyle/>
          <a:p>
            <a:pPr algn="ctr"/>
            <a:r>
              <a:rPr lang="en-US" dirty="0" smtClean="0">
                <a:latin typeface="+mn-lt"/>
              </a:rPr>
              <a:t>Good Platform Velocity and Depth Control</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17230" y="1618587"/>
            <a:ext cx="5778770" cy="5325269"/>
          </a:xfrm>
        </p:spPr>
        <p:txBody>
          <a:bodyPr>
            <a:normAutofit/>
          </a:bodyPr>
          <a:lstStyle/>
          <a:p>
            <a:r>
              <a:rPr lang="en-US" dirty="0"/>
              <a:t>Depth range = 0 to 350 meters</a:t>
            </a:r>
          </a:p>
          <a:p>
            <a:r>
              <a:rPr lang="en-US" dirty="0"/>
              <a:t>Buoyancy engine </a:t>
            </a:r>
            <a:r>
              <a:rPr lang="en-US" dirty="0">
                <a:latin typeface="Symbol" panose="05050102010706020507" pitchFamily="18" charset="2"/>
              </a:rPr>
              <a:t>D</a:t>
            </a:r>
            <a:r>
              <a:rPr lang="en-US" dirty="0"/>
              <a:t>V/V = 3.5 liters / 40 liters = 9%</a:t>
            </a:r>
          </a:p>
          <a:p>
            <a:r>
              <a:rPr lang="en-US" dirty="0" smtClean="0"/>
              <a:t>Sample Recovery</a:t>
            </a:r>
          </a:p>
          <a:p>
            <a:r>
              <a:rPr lang="en-US" dirty="0" smtClean="0"/>
              <a:t>Science </a:t>
            </a:r>
            <a:r>
              <a:rPr lang="en-US" dirty="0"/>
              <a:t>Payload: 9 sensor ports: 6 BGC sensors plus 3 available ports	</a:t>
            </a:r>
          </a:p>
          <a:p>
            <a:r>
              <a:rPr lang="en-US" sz="4000" b="1" dirty="0"/>
              <a:t>Accurate, closed loop platform velocity and depth control</a:t>
            </a:r>
          </a:p>
          <a:p>
            <a:endParaRPr lang="en-US" dirty="0"/>
          </a:p>
        </p:txBody>
      </p:sp>
      <p:pic>
        <p:nvPicPr>
          <p:cNvPr id="7" name="Picture 6">
            <a:extLst>
              <a:ext uri="{FF2B5EF4-FFF2-40B4-BE49-F238E27FC236}">
                <a16:creationId xmlns="" xmlns:a16="http://schemas.microsoft.com/office/drawing/2014/main" id="{C109079D-8BB4-4AED-82F9-C692663A0B28}"/>
              </a:ext>
            </a:extLst>
          </p:cNvPr>
          <p:cNvPicPr>
            <a:picLocks noChangeAspect="1"/>
          </p:cNvPicPr>
          <p:nvPr/>
        </p:nvPicPr>
        <p:blipFill>
          <a:blip r:embed="rId3"/>
          <a:stretch>
            <a:fillRect/>
          </a:stretch>
        </p:blipFill>
        <p:spPr>
          <a:xfrm>
            <a:off x="6523656" y="3148284"/>
            <a:ext cx="5553236" cy="3647101"/>
          </a:xfrm>
          <a:prstGeom prst="rect">
            <a:avLst/>
          </a:prstGeom>
        </p:spPr>
      </p:pic>
      <p:pic>
        <p:nvPicPr>
          <p:cNvPr id="9" name="Picture 8">
            <a:extLst>
              <a:ext uri="{FF2B5EF4-FFF2-40B4-BE49-F238E27FC236}">
                <a16:creationId xmlns="" xmlns:a16="http://schemas.microsoft.com/office/drawing/2014/main" id="{C9CD395C-4CF8-4628-BD28-F0A57BA2037C}"/>
              </a:ext>
            </a:extLst>
          </p:cNvPr>
          <p:cNvPicPr>
            <a:picLocks noChangeAspect="1"/>
          </p:cNvPicPr>
          <p:nvPr/>
        </p:nvPicPr>
        <p:blipFill>
          <a:blip r:embed="rId4"/>
          <a:stretch>
            <a:fillRect/>
          </a:stretch>
        </p:blipFill>
        <p:spPr>
          <a:xfrm>
            <a:off x="8126172" y="4850396"/>
            <a:ext cx="1926503" cy="774259"/>
          </a:xfrm>
          <a:prstGeom prst="rect">
            <a:avLst/>
          </a:prstGeom>
        </p:spPr>
      </p:pic>
      <p:pic>
        <p:nvPicPr>
          <p:cNvPr id="21" name="Picture 20">
            <a:extLst>
              <a:ext uri="{FF2B5EF4-FFF2-40B4-BE49-F238E27FC236}">
                <a16:creationId xmlns="" xmlns:a16="http://schemas.microsoft.com/office/drawing/2014/main" id="{CB8366AB-EEB0-4441-945B-AA4796624AE9}"/>
              </a:ext>
            </a:extLst>
          </p:cNvPr>
          <p:cNvPicPr>
            <a:picLocks noChangeAspect="1"/>
          </p:cNvPicPr>
          <p:nvPr/>
        </p:nvPicPr>
        <p:blipFill rotWithShape="1">
          <a:blip r:embed="rId5"/>
          <a:srcRect l="1559" t="34077" r="94259" b="36612"/>
          <a:stretch/>
        </p:blipFill>
        <p:spPr>
          <a:xfrm>
            <a:off x="6839126" y="4439335"/>
            <a:ext cx="248798" cy="1225827"/>
          </a:xfrm>
          <a:prstGeom prst="rect">
            <a:avLst/>
          </a:prstGeom>
        </p:spPr>
      </p:pic>
      <p:pic>
        <p:nvPicPr>
          <p:cNvPr id="23" name="Picture 22">
            <a:extLst>
              <a:ext uri="{FF2B5EF4-FFF2-40B4-BE49-F238E27FC236}">
                <a16:creationId xmlns="" xmlns:a16="http://schemas.microsoft.com/office/drawing/2014/main" id="{07085F49-3E5A-457E-B86C-96E0AF9F4D21}"/>
              </a:ext>
            </a:extLst>
          </p:cNvPr>
          <p:cNvPicPr>
            <a:picLocks noChangeAspect="1"/>
          </p:cNvPicPr>
          <p:nvPr/>
        </p:nvPicPr>
        <p:blipFill>
          <a:blip r:embed="rId6"/>
          <a:stretch>
            <a:fillRect/>
          </a:stretch>
        </p:blipFill>
        <p:spPr>
          <a:xfrm>
            <a:off x="6000449" y="62615"/>
            <a:ext cx="6076443" cy="4261735"/>
          </a:xfrm>
          <a:prstGeom prst="rect">
            <a:avLst/>
          </a:prstGeom>
        </p:spPr>
      </p:pic>
      <p:pic>
        <p:nvPicPr>
          <p:cNvPr id="20" name="Picture 19">
            <a:extLst>
              <a:ext uri="{FF2B5EF4-FFF2-40B4-BE49-F238E27FC236}">
                <a16:creationId xmlns="" xmlns:a16="http://schemas.microsoft.com/office/drawing/2014/main" id="{A47C073F-D2FB-4C43-9249-DDDD1B6D5911}"/>
              </a:ext>
            </a:extLst>
          </p:cNvPr>
          <p:cNvPicPr>
            <a:picLocks noChangeAspect="1"/>
          </p:cNvPicPr>
          <p:nvPr/>
        </p:nvPicPr>
        <p:blipFill>
          <a:blip r:embed="rId7"/>
          <a:stretch>
            <a:fillRect/>
          </a:stretch>
        </p:blipFill>
        <p:spPr>
          <a:xfrm>
            <a:off x="9089423" y="3613679"/>
            <a:ext cx="2042337" cy="768163"/>
          </a:xfrm>
          <a:prstGeom prst="rect">
            <a:avLst/>
          </a:prstGeom>
        </p:spPr>
      </p:pic>
      <p:sp>
        <p:nvSpPr>
          <p:cNvPr id="10" name="Rectangle 9"/>
          <p:cNvSpPr/>
          <p:nvPr/>
        </p:nvSpPr>
        <p:spPr>
          <a:xfrm>
            <a:off x="162160" y="4439335"/>
            <a:ext cx="5414329" cy="19389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722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6C8F81C3-9AB0-46DB-A313-B193E5CD8D9E}"/>
              </a:ext>
            </a:extLst>
          </p:cNvPr>
          <p:cNvPicPr>
            <a:picLocks noChangeAspect="1"/>
          </p:cNvPicPr>
          <p:nvPr/>
        </p:nvPicPr>
        <p:blipFill rotWithShape="1">
          <a:blip r:embed="rId3"/>
          <a:srcRect t="15975"/>
          <a:stretch/>
        </p:blipFill>
        <p:spPr>
          <a:xfrm>
            <a:off x="224652" y="3633107"/>
            <a:ext cx="7477231" cy="3136459"/>
          </a:xfrm>
          <a:prstGeom prst="rect">
            <a:avLst/>
          </a:prstGeom>
        </p:spPr>
      </p:pic>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763190" y="27411"/>
            <a:ext cx="10515600" cy="900257"/>
          </a:xfrm>
        </p:spPr>
        <p:txBody>
          <a:bodyPr/>
          <a:lstStyle/>
          <a:p>
            <a:pPr algn="ctr"/>
            <a:r>
              <a:rPr lang="en-US" dirty="0">
                <a:latin typeface="+mn-lt"/>
              </a:rPr>
              <a:t>Current and Future Work</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92686" y="794646"/>
            <a:ext cx="6171010" cy="2971484"/>
          </a:xfrm>
        </p:spPr>
        <p:txBody>
          <a:bodyPr>
            <a:normAutofit lnSpcReduction="10000"/>
          </a:bodyPr>
          <a:lstStyle/>
          <a:p>
            <a:r>
              <a:rPr lang="en-US" sz="3200" dirty="0"/>
              <a:t>Have to </a:t>
            </a:r>
            <a:r>
              <a:rPr lang="en-US" sz="3200" dirty="0" smtClean="0"/>
              <a:t>do (this year)</a:t>
            </a:r>
            <a:endParaRPr lang="en-US" sz="3200" dirty="0"/>
          </a:p>
          <a:p>
            <a:pPr lvl="1"/>
            <a:r>
              <a:rPr lang="en-US" sz="2800" dirty="0"/>
              <a:t>Finish the power management</a:t>
            </a:r>
          </a:p>
          <a:p>
            <a:pPr lvl="2"/>
            <a:r>
              <a:rPr lang="en-US" dirty="0"/>
              <a:t>Goal = </a:t>
            </a:r>
            <a:r>
              <a:rPr lang="en-US" dirty="0" smtClean="0"/>
              <a:t>200X 200m </a:t>
            </a:r>
            <a:r>
              <a:rPr lang="en-US" dirty="0"/>
              <a:t>profiles over 1 year</a:t>
            </a:r>
          </a:p>
          <a:p>
            <a:pPr lvl="1"/>
            <a:r>
              <a:rPr lang="en-US" sz="2800" dirty="0" smtClean="0"/>
              <a:t>Finish Iridium RUDICS </a:t>
            </a:r>
            <a:r>
              <a:rPr lang="en-US" sz="2800" dirty="0" err="1" smtClean="0"/>
              <a:t>comms</a:t>
            </a:r>
            <a:endParaRPr lang="en-US" sz="2800" dirty="0"/>
          </a:p>
          <a:p>
            <a:pPr lvl="1"/>
            <a:r>
              <a:rPr lang="en-US" sz="2800" dirty="0"/>
              <a:t>Finish building CPF002 and CPF003</a:t>
            </a:r>
          </a:p>
          <a:p>
            <a:pPr lvl="1"/>
            <a:r>
              <a:rPr lang="en-US" sz="2800" dirty="0" smtClean="0"/>
              <a:t>Run more MBARI </a:t>
            </a:r>
            <a:r>
              <a:rPr lang="en-US" sz="2800" dirty="0"/>
              <a:t>science </a:t>
            </a:r>
            <a:r>
              <a:rPr lang="en-US" sz="2800" dirty="0" smtClean="0"/>
              <a:t>missions with the </a:t>
            </a:r>
            <a:r>
              <a:rPr lang="en-US" sz="2800" dirty="0" err="1" smtClean="0"/>
              <a:t>FloatViz</a:t>
            </a:r>
            <a:r>
              <a:rPr lang="en-US" sz="2800" dirty="0" smtClean="0"/>
              <a:t> data pipeline</a:t>
            </a:r>
            <a:endParaRPr lang="en-US" dirty="0"/>
          </a:p>
        </p:txBody>
      </p:sp>
      <p:sp>
        <p:nvSpPr>
          <p:cNvPr id="6" name="Content Placeholder 4">
            <a:extLst>
              <a:ext uri="{FF2B5EF4-FFF2-40B4-BE49-F238E27FC236}">
                <a16:creationId xmlns="" xmlns:a16="http://schemas.microsoft.com/office/drawing/2014/main" id="{A156D9AE-3EB7-4C78-8D65-45904291EB80}"/>
              </a:ext>
            </a:extLst>
          </p:cNvPr>
          <p:cNvSpPr txBox="1">
            <a:spLocks/>
          </p:cNvSpPr>
          <p:nvPr/>
        </p:nvSpPr>
        <p:spPr>
          <a:xfrm>
            <a:off x="5770179" y="800100"/>
            <a:ext cx="4644072" cy="6057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t>Like </a:t>
            </a:r>
            <a:r>
              <a:rPr lang="en-US" sz="3200" dirty="0"/>
              <a:t>to do</a:t>
            </a:r>
          </a:p>
          <a:p>
            <a:pPr lvl="1"/>
            <a:r>
              <a:rPr lang="en-US" sz="2800" dirty="0"/>
              <a:t>Winched version </a:t>
            </a:r>
            <a:r>
              <a:rPr lang="en-US" sz="2800" dirty="0" smtClean="0"/>
              <a:t>for non-</a:t>
            </a:r>
            <a:r>
              <a:rPr lang="en-US" sz="2800" dirty="0" err="1"/>
              <a:t>L</a:t>
            </a:r>
            <a:r>
              <a:rPr lang="en-US" sz="2800" dirty="0" err="1" smtClean="0"/>
              <a:t>agrangian</a:t>
            </a:r>
            <a:r>
              <a:rPr lang="en-US" sz="2800" dirty="0" smtClean="0"/>
              <a:t> </a:t>
            </a:r>
            <a:r>
              <a:rPr lang="en-US" sz="2800" dirty="0"/>
              <a:t>applications</a:t>
            </a:r>
          </a:p>
          <a:p>
            <a:pPr lvl="1"/>
            <a:r>
              <a:rPr lang="en-US" sz="2800" dirty="0"/>
              <a:t>Inertial current meter for float “navigation”</a:t>
            </a:r>
          </a:p>
          <a:p>
            <a:pPr lvl="1"/>
            <a:r>
              <a:rPr lang="en-US" sz="2800" dirty="0"/>
              <a:t>Tech transfer</a:t>
            </a:r>
            <a:endParaRPr lang="en-US" dirty="0"/>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3417" t="23712" r="22783" b="30114"/>
          <a:stretch/>
        </p:blipFill>
        <p:spPr>
          <a:xfrm>
            <a:off x="9743089" y="516578"/>
            <a:ext cx="2588548" cy="6499104"/>
          </a:xfrm>
          <a:prstGeom prst="rect">
            <a:avLst/>
          </a:prstGeom>
        </p:spPr>
      </p:pic>
    </p:spTree>
    <p:extLst>
      <p:ext uri="{BB962C8B-B14F-4D97-AF65-F5344CB8AC3E}">
        <p14:creationId xmlns:p14="http://schemas.microsoft.com/office/powerpoint/2010/main" val="3448056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854529" y="69009"/>
            <a:ext cx="10515600" cy="900257"/>
          </a:xfrm>
        </p:spPr>
        <p:txBody>
          <a:bodyPr/>
          <a:lstStyle/>
          <a:p>
            <a:pPr algn="ctr"/>
            <a:r>
              <a:rPr lang="en-US" dirty="0">
                <a:latin typeface="+mn-lt"/>
              </a:rPr>
              <a:t>CPF Status Summary</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192054" y="1095348"/>
            <a:ext cx="11665574" cy="3179767"/>
          </a:xfrm>
        </p:spPr>
        <p:txBody>
          <a:bodyPr>
            <a:normAutofit fontScale="92500" lnSpcReduction="20000"/>
          </a:bodyPr>
          <a:lstStyle/>
          <a:p>
            <a:r>
              <a:rPr lang="en-US" sz="3500" dirty="0"/>
              <a:t>1 CPF with dozens of </a:t>
            </a:r>
            <a:r>
              <a:rPr lang="en-US" sz="3500" dirty="0" smtClean="0"/>
              <a:t>science </a:t>
            </a:r>
            <a:r>
              <a:rPr lang="en-US" sz="3500" dirty="0"/>
              <a:t>and engineering missions in Monterey </a:t>
            </a:r>
            <a:r>
              <a:rPr lang="en-US" sz="3500" dirty="0" smtClean="0"/>
              <a:t>Bay, some with only modest engineering involvement</a:t>
            </a:r>
            <a:endParaRPr lang="en-US" sz="3500" dirty="0"/>
          </a:p>
          <a:p>
            <a:r>
              <a:rPr lang="en-US" sz="3500" dirty="0"/>
              <a:t>2 CPFs nearing completion, operational Q4 2024</a:t>
            </a:r>
          </a:p>
          <a:p>
            <a:r>
              <a:rPr lang="en-US" sz="3500" dirty="0"/>
              <a:t>Data pipeline demonstrated</a:t>
            </a:r>
          </a:p>
          <a:p>
            <a:r>
              <a:rPr lang="en-US" sz="3500" dirty="0"/>
              <a:t>2 early CPF prototypes  used routinely by MBARI’s BOG group </a:t>
            </a:r>
          </a:p>
          <a:p>
            <a:r>
              <a:rPr lang="en-US" sz="3500" dirty="0"/>
              <a:t>1 BOG CPF being re-purposed for Colleen Durkin’s carbon export work</a:t>
            </a:r>
          </a:p>
          <a:p>
            <a:endParaRPr lang="en-US" dirty="0"/>
          </a:p>
        </p:txBody>
      </p:sp>
      <p:pic>
        <p:nvPicPr>
          <p:cNvPr id="3" name="Picture 2"/>
          <p:cNvPicPr>
            <a:picLocks noChangeAspect="1"/>
          </p:cNvPicPr>
          <p:nvPr/>
        </p:nvPicPr>
        <p:blipFill>
          <a:blip r:embed="rId3"/>
          <a:stretch>
            <a:fillRect/>
          </a:stretch>
        </p:blipFill>
        <p:spPr>
          <a:xfrm>
            <a:off x="4411537" y="4275115"/>
            <a:ext cx="3041667" cy="2281250"/>
          </a:xfrm>
          <a:prstGeom prst="rect">
            <a:avLst/>
          </a:prstGeom>
        </p:spPr>
      </p:pic>
      <p:sp>
        <p:nvSpPr>
          <p:cNvPr id="7" name="Rectangle 6"/>
          <p:cNvSpPr/>
          <p:nvPr/>
        </p:nvSpPr>
        <p:spPr>
          <a:xfrm>
            <a:off x="3229750" y="3734015"/>
            <a:ext cx="171873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7</a:t>
            </a:r>
          </a:p>
        </p:txBody>
      </p:sp>
      <p:sp>
        <p:nvSpPr>
          <p:cNvPr id="9" name="Rectangle 8"/>
          <p:cNvSpPr/>
          <p:nvPr/>
        </p:nvSpPr>
        <p:spPr>
          <a:xfrm>
            <a:off x="6593834" y="3734015"/>
            <a:ext cx="1718740" cy="1754326"/>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a:t>
            </a:r>
            <a:r>
              <a:rPr lang="en-US" sz="5400" b="1" dirty="0" smtClean="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8</a:t>
            </a:r>
            <a:endParaRPr lang="en-US" sz="5400" b="1"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endParaRPr>
          </a:p>
          <a:p>
            <a:pPr algn="ctr"/>
            <a:r>
              <a:rPr lang="en-US" sz="5400" b="1" cap="none" spc="0" dirty="0">
                <a:ln w="9525">
                  <a:solidFill>
                    <a:schemeClr val="bg1"/>
                  </a:solidFill>
                  <a:prstDash val="solid"/>
                </a:ln>
                <a:solidFill>
                  <a:srgbClr val="92D050"/>
                </a:solidFill>
                <a:effectLst>
                  <a:outerShdw blurRad="12700" dist="38100" dir="2700000" algn="tl" rotWithShape="0">
                    <a:schemeClr val="accent5">
                      <a:lumMod val="60000"/>
                      <a:lumOff val="40000"/>
                    </a:schemeClr>
                  </a:outerShdw>
                </a:effectLst>
              </a:rPr>
              <a:t>TRL 9</a:t>
            </a:r>
          </a:p>
        </p:txBody>
      </p:sp>
      <p:sp>
        <p:nvSpPr>
          <p:cNvPr id="11" name="TextBox 10"/>
          <p:cNvSpPr txBox="1"/>
          <p:nvPr/>
        </p:nvSpPr>
        <p:spPr>
          <a:xfrm>
            <a:off x="141617" y="4462064"/>
            <a:ext cx="4313637" cy="1938992"/>
          </a:xfrm>
          <a:prstGeom prst="rect">
            <a:avLst/>
          </a:prstGeom>
          <a:noFill/>
        </p:spPr>
        <p:txBody>
          <a:bodyPr wrap="square" rtlCol="0">
            <a:spAutoFit/>
          </a:bodyPr>
          <a:lstStyle/>
          <a:p>
            <a:r>
              <a:rPr lang="en-US" sz="2400" dirty="0"/>
              <a:t>NOAA TRL </a:t>
            </a:r>
            <a:r>
              <a:rPr lang="en-US" sz="2400" dirty="0" smtClean="0"/>
              <a:t>7-ish: </a:t>
            </a:r>
            <a:r>
              <a:rPr lang="en-US" sz="2400" dirty="0"/>
              <a:t>Prototype system… demonstrated in near-real world environment; subsystem components fully integrated into system</a:t>
            </a:r>
          </a:p>
        </p:txBody>
      </p:sp>
      <p:sp>
        <p:nvSpPr>
          <p:cNvPr id="12" name="TextBox 11"/>
          <p:cNvSpPr txBox="1"/>
          <p:nvPr/>
        </p:nvSpPr>
        <p:spPr>
          <a:xfrm>
            <a:off x="7880229" y="3938843"/>
            <a:ext cx="4155379" cy="2462213"/>
          </a:xfrm>
          <a:prstGeom prst="rect">
            <a:avLst/>
          </a:prstGeom>
          <a:noFill/>
        </p:spPr>
        <p:txBody>
          <a:bodyPr wrap="square" rtlCol="0">
            <a:spAutoFit/>
          </a:bodyPr>
          <a:lstStyle/>
          <a:p>
            <a:pPr lvl="1"/>
            <a:r>
              <a:rPr lang="en-US" sz="2200" dirty="0" smtClean="0"/>
              <a:t>8: Finalized system … shown </a:t>
            </a:r>
            <a:r>
              <a:rPr lang="en-US" sz="2200" dirty="0"/>
              <a:t>to operate </a:t>
            </a:r>
            <a:r>
              <a:rPr lang="en-US" sz="2200" dirty="0" smtClean="0"/>
              <a:t>… within </a:t>
            </a:r>
            <a:r>
              <a:rPr lang="en-US" sz="2200" dirty="0"/>
              <a:t>user’s </a:t>
            </a:r>
            <a:r>
              <a:rPr lang="en-US" sz="2200" dirty="0" smtClean="0"/>
              <a:t>environment … training </a:t>
            </a:r>
            <a:r>
              <a:rPr lang="en-US" sz="2200" dirty="0"/>
              <a:t>and </a:t>
            </a:r>
            <a:r>
              <a:rPr lang="en-US" sz="2200" dirty="0" smtClean="0"/>
              <a:t>documentation completed</a:t>
            </a:r>
          </a:p>
          <a:p>
            <a:pPr lvl="1"/>
            <a:endParaRPr lang="en-US" sz="2200" dirty="0"/>
          </a:p>
          <a:p>
            <a:pPr lvl="1"/>
            <a:r>
              <a:rPr lang="en-US" sz="2200" dirty="0"/>
              <a:t>9: </a:t>
            </a:r>
            <a:r>
              <a:rPr lang="en-US" sz="2200" dirty="0" smtClean="0"/>
              <a:t>System … deployed </a:t>
            </a:r>
            <a:r>
              <a:rPr lang="en-US" sz="2200" dirty="0"/>
              <a:t>and used </a:t>
            </a:r>
            <a:r>
              <a:rPr lang="en-US" sz="2200" dirty="0" smtClean="0"/>
              <a:t>routinely</a:t>
            </a:r>
            <a:endParaRPr lang="en-US" sz="2200" dirty="0"/>
          </a:p>
        </p:txBody>
      </p:sp>
      <p:sp>
        <p:nvSpPr>
          <p:cNvPr id="6" name="Curved Down Arrow 5"/>
          <p:cNvSpPr/>
          <p:nvPr/>
        </p:nvSpPr>
        <p:spPr>
          <a:xfrm>
            <a:off x="4914337" y="3724803"/>
            <a:ext cx="1774747" cy="424230"/>
          </a:xfrm>
          <a:prstGeom prst="curvedDownArrow">
            <a:avLst>
              <a:gd name="adj1" fmla="val 27060"/>
              <a:gd name="adj2" fmla="val 119017"/>
              <a:gd name="adj3" fmla="val 34556"/>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72160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766129" y="185065"/>
            <a:ext cx="5059017" cy="900257"/>
          </a:xfrm>
        </p:spPr>
        <p:txBody>
          <a:bodyPr>
            <a:normAutofit/>
          </a:bodyPr>
          <a:lstStyle/>
          <a:p>
            <a:pPr algn="ctr"/>
            <a:r>
              <a:rPr lang="en-US" dirty="0">
                <a:latin typeface="+mn-lt"/>
              </a:rPr>
              <a:t>Technology Transfer</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411823" y="1571801"/>
            <a:ext cx="6646624" cy="5325269"/>
          </a:xfrm>
        </p:spPr>
        <p:txBody>
          <a:bodyPr>
            <a:normAutofit/>
          </a:bodyPr>
          <a:lstStyle/>
          <a:p>
            <a:r>
              <a:rPr lang="en-US" sz="3600" dirty="0" smtClean="0"/>
              <a:t>Possible </a:t>
            </a:r>
            <a:r>
              <a:rPr lang="en-US" sz="3600" dirty="0"/>
              <a:t>tech transfer </a:t>
            </a:r>
            <a:r>
              <a:rPr lang="en-US" sz="3600" dirty="0" smtClean="0"/>
              <a:t>options:</a:t>
            </a:r>
            <a:endParaRPr lang="en-US" sz="3600" dirty="0"/>
          </a:p>
          <a:p>
            <a:pPr lvl="2"/>
            <a:r>
              <a:rPr lang="en-US" sz="2800" dirty="0"/>
              <a:t>Collaborations</a:t>
            </a:r>
          </a:p>
          <a:p>
            <a:pPr lvl="2"/>
            <a:r>
              <a:rPr lang="en-US" sz="2800" dirty="0"/>
              <a:t>Commercialization</a:t>
            </a:r>
          </a:p>
          <a:p>
            <a:pPr lvl="2"/>
            <a:r>
              <a:rPr lang="en-US" sz="2800" dirty="0"/>
              <a:t>Open </a:t>
            </a:r>
            <a:r>
              <a:rPr lang="en-US" sz="2800" dirty="0" smtClean="0"/>
              <a:t>Source</a:t>
            </a:r>
            <a:endParaRPr lang="en-US" sz="2800" dirty="0"/>
          </a:p>
          <a:p>
            <a:pPr lvl="2"/>
            <a:r>
              <a:rPr lang="en-US" sz="2800" dirty="0"/>
              <a:t>Others?</a:t>
            </a:r>
          </a:p>
        </p:txBody>
      </p:sp>
      <p:pic>
        <p:nvPicPr>
          <p:cNvPr id="6" name="Picture 5">
            <a:extLst>
              <a:ext uri="{FF2B5EF4-FFF2-40B4-BE49-F238E27FC236}">
                <a16:creationId xmlns="" xmlns:a16="http://schemas.microsoft.com/office/drawing/2014/main" id="{1A65D671-9750-44B7-8EAF-0A8F8BD92013}"/>
              </a:ext>
            </a:extLst>
          </p:cNvPr>
          <p:cNvPicPr>
            <a:picLocks noChangeAspect="1"/>
          </p:cNvPicPr>
          <p:nvPr/>
        </p:nvPicPr>
        <p:blipFill>
          <a:blip r:embed="rId3"/>
          <a:stretch>
            <a:fillRect/>
          </a:stretch>
        </p:blipFill>
        <p:spPr>
          <a:xfrm>
            <a:off x="7096539" y="1013587"/>
            <a:ext cx="4778231" cy="5248703"/>
          </a:xfrm>
          <a:prstGeom prst="rect">
            <a:avLst/>
          </a:prstGeom>
        </p:spPr>
      </p:pic>
      <p:sp>
        <p:nvSpPr>
          <p:cNvPr id="7" name="TextBox 6">
            <a:extLst>
              <a:ext uri="{FF2B5EF4-FFF2-40B4-BE49-F238E27FC236}">
                <a16:creationId xmlns="" xmlns:a16="http://schemas.microsoft.com/office/drawing/2014/main" id="{DD3D97A1-F308-40E5-BB29-4E769147ABF2}"/>
              </a:ext>
            </a:extLst>
          </p:cNvPr>
          <p:cNvSpPr txBox="1"/>
          <p:nvPr/>
        </p:nvSpPr>
        <p:spPr>
          <a:xfrm>
            <a:off x="3220572" y="5200589"/>
            <a:ext cx="4538869" cy="923330"/>
          </a:xfrm>
          <a:prstGeom prst="rect">
            <a:avLst/>
          </a:prstGeom>
          <a:solidFill>
            <a:schemeClr val="accent1">
              <a:lumMod val="60000"/>
              <a:lumOff val="40000"/>
            </a:schemeClr>
          </a:solidFill>
          <a:ln w="15875">
            <a:solidFill>
              <a:schemeClr val="bg1"/>
            </a:solidFill>
          </a:ln>
        </p:spPr>
        <p:txBody>
          <a:bodyPr wrap="square" rtlCol="0">
            <a:spAutoFit/>
          </a:bodyPr>
          <a:lstStyle/>
          <a:p>
            <a:pPr algn="ctr"/>
            <a:r>
              <a:rPr lang="en-US" dirty="0"/>
              <a:t>MBARI’s Biological Oceanography Group has been running 2 CPFs for several years (and setting the fashion standard)</a:t>
            </a:r>
          </a:p>
        </p:txBody>
      </p:sp>
    </p:spTree>
    <p:extLst>
      <p:ext uri="{BB962C8B-B14F-4D97-AF65-F5344CB8AC3E}">
        <p14:creationId xmlns:p14="http://schemas.microsoft.com/office/powerpoint/2010/main" val="1557460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a:extLst>
              <a:ext uri="{FF2B5EF4-FFF2-40B4-BE49-F238E27FC236}">
                <a16:creationId xmlns="" xmlns:a16="http://schemas.microsoft.com/office/drawing/2014/main" id="{A156D9AE-3EB7-4C78-8D65-45904291EB80}"/>
              </a:ext>
            </a:extLst>
          </p:cNvPr>
          <p:cNvSpPr txBox="1">
            <a:spLocks/>
          </p:cNvSpPr>
          <p:nvPr/>
        </p:nvSpPr>
        <p:spPr>
          <a:xfrm>
            <a:off x="4664681" y="1258613"/>
            <a:ext cx="7352504" cy="5689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800" dirty="0"/>
              <a:t>Commercialization</a:t>
            </a:r>
          </a:p>
          <a:p>
            <a:pPr lvl="2"/>
            <a:r>
              <a:rPr lang="en-US" sz="2400" dirty="0">
                <a:solidFill>
                  <a:prstClr val="white"/>
                </a:solidFill>
              </a:rPr>
              <a:t>Pros:</a:t>
            </a:r>
          </a:p>
          <a:p>
            <a:pPr lvl="3"/>
            <a:r>
              <a:rPr lang="en-US" sz="2200" dirty="0" smtClean="0">
                <a:solidFill>
                  <a:prstClr val="white"/>
                </a:solidFill>
              </a:rPr>
              <a:t>Anyone </a:t>
            </a:r>
            <a:r>
              <a:rPr lang="en-US" sz="2200" dirty="0">
                <a:solidFill>
                  <a:prstClr val="white"/>
                </a:solidFill>
              </a:rPr>
              <a:t>can buy a </a:t>
            </a:r>
            <a:r>
              <a:rPr lang="en-US" sz="2200" dirty="0" smtClean="0">
                <a:solidFill>
                  <a:prstClr val="white"/>
                </a:solidFill>
              </a:rPr>
              <a:t>CPF (theoretically)</a:t>
            </a:r>
            <a:endParaRPr lang="en-US" sz="2200" dirty="0">
              <a:solidFill>
                <a:prstClr val="white"/>
              </a:solidFill>
            </a:endParaRPr>
          </a:p>
          <a:p>
            <a:pPr lvl="2"/>
            <a:r>
              <a:rPr lang="en-US" sz="2600" dirty="0">
                <a:solidFill>
                  <a:prstClr val="white"/>
                </a:solidFill>
              </a:rPr>
              <a:t>Cons (based on my experience):</a:t>
            </a:r>
          </a:p>
          <a:p>
            <a:pPr lvl="3"/>
            <a:r>
              <a:rPr lang="en-US" sz="2200" dirty="0" smtClean="0">
                <a:solidFill>
                  <a:prstClr val="white"/>
                </a:solidFill>
              </a:rPr>
              <a:t>CPFs will be expensive </a:t>
            </a:r>
            <a:endParaRPr lang="en-US" sz="2200" dirty="0">
              <a:solidFill>
                <a:prstClr val="white"/>
              </a:solidFill>
            </a:endParaRPr>
          </a:p>
          <a:p>
            <a:pPr lvl="3"/>
            <a:r>
              <a:rPr lang="en-US" sz="2200" dirty="0">
                <a:solidFill>
                  <a:prstClr val="white"/>
                </a:solidFill>
              </a:rPr>
              <a:t>Development stagnates</a:t>
            </a:r>
          </a:p>
          <a:p>
            <a:pPr lvl="3"/>
            <a:r>
              <a:rPr lang="en-US" sz="2200" dirty="0">
                <a:solidFill>
                  <a:prstClr val="white"/>
                </a:solidFill>
              </a:rPr>
              <a:t>Degraded reliability</a:t>
            </a:r>
          </a:p>
          <a:p>
            <a:pPr lvl="3"/>
            <a:r>
              <a:rPr lang="en-US" sz="2200" dirty="0">
                <a:solidFill>
                  <a:prstClr val="white"/>
                </a:solidFill>
              </a:rPr>
              <a:t>Sole source risks</a:t>
            </a:r>
          </a:p>
          <a:p>
            <a:pPr lvl="3"/>
            <a:r>
              <a:rPr lang="en-US" sz="2200" dirty="0">
                <a:solidFill>
                  <a:prstClr val="white"/>
                </a:solidFill>
              </a:rPr>
              <a:t>Only provides a product, not the rest of the </a:t>
            </a:r>
            <a:r>
              <a:rPr lang="en-US" sz="2200" dirty="0" smtClean="0">
                <a:solidFill>
                  <a:prstClr val="white"/>
                </a:solidFill>
              </a:rPr>
              <a:t>system required </a:t>
            </a:r>
            <a:r>
              <a:rPr lang="en-US" sz="2200" dirty="0">
                <a:solidFill>
                  <a:prstClr val="white"/>
                </a:solidFill>
              </a:rPr>
              <a:t>for successful projects</a:t>
            </a:r>
          </a:p>
          <a:p>
            <a:pPr lvl="3"/>
            <a:r>
              <a:rPr lang="en-US" sz="2200" dirty="0">
                <a:solidFill>
                  <a:prstClr val="white"/>
                </a:solidFill>
              </a:rPr>
              <a:t>Limited (or no) flexibility to address new applications</a:t>
            </a:r>
          </a:p>
          <a:p>
            <a:pPr lvl="3"/>
            <a:r>
              <a:rPr lang="en-US" sz="2200" dirty="0">
                <a:solidFill>
                  <a:prstClr val="white"/>
                </a:solidFill>
              </a:rPr>
              <a:t>Individual buyers have to cover all the </a:t>
            </a:r>
            <a:r>
              <a:rPr lang="en-US" sz="2200" dirty="0" smtClean="0">
                <a:solidFill>
                  <a:prstClr val="white"/>
                </a:solidFill>
              </a:rPr>
              <a:t>capital costs </a:t>
            </a:r>
            <a:r>
              <a:rPr lang="en-US" sz="2200" dirty="0">
                <a:solidFill>
                  <a:prstClr val="white"/>
                </a:solidFill>
              </a:rPr>
              <a:t>even if they only deploy CPFs a couple of months a </a:t>
            </a:r>
            <a:r>
              <a:rPr lang="en-US" sz="2200" dirty="0" smtClean="0">
                <a:solidFill>
                  <a:prstClr val="white"/>
                </a:solidFill>
              </a:rPr>
              <a:t>year</a:t>
            </a:r>
            <a:endParaRPr lang="en-US" sz="2400" dirty="0">
              <a:solidFill>
                <a:prstClr val="white"/>
              </a:solidFill>
            </a:endParaRPr>
          </a:p>
          <a:p>
            <a:pPr lvl="2"/>
            <a:endParaRPr lang="en-US" dirty="0"/>
          </a:p>
        </p:txBody>
      </p:sp>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771425" y="124793"/>
            <a:ext cx="10515600" cy="900257"/>
          </a:xfrm>
        </p:spPr>
        <p:txBody>
          <a:bodyPr>
            <a:normAutofit/>
          </a:bodyPr>
          <a:lstStyle/>
          <a:p>
            <a:pPr algn="ctr"/>
            <a:r>
              <a:rPr lang="en-US" dirty="0">
                <a:latin typeface="+mn-lt"/>
              </a:rPr>
              <a:t>Tech Transfer Options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74931" y="1348165"/>
            <a:ext cx="4878462" cy="4975523"/>
          </a:xfrm>
        </p:spPr>
        <p:txBody>
          <a:bodyPr>
            <a:normAutofit fontScale="70000" lnSpcReduction="20000"/>
          </a:bodyPr>
          <a:lstStyle/>
          <a:p>
            <a:pPr lvl="1"/>
            <a:r>
              <a:rPr lang="en-US" sz="3600" dirty="0"/>
              <a:t>Collaborations</a:t>
            </a:r>
          </a:p>
          <a:p>
            <a:pPr lvl="2">
              <a:lnSpc>
                <a:spcPct val="120000"/>
              </a:lnSpc>
            </a:pPr>
            <a:r>
              <a:rPr lang="en-US" sz="3100" dirty="0"/>
              <a:t>If a CPF system is interesting to you</a:t>
            </a:r>
            <a:r>
              <a:rPr lang="en-US" sz="3100" dirty="0" smtClean="0"/>
              <a:t>, please let’s </a:t>
            </a:r>
            <a:r>
              <a:rPr lang="en-US" sz="3100" dirty="0" smtClean="0"/>
              <a:t>talk</a:t>
            </a:r>
          </a:p>
          <a:p>
            <a:pPr lvl="2">
              <a:lnSpc>
                <a:spcPct val="120000"/>
              </a:lnSpc>
            </a:pPr>
            <a:endParaRPr lang="en-US" sz="3100" dirty="0"/>
          </a:p>
          <a:p>
            <a:pPr marL="914400" lvl="2" indent="0">
              <a:lnSpc>
                <a:spcPct val="120000"/>
              </a:lnSpc>
              <a:buNone/>
            </a:pPr>
            <a:endParaRPr lang="en-US" sz="3100" dirty="0" smtClean="0"/>
          </a:p>
          <a:p>
            <a:pPr marL="914400" lvl="2" indent="0">
              <a:lnSpc>
                <a:spcPct val="120000"/>
              </a:lnSpc>
              <a:buNone/>
            </a:pPr>
            <a:endParaRPr lang="en-US" sz="3100" dirty="0"/>
          </a:p>
          <a:p>
            <a:pPr lvl="1">
              <a:lnSpc>
                <a:spcPct val="120000"/>
              </a:lnSpc>
            </a:pPr>
            <a:r>
              <a:rPr lang="en-US" sz="3600" dirty="0"/>
              <a:t>Open Source</a:t>
            </a:r>
          </a:p>
          <a:p>
            <a:pPr lvl="2">
              <a:lnSpc>
                <a:spcPct val="120000"/>
              </a:lnSpc>
            </a:pPr>
            <a:r>
              <a:rPr lang="en-US" sz="3100" dirty="0"/>
              <a:t>Pros:</a:t>
            </a:r>
          </a:p>
          <a:p>
            <a:pPr lvl="3">
              <a:lnSpc>
                <a:spcPct val="120000"/>
              </a:lnSpc>
            </a:pPr>
            <a:r>
              <a:rPr lang="en-US" sz="3100" dirty="0" smtClean="0"/>
              <a:t>The exact opposite of the commercialization cons</a:t>
            </a:r>
            <a:endParaRPr lang="en-US" sz="3100" dirty="0"/>
          </a:p>
          <a:p>
            <a:pPr lvl="2">
              <a:lnSpc>
                <a:spcPct val="120000"/>
              </a:lnSpc>
            </a:pPr>
            <a:r>
              <a:rPr lang="en-US" sz="3100" dirty="0"/>
              <a:t>Cons:</a:t>
            </a:r>
          </a:p>
          <a:p>
            <a:pPr lvl="3">
              <a:lnSpc>
                <a:spcPct val="120000"/>
              </a:lnSpc>
            </a:pPr>
            <a:r>
              <a:rPr lang="en-US" sz="3100" dirty="0" smtClean="0"/>
              <a:t>It may not be feasible</a:t>
            </a:r>
            <a:endParaRPr lang="en-US" sz="2800" dirty="0"/>
          </a:p>
        </p:txBody>
      </p:sp>
    </p:spTree>
    <p:extLst>
      <p:ext uri="{BB962C8B-B14F-4D97-AF65-F5344CB8AC3E}">
        <p14:creationId xmlns:p14="http://schemas.microsoft.com/office/powerpoint/2010/main" val="41749701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649806" y="179514"/>
            <a:ext cx="10515600" cy="1534986"/>
          </a:xfrm>
        </p:spPr>
        <p:txBody>
          <a:bodyPr>
            <a:normAutofit/>
          </a:bodyPr>
          <a:lstStyle/>
          <a:p>
            <a:pPr algn="ctr"/>
            <a:r>
              <a:rPr lang="en-US" dirty="0" smtClean="0">
                <a:latin typeface="+mn-lt"/>
              </a:rPr>
              <a:t>My Preference</a:t>
            </a:r>
            <a:endParaRPr lang="en-US" dirty="0">
              <a:latin typeface="+mn-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754" y="1714500"/>
            <a:ext cx="9525000" cy="4476750"/>
          </a:xfrm>
          <a:prstGeom prst="rect">
            <a:avLst/>
          </a:prstGeom>
        </p:spPr>
      </p:pic>
    </p:spTree>
    <p:extLst>
      <p:ext uri="{BB962C8B-B14F-4D97-AF65-F5344CB8AC3E}">
        <p14:creationId xmlns:p14="http://schemas.microsoft.com/office/powerpoint/2010/main" val="304079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 calcmode="lin" valueType="num">
                                      <p:cBhvr>
                                        <p:cTn id="9" dur="3000" fill="hold"/>
                                        <p:tgtEl>
                                          <p:spTgt spid="4"/>
                                        </p:tgtEl>
                                        <p:attrNameLst>
                                          <p:attrName>style.rotation</p:attrName>
                                        </p:attrNameLst>
                                      </p:cBhvr>
                                      <p:tavLst>
                                        <p:tav tm="0">
                                          <p:val>
                                            <p:fltVal val="90"/>
                                          </p:val>
                                        </p:tav>
                                        <p:tav tm="100000">
                                          <p:val>
                                            <p:fltVal val="0"/>
                                          </p:val>
                                        </p:tav>
                                      </p:tavLst>
                                    </p:anim>
                                    <p:animEffect transition="in" filter="fade">
                                      <p:cBhvr>
                                        <p:cTn id="10"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Calibri" panose="020F0502020204030204" pitchFamily="34" charset="0"/>
                <a:cs typeface="Calibri" panose="020F0502020204030204" pitchFamily="34" charset="0"/>
              </a:rPr>
              <a:t>CPF Open Source Ecosystem (COSE)</a:t>
            </a: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900" dirty="0" smtClean="0"/>
              <a:t>The </a:t>
            </a:r>
            <a:r>
              <a:rPr lang="en-US" sz="3900" dirty="0"/>
              <a:t>critical component is an appropriate size group of users</a:t>
            </a:r>
          </a:p>
          <a:p>
            <a:pPr lvl="2"/>
            <a:r>
              <a:rPr lang="en-US" sz="3200" dirty="0" smtClean="0"/>
              <a:t>~10 CPFs a year </a:t>
            </a:r>
          </a:p>
          <a:p>
            <a:pPr marL="914400" lvl="2" indent="0">
              <a:buNone/>
            </a:pPr>
            <a:r>
              <a:rPr lang="en-US" sz="3200" dirty="0" smtClean="0"/>
              <a:t>OR</a:t>
            </a:r>
          </a:p>
          <a:p>
            <a:pPr lvl="2"/>
            <a:r>
              <a:rPr lang="en-US" sz="3200" dirty="0" smtClean="0"/>
              <a:t>3-5 Projects a year</a:t>
            </a:r>
          </a:p>
          <a:p>
            <a:pPr marL="914400" lvl="2" indent="0">
              <a:buNone/>
            </a:pPr>
            <a:r>
              <a:rPr lang="en-US" sz="3200" dirty="0" smtClean="0"/>
              <a:t>OR</a:t>
            </a:r>
          </a:p>
          <a:p>
            <a:pPr lvl="2"/>
            <a:r>
              <a:rPr lang="en-US" sz="3200" dirty="0" smtClean="0"/>
              <a:t>1 large volume need </a:t>
            </a:r>
            <a:r>
              <a:rPr lang="en-US" sz="3200" dirty="0" smtClean="0">
                <a:sym typeface="Wingdings" panose="05000000000000000000" pitchFamily="2" charset="2"/>
              </a:rPr>
              <a:t> MRV for </a:t>
            </a:r>
            <a:r>
              <a:rPr lang="en-US" sz="3200" dirty="0" err="1" smtClean="0">
                <a:sym typeface="Wingdings" panose="05000000000000000000" pitchFamily="2" charset="2"/>
              </a:rPr>
              <a:t>mCDR</a:t>
            </a:r>
            <a:endParaRPr lang="en-US" sz="3200" dirty="0" smtClean="0">
              <a:sym typeface="Wingdings" panose="05000000000000000000" pitchFamily="2" charset="2"/>
            </a:endParaRP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 xmlns:a16="http://schemas.microsoft.com/office/drawing/2014/main" id="{9325F930-C858-481F-8B32-4F3C2995BB27}"/>
              </a:ext>
            </a:extLst>
          </p:cNvPr>
          <p:cNvSpPr/>
          <p:nvPr/>
        </p:nvSpPr>
        <p:spPr>
          <a:xfrm>
            <a:off x="10350500" y="301625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978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Calibri" panose="020F0502020204030204" pitchFamily="34" charset="0"/>
                <a:cs typeface="Calibri" panose="020F0502020204030204" pitchFamily="34" charset="0"/>
              </a:rPr>
              <a:t>CPF Open Source Ecosystem (COSE)</a:t>
            </a: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45806" y="1380048"/>
            <a:ext cx="7151103" cy="5241773"/>
          </a:xfrm>
        </p:spPr>
        <p:txBody>
          <a:bodyPr>
            <a:normAutofit/>
          </a:bodyPr>
          <a:lstStyle/>
          <a:p>
            <a:pPr lvl="1"/>
            <a:r>
              <a:rPr lang="en-US" sz="3600" dirty="0" smtClean="0">
                <a:sym typeface="Wingdings" panose="05000000000000000000" pitchFamily="2" charset="2"/>
              </a:rPr>
              <a:t>2</a:t>
            </a:r>
            <a:r>
              <a:rPr lang="en-US" sz="3600" baseline="30000" dirty="0" smtClean="0">
                <a:sym typeface="Wingdings" panose="05000000000000000000" pitchFamily="2" charset="2"/>
              </a:rPr>
              <a:t>nd</a:t>
            </a:r>
            <a:r>
              <a:rPr lang="en-US" sz="3600" dirty="0" smtClean="0">
                <a:sym typeface="Wingdings" panose="05000000000000000000" pitchFamily="2" charset="2"/>
              </a:rPr>
              <a:t> most critical: 1 </a:t>
            </a:r>
            <a:r>
              <a:rPr lang="en-US" sz="3600" dirty="0" smtClean="0">
                <a:sym typeface="Wingdings" panose="05000000000000000000" pitchFamily="2" charset="2"/>
              </a:rPr>
              <a:t>committed, </a:t>
            </a:r>
            <a:r>
              <a:rPr lang="en-US" sz="3600" dirty="0" smtClean="0">
                <a:sym typeface="Wingdings" panose="05000000000000000000" pitchFamily="2" charset="2"/>
              </a:rPr>
              <a:t>motivated CPF </a:t>
            </a:r>
            <a:r>
              <a:rPr lang="en-US" sz="3600" dirty="0" smtClean="0">
                <a:sym typeface="Wingdings" panose="05000000000000000000" pitchFamily="2" charset="2"/>
              </a:rPr>
              <a:t>group</a:t>
            </a:r>
            <a:endParaRPr lang="en-US" sz="3600" dirty="0"/>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 xmlns:a16="http://schemas.microsoft.com/office/drawing/2014/main" id="{9325F930-C858-481F-8B32-4F3C2995BB27}"/>
              </a:ext>
            </a:extLst>
          </p:cNvPr>
          <p:cNvSpPr/>
          <p:nvPr/>
        </p:nvSpPr>
        <p:spPr>
          <a:xfrm>
            <a:off x="7294709" y="170546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 xmlns:a16="http://schemas.microsoft.com/office/drawing/2014/main" id="{9325F930-C858-481F-8B32-4F3C2995BB27}"/>
              </a:ext>
            </a:extLst>
          </p:cNvPr>
          <p:cNvSpPr/>
          <p:nvPr/>
        </p:nvSpPr>
        <p:spPr>
          <a:xfrm>
            <a:off x="10368517" y="17460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 xmlns:a16="http://schemas.microsoft.com/office/drawing/2014/main" id="{9325F930-C858-481F-8B32-4F3C2995BB27}"/>
              </a:ext>
            </a:extLst>
          </p:cNvPr>
          <p:cNvSpPr/>
          <p:nvPr/>
        </p:nvSpPr>
        <p:spPr>
          <a:xfrm>
            <a:off x="9336781" y="1746000"/>
            <a:ext cx="1275664"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 xmlns:a16="http://schemas.microsoft.com/office/drawing/2014/main" id="{9325F930-C858-481F-8B32-4F3C2995BB27}"/>
              </a:ext>
            </a:extLst>
          </p:cNvPr>
          <p:cNvSpPr/>
          <p:nvPr/>
        </p:nvSpPr>
        <p:spPr>
          <a:xfrm>
            <a:off x="8346026" y="4128845"/>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99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377643" y="239408"/>
            <a:ext cx="4852004" cy="907084"/>
          </a:xfrm>
        </p:spPr>
        <p:txBody>
          <a:bodyPr>
            <a:noAutofit/>
          </a:bodyPr>
          <a:lstStyle/>
          <a:p>
            <a:r>
              <a:rPr lang="en-US" dirty="0"/>
              <a:t>Executive Summary</a:t>
            </a:r>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better understanding the health of the ocean</a:t>
            </a:r>
          </a:p>
          <a:p>
            <a:r>
              <a:rPr lang="en-US" sz="3200" b="1" dirty="0" smtClean="0"/>
              <a:t>The </a:t>
            </a:r>
            <a:r>
              <a:rPr lang="en-US" sz="3200" b="1" dirty="0"/>
              <a:t>CPF is optimized for use in the coastal zones and upper 350 meters of the world’s oceans: “where the bugs are”</a:t>
            </a:r>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pic>
        <p:nvPicPr>
          <p:cNvPr id="4" name="Picture 3"/>
          <p:cNvPicPr>
            <a:picLocks noChangeAspect="1"/>
          </p:cNvPicPr>
          <p:nvPr/>
        </p:nvPicPr>
        <p:blipFill>
          <a:blip r:embed="rId3"/>
          <a:stretch>
            <a:fillRect/>
          </a:stretch>
        </p:blipFill>
        <p:spPr>
          <a:xfrm>
            <a:off x="377643" y="2246834"/>
            <a:ext cx="8613957" cy="1495932"/>
          </a:xfrm>
          <a:prstGeom prst="rect">
            <a:avLst/>
          </a:prstGeom>
        </p:spPr>
      </p:pic>
    </p:spTree>
    <p:extLst>
      <p:ext uri="{BB962C8B-B14F-4D97-AF65-F5344CB8AC3E}">
        <p14:creationId xmlns:p14="http://schemas.microsoft.com/office/powerpoint/2010/main" val="9744784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71434"/>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9476" y="1501802"/>
            <a:ext cx="6635751" cy="5241773"/>
          </a:xfrm>
        </p:spPr>
        <p:txBody>
          <a:bodyPr>
            <a:normAutofit lnSpcReduction="10000"/>
          </a:bodyPr>
          <a:lstStyle/>
          <a:p>
            <a:pPr lvl="1"/>
            <a:r>
              <a:rPr lang="en-US" sz="3900" dirty="0" smtClean="0"/>
              <a:t>3</a:t>
            </a:r>
            <a:r>
              <a:rPr lang="en-US" sz="3900" baseline="30000" dirty="0" smtClean="0"/>
              <a:t>rd</a:t>
            </a:r>
            <a:r>
              <a:rPr lang="en-US" sz="3900" dirty="0" smtClean="0"/>
              <a:t> </a:t>
            </a:r>
            <a:r>
              <a:rPr lang="en-US" sz="3900" dirty="0" smtClean="0"/>
              <a:t>most critical: A </a:t>
            </a:r>
            <a:r>
              <a:rPr lang="en-US" sz="3900" dirty="0"/>
              <a:t>source of CPFs</a:t>
            </a:r>
          </a:p>
          <a:p>
            <a:pPr lvl="2"/>
            <a:r>
              <a:rPr lang="en-US" sz="2600" dirty="0"/>
              <a:t>Contract Manufacturer</a:t>
            </a:r>
          </a:p>
          <a:p>
            <a:pPr lvl="2"/>
            <a:r>
              <a:rPr lang="en-US" sz="2600" dirty="0"/>
              <a:t>Equipment supply pool</a:t>
            </a:r>
          </a:p>
          <a:p>
            <a:pPr lvl="3"/>
            <a:r>
              <a:rPr lang="en-US" sz="2600" dirty="0" smtClean="0"/>
              <a:t>NSF </a:t>
            </a:r>
            <a:r>
              <a:rPr lang="en-US" sz="2600" dirty="0"/>
              <a:t>Ocean Bottom Seismograph Instrument </a:t>
            </a:r>
            <a:r>
              <a:rPr lang="en-US" sz="2600" dirty="0" smtClean="0"/>
              <a:t>Center</a:t>
            </a:r>
          </a:p>
          <a:p>
            <a:pPr lvl="3"/>
            <a:r>
              <a:rPr lang="en-US" sz="2600" dirty="0" smtClean="0"/>
              <a:t>UNOLS Ships and ROVs</a:t>
            </a:r>
            <a:endParaRPr lang="en-US" sz="2600" dirty="0"/>
          </a:p>
          <a:p>
            <a:pPr lvl="3"/>
            <a:r>
              <a:rPr lang="en-US" sz="2400" dirty="0" smtClean="0"/>
              <a:t>Philanthropic Organization</a:t>
            </a:r>
            <a:endParaRPr lang="en-US" sz="2400" dirty="0"/>
          </a:p>
          <a:p>
            <a:pPr lvl="2"/>
            <a:r>
              <a:rPr lang="en-US" sz="2600" dirty="0"/>
              <a:t>Sponsored builder workshops</a:t>
            </a:r>
          </a:p>
          <a:p>
            <a:pPr lvl="2"/>
            <a:r>
              <a:rPr lang="en-US" sz="2600" dirty="0"/>
              <a:t>DIY </a:t>
            </a:r>
            <a:r>
              <a:rPr lang="en-US" sz="2600" dirty="0" smtClean="0"/>
              <a:t>documentation</a:t>
            </a:r>
          </a:p>
          <a:p>
            <a:pPr lvl="2"/>
            <a:r>
              <a:rPr lang="en-US" sz="2600" dirty="0"/>
              <a:t>Cooperative CPF-centric </a:t>
            </a:r>
            <a:r>
              <a:rPr lang="en-US" sz="2600" dirty="0" smtClean="0"/>
              <a:t>groups</a:t>
            </a:r>
            <a:endParaRPr lang="en-US" sz="2600" dirty="0"/>
          </a:p>
          <a:p>
            <a:pPr lvl="2"/>
            <a:r>
              <a:rPr lang="en-US" sz="2600" dirty="0"/>
              <a:t>Non-exclusive licensees</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sp>
        <p:nvSpPr>
          <p:cNvPr id="3" name="Oval 2">
            <a:extLst>
              <a:ext uri="{FF2B5EF4-FFF2-40B4-BE49-F238E27FC236}">
                <a16:creationId xmlns="" xmlns:a16="http://schemas.microsoft.com/office/drawing/2014/main" id="{9325F930-C858-481F-8B32-4F3C2995BB27}"/>
              </a:ext>
            </a:extLst>
          </p:cNvPr>
          <p:cNvSpPr/>
          <p:nvPr/>
        </p:nvSpPr>
        <p:spPr>
          <a:xfrm>
            <a:off x="8864600" y="2971800"/>
            <a:ext cx="152400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 xmlns:a16="http://schemas.microsoft.com/office/drawing/2014/main" id="{E924B5EC-ECF7-466D-A2E5-0FD6A99C9FB9}"/>
              </a:ext>
            </a:extLst>
          </p:cNvPr>
          <p:cNvSpPr/>
          <p:nvPr/>
        </p:nvSpPr>
        <p:spPr>
          <a:xfrm>
            <a:off x="8597900" y="1686149"/>
            <a:ext cx="908050" cy="118745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3134" y="2873599"/>
            <a:ext cx="1101954" cy="12856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0273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218299" y="1510811"/>
            <a:ext cx="7655222" cy="5315318"/>
          </a:xfrm>
        </p:spPr>
        <p:txBody>
          <a:bodyPr>
            <a:normAutofit/>
          </a:bodyPr>
          <a:lstStyle/>
          <a:p>
            <a:pPr lvl="1"/>
            <a:r>
              <a:rPr lang="en-US" sz="3900" dirty="0" smtClean="0"/>
              <a:t>Also critical: Expertise</a:t>
            </a:r>
            <a:endParaRPr lang="en-US" sz="3900" dirty="0"/>
          </a:p>
          <a:p>
            <a:pPr lvl="2"/>
            <a:r>
              <a:rPr lang="en-US" sz="3200" dirty="0"/>
              <a:t>Proposal development</a:t>
            </a:r>
          </a:p>
          <a:p>
            <a:pPr lvl="2"/>
            <a:r>
              <a:rPr lang="en-US" sz="3200" dirty="0"/>
              <a:t>Project </a:t>
            </a:r>
            <a:r>
              <a:rPr lang="en-US" sz="3200" dirty="0" smtClean="0"/>
              <a:t>planning</a:t>
            </a:r>
          </a:p>
          <a:p>
            <a:pPr lvl="2"/>
            <a:r>
              <a:rPr lang="en-US" sz="3200" dirty="0" smtClean="0"/>
              <a:t>Project Execution</a:t>
            </a:r>
            <a:endParaRPr lang="en-US" sz="3200" dirty="0"/>
          </a:p>
          <a:p>
            <a:pPr lvl="2"/>
            <a:r>
              <a:rPr lang="en-US" sz="3200" dirty="0"/>
              <a:t>“Rent-a-Tech”</a:t>
            </a:r>
          </a:p>
          <a:p>
            <a:pPr lvl="3"/>
            <a:r>
              <a:rPr lang="en-US" sz="2800" dirty="0"/>
              <a:t>Field work design, prep, deploy, operations, recover</a:t>
            </a:r>
            <a:r>
              <a:rPr lang="en-US" sz="3200" dirty="0"/>
              <a:t>	</a:t>
            </a:r>
          </a:p>
          <a:p>
            <a:pPr lvl="2"/>
            <a:r>
              <a:rPr lang="en-US" sz="3200" dirty="0"/>
              <a:t>One-stop-shop </a:t>
            </a:r>
            <a:r>
              <a:rPr lang="en-US" sz="3200" dirty="0" smtClean="0"/>
              <a:t>providers</a:t>
            </a:r>
          </a:p>
          <a:p>
            <a:pPr lvl="3"/>
            <a:r>
              <a:rPr lang="en-US" sz="2800" dirty="0" smtClean="0"/>
              <a:t>If there’s a high-volume application</a:t>
            </a:r>
            <a:r>
              <a:rPr lang="en-US" sz="2600" dirty="0"/>
              <a:t>	</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 xmlns:a16="http://schemas.microsoft.com/office/drawing/2014/main" id="{7F34BAC0-48B2-46A3-A201-0473AAECDE66}"/>
              </a:ext>
            </a:extLst>
          </p:cNvPr>
          <p:cNvPicPr>
            <a:picLocks noChangeAspect="1"/>
          </p:cNvPicPr>
          <p:nvPr/>
        </p:nvPicPr>
        <p:blipFill>
          <a:blip r:embed="rId4"/>
          <a:stretch>
            <a:fillRect/>
          </a:stretch>
        </p:blipFill>
        <p:spPr>
          <a:xfrm>
            <a:off x="7387476" y="2901643"/>
            <a:ext cx="1548518" cy="1207113"/>
          </a:xfrm>
          <a:prstGeom prst="rect">
            <a:avLst/>
          </a:prstGeom>
        </p:spPr>
      </p:pic>
      <p:pic>
        <p:nvPicPr>
          <p:cNvPr id="9" name="Picture 8">
            <a:extLst>
              <a:ext uri="{FF2B5EF4-FFF2-40B4-BE49-F238E27FC236}">
                <a16:creationId xmlns="" xmlns:a16="http://schemas.microsoft.com/office/drawing/2014/main" id="{7C8BA70C-1642-4859-AE6E-B6DE65C09BEC}"/>
              </a:ext>
            </a:extLst>
          </p:cNvPr>
          <p:cNvPicPr>
            <a:picLocks noChangeAspect="1"/>
          </p:cNvPicPr>
          <p:nvPr/>
        </p:nvPicPr>
        <p:blipFill>
          <a:blip r:embed="rId4"/>
          <a:stretch>
            <a:fillRect/>
          </a:stretch>
        </p:blipFill>
        <p:spPr>
          <a:xfrm>
            <a:off x="9505950" y="1739593"/>
            <a:ext cx="1028700" cy="1207113"/>
          </a:xfrm>
          <a:prstGeom prst="rect">
            <a:avLst/>
          </a:prstGeom>
        </p:spPr>
      </p:pic>
      <p:pic>
        <p:nvPicPr>
          <p:cNvPr id="4" name="Picture 3">
            <a:extLst>
              <a:ext uri="{FF2B5EF4-FFF2-40B4-BE49-F238E27FC236}">
                <a16:creationId xmlns="" xmlns:a16="http://schemas.microsoft.com/office/drawing/2014/main" id="{C9FD54FD-DE08-475D-8088-37E5E9C3D6E7}"/>
              </a:ext>
            </a:extLst>
          </p:cNvPr>
          <p:cNvPicPr>
            <a:picLocks noChangeAspect="1"/>
          </p:cNvPicPr>
          <p:nvPr/>
        </p:nvPicPr>
        <p:blipFill>
          <a:blip r:embed="rId4"/>
          <a:stretch>
            <a:fillRect/>
          </a:stretch>
        </p:blipFill>
        <p:spPr>
          <a:xfrm>
            <a:off x="10330347" y="1781793"/>
            <a:ext cx="1442553" cy="1207113"/>
          </a:xfrm>
          <a:prstGeom prst="rect">
            <a:avLst/>
          </a:prstGeom>
        </p:spPr>
      </p:pic>
      <p:pic>
        <p:nvPicPr>
          <p:cNvPr id="6" name="Picture 5">
            <a:extLst>
              <a:ext uri="{FF2B5EF4-FFF2-40B4-BE49-F238E27FC236}">
                <a16:creationId xmlns="" xmlns:a16="http://schemas.microsoft.com/office/drawing/2014/main" id="{11040B60-8A6E-4851-891D-A9CC1A24841F}"/>
              </a:ext>
            </a:extLst>
          </p:cNvPr>
          <p:cNvPicPr>
            <a:picLocks noChangeAspect="1"/>
          </p:cNvPicPr>
          <p:nvPr/>
        </p:nvPicPr>
        <p:blipFill>
          <a:blip r:embed="rId4"/>
          <a:stretch>
            <a:fillRect/>
          </a:stretch>
        </p:blipFill>
        <p:spPr>
          <a:xfrm>
            <a:off x="8916687" y="2901643"/>
            <a:ext cx="1548518" cy="1207113"/>
          </a:xfrm>
          <a:prstGeom prst="rect">
            <a:avLst/>
          </a:prstGeom>
        </p:spPr>
      </p:pic>
      <p:pic>
        <p:nvPicPr>
          <p:cNvPr id="10" name="Picture 9">
            <a:extLst>
              <a:ext uri="{FF2B5EF4-FFF2-40B4-BE49-F238E27FC236}">
                <a16:creationId xmlns="" xmlns:a16="http://schemas.microsoft.com/office/drawing/2014/main" id="{9CE0EB40-22A3-4080-8B84-AD448B92EFF3}"/>
              </a:ext>
            </a:extLst>
          </p:cNvPr>
          <p:cNvPicPr>
            <a:picLocks noChangeAspect="1"/>
          </p:cNvPicPr>
          <p:nvPr/>
        </p:nvPicPr>
        <p:blipFill>
          <a:blip r:embed="rId4"/>
          <a:stretch>
            <a:fillRect/>
          </a:stretch>
        </p:blipFill>
        <p:spPr>
          <a:xfrm>
            <a:off x="9487341" y="4101318"/>
            <a:ext cx="1548518" cy="1207113"/>
          </a:xfrm>
          <a:prstGeom prst="rect">
            <a:avLst/>
          </a:prstGeom>
        </p:spPr>
      </p:pic>
      <p:pic>
        <p:nvPicPr>
          <p:cNvPr id="11" name="Picture 10">
            <a:extLst>
              <a:ext uri="{FF2B5EF4-FFF2-40B4-BE49-F238E27FC236}">
                <a16:creationId xmlns="" xmlns:a16="http://schemas.microsoft.com/office/drawing/2014/main" id="{D707D295-CB04-4E2E-ACBF-07951671633D}"/>
              </a:ext>
            </a:extLst>
          </p:cNvPr>
          <p:cNvPicPr>
            <a:picLocks noChangeAspect="1"/>
          </p:cNvPicPr>
          <p:nvPr/>
        </p:nvPicPr>
        <p:blipFill>
          <a:blip r:embed="rId4"/>
          <a:stretch>
            <a:fillRect/>
          </a:stretch>
        </p:blipFill>
        <p:spPr>
          <a:xfrm>
            <a:off x="8556348" y="1757762"/>
            <a:ext cx="1028700" cy="1207113"/>
          </a:xfrm>
          <a:prstGeom prst="rect">
            <a:avLst/>
          </a:prstGeom>
        </p:spPr>
      </p:pic>
    </p:spTree>
    <p:extLst>
      <p:ext uri="{BB962C8B-B14F-4D97-AF65-F5344CB8AC3E}">
        <p14:creationId xmlns:p14="http://schemas.microsoft.com/office/powerpoint/2010/main" val="2625628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1089" y="246517"/>
            <a:ext cx="12192000" cy="900257"/>
          </a:xfrm>
        </p:spPr>
        <p:txBody>
          <a:bodyPr>
            <a:noAutofit/>
          </a:bodyPr>
          <a:lstStyle/>
          <a:p>
            <a:pPr algn="ctr"/>
            <a:r>
              <a:rPr lang="en-US" sz="3600" dirty="0">
                <a:latin typeface="+mn-lt"/>
              </a:rPr>
              <a:t>CPF Open Source Ecosystem (COSE)</a:t>
            </a:r>
            <a:br>
              <a:rPr lang="en-US" sz="3600" dirty="0">
                <a:latin typeface="+mn-lt"/>
              </a:rPr>
            </a:br>
            <a:r>
              <a:rPr lang="en-US" sz="3600" dirty="0">
                <a:latin typeface="+mn-lt"/>
              </a:rPr>
              <a:t>Critical Infrastructure</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359997" y="1413214"/>
            <a:ext cx="7655222" cy="5315318"/>
          </a:xfrm>
        </p:spPr>
        <p:txBody>
          <a:bodyPr>
            <a:normAutofit/>
          </a:bodyPr>
          <a:lstStyle/>
          <a:p>
            <a:pPr lvl="1"/>
            <a:r>
              <a:rPr lang="en-US" sz="3900" dirty="0" smtClean="0"/>
              <a:t>Open </a:t>
            </a:r>
            <a:r>
              <a:rPr lang="en-US" sz="3900" dirty="0"/>
              <a:t>sourcing an appropriate data pipeline is critical</a:t>
            </a:r>
          </a:p>
          <a:p>
            <a:pPr lvl="2"/>
            <a:r>
              <a:rPr lang="en-US" sz="3200" dirty="0" smtClean="0"/>
              <a:t>Argo-BGC is a model</a:t>
            </a:r>
          </a:p>
          <a:p>
            <a:pPr lvl="3"/>
            <a:r>
              <a:rPr lang="en-US" sz="3000" dirty="0" smtClean="0"/>
              <a:t>Can it be open-sourced?</a:t>
            </a:r>
          </a:p>
          <a:p>
            <a:pPr lvl="2"/>
            <a:r>
              <a:rPr lang="en-US" sz="3200" dirty="0" smtClean="0"/>
              <a:t>Outflow should be appropriately scalable, relevant</a:t>
            </a:r>
            <a:r>
              <a:rPr lang="en-US" sz="3200" dirty="0"/>
              <a:t>, defensible standard data products</a:t>
            </a:r>
          </a:p>
          <a:p>
            <a:pPr lvl="2"/>
            <a:r>
              <a:rPr lang="en-US" sz="3200" dirty="0"/>
              <a:t>Need data product developers</a:t>
            </a:r>
          </a:p>
        </p:txBody>
      </p:sp>
      <p:pic>
        <p:nvPicPr>
          <p:cNvPr id="7" name="Picture 6">
            <a:extLst>
              <a:ext uri="{FF2B5EF4-FFF2-40B4-BE49-F238E27FC236}">
                <a16:creationId xmlns="" xmlns:a16="http://schemas.microsoft.com/office/drawing/2014/main" id="{9BCC7067-F444-4553-8BBA-62996DF50919}"/>
              </a:ext>
            </a:extLst>
          </p:cNvPr>
          <p:cNvPicPr>
            <a:picLocks noChangeAspect="1"/>
          </p:cNvPicPr>
          <p:nvPr/>
        </p:nvPicPr>
        <p:blipFill>
          <a:blip r:embed="rId3"/>
          <a:stretch>
            <a:fillRect/>
          </a:stretch>
        </p:blipFill>
        <p:spPr>
          <a:xfrm>
            <a:off x="7426089" y="1343177"/>
            <a:ext cx="4568328" cy="4021279"/>
          </a:xfrm>
          <a:prstGeom prst="rect">
            <a:avLst/>
          </a:prstGeom>
        </p:spPr>
      </p:pic>
      <p:sp>
        <p:nvSpPr>
          <p:cNvPr id="8" name="TextBox 7">
            <a:extLst>
              <a:ext uri="{FF2B5EF4-FFF2-40B4-BE49-F238E27FC236}">
                <a16:creationId xmlns="" xmlns:a16="http://schemas.microsoft.com/office/drawing/2014/main" id="{524B5DD8-DC26-4EAE-BD87-D5EEEDEB7F2A}"/>
              </a:ext>
            </a:extLst>
          </p:cNvPr>
          <p:cNvSpPr txBox="1"/>
          <p:nvPr/>
        </p:nvSpPr>
        <p:spPr>
          <a:xfrm>
            <a:off x="7426089" y="5448857"/>
            <a:ext cx="4568328" cy="584775"/>
          </a:xfrm>
          <a:prstGeom prst="rect">
            <a:avLst/>
          </a:prstGeom>
          <a:noFill/>
        </p:spPr>
        <p:txBody>
          <a:bodyPr wrap="square" rtlCol="0">
            <a:spAutoFit/>
          </a:bodyPr>
          <a:lstStyle/>
          <a:p>
            <a:r>
              <a:rPr lang="en-US" sz="1600" dirty="0"/>
              <a:t>Pathways to Enable Open-Source Ecosystems (POSE)</a:t>
            </a:r>
          </a:p>
          <a:p>
            <a:r>
              <a:rPr lang="en-US" sz="1600" dirty="0"/>
              <a:t>PROGRAM SOLICITATION NSF 23-556</a:t>
            </a:r>
          </a:p>
        </p:txBody>
      </p:sp>
      <p:pic>
        <p:nvPicPr>
          <p:cNvPr id="3" name="Picture 2">
            <a:extLst>
              <a:ext uri="{FF2B5EF4-FFF2-40B4-BE49-F238E27FC236}">
                <a16:creationId xmlns="" xmlns:a16="http://schemas.microsoft.com/office/drawing/2014/main" id="{5689E332-B1C7-4926-B64D-BB02732219A0}"/>
              </a:ext>
            </a:extLst>
          </p:cNvPr>
          <p:cNvPicPr>
            <a:picLocks noChangeAspect="1"/>
          </p:cNvPicPr>
          <p:nvPr/>
        </p:nvPicPr>
        <p:blipFill>
          <a:blip r:embed="rId4"/>
          <a:stretch>
            <a:fillRect/>
          </a:stretch>
        </p:blipFill>
        <p:spPr>
          <a:xfrm>
            <a:off x="7387476" y="2984193"/>
            <a:ext cx="1548518" cy="1207113"/>
          </a:xfrm>
          <a:prstGeom prst="rect">
            <a:avLst/>
          </a:prstGeom>
        </p:spPr>
      </p:pic>
      <p:pic>
        <p:nvPicPr>
          <p:cNvPr id="9" name="Picture 8">
            <a:extLst>
              <a:ext uri="{FF2B5EF4-FFF2-40B4-BE49-F238E27FC236}">
                <a16:creationId xmlns="" xmlns:a16="http://schemas.microsoft.com/office/drawing/2014/main" id="{0E375C0C-1400-423B-80EB-7CE7FCB44C3F}"/>
              </a:ext>
            </a:extLst>
          </p:cNvPr>
          <p:cNvPicPr>
            <a:picLocks noChangeAspect="1"/>
          </p:cNvPicPr>
          <p:nvPr/>
        </p:nvPicPr>
        <p:blipFill>
          <a:blip r:embed="rId4"/>
          <a:stretch>
            <a:fillRect/>
          </a:stretch>
        </p:blipFill>
        <p:spPr>
          <a:xfrm>
            <a:off x="8416176" y="4140362"/>
            <a:ext cx="1548518" cy="1207113"/>
          </a:xfrm>
          <a:prstGeom prst="rect">
            <a:avLst/>
          </a:prstGeom>
        </p:spPr>
      </p:pic>
      <p:pic>
        <p:nvPicPr>
          <p:cNvPr id="10" name="Picture 9">
            <a:extLst>
              <a:ext uri="{FF2B5EF4-FFF2-40B4-BE49-F238E27FC236}">
                <a16:creationId xmlns="" xmlns:a16="http://schemas.microsoft.com/office/drawing/2014/main" id="{781449F4-B0B4-453F-BF29-E0E96874F687}"/>
              </a:ext>
            </a:extLst>
          </p:cNvPr>
          <p:cNvPicPr>
            <a:picLocks noChangeAspect="1"/>
          </p:cNvPicPr>
          <p:nvPr/>
        </p:nvPicPr>
        <p:blipFill>
          <a:blip r:embed="rId4"/>
          <a:stretch>
            <a:fillRect/>
          </a:stretch>
        </p:blipFill>
        <p:spPr>
          <a:xfrm>
            <a:off x="9431037" y="4104456"/>
            <a:ext cx="1548518" cy="1207113"/>
          </a:xfrm>
          <a:prstGeom prst="rect">
            <a:avLst/>
          </a:prstGeom>
        </p:spPr>
      </p:pic>
      <p:pic>
        <p:nvPicPr>
          <p:cNvPr id="11" name="Picture 10">
            <a:extLst>
              <a:ext uri="{FF2B5EF4-FFF2-40B4-BE49-F238E27FC236}">
                <a16:creationId xmlns="" xmlns:a16="http://schemas.microsoft.com/office/drawing/2014/main" id="{D8FE73E5-7DFC-42B5-8606-FCE0E46A579A}"/>
              </a:ext>
            </a:extLst>
          </p:cNvPr>
          <p:cNvPicPr>
            <a:picLocks noChangeAspect="1"/>
          </p:cNvPicPr>
          <p:nvPr/>
        </p:nvPicPr>
        <p:blipFill>
          <a:blip r:embed="rId4"/>
          <a:stretch>
            <a:fillRect/>
          </a:stretch>
        </p:blipFill>
        <p:spPr>
          <a:xfrm>
            <a:off x="10370837" y="4104456"/>
            <a:ext cx="1548518" cy="1207113"/>
          </a:xfrm>
          <a:prstGeom prst="rect">
            <a:avLst/>
          </a:prstGeom>
        </p:spPr>
      </p:pic>
      <p:pic>
        <p:nvPicPr>
          <p:cNvPr id="12" name="Picture 11">
            <a:extLst>
              <a:ext uri="{FF2B5EF4-FFF2-40B4-BE49-F238E27FC236}">
                <a16:creationId xmlns="" xmlns:a16="http://schemas.microsoft.com/office/drawing/2014/main" id="{ADD5249E-8F06-431B-95FB-1D21B1456DF5}"/>
              </a:ext>
            </a:extLst>
          </p:cNvPr>
          <p:cNvPicPr>
            <a:picLocks noChangeAspect="1"/>
          </p:cNvPicPr>
          <p:nvPr/>
        </p:nvPicPr>
        <p:blipFill>
          <a:blip r:embed="rId4"/>
          <a:stretch>
            <a:fillRect/>
          </a:stretch>
        </p:blipFill>
        <p:spPr>
          <a:xfrm>
            <a:off x="8828817" y="2984193"/>
            <a:ext cx="1548518" cy="1207113"/>
          </a:xfrm>
          <a:prstGeom prst="rect">
            <a:avLst/>
          </a:prstGeom>
        </p:spPr>
      </p:pic>
      <p:pic>
        <p:nvPicPr>
          <p:cNvPr id="13" name="Picture 12">
            <a:extLst>
              <a:ext uri="{FF2B5EF4-FFF2-40B4-BE49-F238E27FC236}">
                <a16:creationId xmlns="" xmlns:a16="http://schemas.microsoft.com/office/drawing/2014/main" id="{A0D81D58-4153-48B9-B007-FD4E312E445D}"/>
              </a:ext>
            </a:extLst>
          </p:cNvPr>
          <p:cNvPicPr>
            <a:picLocks noChangeAspect="1"/>
          </p:cNvPicPr>
          <p:nvPr/>
        </p:nvPicPr>
        <p:blipFill>
          <a:blip r:embed="rId4"/>
          <a:stretch>
            <a:fillRect/>
          </a:stretch>
        </p:blipFill>
        <p:spPr>
          <a:xfrm>
            <a:off x="9241863" y="1777080"/>
            <a:ext cx="1548518" cy="1207113"/>
          </a:xfrm>
          <a:prstGeom prst="rect">
            <a:avLst/>
          </a:prstGeom>
        </p:spPr>
      </p:pic>
      <p:pic>
        <p:nvPicPr>
          <p:cNvPr id="19" name="Picture 18">
            <a:extLst>
              <a:ext uri="{FF2B5EF4-FFF2-40B4-BE49-F238E27FC236}">
                <a16:creationId xmlns="" xmlns:a16="http://schemas.microsoft.com/office/drawing/2014/main" id="{BBDED8BB-9996-4B91-9816-D4403C864D16}"/>
              </a:ext>
            </a:extLst>
          </p:cNvPr>
          <p:cNvPicPr>
            <a:picLocks noChangeAspect="1"/>
          </p:cNvPicPr>
          <p:nvPr/>
        </p:nvPicPr>
        <p:blipFill>
          <a:blip r:embed="rId4"/>
          <a:stretch>
            <a:fillRect/>
          </a:stretch>
        </p:blipFill>
        <p:spPr>
          <a:xfrm>
            <a:off x="8392063" y="1777079"/>
            <a:ext cx="1548518" cy="1207113"/>
          </a:xfrm>
          <a:prstGeom prst="rect">
            <a:avLst/>
          </a:prstGeom>
        </p:spPr>
      </p:pic>
      <p:pic>
        <p:nvPicPr>
          <p:cNvPr id="20" name="Picture 19">
            <a:extLst>
              <a:ext uri="{FF2B5EF4-FFF2-40B4-BE49-F238E27FC236}">
                <a16:creationId xmlns="" xmlns:a16="http://schemas.microsoft.com/office/drawing/2014/main" id="{F1A3F037-5AF7-4936-BAED-FB7E4072C8C3}"/>
              </a:ext>
            </a:extLst>
          </p:cNvPr>
          <p:cNvPicPr>
            <a:picLocks noChangeAspect="1"/>
          </p:cNvPicPr>
          <p:nvPr/>
        </p:nvPicPr>
        <p:blipFill>
          <a:blip r:embed="rId4"/>
          <a:stretch>
            <a:fillRect/>
          </a:stretch>
        </p:blipFill>
        <p:spPr>
          <a:xfrm>
            <a:off x="10338722" y="1803523"/>
            <a:ext cx="1548518" cy="1207113"/>
          </a:xfrm>
          <a:prstGeom prst="rect">
            <a:avLst/>
          </a:prstGeom>
        </p:spPr>
      </p:pic>
      <p:pic>
        <p:nvPicPr>
          <p:cNvPr id="21" name="Picture 20">
            <a:extLst>
              <a:ext uri="{FF2B5EF4-FFF2-40B4-BE49-F238E27FC236}">
                <a16:creationId xmlns="" xmlns:a16="http://schemas.microsoft.com/office/drawing/2014/main" id="{C64B2A9E-FFE0-4634-90E4-090545103209}"/>
              </a:ext>
            </a:extLst>
          </p:cNvPr>
          <p:cNvPicPr>
            <a:picLocks noChangeAspect="1"/>
          </p:cNvPicPr>
          <p:nvPr/>
        </p:nvPicPr>
        <p:blipFill>
          <a:blip r:embed="rId4"/>
          <a:stretch>
            <a:fillRect/>
          </a:stretch>
        </p:blipFill>
        <p:spPr>
          <a:xfrm>
            <a:off x="7338846" y="4104455"/>
            <a:ext cx="1548518" cy="1207113"/>
          </a:xfrm>
          <a:prstGeom prst="rect">
            <a:avLst/>
          </a:prstGeom>
        </p:spPr>
      </p:pic>
    </p:spTree>
    <p:extLst>
      <p:ext uri="{BB962C8B-B14F-4D97-AF65-F5344CB8AC3E}">
        <p14:creationId xmlns:p14="http://schemas.microsoft.com/office/powerpoint/2010/main" val="2584415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639957" y="27760"/>
            <a:ext cx="10515600" cy="900257"/>
          </a:xfrm>
        </p:spPr>
        <p:txBody>
          <a:bodyPr>
            <a:normAutofit/>
          </a:bodyPr>
          <a:lstStyle/>
          <a:p>
            <a:pPr algn="ctr"/>
            <a:r>
              <a:rPr lang="en-US" dirty="0" smtClean="0">
                <a:latin typeface="+mn-lt"/>
              </a:rPr>
              <a:t>COSE Targets</a:t>
            </a:r>
            <a:endParaRPr lang="en-US" dirty="0">
              <a:latin typeface="+mn-lt"/>
            </a:endParaRP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805189" y="941634"/>
            <a:ext cx="7316023" cy="5773511"/>
          </a:xfrm>
        </p:spPr>
        <p:txBody>
          <a:bodyPr>
            <a:normAutofit/>
          </a:bodyPr>
          <a:lstStyle/>
          <a:p>
            <a:pPr lvl="2"/>
            <a:r>
              <a:rPr lang="en-US" sz="2400" dirty="0"/>
              <a:t>US Regional Fishery Management Councils</a:t>
            </a:r>
          </a:p>
          <a:p>
            <a:pPr lvl="2"/>
            <a:r>
              <a:rPr lang="en-US" sz="2400" dirty="0"/>
              <a:t>NOAA Integrated Ecosystem Assessment program</a:t>
            </a:r>
          </a:p>
          <a:p>
            <a:pPr lvl="3"/>
            <a:r>
              <a:rPr lang="en-US" sz="2200" dirty="0"/>
              <a:t>Future Seas “Physics to Fisheries” projections and predictions</a:t>
            </a:r>
          </a:p>
          <a:p>
            <a:pPr lvl="2"/>
            <a:r>
              <a:rPr lang="en-US" sz="2400" dirty="0"/>
              <a:t>Marine CDR Measurement, Reporting and Validation Mandating projects</a:t>
            </a:r>
          </a:p>
          <a:p>
            <a:pPr lvl="2"/>
            <a:r>
              <a:rPr lang="en-US" sz="2400" dirty="0"/>
              <a:t>NGOs</a:t>
            </a:r>
          </a:p>
          <a:p>
            <a:pPr marL="1371600" lvl="3" indent="0">
              <a:buNone/>
            </a:pPr>
            <a:endParaRPr lang="en-US" sz="2200" dirty="0"/>
          </a:p>
        </p:txBody>
      </p:sp>
      <p:pic>
        <p:nvPicPr>
          <p:cNvPr id="3" name="Picture 2"/>
          <p:cNvPicPr>
            <a:picLocks noChangeAspect="1"/>
          </p:cNvPicPr>
          <p:nvPr/>
        </p:nvPicPr>
        <p:blipFill rotWithShape="1">
          <a:blip r:embed="rId3"/>
          <a:srcRect l="947" t="7152" r="1803" b="13342"/>
          <a:stretch/>
        </p:blipFill>
        <p:spPr>
          <a:xfrm>
            <a:off x="6837651" y="3575224"/>
            <a:ext cx="5268297" cy="3220744"/>
          </a:xfrm>
          <a:prstGeom prst="rect">
            <a:avLst/>
          </a:prstGeom>
        </p:spPr>
      </p:pic>
      <p:pic>
        <p:nvPicPr>
          <p:cNvPr id="9" name="Picture 8"/>
          <p:cNvPicPr>
            <a:picLocks noChangeAspect="1"/>
          </p:cNvPicPr>
          <p:nvPr/>
        </p:nvPicPr>
        <p:blipFill>
          <a:blip r:embed="rId4"/>
          <a:stretch>
            <a:fillRect/>
          </a:stretch>
        </p:blipFill>
        <p:spPr>
          <a:xfrm>
            <a:off x="6875112" y="169930"/>
            <a:ext cx="5181872" cy="3326762"/>
          </a:xfrm>
          <a:prstGeom prst="rect">
            <a:avLst/>
          </a:prstGeom>
        </p:spPr>
      </p:pic>
      <p:cxnSp>
        <p:nvCxnSpPr>
          <p:cNvPr id="11" name="Straight Arrow Connector 10"/>
          <p:cNvCxnSpPr>
            <a:stCxn id="12" idx="3"/>
          </p:cNvCxnSpPr>
          <p:nvPr/>
        </p:nvCxnSpPr>
        <p:spPr>
          <a:xfrm flipV="1">
            <a:off x="8645906" y="2673659"/>
            <a:ext cx="419980" cy="511283"/>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886164" y="3000276"/>
            <a:ext cx="2759742" cy="369332"/>
          </a:xfrm>
          <a:prstGeom prst="rect">
            <a:avLst/>
          </a:prstGeom>
          <a:solidFill>
            <a:schemeClr val="bg2">
              <a:lumMod val="60000"/>
              <a:lumOff val="40000"/>
            </a:schemeClr>
          </a:solidFill>
          <a:ln>
            <a:solidFill>
              <a:schemeClr val="bg1"/>
            </a:solidFill>
          </a:ln>
        </p:spPr>
        <p:txBody>
          <a:bodyPr wrap="square" rtlCol="0">
            <a:spAutoFit/>
          </a:bodyPr>
          <a:lstStyle/>
          <a:p>
            <a:r>
              <a:rPr lang="en-US" dirty="0">
                <a:solidFill>
                  <a:srgbClr val="FF0000"/>
                </a:solidFill>
              </a:rPr>
              <a:t>INSERT </a:t>
            </a:r>
            <a:r>
              <a:rPr lang="en-US" dirty="0" smtClean="0">
                <a:solidFill>
                  <a:srgbClr val="FF0000"/>
                </a:solidFill>
              </a:rPr>
              <a:t>COSE DATA HERE</a:t>
            </a:r>
            <a:endParaRPr lang="en-US" dirty="0">
              <a:solidFill>
                <a:srgbClr val="FF0000"/>
              </a:solidFill>
            </a:endParaRPr>
          </a:p>
        </p:txBody>
      </p:sp>
      <p:grpSp>
        <p:nvGrpSpPr>
          <p:cNvPr id="16" name="Group 15"/>
          <p:cNvGrpSpPr/>
          <p:nvPr/>
        </p:nvGrpSpPr>
        <p:grpSpPr>
          <a:xfrm>
            <a:off x="1555034" y="3764364"/>
            <a:ext cx="6218523" cy="2950781"/>
            <a:chOff x="801458" y="3093339"/>
            <a:chExt cx="6218523" cy="2950781"/>
          </a:xfrm>
        </p:grpSpPr>
        <p:pic>
          <p:nvPicPr>
            <p:cNvPr id="4" name="Picture 3"/>
            <p:cNvPicPr>
              <a:picLocks noChangeAspect="1"/>
            </p:cNvPicPr>
            <p:nvPr/>
          </p:nvPicPr>
          <p:blipFill rotWithShape="1">
            <a:blip r:embed="rId5"/>
            <a:srcRect t="1770"/>
            <a:stretch/>
          </p:blipFill>
          <p:spPr>
            <a:xfrm>
              <a:off x="801458" y="3130162"/>
              <a:ext cx="5617721" cy="2913958"/>
            </a:xfrm>
            <a:prstGeom prst="rect">
              <a:avLst/>
            </a:prstGeom>
          </p:spPr>
        </p:pic>
        <p:sp>
          <p:nvSpPr>
            <p:cNvPr id="6" name="TextBox 5"/>
            <p:cNvSpPr txBox="1"/>
            <p:nvPr/>
          </p:nvSpPr>
          <p:spPr>
            <a:xfrm>
              <a:off x="1930514" y="3093339"/>
              <a:ext cx="5089467" cy="424664"/>
            </a:xfrm>
            <a:prstGeom prst="rect">
              <a:avLst/>
            </a:prstGeom>
            <a:noFill/>
          </p:spPr>
          <p:txBody>
            <a:bodyPr wrap="square" rtlCol="0">
              <a:spAutoFit/>
            </a:bodyPr>
            <a:lstStyle/>
            <a:p>
              <a:r>
                <a:rPr lang="en-US" dirty="0"/>
                <a:t>Alaska Marine Conservation Council</a:t>
              </a:r>
            </a:p>
          </p:txBody>
        </p:sp>
      </p:grpSp>
      <p:sp>
        <p:nvSpPr>
          <p:cNvPr id="7" name="TextBox 6"/>
          <p:cNvSpPr txBox="1"/>
          <p:nvPr/>
        </p:nvSpPr>
        <p:spPr>
          <a:xfrm>
            <a:off x="7164446" y="5934670"/>
            <a:ext cx="4840413" cy="1077218"/>
          </a:xfrm>
          <a:prstGeom prst="rect">
            <a:avLst/>
          </a:prstGeom>
          <a:noFill/>
        </p:spPr>
        <p:txBody>
          <a:bodyPr wrap="square" rtlCol="0">
            <a:spAutoFit/>
          </a:bodyPr>
          <a:lstStyle/>
          <a:p>
            <a:pPr algn="ctr"/>
            <a:r>
              <a:rPr lang="en-US" dirty="0"/>
              <a:t>Sustain Lake Tanganyika</a:t>
            </a:r>
            <a:br>
              <a:rPr lang="en-US" dirty="0"/>
            </a:br>
            <a:r>
              <a:rPr lang="en-US" sz="1400" dirty="0"/>
              <a:t>Committed to safeguarding the </a:t>
            </a:r>
            <a:r>
              <a:rPr lang="en-US" sz="1400" dirty="0" smtClean="0"/>
              <a:t>Lake </a:t>
            </a:r>
            <a:r>
              <a:rPr lang="en-US" sz="1400" dirty="0"/>
              <a:t>Tanganyika ecosystem while improving the welfare of her local communities</a:t>
            </a:r>
          </a:p>
          <a:p>
            <a:endParaRPr lang="en-US" dirty="0"/>
          </a:p>
        </p:txBody>
      </p:sp>
      <p:cxnSp>
        <p:nvCxnSpPr>
          <p:cNvPr id="13" name="Straight Arrow Connector 12"/>
          <p:cNvCxnSpPr>
            <a:stCxn id="12" idx="3"/>
          </p:cNvCxnSpPr>
          <p:nvPr/>
        </p:nvCxnSpPr>
        <p:spPr>
          <a:xfrm>
            <a:off x="8645906" y="3184942"/>
            <a:ext cx="364278" cy="102521"/>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00656" y="5934670"/>
            <a:ext cx="4089528"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57530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DEC405-8634-428C-857F-415C2B3CDA83}"/>
              </a:ext>
            </a:extLst>
          </p:cNvPr>
          <p:cNvSpPr>
            <a:spLocks noGrp="1"/>
          </p:cNvSpPr>
          <p:nvPr>
            <p:ph type="title"/>
          </p:nvPr>
        </p:nvSpPr>
        <p:spPr>
          <a:xfrm>
            <a:off x="281609" y="0"/>
            <a:ext cx="6821556" cy="1166191"/>
          </a:xfrm>
        </p:spPr>
        <p:txBody>
          <a:bodyPr/>
          <a:lstStyle/>
          <a:p>
            <a:pPr algn="ctr"/>
            <a:r>
              <a:rPr lang="en-US" dirty="0" smtClean="0">
                <a:latin typeface="+mn-lt"/>
              </a:rPr>
              <a:t>Thanks for listening</a:t>
            </a:r>
            <a:endParaRPr lang="en-US" dirty="0">
              <a:latin typeface="+mn-lt"/>
            </a:endParaRPr>
          </a:p>
        </p:txBody>
      </p:sp>
      <p:sp>
        <p:nvSpPr>
          <p:cNvPr id="3" name="Content Placeholder 2">
            <a:extLst>
              <a:ext uri="{FF2B5EF4-FFF2-40B4-BE49-F238E27FC236}">
                <a16:creationId xmlns="" xmlns:a16="http://schemas.microsoft.com/office/drawing/2014/main" id="{B1989A26-BED8-453C-8157-467DBC79C5ED}"/>
              </a:ext>
            </a:extLst>
          </p:cNvPr>
          <p:cNvSpPr>
            <a:spLocks noGrp="1"/>
          </p:cNvSpPr>
          <p:nvPr>
            <p:ph idx="1"/>
          </p:nvPr>
        </p:nvSpPr>
        <p:spPr>
          <a:xfrm>
            <a:off x="281609" y="1166191"/>
            <a:ext cx="7046843" cy="4598505"/>
          </a:xfrm>
        </p:spPr>
        <p:txBody>
          <a:bodyPr>
            <a:noAutofit/>
          </a:bodyPr>
          <a:lstStyle/>
          <a:p>
            <a:r>
              <a:rPr lang="en-US" sz="3200" dirty="0"/>
              <a:t>The CPF Village includes: Jerry Allen, Larry Bird, </a:t>
            </a:r>
            <a:r>
              <a:rPr lang="en-US" sz="3200" dirty="0" smtClean="0"/>
              <a:t>Magdalena Carranza, Paul </a:t>
            </a:r>
            <a:r>
              <a:rPr lang="en-US" sz="3200" dirty="0" err="1"/>
              <a:t>Conen</a:t>
            </a:r>
            <a:r>
              <a:rPr lang="en-US" sz="3200" dirty="0"/>
              <a:t>, Jared Figurski, Tom Marion, Eric Martin, James McClure, Jim Montgomery, Mike Parker, Josh Plant, Erich Rienecker, Jose Rosal, Aaron Schnittger, Ray </a:t>
            </a:r>
            <a:r>
              <a:rPr lang="en-US" sz="3200" dirty="0" smtClean="0"/>
              <a:t>Thompson, </a:t>
            </a:r>
            <a:r>
              <a:rPr lang="en-US" sz="3200" dirty="0"/>
              <a:t>Mark </a:t>
            </a:r>
            <a:r>
              <a:rPr lang="en-US" sz="3200" dirty="0" err="1" smtClean="0"/>
              <a:t>Tynes</a:t>
            </a:r>
            <a:r>
              <a:rPr lang="en-US" sz="3200" dirty="0" smtClean="0"/>
              <a:t> and Joe Warren </a:t>
            </a:r>
            <a:endParaRPr lang="en-US" sz="3200" dirty="0"/>
          </a:p>
          <a:p>
            <a:r>
              <a:rPr lang="en-US" sz="3200" dirty="0"/>
              <a:t>This work has been generously supported by the David and Lucille Packard Foundation</a:t>
            </a:r>
          </a:p>
        </p:txBody>
      </p:sp>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$10 Million of CPFs</a:t>
            </a:r>
          </a:p>
        </p:txBody>
      </p:sp>
      <p:sp>
        <p:nvSpPr>
          <p:cNvPr id="7" name="TextBox 6"/>
          <p:cNvSpPr txBox="1"/>
          <p:nvPr/>
        </p:nvSpPr>
        <p:spPr>
          <a:xfrm>
            <a:off x="7775290" y="5701758"/>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8842139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0FD886-61A6-4140-A73F-4BB3D2D7C818}"/>
              </a:ext>
            </a:extLst>
          </p:cNvPr>
          <p:cNvSpPr>
            <a:spLocks noGrp="1"/>
          </p:cNvSpPr>
          <p:nvPr>
            <p:ph type="title"/>
          </p:nvPr>
        </p:nvSpPr>
        <p:spPr>
          <a:xfrm>
            <a:off x="490889" y="782517"/>
            <a:ext cx="4394310" cy="1639870"/>
          </a:xfrm>
        </p:spPr>
        <p:txBody>
          <a:bodyPr>
            <a:normAutofit/>
          </a:bodyPr>
          <a:lstStyle/>
          <a:p>
            <a:pPr algn="ctr"/>
            <a:r>
              <a:rPr lang="en-US" sz="4800" dirty="0" smtClean="0">
                <a:latin typeface="+mn-lt"/>
              </a:rPr>
              <a:t>Float </a:t>
            </a:r>
            <a:r>
              <a:rPr lang="en-US" sz="4800" dirty="0" err="1" smtClean="0">
                <a:latin typeface="+mn-lt"/>
              </a:rPr>
              <a:t>Viz</a:t>
            </a:r>
            <a:endParaRPr lang="en-US" sz="4800" dirty="0">
              <a:latin typeface="+mn-lt"/>
            </a:endParaRPr>
          </a:p>
        </p:txBody>
      </p:sp>
      <p:pic>
        <p:nvPicPr>
          <p:cNvPr id="17" name="Picture 16">
            <a:extLst>
              <a:ext uri="{FF2B5EF4-FFF2-40B4-BE49-F238E27FC236}">
                <a16:creationId xmlns="" xmlns:a16="http://schemas.microsoft.com/office/drawing/2014/main"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5969000" y="377304"/>
            <a:ext cx="6024007" cy="6103392"/>
          </a:xfrm>
          <a:prstGeom prst="rect">
            <a:avLst/>
          </a:prstGeom>
          <a:ln w="19050">
            <a:solidFill>
              <a:schemeClr val="bg1"/>
            </a:solidFill>
          </a:ln>
        </p:spPr>
      </p:pic>
      <p:pic>
        <p:nvPicPr>
          <p:cNvPr id="3" name="Picture 2">
            <a:extLst>
              <a:ext uri="{FF2B5EF4-FFF2-40B4-BE49-F238E27FC236}">
                <a16:creationId xmlns="" xmlns:a16="http://schemas.microsoft.com/office/drawing/2014/main" id="{CE4A97B8-C674-47EC-A639-DAE70DE65D85}"/>
              </a:ext>
            </a:extLst>
          </p:cNvPr>
          <p:cNvPicPr>
            <a:picLocks noChangeAspect="1"/>
          </p:cNvPicPr>
          <p:nvPr/>
        </p:nvPicPr>
        <p:blipFill>
          <a:blip r:embed="rId4"/>
          <a:stretch>
            <a:fillRect/>
          </a:stretch>
        </p:blipFill>
        <p:spPr>
          <a:xfrm>
            <a:off x="148193" y="2517496"/>
            <a:ext cx="5334930" cy="3313590"/>
          </a:xfrm>
          <a:prstGeom prst="rect">
            <a:avLst/>
          </a:prstGeom>
        </p:spPr>
      </p:pic>
      <p:pic>
        <p:nvPicPr>
          <p:cNvPr id="15" name="Picture 14">
            <a:extLst>
              <a:ext uri="{FF2B5EF4-FFF2-40B4-BE49-F238E27FC236}">
                <a16:creationId xmlns="" xmlns:a16="http://schemas.microsoft.com/office/drawing/2014/main" id="{25F16012-606E-4CAA-BDD5-0831D718E7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903" r="65112" b="31756"/>
          <a:stretch/>
        </p:blipFill>
        <p:spPr>
          <a:xfrm>
            <a:off x="4946445" y="154666"/>
            <a:ext cx="2019710" cy="2097538"/>
          </a:xfrm>
          <a:prstGeom prst="rect">
            <a:avLst/>
          </a:prstGeom>
          <a:ln w="19050">
            <a:solidFill>
              <a:schemeClr val="bg1"/>
            </a:solidFill>
          </a:ln>
        </p:spPr>
      </p:pic>
      <p:sp>
        <p:nvSpPr>
          <p:cNvPr id="4" name="TextBox 3">
            <a:extLst>
              <a:ext uri="{FF2B5EF4-FFF2-40B4-BE49-F238E27FC236}">
                <a16:creationId xmlns="" xmlns:a16="http://schemas.microsoft.com/office/drawing/2014/main" id="{1BEE7870-29E9-4BC8-96C3-DA7DBEDEF7AD}"/>
              </a:ext>
            </a:extLst>
          </p:cNvPr>
          <p:cNvSpPr txBox="1"/>
          <p:nvPr/>
        </p:nvSpPr>
        <p:spPr>
          <a:xfrm>
            <a:off x="3644695" y="4780083"/>
            <a:ext cx="3143455" cy="369332"/>
          </a:xfrm>
          <a:prstGeom prst="rect">
            <a:avLst/>
          </a:prstGeom>
          <a:solidFill>
            <a:schemeClr val="bg2">
              <a:lumMod val="60000"/>
              <a:lumOff val="40000"/>
            </a:schemeClr>
          </a:solidFill>
          <a:ln>
            <a:solidFill>
              <a:schemeClr val="bg1"/>
            </a:solidFill>
          </a:ln>
        </p:spPr>
        <p:txBody>
          <a:bodyPr wrap="square" rtlCol="0">
            <a:spAutoFit/>
          </a:bodyPr>
          <a:lstStyle/>
          <a:p>
            <a:r>
              <a:rPr lang="en-US" dirty="0" err="1">
                <a:solidFill>
                  <a:schemeClr val="bg1"/>
                </a:solidFill>
              </a:rPr>
              <a:t>FloatViz</a:t>
            </a:r>
            <a:r>
              <a:rPr lang="en-US" dirty="0">
                <a:solidFill>
                  <a:schemeClr val="bg1"/>
                </a:solidFill>
              </a:rPr>
              <a:t> </a:t>
            </a:r>
            <a:r>
              <a:rPr lang="en-US" dirty="0">
                <a:solidFill>
                  <a:schemeClr val="bg1"/>
                </a:solidFill>
                <a:sym typeface="Wingdings" panose="05000000000000000000" pitchFamily="2" charset="2"/>
              </a:rPr>
              <a:t> Ocean Data Viz </a:t>
            </a:r>
            <a:endParaRPr lang="en-US" dirty="0">
              <a:solidFill>
                <a:schemeClr val="bg1"/>
              </a:solidFill>
            </a:endParaRPr>
          </a:p>
        </p:txBody>
      </p:sp>
    </p:spTree>
    <p:extLst>
      <p:ext uri="{BB962C8B-B14F-4D97-AF65-F5344CB8AC3E}">
        <p14:creationId xmlns:p14="http://schemas.microsoft.com/office/powerpoint/2010/main" val="556703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7" name="TextBox 6">
            <a:extLst>
              <a:ext uri="{FF2B5EF4-FFF2-40B4-BE49-F238E27FC236}">
                <a16:creationId xmlns="" xmlns:a16="http://schemas.microsoft.com/office/drawing/2014/main" id="{F534AD87-6A46-4DE5-A26B-30E9C0D392D8}"/>
              </a:ext>
            </a:extLst>
          </p:cNvPr>
          <p:cNvSpPr txBox="1"/>
          <p:nvPr/>
        </p:nvSpPr>
        <p:spPr>
          <a:xfrm>
            <a:off x="3499945" y="1004042"/>
            <a:ext cx="8492078" cy="3093154"/>
          </a:xfrm>
          <a:prstGeom prst="rect">
            <a:avLst/>
          </a:prstGeom>
          <a:noFill/>
          <a:ln w="19050">
            <a:solidFill>
              <a:schemeClr val="tx1"/>
            </a:solidFill>
          </a:ln>
        </p:spPr>
        <p:txBody>
          <a:bodyPr wrap="square" rtlCol="0">
            <a:spAutoFit/>
          </a:bodyPr>
          <a:lstStyle/>
          <a:p>
            <a:r>
              <a:rPr lang="en-US" sz="3100" dirty="0"/>
              <a:t>“Further development of </a:t>
            </a:r>
            <a:r>
              <a:rPr lang="en-US" sz="3100" u="sng" dirty="0"/>
              <a:t>event-scale observing capacity (e.g., novel autonomous platforms) in all continental margin systems</a:t>
            </a:r>
            <a:r>
              <a:rPr lang="en-US" sz="3100" dirty="0"/>
              <a:t> to better quantify impacts of episodic events on coastal carbon budgets”</a:t>
            </a:r>
          </a:p>
          <a:p>
            <a:r>
              <a:rPr lang="en-US" sz="2000" dirty="0"/>
              <a:t>A Science Plan for Carbon Cycle Research in North American Coastal Waters 2016, Ocean Carbon and Bio. Program and NA Carbon </a:t>
            </a:r>
            <a:r>
              <a:rPr lang="en-US" sz="2000" dirty="0" smtClean="0"/>
              <a:t>Program</a:t>
            </a:r>
            <a:endParaRPr lang="en-US" sz="2400" dirty="0"/>
          </a:p>
        </p:txBody>
      </p:sp>
      <p:pic>
        <p:nvPicPr>
          <p:cNvPr id="10" name="Picture 9"/>
          <p:cNvPicPr>
            <a:picLocks noChangeAspect="1"/>
          </p:cNvPicPr>
          <p:nvPr/>
        </p:nvPicPr>
        <p:blipFill>
          <a:blip r:embed="rId3"/>
          <a:stretch>
            <a:fillRect/>
          </a:stretch>
        </p:blipFill>
        <p:spPr>
          <a:xfrm>
            <a:off x="101207" y="954494"/>
            <a:ext cx="3317657" cy="3249043"/>
          </a:xfrm>
          <a:prstGeom prst="rect">
            <a:avLst/>
          </a:prstGeom>
        </p:spPr>
      </p:pic>
      <p:pic>
        <p:nvPicPr>
          <p:cNvPr id="4" name="Picture 3"/>
          <p:cNvPicPr>
            <a:picLocks noChangeAspect="1"/>
          </p:cNvPicPr>
          <p:nvPr/>
        </p:nvPicPr>
        <p:blipFill>
          <a:blip r:embed="rId4"/>
          <a:stretch>
            <a:fillRect/>
          </a:stretch>
        </p:blipFill>
        <p:spPr>
          <a:xfrm>
            <a:off x="165329" y="4508937"/>
            <a:ext cx="3253535" cy="2090797"/>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pic>
        <p:nvPicPr>
          <p:cNvPr id="5" name="Content Placeholder 4">
            <a:extLst>
              <a:ext uri="{FF2B5EF4-FFF2-40B4-BE49-F238E27FC236}">
                <a16:creationId xmlns=""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16" name="TextBox 15">
            <a:extLst>
              <a:ext uri="{FF2B5EF4-FFF2-40B4-BE49-F238E27FC236}">
                <a16:creationId xmlns=""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948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613487" y="471160"/>
            <a:ext cx="10515600" cy="900257"/>
          </a:xfrm>
        </p:spPr>
        <p:txBody>
          <a:bodyPr>
            <a:normAutofit fontScale="90000"/>
          </a:bodyPr>
          <a:lstStyle/>
          <a:p>
            <a:pPr algn="ctr"/>
            <a:r>
              <a:rPr lang="en-US" sz="4900" dirty="0" smtClean="0">
                <a:latin typeface="+mn-lt"/>
              </a:rPr>
              <a:t>Can a COSE Become a Reality?</a:t>
            </a:r>
            <a:r>
              <a:rPr lang="en-US" dirty="0" smtClean="0">
                <a:latin typeface="+mn-lt"/>
              </a:rPr>
              <a:t/>
            </a:r>
            <a:br>
              <a:rPr lang="en-US" dirty="0" smtClean="0">
                <a:latin typeface="+mn-lt"/>
              </a:rPr>
            </a:br>
            <a:endParaRPr lang="en-US" sz="3600" dirty="0">
              <a:latin typeface="+mn-lt"/>
            </a:endParaRPr>
          </a:p>
        </p:txBody>
      </p:sp>
      <p:sp>
        <p:nvSpPr>
          <p:cNvPr id="8" name="Content Placeholder 7"/>
          <p:cNvSpPr>
            <a:spLocks noGrp="1"/>
          </p:cNvSpPr>
          <p:nvPr>
            <p:ph idx="1"/>
          </p:nvPr>
        </p:nvSpPr>
        <p:spPr>
          <a:xfrm>
            <a:off x="287137" y="1254116"/>
            <a:ext cx="11396749" cy="5270269"/>
          </a:xfrm>
        </p:spPr>
        <p:txBody>
          <a:bodyPr>
            <a:normAutofit/>
          </a:bodyPr>
          <a:lstStyle/>
          <a:p>
            <a:r>
              <a:rPr lang="en-US" dirty="0"/>
              <a:t>Step 1: </a:t>
            </a:r>
          </a:p>
          <a:p>
            <a:pPr lvl="1"/>
            <a:r>
              <a:rPr lang="en-US" dirty="0"/>
              <a:t>POSE Phase 1: “The objectives of Phase I projects are … enable scoping activities that will inform the transition of promising research products … into sustainable and robust OSEs that will have broad societal impacts .. provide training to teams interested in building such an OSE” (&lt;1 year &lt;$300K)</a:t>
            </a:r>
          </a:p>
          <a:p>
            <a:r>
              <a:rPr lang="en-US" dirty="0"/>
              <a:t>Step 2:</a:t>
            </a:r>
          </a:p>
          <a:p>
            <a:pPr lvl="1"/>
            <a:r>
              <a:rPr lang="en-US" dirty="0"/>
              <a:t>POSE Phase 2: “projects are for open-source research products with a small community of external users and external content developers. The objective of Phase II projects is to support the transition of a promising open-source product into a sustainable and robust OSE” (&lt;2 years &lt;$1.5M)</a:t>
            </a:r>
          </a:p>
          <a:p>
            <a:r>
              <a:rPr lang="en-US" dirty="0"/>
              <a:t>Step 3:</a:t>
            </a:r>
          </a:p>
          <a:p>
            <a:pPr lvl="1"/>
            <a:r>
              <a:rPr lang="en-US" dirty="0"/>
              <a:t>In parallel with POSE Phase </a:t>
            </a:r>
            <a:r>
              <a:rPr lang="en-US" dirty="0" smtClean="0"/>
              <a:t>1 and 2</a:t>
            </a:r>
            <a:r>
              <a:rPr lang="en-US" dirty="0"/>
              <a:t>: Win a grant for a marine CO2 removal MRV system pilot project </a:t>
            </a:r>
            <a:r>
              <a:rPr lang="en-US" dirty="0" smtClean="0"/>
              <a:t>(or ?) using </a:t>
            </a:r>
            <a:r>
              <a:rPr lang="en-US" dirty="0"/>
              <a:t>the </a:t>
            </a:r>
            <a:r>
              <a:rPr lang="en-US" dirty="0" smtClean="0"/>
              <a:t>COSE developed </a:t>
            </a:r>
            <a:r>
              <a:rPr lang="en-US" dirty="0"/>
              <a:t>through POSE</a:t>
            </a:r>
          </a:p>
        </p:txBody>
      </p:sp>
    </p:spTree>
    <p:extLst>
      <p:ext uri="{BB962C8B-B14F-4D97-AF65-F5344CB8AC3E}">
        <p14:creationId xmlns:p14="http://schemas.microsoft.com/office/powerpoint/2010/main" val="1560157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877" y="3111927"/>
            <a:ext cx="8657070" cy="1853345"/>
          </a:xfrm>
          <a:prstGeom prst="rect">
            <a:avLst/>
          </a:prstGeom>
        </p:spPr>
      </p:pic>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341243" y="303827"/>
            <a:ext cx="6728792" cy="907084"/>
          </a:xfrm>
        </p:spPr>
        <p:txBody>
          <a:bodyPr/>
          <a:lstStyle/>
          <a:p>
            <a:r>
              <a:rPr lang="en-US" dirty="0"/>
              <a:t>Executive Summary</a:t>
            </a:r>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3200" b="1" dirty="0"/>
              <a:t>The CPF supports </a:t>
            </a:r>
            <a:r>
              <a:rPr lang="en-US" sz="3200" b="1" dirty="0" smtClean="0"/>
              <a:t>the GO-BGC suite </a:t>
            </a:r>
            <a:r>
              <a:rPr lang="en-US" sz="3200" b="1" dirty="0"/>
              <a:t>of biogeochemical sensors: CTD, Oxygen, pH, Nitrate, Fluorescence, </a:t>
            </a:r>
            <a:r>
              <a:rPr lang="en-US" sz="3200" b="1" dirty="0" smtClean="0"/>
              <a:t>Backscatter, </a:t>
            </a:r>
            <a:r>
              <a:rPr lang="en-US" sz="3200" b="1" dirty="0"/>
              <a:t>Optical </a:t>
            </a:r>
            <a:r>
              <a:rPr lang="en-US" sz="3200" b="1" dirty="0" smtClean="0"/>
              <a:t>Radiation and others</a:t>
            </a:r>
            <a:endParaRPr lang="en-US" sz="3200" b="1" dirty="0"/>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228819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grpSp>
        <p:nvGrpSpPr>
          <p:cNvPr id="6" name="Group 5">
            <a:extLst>
              <a:ext uri="{FF2B5EF4-FFF2-40B4-BE49-F238E27FC236}">
                <a16:creationId xmlns="" xmlns:a16="http://schemas.microsoft.com/office/drawing/2014/main" id="{C469A5F8-9019-4698-811E-E3931F16DD0E}"/>
              </a:ext>
            </a:extLst>
          </p:cNvPr>
          <p:cNvGrpSpPr/>
          <p:nvPr/>
        </p:nvGrpSpPr>
        <p:grpSpPr>
          <a:xfrm>
            <a:off x="2569286" y="1504206"/>
            <a:ext cx="7167715" cy="5021490"/>
            <a:chOff x="2569286" y="1504206"/>
            <a:chExt cx="7167715" cy="5021490"/>
          </a:xfrm>
        </p:grpSpPr>
        <p:pic>
          <p:nvPicPr>
            <p:cNvPr id="4" name="Picture 3">
              <a:extLst>
                <a:ext uri="{FF2B5EF4-FFF2-40B4-BE49-F238E27FC236}">
                  <a16:creationId xmlns=""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a:t>
            </a:r>
          </a:p>
        </p:txBody>
      </p:sp>
      <p:sp>
        <p:nvSpPr>
          <p:cNvPr id="3" name="Content Placeholder 2">
            <a:extLst>
              <a:ext uri="{FF2B5EF4-FFF2-40B4-BE49-F238E27FC236}">
                <a16:creationId xmlns="" xmlns:a16="http://schemas.microsoft.com/office/drawing/2014/main" id="{BB759EBF-AD3F-4297-BE36-71BDCF949D25}"/>
              </a:ext>
            </a:extLst>
          </p:cNvPr>
          <p:cNvSpPr>
            <a:spLocks noGrp="1"/>
          </p:cNvSpPr>
          <p:nvPr>
            <p:ph idx="1"/>
          </p:nvPr>
        </p:nvSpPr>
        <p:spPr>
          <a:xfrm>
            <a:off x="228598" y="1101213"/>
            <a:ext cx="7866889" cy="5267862"/>
          </a:xfrm>
        </p:spPr>
        <p:txBody>
          <a:bodyPr>
            <a:normAutofit/>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p:txBody>
      </p:sp>
    </p:spTree>
    <p:extLst>
      <p:ext uri="{BB962C8B-B14F-4D97-AF65-F5344CB8AC3E}">
        <p14:creationId xmlns:p14="http://schemas.microsoft.com/office/powerpoint/2010/main" val="35872369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1371600" lvl="2" indent="-457200"/>
            <a:r>
              <a:rPr lang="en-US" sz="4200" b="1"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DB1921-8CD4-4070-B830-A18255FA75B8}"/>
              </a:ext>
            </a:extLst>
          </p:cNvPr>
          <p:cNvSpPr>
            <a:spLocks noGrp="1"/>
          </p:cNvSpPr>
          <p:nvPr>
            <p:ph type="title"/>
          </p:nvPr>
        </p:nvSpPr>
        <p:spPr>
          <a:xfrm>
            <a:off x="103122" y="324182"/>
            <a:ext cx="6612007" cy="900257"/>
          </a:xfrm>
        </p:spPr>
        <p:txBody>
          <a:bodyPr>
            <a:normAutofit/>
          </a:bodyPr>
          <a:lstStyle/>
          <a:p>
            <a:pPr algn="ctr"/>
            <a:r>
              <a:rPr lang="en-US" dirty="0">
                <a:latin typeface="+mn-lt"/>
              </a:rPr>
              <a:t>Open Source Examples</a:t>
            </a:r>
          </a:p>
        </p:txBody>
      </p:sp>
      <p:sp>
        <p:nvSpPr>
          <p:cNvPr id="5" name="Content Placeholder 4">
            <a:extLst>
              <a:ext uri="{FF2B5EF4-FFF2-40B4-BE49-F238E27FC236}">
                <a16:creationId xmlns="" xmlns:a16="http://schemas.microsoft.com/office/drawing/2014/main" id="{A156D9AE-3EB7-4C78-8D65-45904291EB80}"/>
              </a:ext>
            </a:extLst>
          </p:cNvPr>
          <p:cNvSpPr>
            <a:spLocks noGrp="1"/>
          </p:cNvSpPr>
          <p:nvPr>
            <p:ph idx="1"/>
          </p:nvPr>
        </p:nvSpPr>
        <p:spPr>
          <a:xfrm>
            <a:off x="-143947" y="1334347"/>
            <a:ext cx="6111385" cy="5823005"/>
          </a:xfrm>
        </p:spPr>
        <p:txBody>
          <a:bodyPr>
            <a:normAutofit/>
          </a:bodyPr>
          <a:lstStyle/>
          <a:p>
            <a:pPr lvl="1"/>
            <a:r>
              <a:rPr lang="en-US" sz="3200" dirty="0"/>
              <a:t>Open source ecosystems (OSEs): </a:t>
            </a:r>
          </a:p>
          <a:p>
            <a:pPr lvl="2"/>
            <a:r>
              <a:rPr lang="en-US" sz="2400" dirty="0"/>
              <a:t>Arduino (inexpensive, embedded hardware and software)</a:t>
            </a:r>
          </a:p>
          <a:p>
            <a:pPr lvl="2"/>
            <a:r>
              <a:rPr lang="en-US" sz="2400" dirty="0"/>
              <a:t>Linux (27+ million lines of code, 1000s of developers)</a:t>
            </a:r>
          </a:p>
          <a:p>
            <a:pPr lvl="2"/>
            <a:r>
              <a:rPr lang="en-US" sz="2400" dirty="0"/>
              <a:t>Open Source Malaria (</a:t>
            </a:r>
            <a:r>
              <a:rPr lang="en-US" sz="2400" dirty="0">
                <a:hlinkClick r:id="rId3"/>
              </a:rPr>
              <a:t>https://opensourcemalaria.org/</a:t>
            </a:r>
            <a:r>
              <a:rPr lang="en-US" sz="2400" dirty="0"/>
              <a:t>)</a:t>
            </a:r>
          </a:p>
          <a:p>
            <a:pPr lvl="2"/>
            <a:r>
              <a:rPr lang="en-US" sz="2400" dirty="0"/>
              <a:t>NSF Pathways to Enable OSEs program</a:t>
            </a:r>
          </a:p>
          <a:p>
            <a:pPr lvl="2"/>
            <a:r>
              <a:rPr lang="en-US" sz="2400" dirty="0"/>
              <a:t>Open Source Initiative (software centric </a:t>
            </a:r>
            <a:r>
              <a:rPr lang="en-US" sz="2400" dirty="0">
                <a:hlinkClick r:id="rId4"/>
              </a:rPr>
              <a:t>https://opensource.org/</a:t>
            </a:r>
            <a:r>
              <a:rPr lang="en-US" sz="2400" dirty="0"/>
              <a:t> )</a:t>
            </a:r>
          </a:p>
          <a:p>
            <a:pPr lvl="2"/>
            <a:r>
              <a:rPr lang="en-US" sz="2400" dirty="0"/>
              <a:t>Open Source Hardware Association (</a:t>
            </a:r>
            <a:r>
              <a:rPr lang="en-US" sz="2400" dirty="0">
                <a:hlinkClick r:id="rId5"/>
              </a:rPr>
              <a:t>https://www.oshwa.org/</a:t>
            </a:r>
            <a:r>
              <a:rPr lang="en-US" sz="2400" dirty="0"/>
              <a:t> )</a:t>
            </a:r>
          </a:p>
          <a:p>
            <a:pPr lvl="2"/>
            <a:endParaRPr lang="en-US" sz="2400" dirty="0"/>
          </a:p>
        </p:txBody>
      </p:sp>
      <p:pic>
        <p:nvPicPr>
          <p:cNvPr id="3" name="Picture 2">
            <a:extLst>
              <a:ext uri="{FF2B5EF4-FFF2-40B4-BE49-F238E27FC236}">
                <a16:creationId xmlns="" xmlns:a16="http://schemas.microsoft.com/office/drawing/2014/main" id="{92DA274A-8046-489D-A865-34B95E4B7CB4}"/>
              </a:ext>
            </a:extLst>
          </p:cNvPr>
          <p:cNvPicPr>
            <a:picLocks noChangeAspect="1"/>
          </p:cNvPicPr>
          <p:nvPr/>
        </p:nvPicPr>
        <p:blipFill>
          <a:blip r:embed="rId6"/>
          <a:stretch>
            <a:fillRect/>
          </a:stretch>
        </p:blipFill>
        <p:spPr>
          <a:xfrm>
            <a:off x="8010997" y="3066848"/>
            <a:ext cx="3434414" cy="3743739"/>
          </a:xfrm>
          <a:prstGeom prst="rect">
            <a:avLst/>
          </a:prstGeom>
        </p:spPr>
      </p:pic>
      <p:pic>
        <p:nvPicPr>
          <p:cNvPr id="4" name="Picture 3">
            <a:extLst>
              <a:ext uri="{FF2B5EF4-FFF2-40B4-BE49-F238E27FC236}">
                <a16:creationId xmlns="" xmlns:a16="http://schemas.microsoft.com/office/drawing/2014/main" id="{64938AE3-AF23-402A-9C9F-FC26776FD248}"/>
              </a:ext>
            </a:extLst>
          </p:cNvPr>
          <p:cNvPicPr>
            <a:picLocks noChangeAspect="1"/>
          </p:cNvPicPr>
          <p:nvPr/>
        </p:nvPicPr>
        <p:blipFill>
          <a:blip r:embed="rId7"/>
          <a:stretch>
            <a:fillRect/>
          </a:stretch>
        </p:blipFill>
        <p:spPr>
          <a:xfrm>
            <a:off x="6857999" y="914223"/>
            <a:ext cx="5149599" cy="2256566"/>
          </a:xfrm>
          <a:prstGeom prst="rect">
            <a:avLst/>
          </a:prstGeom>
          <a:noFill/>
          <a:ln>
            <a:solidFill>
              <a:schemeClr val="bg1"/>
            </a:solidFill>
          </a:ln>
        </p:spPr>
      </p:pic>
      <p:pic>
        <p:nvPicPr>
          <p:cNvPr id="6" name="Picture 5">
            <a:extLst>
              <a:ext uri="{FF2B5EF4-FFF2-40B4-BE49-F238E27FC236}">
                <a16:creationId xmlns="" xmlns:a16="http://schemas.microsoft.com/office/drawing/2014/main" id="{05E54205-CCDE-48B4-B574-C214CBA774E2}"/>
              </a:ext>
            </a:extLst>
          </p:cNvPr>
          <p:cNvPicPr>
            <a:picLocks noChangeAspect="1"/>
          </p:cNvPicPr>
          <p:nvPr/>
        </p:nvPicPr>
        <p:blipFill>
          <a:blip r:embed="rId8"/>
          <a:stretch>
            <a:fillRect/>
          </a:stretch>
        </p:blipFill>
        <p:spPr>
          <a:xfrm>
            <a:off x="8802943" y="774311"/>
            <a:ext cx="3285935" cy="900257"/>
          </a:xfrm>
          <a:prstGeom prst="rect">
            <a:avLst/>
          </a:prstGeom>
          <a:ln>
            <a:solidFill>
              <a:schemeClr val="accent1"/>
            </a:solidFill>
          </a:ln>
        </p:spPr>
      </p:pic>
    </p:spTree>
    <p:extLst>
      <p:ext uri="{BB962C8B-B14F-4D97-AF65-F5344CB8AC3E}">
        <p14:creationId xmlns:p14="http://schemas.microsoft.com/office/powerpoint/2010/main" val="721783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Supplement/replace ROMS current forecasts with small, low power current sensor based on new tactical grade moderately expensive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Supplement/replace ROMS current forecasts with small, low power current sensor based on new tactical grade moderately expensive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931" y="4156603"/>
            <a:ext cx="8657070" cy="1604567"/>
          </a:xfrm>
          <a:prstGeom prst="rect">
            <a:avLst/>
          </a:prstGeom>
        </p:spPr>
      </p:pic>
      <p:sp>
        <p:nvSpPr>
          <p:cNvPr id="2" name="Title 1">
            <a:extLst>
              <a:ext uri="{FF2B5EF4-FFF2-40B4-BE49-F238E27FC236}">
                <a16:creationId xmlns="" xmlns:a16="http://schemas.microsoft.com/office/drawing/2014/main" id="{0B7B3359-E0CE-41AA-9185-04193E13EA93}"/>
              </a:ext>
            </a:extLst>
          </p:cNvPr>
          <p:cNvSpPr>
            <a:spLocks noGrp="1"/>
          </p:cNvSpPr>
          <p:nvPr>
            <p:ph type="title"/>
          </p:nvPr>
        </p:nvSpPr>
        <p:spPr>
          <a:xfrm>
            <a:off x="579782" y="192847"/>
            <a:ext cx="6728792" cy="907084"/>
          </a:xfrm>
        </p:spPr>
        <p:txBody>
          <a:bodyPr/>
          <a:lstStyle/>
          <a:p>
            <a:r>
              <a:rPr lang="en-US" dirty="0" smtClean="0"/>
              <a:t>Executive Summary</a:t>
            </a:r>
            <a:endParaRPr lang="en-US" dirty="0"/>
          </a:p>
        </p:txBody>
      </p:sp>
      <p:sp>
        <p:nvSpPr>
          <p:cNvPr id="3" name="Content Placeholder 2">
            <a:extLst>
              <a:ext uri="{FF2B5EF4-FFF2-40B4-BE49-F238E27FC236}">
                <a16:creationId xmlns="" xmlns:a16="http://schemas.microsoft.com/office/drawing/2014/main" id="{E44DEC3A-789A-4715-A4FC-5AD50EB2A171}"/>
              </a:ext>
            </a:extLst>
          </p:cNvPr>
          <p:cNvSpPr>
            <a:spLocks noGrp="1"/>
          </p:cNvSpPr>
          <p:nvPr>
            <p:ph idx="1"/>
          </p:nvPr>
        </p:nvSpPr>
        <p:spPr>
          <a:xfrm>
            <a:off x="341243" y="1210911"/>
            <a:ext cx="8729870" cy="5427279"/>
          </a:xfrm>
        </p:spPr>
        <p:txBody>
          <a:bodyPr>
            <a:normAutofit/>
          </a:bodyPr>
          <a:lstStyle/>
          <a:p>
            <a:r>
              <a:rPr lang="en-US" sz="2400" dirty="0">
                <a:solidFill>
                  <a:schemeClr val="tx1">
                    <a:lumMod val="85000"/>
                  </a:schemeClr>
                </a:solidFill>
              </a:rPr>
              <a:t>MBARI is finishing the development of a coastal profiling float (CPF) system targeted at developing a better understanding of ocean health and how our ocean is changing</a:t>
            </a:r>
          </a:p>
          <a:p>
            <a:r>
              <a:rPr lang="en-US" sz="2400" dirty="0">
                <a:solidFill>
                  <a:schemeClr val="tx1">
                    <a:lumMod val="85000"/>
                  </a:schemeClr>
                </a:solidFill>
              </a:rPr>
              <a:t>The CPF is optimized for use in the coastal zones and upper 350 meters of the world’s oceans: “where the bugs are”</a:t>
            </a:r>
          </a:p>
          <a:p>
            <a:r>
              <a:rPr lang="en-US" sz="2400" dirty="0">
                <a:solidFill>
                  <a:schemeClr val="tx1">
                    <a:lumMod val="85000"/>
                  </a:schemeClr>
                </a:solidFill>
              </a:rPr>
              <a:t>The CPF supports </a:t>
            </a:r>
            <a:r>
              <a:rPr lang="en-US" sz="2400" dirty="0" smtClean="0">
                <a:solidFill>
                  <a:schemeClr val="tx1">
                    <a:lumMod val="85000"/>
                  </a:schemeClr>
                </a:solidFill>
              </a:rPr>
              <a:t>the GO-BGC </a:t>
            </a:r>
            <a:r>
              <a:rPr lang="en-US" sz="2400" dirty="0">
                <a:solidFill>
                  <a:schemeClr val="tx1">
                    <a:lumMod val="85000"/>
                  </a:schemeClr>
                </a:solidFill>
              </a:rPr>
              <a:t>suite of biogeochemical sensors: CTD, Oxygen, pH, Nitrate, Fluorescence, </a:t>
            </a:r>
            <a:r>
              <a:rPr lang="en-US" sz="2400" dirty="0" smtClean="0">
                <a:solidFill>
                  <a:schemeClr val="tx1">
                    <a:lumMod val="85000"/>
                  </a:schemeClr>
                </a:solidFill>
              </a:rPr>
              <a:t>Backscatter, </a:t>
            </a:r>
            <a:r>
              <a:rPr lang="en-US" sz="2400" dirty="0">
                <a:solidFill>
                  <a:schemeClr val="tx1">
                    <a:lumMod val="85000"/>
                  </a:schemeClr>
                </a:solidFill>
              </a:rPr>
              <a:t>Optical </a:t>
            </a:r>
            <a:r>
              <a:rPr lang="en-US" sz="2400" dirty="0" smtClean="0">
                <a:solidFill>
                  <a:schemeClr val="tx1">
                    <a:lumMod val="85000"/>
                  </a:schemeClr>
                </a:solidFill>
              </a:rPr>
              <a:t>Radiation and others</a:t>
            </a:r>
            <a:endParaRPr lang="en-US" sz="2400" dirty="0">
              <a:solidFill>
                <a:schemeClr val="tx1">
                  <a:lumMod val="85000"/>
                </a:schemeClr>
              </a:solidFill>
            </a:endParaRPr>
          </a:p>
          <a:p>
            <a:r>
              <a:rPr lang="en-US" sz="3200" b="1" dirty="0" smtClean="0"/>
              <a:t>We are discussing ways to move the CPF technology </a:t>
            </a:r>
            <a:r>
              <a:rPr lang="en-US" sz="3200" b="1" dirty="0"/>
              <a:t>out to the greater </a:t>
            </a:r>
            <a:r>
              <a:rPr lang="en-US" sz="3200" b="1" dirty="0" smtClean="0"/>
              <a:t>community</a:t>
            </a:r>
          </a:p>
          <a:p>
            <a:pPr lvl="1"/>
            <a:r>
              <a:rPr lang="en-US" b="1" dirty="0" smtClean="0"/>
              <a:t>This </a:t>
            </a:r>
            <a:r>
              <a:rPr lang="en-US" b="1" dirty="0" smtClean="0"/>
              <a:t>seminar, and any follow-up, is part of the conversation</a:t>
            </a:r>
            <a:endParaRPr lang="en-US" b="1" dirty="0"/>
          </a:p>
        </p:txBody>
      </p:sp>
      <p:pic>
        <p:nvPicPr>
          <p:cNvPr id="6" name="Picture 5">
            <a:extLst>
              <a:ext uri="{FF2B5EF4-FFF2-40B4-BE49-F238E27FC236}">
                <a16:creationId xmlns="" xmlns:a16="http://schemas.microsoft.com/office/drawing/2014/main" id="{06D8E1B6-5BF8-4593-BE7F-FDD859B0B53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347" t="-16816" r="14953" b="27444"/>
          <a:stretch/>
        </p:blipFill>
        <p:spPr>
          <a:xfrm>
            <a:off x="9389706" y="-1375842"/>
            <a:ext cx="2461051" cy="8101321"/>
          </a:xfrm>
          <a:prstGeom prst="rect">
            <a:avLst/>
          </a:prstGeom>
        </p:spPr>
      </p:pic>
      <p:sp>
        <p:nvSpPr>
          <p:cNvPr id="7" name="Rectangle 6">
            <a:extLst>
              <a:ext uri="{FF2B5EF4-FFF2-40B4-BE49-F238E27FC236}">
                <a16:creationId xmlns="" xmlns:a16="http://schemas.microsoft.com/office/drawing/2014/main" id="{5F907829-5803-4FB7-9106-3F2726A71A68}"/>
              </a:ext>
            </a:extLst>
          </p:cNvPr>
          <p:cNvSpPr/>
          <p:nvPr/>
        </p:nvSpPr>
        <p:spPr>
          <a:xfrm>
            <a:off x="4729241" y="6268858"/>
            <a:ext cx="4549066" cy="369332"/>
          </a:xfrm>
          <a:prstGeom prst="rect">
            <a:avLst/>
          </a:prstGeom>
        </p:spPr>
        <p:txBody>
          <a:bodyPr wrap="none">
            <a:spAutoFit/>
          </a:bodyPr>
          <a:lstStyle/>
          <a:p>
            <a:r>
              <a:rPr lang="en-US" i="1" dirty="0">
                <a:solidFill>
                  <a:srgbClr val="000000"/>
                </a:solidFill>
                <a:latin typeface="Arial" panose="020B0604020202020204" pitchFamily="34" charset="0"/>
                <a:ea typeface="Times New Roman" panose="02020603050405020304" pitchFamily="18" charset="0"/>
              </a:rPr>
              <a:t>Photo: Lori </a:t>
            </a:r>
            <a:r>
              <a:rPr lang="en-US" i="1" dirty="0" err="1">
                <a:solidFill>
                  <a:srgbClr val="000000"/>
                </a:solidFill>
                <a:latin typeface="Arial" panose="020B0604020202020204" pitchFamily="34" charset="0"/>
                <a:ea typeface="Times New Roman" panose="02020603050405020304" pitchFamily="18" charset="0"/>
              </a:rPr>
              <a:t>Eanes</a:t>
            </a:r>
            <a:r>
              <a:rPr lang="en-US" i="1" dirty="0">
                <a:solidFill>
                  <a:srgbClr val="000000"/>
                </a:solidFill>
                <a:latin typeface="Arial" panose="020B0604020202020204" pitchFamily="34" charset="0"/>
                <a:ea typeface="Times New Roman" panose="02020603050405020304" pitchFamily="18" charset="0"/>
              </a:rPr>
              <a:t>/Monterey Bay Aquarium</a:t>
            </a:r>
            <a:endParaRPr lang="en-US" dirty="0"/>
          </a:p>
        </p:txBody>
      </p:sp>
    </p:spTree>
    <p:extLst>
      <p:ext uri="{BB962C8B-B14F-4D97-AF65-F5344CB8AC3E}">
        <p14:creationId xmlns:p14="http://schemas.microsoft.com/office/powerpoint/2010/main" val="31718216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5822" y="505606"/>
            <a:ext cx="5412402" cy="1660757"/>
            <a:chOff x="195822" y="505606"/>
            <a:chExt cx="5412402" cy="1660757"/>
          </a:xfrm>
        </p:grpSpPr>
        <p:pic>
          <p:nvPicPr>
            <p:cNvPr id="9" name="Picture 8">
              <a:extLst>
                <a:ext uri="{FF2B5EF4-FFF2-40B4-BE49-F238E27FC236}">
                  <a16:creationId xmlns="" xmlns:a16="http://schemas.microsoft.com/office/drawing/2014/main" id="{9EC086EA-E949-4B81-8BE8-6611663D1155}"/>
                </a:ext>
              </a:extLst>
            </p:cNvPr>
            <p:cNvPicPr>
              <a:picLocks noChangeAspect="1"/>
            </p:cNvPicPr>
            <p:nvPr/>
          </p:nvPicPr>
          <p:blipFill rotWithShape="1">
            <a:blip r:embed="rId3"/>
            <a:srcRect l="590" t="846" r="6061" b="60509"/>
            <a:stretch/>
          </p:blipFill>
          <p:spPr>
            <a:xfrm>
              <a:off x="195822" y="505606"/>
              <a:ext cx="5412402" cy="1578726"/>
            </a:xfrm>
            <a:prstGeom prst="rect">
              <a:avLst/>
            </a:prstGeom>
            <a:ln>
              <a:solidFill>
                <a:schemeClr val="tx1"/>
              </a:solidFill>
            </a:ln>
          </p:spPr>
        </p:pic>
        <p:sp>
          <p:nvSpPr>
            <p:cNvPr id="4" name="Oval 3">
              <a:extLst>
                <a:ext uri="{FF2B5EF4-FFF2-40B4-BE49-F238E27FC236}">
                  <a16:creationId xmlns="" xmlns:a16="http://schemas.microsoft.com/office/drawing/2014/main" id="{BAF929DC-C2FB-4F59-8E36-D124B1A517C2}"/>
                </a:ext>
              </a:extLst>
            </p:cNvPr>
            <p:cNvSpPr/>
            <p:nvPr/>
          </p:nvSpPr>
          <p:spPr>
            <a:xfrm>
              <a:off x="820328" y="1780365"/>
              <a:ext cx="826345" cy="38599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 xmlns:a16="http://schemas.microsoft.com/office/drawing/2014/main" id="{BAF929DC-C2FB-4F59-8E36-D124B1A517C2}"/>
                </a:ext>
              </a:extLst>
            </p:cNvPr>
            <p:cNvSpPr/>
            <p:nvPr/>
          </p:nvSpPr>
          <p:spPr>
            <a:xfrm>
              <a:off x="2902023" y="1562650"/>
              <a:ext cx="485239" cy="32018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5742403" y="98741"/>
            <a:ext cx="6279208" cy="3016210"/>
          </a:xfrm>
          <a:prstGeom prst="rect">
            <a:avLst/>
          </a:prstGeom>
          <a:noFill/>
          <a:ln>
            <a:solidFill>
              <a:schemeClr val="tx1"/>
            </a:solidFill>
          </a:ln>
        </p:spPr>
        <p:txBody>
          <a:bodyPr wrap="square" rtlCol="0">
            <a:spAutoFit/>
          </a:bodyPr>
          <a:lstStyle/>
          <a:p>
            <a:pPr algn="ctr"/>
            <a:r>
              <a:rPr lang="en-US" sz="4000" dirty="0" smtClean="0"/>
              <a:t>The Initial Motivation</a:t>
            </a:r>
          </a:p>
          <a:p>
            <a:r>
              <a:rPr lang="en-US" sz="3000" dirty="0" smtClean="0"/>
              <a:t>“the </a:t>
            </a:r>
            <a:r>
              <a:rPr lang="en-US" sz="3000" dirty="0"/>
              <a:t>widespread pattern of low returns along the West Coast for two species of salmon indicates an environmental anomaly occurred in the California Current in </a:t>
            </a:r>
            <a:r>
              <a:rPr lang="en-US" sz="3000" dirty="0" smtClean="0"/>
              <a:t>2005"</a:t>
            </a:r>
            <a:endParaRPr lang="en-US" sz="3000" dirty="0"/>
          </a:p>
        </p:txBody>
      </p:sp>
      <p:pic>
        <p:nvPicPr>
          <p:cNvPr id="7" name="Picture 6"/>
          <p:cNvPicPr>
            <a:picLocks noChangeAspect="1"/>
          </p:cNvPicPr>
          <p:nvPr/>
        </p:nvPicPr>
        <p:blipFill>
          <a:blip r:embed="rId4"/>
          <a:stretch>
            <a:fillRect/>
          </a:stretch>
        </p:blipFill>
        <p:spPr>
          <a:xfrm>
            <a:off x="31941" y="3040160"/>
            <a:ext cx="5576283" cy="3585861"/>
          </a:xfrm>
          <a:prstGeom prst="rect">
            <a:avLst/>
          </a:prstGeom>
        </p:spPr>
      </p:pic>
      <p:sp>
        <p:nvSpPr>
          <p:cNvPr id="11" name="TextBox 10"/>
          <p:cNvSpPr txBox="1"/>
          <p:nvPr/>
        </p:nvSpPr>
        <p:spPr>
          <a:xfrm>
            <a:off x="5742403" y="3850047"/>
            <a:ext cx="6279208" cy="2554545"/>
          </a:xfrm>
          <a:prstGeom prst="rect">
            <a:avLst/>
          </a:prstGeom>
          <a:noFill/>
          <a:ln>
            <a:solidFill>
              <a:schemeClr val="tx1"/>
            </a:solidFill>
          </a:ln>
        </p:spPr>
        <p:txBody>
          <a:bodyPr wrap="square" rtlCol="0">
            <a:spAutoFit/>
          </a:bodyPr>
          <a:lstStyle/>
          <a:p>
            <a:pPr algn="ctr"/>
            <a:r>
              <a:rPr lang="en-US" sz="4000" dirty="0" smtClean="0"/>
              <a:t>A </a:t>
            </a:r>
            <a:r>
              <a:rPr lang="en-US" sz="4000" dirty="0" smtClean="0"/>
              <a:t>More </a:t>
            </a:r>
            <a:r>
              <a:rPr lang="en-US" sz="4000" dirty="0" smtClean="0"/>
              <a:t>Current Motivation</a:t>
            </a:r>
          </a:p>
          <a:p>
            <a:pPr algn="ctr"/>
            <a:r>
              <a:rPr lang="en-US" sz="3000" dirty="0" smtClean="0"/>
              <a:t>Various models, like the ones in NOAA’s Future Seas Physics-to-Fisheries Management, will </a:t>
            </a:r>
            <a:r>
              <a:rPr lang="en-US" sz="3000" dirty="0" smtClean="0"/>
              <a:t>need data to calibrate and validate models</a:t>
            </a:r>
            <a:endParaRPr lang="en-US" sz="3000" dirty="0"/>
          </a:p>
        </p:txBody>
      </p:sp>
      <p:cxnSp>
        <p:nvCxnSpPr>
          <p:cNvPr id="13" name="Straight Arrow Connector 12"/>
          <p:cNvCxnSpPr/>
          <p:nvPr/>
        </p:nvCxnSpPr>
        <p:spPr>
          <a:xfrm flipH="1">
            <a:off x="3337786" y="4999921"/>
            <a:ext cx="2972925" cy="608099"/>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3337788" y="4999921"/>
            <a:ext cx="2972923" cy="1139623"/>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11452" y="2500384"/>
            <a:ext cx="3485769" cy="584775"/>
          </a:xfrm>
          <a:prstGeom prst="rect">
            <a:avLst/>
          </a:prstGeom>
          <a:noFill/>
        </p:spPr>
        <p:txBody>
          <a:bodyPr wrap="square" rtlCol="0">
            <a:spAutoFit/>
          </a:bodyPr>
          <a:lstStyle/>
          <a:p>
            <a:r>
              <a:rPr lang="en-US" sz="3200" dirty="0"/>
              <a:t>NOAA Future Seas</a:t>
            </a:r>
          </a:p>
        </p:txBody>
      </p:sp>
    </p:spTree>
    <p:extLst>
      <p:ext uri="{BB962C8B-B14F-4D97-AF65-F5344CB8AC3E}">
        <p14:creationId xmlns:p14="http://schemas.microsoft.com/office/powerpoint/2010/main" val="20623981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smtClean="0">
                <a:latin typeface="+mn-lt"/>
              </a:rPr>
              <a:t>A New Arctic </a:t>
            </a:r>
            <a:r>
              <a:rPr lang="en-US" sz="3600" dirty="0" smtClean="0">
                <a:latin typeface="+mn-lt"/>
              </a:rPr>
              <a:t>(one of my </a:t>
            </a:r>
            <a:r>
              <a:rPr lang="en-US" sz="3600" dirty="0">
                <a:latin typeface="+mn-lt"/>
              </a:rPr>
              <a:t>f</a:t>
            </a:r>
            <a:r>
              <a:rPr lang="en-US" sz="3600" dirty="0" smtClean="0">
                <a:latin typeface="+mn-lt"/>
              </a:rPr>
              <a:t>avorite applications)</a:t>
            </a:r>
            <a:endParaRPr lang="en-US" sz="3600" dirty="0">
              <a:latin typeface="+mn-lt"/>
            </a:endParaRPr>
          </a:p>
        </p:txBody>
      </p:sp>
      <p:sp>
        <p:nvSpPr>
          <p:cNvPr id="3" name="Content Placeholder 2">
            <a:extLst>
              <a:ext uri="{FF2B5EF4-FFF2-40B4-BE49-F238E27FC236}">
                <a16:creationId xmlns="" xmlns:a16="http://schemas.microsoft.com/office/drawing/2014/main" id="{580A5457-36B0-4B43-B409-6EFA636E9986}"/>
              </a:ext>
            </a:extLst>
          </p:cNvPr>
          <p:cNvSpPr>
            <a:spLocks noGrp="1"/>
          </p:cNvSpPr>
          <p:nvPr>
            <p:ph idx="1"/>
          </p:nvPr>
        </p:nvSpPr>
        <p:spPr>
          <a:xfrm>
            <a:off x="4418849" y="1364397"/>
            <a:ext cx="7273418" cy="4649006"/>
          </a:xfrm>
          <a:ln w="19050">
            <a:solidFill>
              <a:schemeClr val="tx1"/>
            </a:solidFill>
          </a:ln>
        </p:spPr>
        <p:txBody>
          <a:bodyPr>
            <a:normAutofit/>
          </a:bodyPr>
          <a:lstStyle/>
          <a:p>
            <a:pPr marL="0" indent="0" algn="ctr">
              <a:buNone/>
            </a:pPr>
            <a:endParaRPr lang="en-US" sz="3200" b="1" dirty="0"/>
          </a:p>
          <a:p>
            <a:pPr marL="0" indent="0" algn="ctr">
              <a:buNone/>
            </a:pPr>
            <a:r>
              <a:rPr lang="en-US" sz="4400" b="1" dirty="0"/>
              <a:t>Navigating the New Arctic</a:t>
            </a:r>
          </a:p>
          <a:p>
            <a:pPr marL="0" indent="0">
              <a:buNone/>
            </a:pPr>
            <a:r>
              <a:rPr lang="en-US" sz="3600" dirty="0"/>
              <a:t>“Current Arctic observations are sparse and inadequate for enabling discovery or simulation … to assess their impacts on the broader Earth system</a:t>
            </a:r>
            <a:r>
              <a:rPr lang="en-US" sz="3600" dirty="0" smtClean="0"/>
              <a:t>”</a:t>
            </a:r>
            <a:endParaRPr lang="en-US" sz="3600" dirty="0"/>
          </a:p>
        </p:txBody>
      </p:sp>
      <p:pic>
        <p:nvPicPr>
          <p:cNvPr id="6" name="Picture 5">
            <a:extLst>
              <a:ext uri="{FF2B5EF4-FFF2-40B4-BE49-F238E27FC236}">
                <a16:creationId xmlns="" xmlns:a16="http://schemas.microsoft.com/office/drawing/2014/main" id="{4B069A7A-300E-4A23-B439-A7156B8BB6AC}"/>
              </a:ext>
            </a:extLst>
          </p:cNvPr>
          <p:cNvPicPr>
            <a:picLocks noChangeAspect="1"/>
          </p:cNvPicPr>
          <p:nvPr/>
        </p:nvPicPr>
        <p:blipFill>
          <a:blip r:embed="rId3"/>
          <a:stretch>
            <a:fillRect/>
          </a:stretch>
        </p:blipFill>
        <p:spPr>
          <a:xfrm>
            <a:off x="4548392" y="994904"/>
            <a:ext cx="7014331" cy="639904"/>
          </a:xfrm>
          <a:prstGeom prst="rect">
            <a:avLst/>
          </a:prstGeom>
          <a:ln w="19050">
            <a:solidFill>
              <a:schemeClr val="tx1"/>
            </a:solidFill>
          </a:ln>
        </p:spPr>
      </p:pic>
      <p:pic>
        <p:nvPicPr>
          <p:cNvPr id="4" name="Picture 3"/>
          <p:cNvPicPr>
            <a:picLocks noChangeAspect="1"/>
          </p:cNvPicPr>
          <p:nvPr/>
        </p:nvPicPr>
        <p:blipFill rotWithShape="1">
          <a:blip r:embed="rId4"/>
          <a:srcRect r="20047"/>
          <a:stretch/>
        </p:blipFill>
        <p:spPr>
          <a:xfrm>
            <a:off x="144424" y="1963501"/>
            <a:ext cx="4187177" cy="3491367"/>
          </a:xfrm>
          <a:prstGeom prst="rect">
            <a:avLst/>
          </a:prstGeom>
        </p:spPr>
      </p:pic>
      <p:pic>
        <p:nvPicPr>
          <p:cNvPr id="5" name="Picture 4"/>
          <p:cNvPicPr>
            <a:picLocks noChangeAspect="1"/>
          </p:cNvPicPr>
          <p:nvPr/>
        </p:nvPicPr>
        <p:blipFill>
          <a:blip r:embed="rId5"/>
          <a:stretch>
            <a:fillRect/>
          </a:stretch>
        </p:blipFill>
        <p:spPr>
          <a:xfrm>
            <a:off x="277882" y="4854866"/>
            <a:ext cx="2005758" cy="536494"/>
          </a:xfrm>
          <a:prstGeom prst="rect">
            <a:avLst/>
          </a:prstGeom>
        </p:spPr>
      </p:pic>
      <p:pic>
        <p:nvPicPr>
          <p:cNvPr id="10" name="Picture 9"/>
          <p:cNvPicPr>
            <a:picLocks noChangeAspect="1"/>
          </p:cNvPicPr>
          <p:nvPr/>
        </p:nvPicPr>
        <p:blipFill>
          <a:blip r:embed="rId6"/>
          <a:stretch>
            <a:fillRect/>
          </a:stretch>
        </p:blipFill>
        <p:spPr>
          <a:xfrm>
            <a:off x="629277" y="1265315"/>
            <a:ext cx="3450635" cy="944962"/>
          </a:xfrm>
          <a:prstGeom prst="rect">
            <a:avLst/>
          </a:prstGeom>
        </p:spPr>
      </p:pic>
    </p:spTree>
    <p:extLst>
      <p:ext uri="{BB962C8B-B14F-4D97-AF65-F5344CB8AC3E}">
        <p14:creationId xmlns:p14="http://schemas.microsoft.com/office/powerpoint/2010/main" val="970912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2126468" y="-83745"/>
            <a:ext cx="10515600" cy="1325563"/>
          </a:xfrm>
        </p:spPr>
        <p:txBody>
          <a:bodyPr/>
          <a:lstStyle/>
          <a:p>
            <a:pPr algn="ctr"/>
            <a:r>
              <a:rPr lang="en-US" dirty="0" smtClean="0">
                <a:latin typeface="+mn-lt"/>
              </a:rPr>
              <a:t>And Lots More Applications</a:t>
            </a:r>
            <a:endParaRPr lang="en-US" dirty="0">
              <a:latin typeface="+mn-lt"/>
            </a:endParaRPr>
          </a:p>
        </p:txBody>
      </p:sp>
      <p:sp>
        <p:nvSpPr>
          <p:cNvPr id="11" name="TextBox 10">
            <a:extLst>
              <a:ext uri="{FF2B5EF4-FFF2-40B4-BE49-F238E27FC236}">
                <a16:creationId xmlns="" xmlns:a16="http://schemas.microsoft.com/office/drawing/2014/main" id="{073D3839-3DDA-4E05-914C-BBB7A798A696}"/>
              </a:ext>
            </a:extLst>
          </p:cNvPr>
          <p:cNvSpPr txBox="1"/>
          <p:nvPr/>
        </p:nvSpPr>
        <p:spPr>
          <a:xfrm>
            <a:off x="3891704" y="992054"/>
            <a:ext cx="8049549" cy="1323439"/>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Can we clean up, stop, or end harmful algal blooms</a:t>
            </a:r>
            <a:r>
              <a:rPr lang="en-US" sz="3200" dirty="0" smtClean="0"/>
              <a:t>?</a:t>
            </a:r>
          </a:p>
          <a:p>
            <a:r>
              <a:rPr lang="en-US" sz="1600" dirty="0">
                <a:hlinkClick r:id="rId3"/>
              </a:rPr>
              <a:t>https://</a:t>
            </a:r>
            <a:r>
              <a:rPr lang="en-US" sz="1600" dirty="0" smtClean="0">
                <a:hlinkClick r:id="rId3"/>
              </a:rPr>
              <a:t>oceanservice.noaa.gov/facts/hab-solutions.html</a:t>
            </a:r>
            <a:r>
              <a:rPr lang="en-US" sz="1600" dirty="0" smtClean="0"/>
              <a:t> </a:t>
            </a:r>
            <a:endParaRPr lang="en-US" sz="1600" dirty="0"/>
          </a:p>
        </p:txBody>
      </p:sp>
      <p:sp>
        <p:nvSpPr>
          <p:cNvPr id="10" name="TextBox 9"/>
          <p:cNvSpPr txBox="1"/>
          <p:nvPr/>
        </p:nvSpPr>
        <p:spPr>
          <a:xfrm>
            <a:off x="3995433" y="3283732"/>
            <a:ext cx="7044934" cy="584775"/>
          </a:xfrm>
          <a:prstGeom prst="rect">
            <a:avLst/>
          </a:prstGeom>
          <a:noFill/>
        </p:spPr>
        <p:txBody>
          <a:bodyPr wrap="square" rtlCol="0">
            <a:spAutoFit/>
          </a:bodyPr>
          <a:lstStyle/>
          <a:p>
            <a:endParaRPr lang="en-US" sz="3200" dirty="0"/>
          </a:p>
        </p:txBody>
      </p:sp>
      <p:sp>
        <p:nvSpPr>
          <p:cNvPr id="12" name="TextBox 11">
            <a:extLst>
              <a:ext uri="{FF2B5EF4-FFF2-40B4-BE49-F238E27FC236}">
                <a16:creationId xmlns="" xmlns:a16="http://schemas.microsoft.com/office/drawing/2014/main" id="{073D3839-3DDA-4E05-914C-BBB7A798A696}"/>
              </a:ext>
            </a:extLst>
          </p:cNvPr>
          <p:cNvSpPr txBox="1"/>
          <p:nvPr/>
        </p:nvSpPr>
        <p:spPr>
          <a:xfrm>
            <a:off x="3891702" y="2791289"/>
            <a:ext cx="8049549"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smtClean="0"/>
              <a:t>Ocean </a:t>
            </a:r>
            <a:r>
              <a:rPr lang="en-US" sz="3200" dirty="0"/>
              <a:t>scientists call for global tracking of oxygen loss that causes dead </a:t>
            </a:r>
            <a:r>
              <a:rPr lang="en-US" sz="3200" dirty="0" smtClean="0"/>
              <a:t>zones</a:t>
            </a:r>
          </a:p>
          <a:p>
            <a:r>
              <a:rPr lang="en-US" sz="1600" dirty="0"/>
              <a:t>Declining oxygen in the global ocean and coastal waters, </a:t>
            </a:r>
            <a:r>
              <a:rPr lang="en-US" sz="1600" dirty="0" smtClean="0"/>
              <a:t>Denise </a:t>
            </a:r>
            <a:r>
              <a:rPr lang="en-US" sz="1600" dirty="0" err="1" smtClean="0"/>
              <a:t>Breitburg</a:t>
            </a:r>
            <a:r>
              <a:rPr lang="en-US" sz="1600" dirty="0" smtClean="0"/>
              <a:t>, et.al, SCIENCE, 5 </a:t>
            </a:r>
            <a:r>
              <a:rPr lang="en-US" sz="1600" dirty="0"/>
              <a:t>Jan </a:t>
            </a:r>
            <a:r>
              <a:rPr lang="en-US" sz="1600" dirty="0" smtClean="0"/>
              <a:t>2018, Vol </a:t>
            </a:r>
            <a:r>
              <a:rPr lang="en-US" sz="1600" dirty="0"/>
              <a:t>359, Issue 6371 </a:t>
            </a:r>
            <a:r>
              <a:rPr lang="en-US" sz="1600" dirty="0">
                <a:hlinkClick r:id="rId4"/>
              </a:rPr>
              <a:t>https://</a:t>
            </a:r>
            <a:r>
              <a:rPr lang="en-US" sz="1600" dirty="0" smtClean="0">
                <a:hlinkClick r:id="rId4"/>
              </a:rPr>
              <a:t>www.science.org/doi/10.1126/science.aam7240</a:t>
            </a:r>
            <a:r>
              <a:rPr lang="en-US" sz="1600" dirty="0" smtClean="0"/>
              <a:t> </a:t>
            </a:r>
          </a:p>
        </p:txBody>
      </p:sp>
      <p:pic>
        <p:nvPicPr>
          <p:cNvPr id="14" name="Picture 13"/>
          <p:cNvPicPr>
            <a:picLocks noChangeAspect="1"/>
          </p:cNvPicPr>
          <p:nvPr/>
        </p:nvPicPr>
        <p:blipFill>
          <a:blip r:embed="rId5"/>
          <a:stretch>
            <a:fillRect/>
          </a:stretch>
        </p:blipFill>
        <p:spPr>
          <a:xfrm>
            <a:off x="77210" y="4530658"/>
            <a:ext cx="3269584" cy="2174928"/>
          </a:xfrm>
          <a:prstGeom prst="rect">
            <a:avLst/>
          </a:prstGeom>
        </p:spPr>
      </p:pic>
      <p:sp>
        <p:nvSpPr>
          <p:cNvPr id="15" name="TextBox 14">
            <a:extLst>
              <a:ext uri="{FF2B5EF4-FFF2-40B4-BE49-F238E27FC236}">
                <a16:creationId xmlns="" xmlns:a16="http://schemas.microsoft.com/office/drawing/2014/main" id="{073D3839-3DDA-4E05-914C-BBB7A798A696}"/>
              </a:ext>
            </a:extLst>
          </p:cNvPr>
          <p:cNvSpPr txBox="1"/>
          <p:nvPr/>
        </p:nvSpPr>
        <p:spPr>
          <a:xfrm>
            <a:off x="3891702" y="4711217"/>
            <a:ext cx="8049549" cy="1815882"/>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3200" dirty="0"/>
              <a:t>Increasingly Frequent Ocean Heat Waves Trigger Mass Die-Offs of </a:t>
            </a:r>
            <a:r>
              <a:rPr lang="en-US" sz="3200" dirty="0" err="1"/>
              <a:t>Sealife</a:t>
            </a:r>
            <a:r>
              <a:rPr lang="en-US" sz="3200" dirty="0"/>
              <a:t>, and Grief in Marine </a:t>
            </a:r>
            <a:r>
              <a:rPr lang="en-US" sz="3200" dirty="0" smtClean="0"/>
              <a:t>Scientists</a:t>
            </a:r>
          </a:p>
          <a:p>
            <a:r>
              <a:rPr lang="en-US" sz="1600" dirty="0">
                <a:hlinkClick r:id="rId6"/>
              </a:rPr>
              <a:t>https://insideclimatenews.org/news/01052024/ocean-heat-waves-killing-sealife</a:t>
            </a:r>
            <a:r>
              <a:rPr lang="en-US" sz="1600" dirty="0" smtClean="0">
                <a:hlinkClick r:id="rId6"/>
              </a:rPr>
              <a:t>/</a:t>
            </a:r>
            <a:r>
              <a:rPr lang="en-US" sz="1600" dirty="0" smtClean="0"/>
              <a:t> </a:t>
            </a:r>
            <a:endParaRPr lang="en-US" sz="1600" dirty="0"/>
          </a:p>
        </p:txBody>
      </p:sp>
      <p:pic>
        <p:nvPicPr>
          <p:cNvPr id="16" name="Picture 15"/>
          <p:cNvPicPr>
            <a:picLocks noChangeAspect="1"/>
          </p:cNvPicPr>
          <p:nvPr/>
        </p:nvPicPr>
        <p:blipFill>
          <a:blip r:embed="rId7"/>
          <a:stretch>
            <a:fillRect/>
          </a:stretch>
        </p:blipFill>
        <p:spPr>
          <a:xfrm>
            <a:off x="77210" y="475272"/>
            <a:ext cx="3219462" cy="2146308"/>
          </a:xfrm>
          <a:prstGeom prst="rect">
            <a:avLst/>
          </a:prstGeom>
        </p:spPr>
      </p:pic>
      <p:pic>
        <p:nvPicPr>
          <p:cNvPr id="17" name="Picture 16"/>
          <p:cNvPicPr>
            <a:picLocks noChangeAspect="1"/>
          </p:cNvPicPr>
          <p:nvPr/>
        </p:nvPicPr>
        <p:blipFill>
          <a:blip r:embed="rId8"/>
          <a:stretch>
            <a:fillRect/>
          </a:stretch>
        </p:blipFill>
        <p:spPr>
          <a:xfrm>
            <a:off x="77210" y="2748042"/>
            <a:ext cx="3654962" cy="1656154"/>
          </a:xfrm>
          <a:prstGeom prst="rect">
            <a:avLst/>
          </a:prstGeom>
        </p:spPr>
      </p:pic>
    </p:spTree>
    <p:extLst>
      <p:ext uri="{BB962C8B-B14F-4D97-AF65-F5344CB8AC3E}">
        <p14:creationId xmlns:p14="http://schemas.microsoft.com/office/powerpoint/2010/main" val="306023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288158" y="985100"/>
            <a:ext cx="3588363" cy="2737258"/>
          </a:xfrm>
          <a:prstGeom prst="rect">
            <a:avLst/>
          </a:prstGeom>
        </p:spPr>
      </p:pic>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823451" y="709254"/>
            <a:ext cx="10515600" cy="1325563"/>
          </a:xfrm>
        </p:spPr>
        <p:txBody>
          <a:bodyPr>
            <a:noAutofit/>
          </a:bodyPr>
          <a:lstStyle/>
          <a:p>
            <a:pPr algn="ctr"/>
            <a:r>
              <a:rPr lang="en-US" sz="4000" dirty="0" smtClean="0"/>
              <a:t>Measurement, Reporting and Validation for </a:t>
            </a:r>
            <a:r>
              <a:rPr lang="en-US" sz="4000" dirty="0" err="1" smtClean="0"/>
              <a:t>mCDR</a:t>
            </a:r>
            <a:r>
              <a:rPr lang="en-US" sz="4000" dirty="0"/>
              <a:t/>
            </a:r>
            <a:br>
              <a:rPr lang="en-US" sz="4000" dirty="0"/>
            </a:br>
            <a:r>
              <a:rPr lang="en-US" sz="3200" dirty="0" smtClean="0"/>
              <a:t>The </a:t>
            </a:r>
            <a:r>
              <a:rPr lang="en-US" sz="3200" dirty="0"/>
              <a:t>“killer” </a:t>
            </a:r>
            <a:r>
              <a:rPr lang="en-US" sz="3200" dirty="0" smtClean="0"/>
              <a:t>application?</a:t>
            </a:r>
            <a:r>
              <a:rPr lang="en-US" sz="4000" dirty="0"/>
              <a:t/>
            </a:r>
            <a:br>
              <a:rPr lang="en-US" sz="4000" dirty="0"/>
            </a:br>
            <a:r>
              <a:rPr lang="en-US" sz="4000" dirty="0" smtClean="0"/>
              <a:t/>
            </a:r>
            <a:br>
              <a:rPr lang="en-US" sz="4000" dirty="0" smtClean="0"/>
            </a:br>
            <a:endParaRPr lang="en-US" sz="4000" dirty="0"/>
          </a:p>
        </p:txBody>
      </p:sp>
      <p:sp>
        <p:nvSpPr>
          <p:cNvPr id="3" name="Content Placeholder 2"/>
          <p:cNvSpPr>
            <a:spLocks noGrp="1"/>
          </p:cNvSpPr>
          <p:nvPr>
            <p:ph idx="1"/>
          </p:nvPr>
        </p:nvSpPr>
        <p:spPr>
          <a:xfrm>
            <a:off x="176372" y="1665647"/>
            <a:ext cx="6490190" cy="5095508"/>
          </a:xfrm>
        </p:spPr>
        <p:txBody>
          <a:bodyPr>
            <a:normAutofit lnSpcReduction="10000"/>
          </a:bodyPr>
          <a:lstStyle/>
          <a:p>
            <a:r>
              <a:rPr lang="en-US" dirty="0" smtClean="0"/>
              <a:t>How close is a consensus MRV system definition?</a:t>
            </a:r>
          </a:p>
          <a:p>
            <a:pPr lvl="1"/>
            <a:r>
              <a:rPr lang="en-US" dirty="0" smtClean="0"/>
              <a:t>What variables should be measured?</a:t>
            </a:r>
          </a:p>
          <a:p>
            <a:pPr lvl="1"/>
            <a:r>
              <a:rPr lang="en-US" dirty="0" smtClean="0"/>
              <a:t>What’s the spatial scale?</a:t>
            </a:r>
          </a:p>
          <a:p>
            <a:pPr lvl="1"/>
            <a:r>
              <a:rPr lang="en-US" dirty="0" smtClean="0"/>
              <a:t>What’s the temporal scale?</a:t>
            </a:r>
          </a:p>
          <a:p>
            <a:pPr lvl="1"/>
            <a:r>
              <a:rPr lang="en-US" dirty="0" smtClean="0"/>
              <a:t>How will the data be processed?</a:t>
            </a:r>
          </a:p>
          <a:p>
            <a:pPr lvl="1"/>
            <a:r>
              <a:rPr lang="en-US" dirty="0" smtClean="0"/>
              <a:t>What’s the budget?</a:t>
            </a:r>
            <a:endParaRPr lang="en-US" dirty="0"/>
          </a:p>
          <a:p>
            <a:r>
              <a:rPr lang="en-US" dirty="0" smtClean="0"/>
              <a:t>Is it only about quantifying the amount of carbon removed?</a:t>
            </a:r>
          </a:p>
          <a:p>
            <a:r>
              <a:rPr lang="en-US" dirty="0" smtClean="0"/>
              <a:t>Or is it equally, more or less concerned with the effect on the ecosystem?</a:t>
            </a:r>
          </a:p>
          <a:p>
            <a:r>
              <a:rPr lang="en-US" dirty="0" smtClean="0"/>
              <a:t>Is modelling all that’s required? </a:t>
            </a: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5031" y="3378448"/>
            <a:ext cx="5204164" cy="3382707"/>
          </a:xfrm>
          <a:prstGeom prst="rect">
            <a:avLst/>
          </a:prstGeom>
        </p:spPr>
      </p:pic>
    </p:spTree>
    <p:extLst>
      <p:ext uri="{BB962C8B-B14F-4D97-AF65-F5344CB8AC3E}">
        <p14:creationId xmlns:p14="http://schemas.microsoft.com/office/powerpoint/2010/main" val="2341719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8166</TotalTime>
  <Words>7095</Words>
  <Application>Microsoft Office PowerPoint</Application>
  <PresentationFormat>Widescreen</PresentationFormat>
  <Paragraphs>581</Paragraphs>
  <Slides>56</Slides>
  <Notes>45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Calibri Light</vt:lpstr>
      <vt:lpstr>Comic Sans MS</vt:lpstr>
      <vt:lpstr>Symbol</vt:lpstr>
      <vt:lpstr>Times New Roman</vt:lpstr>
      <vt:lpstr>Wingdings</vt:lpstr>
      <vt:lpstr>Office Theme</vt:lpstr>
      <vt:lpstr>MBARI’s Coastal Profiling Float: Progress, Science Opportunities and Tech Transfer</vt:lpstr>
      <vt:lpstr>Executive Summary</vt:lpstr>
      <vt:lpstr>Executive Summary</vt:lpstr>
      <vt:lpstr>Executive Summary</vt:lpstr>
      <vt:lpstr>Executive Summary</vt:lpstr>
      <vt:lpstr>PowerPoint Presentation</vt:lpstr>
      <vt:lpstr>A New Arctic (one of my favorite applications)</vt:lpstr>
      <vt:lpstr>And Lots More Applications</vt:lpstr>
      <vt:lpstr>Measurement, Reporting and Validation for mCDR The “killer” application?  </vt:lpstr>
      <vt:lpstr>PowerPoint Presentation</vt:lpstr>
      <vt:lpstr>Why Profiling Floats?</vt:lpstr>
      <vt:lpstr>Profiling Float Array + Friends</vt:lpstr>
      <vt:lpstr>The CPF Data Pipeline</vt:lpstr>
      <vt:lpstr>It’s The Economy, Stupid (apologies to James Carville)</vt:lpstr>
      <vt:lpstr>“Other” Science</vt:lpstr>
      <vt:lpstr>The CPF</vt:lpstr>
      <vt:lpstr>CPF Functionality</vt:lpstr>
      <vt:lpstr>Lots of Volume Change</vt:lpstr>
      <vt:lpstr>Pickup Truck of the Sea</vt:lpstr>
      <vt:lpstr>Lots of Instruments</vt:lpstr>
      <vt:lpstr>Current CPF Version 2.1 and 2.2</vt:lpstr>
      <vt:lpstr>Good Platform Velocity and Depth Control</vt:lpstr>
      <vt:lpstr>Current and Future Work</vt:lpstr>
      <vt:lpstr>CPF Status Summary</vt:lpstr>
      <vt:lpstr>Technology Transfer</vt:lpstr>
      <vt:lpstr>Tech Transfer Options</vt:lpstr>
      <vt:lpstr>My Preference</vt:lpstr>
      <vt:lpstr>CPF Open Source Ecosystem (COSE) Critical Infrastructure</vt:lpstr>
      <vt:lpstr>CPF Open Source Ecosystem (COSE) Critical Infrastructure</vt:lpstr>
      <vt:lpstr>CPF Open Source Ecosystem (COSE) Critical Infrastructure</vt:lpstr>
      <vt:lpstr>CPF Open Source Ecosystem (COSE) Critical Infrastructure</vt:lpstr>
      <vt:lpstr>CPF Open Source Ecosystem (COSE) Critical Infrastructure</vt:lpstr>
      <vt:lpstr>COSE Targets</vt:lpstr>
      <vt:lpstr>Thanks for listening</vt:lpstr>
      <vt:lpstr>Float Viz</vt:lpstr>
      <vt:lpstr>More Motivation</vt:lpstr>
      <vt:lpstr>Float Navigation</vt:lpstr>
      <vt:lpstr>PowerPoint Presentation</vt:lpstr>
      <vt:lpstr>Can a COSE Become a Reality? </vt:lpstr>
      <vt:lpstr>Engineering Results </vt:lpstr>
      <vt:lpstr>More Engineering Results</vt:lpstr>
      <vt:lpstr>Risks</vt:lpstr>
      <vt:lpstr>Next Steps </vt:lpstr>
      <vt:lpstr>Open Source Examples</vt:lpstr>
      <vt:lpstr>Next Steps </vt:lpstr>
      <vt:lpstr>Next Steps </vt:lpstr>
      <vt:lpstr>Next Steps </vt:lpstr>
      <vt:lpstr>Next Steps </vt:lpstr>
      <vt:lpstr>Next Steps </vt:lpstr>
      <vt:lpstr>Next Steps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560</cp:revision>
  <dcterms:created xsi:type="dcterms:W3CDTF">2020-02-04T17:30:15Z</dcterms:created>
  <dcterms:modified xsi:type="dcterms:W3CDTF">2024-05-14T03:23:39Z</dcterms:modified>
</cp:coreProperties>
</file>