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18" r:id="rId2"/>
    <p:sldId id="333" r:id="rId3"/>
    <p:sldId id="319" r:id="rId4"/>
    <p:sldId id="320" r:id="rId5"/>
    <p:sldId id="321" r:id="rId6"/>
    <p:sldId id="257" r:id="rId7"/>
    <p:sldId id="298" r:id="rId8"/>
    <p:sldId id="299" r:id="rId9"/>
    <p:sldId id="331" r:id="rId10"/>
    <p:sldId id="323" r:id="rId11"/>
    <p:sldId id="261" r:id="rId12"/>
    <p:sldId id="327" r:id="rId13"/>
    <p:sldId id="315" r:id="rId14"/>
    <p:sldId id="301" r:id="rId15"/>
    <p:sldId id="313" r:id="rId16"/>
    <p:sldId id="316" r:id="rId17"/>
    <p:sldId id="325" r:id="rId18"/>
    <p:sldId id="284" r:id="rId19"/>
    <p:sldId id="332" r:id="rId20"/>
    <p:sldId id="283" r:id="rId21"/>
    <p:sldId id="282" r:id="rId22"/>
    <p:sldId id="306" r:id="rId23"/>
    <p:sldId id="302" r:id="rId24"/>
    <p:sldId id="324" r:id="rId25"/>
    <p:sldId id="303" r:id="rId26"/>
    <p:sldId id="304" r:id="rId27"/>
    <p:sldId id="317" r:id="rId28"/>
    <p:sldId id="312" r:id="rId29"/>
    <p:sldId id="334" r:id="rId30"/>
    <p:sldId id="330" r:id="rId31"/>
    <p:sldId id="328" r:id="rId32"/>
    <p:sldId id="329" r:id="rId33"/>
    <p:sldId id="336" r:id="rId34"/>
    <p:sldId id="314" r:id="rId35"/>
    <p:sldId id="335" r:id="rId36"/>
    <p:sldId id="311" r:id="rId37"/>
    <p:sldId id="262" r:id="rId38"/>
    <p:sldId id="258" r:id="rId39"/>
    <p:sldId id="274" r:id="rId40"/>
    <p:sldId id="309" r:id="rId41"/>
    <p:sldId id="322" r:id="rId42"/>
    <p:sldId id="267" r:id="rId43"/>
    <p:sldId id="271" r:id="rId44"/>
    <p:sldId id="27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9910" autoAdjust="0"/>
  </p:normalViewPr>
  <p:slideViewPr>
    <p:cSldViewPr snapToGrid="0">
      <p:cViewPr varScale="1">
        <p:scale>
          <a:sx n="130" d="100"/>
          <a:sy n="130" d="100"/>
        </p:scale>
        <p:origin x="1902" y="1218"/>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7/17/2024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ScienceDaily: Unfavorable Ocean Conditions Likely Cause Of Low 2007 Salmon Returns Along West Coast</a:t>
            </a:r>
          </a:p>
          <a:p>
            <a:r>
              <a:rPr lang="en-US" dirty="0"/>
              <a:t>Date: March 4, 2008	Source: NOAA National Marine Fisheries Service</a:t>
            </a:r>
          </a:p>
          <a:p>
            <a:endParaRPr lang="en-US" dirty="0"/>
          </a:p>
          <a:p>
            <a:r>
              <a:rPr lang="en-US" dirty="0"/>
              <a:t>ScienceDaily: 'Fishery Failure' Declared For West Coast Salmon Fishery</a:t>
            </a:r>
          </a:p>
          <a:p>
            <a:r>
              <a:rPr lang="en-US" dirty="0"/>
              <a:t>Date: May 2, 2008	Source: National Oceanic And Atmospheric Administration</a:t>
            </a: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a:solidFill>
                <a:schemeClr val="tx1"/>
              </a:solidFill>
              <a:effectLst/>
              <a:latin typeface="+mn-lt"/>
              <a:ea typeface="+mn-ea"/>
              <a:cs typeface="+mn-cs"/>
            </a:endParaRPr>
          </a:p>
          <a:p>
            <a:pPr lvl="1"/>
            <a:r>
              <a:rPr lang="en-US" sz="1200" b="0" i="0" kern="1200" dirty="0">
                <a:solidFill>
                  <a:schemeClr val="tx1"/>
                </a:solidFill>
                <a:effectLst/>
                <a:latin typeface="+mn-lt"/>
                <a:ea typeface="+mn-ea"/>
                <a:cs typeface="+mn-cs"/>
              </a:rPr>
              <a:t>9:</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System, process, product, service or tool deployed and used routinely.</a:t>
            </a:r>
          </a:p>
          <a:p>
            <a:pPr lvl="1"/>
            <a:endParaRPr lang="en-US" sz="1200" b="0" i="0" kern="1200" dirty="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15118822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2292746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stashing more CO2 in the ocean help slow climate change?</a:t>
            </a:r>
          </a:p>
          <a:p>
            <a:r>
              <a:rPr lang="en-US" dirty="0"/>
              <a:t>By Carolyn Gramling Science News April 26, 2024 at 1:15 pm</a:t>
            </a:r>
          </a:p>
          <a:p>
            <a:endParaRPr lang="en-US" dirty="0"/>
          </a:p>
          <a:p>
            <a:r>
              <a:rPr lang="en-US" dirty="0"/>
              <a:t>Cross, J.N., Sweeney, C., Jewett, E.B., Feely, R.A., </a:t>
            </a:r>
            <a:r>
              <a:rPr lang="en-US" dirty="0" err="1"/>
              <a:t>McElhany</a:t>
            </a:r>
            <a:r>
              <a:rPr lang="en-US" dirty="0"/>
              <a:t>, P., Carter, B.,</a:t>
            </a:r>
          </a:p>
          <a:p>
            <a:r>
              <a:rPr lang="en-US" dirty="0"/>
              <a:t>Stein, T., </a:t>
            </a:r>
            <a:r>
              <a:rPr lang="en-US" dirty="0" err="1"/>
              <a:t>Kitch</a:t>
            </a:r>
            <a:r>
              <a:rPr lang="en-US" dirty="0"/>
              <a:t>, G.D., and Gledhill, D.K., 2023. Strategy for NOAA Carbon</a:t>
            </a:r>
          </a:p>
          <a:p>
            <a:r>
              <a:rPr lang="en-US" dirty="0"/>
              <a:t>Dioxide Removal Research: A white paper documenting a potential NOAA CDR</a:t>
            </a:r>
          </a:p>
          <a:p>
            <a:r>
              <a:rPr lang="en-US" dirty="0"/>
              <a:t>Science Strategy as an element of NOAA’s Climate Interventions Portfolio.</a:t>
            </a:r>
          </a:p>
          <a:p>
            <a:r>
              <a:rPr lang="en-US" dirty="0"/>
              <a:t>NOAA Special Report. NOAA, Washington DC. DOI: 10.25923/gzke-8730</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298910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7/17/2024</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7/17/2024</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jpg"/><Relationship Id="rId7" Type="http://schemas.openxmlformats.org/officeDocument/2006/relationships/image" Target="../media/image20.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tiff"/></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oceanservice.noaa.gov/facts/hab-solutions.html" TargetMode="Externa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9.png"/><Relationship Id="rId4" Type="http://schemas.openxmlformats.org/officeDocument/2006/relationships/hyperlink" Target="https://www.science.org/doi/10.1126/science.aam72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ctrTitle"/>
          </p:nvPr>
        </p:nvSpPr>
        <p:spPr>
          <a:xfrm>
            <a:off x="282953" y="631380"/>
            <a:ext cx="8743932" cy="2387600"/>
          </a:xfrm>
        </p:spPr>
        <p:txBody>
          <a:bodyPr>
            <a:normAutofit/>
          </a:bodyPr>
          <a:lstStyle/>
          <a:p>
            <a:r>
              <a:rPr lang="en-US" sz="4800" dirty="0">
                <a:solidFill>
                  <a:prstClr val="white"/>
                </a:solidFill>
                <a:latin typeface="Calibri" panose="020F0502020204030204"/>
              </a:rPr>
              <a:t>MBARI’s Coastal Profiling Float: Progress, Science Opportunities and Tech Transfer</a:t>
            </a:r>
            <a:endParaRPr lang="en-US" sz="36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type="subTitle" idx="1"/>
          </p:nvPr>
        </p:nvSpPr>
        <p:spPr>
          <a:xfrm>
            <a:off x="321447" y="3780002"/>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Monterey Bay Aquarium Research Institute</a:t>
            </a:r>
          </a:p>
          <a:p>
            <a:pPr lvl="0">
              <a:lnSpc>
                <a:spcPct val="100000"/>
              </a:lnSpc>
              <a:spcBef>
                <a:spcPts val="0"/>
              </a:spcBef>
            </a:pPr>
            <a:r>
              <a:rPr lang="en-US" sz="2800" dirty="0">
                <a:solidFill>
                  <a:prstClr val="white"/>
                </a:solidFill>
              </a:rPr>
              <a:t>NOAA/PMEL 2024 May 16</a:t>
            </a:r>
          </a:p>
          <a:p>
            <a:endParaRPr lang="en-US" sz="3200" b="1" dirty="0"/>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properties</a:t>
            </a:r>
          </a:p>
          <a:p>
            <a:pPr>
              <a:lnSpc>
                <a:spcPct val="80000"/>
              </a:lnSpc>
            </a:pPr>
            <a:r>
              <a:rPr lang="en-US" sz="3200" dirty="0"/>
              <a:t>Our research target is “understanding the health of the ocean”</a:t>
            </a:r>
          </a:p>
          <a:p>
            <a:pPr>
              <a:lnSpc>
                <a:spcPct val="80000"/>
              </a:lnSpc>
            </a:pPr>
            <a:r>
              <a:rPr lang="en-US" sz="3200" dirty="0"/>
              <a:t>THE pH and Nitrate sensors we developed are COTS products</a:t>
            </a:r>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long-term, ecosystem scale applications</a:t>
            </a:r>
          </a:p>
          <a:p>
            <a:pPr lvl="1"/>
            <a:r>
              <a:rPr lang="en-US" sz="3600" dirty="0"/>
              <a:t>Capital cost: ~$90K per BGC float</a:t>
            </a:r>
          </a:p>
          <a:p>
            <a:pPr lvl="1"/>
            <a:r>
              <a:rPr lang="en-US" sz="3600" dirty="0"/>
              <a:t>Deployment costs: Almost any boat or ship of opportunity that can get to the deployment site</a:t>
            </a:r>
          </a:p>
          <a:p>
            <a:pPr lvl="1"/>
            <a:r>
              <a:rPr lang="en-US" sz="3600" dirty="0"/>
              <a:t>Maintenance cost: Near $0 for 5-7 years</a:t>
            </a:r>
          </a:p>
          <a:p>
            <a:pPr lvl="1"/>
            <a:r>
              <a:rPr lang="en-US" sz="3600" dirty="0"/>
              <a:t>On-going operations costs: Almost entirely data processing</a:t>
            </a:r>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Profiling Float Array + Friends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a:latin typeface="+mn-lt"/>
              </a:rPr>
              <a:t>The CPF Data Pipeline</a:t>
            </a:r>
          </a:p>
        </p:txBody>
      </p:sp>
    </p:spTree>
    <p:extLst>
      <p:ext uri="{BB962C8B-B14F-4D97-AF65-F5344CB8AC3E}">
        <p14:creationId xmlns:p14="http://schemas.microsoft.com/office/powerpoint/2010/main" val="426524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The Economy, Stupid</a:t>
            </a:r>
            <a:br>
              <a:rPr lang="en-US" dirty="0"/>
            </a:br>
            <a:r>
              <a:rPr lang="en-US" sz="2800" dirty="0"/>
              <a:t>(apologies to James Carville)</a:t>
            </a:r>
          </a:p>
        </p:txBody>
      </p:sp>
      <p:grpSp>
        <p:nvGrpSpPr>
          <p:cNvPr id="3" name="Group 2">
            <a:extLst>
              <a:ext uri="{FF2B5EF4-FFF2-40B4-BE49-F238E27FC236}">
                <a16:creationId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a16="http://schemas.microsoft.com/office/drawing/2014/main" id="{21BABCB6-7F53-42D6-A6DE-44BC2F8F4CF6}"/>
              </a:ext>
            </a:extLst>
          </p:cNvPr>
          <p:cNvPicPr>
            <a:picLocks noChangeAspect="1"/>
          </p:cNvPicPr>
          <p:nvPr/>
        </p:nvPicPr>
        <p:blipFill rotWithShape="1">
          <a:blip r:embed="rId3"/>
          <a:srcRect b="33844"/>
          <a:stretch/>
        </p:blipFill>
        <p:spPr>
          <a:xfrm>
            <a:off x="7227153" y="336498"/>
            <a:ext cx="4637519" cy="3391691"/>
          </a:xfrm>
          <a:prstGeom prst="rect">
            <a:avLst/>
          </a:prstGeom>
        </p:spPr>
      </p:pic>
      <p:sp>
        <p:nvSpPr>
          <p:cNvPr id="16" name="Content Placeholder 2">
            <a:extLst>
              <a:ext uri="{FF2B5EF4-FFF2-40B4-BE49-F238E27FC236}">
                <a16:creationId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a:t>Luckily, part of our lab is very involved in the Argo-BGC data processing and  QC pipeline</a:t>
            </a:r>
          </a:p>
          <a:p>
            <a:r>
              <a:rPr lang="en-US" sz="2900" dirty="0"/>
              <a:t>The CPF generates files that can feed the GO-BGC data pipeline</a:t>
            </a:r>
          </a:p>
          <a:p>
            <a:pPr marL="0" indent="0">
              <a:buNone/>
            </a:pPr>
            <a:r>
              <a:rPr lang="en-US" sz="1600" dirty="0">
                <a:hlinkClick r:id="rId4"/>
              </a:rPr>
              <a:t>https://www.go-bgc.org/data/access-and-visualization#float-data-access</a:t>
            </a:r>
            <a:r>
              <a:rPr lang="en-US" sz="1600" dirty="0"/>
              <a:t> </a:t>
            </a:r>
          </a:p>
        </p:txBody>
      </p:sp>
      <p:sp>
        <p:nvSpPr>
          <p:cNvPr id="6" name="TextBox 5"/>
          <p:cNvSpPr txBox="1"/>
          <p:nvPr/>
        </p:nvSpPr>
        <p:spPr>
          <a:xfrm>
            <a:off x="6385033" y="241975"/>
            <a:ext cx="209005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Current Goal</a:t>
            </a:r>
          </a:p>
        </p:txBody>
      </p:sp>
      <p:sp>
        <p:nvSpPr>
          <p:cNvPr id="17" name="TextBox 16"/>
          <p:cNvSpPr txBox="1"/>
          <p:nvPr/>
        </p:nvSpPr>
        <p:spPr>
          <a:xfrm>
            <a:off x="6612508" y="3926967"/>
            <a:ext cx="5427843" cy="2677656"/>
          </a:xfrm>
          <a:prstGeom prst="rect">
            <a:avLst/>
          </a:prstGeom>
          <a:solidFill>
            <a:schemeClr val="tx1"/>
          </a:solidFill>
          <a:ln>
            <a:solidFill>
              <a:schemeClr val="bg1"/>
            </a:solidFill>
          </a:ln>
        </p:spPr>
        <p:txBody>
          <a:bodyPr wrap="square" rtlCol="0">
            <a:spAutoFit/>
          </a:bodyPr>
          <a:lstStyle/>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77917" y="4602088"/>
            <a:ext cx="2885347" cy="798658"/>
          </a:xfrm>
          <a:prstGeom prst="rect">
            <a:avLst/>
          </a:prstGeom>
          <a:ln>
            <a:solidFill>
              <a:schemeClr val="bg1"/>
            </a:solidFill>
          </a:ln>
        </p:spPr>
      </p:pic>
      <p:pic>
        <p:nvPicPr>
          <p:cNvPr id="10" name="Picture 9"/>
          <p:cNvPicPr>
            <a:picLocks noChangeAspect="1"/>
          </p:cNvPicPr>
          <p:nvPr/>
        </p:nvPicPr>
        <p:blipFill>
          <a:blip r:embed="rId6"/>
          <a:stretch>
            <a:fillRect/>
          </a:stretch>
        </p:blipFill>
        <p:spPr>
          <a:xfrm>
            <a:off x="6661690" y="53826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220591" y="5728540"/>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496183" y="5035372"/>
            <a:ext cx="2368489" cy="603487"/>
          </a:xfrm>
          <a:prstGeom prst="rect">
            <a:avLst/>
          </a:prstGeom>
          <a:ln>
            <a:solidFill>
              <a:schemeClr val="bg1"/>
            </a:solidFill>
          </a:ln>
        </p:spPr>
      </p:pic>
      <p:sp>
        <p:nvSpPr>
          <p:cNvPr id="20" name="TextBox 19"/>
          <p:cNvSpPr txBox="1"/>
          <p:nvPr/>
        </p:nvSpPr>
        <p:spPr>
          <a:xfrm>
            <a:off x="6562959" y="3777042"/>
            <a:ext cx="1734207" cy="523220"/>
          </a:xfrm>
          <a:prstGeom prst="rect">
            <a:avLst/>
          </a:prstGeom>
          <a:solidFill>
            <a:schemeClr val="tx1"/>
          </a:solidFill>
          <a:ln>
            <a:solidFill>
              <a:schemeClr val="bg1"/>
            </a:solidFill>
          </a:ln>
        </p:spPr>
        <p:txBody>
          <a:bodyPr wrap="square" rtlCol="0">
            <a:spAutoFit/>
          </a:bodyPr>
          <a:lstStyle/>
          <a:p>
            <a:pPr algn="ctr"/>
            <a:r>
              <a:rPr lang="en-US" sz="2800" dirty="0">
                <a:solidFill>
                  <a:schemeClr val="bg1"/>
                </a:solidFill>
              </a:rPr>
              <a:t>Eventually</a:t>
            </a:r>
          </a:p>
        </p:txBody>
      </p:sp>
      <p:pic>
        <p:nvPicPr>
          <p:cNvPr id="4" name="Picture 3"/>
          <p:cNvPicPr>
            <a:picLocks noChangeAspect="1"/>
          </p:cNvPicPr>
          <p:nvPr/>
        </p:nvPicPr>
        <p:blipFill>
          <a:blip r:embed="rId9"/>
          <a:stretch>
            <a:fillRect/>
          </a:stretch>
        </p:blipFill>
        <p:spPr>
          <a:xfrm>
            <a:off x="8367628" y="4021295"/>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a:latin typeface="+mn-lt"/>
              </a:rPr>
              <a:t>“Other” 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float ascent rates?</a:t>
            </a:r>
          </a:p>
          <a:p>
            <a:pPr marL="457200" indent="-457200">
              <a:buFont typeface="Arial" panose="020B0604020202020204" pitchFamily="34" charset="0"/>
              <a:buChar char="•"/>
            </a:pPr>
            <a:r>
              <a:rPr lang="en-US" sz="3000" dirty="0"/>
              <a:t>Use a CPF with turbulence sensor to acquire high quality turbulence data</a:t>
            </a:r>
          </a:p>
          <a:p>
            <a:pPr marL="457200" indent="-457200">
              <a:buFont typeface="Arial" panose="020B0604020202020204" pitchFamily="34" charset="0"/>
              <a:buChar char="•"/>
            </a:pPr>
            <a:r>
              <a:rPr lang="en-US" sz="3000" dirty="0"/>
              <a:t>See if similar results can be achieved with standard BGC sensors</a:t>
            </a:r>
          </a:p>
          <a:p>
            <a:pPr marL="457200" indent="-457200">
              <a:buFont typeface="Arial" panose="020B0604020202020204" pitchFamily="34" charset="0"/>
              <a:buChar char="•"/>
            </a:pPr>
            <a:endParaRPr lang="en-US" sz="1400" dirty="0"/>
          </a:p>
          <a:p>
            <a:r>
              <a:rPr lang="en-US" sz="1600" dirty="0"/>
              <a:t>Magdalena M Carranza(1), Gene Massion, Yui Takeshita and Ken Johnson; Presented 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a:t>Acoustics?</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a:latin typeface="+mn-lt"/>
              </a:rPr>
              <a:t>Lots of Volume Change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8364850" cy="5367920"/>
          </a:xfrm>
        </p:spPr>
        <p:txBody>
          <a:bodyPr>
            <a:normAutofit/>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Profile from freshwater thru 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biofouling-mud buildup </a:t>
            </a:r>
          </a:p>
          <a:p>
            <a:pPr lvl="1"/>
            <a:r>
              <a:rPr lang="en-US" sz="3200" b="1" dirty="0"/>
              <a:t>Easy 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360355" y="1481711"/>
            <a:ext cx="8333202" cy="42659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a:t>Sample recovery        </a:t>
            </a:r>
            <a:r>
              <a:rPr lang="en-US" sz="3600" b="1" dirty="0"/>
              <a:t>CPF</a:t>
            </a:r>
          </a:p>
          <a:p>
            <a:pPr lvl="1"/>
            <a:r>
              <a:rPr lang="en-US" sz="3600" b="1" dirty="0"/>
              <a:t>2X Sediment Traps</a:t>
            </a:r>
          </a:p>
          <a:p>
            <a:pPr lvl="1"/>
            <a:r>
              <a:rPr lang="en-US" sz="3600" b="1" dirty="0"/>
              <a:t>Acoustic Modem</a:t>
            </a:r>
          </a:p>
          <a:p>
            <a:pPr lvl="1"/>
            <a:endParaRPr lang="en-US" sz="3600" b="1" dirty="0"/>
          </a:p>
          <a:p>
            <a:endParaRPr lang="en-US" dirty="0"/>
          </a:p>
        </p:txBody>
      </p:sp>
      <p:pic>
        <p:nvPicPr>
          <p:cNvPr id="9" name="Picture 8">
            <a:extLst>
              <a:ext uri="{FF2B5EF4-FFF2-40B4-BE49-F238E27FC236}">
                <a16:creationId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better understanding the health of the ocean</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5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Lots of Instruments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sz="4000" b="1" dirty="0"/>
              <a:t>Science Payload = 9 sensor ports</a:t>
            </a:r>
          </a:p>
          <a:p>
            <a:pPr lvl="1"/>
            <a:r>
              <a:rPr lang="en-US" sz="3600" b="1" dirty="0"/>
              <a:t>6 BGC sensors </a:t>
            </a:r>
          </a:p>
          <a:p>
            <a:pPr lvl="1"/>
            <a:r>
              <a:rPr lang="en-US" sz="3600" b="1" dirty="0"/>
              <a:t>Room for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a:t>
            </a:r>
            <a:r>
              <a:rPr lang="en-US" sz="3200" dirty="0"/>
              <a:t>	</a:t>
            </a:r>
          </a:p>
          <a:p>
            <a:r>
              <a:rPr lang="en-US" sz="4000" b="1" dirty="0"/>
              <a:t>Iridium SBD and (soon)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a:latin typeface="+mn-lt"/>
              </a:rPr>
              <a:t>Good Platform Velocity and Depth Control</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a:t>Sample Recovery</a:t>
            </a:r>
          </a:p>
          <a:p>
            <a:r>
              <a:rPr lang="en-US" dirty="0"/>
              <a:t>Science 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a16="http://schemas.microsoft.com/office/drawing/2014/main"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a16="http://schemas.microsoft.com/office/drawing/2014/main"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a16="http://schemas.microsoft.com/office/drawing/2014/main"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F81C3-9AB0-46DB-A313-B193E5CD8D9E}"/>
              </a:ext>
            </a:extLst>
          </p:cNvPr>
          <p:cNvPicPr>
            <a:picLocks noChangeAspect="1"/>
          </p:cNvPicPr>
          <p:nvPr/>
        </p:nvPicPr>
        <p:blipFill rotWithShape="1">
          <a:blip r:embed="rId3"/>
          <a:srcRect t="15975"/>
          <a:stretch/>
        </p:blipFill>
        <p:spPr>
          <a:xfrm>
            <a:off x="1548060" y="3582307"/>
            <a:ext cx="7477231" cy="3136459"/>
          </a:xfrm>
          <a:prstGeom prst="rect">
            <a:avLst/>
          </a:prstGeom>
        </p:spPr>
      </p:pic>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do (this year)</a:t>
            </a:r>
          </a:p>
          <a:p>
            <a:pPr lvl="1"/>
            <a:r>
              <a:rPr lang="en-US" sz="2800" dirty="0"/>
              <a:t>Finish the power management</a:t>
            </a:r>
          </a:p>
          <a:p>
            <a:pPr lvl="2"/>
            <a:r>
              <a:rPr lang="en-US" dirty="0"/>
              <a:t>Goal = 200X 200m profiles over 1 year</a:t>
            </a:r>
          </a:p>
          <a:p>
            <a:pPr lvl="1"/>
            <a:r>
              <a:rPr lang="en-US" sz="2800" dirty="0"/>
              <a:t>Finish Iridium RUDICS </a:t>
            </a:r>
            <a:r>
              <a:rPr lang="en-US" sz="2800" dirty="0" err="1"/>
              <a:t>comms</a:t>
            </a:r>
            <a:endParaRPr lang="en-US" sz="2800" dirty="0"/>
          </a:p>
          <a:p>
            <a:pPr lvl="1"/>
            <a:r>
              <a:rPr lang="en-US" sz="2800" dirty="0"/>
              <a:t>Finish building CPF002 and CPF003</a:t>
            </a:r>
          </a:p>
          <a:p>
            <a:pPr lvl="1"/>
            <a:r>
              <a:rPr lang="en-US" sz="2800" dirty="0"/>
              <a:t>Run more MBARI science missions with the </a:t>
            </a:r>
            <a:r>
              <a:rPr lang="en-US" sz="2800" dirty="0" err="1"/>
              <a:t>FloatViz</a:t>
            </a:r>
            <a:r>
              <a:rPr lang="en-US" sz="2800" dirty="0"/>
              <a:t> data pipeline</a:t>
            </a:r>
            <a:endParaRPr lang="en-US" dirty="0"/>
          </a:p>
        </p:txBody>
      </p:sp>
      <p:sp>
        <p:nvSpPr>
          <p:cNvPr id="6" name="Content Placeholder 4">
            <a:extLst>
              <a:ext uri="{FF2B5EF4-FFF2-40B4-BE49-F238E27FC236}">
                <a16:creationId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Like to do</a:t>
            </a:r>
          </a:p>
          <a:p>
            <a:pPr lvl="1"/>
            <a:r>
              <a:rPr lang="en-US" sz="2800" dirty="0"/>
              <a:t>Winched version for non-</a:t>
            </a:r>
            <a:r>
              <a:rPr lang="en-US" sz="2800" dirty="0" err="1"/>
              <a:t>Lagrangian</a:t>
            </a:r>
            <a:r>
              <a:rPr lang="en-US" sz="2800" dirty="0"/>
              <a:t> 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science and engineering missions in Monterey Bay, some with only modest engineering involvement</a:t>
            </a:r>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7-ish: 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a:t>8: Finalized system shown to operate within user’s environment, training and documentation completed</a:t>
            </a:r>
          </a:p>
          <a:p>
            <a:pPr lvl="1"/>
            <a:endParaRPr lang="en-US" sz="2200" dirty="0"/>
          </a:p>
          <a:p>
            <a:pPr lvl="1"/>
            <a:r>
              <a:rPr lang="en-US" sz="2200" dirty="0"/>
              <a:t>9: System deployed and used routinely [by non-developers]</a:t>
            </a:r>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a:t>Possible tech transfer options:</a:t>
            </a:r>
          </a:p>
          <a:p>
            <a:pPr lvl="2"/>
            <a:r>
              <a:rPr lang="en-US" sz="2800" dirty="0"/>
              <a:t>Collaborations</a:t>
            </a:r>
          </a:p>
          <a:p>
            <a:pPr lvl="2"/>
            <a:r>
              <a:rPr lang="en-US" sz="2800" dirty="0"/>
              <a:t>Commercialization</a:t>
            </a:r>
          </a:p>
          <a:p>
            <a:pPr lvl="2"/>
            <a:r>
              <a:rPr lang="en-US" sz="2800" dirty="0"/>
              <a:t>Open Source</a:t>
            </a:r>
          </a:p>
          <a:p>
            <a:pPr lvl="2"/>
            <a:r>
              <a:rPr lang="en-US" sz="2800" dirty="0"/>
              <a:t>Others?</a:t>
            </a:r>
          </a:p>
        </p:txBody>
      </p:sp>
      <p:pic>
        <p:nvPicPr>
          <p:cNvPr id="6" name="Picture 5">
            <a:extLst>
              <a:ext uri="{FF2B5EF4-FFF2-40B4-BE49-F238E27FC236}">
                <a16:creationId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a16="http://schemas.microsoft.com/office/drawing/2014/main"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A156D9AE-3EB7-4C78-8D65-45904291EB80}"/>
              </a:ext>
            </a:extLst>
          </p:cNvPr>
          <p:cNvSpPr txBox="1">
            <a:spLocks/>
          </p:cNvSpPr>
          <p:nvPr/>
        </p:nvSpPr>
        <p:spPr>
          <a:xfrm>
            <a:off x="4839496" y="1043220"/>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a:solidFill>
                  <a:prstClr val="white"/>
                </a:solidFill>
              </a:rPr>
              <a:t>Anyone can buy a CPF (theoretically)</a:t>
            </a:r>
          </a:p>
          <a:p>
            <a:pPr lvl="2"/>
            <a:r>
              <a:rPr lang="en-US" sz="2600" dirty="0">
                <a:solidFill>
                  <a:prstClr val="white"/>
                </a:solidFill>
              </a:rPr>
              <a:t>Cons (based on my experience):</a:t>
            </a:r>
          </a:p>
          <a:p>
            <a:pPr lvl="3"/>
            <a:r>
              <a:rPr lang="en-US" sz="2200" dirty="0">
                <a:solidFill>
                  <a:prstClr val="white"/>
                </a:solidFill>
              </a:rPr>
              <a:t>CPFs will be expensive </a:t>
            </a: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system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capital costs even if they only deploy CPFs a couple of months a year</a:t>
            </a:r>
            <a:endParaRPr lang="en-US" sz="2400" dirty="0">
              <a:solidFill>
                <a:prstClr val="white"/>
              </a:solidFill>
            </a:endParaRPr>
          </a:p>
          <a:p>
            <a:pPr lvl="2"/>
            <a:endParaRPr lang="en-US" dirty="0"/>
          </a:p>
        </p:txBody>
      </p:sp>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771425" y="124793"/>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24131" y="1195765"/>
            <a:ext cx="4878462" cy="4975523"/>
          </a:xfrm>
        </p:spPr>
        <p:txBody>
          <a:bodyPr>
            <a:normAutofit fontScale="70000" lnSpcReduction="20000"/>
          </a:bodyPr>
          <a:lstStyle/>
          <a:p>
            <a:pPr lvl="1"/>
            <a:r>
              <a:rPr lang="en-US" sz="3600" dirty="0"/>
              <a:t>Collaborations</a:t>
            </a:r>
          </a:p>
          <a:p>
            <a:pPr lvl="2">
              <a:lnSpc>
                <a:spcPct val="120000"/>
              </a:lnSpc>
            </a:pPr>
            <a:r>
              <a:rPr lang="en-US" sz="3100" dirty="0"/>
              <a:t>If a CPF system is interesting to you, please let’s talk</a:t>
            </a:r>
          </a:p>
          <a:p>
            <a:pPr lvl="2">
              <a:lnSpc>
                <a:spcPct val="120000"/>
              </a:lnSpc>
            </a:pPr>
            <a:endParaRPr lang="en-US" sz="3100" dirty="0"/>
          </a:p>
          <a:p>
            <a:pPr marL="914400" lvl="2" indent="0">
              <a:lnSpc>
                <a:spcPct val="120000"/>
              </a:lnSpc>
              <a:buNone/>
            </a:pPr>
            <a:endParaRPr lang="en-US" sz="3100" dirty="0"/>
          </a:p>
          <a:p>
            <a:pPr marL="914400" lvl="2" indent="0">
              <a:lnSpc>
                <a:spcPct val="120000"/>
              </a:lnSpc>
              <a:buNone/>
            </a:pPr>
            <a:endParaRPr lang="en-US" sz="3100" dirty="0"/>
          </a:p>
          <a:p>
            <a:pPr lvl="1">
              <a:lnSpc>
                <a:spcPct val="120000"/>
              </a:lnSpc>
            </a:pPr>
            <a:r>
              <a:rPr lang="en-US" sz="3600" dirty="0"/>
              <a:t>Open Source</a:t>
            </a:r>
          </a:p>
          <a:p>
            <a:pPr lvl="2">
              <a:lnSpc>
                <a:spcPct val="120000"/>
              </a:lnSpc>
            </a:pPr>
            <a:r>
              <a:rPr lang="en-US" sz="3100" dirty="0"/>
              <a:t>Pros:</a:t>
            </a:r>
          </a:p>
          <a:p>
            <a:pPr lvl="3">
              <a:lnSpc>
                <a:spcPct val="120000"/>
              </a:lnSpc>
            </a:pPr>
            <a:r>
              <a:rPr lang="en-US" sz="3100" dirty="0"/>
              <a:t>The exact opposite of the commercialization cons</a:t>
            </a:r>
          </a:p>
          <a:p>
            <a:pPr lvl="2">
              <a:lnSpc>
                <a:spcPct val="120000"/>
              </a:lnSpc>
            </a:pPr>
            <a:r>
              <a:rPr lang="en-US" sz="3100" dirty="0"/>
              <a:t>Cons:</a:t>
            </a:r>
          </a:p>
          <a:p>
            <a:pPr lvl="3">
              <a:lnSpc>
                <a:spcPct val="120000"/>
              </a:lnSpc>
            </a:pPr>
            <a:r>
              <a:rPr lang="en-US" sz="3100" dirty="0"/>
              <a:t>It may not be feasible</a:t>
            </a:r>
            <a:endParaRPr lang="en-US" sz="2800" dirty="0"/>
          </a:p>
        </p:txBody>
      </p:sp>
    </p:spTree>
    <p:extLst>
      <p:ext uri="{BB962C8B-B14F-4D97-AF65-F5344CB8AC3E}">
        <p14:creationId xmlns:p14="http://schemas.microsoft.com/office/powerpoint/2010/main" val="4174970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a:latin typeface="+mn-lt"/>
              </a:rPr>
              <a:t>My Preference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3554" y="1498600"/>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CPF Open Source Ecosystem (COSE)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a:t>The critical component is an appropriate size group of users</a:t>
            </a:r>
          </a:p>
          <a:p>
            <a:pPr lvl="2"/>
            <a:r>
              <a:rPr lang="en-US" sz="3200" dirty="0"/>
              <a:t>~10 CPFs a year for a couple of years </a:t>
            </a:r>
          </a:p>
          <a:p>
            <a:pPr marL="914400" lvl="2" indent="0">
              <a:buNone/>
            </a:pPr>
            <a:r>
              <a:rPr lang="en-US" sz="3200" dirty="0"/>
              <a:t>OR</a:t>
            </a:r>
          </a:p>
          <a:p>
            <a:pPr lvl="2"/>
            <a:r>
              <a:rPr lang="en-US" sz="3200" dirty="0"/>
              <a:t>3-5 Projects a year</a:t>
            </a:r>
          </a:p>
          <a:p>
            <a:pPr marL="914400" lvl="2" indent="0">
              <a:buNone/>
            </a:pPr>
            <a:r>
              <a:rPr lang="en-US" sz="3200" dirty="0"/>
              <a:t>OR</a:t>
            </a:r>
          </a:p>
          <a:p>
            <a:pPr lvl="2"/>
            <a:r>
              <a:rPr lang="en-US" sz="3200" dirty="0"/>
              <a:t>1 large volume need and everyone else tags along </a:t>
            </a:r>
            <a:r>
              <a:rPr lang="en-US" sz="3200" dirty="0">
                <a:sym typeface="Wingdings" panose="05000000000000000000" pitchFamily="2" charset="2"/>
              </a:rPr>
              <a:t> MRV for </a:t>
            </a:r>
            <a:r>
              <a:rPr lang="en-US" sz="3200" dirty="0" err="1">
                <a:sym typeface="Wingdings" panose="05000000000000000000" pitchFamily="2" charset="2"/>
              </a:rPr>
              <a:t>mCDR</a:t>
            </a:r>
            <a:endParaRPr lang="en-US" sz="3200" dirty="0">
              <a:sym typeface="Wingdings" panose="05000000000000000000" pitchFamily="2" charset="2"/>
            </a:endParaRP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66E03C-DC32-4987-BAF8-3909AFFCD783}"/>
              </a:ext>
            </a:extLst>
          </p:cNvPr>
          <p:cNvPicPr>
            <a:picLocks noChangeAspect="1"/>
          </p:cNvPicPr>
          <p:nvPr/>
        </p:nvPicPr>
        <p:blipFill>
          <a:blip r:embed="rId4"/>
          <a:stretch>
            <a:fillRect/>
          </a:stretch>
        </p:blipFill>
        <p:spPr>
          <a:xfrm>
            <a:off x="9553875" y="2650965"/>
            <a:ext cx="1201016" cy="377985"/>
          </a:xfrm>
          <a:prstGeom prst="rect">
            <a:avLst/>
          </a:prstGeom>
        </p:spPr>
      </p:pic>
    </p:spTree>
    <p:extLst>
      <p:ext uri="{BB962C8B-B14F-4D97-AF65-F5344CB8AC3E}">
        <p14:creationId xmlns:p14="http://schemas.microsoft.com/office/powerpoint/2010/main" val="428297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Calibri" panose="020F0502020204030204" pitchFamily="34" charset="0"/>
                <a:cs typeface="Calibri" panose="020F0502020204030204" pitchFamily="34" charset="0"/>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a:sym typeface="Wingdings" panose="05000000000000000000" pitchFamily="2" charset="2"/>
              </a:rPr>
              <a:t>2</a:t>
            </a:r>
            <a:r>
              <a:rPr lang="en-US" sz="3600" baseline="30000" dirty="0">
                <a:sym typeface="Wingdings" panose="05000000000000000000" pitchFamily="2" charset="2"/>
              </a:rPr>
              <a:t>nd</a:t>
            </a:r>
            <a:r>
              <a:rPr lang="en-US" sz="3600" dirty="0">
                <a:sym typeface="Wingdings" panose="05000000000000000000" pitchFamily="2" charset="2"/>
              </a:rPr>
              <a:t> most critical: 1 committed, motivated CPF group</a:t>
            </a:r>
            <a:endParaRPr lang="en-US" sz="3600" dirty="0"/>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325F930-C858-481F-8B32-4F3C2995BB27}"/>
              </a:ext>
            </a:extLst>
          </p:cNvPr>
          <p:cNvSpPr/>
          <p:nvPr/>
        </p:nvSpPr>
        <p:spPr>
          <a:xfrm>
            <a:off x="9336781" y="1746000"/>
            <a:ext cx="1275664" cy="13507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564849-F8DF-405B-A2BC-3E17FA82F181}"/>
              </a:ext>
            </a:extLst>
          </p:cNvPr>
          <p:cNvSpPr txBox="1"/>
          <p:nvPr/>
        </p:nvSpPr>
        <p:spPr>
          <a:xfrm>
            <a:off x="9561201" y="2667873"/>
            <a:ext cx="1182624" cy="307777"/>
          </a:xfrm>
          <a:prstGeom prst="rect">
            <a:avLst/>
          </a:prstGeom>
          <a:noFill/>
        </p:spPr>
        <p:txBody>
          <a:bodyPr wrap="square" rtlCol="0">
            <a:spAutoFit/>
          </a:bodyPr>
          <a:lstStyle/>
          <a:p>
            <a:r>
              <a:rPr lang="en-US" sz="1400" dirty="0">
                <a:solidFill>
                  <a:schemeClr val="bg1"/>
                </a:solidFill>
              </a:rPr>
              <a:t>ENGINEER</a:t>
            </a:r>
          </a:p>
        </p:txBody>
      </p:sp>
      <p:sp>
        <p:nvSpPr>
          <p:cNvPr id="12" name="Oval 11">
            <a:extLst>
              <a:ext uri="{FF2B5EF4-FFF2-40B4-BE49-F238E27FC236}">
                <a16:creationId xmlns:a16="http://schemas.microsoft.com/office/drawing/2014/main" id="{0E360D6A-CCCF-4F0E-8334-8D2B819A2453}"/>
              </a:ext>
            </a:extLst>
          </p:cNvPr>
          <p:cNvSpPr/>
          <p:nvPr/>
        </p:nvSpPr>
        <p:spPr>
          <a:xfrm>
            <a:off x="10612445" y="4018641"/>
            <a:ext cx="1280072"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1243" y="2292096"/>
            <a:ext cx="8937064" cy="1950720"/>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better understanding the health of the ocean</a:t>
            </a:r>
          </a:p>
          <a:p>
            <a:r>
              <a:rPr lang="en-US" sz="3200" b="1" dirty="0"/>
              <a:t>The CPF is optimized for use in the coastal zones and upper 350 meters of the world’s oceans: “where the bugs are”</a:t>
            </a:r>
          </a:p>
          <a:p>
            <a:pPr lvl="1"/>
            <a:r>
              <a:rPr lang="en-US" sz="3200" dirty="0"/>
              <a:t>And can anchor and de-anchor on the bottom</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a:t>3</a:t>
            </a:r>
            <a:r>
              <a:rPr lang="en-US" sz="3900" baseline="30000" dirty="0"/>
              <a:t>rd</a:t>
            </a:r>
            <a:r>
              <a:rPr lang="en-US" sz="3900" dirty="0"/>
              <a:t> most critical: A source of CPFs</a:t>
            </a:r>
          </a:p>
          <a:p>
            <a:pPr lvl="2"/>
            <a:r>
              <a:rPr lang="en-US" sz="2600" dirty="0"/>
              <a:t>Contract Manufacturer</a:t>
            </a:r>
          </a:p>
          <a:p>
            <a:pPr lvl="2"/>
            <a:r>
              <a:rPr lang="en-US" sz="2600" dirty="0"/>
              <a:t>Equipment supply pool</a:t>
            </a:r>
          </a:p>
          <a:p>
            <a:pPr lvl="3"/>
            <a:r>
              <a:rPr lang="en-US" sz="2600" dirty="0"/>
              <a:t>NSF Ocean Bottom Seismograph Instrument Center</a:t>
            </a:r>
          </a:p>
          <a:p>
            <a:pPr lvl="3"/>
            <a:r>
              <a:rPr lang="en-US" sz="2600" dirty="0"/>
              <a:t>UNOLS Ships and ROVs</a:t>
            </a:r>
          </a:p>
          <a:p>
            <a:pPr lvl="3"/>
            <a:r>
              <a:rPr lang="en-US" sz="2400" dirty="0"/>
              <a:t>Philanthropic Organization</a:t>
            </a:r>
          </a:p>
          <a:p>
            <a:pPr lvl="2"/>
            <a:r>
              <a:rPr lang="en-US" sz="2600" dirty="0"/>
              <a:t>Sponsored builder workshops</a:t>
            </a:r>
          </a:p>
          <a:p>
            <a:pPr lvl="2"/>
            <a:r>
              <a:rPr lang="en-US" sz="2600" dirty="0"/>
              <a:t>DIY documentation</a:t>
            </a:r>
          </a:p>
          <a:p>
            <a:pPr lvl="2"/>
            <a:r>
              <a:rPr lang="en-US" sz="2600" dirty="0"/>
              <a:t>Cooperative CPF-centric groups</a:t>
            </a:r>
          </a:p>
          <a:p>
            <a:pPr lvl="2"/>
            <a:r>
              <a:rPr lang="en-US" sz="2600" dirty="0"/>
              <a:t>Non-exclusive licensees</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6639F67-6192-400E-8EBE-CFEDB988C8BE}"/>
              </a:ext>
            </a:extLst>
          </p:cNvPr>
          <p:cNvPicPr>
            <a:picLocks noChangeAspect="1"/>
          </p:cNvPicPr>
          <p:nvPr/>
        </p:nvPicPr>
        <p:blipFill>
          <a:blip r:embed="rId4"/>
          <a:stretch>
            <a:fillRect/>
          </a:stretch>
        </p:blipFill>
        <p:spPr>
          <a:xfrm>
            <a:off x="9549167" y="2611321"/>
            <a:ext cx="1201016" cy="377985"/>
          </a:xfrm>
          <a:prstGeom prst="rect">
            <a:avLst/>
          </a:prstGeom>
        </p:spPr>
      </p:pic>
    </p:spTree>
    <p:extLst>
      <p:ext uri="{BB962C8B-B14F-4D97-AF65-F5344CB8AC3E}">
        <p14:creationId xmlns:p14="http://schemas.microsoft.com/office/powerpoint/2010/main" val="3480273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a:t>Also critical: Expertise</a:t>
            </a:r>
          </a:p>
          <a:p>
            <a:pPr lvl="2"/>
            <a:r>
              <a:rPr lang="en-US" sz="3200" dirty="0"/>
              <a:t>Proposal development</a:t>
            </a:r>
          </a:p>
          <a:p>
            <a:pPr lvl="2"/>
            <a:r>
              <a:rPr lang="en-US" sz="3200" dirty="0"/>
              <a:t>Project planning</a:t>
            </a:r>
          </a:p>
          <a:p>
            <a:pPr lvl="2"/>
            <a:r>
              <a:rPr lang="en-US" sz="3200" dirty="0"/>
              <a:t>Project Execution</a:t>
            </a:r>
          </a:p>
          <a:p>
            <a:pPr lvl="2"/>
            <a:r>
              <a:rPr lang="en-US" sz="3200" dirty="0"/>
              <a:t>“Rent-a-Tech”</a:t>
            </a:r>
          </a:p>
          <a:p>
            <a:pPr lvl="3"/>
            <a:r>
              <a:rPr lang="en-US" sz="2800" dirty="0"/>
              <a:t>Field work design, prep, deploy, operations, recover</a:t>
            </a:r>
            <a:r>
              <a:rPr lang="en-US" sz="3200" dirty="0"/>
              <a:t>	</a:t>
            </a:r>
          </a:p>
          <a:p>
            <a:pPr lvl="2"/>
            <a:r>
              <a:rPr lang="en-US" sz="3200" dirty="0"/>
              <a:t>One-stop-shop providers</a:t>
            </a:r>
          </a:p>
          <a:p>
            <a:pPr lvl="3"/>
            <a:r>
              <a:rPr lang="en-US" sz="2800" dirty="0"/>
              <a:t>If there’s a high-volume application</a:t>
            </a:r>
            <a:r>
              <a:rPr lang="en-US" sz="2600" dirty="0"/>
              <a:t>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pic>
        <p:nvPicPr>
          <p:cNvPr id="12" name="Picture 11">
            <a:extLst>
              <a:ext uri="{FF2B5EF4-FFF2-40B4-BE49-F238E27FC236}">
                <a16:creationId xmlns:a16="http://schemas.microsoft.com/office/drawing/2014/main" id="{E6C7CD4F-ADD2-464B-92BA-250CC5BF2412}"/>
              </a:ext>
            </a:extLst>
          </p:cNvPr>
          <p:cNvPicPr>
            <a:picLocks noChangeAspect="1"/>
          </p:cNvPicPr>
          <p:nvPr/>
        </p:nvPicPr>
        <p:blipFill>
          <a:blip r:embed="rId5"/>
          <a:stretch>
            <a:fillRect/>
          </a:stretch>
        </p:blipFill>
        <p:spPr>
          <a:xfrm>
            <a:off x="9549516" y="2614449"/>
            <a:ext cx="1201016" cy="377985"/>
          </a:xfrm>
          <a:prstGeom prst="rect">
            <a:avLst/>
          </a:prstGeom>
        </p:spPr>
      </p:pic>
    </p:spTree>
    <p:extLst>
      <p:ext uri="{BB962C8B-B14F-4D97-AF65-F5344CB8AC3E}">
        <p14:creationId xmlns:p14="http://schemas.microsoft.com/office/powerpoint/2010/main" val="262562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Critical Infrastructure</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02190" y="1482703"/>
            <a:ext cx="7710347" cy="5315318"/>
          </a:xfrm>
        </p:spPr>
        <p:txBody>
          <a:bodyPr>
            <a:normAutofit lnSpcReduction="10000"/>
          </a:bodyPr>
          <a:lstStyle/>
          <a:p>
            <a:pPr lvl="1"/>
            <a:r>
              <a:rPr lang="en-US" sz="3900" dirty="0"/>
              <a:t>Open sourcing an appropriate data pipeline is critical</a:t>
            </a:r>
          </a:p>
          <a:p>
            <a:pPr lvl="1"/>
            <a:r>
              <a:rPr lang="en-US" sz="3600" dirty="0"/>
              <a:t>Argo-BGC is a model for research data</a:t>
            </a:r>
          </a:p>
          <a:p>
            <a:pPr lvl="2"/>
            <a:r>
              <a:rPr lang="en-US" sz="3200" dirty="0"/>
              <a:t>Excellent docs but can it be open-sourced?</a:t>
            </a:r>
          </a:p>
          <a:p>
            <a:pPr lvl="1"/>
            <a:r>
              <a:rPr lang="en-US" sz="3600" dirty="0"/>
              <a:t>Outflow should be scalable,      relevant data products</a:t>
            </a:r>
          </a:p>
          <a:p>
            <a:pPr lvl="2"/>
            <a:r>
              <a:rPr lang="en-US" sz="3200" dirty="0"/>
              <a:t>Need data product developers</a:t>
            </a:r>
          </a:p>
          <a:p>
            <a:pPr lvl="2"/>
            <a:r>
              <a:rPr lang="en-US" sz="3200" dirty="0"/>
              <a:t>NOAA Future Seas might be an example</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802879" y="5448857"/>
            <a:ext cx="4191537" cy="830997"/>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1" name="Picture 20">
            <a:extLst>
              <a:ext uri="{FF2B5EF4-FFF2-40B4-BE49-F238E27FC236}">
                <a16:creationId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5"/>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dirty="0">
                <a:latin typeface="+mn-lt"/>
              </a:rPr>
              <a:t>COSE Risks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101089" y="1343177"/>
            <a:ext cx="7389784" cy="5062082"/>
          </a:xfrm>
        </p:spPr>
        <p:txBody>
          <a:bodyPr>
            <a:normAutofit fontScale="92500" lnSpcReduction="20000"/>
          </a:bodyPr>
          <a:lstStyle/>
          <a:p>
            <a:pPr lvl="1"/>
            <a:r>
              <a:rPr lang="en-US" sz="3600" dirty="0"/>
              <a:t>Sensor maturity</a:t>
            </a:r>
          </a:p>
          <a:p>
            <a:pPr lvl="2"/>
            <a:r>
              <a:rPr lang="en-US" sz="3200" dirty="0"/>
              <a:t>e.g., Measuring pH in the ocean requires significant expertise</a:t>
            </a:r>
          </a:p>
          <a:p>
            <a:pPr lvl="2"/>
            <a:r>
              <a:rPr lang="en-US" sz="3200" dirty="0"/>
              <a:t>Interpreting FLBB and OCR data is an active conversation</a:t>
            </a:r>
          </a:p>
          <a:p>
            <a:pPr lvl="1"/>
            <a:r>
              <a:rPr lang="en-US" sz="3600" dirty="0"/>
              <a:t>Argo data centers probably don’t have the bandwidth to support non-Argo data streams</a:t>
            </a:r>
          </a:p>
          <a:p>
            <a:pPr lvl="1"/>
            <a:r>
              <a:rPr lang="en-US" sz="3600" dirty="0"/>
              <a:t>The problem with TRLs is they don’t capture who’s doing the demo</a:t>
            </a:r>
          </a:p>
          <a:p>
            <a:pPr lvl="2"/>
            <a:r>
              <a:rPr lang="en-US" sz="3200" dirty="0"/>
              <a:t>Demo by the system developers is one thing, demo by others is an entirely different kettle of fish </a:t>
            </a:r>
          </a:p>
        </p:txBody>
      </p:sp>
      <p:pic>
        <p:nvPicPr>
          <p:cNvPr id="7" name="Picture 6">
            <a:extLst>
              <a:ext uri="{FF2B5EF4-FFF2-40B4-BE49-F238E27FC236}">
                <a16:creationId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4" name="Picture 3">
            <a:extLst>
              <a:ext uri="{FF2B5EF4-FFF2-40B4-BE49-F238E27FC236}">
                <a16:creationId xmlns:a16="http://schemas.microsoft.com/office/drawing/2014/main" id="{4A16C151-806E-4366-8C9A-17C19DB96561}"/>
              </a:ext>
            </a:extLst>
          </p:cNvPr>
          <p:cNvPicPr>
            <a:picLocks noChangeAspect="1"/>
          </p:cNvPicPr>
          <p:nvPr/>
        </p:nvPicPr>
        <p:blipFill>
          <a:blip r:embed="rId4"/>
          <a:stretch>
            <a:fillRect/>
          </a:stretch>
        </p:blipFill>
        <p:spPr>
          <a:xfrm>
            <a:off x="9537287" y="2642113"/>
            <a:ext cx="1201016" cy="377985"/>
          </a:xfrm>
          <a:prstGeom prst="rect">
            <a:avLst/>
          </a:prstGeom>
        </p:spPr>
      </p:pic>
    </p:spTree>
    <p:extLst>
      <p:ext uri="{BB962C8B-B14F-4D97-AF65-F5344CB8AC3E}">
        <p14:creationId xmlns:p14="http://schemas.microsoft.com/office/powerpoint/2010/main" val="1687052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a:latin typeface="+mn-lt"/>
              </a:rPr>
              <a:t>COSE Targets</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805189" y="877608"/>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err="1"/>
              <a:t>mCDR</a:t>
            </a:r>
            <a:r>
              <a:rPr lang="en-US" sz="2400" dirty="0"/>
              <a:t> MRV mandated by the government</a:t>
            </a:r>
          </a:p>
          <a:p>
            <a:pPr lvl="2"/>
            <a:r>
              <a:rPr lang="en-US" sz="2400" dirty="0"/>
              <a:t>Non-MBARI research groups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cxnSpLocks/>
            <a:stCxn id="12" idx="3"/>
          </p:cNvCxnSpPr>
          <p:nvPr/>
        </p:nvCxnSpPr>
        <p:spPr>
          <a:xfrm flipV="1">
            <a:off x="8485632" y="2673660"/>
            <a:ext cx="580254" cy="51128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599468"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solidFill>
                  <a:srgbClr val="FF0000"/>
                </a:solidFill>
              </a:rPr>
              <a:t>INSERT COSE DATA HERE</a:t>
            </a:r>
          </a:p>
        </p:txBody>
      </p:sp>
      <p:grpSp>
        <p:nvGrpSpPr>
          <p:cNvPr id="16" name="Group 15"/>
          <p:cNvGrpSpPr/>
          <p:nvPr/>
        </p:nvGrpSpPr>
        <p:grpSpPr>
          <a:xfrm>
            <a:off x="1473997" y="3963281"/>
            <a:ext cx="5871605" cy="2752745"/>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Lake Tanganyika ecosystem while improving the welfare of her local communities</a:t>
            </a:r>
          </a:p>
          <a:p>
            <a:endParaRPr lang="en-US" dirty="0"/>
          </a:p>
        </p:txBody>
      </p:sp>
      <p:cxnSp>
        <p:nvCxnSpPr>
          <p:cNvPr id="13" name="Straight Arrow Connector 12"/>
          <p:cNvCxnSpPr>
            <a:cxnSpLocks/>
            <a:stCxn id="12" idx="3"/>
          </p:cNvCxnSpPr>
          <p:nvPr/>
        </p:nvCxnSpPr>
        <p:spPr>
          <a:xfrm>
            <a:off x="8485632" y="3184942"/>
            <a:ext cx="524552" cy="102522"/>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273025"/>
            <a:ext cx="10515600" cy="900257"/>
          </a:xfrm>
        </p:spPr>
        <p:txBody>
          <a:bodyPr>
            <a:normAutofit/>
          </a:bodyPr>
          <a:lstStyle/>
          <a:p>
            <a:pPr algn="ctr"/>
            <a:r>
              <a:rPr lang="en-US" dirty="0">
                <a:latin typeface="+mn-lt"/>
              </a:rPr>
              <a:t>Is a COSE a Realistic Possibility?</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241301" y="1173282"/>
            <a:ext cx="11963401" cy="5411692"/>
          </a:xfrm>
        </p:spPr>
        <p:txBody>
          <a:bodyPr>
            <a:normAutofit/>
          </a:bodyPr>
          <a:lstStyle/>
          <a:p>
            <a:pPr lvl="2"/>
            <a:r>
              <a:rPr lang="en-US" sz="2800" dirty="0"/>
              <a:t>Step 1: POSE Phase I</a:t>
            </a:r>
          </a:p>
          <a:p>
            <a:pPr lvl="3"/>
            <a:r>
              <a:rPr lang="en-US" sz="2200" dirty="0"/>
              <a:t>are for open-source research products with a small community of external users .. may not necessarily have external content developers. The objectives are (1) enable scoping activities 2) </a:t>
            </a:r>
            <a:r>
              <a:rPr lang="en-US" sz="2200" b="1" u="sng" dirty="0"/>
              <a:t>provide training to teams interested in building such an OSE</a:t>
            </a:r>
            <a:r>
              <a:rPr lang="en-US" sz="2200" dirty="0"/>
              <a:t>  (&lt;1 Year and &lt;$300K)</a:t>
            </a:r>
          </a:p>
          <a:p>
            <a:pPr lvl="3"/>
            <a:r>
              <a:rPr lang="en-US" sz="2200" dirty="0"/>
              <a:t>Develop risk mitigation plan</a:t>
            </a:r>
          </a:p>
          <a:p>
            <a:pPr lvl="2"/>
            <a:r>
              <a:rPr lang="en-US" sz="2800" dirty="0"/>
              <a:t>Step 2: Simultaneously find funding to support a pilot project with existing CPF assets</a:t>
            </a:r>
          </a:p>
          <a:p>
            <a:pPr lvl="2"/>
            <a:r>
              <a:rPr lang="en-US" sz="2800" dirty="0"/>
              <a:t>If (POSE Phase 1 == success) then </a:t>
            </a:r>
          </a:p>
          <a:p>
            <a:pPr lvl="2"/>
            <a:r>
              <a:rPr lang="en-US" sz="2800" dirty="0"/>
              <a:t>Step 3: Pose Phase II</a:t>
            </a:r>
          </a:p>
          <a:p>
            <a:pPr lvl="3"/>
            <a:r>
              <a:rPr lang="en-US" sz="2200" dirty="0"/>
              <a:t>transition into a sustainable and robust OSE (&lt;2 Years and &lt;$1.5M)</a:t>
            </a:r>
          </a:p>
          <a:p>
            <a:pPr lvl="3"/>
            <a:r>
              <a:rPr lang="en-US" sz="2200" dirty="0"/>
              <a:t>Execute risk mitigation plan</a:t>
            </a:r>
          </a:p>
          <a:p>
            <a:pPr lvl="2"/>
            <a:r>
              <a:rPr lang="en-US" sz="2800" dirty="0"/>
              <a:t>Step 4: Execute POSE Phase II with the pilot project as the case study</a:t>
            </a:r>
          </a:p>
          <a:p>
            <a:pPr lvl="2"/>
            <a:endParaRPr lang="en-US" sz="2400" dirty="0"/>
          </a:p>
          <a:p>
            <a:pPr lvl="2"/>
            <a:endParaRPr lang="en-US" sz="2200" dirty="0"/>
          </a:p>
        </p:txBody>
      </p: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458439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152271" y="5679274"/>
            <a:ext cx="6821556" cy="1166191"/>
          </a:xfrm>
        </p:spPr>
        <p:txBody>
          <a:bodyPr/>
          <a:lstStyle/>
          <a:p>
            <a:pPr algn="ctr"/>
            <a:r>
              <a:rPr lang="en-US" dirty="0">
                <a:latin typeface="+mn-lt"/>
              </a:rPr>
              <a:t>Thanks for listening</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327064" y="925830"/>
            <a:ext cx="7046843" cy="4598505"/>
          </a:xfrm>
        </p:spPr>
        <p:txBody>
          <a:bodyPr>
            <a:noAutofit/>
          </a:bodyPr>
          <a:lstStyle/>
          <a:p>
            <a:r>
              <a:rPr lang="en-US" sz="3000" dirty="0"/>
              <a:t>The CPF Village includes: Jerry Allen, Magdalena Carranza, Paul </a:t>
            </a:r>
            <a:r>
              <a:rPr lang="en-US" sz="3000" dirty="0" err="1"/>
              <a:t>Conen</a:t>
            </a:r>
            <a:r>
              <a:rPr lang="en-US" sz="3000" dirty="0"/>
              <a:t>, Jared Figurski, Chad </a:t>
            </a:r>
            <a:r>
              <a:rPr lang="en-US" sz="3000" dirty="0" err="1"/>
              <a:t>Kecy</a:t>
            </a:r>
            <a:r>
              <a:rPr lang="en-US" sz="3000" dirty="0"/>
              <a:t>, Eric Martin, Tanya Maurer, James McClure, Jim Montgomery, Josh Plant, Jose Rosal, Aaron Schnittger, Ray Thompson, Mark </a:t>
            </a:r>
            <a:r>
              <a:rPr lang="en-US" sz="3000" dirty="0" err="1"/>
              <a:t>Tynes</a:t>
            </a:r>
            <a:r>
              <a:rPr lang="en-US" sz="3000" dirty="0"/>
              <a:t>, Joe Warren and others</a:t>
            </a:r>
          </a:p>
          <a:p>
            <a:r>
              <a:rPr lang="en-US" sz="30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a:latin typeface="+mn-lt"/>
              </a:rPr>
              <a:t>Float </a:t>
            </a:r>
            <a:r>
              <a:rPr lang="en-US" sz="4800" dirty="0" err="1">
                <a:latin typeface="+mn-lt"/>
              </a:rPr>
              <a:t>Viz</a:t>
            </a:r>
            <a:endParaRPr lang="en-US" sz="4800" dirty="0">
              <a:latin typeface="+mn-lt"/>
            </a:endParaRPr>
          </a:p>
        </p:txBody>
      </p:sp>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a16="http://schemas.microsoft.com/office/drawing/2014/main"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a16="http://schemas.microsoft.com/office/drawing/2014/main"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the GO-BGC suite of biogeochemical sensors: CTD, Oxygen, pH, Nitrate, Fluorescence, Backscatter, Optical Radiation and others</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a:latin typeface="+mn-lt"/>
              </a:rPr>
              <a:t>Can a COSE Become a Reality?</a:t>
            </a:r>
            <a:br>
              <a:rPr lang="en-US" dirty="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1 and 2: Win a grant for a marine CO2 removal MRV system pilot project (or ?) using the COSE developed through POSE</a:t>
            </a:r>
          </a:p>
        </p:txBody>
      </p:sp>
    </p:spTree>
    <p:extLst>
      <p:ext uri="{BB962C8B-B14F-4D97-AF65-F5344CB8AC3E}">
        <p14:creationId xmlns:p14="http://schemas.microsoft.com/office/powerpoint/2010/main" val="1560157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a16="http://schemas.microsoft.com/office/drawing/2014/main"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931" y="4156603"/>
            <a:ext cx="8657070" cy="1604567"/>
          </a:xfrm>
          <a:prstGeom prst="rect">
            <a:avLst/>
          </a:prstGeom>
        </p:spPr>
      </p:pic>
      <p:sp>
        <p:nvSpPr>
          <p:cNvPr id="2" name="Title 1">
            <a:extLst>
              <a:ext uri="{FF2B5EF4-FFF2-40B4-BE49-F238E27FC236}">
                <a16:creationId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a:t>Executive Summary</a:t>
            </a:r>
          </a:p>
        </p:txBody>
      </p:sp>
      <p:sp>
        <p:nvSpPr>
          <p:cNvPr id="3" name="Content Placeholder 2">
            <a:extLst>
              <a:ext uri="{FF2B5EF4-FFF2-40B4-BE49-F238E27FC236}">
                <a16:creationId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the GO-BGC suite of biogeochemical sensors: CTD, Oxygen, pH, Nitrate, Fluorescence, Backscatter, Optical Radiation and others</a:t>
            </a:r>
          </a:p>
          <a:p>
            <a:r>
              <a:rPr lang="en-US" sz="3200" b="1" dirty="0"/>
              <a:t>We are discussing ways to move the CPF technology out to the greater community</a:t>
            </a:r>
          </a:p>
          <a:p>
            <a:pPr lvl="1"/>
            <a:r>
              <a:rPr lang="en-US" b="1" dirty="0"/>
              <a:t>This seminar, and any follow-up, is part of the conversation</a:t>
            </a:r>
          </a:p>
        </p:txBody>
      </p:sp>
      <p:pic>
        <p:nvPicPr>
          <p:cNvPr id="6" name="Picture 5">
            <a:extLst>
              <a:ext uri="{FF2B5EF4-FFF2-40B4-BE49-F238E27FC236}">
                <a16:creationId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a:t>The Initial Motivation</a:t>
            </a:r>
          </a:p>
          <a:p>
            <a:r>
              <a:rPr lang="en-US" sz="3000" dirty="0"/>
              <a:t>“the widespread pattern of low returns along the West Coast for two species of salmon indicates an environmental anomaly occurred in the California Current in 2005"</a:t>
            </a:r>
          </a:p>
        </p:txBody>
      </p:sp>
      <p:pic>
        <p:nvPicPr>
          <p:cNvPr id="7" name="Picture 6"/>
          <p:cNvPicPr>
            <a:picLocks noChangeAspect="1"/>
          </p:cNvPicPr>
          <p:nvPr/>
        </p:nvPicPr>
        <p:blipFill>
          <a:blip r:embed="rId4"/>
          <a:stretch>
            <a:fillRect/>
          </a:stretch>
        </p:blipFill>
        <p:spPr>
          <a:xfrm>
            <a:off x="227763" y="3166084"/>
            <a:ext cx="5380461" cy="3459937"/>
          </a:xfrm>
          <a:prstGeom prst="rect">
            <a:avLst/>
          </a:prstGeom>
        </p:spPr>
      </p:pic>
      <p:sp>
        <p:nvSpPr>
          <p:cNvPr id="11" name="TextBox 10"/>
          <p:cNvSpPr txBox="1"/>
          <p:nvPr/>
        </p:nvSpPr>
        <p:spPr>
          <a:xfrm>
            <a:off x="5742403" y="3609811"/>
            <a:ext cx="6279208" cy="3016210"/>
          </a:xfrm>
          <a:prstGeom prst="rect">
            <a:avLst/>
          </a:prstGeom>
          <a:noFill/>
          <a:ln>
            <a:solidFill>
              <a:schemeClr val="tx1"/>
            </a:solidFill>
          </a:ln>
        </p:spPr>
        <p:txBody>
          <a:bodyPr wrap="square" rtlCol="0">
            <a:spAutoFit/>
          </a:bodyPr>
          <a:lstStyle/>
          <a:p>
            <a:pPr algn="ctr"/>
            <a:r>
              <a:rPr lang="en-US" sz="4000" dirty="0"/>
              <a:t>A More Current Motivation</a:t>
            </a:r>
          </a:p>
          <a:p>
            <a:r>
              <a:rPr lang="en-US" sz="3000" dirty="0"/>
              <a:t>[A model based approach] To evaluate the impacts of climate change on US-managed marine species and identify climate-resilient management strategies.</a:t>
            </a:r>
          </a:p>
        </p:txBody>
      </p:sp>
      <p:cxnSp>
        <p:nvCxnSpPr>
          <p:cNvPr id="13" name="Straight Arrow Connector 12"/>
          <p:cNvCxnSpPr>
            <a:cxnSpLocks/>
          </p:cNvCxnSpPr>
          <p:nvPr/>
        </p:nvCxnSpPr>
        <p:spPr>
          <a:xfrm flipV="1">
            <a:off x="1646673" y="5715000"/>
            <a:ext cx="720010" cy="22860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646673" y="5943600"/>
            <a:ext cx="720009" cy="2698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
        <p:nvSpPr>
          <p:cNvPr id="15" name="TextBox 14">
            <a:extLst>
              <a:ext uri="{FF2B5EF4-FFF2-40B4-BE49-F238E27FC236}">
                <a16:creationId xmlns:a16="http://schemas.microsoft.com/office/drawing/2014/main" id="{8FDA4CE8-0D6F-4993-8DFF-3D1BF897364B}"/>
              </a:ext>
            </a:extLst>
          </p:cNvPr>
          <p:cNvSpPr txBox="1"/>
          <p:nvPr/>
        </p:nvSpPr>
        <p:spPr>
          <a:xfrm>
            <a:off x="389965" y="5620434"/>
            <a:ext cx="1256707" cy="646331"/>
          </a:xfrm>
          <a:prstGeom prst="rect">
            <a:avLst/>
          </a:prstGeom>
          <a:noFill/>
          <a:ln>
            <a:solidFill>
              <a:srgbClr val="FF0000"/>
            </a:solidFill>
          </a:ln>
        </p:spPr>
        <p:txBody>
          <a:bodyPr wrap="square" rtlCol="0">
            <a:spAutoFit/>
          </a:bodyPr>
          <a:lstStyle/>
          <a:p>
            <a:pPr algn="r"/>
            <a:r>
              <a:rPr lang="en-US" dirty="0">
                <a:solidFill>
                  <a:srgbClr val="FF0000"/>
                </a:solidFill>
              </a:rPr>
              <a:t>INSERT DATA HERE</a:t>
            </a:r>
          </a:p>
        </p:txBody>
      </p:sp>
    </p:spTree>
    <p:extLst>
      <p:ext uri="{BB962C8B-B14F-4D97-AF65-F5344CB8AC3E}">
        <p14:creationId xmlns:p14="http://schemas.microsoft.com/office/powerpoint/2010/main" val="206239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The New Arctic</a:t>
            </a:r>
            <a:endParaRPr lang="en-US" sz="3600" dirty="0">
              <a:latin typeface="+mn-lt"/>
            </a:endParaRP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a:latin typeface="+mn-lt"/>
              </a:rPr>
              <a:t>And Lots More Applications</a:t>
            </a:r>
          </a:p>
        </p:txBody>
      </p:sp>
      <p:sp>
        <p:nvSpPr>
          <p:cNvPr id="11" name="TextBox 10">
            <a:extLst>
              <a:ext uri="{FF2B5EF4-FFF2-40B4-BE49-F238E27FC236}">
                <a16:creationId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p>
          <a:p>
            <a:r>
              <a:rPr lang="en-US" sz="1600" dirty="0">
                <a:hlinkClick r:id="rId3"/>
              </a:rPr>
              <a:t>https://oceanservice.noaa.gov/facts/hab-solutions.html</a:t>
            </a:r>
            <a:r>
              <a:rPr lang="en-US" sz="1600" dirty="0"/>
              <a:t> </a:t>
            </a:r>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Ocean scientists call for global tracking of oxygen loss that causes dead zones</a:t>
            </a:r>
          </a:p>
          <a:p>
            <a:r>
              <a:rPr lang="en-US" sz="1600" dirty="0"/>
              <a:t>Declining oxygen in the global ocean and coastal waters, Denise </a:t>
            </a:r>
            <a:r>
              <a:rPr lang="en-US" sz="1600" dirty="0" err="1"/>
              <a:t>Breitburg</a:t>
            </a:r>
            <a:r>
              <a:rPr lang="en-US" sz="1600" dirty="0"/>
              <a:t>, et.al, SCIENCE, 5 Jan 2018, Vol 359, Issue 6371 </a:t>
            </a:r>
            <a:r>
              <a:rPr lang="en-US" sz="1600" dirty="0">
                <a:hlinkClick r:id="rId4"/>
              </a:rPr>
              <a:t>https://www.science.org/doi/10.1126/science.aam7240</a:t>
            </a:r>
            <a:r>
              <a:rPr lang="en-US" sz="1600" dirty="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Scientists</a:t>
            </a:r>
          </a:p>
          <a:p>
            <a:r>
              <a:rPr lang="en-US" sz="1600" dirty="0">
                <a:hlinkClick r:id="rId6"/>
              </a:rPr>
              <a:t>https://insideclimatenews.org/news/01052024/ocean-heat-waves-killing-sealife/</a:t>
            </a:r>
            <a:r>
              <a:rPr lang="en-US" sz="1600" dirty="0"/>
              <a:t> </a:t>
            </a:r>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747251" y="562225"/>
            <a:ext cx="10515600" cy="1081446"/>
          </a:xfrm>
        </p:spPr>
        <p:txBody>
          <a:bodyPr>
            <a:noAutofit/>
          </a:bodyPr>
          <a:lstStyle/>
          <a:p>
            <a:pPr algn="ctr"/>
            <a:r>
              <a:rPr lang="en-US" sz="4000" dirty="0"/>
              <a:t>Measurement, Reporting and Validation for </a:t>
            </a:r>
            <a:r>
              <a:rPr lang="en-US" sz="4000" dirty="0" err="1"/>
              <a:t>mCDR</a:t>
            </a:r>
            <a:br>
              <a:rPr lang="en-US" sz="4000" dirty="0"/>
            </a:br>
            <a:r>
              <a:rPr lang="en-US" sz="3200" dirty="0"/>
              <a:t>Interesting Conversations</a:t>
            </a:r>
            <a:br>
              <a:rPr lang="en-US" sz="4000" dirty="0"/>
            </a:br>
            <a:endParaRPr lang="en-US" sz="4000" dirty="0"/>
          </a:p>
        </p:txBody>
      </p:sp>
      <p:sp>
        <p:nvSpPr>
          <p:cNvPr id="3" name="Content Placeholder 2"/>
          <p:cNvSpPr>
            <a:spLocks noGrp="1"/>
          </p:cNvSpPr>
          <p:nvPr>
            <p:ph idx="1"/>
          </p:nvPr>
        </p:nvSpPr>
        <p:spPr>
          <a:xfrm>
            <a:off x="143158" y="1571517"/>
            <a:ext cx="6041742" cy="5095508"/>
          </a:xfrm>
        </p:spPr>
        <p:txBody>
          <a:bodyPr>
            <a:normAutofit lnSpcReduction="10000"/>
          </a:bodyPr>
          <a:lstStyle/>
          <a:p>
            <a:r>
              <a:rPr lang="en-US" dirty="0"/>
              <a:t>What are you trying to do?</a:t>
            </a:r>
          </a:p>
          <a:p>
            <a:pPr lvl="1"/>
            <a:r>
              <a:rPr lang="en-US" dirty="0"/>
              <a:t>What variables?</a:t>
            </a:r>
          </a:p>
          <a:p>
            <a:pPr lvl="1"/>
            <a:r>
              <a:rPr lang="en-US" dirty="0"/>
              <a:t>What spatial scale?</a:t>
            </a:r>
          </a:p>
          <a:p>
            <a:pPr lvl="1"/>
            <a:r>
              <a:rPr lang="en-US" dirty="0"/>
              <a:t>What temporal scale?</a:t>
            </a:r>
          </a:p>
          <a:p>
            <a:pPr lvl="1"/>
            <a:r>
              <a:rPr lang="en-US" dirty="0"/>
              <a:t>How’s the data processed?</a:t>
            </a:r>
          </a:p>
          <a:p>
            <a:pPr lvl="1"/>
            <a:r>
              <a:rPr lang="en-US" dirty="0"/>
              <a:t>What’s the budget?</a:t>
            </a:r>
          </a:p>
          <a:p>
            <a:r>
              <a:rPr lang="en-US" dirty="0"/>
              <a:t>Is it only about quantifying the amount of carbon removed?</a:t>
            </a:r>
          </a:p>
          <a:p>
            <a:r>
              <a:rPr lang="en-US" dirty="0"/>
              <a:t>Is it equally, more or less concerned with the effect on the ecosystem?</a:t>
            </a:r>
          </a:p>
          <a:p>
            <a:r>
              <a:rPr lang="en-US" dirty="0"/>
              <a:t>Is modelling all that’s required now    or in the future?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0446" y="1320761"/>
            <a:ext cx="4828396" cy="3138458"/>
          </a:xfrm>
          <a:prstGeom prst="rect">
            <a:avLst/>
          </a:prstGeom>
        </p:spPr>
      </p:pic>
      <p:pic>
        <p:nvPicPr>
          <p:cNvPr id="4" name="Picture 3"/>
          <p:cNvPicPr>
            <a:picLocks noChangeAspect="1"/>
          </p:cNvPicPr>
          <p:nvPr/>
        </p:nvPicPr>
        <p:blipFill rotWithShape="1">
          <a:blip r:embed="rId4"/>
          <a:srcRect l="-651" t="-1" r="5518" b="901"/>
          <a:stretch/>
        </p:blipFill>
        <p:spPr>
          <a:xfrm>
            <a:off x="6338861" y="3940852"/>
            <a:ext cx="3543300" cy="2815548"/>
          </a:xfrm>
          <a:prstGeom prst="rect">
            <a:avLst/>
          </a:prstGeom>
        </p:spPr>
      </p:pic>
      <p:sp>
        <p:nvSpPr>
          <p:cNvPr id="5" name="TextBox 4">
            <a:extLst>
              <a:ext uri="{FF2B5EF4-FFF2-40B4-BE49-F238E27FC236}">
                <a16:creationId xmlns:a16="http://schemas.microsoft.com/office/drawing/2014/main" id="{EADDDF7C-B10A-440E-B974-A233ACFFBC2B}"/>
              </a:ext>
            </a:extLst>
          </p:cNvPr>
          <p:cNvSpPr txBox="1"/>
          <p:nvPr/>
        </p:nvSpPr>
        <p:spPr>
          <a:xfrm>
            <a:off x="10147912" y="6020694"/>
            <a:ext cx="1635178" cy="646331"/>
          </a:xfrm>
          <a:prstGeom prst="rect">
            <a:avLst/>
          </a:prstGeom>
          <a:noFill/>
        </p:spPr>
        <p:txBody>
          <a:bodyPr wrap="square" rtlCol="0">
            <a:spAutoFit/>
          </a:bodyPr>
          <a:lstStyle/>
          <a:p>
            <a:r>
              <a:rPr lang="en-US" dirty="0"/>
              <a:t>Science News April 26, 2024 </a:t>
            </a:r>
          </a:p>
        </p:txBody>
      </p:sp>
    </p:spTree>
    <p:extLst>
      <p:ext uri="{BB962C8B-B14F-4D97-AF65-F5344CB8AC3E}">
        <p14:creationId xmlns:p14="http://schemas.microsoft.com/office/powerpoint/2010/main" val="2341719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9406</TotalTime>
  <Words>3636</Words>
  <Application>Microsoft Office PowerPoint</Application>
  <PresentationFormat>Widescreen</PresentationFormat>
  <Paragraphs>406</Paragraphs>
  <Slides>44</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The New Arctic</vt:lpstr>
      <vt:lpstr>And Lots More Applications</vt:lpstr>
      <vt:lpstr>Measurement, Reporting and Validation for mCDR Interesting Conversations </vt:lpstr>
      <vt:lpstr>PowerPoint Presentation</vt:lpstr>
      <vt:lpstr>Why Profiling Floats?</vt:lpstr>
      <vt:lpstr>Profiling Float Array + Friends</vt:lpstr>
      <vt:lpstr>The CPF Data Pipeline</vt:lpstr>
      <vt:lpstr>It’s The Economy, Stupid (apologies to James Carville)</vt:lpstr>
      <vt:lpstr>“Other”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Technology Transfer</vt:lpstr>
      <vt:lpstr>Tech Transfer Options</vt:lpstr>
      <vt:lpstr>My Preference</vt:lpstr>
      <vt:lpstr>CPF Open Source Ecosystem (COSE) Critical Infrastructure</vt:lpstr>
      <vt:lpstr>COSE Critical Infrastructure</vt:lpstr>
      <vt:lpstr>COSE Critical Infrastructure</vt:lpstr>
      <vt:lpstr>COSE Critical Infrastructure</vt:lpstr>
      <vt:lpstr>COSE Critical Infrastructure</vt:lpstr>
      <vt:lpstr>COSE Risks</vt:lpstr>
      <vt:lpstr>COSE Targets</vt:lpstr>
      <vt:lpstr>Is a COSE a Realistic Possibility?</vt:lpstr>
      <vt:lpstr>Thanks for listening</vt:lpstr>
      <vt:lpstr>Float Viz</vt:lpstr>
      <vt:lpstr>More Motivation</vt:lpstr>
      <vt:lpstr>Float Navigation</vt:lpstr>
      <vt:lpstr>PowerPoint Presentation</vt:lpstr>
      <vt:lpstr>Can a COSE Become a Reality? </vt:lpstr>
      <vt:lpstr>Engineering Results </vt:lpstr>
      <vt:lpstr>More Engineering Results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603</cp:revision>
  <dcterms:created xsi:type="dcterms:W3CDTF">2020-02-04T17:30:15Z</dcterms:created>
  <dcterms:modified xsi:type="dcterms:W3CDTF">2024-07-17T19:57:23Z</dcterms:modified>
</cp:coreProperties>
</file>