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1.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18" r:id="rId3"/>
    <p:sldId id="319" r:id="rId4"/>
    <p:sldId id="320" r:id="rId5"/>
    <p:sldId id="321" r:id="rId6"/>
    <p:sldId id="257" r:id="rId7"/>
    <p:sldId id="298" r:id="rId8"/>
    <p:sldId id="299" r:id="rId9"/>
    <p:sldId id="331" r:id="rId10"/>
    <p:sldId id="323" r:id="rId11"/>
    <p:sldId id="261" r:id="rId12"/>
    <p:sldId id="327" r:id="rId13"/>
    <p:sldId id="315" r:id="rId14"/>
    <p:sldId id="301" r:id="rId15"/>
    <p:sldId id="313" r:id="rId16"/>
    <p:sldId id="316" r:id="rId17"/>
    <p:sldId id="325" r:id="rId18"/>
    <p:sldId id="284" r:id="rId19"/>
    <p:sldId id="332" r:id="rId20"/>
    <p:sldId id="283" r:id="rId21"/>
    <p:sldId id="282" r:id="rId22"/>
    <p:sldId id="306" r:id="rId23"/>
    <p:sldId id="302" r:id="rId24"/>
    <p:sldId id="324" r:id="rId25"/>
    <p:sldId id="303" r:id="rId26"/>
    <p:sldId id="304" r:id="rId27"/>
    <p:sldId id="317" r:id="rId28"/>
    <p:sldId id="312" r:id="rId29"/>
    <p:sldId id="330" r:id="rId30"/>
    <p:sldId id="328" r:id="rId31"/>
    <p:sldId id="329" r:id="rId32"/>
    <p:sldId id="314" r:id="rId33"/>
    <p:sldId id="311" r:id="rId34"/>
    <p:sldId id="262" r:id="rId35"/>
    <p:sldId id="258" r:id="rId36"/>
    <p:sldId id="274" r:id="rId37"/>
    <p:sldId id="309" r:id="rId38"/>
    <p:sldId id="322" r:id="rId39"/>
    <p:sldId id="267" r:id="rId40"/>
    <p:sldId id="271" r:id="rId41"/>
    <p:sldId id="273" r:id="rId42"/>
    <p:sldId id="265" r:id="rId43"/>
    <p:sldId id="305" r:id="rId44"/>
    <p:sldId id="281" r:id="rId45"/>
    <p:sldId id="280" r:id="rId46"/>
    <p:sldId id="279" r:id="rId47"/>
    <p:sldId id="278" r:id="rId48"/>
    <p:sldId id="277" r:id="rId49"/>
    <p:sldId id="276" r:id="rId50"/>
    <p:sldId id="275" r:id="rId51"/>
    <p:sldId id="286" r:id="rId52"/>
    <p:sldId id="287" r:id="rId53"/>
    <p:sldId id="288" r:id="rId54"/>
    <p:sldId id="289" r:id="rId55"/>
    <p:sldId id="29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121" d="100"/>
          <a:sy n="121" d="100"/>
        </p:scale>
        <p:origin x="1169" y="69"/>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29891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an ocean engineer,</a:t>
            </a:r>
            <a:r>
              <a:rPr lang="en-US" baseline="0" dirty="0" smtClean="0"/>
              <a:t> I’m not an fishery scientist but t</a:t>
            </a:r>
            <a:r>
              <a:rPr lang="en-US" dirty="0" smtClean="0"/>
              <a:t>he message</a:t>
            </a:r>
            <a:r>
              <a:rPr lang="en-US" baseline="0" dirty="0" smtClean="0"/>
              <a:t> I got at the time </a:t>
            </a:r>
            <a:r>
              <a:rPr lang="en-US" dirty="0" smtClean="0"/>
              <a:t>was that not enough</a:t>
            </a:r>
            <a:r>
              <a:rPr lang="en-US" baseline="0" dirty="0" smtClean="0"/>
              <a:t> of the right kind of data was getting into the right hands at the right time to effectively manage fisheries.</a:t>
            </a:r>
          </a:p>
          <a:p>
            <a:endParaRPr lang="en-US" baseline="0" dirty="0" smtClean="0"/>
          </a:p>
          <a:p>
            <a:r>
              <a:rPr lang="en-US" baseline="0" dirty="0" smtClean="0"/>
              <a:t>Obviously things have come a long way.  NOAA Future Seas is applying models </a:t>
            </a:r>
            <a:r>
              <a:rPr lang="en-US" sz="1200" b="0" i="0" kern="1200" dirty="0" smtClean="0">
                <a:solidFill>
                  <a:schemeClr val="tx1"/>
                </a:solidFill>
                <a:effectLst/>
                <a:latin typeface="+mn-lt"/>
                <a:ea typeface="+mn-ea"/>
                <a:cs typeface="+mn-cs"/>
              </a:rPr>
              <a:t>to explore future scenarios in an “end-to-end” framework</a:t>
            </a:r>
            <a:r>
              <a:rPr lang="en-US" sz="1200" b="0" i="0" kern="1200" baseline="0" dirty="0" smtClean="0">
                <a:solidFill>
                  <a:schemeClr val="tx1"/>
                </a:solidFill>
                <a:effectLst/>
                <a:latin typeface="+mn-lt"/>
                <a:ea typeface="+mn-ea"/>
                <a:cs typeface="+mn-cs"/>
              </a:rPr>
              <a:t>. I worked in a modeling group in grad school and, at least back then, we needed a significant volume of data to calibrate and validate our model of PCB transport in Lake Erie.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and declining oxygen levels in the open ocean and coastal waters affect processes ranging from biogeochemistry to food security.</a:t>
            </a:r>
          </a:p>
          <a:p>
            <a:r>
              <a:rPr lang="en-US" dirty="0" smtClean="0"/>
              <a:t>The global map indicates coastal sites where anthropogenic nutrients have exacerbated or caused O2 declines to &lt;2 mg liter−1 (&lt;63 </a:t>
            </a:r>
            <a:r>
              <a:rPr lang="en-US" dirty="0" err="1" smtClean="0"/>
              <a:t>μmol</a:t>
            </a:r>
            <a:r>
              <a:rPr lang="en-US" dirty="0" smtClean="0"/>
              <a:t> liter−1) (red dots) One</a:t>
            </a:r>
            <a:r>
              <a:rPr lang="en-US" baseline="0" dirty="0" smtClean="0"/>
              <a:t> definition for hypoxia</a:t>
            </a:r>
            <a:r>
              <a:rPr lang="en-US" dirty="0" smtClean="0"/>
              <a:t>, as well as ocean oxygen-minimum zones at 300 m of depth (blue shaded regions). [Map created from data provided by R. Diaz, updated by members of the GO2NE network, and downloaded from the World Ocean Atlas 2009].</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25092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5/9/2024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5/9/2024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tiff"/><Relationship Id="rId3" Type="http://schemas.openxmlformats.org/officeDocument/2006/relationships/image" Target="../media/image17.jpg"/><Relationship Id="rId7" Type="http://schemas.openxmlformats.org/officeDocument/2006/relationships/image" Target="../media/image21.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tiff"/><Relationship Id="rId5" Type="http://schemas.openxmlformats.org/officeDocument/2006/relationships/image" Target="../media/image19.tiff"/><Relationship Id="rId4" Type="http://schemas.openxmlformats.org/officeDocument/2006/relationships/image" Target="../media/image18.tiff"/><Relationship Id="rId9" Type="http://schemas.openxmlformats.org/officeDocument/2006/relationships/image" Target="../media/image23.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opensourcemalaria.org/" TargetMode="External"/><Relationship Id="rId7"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oceanservice.noaa.gov/facts/hab-solutions.html" TargetMode="External"/><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10.png"/><Relationship Id="rId4" Type="http://schemas.openxmlformats.org/officeDocument/2006/relationships/hyperlink" Target="https://www.science.org/doi/10.1126/science.aam72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A88410-46AB-4341-9F59-61D904220379}"/>
              </a:ext>
            </a:extLst>
          </p:cNvPr>
          <p:cNvSpPr>
            <a:spLocks noGrp="1"/>
          </p:cNvSpPr>
          <p:nvPr>
            <p:ph type="ctrTitle"/>
          </p:nvPr>
        </p:nvSpPr>
        <p:spPr>
          <a:xfrm>
            <a:off x="106016" y="1082657"/>
            <a:ext cx="8905461" cy="1757363"/>
          </a:xfrm>
        </p:spPr>
        <p:txBody>
          <a:bodyPr>
            <a:noAutofit/>
          </a:bodyPr>
          <a:lstStyle/>
          <a:p>
            <a:r>
              <a:rPr lang="en-US" sz="4800" dirty="0">
                <a:latin typeface="+mn-lt"/>
              </a:rPr>
              <a:t>MBARI’s Coastal Profiling Float: Progress, Science Opportunities and Tech Transfer</a:t>
            </a:r>
          </a:p>
        </p:txBody>
      </p:sp>
      <p:sp>
        <p:nvSpPr>
          <p:cNvPr id="3" name="Subtitle 2">
            <a:extLst>
              <a:ext uri="{FF2B5EF4-FFF2-40B4-BE49-F238E27FC236}">
                <a16:creationId xmlns=""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pPr>
              <a:lnSpc>
                <a:spcPct val="100000"/>
              </a:lnSpc>
              <a:spcBef>
                <a:spcPts val="0"/>
              </a:spcBef>
            </a:pPr>
            <a:r>
              <a:rPr lang="en-US" sz="2800" dirty="0"/>
              <a:t>Gene Massion</a:t>
            </a:r>
          </a:p>
          <a:p>
            <a:pPr>
              <a:lnSpc>
                <a:spcPct val="100000"/>
              </a:lnSpc>
              <a:spcBef>
                <a:spcPts val="0"/>
              </a:spcBef>
            </a:pPr>
            <a:r>
              <a:rPr lang="en-US" sz="2800" dirty="0"/>
              <a:t> Monterey Bay Aquarium Research Institute, Moss Landing, CA, United States</a:t>
            </a:r>
          </a:p>
          <a:p>
            <a:pPr>
              <a:lnSpc>
                <a:spcPct val="100000"/>
              </a:lnSpc>
              <a:spcBef>
                <a:spcPts val="0"/>
              </a:spcBef>
            </a:pPr>
            <a:r>
              <a:rPr lang="en-US" sz="2800" dirty="0"/>
              <a:t>NOAA/PMEL 2024 May 16</a:t>
            </a:r>
          </a:p>
        </p:txBody>
      </p:sp>
      <p:pic>
        <p:nvPicPr>
          <p:cNvPr id="5" name="Picture 4">
            <a:extLst>
              <a:ext uri="{FF2B5EF4-FFF2-40B4-BE49-F238E27FC236}">
                <a16:creationId xmlns=""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a:t>
            </a:r>
            <a:r>
              <a:rPr lang="en-US" sz="3200" dirty="0" smtClean="0"/>
              <a:t>properties</a:t>
            </a:r>
          </a:p>
          <a:p>
            <a:pPr>
              <a:lnSpc>
                <a:spcPct val="80000"/>
              </a:lnSpc>
            </a:pPr>
            <a:r>
              <a:rPr lang="en-US" sz="3200" dirty="0" smtClean="0"/>
              <a:t>Our research target is “understanding the health of the ocean”</a:t>
            </a:r>
            <a:endParaRPr lang="en-US" sz="3200" dirty="0"/>
          </a:p>
          <a:p>
            <a:pPr>
              <a:lnSpc>
                <a:spcPct val="80000"/>
              </a:lnSpc>
            </a:pPr>
            <a:r>
              <a:rPr lang="en-US" sz="3200" dirty="0" smtClean="0"/>
              <a:t>THE pH </a:t>
            </a:r>
            <a:r>
              <a:rPr lang="en-US" sz="3200" dirty="0"/>
              <a:t>and Nitrate </a:t>
            </a:r>
            <a:r>
              <a:rPr lang="en-US" sz="3200" dirty="0" smtClean="0"/>
              <a:t>sensors we developed are COTS products</a:t>
            </a:r>
            <a:endParaRPr lang="en-US" sz="3200" dirty="0"/>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a:t>
            </a:r>
            <a:r>
              <a:rPr lang="en-US" sz="4000" dirty="0" smtClean="0"/>
              <a:t>long-term, ecosystem scale </a:t>
            </a:r>
            <a:r>
              <a:rPr lang="en-US" sz="4000" dirty="0"/>
              <a:t>applications</a:t>
            </a:r>
          </a:p>
          <a:p>
            <a:pPr lvl="1"/>
            <a:r>
              <a:rPr lang="en-US" sz="3600" dirty="0"/>
              <a:t>Capital cost: </a:t>
            </a:r>
            <a:r>
              <a:rPr lang="en-US" sz="3600" dirty="0" smtClean="0"/>
              <a:t>~$</a:t>
            </a:r>
            <a:r>
              <a:rPr lang="en-US" sz="3600" dirty="0"/>
              <a:t>90K per BGC float</a:t>
            </a:r>
          </a:p>
          <a:p>
            <a:pPr lvl="1"/>
            <a:r>
              <a:rPr lang="en-US" sz="3600" dirty="0"/>
              <a:t>Deployment costs: Almost any boat or ship of </a:t>
            </a:r>
            <a:r>
              <a:rPr lang="en-US" sz="3600" dirty="0" smtClean="0"/>
              <a:t>opportunity that can get to the deployment site</a:t>
            </a:r>
            <a:endParaRPr lang="en-US" sz="3600" dirty="0"/>
          </a:p>
          <a:p>
            <a:pPr lvl="1"/>
            <a:r>
              <a:rPr lang="en-US" sz="3600" dirty="0"/>
              <a:t>Maintenance cost: Near $0 for 5-7 years</a:t>
            </a:r>
          </a:p>
          <a:p>
            <a:pPr lvl="1"/>
            <a:r>
              <a:rPr lang="en-US" sz="3600" dirty="0" smtClean="0"/>
              <a:t>On-going operations </a:t>
            </a:r>
            <a:r>
              <a:rPr lang="en-US" sz="3600" dirty="0"/>
              <a:t>costs: </a:t>
            </a:r>
            <a:r>
              <a:rPr lang="en-US" sz="3600" dirty="0" smtClean="0"/>
              <a:t>Almost entirely </a:t>
            </a:r>
            <a:r>
              <a:rPr lang="en-US" sz="3600" dirty="0"/>
              <a:t>data </a:t>
            </a:r>
            <a:r>
              <a:rPr lang="en-US" sz="3600" dirty="0" smtClean="0"/>
              <a:t>processing</a:t>
            </a:r>
            <a:endParaRPr lang="en-US" sz="3600" dirty="0"/>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Profiling Float Array + Friends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smtClean="0">
                <a:latin typeface="+mn-lt"/>
              </a:rPr>
              <a:t>The CPF Data Pipeline</a:t>
            </a:r>
            <a:endParaRPr lang="en-US" dirty="0">
              <a:latin typeface="+mn-lt"/>
            </a:endParaRPr>
          </a:p>
        </p:txBody>
      </p:sp>
    </p:spTree>
    <p:extLst>
      <p:ext uri="{BB962C8B-B14F-4D97-AF65-F5344CB8AC3E}">
        <p14:creationId xmlns:p14="http://schemas.microsoft.com/office/powerpoint/2010/main" val="426524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a:t>
            </a:r>
            <a:r>
              <a:rPr lang="en-US" dirty="0" smtClean="0"/>
              <a:t>The </a:t>
            </a:r>
            <a:r>
              <a:rPr lang="en-US" dirty="0"/>
              <a:t>E</a:t>
            </a:r>
            <a:r>
              <a:rPr lang="en-US" dirty="0" smtClean="0"/>
              <a:t>conomy</a:t>
            </a:r>
            <a:r>
              <a:rPr lang="en-US" dirty="0"/>
              <a:t>, </a:t>
            </a:r>
            <a:r>
              <a:rPr lang="en-US" dirty="0" smtClean="0"/>
              <a:t>Stupid</a:t>
            </a:r>
            <a:r>
              <a:rPr lang="en-US" dirty="0"/>
              <a:t/>
            </a:r>
            <a:br>
              <a:rPr lang="en-US" dirty="0"/>
            </a:br>
            <a:r>
              <a:rPr lang="en-US" sz="2800" dirty="0"/>
              <a:t>(apologies to James Carville)</a:t>
            </a:r>
          </a:p>
        </p:txBody>
      </p:sp>
      <p:grpSp>
        <p:nvGrpSpPr>
          <p:cNvPr id="3" name="Group 2">
            <a:extLst>
              <a:ext uri="{FF2B5EF4-FFF2-40B4-BE49-F238E27FC236}">
                <a16:creationId xmlns=""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 xmlns:a16="http://schemas.microsoft.com/office/drawing/2014/main" id="{21BABCB6-7F53-42D6-A6DE-44BC2F8F4CF6}"/>
              </a:ext>
            </a:extLst>
          </p:cNvPr>
          <p:cNvPicPr>
            <a:picLocks noChangeAspect="1"/>
          </p:cNvPicPr>
          <p:nvPr/>
        </p:nvPicPr>
        <p:blipFill rotWithShape="1">
          <a:blip r:embed="rId3"/>
          <a:srcRect b="33844"/>
          <a:stretch/>
        </p:blipFill>
        <p:spPr>
          <a:xfrm>
            <a:off x="7227153" y="336498"/>
            <a:ext cx="4637519" cy="3391691"/>
          </a:xfrm>
          <a:prstGeom prst="rect">
            <a:avLst/>
          </a:prstGeom>
        </p:spPr>
      </p:pic>
      <p:sp>
        <p:nvSpPr>
          <p:cNvPr id="16" name="Content Placeholder 2">
            <a:extLst>
              <a:ext uri="{FF2B5EF4-FFF2-40B4-BE49-F238E27FC236}">
                <a16:creationId xmlns=""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smtClean="0"/>
              <a:t>Luckily</a:t>
            </a:r>
            <a:r>
              <a:rPr lang="en-US" sz="2900" dirty="0"/>
              <a:t>, part of our lab is very involved in the </a:t>
            </a:r>
            <a:r>
              <a:rPr lang="en-US" sz="2900" dirty="0" smtClean="0"/>
              <a:t>Argo-BGC </a:t>
            </a:r>
            <a:r>
              <a:rPr lang="en-US" sz="2900" dirty="0"/>
              <a:t>data </a:t>
            </a:r>
            <a:r>
              <a:rPr lang="en-US" sz="2900" dirty="0" smtClean="0"/>
              <a:t>processing and  </a:t>
            </a:r>
            <a:r>
              <a:rPr lang="en-US" sz="2900" dirty="0"/>
              <a:t>QC pipeline</a:t>
            </a:r>
          </a:p>
          <a:p>
            <a:r>
              <a:rPr lang="en-US" sz="2900" dirty="0"/>
              <a:t>The CPF generates files that can feed the GO-BGC data </a:t>
            </a:r>
            <a:r>
              <a:rPr lang="en-US" sz="2900" dirty="0" smtClean="0"/>
              <a:t>pipeline</a:t>
            </a:r>
          </a:p>
          <a:p>
            <a:pPr marL="0" indent="0">
              <a:buNone/>
            </a:pPr>
            <a:r>
              <a:rPr lang="en-US" sz="1600" dirty="0">
                <a:hlinkClick r:id="rId4"/>
              </a:rPr>
              <a:t>https://</a:t>
            </a:r>
            <a:r>
              <a:rPr lang="en-US" sz="1600" dirty="0" smtClean="0">
                <a:hlinkClick r:id="rId4"/>
              </a:rPr>
              <a:t>www.go-bgc.org/data/access-and-visualization#float-data-access</a:t>
            </a:r>
            <a:r>
              <a:rPr lang="en-US" sz="1600" dirty="0" smtClean="0"/>
              <a:t> </a:t>
            </a:r>
            <a:endParaRPr lang="en-US" sz="1600" dirty="0"/>
          </a:p>
        </p:txBody>
      </p:sp>
      <p:sp>
        <p:nvSpPr>
          <p:cNvPr id="6" name="TextBox 5"/>
          <p:cNvSpPr txBox="1"/>
          <p:nvPr/>
        </p:nvSpPr>
        <p:spPr>
          <a:xfrm>
            <a:off x="6385033" y="241975"/>
            <a:ext cx="209005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Current Goal</a:t>
            </a:r>
            <a:endParaRPr lang="en-US" sz="2800" dirty="0">
              <a:solidFill>
                <a:schemeClr val="bg1"/>
              </a:solidFill>
            </a:endParaRPr>
          </a:p>
        </p:txBody>
      </p:sp>
      <p:sp>
        <p:nvSpPr>
          <p:cNvPr id="17" name="TextBox 16"/>
          <p:cNvSpPr txBox="1"/>
          <p:nvPr/>
        </p:nvSpPr>
        <p:spPr>
          <a:xfrm>
            <a:off x="6612508" y="3926967"/>
            <a:ext cx="5427843" cy="2677656"/>
          </a:xfrm>
          <a:prstGeom prst="rect">
            <a:avLst/>
          </a:prstGeom>
          <a:solidFill>
            <a:schemeClr val="tx1"/>
          </a:solidFill>
          <a:ln>
            <a:solidFill>
              <a:schemeClr val="bg1"/>
            </a:solidFill>
          </a:ln>
        </p:spPr>
        <p:txBody>
          <a:bodyPr wrap="square" rtlCol="0">
            <a:spAutoFit/>
          </a:bodyPr>
          <a:lstStyle/>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77917" y="4602088"/>
            <a:ext cx="2885347" cy="798658"/>
          </a:xfrm>
          <a:prstGeom prst="rect">
            <a:avLst/>
          </a:prstGeom>
          <a:ln>
            <a:solidFill>
              <a:schemeClr val="bg1"/>
            </a:solidFill>
          </a:ln>
        </p:spPr>
      </p:pic>
      <p:pic>
        <p:nvPicPr>
          <p:cNvPr id="10" name="Picture 9"/>
          <p:cNvPicPr>
            <a:picLocks noChangeAspect="1"/>
          </p:cNvPicPr>
          <p:nvPr/>
        </p:nvPicPr>
        <p:blipFill>
          <a:blip r:embed="rId6"/>
          <a:stretch>
            <a:fillRect/>
          </a:stretch>
        </p:blipFill>
        <p:spPr>
          <a:xfrm>
            <a:off x="6661690" y="53826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220591" y="5728540"/>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496183" y="5035372"/>
            <a:ext cx="2368489" cy="603487"/>
          </a:xfrm>
          <a:prstGeom prst="rect">
            <a:avLst/>
          </a:prstGeom>
          <a:ln>
            <a:solidFill>
              <a:schemeClr val="bg1"/>
            </a:solidFill>
          </a:ln>
        </p:spPr>
      </p:pic>
      <p:sp>
        <p:nvSpPr>
          <p:cNvPr id="20" name="TextBox 19"/>
          <p:cNvSpPr txBox="1"/>
          <p:nvPr/>
        </p:nvSpPr>
        <p:spPr>
          <a:xfrm>
            <a:off x="6562959" y="3777042"/>
            <a:ext cx="173420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Eventually</a:t>
            </a:r>
            <a:endParaRPr lang="en-US" sz="2800" dirty="0">
              <a:solidFill>
                <a:schemeClr val="bg1"/>
              </a:solidFill>
            </a:endParaRPr>
          </a:p>
        </p:txBody>
      </p:sp>
      <p:pic>
        <p:nvPicPr>
          <p:cNvPr id="4" name="Picture 3"/>
          <p:cNvPicPr>
            <a:picLocks noChangeAspect="1"/>
          </p:cNvPicPr>
          <p:nvPr/>
        </p:nvPicPr>
        <p:blipFill>
          <a:blip r:embed="rId9"/>
          <a:stretch>
            <a:fillRect/>
          </a:stretch>
        </p:blipFill>
        <p:spPr>
          <a:xfrm>
            <a:off x="8367628" y="4021295"/>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smtClean="0">
                <a:latin typeface="+mn-lt"/>
              </a:rPr>
              <a:t>“Other” </a:t>
            </a:r>
            <a:r>
              <a:rPr lang="en-US" sz="5400" dirty="0">
                <a:latin typeface="+mn-lt"/>
              </a:rPr>
              <a:t>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a:t>
            </a:r>
            <a:r>
              <a:rPr lang="en-US" sz="3000" dirty="0" smtClean="0"/>
              <a:t>float </a:t>
            </a:r>
            <a:r>
              <a:rPr lang="en-US" sz="3000" dirty="0"/>
              <a:t>ascent rates?</a:t>
            </a:r>
          </a:p>
          <a:p>
            <a:pPr marL="457200" indent="-457200">
              <a:buFont typeface="Arial" panose="020B0604020202020204" pitchFamily="34" charset="0"/>
              <a:buChar char="•"/>
            </a:pPr>
            <a:r>
              <a:rPr lang="en-US" sz="3000" dirty="0"/>
              <a:t>Use a CPF with </a:t>
            </a:r>
            <a:r>
              <a:rPr lang="en-US" sz="3000" dirty="0" smtClean="0"/>
              <a:t>turbulence </a:t>
            </a:r>
            <a:r>
              <a:rPr lang="en-US" sz="3000" dirty="0"/>
              <a:t>sensor to acquire high quality turbulence data</a:t>
            </a:r>
          </a:p>
          <a:p>
            <a:pPr marL="457200" indent="-457200">
              <a:buFont typeface="Arial" panose="020B0604020202020204" pitchFamily="34" charset="0"/>
              <a:buChar char="•"/>
            </a:pPr>
            <a:r>
              <a:rPr lang="en-US" sz="3000" dirty="0"/>
              <a:t>See if similar results can be achieved with standard BGC </a:t>
            </a:r>
            <a:r>
              <a:rPr lang="en-US" sz="3000" dirty="0" smtClean="0"/>
              <a:t>sensors</a:t>
            </a:r>
          </a:p>
          <a:p>
            <a:pPr marL="457200" indent="-457200">
              <a:buFont typeface="Arial" panose="020B0604020202020204" pitchFamily="34" charset="0"/>
              <a:buChar char="•"/>
            </a:pPr>
            <a:endParaRPr lang="en-US" sz="1400" dirty="0" smtClean="0"/>
          </a:p>
          <a:p>
            <a:r>
              <a:rPr lang="en-US" sz="1600" dirty="0"/>
              <a:t>Magdalena M Carranza(1), Gene Massion, Yui Takeshita and Ken </a:t>
            </a:r>
            <a:r>
              <a:rPr lang="en-US" sz="1600" dirty="0" smtClean="0"/>
              <a:t>Johnson; Presented </a:t>
            </a:r>
            <a:r>
              <a:rPr lang="en-US" sz="1600" dirty="0"/>
              <a:t>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smtClean="0"/>
              <a:t>Acoustics</a:t>
            </a:r>
            <a:r>
              <a:rPr lang="en-US" sz="2400" dirty="0"/>
              <a:t>?</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smtClean="0">
                <a:latin typeface="+mn-lt"/>
              </a:rPr>
              <a:t>Lots of Volume Change</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28707" y="1019367"/>
            <a:ext cx="8364850" cy="5367920"/>
          </a:xfrm>
        </p:spPr>
        <p:txBody>
          <a:bodyPr>
            <a:normAutofit/>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smtClean="0"/>
              <a:t>Profile from freshwater thru </a:t>
            </a:r>
            <a:r>
              <a:rPr lang="en-US" sz="3200" b="1" dirty="0"/>
              <a:t>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a:t>
            </a:r>
            <a:r>
              <a:rPr lang="en-US" sz="3200" b="1" dirty="0" smtClean="0"/>
              <a:t>biofouling-mud buildup </a:t>
            </a:r>
          </a:p>
          <a:p>
            <a:pPr lvl="1"/>
            <a:r>
              <a:rPr lang="en-US" sz="3200" b="1" dirty="0" smtClean="0"/>
              <a:t>Easy 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360355" y="1481711"/>
            <a:ext cx="8333202" cy="42659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smtClean="0"/>
              <a:t>Sample </a:t>
            </a:r>
            <a:r>
              <a:rPr lang="en-US" sz="4000" b="1" dirty="0" smtClean="0"/>
              <a:t>recovery        </a:t>
            </a:r>
            <a:r>
              <a:rPr lang="en-US" sz="3600" b="1" dirty="0" smtClean="0"/>
              <a:t>CPF</a:t>
            </a:r>
            <a:endParaRPr lang="en-US" sz="3600" b="1" dirty="0" smtClean="0"/>
          </a:p>
          <a:p>
            <a:pPr lvl="1"/>
            <a:r>
              <a:rPr lang="en-US" sz="3600" b="1" dirty="0" smtClean="0"/>
              <a:t>2X Sediment Traps</a:t>
            </a:r>
          </a:p>
          <a:p>
            <a:pPr lvl="1"/>
            <a:r>
              <a:rPr lang="en-US" sz="3600" b="1" dirty="0" smtClean="0"/>
              <a:t>Acoustic Modem</a:t>
            </a:r>
            <a:endParaRPr lang="en-US" sz="3600" b="1" dirty="0" smtClean="0"/>
          </a:p>
          <a:p>
            <a:pPr lvl="1"/>
            <a:endParaRPr lang="en-US" sz="3600" b="1" dirty="0"/>
          </a:p>
          <a:p>
            <a:endParaRPr lang="en-US" dirty="0"/>
          </a:p>
        </p:txBody>
      </p:sp>
      <p:pic>
        <p:nvPicPr>
          <p:cNvPr id="9" name="Picture 8">
            <a:extLst>
              <a:ext uri="{FF2B5EF4-FFF2-40B4-BE49-F238E27FC236}">
                <a16:creationId xmlns=""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developing a better understanding </a:t>
            </a:r>
            <a:r>
              <a:rPr lang="en-US" sz="3200" b="1" dirty="0" smtClean="0"/>
              <a:t>the health of the ocean</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851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Lots of Instruments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r>
              <a:rPr lang="en-US" dirty="0" smtClean="0"/>
              <a:t>%</a:t>
            </a:r>
          </a:p>
          <a:p>
            <a:r>
              <a:rPr lang="en-US" dirty="0" smtClean="0"/>
              <a:t>Sample Recovery</a:t>
            </a:r>
            <a:endParaRPr lang="en-US" dirty="0"/>
          </a:p>
          <a:p>
            <a:r>
              <a:rPr lang="en-US" sz="4000" b="1" dirty="0"/>
              <a:t>Science Payload = 9 sensor </a:t>
            </a:r>
            <a:r>
              <a:rPr lang="en-US" sz="4000" b="1" dirty="0" smtClean="0"/>
              <a:t>ports</a:t>
            </a:r>
          </a:p>
          <a:p>
            <a:pPr lvl="1"/>
            <a:r>
              <a:rPr lang="en-US" sz="3600" b="1" dirty="0" smtClean="0"/>
              <a:t>6 </a:t>
            </a:r>
            <a:r>
              <a:rPr lang="en-US" sz="3600" b="1" dirty="0"/>
              <a:t>BGC </a:t>
            </a:r>
            <a:r>
              <a:rPr lang="en-US" sz="3600" b="1" dirty="0" smtClean="0"/>
              <a:t>sensors </a:t>
            </a:r>
          </a:p>
          <a:p>
            <a:pPr lvl="1"/>
            <a:r>
              <a:rPr lang="en-US" sz="3600" b="1" dirty="0" smtClean="0"/>
              <a:t>Room for 3 </a:t>
            </a:r>
            <a:r>
              <a:rPr lang="en-US" sz="3600" b="1" dirty="0"/>
              <a:t>more	</a:t>
            </a:r>
          </a:p>
          <a:p>
            <a:endParaRPr lang="en-US" dirty="0"/>
          </a:p>
        </p:txBody>
      </p:sp>
      <p:grpSp>
        <p:nvGrpSpPr>
          <p:cNvPr id="3" name="Group 2">
            <a:extLst>
              <a:ext uri="{FF2B5EF4-FFF2-40B4-BE49-F238E27FC236}">
                <a16:creationId xmlns=""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a:t>
            </a:r>
            <a:r>
              <a:rPr lang="en-US" sz="3200" dirty="0"/>
              <a:t>	</a:t>
            </a:r>
          </a:p>
          <a:p>
            <a:r>
              <a:rPr lang="en-US" sz="4000" b="1" dirty="0"/>
              <a:t>Iridium SBD and </a:t>
            </a:r>
            <a:r>
              <a:rPr lang="en-US" sz="4000" b="1" dirty="0" smtClean="0"/>
              <a:t>(soon) RUDICS </a:t>
            </a:r>
            <a:r>
              <a:rPr lang="en-US" sz="4000" b="1" dirty="0"/>
              <a:t>communications</a:t>
            </a:r>
          </a:p>
          <a:p>
            <a:endParaRPr lang="en-US" dirty="0"/>
          </a:p>
        </p:txBody>
      </p:sp>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smtClean="0">
                <a:latin typeface="+mn-lt"/>
              </a:rPr>
              <a:t>Good Platform Velocity and Depth Control</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 xmlns:a16="http://schemas.microsoft.com/office/drawing/2014/main"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 xmlns:a16="http://schemas.microsoft.com/office/drawing/2014/main"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 xmlns:a16="http://schemas.microsoft.com/office/drawing/2014/main"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C8F81C3-9AB0-46DB-A313-B193E5CD8D9E}"/>
              </a:ext>
            </a:extLst>
          </p:cNvPr>
          <p:cNvPicPr>
            <a:picLocks noChangeAspect="1"/>
          </p:cNvPicPr>
          <p:nvPr/>
        </p:nvPicPr>
        <p:blipFill rotWithShape="1">
          <a:blip r:embed="rId3"/>
          <a:srcRect t="15975"/>
          <a:stretch/>
        </p:blipFill>
        <p:spPr>
          <a:xfrm>
            <a:off x="224652" y="3633107"/>
            <a:ext cx="7477231" cy="3136459"/>
          </a:xfrm>
          <a:prstGeom prst="rect">
            <a:avLst/>
          </a:prstGeom>
        </p:spPr>
      </p:pic>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a:t>
            </a:r>
            <a:r>
              <a:rPr lang="en-US" sz="3200" dirty="0" smtClean="0"/>
              <a:t>do (this year)</a:t>
            </a:r>
            <a:endParaRPr lang="en-US" sz="3200" dirty="0"/>
          </a:p>
          <a:p>
            <a:pPr lvl="1"/>
            <a:r>
              <a:rPr lang="en-US" sz="2800" dirty="0"/>
              <a:t>Finish the power management</a:t>
            </a:r>
          </a:p>
          <a:p>
            <a:pPr lvl="2"/>
            <a:r>
              <a:rPr lang="en-US" dirty="0"/>
              <a:t>Goal = </a:t>
            </a:r>
            <a:r>
              <a:rPr lang="en-US" dirty="0" smtClean="0"/>
              <a:t>200X 200m </a:t>
            </a:r>
            <a:r>
              <a:rPr lang="en-US" dirty="0"/>
              <a:t>profiles over 1 year</a:t>
            </a:r>
          </a:p>
          <a:p>
            <a:pPr lvl="1"/>
            <a:r>
              <a:rPr lang="en-US" sz="2800" dirty="0" smtClean="0"/>
              <a:t>Finish Iridium RUDICS </a:t>
            </a:r>
            <a:r>
              <a:rPr lang="en-US" sz="2800" dirty="0" err="1" smtClean="0"/>
              <a:t>comms</a:t>
            </a:r>
            <a:endParaRPr lang="en-US" sz="2800" dirty="0"/>
          </a:p>
          <a:p>
            <a:pPr lvl="1"/>
            <a:r>
              <a:rPr lang="en-US" sz="2800" dirty="0"/>
              <a:t>Finish building CPF002 and CPF003</a:t>
            </a:r>
          </a:p>
          <a:p>
            <a:pPr lvl="1"/>
            <a:r>
              <a:rPr lang="en-US" sz="2800" dirty="0" smtClean="0"/>
              <a:t>Run more MBARI </a:t>
            </a:r>
            <a:r>
              <a:rPr lang="en-US" sz="2800" dirty="0"/>
              <a:t>science </a:t>
            </a:r>
            <a:r>
              <a:rPr lang="en-US" sz="2800" dirty="0" smtClean="0"/>
              <a:t>missions with the </a:t>
            </a:r>
            <a:r>
              <a:rPr lang="en-US" sz="2800" dirty="0" err="1" smtClean="0"/>
              <a:t>FloatViz</a:t>
            </a:r>
            <a:r>
              <a:rPr lang="en-US" sz="2800" dirty="0" smtClean="0"/>
              <a:t> data pipeline</a:t>
            </a:r>
            <a:endParaRPr lang="en-US" dirty="0"/>
          </a:p>
        </p:txBody>
      </p:sp>
      <p:sp>
        <p:nvSpPr>
          <p:cNvPr id="6" name="Content Placeholder 4">
            <a:extLst>
              <a:ext uri="{FF2B5EF4-FFF2-40B4-BE49-F238E27FC236}">
                <a16:creationId xmlns=""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t>Like </a:t>
            </a:r>
            <a:r>
              <a:rPr lang="en-US" sz="3200" dirty="0"/>
              <a:t>to do</a:t>
            </a:r>
          </a:p>
          <a:p>
            <a:pPr lvl="1"/>
            <a:r>
              <a:rPr lang="en-US" sz="2800" dirty="0"/>
              <a:t>Winched version </a:t>
            </a:r>
            <a:r>
              <a:rPr lang="en-US" sz="2800" dirty="0" smtClean="0"/>
              <a:t>for non-</a:t>
            </a:r>
            <a:r>
              <a:rPr lang="en-US" sz="2800" dirty="0" err="1"/>
              <a:t>L</a:t>
            </a:r>
            <a:r>
              <a:rPr lang="en-US" sz="2800" dirty="0" err="1" smtClean="0"/>
              <a:t>agrangian</a:t>
            </a:r>
            <a:r>
              <a:rPr lang="en-US" sz="2800" dirty="0" smtClean="0"/>
              <a:t> </a:t>
            </a:r>
            <a:r>
              <a:rPr lang="en-US" sz="2800" dirty="0"/>
              <a:t>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a:t>
            </a:r>
            <a:r>
              <a:rPr lang="en-US" sz="3500" dirty="0" smtClean="0"/>
              <a:t>science </a:t>
            </a:r>
            <a:r>
              <a:rPr lang="en-US" sz="3500" dirty="0"/>
              <a:t>and engineering missions in Monterey </a:t>
            </a:r>
            <a:r>
              <a:rPr lang="en-US" sz="3500" dirty="0" smtClean="0"/>
              <a:t>Bay, some with only modest engineering involvement</a:t>
            </a:r>
            <a:endParaRPr lang="en-US" sz="3500" dirty="0"/>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549595" y="4158265"/>
            <a:ext cx="3041667" cy="2281250"/>
          </a:xfrm>
          <a:prstGeom prst="rect">
            <a:avLst/>
          </a:prstGeom>
        </p:spPr>
      </p:pic>
      <p:sp>
        <p:nvSpPr>
          <p:cNvPr id="7" name="Rectangle 6"/>
          <p:cNvSpPr/>
          <p:nvPr/>
        </p:nvSpPr>
        <p:spPr>
          <a:xfrm>
            <a:off x="3901101" y="3961940"/>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7184656" y="3961940"/>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rPr>
              <a:t>TRL 8</a:t>
            </a:r>
          </a:p>
          <a:p>
            <a:pPr algn="ctr"/>
            <a:r>
              <a:rPr lang="en-US" sz="5400" b="1" cap="none" spc="0" dirty="0">
                <a:ln w="9525">
                  <a:solidFill>
                    <a:schemeClr val="bg1"/>
                  </a:solidFill>
                  <a:prstDash val="solid"/>
                </a:ln>
                <a:solidFill>
                  <a:srgbClr val="00B050"/>
                </a:solidFill>
                <a:effectLst>
                  <a:outerShdw blurRad="12700" dist="38100" dir="2700000" algn="tl" rotWithShape="0">
                    <a:schemeClr val="accent5">
                      <a:lumMod val="60000"/>
                      <a:lumOff val="40000"/>
                    </a:schemeClr>
                  </a:outerShdw>
                </a:effectLst>
              </a:rPr>
              <a:t>TRL 9</a:t>
            </a:r>
          </a:p>
        </p:txBody>
      </p:sp>
      <p:sp>
        <p:nvSpPr>
          <p:cNvPr id="10" name="Arc 9"/>
          <p:cNvSpPr/>
          <p:nvPr/>
        </p:nvSpPr>
        <p:spPr>
          <a:xfrm>
            <a:off x="3717191" y="3785192"/>
            <a:ext cx="4326835" cy="923330"/>
          </a:xfrm>
          <a:prstGeom prst="arc">
            <a:avLst>
              <a:gd name="adj1" fmla="val 10396631"/>
              <a:gd name="adj2" fmla="val 21453917"/>
            </a:avLst>
          </a:prstGeom>
          <a:ln w="63500">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3500000" scaled="1"/>
              <a:tileRect/>
            </a:gra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141617" y="4462064"/>
            <a:ext cx="4609287" cy="1938992"/>
          </a:xfrm>
          <a:prstGeom prst="rect">
            <a:avLst/>
          </a:prstGeom>
          <a:noFill/>
        </p:spPr>
        <p:txBody>
          <a:bodyPr wrap="square" rtlCol="0">
            <a:spAutoFit/>
          </a:bodyPr>
          <a:lstStyle/>
          <a:p>
            <a:r>
              <a:rPr lang="en-US" sz="2400" dirty="0"/>
              <a:t>NOAA TRL 7: Prototype system… demonstrated in near-real world environment; subsystem components fully integrated into system</a:t>
            </a:r>
          </a:p>
        </p:txBody>
      </p:sp>
      <p:sp>
        <p:nvSpPr>
          <p:cNvPr id="12" name="TextBox 11"/>
          <p:cNvSpPr txBox="1"/>
          <p:nvPr/>
        </p:nvSpPr>
        <p:spPr>
          <a:xfrm>
            <a:off x="8997737" y="4462064"/>
            <a:ext cx="2859891" cy="1569660"/>
          </a:xfrm>
          <a:prstGeom prst="rect">
            <a:avLst/>
          </a:prstGeom>
          <a:noFill/>
        </p:spPr>
        <p:txBody>
          <a:bodyPr wrap="square" rtlCol="0">
            <a:spAutoFit/>
          </a:bodyPr>
          <a:lstStyle/>
          <a:p>
            <a:r>
              <a:rPr lang="en-US" sz="2400" dirty="0"/>
              <a:t>NOAA TRL 9: System … deployed and used routinely [without the developers]</a:t>
            </a:r>
          </a:p>
        </p:txBody>
      </p:sp>
    </p:spTree>
    <p:extLst>
      <p:ext uri="{BB962C8B-B14F-4D97-AF65-F5344CB8AC3E}">
        <p14:creationId xmlns:p14="http://schemas.microsoft.com/office/powerpoint/2010/main" val="1672160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smtClean="0"/>
              <a:t>Possible </a:t>
            </a:r>
            <a:r>
              <a:rPr lang="en-US" sz="3600" dirty="0"/>
              <a:t>tech transfer </a:t>
            </a:r>
            <a:r>
              <a:rPr lang="en-US" sz="3600" dirty="0" smtClean="0"/>
              <a:t>options:</a:t>
            </a:r>
            <a:endParaRPr lang="en-US" sz="3600" dirty="0"/>
          </a:p>
          <a:p>
            <a:pPr lvl="2"/>
            <a:r>
              <a:rPr lang="en-US" sz="2800" dirty="0"/>
              <a:t>Collaborations</a:t>
            </a:r>
          </a:p>
          <a:p>
            <a:pPr lvl="2"/>
            <a:r>
              <a:rPr lang="en-US" sz="2800" dirty="0"/>
              <a:t>Commercialization</a:t>
            </a:r>
          </a:p>
          <a:p>
            <a:pPr lvl="2"/>
            <a:r>
              <a:rPr lang="en-US" sz="2800" dirty="0"/>
              <a:t>Open </a:t>
            </a:r>
            <a:r>
              <a:rPr lang="en-US" sz="2800" dirty="0" smtClean="0"/>
              <a:t>Source</a:t>
            </a:r>
            <a:endParaRPr lang="en-US" sz="2800" dirty="0"/>
          </a:p>
          <a:p>
            <a:pPr lvl="2"/>
            <a:r>
              <a:rPr lang="en-US" sz="2800" dirty="0"/>
              <a:t>Others?</a:t>
            </a:r>
          </a:p>
        </p:txBody>
      </p:sp>
      <p:pic>
        <p:nvPicPr>
          <p:cNvPr id="6" name="Picture 5">
            <a:extLst>
              <a:ext uri="{FF2B5EF4-FFF2-40B4-BE49-F238E27FC236}">
                <a16:creationId xmlns=""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 xmlns:a16="http://schemas.microsoft.com/office/drawing/2014/main" id="{DD3D97A1-F308-40E5-BB29-4E769147ABF2}"/>
              </a:ext>
            </a:extLst>
          </p:cNvPr>
          <p:cNvSpPr txBox="1"/>
          <p:nvPr/>
        </p:nvSpPr>
        <p:spPr>
          <a:xfrm>
            <a:off x="4878204" y="5187076"/>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 xmlns:a16="http://schemas.microsoft.com/office/drawing/2014/main" id="{A156D9AE-3EB7-4C78-8D65-45904291EB80}"/>
              </a:ext>
            </a:extLst>
          </p:cNvPr>
          <p:cNvSpPr txBox="1">
            <a:spLocks/>
          </p:cNvSpPr>
          <p:nvPr/>
        </p:nvSpPr>
        <p:spPr>
          <a:xfrm>
            <a:off x="4115139" y="970330"/>
            <a:ext cx="7352504" cy="56899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smtClean="0">
                <a:solidFill>
                  <a:prstClr val="white"/>
                </a:solidFill>
              </a:rPr>
              <a:t>Anyone </a:t>
            </a:r>
            <a:r>
              <a:rPr lang="en-US" sz="2200" dirty="0">
                <a:solidFill>
                  <a:prstClr val="white"/>
                </a:solidFill>
              </a:rPr>
              <a:t>can buy a </a:t>
            </a:r>
            <a:r>
              <a:rPr lang="en-US" sz="2200" dirty="0" smtClean="0">
                <a:solidFill>
                  <a:prstClr val="white"/>
                </a:solidFill>
              </a:rPr>
              <a:t>CPF (theoretically)</a:t>
            </a:r>
            <a:endParaRPr lang="en-US" sz="2200" dirty="0">
              <a:solidFill>
                <a:prstClr val="white"/>
              </a:solidFill>
            </a:endParaRPr>
          </a:p>
          <a:p>
            <a:pPr lvl="2"/>
            <a:r>
              <a:rPr lang="en-US" sz="2600" dirty="0">
                <a:solidFill>
                  <a:prstClr val="white"/>
                </a:solidFill>
              </a:rPr>
              <a:t>Cons (based on my experience):</a:t>
            </a:r>
          </a:p>
          <a:p>
            <a:pPr lvl="3"/>
            <a:r>
              <a:rPr lang="en-US" sz="2200" dirty="0" smtClean="0">
                <a:solidFill>
                  <a:prstClr val="white"/>
                </a:solidFill>
              </a:rPr>
              <a:t>CPFs will be expensive </a:t>
            </a:r>
            <a:endParaRPr lang="en-US" sz="2200" dirty="0">
              <a:solidFill>
                <a:prstClr val="white"/>
              </a:solidFill>
            </a:endParaRP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necessary tools, techniques and processes required 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a:t>
            </a:r>
            <a:r>
              <a:rPr lang="en-US" sz="2200" dirty="0" smtClean="0">
                <a:solidFill>
                  <a:prstClr val="white"/>
                </a:solidFill>
              </a:rPr>
              <a:t>capital costs </a:t>
            </a:r>
            <a:r>
              <a:rPr lang="en-US" sz="2200" dirty="0">
                <a:solidFill>
                  <a:prstClr val="white"/>
                </a:solidFill>
              </a:rPr>
              <a:t>even if they only deploy CPFs a couple of months a </a:t>
            </a:r>
            <a:r>
              <a:rPr lang="en-US" sz="2200" dirty="0" smtClean="0">
                <a:solidFill>
                  <a:prstClr val="white"/>
                </a:solidFill>
              </a:rPr>
              <a:t>year</a:t>
            </a:r>
            <a:endParaRPr lang="en-US" sz="2400" dirty="0">
              <a:solidFill>
                <a:prstClr val="white"/>
              </a:solidFill>
            </a:endParaRPr>
          </a:p>
          <a:p>
            <a:pPr lvl="2"/>
            <a:endParaRPr lang="en-US" dirty="0"/>
          </a:p>
        </p:txBody>
      </p:sp>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71425" y="124793"/>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47002" y="1031431"/>
            <a:ext cx="5067648" cy="4975523"/>
          </a:xfrm>
        </p:spPr>
        <p:txBody>
          <a:bodyPr>
            <a:normAutofit fontScale="85000" lnSpcReduction="10000"/>
          </a:bodyPr>
          <a:lstStyle/>
          <a:p>
            <a:pPr lvl="1"/>
            <a:r>
              <a:rPr lang="en-US" sz="3600" dirty="0"/>
              <a:t>Collaborations</a:t>
            </a:r>
          </a:p>
          <a:p>
            <a:pPr lvl="2"/>
            <a:r>
              <a:rPr lang="en-US" sz="3100" dirty="0"/>
              <a:t>If a CPF system is interesting to you, let’s </a:t>
            </a:r>
            <a:r>
              <a:rPr lang="en-US" sz="3100" dirty="0" smtClean="0"/>
              <a:t>talk</a:t>
            </a:r>
          </a:p>
          <a:p>
            <a:pPr lvl="2"/>
            <a:endParaRPr lang="en-US" sz="3100" dirty="0"/>
          </a:p>
          <a:p>
            <a:pPr marL="914400" lvl="2" indent="0">
              <a:buNone/>
            </a:pPr>
            <a:endParaRPr lang="en-US" sz="3100" dirty="0" smtClean="0"/>
          </a:p>
          <a:p>
            <a:pPr marL="914400" lvl="2" indent="0">
              <a:buNone/>
            </a:pPr>
            <a:endParaRPr lang="en-US" sz="3100" dirty="0"/>
          </a:p>
          <a:p>
            <a:pPr lvl="1"/>
            <a:r>
              <a:rPr lang="en-US" sz="3600" dirty="0"/>
              <a:t>Open Source</a:t>
            </a:r>
          </a:p>
          <a:p>
            <a:pPr lvl="2"/>
            <a:r>
              <a:rPr lang="en-US" sz="3100" dirty="0"/>
              <a:t>Pros:</a:t>
            </a:r>
          </a:p>
          <a:p>
            <a:pPr lvl="3"/>
            <a:r>
              <a:rPr lang="en-US" sz="3100" dirty="0" smtClean="0"/>
              <a:t>The exact opposite of the commercialization cons</a:t>
            </a:r>
            <a:endParaRPr lang="en-US" sz="3100" dirty="0"/>
          </a:p>
          <a:p>
            <a:pPr lvl="2"/>
            <a:r>
              <a:rPr lang="en-US" sz="3100" dirty="0"/>
              <a:t>Cons:</a:t>
            </a:r>
          </a:p>
          <a:p>
            <a:pPr lvl="3"/>
            <a:r>
              <a:rPr lang="en-US" sz="3100" dirty="0" smtClean="0"/>
              <a:t>It may not be feasible</a:t>
            </a:r>
            <a:endParaRPr lang="en-US" sz="2800" dirty="0"/>
          </a:p>
        </p:txBody>
      </p:sp>
    </p:spTree>
    <p:extLst>
      <p:ext uri="{BB962C8B-B14F-4D97-AF65-F5344CB8AC3E}">
        <p14:creationId xmlns:p14="http://schemas.microsoft.com/office/powerpoint/2010/main" val="4174970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smtClean="0">
                <a:latin typeface="+mn-lt"/>
              </a:rPr>
              <a:t>My Preference</a:t>
            </a:r>
            <a:endParaRPr lang="en-US" dirty="0">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754" y="1714500"/>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Calibri" panose="020F0502020204030204" pitchFamily="34" charset="0"/>
                <a:cs typeface="Calibri" panose="020F0502020204030204" pitchFamily="34" charset="0"/>
              </a:rPr>
              <a:t>CPF Open Source Ecosystem (COSE)</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45806" y="1380048"/>
            <a:ext cx="7443020" cy="5241773"/>
          </a:xfrm>
        </p:spPr>
        <p:txBody>
          <a:bodyPr>
            <a:normAutofit/>
          </a:bodyPr>
          <a:lstStyle/>
          <a:p>
            <a:pPr lvl="1"/>
            <a:r>
              <a:rPr lang="en-US" sz="3900" dirty="0" smtClean="0"/>
              <a:t>The </a:t>
            </a:r>
            <a:r>
              <a:rPr lang="en-US" sz="3900" dirty="0"/>
              <a:t>critical component is an appropriate size group of users</a:t>
            </a:r>
          </a:p>
          <a:p>
            <a:pPr lvl="2"/>
            <a:r>
              <a:rPr lang="en-US" sz="3200" dirty="0" smtClean="0"/>
              <a:t>~10 CPFs a year </a:t>
            </a:r>
          </a:p>
          <a:p>
            <a:pPr marL="914400" lvl="2" indent="0">
              <a:buNone/>
            </a:pPr>
            <a:r>
              <a:rPr lang="en-US" sz="3200" dirty="0" smtClean="0"/>
              <a:t>OR</a:t>
            </a:r>
          </a:p>
          <a:p>
            <a:pPr lvl="2"/>
            <a:r>
              <a:rPr lang="en-US" sz="3200" dirty="0" smtClean="0"/>
              <a:t>3-5 Projects a year</a:t>
            </a:r>
          </a:p>
          <a:p>
            <a:pPr marL="914400" lvl="2" indent="0">
              <a:buNone/>
            </a:pPr>
            <a:r>
              <a:rPr lang="en-US" sz="3200" dirty="0" smtClean="0"/>
              <a:t>OR</a:t>
            </a:r>
          </a:p>
          <a:p>
            <a:pPr lvl="2"/>
            <a:r>
              <a:rPr lang="en-US" sz="3200" dirty="0" smtClean="0"/>
              <a:t>1 large volume need </a:t>
            </a:r>
            <a:r>
              <a:rPr lang="en-US" sz="3200" dirty="0" smtClean="0">
                <a:sym typeface="Wingdings" panose="05000000000000000000" pitchFamily="2" charset="2"/>
              </a:rPr>
              <a:t> MRV for </a:t>
            </a:r>
            <a:r>
              <a:rPr lang="en-US" sz="3200" dirty="0" err="1" smtClean="0">
                <a:sym typeface="Wingdings" panose="05000000000000000000" pitchFamily="2" charset="2"/>
              </a:rPr>
              <a:t>mCDR</a:t>
            </a:r>
            <a:endParaRPr lang="en-US" sz="3200" dirty="0" smtClean="0">
              <a:sym typeface="Wingdings" panose="05000000000000000000" pitchFamily="2" charset="2"/>
            </a:endParaRPr>
          </a:p>
          <a:p>
            <a:pPr lvl="1"/>
            <a:r>
              <a:rPr lang="en-US" sz="3600" dirty="0" smtClean="0">
                <a:sym typeface="Wingdings" panose="05000000000000000000" pitchFamily="2" charset="2"/>
              </a:rPr>
              <a:t>And a committed, CPF-centric group</a:t>
            </a:r>
            <a:endParaRPr lang="en-US" sz="3600" dirty="0"/>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978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smtClean="0"/>
              <a:t>Next most critical: A </a:t>
            </a:r>
            <a:r>
              <a:rPr lang="en-US" sz="3900" dirty="0"/>
              <a:t>source of CPFs</a:t>
            </a:r>
          </a:p>
          <a:p>
            <a:pPr lvl="2"/>
            <a:r>
              <a:rPr lang="en-US" sz="2600" dirty="0"/>
              <a:t>Contract Manufacturer</a:t>
            </a:r>
          </a:p>
          <a:p>
            <a:pPr lvl="2"/>
            <a:r>
              <a:rPr lang="en-US" sz="2600" dirty="0"/>
              <a:t>Equipment supply pool</a:t>
            </a:r>
          </a:p>
          <a:p>
            <a:pPr lvl="3"/>
            <a:r>
              <a:rPr lang="en-US" sz="2600" dirty="0" smtClean="0"/>
              <a:t>NSF </a:t>
            </a:r>
            <a:r>
              <a:rPr lang="en-US" sz="2600" dirty="0"/>
              <a:t>Ocean Bottom Seismograph Instrument </a:t>
            </a:r>
            <a:r>
              <a:rPr lang="en-US" sz="2600" dirty="0" smtClean="0"/>
              <a:t>Center</a:t>
            </a:r>
          </a:p>
          <a:p>
            <a:pPr lvl="3"/>
            <a:r>
              <a:rPr lang="en-US" sz="2600" dirty="0" smtClean="0"/>
              <a:t>UNOLS Ships and ROVs</a:t>
            </a:r>
            <a:endParaRPr lang="en-US" sz="2600" dirty="0"/>
          </a:p>
          <a:p>
            <a:pPr lvl="3"/>
            <a:r>
              <a:rPr lang="en-US" sz="2400" dirty="0" smtClean="0"/>
              <a:t>Philanthropic Organization</a:t>
            </a:r>
            <a:endParaRPr lang="en-US" sz="2400" dirty="0"/>
          </a:p>
          <a:p>
            <a:pPr lvl="2"/>
            <a:r>
              <a:rPr lang="en-US" sz="2600" dirty="0"/>
              <a:t>Sponsored builder workshops</a:t>
            </a:r>
          </a:p>
          <a:p>
            <a:pPr lvl="2"/>
            <a:r>
              <a:rPr lang="en-US" sz="2600" dirty="0"/>
              <a:t>DIY </a:t>
            </a:r>
            <a:r>
              <a:rPr lang="en-US" sz="2600" dirty="0" smtClean="0"/>
              <a:t>documentation</a:t>
            </a:r>
          </a:p>
          <a:p>
            <a:pPr lvl="2"/>
            <a:r>
              <a:rPr lang="en-US" sz="2600" dirty="0"/>
              <a:t>Cooperative CPF-centric </a:t>
            </a:r>
            <a:r>
              <a:rPr lang="en-US" sz="2600" dirty="0" smtClean="0"/>
              <a:t>groups</a:t>
            </a:r>
            <a:endParaRPr lang="en-US" sz="2600" dirty="0"/>
          </a:p>
          <a:p>
            <a:pPr lvl="2"/>
            <a:r>
              <a:rPr lang="en-US" sz="2600" dirty="0"/>
              <a:t>Non-exclusive licensees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273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3200" b="1" dirty="0"/>
              <a:t>The CPF is optimized for use in the coastal zones and upper 350 meters of the world’s oceans: “where the bugs are”</a:t>
            </a:r>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pic>
        <p:nvPicPr>
          <p:cNvPr id="4" name="Picture 3"/>
          <p:cNvPicPr>
            <a:picLocks noChangeAspect="1"/>
          </p:cNvPicPr>
          <p:nvPr/>
        </p:nvPicPr>
        <p:blipFill>
          <a:blip r:embed="rId3"/>
          <a:stretch>
            <a:fillRect/>
          </a:stretch>
        </p:blipFill>
        <p:spPr>
          <a:xfrm>
            <a:off x="377643" y="2246834"/>
            <a:ext cx="8613957" cy="1495932"/>
          </a:xfrm>
          <a:prstGeom prst="rect">
            <a:avLst/>
          </a:prstGeom>
        </p:spPr>
      </p:pic>
    </p:spTree>
    <p:extLst>
      <p:ext uri="{BB962C8B-B14F-4D97-AF65-F5344CB8AC3E}">
        <p14:creationId xmlns:p14="http://schemas.microsoft.com/office/powerpoint/2010/main" val="974478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smtClean="0"/>
              <a:t>Expertise</a:t>
            </a:r>
            <a:endParaRPr lang="en-US" sz="3900" dirty="0"/>
          </a:p>
          <a:p>
            <a:pPr lvl="2"/>
            <a:r>
              <a:rPr lang="en-US" sz="3200" dirty="0"/>
              <a:t>Proposal development</a:t>
            </a:r>
          </a:p>
          <a:p>
            <a:pPr lvl="2"/>
            <a:r>
              <a:rPr lang="en-US" sz="3200" dirty="0"/>
              <a:t>Project </a:t>
            </a:r>
            <a:r>
              <a:rPr lang="en-US" sz="3200" dirty="0" smtClean="0"/>
              <a:t>planning</a:t>
            </a:r>
          </a:p>
          <a:p>
            <a:pPr lvl="2"/>
            <a:r>
              <a:rPr lang="en-US" sz="3200" dirty="0" smtClean="0"/>
              <a:t>Project Execution</a:t>
            </a:r>
            <a:endParaRPr lang="en-US" sz="3200" dirty="0"/>
          </a:p>
          <a:p>
            <a:pPr lvl="2"/>
            <a:r>
              <a:rPr lang="en-US" sz="3200" dirty="0"/>
              <a:t>“Rent-a-Tech”</a:t>
            </a:r>
          </a:p>
          <a:p>
            <a:pPr lvl="3"/>
            <a:r>
              <a:rPr lang="en-US" sz="2800" dirty="0"/>
              <a:t>Field work design, prep, deploy, operations, recover</a:t>
            </a:r>
            <a:r>
              <a:rPr lang="en-US" sz="3200" dirty="0"/>
              <a:t>	</a:t>
            </a:r>
          </a:p>
          <a:p>
            <a:pPr lvl="2"/>
            <a:r>
              <a:rPr lang="en-US" sz="3200" dirty="0"/>
              <a:t>One-stop-shop </a:t>
            </a:r>
            <a:r>
              <a:rPr lang="en-US" sz="3200" dirty="0" smtClean="0"/>
              <a:t>providers</a:t>
            </a:r>
          </a:p>
          <a:p>
            <a:pPr lvl="3"/>
            <a:r>
              <a:rPr lang="en-US" sz="2800" dirty="0" smtClean="0"/>
              <a:t>If there’s a high-volume application</a:t>
            </a:r>
            <a:r>
              <a:rPr lang="en-US" sz="2600" dirty="0"/>
              <a:t>	</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spTree>
    <p:extLst>
      <p:ext uri="{BB962C8B-B14F-4D97-AF65-F5344CB8AC3E}">
        <p14:creationId xmlns:p14="http://schemas.microsoft.com/office/powerpoint/2010/main" val="2625628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59997" y="1413214"/>
            <a:ext cx="7655222" cy="5315318"/>
          </a:xfrm>
        </p:spPr>
        <p:txBody>
          <a:bodyPr>
            <a:normAutofit/>
          </a:bodyPr>
          <a:lstStyle/>
          <a:p>
            <a:pPr lvl="1"/>
            <a:r>
              <a:rPr lang="en-US" sz="3900" dirty="0" smtClean="0"/>
              <a:t>Open </a:t>
            </a:r>
            <a:r>
              <a:rPr lang="en-US" sz="3900" dirty="0"/>
              <a:t>sourcing an appropriate data pipeline is critical</a:t>
            </a:r>
          </a:p>
          <a:p>
            <a:pPr lvl="2"/>
            <a:r>
              <a:rPr lang="en-US" sz="3200" dirty="0" smtClean="0"/>
              <a:t>Argo-BGC is a model</a:t>
            </a:r>
          </a:p>
          <a:p>
            <a:pPr lvl="3"/>
            <a:r>
              <a:rPr lang="en-US" sz="3000" dirty="0" smtClean="0"/>
              <a:t>Can it be open-sourced?</a:t>
            </a:r>
          </a:p>
          <a:p>
            <a:pPr lvl="2"/>
            <a:r>
              <a:rPr lang="en-US" sz="3200" dirty="0" smtClean="0"/>
              <a:t>Outflow should be appropriately scalable, relevant</a:t>
            </a:r>
            <a:r>
              <a:rPr lang="en-US" sz="3200" dirty="0"/>
              <a:t>, defensible standard data products</a:t>
            </a:r>
          </a:p>
          <a:p>
            <a:pPr lvl="2"/>
            <a:r>
              <a:rPr lang="en-US" sz="3200" dirty="0"/>
              <a:t>Need data product developers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0" name="Picture 19">
            <a:extLst>
              <a:ext uri="{FF2B5EF4-FFF2-40B4-BE49-F238E27FC236}">
                <a16:creationId xmlns="" xmlns:a16="http://schemas.microsoft.com/office/drawing/2014/main" id="{F1A3F037-5AF7-4936-BAED-FB7E4072C8C3}"/>
              </a:ext>
            </a:extLst>
          </p:cNvPr>
          <p:cNvPicPr>
            <a:picLocks noChangeAspect="1"/>
          </p:cNvPicPr>
          <p:nvPr/>
        </p:nvPicPr>
        <p:blipFill>
          <a:blip r:embed="rId4"/>
          <a:stretch>
            <a:fillRect/>
          </a:stretch>
        </p:blipFill>
        <p:spPr>
          <a:xfrm>
            <a:off x="10338722" y="1803523"/>
            <a:ext cx="1548518" cy="1207113"/>
          </a:xfrm>
          <a:prstGeom prst="rect">
            <a:avLst/>
          </a:prstGeom>
        </p:spPr>
      </p:pic>
      <p:pic>
        <p:nvPicPr>
          <p:cNvPr id="21" name="Picture 20">
            <a:extLst>
              <a:ext uri="{FF2B5EF4-FFF2-40B4-BE49-F238E27FC236}">
                <a16:creationId xmlns=""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smtClean="0">
                <a:latin typeface="+mn-lt"/>
              </a:rPr>
              <a:t>COSE Targets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805189" y="941634"/>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a:t>Marine CDR Measurement, Reporting and Validation Mandating projects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stCxn id="12" idx="3"/>
          </p:cNvCxnSpPr>
          <p:nvPr/>
        </p:nvCxnSpPr>
        <p:spPr>
          <a:xfrm flipV="1">
            <a:off x="8645906" y="2673659"/>
            <a:ext cx="419980" cy="511283"/>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759742"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a:solidFill>
                  <a:srgbClr val="FF0000"/>
                </a:solidFill>
              </a:rPr>
              <a:t>INSERT </a:t>
            </a:r>
            <a:r>
              <a:rPr lang="en-US" dirty="0" smtClean="0">
                <a:solidFill>
                  <a:srgbClr val="FF0000"/>
                </a:solidFill>
              </a:rPr>
              <a:t>COSE DATA HERE</a:t>
            </a:r>
            <a:endParaRPr lang="en-US" dirty="0">
              <a:solidFill>
                <a:srgbClr val="FF0000"/>
              </a:solidFill>
            </a:endParaRPr>
          </a:p>
        </p:txBody>
      </p:sp>
      <p:grpSp>
        <p:nvGrpSpPr>
          <p:cNvPr id="16" name="Group 15"/>
          <p:cNvGrpSpPr/>
          <p:nvPr/>
        </p:nvGrpSpPr>
        <p:grpSpPr>
          <a:xfrm>
            <a:off x="1555034" y="3764364"/>
            <a:ext cx="6218523" cy="2950781"/>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a:t>
            </a:r>
            <a:r>
              <a:rPr lang="en-US" sz="1400" dirty="0" smtClean="0"/>
              <a:t>Lake </a:t>
            </a:r>
            <a:r>
              <a:rPr lang="en-US" sz="1400" dirty="0"/>
              <a:t>Tanganyika ecosystem while improving the welfare of her local communities</a:t>
            </a:r>
          </a:p>
          <a:p>
            <a:endParaRPr lang="en-US" dirty="0"/>
          </a:p>
        </p:txBody>
      </p:sp>
      <p:cxnSp>
        <p:nvCxnSpPr>
          <p:cNvPr id="13" name="Straight Arrow Connector 12"/>
          <p:cNvCxnSpPr>
            <a:stCxn id="12" idx="3"/>
          </p:cNvCxnSpPr>
          <p:nvPr/>
        </p:nvCxnSpPr>
        <p:spPr>
          <a:xfrm>
            <a:off x="8645906" y="3184942"/>
            <a:ext cx="364278" cy="10252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smtClean="0">
                <a:latin typeface="+mn-lt"/>
              </a:rPr>
              <a:t>Thanks for listening</a:t>
            </a:r>
            <a:endParaRPr lang="en-US" dirty="0">
              <a:latin typeface="+mn-lt"/>
            </a:endParaRPr>
          </a:p>
        </p:txBody>
      </p:sp>
      <p:sp>
        <p:nvSpPr>
          <p:cNvPr id="3" name="Content Placeholder 2">
            <a:extLst>
              <a:ext uri="{FF2B5EF4-FFF2-40B4-BE49-F238E27FC236}">
                <a16:creationId xmlns=""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includes: Jerry Allen, Larry Bird, </a:t>
            </a:r>
            <a:r>
              <a:rPr lang="en-US" sz="3200" dirty="0" smtClean="0"/>
              <a:t>Magdalena Carranza, Paul </a:t>
            </a:r>
            <a:r>
              <a:rPr lang="en-US" sz="3200" dirty="0" err="1"/>
              <a:t>Conen</a:t>
            </a:r>
            <a:r>
              <a:rPr lang="en-US" sz="3200" dirty="0"/>
              <a:t>, Jared Figurski, Tom Marion, Eric Martin, James McClure, Jim Montgomery, Mike Parker, Josh Plant, Erich Rienecker, Jose Rosal, Aaron Schnittger, Ray </a:t>
            </a:r>
            <a:r>
              <a:rPr lang="en-US" sz="3200" dirty="0" smtClean="0"/>
              <a:t>Thompson, </a:t>
            </a:r>
            <a:r>
              <a:rPr lang="en-US" sz="3200" dirty="0"/>
              <a:t>Mark </a:t>
            </a:r>
            <a:r>
              <a:rPr lang="en-US" sz="3200" dirty="0" err="1" smtClean="0"/>
              <a:t>Tynes</a:t>
            </a:r>
            <a:r>
              <a:rPr lang="en-US" sz="3200" dirty="0" smtClean="0"/>
              <a:t> and Joe Warren </a:t>
            </a:r>
            <a:endParaRPr lang="en-US" sz="3200" dirty="0"/>
          </a:p>
          <a:p>
            <a:r>
              <a:rPr lang="en-US" sz="32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smtClean="0">
                <a:latin typeface="+mn-lt"/>
              </a:rPr>
              <a:t>Float </a:t>
            </a:r>
            <a:r>
              <a:rPr lang="en-US" sz="4800" dirty="0" err="1" smtClean="0">
                <a:latin typeface="+mn-lt"/>
              </a:rPr>
              <a:t>Viz</a:t>
            </a:r>
            <a:endParaRPr lang="en-US" sz="4800" dirty="0">
              <a:latin typeface="+mn-lt"/>
            </a:endParaRPr>
          </a:p>
        </p:txBody>
      </p:sp>
      <p:pic>
        <p:nvPicPr>
          <p:cNvPr id="17" name="Picture 16">
            <a:extLst>
              <a:ext uri="{FF2B5EF4-FFF2-40B4-BE49-F238E27FC236}">
                <a16:creationId xmlns=""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 xmlns:a16="http://schemas.microsoft.com/office/drawing/2014/main"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 xmlns:a16="http://schemas.microsoft.com/office/drawing/2014/main"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a:t>
            </a:r>
            <a:r>
              <a:rPr lang="en-US" sz="2000" dirty="0" smtClean="0"/>
              <a:t>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smtClean="0">
                <a:latin typeface="+mn-lt"/>
              </a:rPr>
              <a:t>Can a COSE Become a Reality?</a:t>
            </a:r>
            <a:r>
              <a:rPr lang="en-US" dirty="0" smtClean="0">
                <a:latin typeface="+mn-lt"/>
              </a:rPr>
              <a:t/>
            </a:r>
            <a:br>
              <a:rPr lang="en-US" dirty="0" smtClean="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a:t>
            </a:r>
            <a:r>
              <a:rPr lang="en-US" dirty="0" smtClean="0"/>
              <a:t>1 and 2</a:t>
            </a:r>
            <a:r>
              <a:rPr lang="en-US" dirty="0"/>
              <a:t>: Win a grant for a marine CO2 removal MRV system pilot project </a:t>
            </a:r>
            <a:r>
              <a:rPr lang="en-US" dirty="0" smtClean="0"/>
              <a:t>(or ?) using </a:t>
            </a:r>
            <a:r>
              <a:rPr lang="en-US" dirty="0"/>
              <a:t>the </a:t>
            </a:r>
            <a:r>
              <a:rPr lang="en-US" dirty="0" smtClean="0"/>
              <a:t>COSE developed </a:t>
            </a:r>
            <a:r>
              <a:rPr lang="en-US" dirty="0"/>
              <a:t>through POSE</a:t>
            </a:r>
          </a:p>
        </p:txBody>
      </p:sp>
    </p:spTree>
    <p:extLst>
      <p:ext uri="{BB962C8B-B14F-4D97-AF65-F5344CB8AC3E}">
        <p14:creationId xmlns:p14="http://schemas.microsoft.com/office/powerpoint/2010/main" val="1560157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 xmlns:a16="http://schemas.microsoft.com/office/drawing/2014/main"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a:t>
            </a:r>
            <a:r>
              <a:rPr lang="en-US" sz="3200" b="1" dirty="0" smtClean="0"/>
              <a:t>the GO-BGC suite </a:t>
            </a:r>
            <a:r>
              <a:rPr lang="en-US" sz="3200" b="1" dirty="0"/>
              <a:t>of biogeochemical sensors: CTD, Oxygen, pH, Nitrate, Fluorescence, </a:t>
            </a:r>
            <a:r>
              <a:rPr lang="en-US" sz="3200" b="1" dirty="0" smtClean="0"/>
              <a:t>Backscatter, </a:t>
            </a:r>
            <a:r>
              <a:rPr lang="en-US" sz="3200" b="1" dirty="0"/>
              <a:t>Optical </a:t>
            </a:r>
            <a:r>
              <a:rPr lang="en-US" sz="3200" b="1" dirty="0" smtClean="0"/>
              <a:t>Radiation and others</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7948" y="4098046"/>
            <a:ext cx="8657070" cy="1176084"/>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smtClean="0"/>
              <a:t>Executive Summary</a:t>
            </a:r>
            <a:endParaRPr lang="en-US"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a:t>
            </a:r>
            <a:r>
              <a:rPr lang="en-US" sz="2400" dirty="0" smtClean="0">
                <a:solidFill>
                  <a:schemeClr val="tx1">
                    <a:lumMod val="85000"/>
                  </a:schemeClr>
                </a:solidFill>
              </a:rPr>
              <a:t>the GO-BGC </a:t>
            </a:r>
            <a:r>
              <a:rPr lang="en-US" sz="2400" dirty="0">
                <a:solidFill>
                  <a:schemeClr val="tx1">
                    <a:lumMod val="85000"/>
                  </a:schemeClr>
                </a:solidFill>
              </a:rPr>
              <a:t>suite of biogeochemical sensors: CTD, Oxygen, pH, Nitrate, Fluorescence, </a:t>
            </a:r>
            <a:r>
              <a:rPr lang="en-US" sz="2400" dirty="0" smtClean="0">
                <a:solidFill>
                  <a:schemeClr val="tx1">
                    <a:lumMod val="85000"/>
                  </a:schemeClr>
                </a:solidFill>
              </a:rPr>
              <a:t>Backscatter, </a:t>
            </a:r>
            <a:r>
              <a:rPr lang="en-US" sz="2400" dirty="0">
                <a:solidFill>
                  <a:schemeClr val="tx1">
                    <a:lumMod val="85000"/>
                  </a:schemeClr>
                </a:solidFill>
              </a:rPr>
              <a:t>Optical </a:t>
            </a:r>
            <a:r>
              <a:rPr lang="en-US" sz="2400" dirty="0" smtClean="0">
                <a:solidFill>
                  <a:schemeClr val="tx1">
                    <a:lumMod val="85000"/>
                  </a:schemeClr>
                </a:solidFill>
              </a:rPr>
              <a:t>Radiation and others</a:t>
            </a:r>
            <a:endParaRPr lang="en-US" sz="2400" dirty="0">
              <a:solidFill>
                <a:schemeClr val="tx1">
                  <a:lumMod val="85000"/>
                </a:schemeClr>
              </a:solidFill>
            </a:endParaRPr>
          </a:p>
          <a:p>
            <a:r>
              <a:rPr lang="en-US" sz="3200" b="1" dirty="0" smtClean="0"/>
              <a:t>We are discussing ways to move the CPF technology </a:t>
            </a:r>
            <a:r>
              <a:rPr lang="en-US" sz="3200" b="1" dirty="0"/>
              <a:t>out to the greater </a:t>
            </a:r>
            <a:r>
              <a:rPr lang="en-US" sz="3200" b="1" dirty="0" smtClean="0"/>
              <a:t>community</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smtClean="0"/>
              <a:t>The Initial Motivation</a:t>
            </a:r>
          </a:p>
          <a:p>
            <a:r>
              <a:rPr lang="en-US" sz="3000" dirty="0" smtClean="0"/>
              <a:t>“the </a:t>
            </a:r>
            <a:r>
              <a:rPr lang="en-US" sz="3000" dirty="0"/>
              <a:t>widespread pattern of low returns along the West Coast for two species of salmon indicates an environmental anomaly occurred in the California Current in </a:t>
            </a:r>
            <a:r>
              <a:rPr lang="en-US" sz="3000" dirty="0" smtClean="0"/>
              <a:t>2005"</a:t>
            </a:r>
            <a:endParaRPr lang="en-US" sz="3000" dirty="0"/>
          </a:p>
        </p:txBody>
      </p:sp>
      <p:pic>
        <p:nvPicPr>
          <p:cNvPr id="7" name="Picture 6"/>
          <p:cNvPicPr>
            <a:picLocks noChangeAspect="1"/>
          </p:cNvPicPr>
          <p:nvPr/>
        </p:nvPicPr>
        <p:blipFill>
          <a:blip r:embed="rId4"/>
          <a:stretch>
            <a:fillRect/>
          </a:stretch>
        </p:blipFill>
        <p:spPr>
          <a:xfrm>
            <a:off x="31941" y="3040160"/>
            <a:ext cx="5576283" cy="3585861"/>
          </a:xfrm>
          <a:prstGeom prst="rect">
            <a:avLst/>
          </a:prstGeom>
        </p:spPr>
      </p:pic>
      <p:sp>
        <p:nvSpPr>
          <p:cNvPr id="11" name="TextBox 10"/>
          <p:cNvSpPr txBox="1"/>
          <p:nvPr/>
        </p:nvSpPr>
        <p:spPr>
          <a:xfrm>
            <a:off x="5742403" y="3850047"/>
            <a:ext cx="6279208" cy="2092881"/>
          </a:xfrm>
          <a:prstGeom prst="rect">
            <a:avLst/>
          </a:prstGeom>
          <a:noFill/>
          <a:ln>
            <a:solidFill>
              <a:schemeClr val="tx1"/>
            </a:solidFill>
          </a:ln>
        </p:spPr>
        <p:txBody>
          <a:bodyPr wrap="square" rtlCol="0">
            <a:spAutoFit/>
          </a:bodyPr>
          <a:lstStyle/>
          <a:p>
            <a:pPr algn="ctr"/>
            <a:r>
              <a:rPr lang="en-US" sz="4000" dirty="0" smtClean="0"/>
              <a:t>A Current Application</a:t>
            </a:r>
          </a:p>
          <a:p>
            <a:r>
              <a:rPr lang="en-US" sz="3000" dirty="0"/>
              <a:t>Physics-to-Fisheries </a:t>
            </a:r>
            <a:r>
              <a:rPr lang="en-US" sz="3000" dirty="0" smtClean="0"/>
              <a:t>Management systems will need data to calibrate and validate models</a:t>
            </a:r>
            <a:endParaRPr lang="en-US" sz="3000" dirty="0"/>
          </a:p>
        </p:txBody>
      </p:sp>
      <p:cxnSp>
        <p:nvCxnSpPr>
          <p:cNvPr id="13" name="Straight Arrow Connector 12"/>
          <p:cNvCxnSpPr/>
          <p:nvPr/>
        </p:nvCxnSpPr>
        <p:spPr>
          <a:xfrm flipH="1">
            <a:off x="3337786" y="5261178"/>
            <a:ext cx="2350564" cy="34684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337787" y="5261178"/>
            <a:ext cx="2350563" cy="87836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Tree>
    <p:extLst>
      <p:ext uri="{BB962C8B-B14F-4D97-AF65-F5344CB8AC3E}">
        <p14:creationId xmlns:p14="http://schemas.microsoft.com/office/powerpoint/2010/main" val="206239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smtClean="0">
                <a:latin typeface="+mn-lt"/>
              </a:rPr>
              <a:t>A New Arctic </a:t>
            </a:r>
            <a:r>
              <a:rPr lang="en-US" sz="3600" dirty="0" smtClean="0">
                <a:latin typeface="+mn-lt"/>
              </a:rPr>
              <a:t>(one of my </a:t>
            </a:r>
            <a:r>
              <a:rPr lang="en-US" sz="3600" dirty="0">
                <a:latin typeface="+mn-lt"/>
              </a:rPr>
              <a:t>f</a:t>
            </a:r>
            <a:r>
              <a:rPr lang="en-US" sz="3600" dirty="0" smtClean="0">
                <a:latin typeface="+mn-lt"/>
              </a:rPr>
              <a:t>avorite applications)</a:t>
            </a:r>
            <a:endParaRPr lang="en-US" sz="3600" dirty="0">
              <a:latin typeface="+mn-lt"/>
            </a:endParaRP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r>
              <a:rPr lang="en-US" sz="3600" dirty="0" smtClean="0"/>
              <a:t>”</a:t>
            </a:r>
            <a:endParaRPr lang="en-US" sz="3600"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smtClean="0">
                <a:latin typeface="+mn-lt"/>
              </a:rPr>
              <a:t>And Lots More Applications</a:t>
            </a:r>
            <a:endParaRPr lang="en-US" dirty="0">
              <a:latin typeface="+mn-lt"/>
            </a:endParaRPr>
          </a:p>
        </p:txBody>
      </p:sp>
      <p:sp>
        <p:nvSpPr>
          <p:cNvPr id="11" name="TextBox 10">
            <a:extLst>
              <a:ext uri="{FF2B5EF4-FFF2-40B4-BE49-F238E27FC236}">
                <a16:creationId xmlns=""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r>
              <a:rPr lang="en-US" sz="3200" dirty="0" smtClean="0"/>
              <a:t>?</a:t>
            </a:r>
          </a:p>
          <a:p>
            <a:r>
              <a:rPr lang="en-US" sz="1600" dirty="0">
                <a:hlinkClick r:id="rId3"/>
              </a:rPr>
              <a:t>https://</a:t>
            </a:r>
            <a:r>
              <a:rPr lang="en-US" sz="1600" dirty="0" smtClean="0">
                <a:hlinkClick r:id="rId3"/>
              </a:rPr>
              <a:t>oceanservice.noaa.gov/facts/hab-solutions.html</a:t>
            </a:r>
            <a:r>
              <a:rPr lang="en-US" sz="1600" dirty="0" smtClean="0"/>
              <a:t> </a:t>
            </a:r>
            <a:endParaRPr lang="en-US" sz="1600" dirty="0"/>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smtClean="0"/>
              <a:t>Ocean </a:t>
            </a:r>
            <a:r>
              <a:rPr lang="en-US" sz="3200" dirty="0"/>
              <a:t>scientists call for global tracking of oxygen loss that causes dead </a:t>
            </a:r>
            <a:r>
              <a:rPr lang="en-US" sz="3200" dirty="0" smtClean="0"/>
              <a:t>zones</a:t>
            </a:r>
          </a:p>
          <a:p>
            <a:r>
              <a:rPr lang="en-US" sz="1600" dirty="0"/>
              <a:t>Declining oxygen in the global ocean and coastal waters, </a:t>
            </a:r>
            <a:r>
              <a:rPr lang="en-US" sz="1600" dirty="0" smtClean="0"/>
              <a:t>Denise </a:t>
            </a:r>
            <a:r>
              <a:rPr lang="en-US" sz="1600" dirty="0" err="1" smtClean="0"/>
              <a:t>Breitburg</a:t>
            </a:r>
            <a:r>
              <a:rPr lang="en-US" sz="1600" dirty="0" smtClean="0"/>
              <a:t>, et.al, SCIENCE, 5 </a:t>
            </a:r>
            <a:r>
              <a:rPr lang="en-US" sz="1600" dirty="0"/>
              <a:t>Jan </a:t>
            </a:r>
            <a:r>
              <a:rPr lang="en-US" sz="1600" dirty="0" smtClean="0"/>
              <a:t>2018, Vol </a:t>
            </a:r>
            <a:r>
              <a:rPr lang="en-US" sz="1600" dirty="0"/>
              <a:t>359, Issue 6371 </a:t>
            </a:r>
            <a:r>
              <a:rPr lang="en-US" sz="1600" dirty="0">
                <a:hlinkClick r:id="rId4"/>
              </a:rPr>
              <a:t>https://</a:t>
            </a:r>
            <a:r>
              <a:rPr lang="en-US" sz="1600" dirty="0" smtClean="0">
                <a:hlinkClick r:id="rId4"/>
              </a:rPr>
              <a:t>www.science.org/doi/10.1126/science.aam7240</a:t>
            </a:r>
            <a:r>
              <a:rPr lang="en-US" sz="1600" dirty="0" smtClean="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a:t>
            </a:r>
            <a:r>
              <a:rPr lang="en-US" sz="3200" dirty="0" smtClean="0"/>
              <a:t>Scientists</a:t>
            </a:r>
          </a:p>
          <a:p>
            <a:r>
              <a:rPr lang="en-US" sz="1600" dirty="0">
                <a:hlinkClick r:id="rId6"/>
              </a:rPr>
              <a:t>https://insideclimatenews.org/news/01052024/ocean-heat-waves-killing-sealife</a:t>
            </a:r>
            <a:r>
              <a:rPr lang="en-US" sz="1600" dirty="0" smtClean="0">
                <a:hlinkClick r:id="rId6"/>
              </a:rPr>
              <a:t>/</a:t>
            </a:r>
            <a:r>
              <a:rPr lang="en-US" sz="1600" dirty="0" smtClean="0"/>
              <a:t> </a:t>
            </a:r>
            <a:endParaRPr lang="en-US" sz="1600" dirty="0"/>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88158" y="985100"/>
            <a:ext cx="3588363" cy="2737258"/>
          </a:xfrm>
          <a:prstGeom prst="rect">
            <a:avLst/>
          </a:prstGeom>
        </p:spPr>
      </p:pic>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23451" y="709254"/>
            <a:ext cx="10515600" cy="1325563"/>
          </a:xfrm>
        </p:spPr>
        <p:txBody>
          <a:bodyPr>
            <a:noAutofit/>
          </a:bodyPr>
          <a:lstStyle/>
          <a:p>
            <a:pPr algn="ctr"/>
            <a:r>
              <a:rPr lang="en-US" sz="4000" dirty="0" smtClean="0"/>
              <a:t>Measurement, Reporting and Validation for </a:t>
            </a:r>
            <a:r>
              <a:rPr lang="en-US" sz="4000" dirty="0" err="1" smtClean="0"/>
              <a:t>mCDR</a:t>
            </a:r>
            <a:r>
              <a:rPr lang="en-US" sz="4000" dirty="0"/>
              <a:t/>
            </a:r>
            <a:br>
              <a:rPr lang="en-US" sz="4000" dirty="0"/>
            </a:br>
            <a:r>
              <a:rPr lang="en-US" sz="3200" dirty="0" smtClean="0"/>
              <a:t>The </a:t>
            </a:r>
            <a:r>
              <a:rPr lang="en-US" sz="3200" dirty="0"/>
              <a:t>“killer” </a:t>
            </a:r>
            <a:r>
              <a:rPr lang="en-US" sz="3200" dirty="0" smtClean="0"/>
              <a:t>application?</a:t>
            </a:r>
            <a:r>
              <a:rPr lang="en-US" sz="4000" dirty="0"/>
              <a:t/>
            </a:r>
            <a:br>
              <a:rPr lang="en-US" sz="4000" dirty="0"/>
            </a:br>
            <a:r>
              <a:rPr lang="en-US" sz="4000" dirty="0" smtClean="0"/>
              <a:t/>
            </a:r>
            <a:br>
              <a:rPr lang="en-US" sz="4000" dirty="0" smtClean="0"/>
            </a:br>
            <a:endParaRPr lang="en-US" sz="4000" dirty="0"/>
          </a:p>
        </p:txBody>
      </p:sp>
      <p:sp>
        <p:nvSpPr>
          <p:cNvPr id="3" name="Content Placeholder 2"/>
          <p:cNvSpPr>
            <a:spLocks noGrp="1"/>
          </p:cNvSpPr>
          <p:nvPr>
            <p:ph idx="1"/>
          </p:nvPr>
        </p:nvSpPr>
        <p:spPr>
          <a:xfrm>
            <a:off x="176372" y="1665647"/>
            <a:ext cx="6490190" cy="5095508"/>
          </a:xfrm>
        </p:spPr>
        <p:txBody>
          <a:bodyPr>
            <a:normAutofit lnSpcReduction="10000"/>
          </a:bodyPr>
          <a:lstStyle/>
          <a:p>
            <a:r>
              <a:rPr lang="en-US" dirty="0" smtClean="0"/>
              <a:t>How close is a consensus MRV system definition?</a:t>
            </a:r>
          </a:p>
          <a:p>
            <a:pPr lvl="1"/>
            <a:r>
              <a:rPr lang="en-US" dirty="0" smtClean="0"/>
              <a:t>What variables should be measured?</a:t>
            </a:r>
          </a:p>
          <a:p>
            <a:pPr lvl="1"/>
            <a:r>
              <a:rPr lang="en-US" dirty="0" smtClean="0"/>
              <a:t>What’s the spatial scale?</a:t>
            </a:r>
          </a:p>
          <a:p>
            <a:pPr lvl="1"/>
            <a:r>
              <a:rPr lang="en-US" dirty="0" smtClean="0"/>
              <a:t>What’s the temporal scale?</a:t>
            </a:r>
          </a:p>
          <a:p>
            <a:pPr lvl="1"/>
            <a:r>
              <a:rPr lang="en-US" dirty="0" smtClean="0"/>
              <a:t>How will the data be processed?</a:t>
            </a:r>
          </a:p>
          <a:p>
            <a:pPr lvl="1"/>
            <a:r>
              <a:rPr lang="en-US" dirty="0" smtClean="0"/>
              <a:t>What’s the budget?</a:t>
            </a:r>
            <a:endParaRPr lang="en-US" dirty="0"/>
          </a:p>
          <a:p>
            <a:r>
              <a:rPr lang="en-US" dirty="0" smtClean="0"/>
              <a:t>Is it only about quantifying the amount of carbon removed?</a:t>
            </a:r>
          </a:p>
          <a:p>
            <a:r>
              <a:rPr lang="en-US" dirty="0" smtClean="0"/>
              <a:t>Or is it equally, more or less concerned with the effect on the ecosystem?</a:t>
            </a:r>
          </a:p>
          <a:p>
            <a:r>
              <a:rPr lang="en-US" dirty="0" smtClean="0"/>
              <a:t>Is modelling all that’s required? </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5031" y="3378448"/>
            <a:ext cx="5204164" cy="3382707"/>
          </a:xfrm>
          <a:prstGeom prst="rect">
            <a:avLst/>
          </a:prstGeom>
        </p:spPr>
      </p:pic>
    </p:spTree>
    <p:extLst>
      <p:ext uri="{BB962C8B-B14F-4D97-AF65-F5344CB8AC3E}">
        <p14:creationId xmlns:p14="http://schemas.microsoft.com/office/powerpoint/2010/main" val="2341719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7578</TotalTime>
  <Words>7117</Words>
  <Application>Microsoft Office PowerPoint</Application>
  <PresentationFormat>Widescreen</PresentationFormat>
  <Paragraphs>576</Paragraphs>
  <Slides>55</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A New Arctic (one of my favorite applications)</vt:lpstr>
      <vt:lpstr>And Lots More Applications</vt:lpstr>
      <vt:lpstr>Measurement, Reporting and Validation for mCDR The “killer” application?  </vt:lpstr>
      <vt:lpstr>PowerPoint Presentation</vt:lpstr>
      <vt:lpstr>Why Profiling Floats?</vt:lpstr>
      <vt:lpstr>Profiling Float Array + Friends</vt:lpstr>
      <vt:lpstr>The CPF Data Pipeline</vt:lpstr>
      <vt:lpstr>It’s The Economy, Stupid (apologies to James Carville)</vt:lpstr>
      <vt:lpstr>“Other”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Technology Transfer</vt:lpstr>
      <vt:lpstr>Tech Transfer Options</vt:lpstr>
      <vt:lpstr>My Preference</vt:lpstr>
      <vt:lpstr>CPF Open Source Ecosystem (COSE) Critical Infrastructure</vt:lpstr>
      <vt:lpstr>CPF Open Source Ecosystem (COSE) Critical Infrastructure</vt:lpstr>
      <vt:lpstr>CPF Open Source Ecosystem (COSE) Critical Infrastructure</vt:lpstr>
      <vt:lpstr>CPF Open Source Ecosystem (COSE) Critical Infrastructure</vt:lpstr>
      <vt:lpstr>COSE Targets</vt:lpstr>
      <vt:lpstr>Thanks for listening</vt:lpstr>
      <vt:lpstr>Float Viz</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547</cp:revision>
  <dcterms:created xsi:type="dcterms:W3CDTF">2020-02-04T17:30:15Z</dcterms:created>
  <dcterms:modified xsi:type="dcterms:W3CDTF">2024-05-10T07:10:20Z</dcterms:modified>
</cp:coreProperties>
</file>