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171" d="100"/>
          <a:sy n="171" d="100"/>
        </p:scale>
        <p:origin x="-1872"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9DA22D-5105-4ABE-8D70-FDADFBCCC7EF}" type="datetimeFigureOut">
              <a:rPr lang="en-US" smtClean="0"/>
              <a:t>3/6/2017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799421-3D57-4999-8D7A-2CD6896486C6}" type="slidenum">
              <a:rPr lang="en-US" smtClean="0"/>
              <a:t>‹#›</a:t>
            </a:fld>
            <a:endParaRPr lang="en-US"/>
          </a:p>
        </p:txBody>
      </p:sp>
    </p:spTree>
    <p:extLst>
      <p:ext uri="{BB962C8B-B14F-4D97-AF65-F5344CB8AC3E}">
        <p14:creationId xmlns:p14="http://schemas.microsoft.com/office/powerpoint/2010/main" val="3859455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799421-3D57-4999-8D7A-2CD6896486C6}" type="slidenum">
              <a:rPr lang="en-US" smtClean="0"/>
              <a:t>1</a:t>
            </a:fld>
            <a:endParaRPr lang="en-US"/>
          </a:p>
        </p:txBody>
      </p:sp>
    </p:spTree>
    <p:extLst>
      <p:ext uri="{BB962C8B-B14F-4D97-AF65-F5344CB8AC3E}">
        <p14:creationId xmlns:p14="http://schemas.microsoft.com/office/powerpoint/2010/main" val="3009531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1943320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82977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93407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64B097-118C-429F-B83C-5571822FBFCC}" type="datetimeFigureOut">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893924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64B097-118C-429F-B83C-5571822FBFCC}" type="datetimeFigureOut">
              <a:rPr lang="en-US" smtClean="0"/>
              <a:t>3/6/2017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1821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64B097-118C-429F-B83C-5571822FBFCC}" type="datetimeFigureOut">
              <a:rPr lang="en-US" smtClean="0"/>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206599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64B097-118C-429F-B83C-5571822FBFCC}" type="datetimeFigureOut">
              <a:rPr lang="en-US" smtClean="0"/>
              <a:t>3/6/2017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596017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64B097-118C-429F-B83C-5571822FBFCC}" type="datetimeFigureOut">
              <a:rPr lang="en-US" smtClean="0"/>
              <a:t>3/6/2017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606760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64B097-118C-429F-B83C-5571822FBFCC}" type="datetimeFigureOut">
              <a:rPr lang="en-US" smtClean="0"/>
              <a:t>3/6/2017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2676233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4B097-118C-429F-B83C-5571822FBFCC}" type="datetimeFigureOut">
              <a:rPr lang="en-US" smtClean="0"/>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225040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64B097-118C-429F-B83C-5571822FBFCC}" type="datetimeFigureOut">
              <a:rPr lang="en-US" smtClean="0"/>
              <a:t>3/6/2017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E50962-FF8D-47EB-B6B1-6DF783F6D85F}" type="slidenum">
              <a:rPr lang="en-US" smtClean="0"/>
              <a:t>‹#›</a:t>
            </a:fld>
            <a:endParaRPr lang="en-US"/>
          </a:p>
        </p:txBody>
      </p:sp>
    </p:spTree>
    <p:extLst>
      <p:ext uri="{BB962C8B-B14F-4D97-AF65-F5344CB8AC3E}">
        <p14:creationId xmlns:p14="http://schemas.microsoft.com/office/powerpoint/2010/main" val="380737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64B097-118C-429F-B83C-5571822FBFCC}" type="datetimeFigureOut">
              <a:rPr lang="en-US" smtClean="0"/>
              <a:t>3/6/2017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E50962-FF8D-47EB-B6B1-6DF783F6D85F}" type="slidenum">
              <a:rPr lang="en-US" smtClean="0"/>
              <a:t>‹#›</a:t>
            </a:fld>
            <a:endParaRPr lang="en-US"/>
          </a:p>
        </p:txBody>
      </p:sp>
    </p:spTree>
    <p:extLst>
      <p:ext uri="{BB962C8B-B14F-4D97-AF65-F5344CB8AC3E}">
        <p14:creationId xmlns:p14="http://schemas.microsoft.com/office/powerpoint/2010/main" val="9696558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2400"/>
            <a:ext cx="8458200" cy="988771"/>
          </a:xfrm>
        </p:spPr>
        <p:txBody>
          <a:bodyPr>
            <a:normAutofit fontScale="90000"/>
          </a:bodyPr>
          <a:lstStyle/>
          <a:p>
            <a:r>
              <a:rPr lang="en-US" sz="4000" dirty="0" smtClean="0"/>
              <a:t>Development of a Coastal Profiling Float</a:t>
            </a:r>
            <a:br>
              <a:rPr lang="en-US" sz="4000" dirty="0" smtClean="0"/>
            </a:br>
            <a:r>
              <a:rPr lang="en-US" sz="3100" dirty="0" smtClean="0"/>
              <a:t>The Science Motivation</a:t>
            </a:r>
            <a:endParaRPr lang="en-US" sz="3100" dirty="0"/>
          </a:p>
        </p:txBody>
      </p:sp>
      <p:grpSp>
        <p:nvGrpSpPr>
          <p:cNvPr id="6" name="Group 5"/>
          <p:cNvGrpSpPr/>
          <p:nvPr/>
        </p:nvGrpSpPr>
        <p:grpSpPr>
          <a:xfrm>
            <a:off x="455594" y="3706742"/>
            <a:ext cx="5335606" cy="2846457"/>
            <a:chOff x="304800" y="2362200"/>
            <a:chExt cx="5486401" cy="367751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362200"/>
              <a:ext cx="5167134" cy="367751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038600"/>
              <a:ext cx="3810001" cy="99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TextBox 6"/>
          <p:cNvSpPr txBox="1"/>
          <p:nvPr/>
        </p:nvSpPr>
        <p:spPr>
          <a:xfrm>
            <a:off x="136134" y="1167035"/>
            <a:ext cx="8991600" cy="2062103"/>
          </a:xfrm>
          <a:prstGeom prst="rect">
            <a:avLst/>
          </a:prstGeom>
          <a:noFill/>
        </p:spPr>
        <p:txBody>
          <a:bodyPr wrap="square" rtlCol="0">
            <a:spAutoFit/>
          </a:bodyPr>
          <a:lstStyle/>
          <a:p>
            <a:pPr marL="285750" indent="-285750">
              <a:buFont typeface="Arial" panose="020B0604020202020204" pitchFamily="34" charset="0"/>
              <a:buChar char="•"/>
            </a:pPr>
            <a:r>
              <a:rPr lang="en-US" sz="2200" dirty="0" smtClean="0"/>
              <a:t>Scientists and Policy Makers need plankton biomass and rate  data (carbon stocks and production rates) in the coastal zone at the scale of large ecosystems, such as the California Current</a:t>
            </a:r>
            <a:r>
              <a:rPr lang="en-US" sz="2200" dirty="0"/>
              <a:t>, for proper understanding and management</a:t>
            </a:r>
            <a:r>
              <a:rPr lang="en-US" sz="2200" dirty="0" smtClean="0"/>
              <a:t>. </a:t>
            </a:r>
          </a:p>
          <a:p>
            <a:pPr marL="742950" lvl="1" indent="-285750">
              <a:buFont typeface="Arial" panose="020B0604020202020204" pitchFamily="34" charset="0"/>
              <a:buChar char="•"/>
            </a:pPr>
            <a:r>
              <a:rPr lang="en-US" sz="2000" dirty="0" smtClean="0"/>
              <a:t>NOAA Fisheries Science Centers are making progress towards science base policy making but needs dramatically more data at much lower cost</a:t>
            </a:r>
          </a:p>
        </p:txBody>
      </p:sp>
      <p:pic>
        <p:nvPicPr>
          <p:cNvPr id="8"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726" r="30388" b="-2834"/>
          <a:stretch/>
        </p:blipFill>
        <p:spPr bwMode="auto">
          <a:xfrm>
            <a:off x="6629400" y="3480388"/>
            <a:ext cx="1924544" cy="3405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6"/>
          <p:cNvSpPr txBox="1">
            <a:spLocks noChangeArrowheads="1"/>
          </p:cNvSpPr>
          <p:nvPr/>
        </p:nvSpPr>
        <p:spPr bwMode="auto">
          <a:xfrm>
            <a:off x="5638800" y="3352800"/>
            <a:ext cx="2520198" cy="707886"/>
          </a:xfrm>
          <a:prstGeom prst="rect">
            <a:avLst/>
          </a:prstGeom>
          <a:solidFill>
            <a:schemeClr val="bg1"/>
          </a:solidFill>
          <a:ln w="9525">
            <a:solidFill>
              <a:srgbClr val="000000"/>
            </a:solidFill>
            <a:miter lim="800000"/>
            <a:headEnd/>
            <a:tailEnd/>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1000" dirty="0" smtClean="0"/>
              <a:t>This MODIS </a:t>
            </a:r>
            <a:r>
              <a:rPr lang="en-US" altLang="en-US" sz="1000" dirty="0"/>
              <a:t>c</a:t>
            </a:r>
            <a:r>
              <a:rPr lang="en-US" altLang="en-US" sz="1000" dirty="0" smtClean="0"/>
              <a:t>hlorophyll satellite image conveys the complexity and scale of the data required to understand a large ecosystem.</a:t>
            </a:r>
            <a:endParaRPr lang="en-US" altLang="en-US" sz="1000" dirty="0"/>
          </a:p>
        </p:txBody>
      </p:sp>
    </p:spTree>
    <p:extLst>
      <p:ext uri="{BB962C8B-B14F-4D97-AF65-F5344CB8AC3E}">
        <p14:creationId xmlns:p14="http://schemas.microsoft.com/office/powerpoint/2010/main" val="25992444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5837" t="15550" b="13603"/>
          <a:stretch/>
        </p:blipFill>
        <p:spPr>
          <a:xfrm rot="16200000">
            <a:off x="4675991" y="2529318"/>
            <a:ext cx="5397368" cy="2557347"/>
          </a:xfrm>
          <a:prstGeom prst="rect">
            <a:avLst/>
          </a:prstGeom>
        </p:spPr>
      </p:pic>
      <p:sp>
        <p:nvSpPr>
          <p:cNvPr id="2" name="Title 1"/>
          <p:cNvSpPr>
            <a:spLocks noGrp="1"/>
          </p:cNvSpPr>
          <p:nvPr>
            <p:ph type="title"/>
          </p:nvPr>
        </p:nvSpPr>
        <p:spPr>
          <a:xfrm>
            <a:off x="457200" y="76200"/>
            <a:ext cx="8229600" cy="1143000"/>
          </a:xfrm>
        </p:spPr>
        <p:txBody>
          <a:bodyPr>
            <a:normAutofit/>
          </a:bodyPr>
          <a:lstStyle/>
          <a:p>
            <a:r>
              <a:rPr lang="en-US" dirty="0" smtClean="0"/>
              <a:t>The Coastal Profiling Float (CPF)</a:t>
            </a:r>
            <a:endParaRPr lang="en-US" dirty="0"/>
          </a:p>
        </p:txBody>
      </p:sp>
      <p:sp>
        <p:nvSpPr>
          <p:cNvPr id="3" name="Content Placeholder 2"/>
          <p:cNvSpPr>
            <a:spLocks noGrp="1"/>
          </p:cNvSpPr>
          <p:nvPr>
            <p:ph idx="1"/>
          </p:nvPr>
        </p:nvSpPr>
        <p:spPr>
          <a:xfrm>
            <a:off x="152400" y="1077950"/>
            <a:ext cx="5791200" cy="5486400"/>
          </a:xfrm>
        </p:spPr>
        <p:txBody>
          <a:bodyPr>
            <a:normAutofit/>
          </a:bodyPr>
          <a:lstStyle/>
          <a:p>
            <a:r>
              <a:rPr lang="en-US" sz="2000" dirty="0" smtClean="0"/>
              <a:t>The Argo global array of deep water profiling floats is arguably one of the few (maybe the only) ocean observing systems that has scaled to provide the needed data at the ocean basin level at a sustainable cost</a:t>
            </a:r>
          </a:p>
          <a:p>
            <a:r>
              <a:rPr lang="en-US" sz="2000" dirty="0" smtClean="0"/>
              <a:t>The CPF optimizes ARGO profiling float tech for use in the coastal zone with the biogeochemical sensor suite we have developed for ARGO floats</a:t>
            </a:r>
          </a:p>
          <a:p>
            <a:pPr lvl="1"/>
            <a:r>
              <a:rPr lang="en-US" sz="1600" dirty="0" smtClean="0"/>
              <a:t>Profiles to 500 meters, many profiles per day</a:t>
            </a:r>
          </a:p>
          <a:p>
            <a:pPr lvl="1"/>
            <a:r>
              <a:rPr lang="en-US" sz="1600" dirty="0" smtClean="0"/>
              <a:t>Improved buoyancy control for shallow water operations</a:t>
            </a:r>
          </a:p>
          <a:p>
            <a:pPr lvl="1"/>
            <a:r>
              <a:rPr lang="en-US" sz="1600" dirty="0" smtClean="0"/>
              <a:t>Sensor suite: Salinity, temperature, Oxygen, fluorescence, backscatter, pH, Nitrate, multispectral radiometer</a:t>
            </a:r>
          </a:p>
          <a:p>
            <a:pPr lvl="1"/>
            <a:r>
              <a:rPr lang="en-US" sz="1600" dirty="0" smtClean="0"/>
              <a:t>Real time, satellite data telemetry of each profile</a:t>
            </a:r>
          </a:p>
          <a:p>
            <a:pPr lvl="1"/>
            <a:r>
              <a:rPr lang="en-US" sz="1600" dirty="0" smtClean="0"/>
              <a:t>Ability to (gently) anchor and de-anchor on the bottom</a:t>
            </a:r>
          </a:p>
          <a:p>
            <a:pPr lvl="1"/>
            <a:r>
              <a:rPr lang="en-US" sz="1600" dirty="0" smtClean="0"/>
              <a:t>Make use of subsurface currents to offset drift at the surface</a:t>
            </a:r>
          </a:p>
          <a:p>
            <a:pPr lvl="1"/>
            <a:endParaRPr lang="en-US" sz="1600" dirty="0"/>
          </a:p>
        </p:txBody>
      </p:sp>
    </p:spTree>
    <p:extLst>
      <p:ext uri="{BB962C8B-B14F-4D97-AF65-F5344CB8AC3E}">
        <p14:creationId xmlns:p14="http://schemas.microsoft.com/office/powerpoint/2010/main" val="31076110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5532" y="2518782"/>
            <a:ext cx="4884317" cy="3560027"/>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063435" y="2150327"/>
            <a:ext cx="4572000" cy="338554"/>
          </a:xfrm>
          <a:prstGeom prst="rect">
            <a:avLst/>
          </a:prstGeom>
          <a:solidFill>
            <a:schemeClr val="bg1"/>
          </a:solidFill>
          <a:ln w="3175">
            <a:noFill/>
          </a:ln>
        </p:spPr>
        <p:txBody>
          <a:bodyPr wrap="square" rtlCol="0">
            <a:spAutoFit/>
          </a:bodyPr>
          <a:lstStyle/>
          <a:p>
            <a:r>
              <a:rPr lang="en-US" sz="1600" dirty="0" smtClean="0"/>
              <a:t>H</a:t>
            </a:r>
            <a:r>
              <a:rPr lang="en-US" sz="1600" dirty="0" smtClean="0"/>
              <a:t>igh </a:t>
            </a:r>
            <a:r>
              <a:rPr lang="en-US" sz="1600" dirty="0" smtClean="0"/>
              <a:t>resolution profiles of </a:t>
            </a:r>
            <a:r>
              <a:rPr lang="en-US" sz="1600" dirty="0"/>
              <a:t>b</a:t>
            </a:r>
            <a:r>
              <a:rPr lang="en-US" sz="1600" dirty="0" smtClean="0"/>
              <a:t>iogeochemical </a:t>
            </a:r>
            <a:r>
              <a:rPr lang="en-US" sz="1600" dirty="0" smtClean="0"/>
              <a:t>properties</a:t>
            </a:r>
            <a:endParaRPr lang="en-US" sz="1600" dirty="0"/>
          </a:p>
        </p:txBody>
      </p:sp>
      <p:sp>
        <p:nvSpPr>
          <p:cNvPr id="2" name="Title 1"/>
          <p:cNvSpPr>
            <a:spLocks noGrp="1"/>
          </p:cNvSpPr>
          <p:nvPr>
            <p:ph type="title"/>
          </p:nvPr>
        </p:nvSpPr>
        <p:spPr>
          <a:xfrm>
            <a:off x="457200" y="8965"/>
            <a:ext cx="8229600" cy="829235"/>
          </a:xfrm>
        </p:spPr>
        <p:txBody>
          <a:bodyPr>
            <a:normAutofit/>
          </a:bodyPr>
          <a:lstStyle/>
          <a:p>
            <a:r>
              <a:rPr lang="en-US" dirty="0" smtClean="0"/>
              <a:t>CPF Current Status</a:t>
            </a:r>
            <a:endParaRPr lang="en-US" dirty="0"/>
          </a:p>
        </p:txBody>
      </p:sp>
      <p:sp>
        <p:nvSpPr>
          <p:cNvPr id="3" name="Content Placeholder 2"/>
          <p:cNvSpPr>
            <a:spLocks noGrp="1"/>
          </p:cNvSpPr>
          <p:nvPr>
            <p:ph idx="1"/>
          </p:nvPr>
        </p:nvSpPr>
        <p:spPr>
          <a:xfrm>
            <a:off x="457200" y="685800"/>
            <a:ext cx="7848600" cy="1676400"/>
          </a:xfrm>
        </p:spPr>
        <p:txBody>
          <a:bodyPr>
            <a:noAutofit/>
          </a:bodyPr>
          <a:lstStyle/>
          <a:p>
            <a:pPr>
              <a:spcBef>
                <a:spcPts val="0"/>
              </a:spcBef>
            </a:pPr>
            <a:r>
              <a:rPr lang="en-US" sz="1800" dirty="0" smtClean="0"/>
              <a:t>Prototypes are currently underdoing long term (days to weeks), unattended deployments</a:t>
            </a:r>
          </a:p>
          <a:p>
            <a:pPr>
              <a:spcBef>
                <a:spcPts val="0"/>
              </a:spcBef>
            </a:pPr>
            <a:r>
              <a:rPr lang="en-US" sz="1800" dirty="0" smtClean="0"/>
              <a:t>Also used for CANON experiments with sediment traps</a:t>
            </a:r>
          </a:p>
          <a:p>
            <a:pPr>
              <a:spcBef>
                <a:spcPts val="0"/>
              </a:spcBef>
            </a:pPr>
            <a:r>
              <a:rPr lang="en-US" sz="1800" dirty="0" smtClean="0"/>
              <a:t>Long term goal: 1) Run a pilot experiment 2) License this technology to a commercial partner to enable large scale experiments</a:t>
            </a:r>
          </a:p>
        </p:txBody>
      </p:sp>
      <p:pic>
        <p:nvPicPr>
          <p:cNvPr id="10"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7553" b="8757"/>
          <a:stretch/>
        </p:blipFill>
        <p:spPr bwMode="auto">
          <a:xfrm>
            <a:off x="426042" y="2150327"/>
            <a:ext cx="3460158" cy="2170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noChangeArrowheads="1"/>
          </p:cNvPicPr>
          <p:nvPr/>
        </p:nvPicPr>
        <p:blipFill rotWithShape="1">
          <a:blip r:embed="rId4">
            <a:extLst>
              <a:ext uri="{28A0092B-C50C-407E-A947-70E740481C1C}">
                <a14:useLocalDpi xmlns:a14="http://schemas.microsoft.com/office/drawing/2010/main" val="0"/>
              </a:ext>
            </a:extLst>
          </a:blip>
          <a:srcRect t="8460"/>
          <a:stretch/>
        </p:blipFill>
        <p:spPr bwMode="auto">
          <a:xfrm>
            <a:off x="426042" y="4298796"/>
            <a:ext cx="3469490" cy="2380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886200" y="6257993"/>
            <a:ext cx="2286000" cy="338554"/>
          </a:xfrm>
          <a:prstGeom prst="rect">
            <a:avLst/>
          </a:prstGeom>
          <a:solidFill>
            <a:schemeClr val="bg1"/>
          </a:solidFill>
          <a:ln w="3175">
            <a:solidFill>
              <a:schemeClr val="tx1"/>
            </a:solidFill>
          </a:ln>
        </p:spPr>
        <p:txBody>
          <a:bodyPr wrap="square" rtlCol="0">
            <a:spAutoFit/>
          </a:bodyPr>
          <a:lstStyle/>
          <a:p>
            <a:r>
              <a:rPr lang="en-US" sz="1600" dirty="0" smtClean="0"/>
              <a:t>Profiles every ~4 hours</a:t>
            </a:r>
            <a:endParaRPr lang="en-US" sz="1600" dirty="0"/>
          </a:p>
        </p:txBody>
      </p:sp>
      <p:cxnSp>
        <p:nvCxnSpPr>
          <p:cNvPr id="9" name="Straight Arrow Connector 8"/>
          <p:cNvCxnSpPr>
            <a:stCxn id="14" idx="1"/>
          </p:cNvCxnSpPr>
          <p:nvPr/>
        </p:nvCxnSpPr>
        <p:spPr>
          <a:xfrm flipH="1">
            <a:off x="3581400" y="6427270"/>
            <a:ext cx="3048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92433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764</TotalTime>
  <Words>284</Words>
  <Application>Microsoft Office PowerPoint</Application>
  <PresentationFormat>On-screen Show (4:3)</PresentationFormat>
  <Paragraphs>20</Paragraphs>
  <Slides>3</Slides>
  <Notes>1</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Development of a Coastal Profiling Float The Science Motivation</vt:lpstr>
      <vt:lpstr>The Coastal Profiling Float (CPF)</vt:lpstr>
      <vt:lpstr>CPF Current Status</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a Coastal Profiling Float The Problem</dc:title>
  <dc:creator>Gene M</dc:creator>
  <cp:lastModifiedBy>Gene Massion</cp:lastModifiedBy>
  <cp:revision>45</cp:revision>
  <dcterms:created xsi:type="dcterms:W3CDTF">2015-10-05T19:12:59Z</dcterms:created>
  <dcterms:modified xsi:type="dcterms:W3CDTF">2017-03-07T00:45:24Z</dcterms:modified>
</cp:coreProperties>
</file>