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6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2CF9A-882D-4895-AE2E-AA1E6A326BA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3ACA0-23A0-406F-9263-0ACD81273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43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3ACA0-23A0-406F-9263-0ACD812737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73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8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20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98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98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7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1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7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4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48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0996D-DDB4-4767-AB4F-73DC03D84568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383A5-F7B6-4915-861B-C4347760F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5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MBARI Coastal Profiling Float</a:t>
            </a:r>
            <a:br>
              <a:rPr lang="en-US" dirty="0" smtClean="0"/>
            </a:br>
            <a:r>
              <a:rPr lang="en-US" sz="3600" dirty="0" smtClean="0"/>
              <a:t>The Problem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432" y="1524000"/>
            <a:ext cx="5791200" cy="5483226"/>
          </a:xfrm>
        </p:spPr>
        <p:txBody>
          <a:bodyPr>
            <a:normAutofit fontScale="70000" lnSpcReduction="20000"/>
          </a:bodyPr>
          <a:lstStyle/>
          <a:p>
            <a:pPr marL="457200" indent="-457200"/>
            <a:r>
              <a:rPr lang="en-US" sz="3400" dirty="0" smtClean="0"/>
              <a:t>Estimates of the production of fish and other organisms of existing or potential food value to man are based on estimates of photosynthetic primary production rates in the ocean</a:t>
            </a:r>
            <a:r>
              <a:rPr lang="en-US" sz="3400" baseline="30000" dirty="0" smtClean="0"/>
              <a:t>1</a:t>
            </a:r>
          </a:p>
          <a:p>
            <a:pPr marL="457200" indent="-457200"/>
            <a:r>
              <a:rPr lang="en-US" sz="3400" dirty="0" smtClean="0"/>
              <a:t>Coastal margins represent only </a:t>
            </a:r>
            <a:r>
              <a:rPr lang="en-US" sz="3400" dirty="0" smtClean="0"/>
              <a:t>5-10</a:t>
            </a:r>
            <a:r>
              <a:rPr lang="en-US" sz="3400" dirty="0" smtClean="0"/>
              <a:t>% of the global surface area, yet they are estimated to contribute as much as 10-30% of global primary production</a:t>
            </a:r>
            <a:r>
              <a:rPr lang="en-US" sz="3400" baseline="30000" dirty="0" smtClean="0"/>
              <a:t>2</a:t>
            </a:r>
            <a:r>
              <a:rPr lang="en-US" sz="3400" dirty="0" smtClean="0"/>
              <a:t> </a:t>
            </a:r>
          </a:p>
          <a:p>
            <a:pPr marL="457200" indent="-457200"/>
            <a:r>
              <a:rPr lang="en-US" sz="3400" dirty="0" smtClean="0"/>
              <a:t>There is no observing system that provides the synoptic biogeochemical data required to understand coastal ecosystem processes such as new or net primary production in a way that enables science based management of these resources</a:t>
            </a:r>
            <a:endParaRPr lang="en-US" sz="3400" baseline="30000" dirty="0" smtClean="0"/>
          </a:p>
          <a:p>
            <a:pPr marL="457200" indent="-457200"/>
            <a:endParaRPr lang="en-US" dirty="0" smtClean="0"/>
          </a:p>
          <a:p>
            <a:pPr marL="457200" indent="-457200"/>
            <a:endParaRPr lang="en-US" baseline="30000" dirty="0" smtClean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00200"/>
            <a:ext cx="270763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42454" y="1606377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 smtClean="0">
                <a:solidFill>
                  <a:schemeClr val="bg1"/>
                </a:solidFill>
              </a:rPr>
              <a:t>MODIS Chlorophyll</a:t>
            </a:r>
          </a:p>
          <a:p>
            <a:pPr algn="ctr"/>
            <a:r>
              <a:rPr lang="en-US" altLang="en-US" dirty="0" smtClean="0">
                <a:solidFill>
                  <a:schemeClr val="bg1"/>
                </a:solidFill>
              </a:rPr>
              <a:t>June 28, 2011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2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124201"/>
            <a:ext cx="4303058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47303"/>
            <a:ext cx="1604164" cy="285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MBARI Coastal Profiling Float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599"/>
            <a:ext cx="5791200" cy="281940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Profiling floats have proven the ability to provide biogeochemical data over ecosystem and decadal scales at a cost ($/data point) that can be sustained by existing national and international research program budgets</a:t>
            </a:r>
          </a:p>
          <a:p>
            <a:r>
              <a:rPr lang="en-US" dirty="0" smtClean="0"/>
              <a:t>The CPF leverages MBARI </a:t>
            </a:r>
            <a:r>
              <a:rPr lang="en-US" dirty="0" err="1" smtClean="0"/>
              <a:t>Chem</a:t>
            </a:r>
            <a:r>
              <a:rPr lang="en-US" dirty="0" smtClean="0"/>
              <a:t> Sensor Lab deep-water biogeochemical profiling float technology to optimize a profiling float for research in the coastal zone of the world’s oceans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828" y="3655541"/>
            <a:ext cx="1672302" cy="28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780" y="914400"/>
            <a:ext cx="3383915" cy="211518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62000" y="58674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CPF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Prototype 2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7009" y="5867399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CPF</a:t>
            </a:r>
          </a:p>
          <a:p>
            <a:r>
              <a:rPr lang="en-US" sz="1600" dirty="0" smtClean="0">
                <a:solidFill>
                  <a:schemeClr val="bg1"/>
                </a:solidFill>
              </a:rPr>
              <a:t>Prototype 1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04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Plans for 2018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914400"/>
            <a:ext cx="6077675" cy="5029200"/>
          </a:xfrm>
        </p:spPr>
        <p:txBody>
          <a:bodyPr>
            <a:normAutofit fontScale="62500" lnSpcReduction="20000"/>
          </a:bodyPr>
          <a:lstStyle/>
          <a:p>
            <a:r>
              <a:rPr lang="en-US" sz="3400" dirty="0" smtClean="0"/>
              <a:t>Begin preliminary science experiments in collaboration with the MBARI Takeshita and Fassbender labs using a small array of CPFs in the Monterey Bay</a:t>
            </a:r>
          </a:p>
          <a:p>
            <a:r>
              <a:rPr lang="en-US" sz="3400" dirty="0" smtClean="0"/>
              <a:t>Primary </a:t>
            </a:r>
            <a:r>
              <a:rPr lang="en-US" sz="3400" dirty="0"/>
              <a:t>science </a:t>
            </a:r>
            <a:r>
              <a:rPr lang="en-US" sz="3400" dirty="0" smtClean="0"/>
              <a:t>focus: </a:t>
            </a:r>
            <a:r>
              <a:rPr lang="en-US" sz="3400" dirty="0"/>
              <a:t>the influence of lateral nutrient transport from upwelling plumes versus canyon upwelling on the development of high chlorophyll levels in the Monterey Bay “upwelling shadow</a:t>
            </a:r>
            <a:r>
              <a:rPr lang="en-US" sz="3400" dirty="0" smtClean="0"/>
              <a:t>”</a:t>
            </a:r>
            <a:endParaRPr lang="en-US" sz="3400" dirty="0"/>
          </a:p>
          <a:p>
            <a:r>
              <a:rPr lang="en-US" sz="3400" dirty="0"/>
              <a:t>P</a:t>
            </a:r>
            <a:r>
              <a:rPr lang="en-US" sz="3400" dirty="0" smtClean="0"/>
              <a:t>rimary engineering focus: 1) learning to “navigate” the floats to maintain a desirable array geometry using the ROMS ocean model 3 day forecasts and 2) minimizing energy consumption in a real world science mission</a:t>
            </a:r>
            <a:endParaRPr lang="en-US" sz="3400" dirty="0"/>
          </a:p>
          <a:p>
            <a:r>
              <a:rPr lang="en-US" sz="3400" dirty="0"/>
              <a:t>This experiment will include efforts to calibrate/validate the </a:t>
            </a:r>
            <a:r>
              <a:rPr lang="en-US" sz="3400" i="1" dirty="0"/>
              <a:t>p</a:t>
            </a:r>
            <a:r>
              <a:rPr lang="en-US" sz="3400" dirty="0"/>
              <a:t>CO</a:t>
            </a:r>
            <a:r>
              <a:rPr lang="en-US" sz="3400" baseline="-25000" dirty="0"/>
              <a:t>2</a:t>
            </a:r>
            <a:r>
              <a:rPr lang="en-US" sz="3400" dirty="0"/>
              <a:t> values estimated from float pH using Wave Gliders equipped with </a:t>
            </a:r>
            <a:r>
              <a:rPr lang="en-US" sz="3400" i="1" dirty="0"/>
              <a:t>p</a:t>
            </a:r>
            <a:r>
              <a:rPr lang="en-US" sz="3400" dirty="0"/>
              <a:t>CO</a:t>
            </a:r>
            <a:r>
              <a:rPr lang="en-US" sz="3400" baseline="-25000" dirty="0"/>
              <a:t>2</a:t>
            </a:r>
            <a:r>
              <a:rPr lang="en-US" sz="3400" dirty="0"/>
              <a:t> </a:t>
            </a:r>
            <a:r>
              <a:rPr lang="en-US" sz="3400" dirty="0" smtClean="0"/>
              <a:t>sensors</a:t>
            </a:r>
            <a:endParaRPr lang="en-US" sz="3400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1319" y="5842336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smtClean="0"/>
              <a:t>1 </a:t>
            </a:r>
            <a:r>
              <a:rPr lang="en-US" sz="1000" dirty="0" err="1" smtClean="0"/>
              <a:t>Ryther</a:t>
            </a:r>
            <a:r>
              <a:rPr lang="en-US" sz="1000" dirty="0" smtClean="0"/>
              <a:t>, J. H. (1969) Photosynthesis and fish production in the sea.  Science, 166, 72-76. </a:t>
            </a:r>
            <a:endParaRPr lang="en-US" sz="1000" dirty="0"/>
          </a:p>
          <a:p>
            <a:r>
              <a:rPr lang="en-US" sz="1000" baseline="30000" dirty="0" smtClean="0"/>
              <a:t>2</a:t>
            </a:r>
            <a:r>
              <a:rPr lang="en-US" sz="1000" dirty="0" smtClean="0"/>
              <a:t> </a:t>
            </a:r>
            <a:r>
              <a:rPr lang="en-US" sz="1000" dirty="0" err="1" smtClean="0"/>
              <a:t>Benway</a:t>
            </a:r>
            <a:r>
              <a:rPr lang="en-US" sz="1000" dirty="0" smtClean="0"/>
              <a:t>, et. al. </a:t>
            </a:r>
            <a:r>
              <a:rPr lang="en-US" sz="1000" dirty="0"/>
              <a:t>(Editors), 2015. An interdisciplinary science plan for research in North American continental margin systems. Report of the Coastal </a:t>
            </a:r>
            <a:r>
              <a:rPr lang="en-US" sz="1000" dirty="0" err="1"/>
              <a:t>CARbon</a:t>
            </a:r>
            <a:r>
              <a:rPr lang="en-US" sz="1000" dirty="0"/>
              <a:t> Synthesis (CCARS) community workshop, August 19-21, 2014, Ocean Carbon and Biogeochemistry Program and North American Carbon Program, 68 pp</a:t>
            </a:r>
            <a:r>
              <a:rPr lang="en-US" sz="1000" dirty="0" smtClean="0"/>
              <a:t>.</a:t>
            </a:r>
          </a:p>
          <a:p>
            <a:r>
              <a:rPr lang="en-US" sz="1000" baseline="30000" dirty="0" smtClean="0"/>
              <a:t>3</a:t>
            </a:r>
            <a:r>
              <a:rPr lang="en-US" sz="1000" dirty="0" smtClean="0"/>
              <a:t> </a:t>
            </a:r>
            <a:r>
              <a:rPr lang="en-US" sz="1000" dirty="0"/>
              <a:t>Ryan, J. P</a:t>
            </a:r>
            <a:r>
              <a:rPr lang="en-US" sz="1000" dirty="0" smtClean="0"/>
              <a:t>. et. al. </a:t>
            </a:r>
            <a:r>
              <a:rPr lang="en-US" sz="1000" dirty="0"/>
              <a:t>(2010) Interacting physical, chemical and biological forcing of phytoplankton thin-layer variability in Monterey Bay, California.  Cont. Shelf Res., 30, 7-16.</a:t>
            </a:r>
          </a:p>
          <a:p>
            <a:endParaRPr lang="en-US" sz="1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294" y="1066800"/>
            <a:ext cx="2344922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98951" y="4724400"/>
            <a:ext cx="23187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Chlorophyll in Monterey Bay from MODIS Satellite Image August 25, 2005</a:t>
            </a:r>
            <a:r>
              <a:rPr lang="en-US" sz="1400" baseline="30000" dirty="0" smtClean="0"/>
              <a:t>3</a:t>
            </a:r>
            <a:endParaRPr lang="en-US" sz="1400" baseline="30000" dirty="0"/>
          </a:p>
        </p:txBody>
      </p:sp>
    </p:spTree>
    <p:extLst>
      <p:ext uri="{BB962C8B-B14F-4D97-AF65-F5344CB8AC3E}">
        <p14:creationId xmlns:p14="http://schemas.microsoft.com/office/powerpoint/2010/main" val="157158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422</Words>
  <Application>Microsoft Office PowerPoint</Application>
  <PresentationFormat>On-screen Show (4:3)</PresentationFormat>
  <Paragraphs>24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MBARI Coastal Profiling Float The Problem</vt:lpstr>
      <vt:lpstr>MBARI Coastal Profiling Float</vt:lpstr>
      <vt:lpstr>Plans for 2018 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25</cp:revision>
  <dcterms:created xsi:type="dcterms:W3CDTF">2017-10-11T16:13:05Z</dcterms:created>
  <dcterms:modified xsi:type="dcterms:W3CDTF">2017-10-12T17:56:39Z</dcterms:modified>
</cp:coreProperties>
</file>