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318" r:id="rId2"/>
    <p:sldId id="333" r:id="rId3"/>
    <p:sldId id="319" r:id="rId4"/>
    <p:sldId id="320" r:id="rId5"/>
    <p:sldId id="339" r:id="rId6"/>
    <p:sldId id="321" r:id="rId7"/>
    <p:sldId id="257" r:id="rId8"/>
    <p:sldId id="338" r:id="rId9"/>
    <p:sldId id="337" r:id="rId10"/>
    <p:sldId id="299" r:id="rId11"/>
    <p:sldId id="323" r:id="rId12"/>
    <p:sldId id="261" r:id="rId13"/>
    <p:sldId id="327" r:id="rId14"/>
    <p:sldId id="315" r:id="rId15"/>
    <p:sldId id="301" r:id="rId16"/>
    <p:sldId id="262" r:id="rId17"/>
    <p:sldId id="313" r:id="rId18"/>
    <p:sldId id="316" r:id="rId19"/>
    <p:sldId id="325" r:id="rId20"/>
    <p:sldId id="284" r:id="rId21"/>
    <p:sldId id="332" r:id="rId22"/>
    <p:sldId id="283" r:id="rId23"/>
    <p:sldId id="282" r:id="rId24"/>
    <p:sldId id="306" r:id="rId25"/>
    <p:sldId id="302" r:id="rId26"/>
    <p:sldId id="340" r:id="rId27"/>
    <p:sldId id="342" r:id="rId28"/>
    <p:sldId id="344" r:id="rId29"/>
    <p:sldId id="347" r:id="rId30"/>
    <p:sldId id="348" r:id="rId31"/>
    <p:sldId id="304" r:id="rId32"/>
    <p:sldId id="317" r:id="rId33"/>
    <p:sldId id="345" r:id="rId34"/>
    <p:sldId id="311" r:id="rId35"/>
    <p:sldId id="341" r:id="rId36"/>
    <p:sldId id="303" r:id="rId37"/>
    <p:sldId id="312" r:id="rId38"/>
    <p:sldId id="334" r:id="rId39"/>
    <p:sldId id="330" r:id="rId40"/>
    <p:sldId id="328" r:id="rId41"/>
    <p:sldId id="329" r:id="rId42"/>
    <p:sldId id="336" r:id="rId43"/>
    <p:sldId id="314" r:id="rId44"/>
    <p:sldId id="335" r:id="rId45"/>
    <p:sldId id="258" r:id="rId46"/>
    <p:sldId id="274" r:id="rId47"/>
    <p:sldId id="309" r:id="rId48"/>
    <p:sldId id="322" r:id="rId49"/>
    <p:sldId id="267" r:id="rId50"/>
    <p:sldId id="271" r:id="rId51"/>
    <p:sldId id="273" r:id="rId52"/>
    <p:sldId id="265" r:id="rId53"/>
    <p:sldId id="305" r:id="rId54"/>
    <p:sldId id="281" r:id="rId55"/>
    <p:sldId id="280" r:id="rId56"/>
    <p:sldId id="279" r:id="rId57"/>
    <p:sldId id="278" r:id="rId58"/>
    <p:sldId id="277" r:id="rId59"/>
    <p:sldId id="276" r:id="rId60"/>
    <p:sldId id="275" r:id="rId61"/>
    <p:sldId id="286" r:id="rId62"/>
    <p:sldId id="287" r:id="rId63"/>
    <p:sldId id="288" r:id="rId64"/>
    <p:sldId id="289" r:id="rId65"/>
    <p:sldId id="290" r:id="rId66"/>
    <p:sldId id="331" r:id="rId67"/>
    <p:sldId id="324"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9910" autoAdjust="0"/>
  </p:normalViewPr>
  <p:slideViewPr>
    <p:cSldViewPr snapToGrid="0">
      <p:cViewPr varScale="1">
        <p:scale>
          <a:sx n="109" d="100"/>
          <a:sy n="109" d="100"/>
        </p:scale>
        <p:origin x="298" y="65"/>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11/17/2024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1220562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1999487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1937349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1573229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1548558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27948150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1837343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ScienceDaily: Unfavorable Ocean Conditions Likely Cause Of Low 2007 Salmon Returns Along West Coast</a:t>
            </a:r>
          </a:p>
          <a:p>
            <a:r>
              <a:rPr lang="en-US" dirty="0"/>
              <a:t>Date: March 4, 2008	Source: NOAA National Marine Fisheries Service</a:t>
            </a:r>
          </a:p>
          <a:p>
            <a:endParaRPr lang="en-US" dirty="0"/>
          </a:p>
          <a:p>
            <a:r>
              <a:rPr lang="en-US" dirty="0"/>
              <a:t>ScienceDaily: 'Fishery Failure' Declared For West Coast Salmon Fishery</a:t>
            </a:r>
          </a:p>
          <a:p>
            <a:r>
              <a:rPr lang="en-US" dirty="0"/>
              <a:t>Date: May 2, 2008	Source: National Oceanic And Atmospheric Administration</a:t>
            </a:r>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1777862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15118822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2292746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Good afternoon. I think most people would agree that climate change is a wicked problem.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This graphic shows the carbon cycle part of climate change. Without worrying about the details, the basic problem is the amount of carbon dioxide we, the human race, are throwing up into the atmosphere is much larger than what the earth can absorb. Unfortunately, what isn’t absorbed remains in the atmosphere and warms our planet.</a:t>
            </a:r>
          </a:p>
          <a:p>
            <a:pPr>
              <a:lnSpc>
                <a:spcPct val="107000"/>
              </a:lnSpc>
              <a:spcAft>
                <a:spcPts val="846"/>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That’s the bad news. The good news is a lot of work is going into understanding this problem.  And not surprisingly, lots of studies and reports.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A common recommendation repeated in many of those studies is we need “Further development of event-scale observing capacity”. To provide that capacity we need more effective observing systems, particularly in the ocean.  And how to provide effective ocean observing systems is the theme of this challenge.</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dirty="0"/>
          </a:p>
        </p:txBody>
      </p:sp>
    </p:spTree>
    <p:extLst>
      <p:ext uri="{BB962C8B-B14F-4D97-AF65-F5344CB8AC3E}">
        <p14:creationId xmlns:p14="http://schemas.microsoft.com/office/powerpoint/2010/main" val="15046775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50</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51</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52</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53</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54</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625775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55</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56</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57</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58</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59</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stashing more CO2 in the ocean help slow climate change?</a:t>
            </a:r>
          </a:p>
          <a:p>
            <a:r>
              <a:rPr lang="en-US" dirty="0"/>
              <a:t>By Carolyn Gramling Science News April 26, 2024 at 1:15 pm</a:t>
            </a:r>
          </a:p>
          <a:p>
            <a:endParaRPr lang="en-US" dirty="0"/>
          </a:p>
          <a:p>
            <a:r>
              <a:rPr lang="en-US" dirty="0"/>
              <a:t>Cross, J.N., Sweeney, C., Jewett, E.B., Feely, R.A., </a:t>
            </a:r>
            <a:r>
              <a:rPr lang="en-US" dirty="0" err="1"/>
              <a:t>McElhany</a:t>
            </a:r>
            <a:r>
              <a:rPr lang="en-US" dirty="0"/>
              <a:t>, P., Carter, B.,</a:t>
            </a:r>
          </a:p>
          <a:p>
            <a:r>
              <a:rPr lang="en-US" dirty="0"/>
              <a:t>Stein, T., </a:t>
            </a:r>
            <a:r>
              <a:rPr lang="en-US" dirty="0" err="1"/>
              <a:t>Kitch</a:t>
            </a:r>
            <a:r>
              <a:rPr lang="en-US" dirty="0"/>
              <a:t>, G.D., and Gledhill, D.K., 2023. Strategy for NOAA Carbon</a:t>
            </a:r>
          </a:p>
          <a:p>
            <a:r>
              <a:rPr lang="en-US" dirty="0"/>
              <a:t>Dioxide Removal Research: A white paper documenting a potential NOAA CDR</a:t>
            </a:r>
          </a:p>
          <a:p>
            <a:r>
              <a:rPr lang="en-US" dirty="0"/>
              <a:t>Science Strategy as an element of NOAA’s Climate Interventions Portfolio.</a:t>
            </a:r>
          </a:p>
          <a:p>
            <a:r>
              <a:rPr lang="en-US" dirty="0"/>
              <a:t>NOAA Special Report. NOAA, Washington DC. DOI: 10.25923/gzke-8730</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66</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67</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1334751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CDEA399-BEE1-4DC4-8467-6BFEB0FB2536}"/>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CCC3C4-4B1C-4E88-9DDE-82631EC62BEA}"/>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7D8DA9-5E2D-4024-86A3-A33CCE660DE7}"/>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D0291B-4197-4A95-8941-6AA1484E5C97}"/>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72045E6-E24E-4B5D-878B-A1E780321D4C}"/>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9550FF7-B123-4F46-A94E-571BF7420B8C}"/>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6" name="Footer Placeholder 5">
            <a:extLst>
              <a:ext uri="{FF2B5EF4-FFF2-40B4-BE49-F238E27FC236}">
                <a16:creationId xmlns:a16="http://schemas.microsoft.com/office/drawing/2014/main" xmlns=""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8D68D6C-B3A7-474A-827C-CC75E5DB06A6}"/>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8" name="Footer Placeholder 7">
            <a:extLst>
              <a:ext uri="{FF2B5EF4-FFF2-40B4-BE49-F238E27FC236}">
                <a16:creationId xmlns:a16="http://schemas.microsoft.com/office/drawing/2014/main" xmlns=""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8E234EA-0053-42A6-83E5-816B21876F9D}"/>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4" name="Footer Placeholder 3">
            <a:extLst>
              <a:ext uri="{FF2B5EF4-FFF2-40B4-BE49-F238E27FC236}">
                <a16:creationId xmlns:a16="http://schemas.microsoft.com/office/drawing/2014/main" xmlns=""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736B77C-9216-4159-9102-5CED111519C2}"/>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3" name="Footer Placeholder 2">
            <a:extLst>
              <a:ext uri="{FF2B5EF4-FFF2-40B4-BE49-F238E27FC236}">
                <a16:creationId xmlns:a16="http://schemas.microsoft.com/office/drawing/2014/main" xmlns=""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B1E62A1-CC06-4526-840A-4B17CBDA8309}"/>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6" name="Footer Placeholder 5">
            <a:extLst>
              <a:ext uri="{FF2B5EF4-FFF2-40B4-BE49-F238E27FC236}">
                <a16:creationId xmlns:a16="http://schemas.microsoft.com/office/drawing/2014/main" xmlns=""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120180F-4D27-47FE-ACB0-FEED035093F9}"/>
              </a:ext>
            </a:extLst>
          </p:cNvPr>
          <p:cNvSpPr>
            <a:spLocks noGrp="1"/>
          </p:cNvSpPr>
          <p:nvPr>
            <p:ph type="dt" sz="half" idx="10"/>
          </p:nvPr>
        </p:nvSpPr>
        <p:spPr/>
        <p:txBody>
          <a:bodyPr/>
          <a:lstStyle/>
          <a:p>
            <a:fld id="{CE25375C-5263-4EE0-BB92-B5A98955ED27}" type="datetimeFigureOut">
              <a:rPr lang="en-US" smtClean="0"/>
              <a:t>11/17/2024</a:t>
            </a:fld>
            <a:endParaRPr lang="en-US"/>
          </a:p>
        </p:txBody>
      </p:sp>
      <p:sp>
        <p:nvSpPr>
          <p:cNvPr id="6" name="Footer Placeholder 5">
            <a:extLst>
              <a:ext uri="{FF2B5EF4-FFF2-40B4-BE49-F238E27FC236}">
                <a16:creationId xmlns:a16="http://schemas.microsoft.com/office/drawing/2014/main" xmlns=""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11/17/2024</a:t>
            </a:fld>
            <a:endParaRPr lang="en-US"/>
          </a:p>
        </p:txBody>
      </p:sp>
      <p:sp>
        <p:nvSpPr>
          <p:cNvPr id="5" name="Footer Placeholder 4">
            <a:extLst>
              <a:ext uri="{FF2B5EF4-FFF2-40B4-BE49-F238E27FC236}">
                <a16:creationId xmlns:a16="http://schemas.microsoft.com/office/drawing/2014/main" xmlns=""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oceanservice.noaa.gov/facts/hab-solutions.html" TargetMode="External"/><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11.png"/><Relationship Id="rId4" Type="http://schemas.openxmlformats.org/officeDocument/2006/relationships/hyperlink" Target="https://www.science.org/doi/10.1126/science.aam724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s://www.go-bgc.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jpg"/><Relationship Id="rId7" Type="http://schemas.openxmlformats.org/officeDocument/2006/relationships/image" Target="../media/image20.tif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4.tif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rontiersin.org/journals/marine-science/articles/10.3389/fmars.2021.683207/full" TargetMode="External"/><Relationship Id="rId7"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hyperlink" Target="https://opensourcemalaria.org/" TargetMode="External"/><Relationship Id="rId7" Type="http://schemas.openxmlformats.org/officeDocument/2006/relationships/image" Target="../media/image74.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oceanmodeling.ucsc.edu/"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7B3359-E0CE-41AA-9185-04193E13EA93}"/>
              </a:ext>
            </a:extLst>
          </p:cNvPr>
          <p:cNvSpPr>
            <a:spLocks noGrp="1"/>
          </p:cNvSpPr>
          <p:nvPr>
            <p:ph type="ctrTitle"/>
          </p:nvPr>
        </p:nvSpPr>
        <p:spPr>
          <a:xfrm>
            <a:off x="355858" y="1481018"/>
            <a:ext cx="8743932" cy="2387600"/>
          </a:xfrm>
        </p:spPr>
        <p:txBody>
          <a:bodyPr>
            <a:normAutofit fontScale="90000"/>
          </a:bodyPr>
          <a:lstStyle/>
          <a:p>
            <a:r>
              <a:rPr lang="en-US" sz="4900" dirty="0">
                <a:solidFill>
                  <a:prstClr val="white"/>
                </a:solidFill>
                <a:latin typeface="Calibri" panose="020F0502020204030204"/>
              </a:rPr>
              <a:t>An Ocean Observing System for Coastal Oceanography Applications: </a:t>
            </a:r>
            <a:r>
              <a:rPr lang="en-US" sz="4000" dirty="0">
                <a:solidFill>
                  <a:prstClr val="white"/>
                </a:solidFill>
                <a:latin typeface="Calibri" panose="020F0502020204030204"/>
              </a:rPr>
              <a:t>Progress and Opportunities for UCSC Marine Science, Engineering, Robotics, Data Science and Open Source Initiatives</a:t>
            </a:r>
            <a:endParaRPr lang="en-US" sz="4000" dirty="0"/>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type="subTitle" idx="1"/>
          </p:nvPr>
        </p:nvSpPr>
        <p:spPr>
          <a:xfrm>
            <a:off x="269828" y="4458427"/>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a:t>
            </a:r>
            <a:r>
              <a:rPr lang="en-US" sz="2800" dirty="0" smtClean="0">
                <a:solidFill>
                  <a:prstClr val="white"/>
                </a:solidFill>
              </a:rPr>
              <a:t>Monterey Bay </a:t>
            </a:r>
            <a:r>
              <a:rPr lang="en-US" sz="2800" dirty="0">
                <a:solidFill>
                  <a:prstClr val="white"/>
                </a:solidFill>
              </a:rPr>
              <a:t>Aquarium Research Institute</a:t>
            </a:r>
          </a:p>
          <a:p>
            <a:pPr lvl="0">
              <a:lnSpc>
                <a:spcPct val="100000"/>
              </a:lnSpc>
              <a:spcBef>
                <a:spcPts val="0"/>
              </a:spcBef>
            </a:pPr>
            <a:r>
              <a:rPr lang="en-US" sz="2800" dirty="0" smtClean="0">
                <a:solidFill>
                  <a:prstClr val="white"/>
                </a:solidFill>
              </a:rPr>
              <a:t>UCSC Coastal Science and Policy 2024 Nov 20</a:t>
            </a:r>
            <a:endParaRPr lang="en-US" sz="2800" dirty="0">
              <a:solidFill>
                <a:prstClr val="white"/>
              </a:solidFill>
            </a:endParaRPr>
          </a:p>
          <a:p>
            <a:endParaRPr lang="en-US" sz="3200" b="1"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2126468" y="-83745"/>
            <a:ext cx="10515600" cy="1325563"/>
          </a:xfrm>
        </p:spPr>
        <p:txBody>
          <a:bodyPr/>
          <a:lstStyle/>
          <a:p>
            <a:pPr algn="ctr"/>
            <a:r>
              <a:rPr lang="en-US" dirty="0">
                <a:latin typeface="+mn-lt"/>
              </a:rPr>
              <a:t>And Lots More Applications</a:t>
            </a:r>
          </a:p>
        </p:txBody>
      </p:sp>
      <p:sp>
        <p:nvSpPr>
          <p:cNvPr id="11" name="TextBox 10">
            <a:extLst>
              <a:ext uri="{FF2B5EF4-FFF2-40B4-BE49-F238E27FC236}">
                <a16:creationId xmlns:a16="http://schemas.microsoft.com/office/drawing/2014/main" xmlns=""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p>
          <a:p>
            <a:r>
              <a:rPr lang="en-US" sz="1600" dirty="0">
                <a:hlinkClick r:id="rId3"/>
              </a:rPr>
              <a:t>https://oceanservice.noaa.gov/facts/hab-solutions.html</a:t>
            </a:r>
            <a:r>
              <a:rPr lang="en-US" sz="1600" dirty="0"/>
              <a:t> </a:t>
            </a:r>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xmlns=""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Ocean scientists call for global tracking of oxygen loss that causes dead zones</a:t>
            </a:r>
          </a:p>
          <a:p>
            <a:r>
              <a:rPr lang="en-US" sz="1600" dirty="0"/>
              <a:t>Declining oxygen in the global ocean and coastal waters, Denise </a:t>
            </a:r>
            <a:r>
              <a:rPr lang="en-US" sz="1600" dirty="0" err="1"/>
              <a:t>Breitburg</a:t>
            </a:r>
            <a:r>
              <a:rPr lang="en-US" sz="1600" dirty="0"/>
              <a:t>, et.al, SCIENCE, 5 Jan 2018, Vol 359, Issue 6371 </a:t>
            </a:r>
            <a:r>
              <a:rPr lang="en-US" sz="1600" dirty="0">
                <a:hlinkClick r:id="rId4"/>
              </a:rPr>
              <a:t>https://www.science.org/doi/10.1126/science.aam7240</a:t>
            </a:r>
            <a:r>
              <a:rPr lang="en-US" sz="1600" dirty="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xmlns=""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Scientists</a:t>
            </a:r>
          </a:p>
          <a:p>
            <a:r>
              <a:rPr lang="en-US" sz="1600" dirty="0">
                <a:hlinkClick r:id="rId6"/>
              </a:rPr>
              <a:t>https://insideclimatenews.org/news/01052024/ocean-heat-waves-killing-sealife/</a:t>
            </a:r>
            <a:r>
              <a:rPr lang="en-US" sz="1600" dirty="0"/>
              <a:t> </a:t>
            </a:r>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properties</a:t>
            </a:r>
          </a:p>
          <a:p>
            <a:pPr>
              <a:lnSpc>
                <a:spcPct val="80000"/>
              </a:lnSpc>
            </a:pPr>
            <a:r>
              <a:rPr lang="en-US" sz="3200" dirty="0"/>
              <a:t>Our research target is “understanding the health of the ocean”</a:t>
            </a:r>
          </a:p>
          <a:p>
            <a:pPr>
              <a:lnSpc>
                <a:spcPct val="80000"/>
              </a:lnSpc>
            </a:pPr>
            <a:r>
              <a:rPr lang="en-US" sz="3200" dirty="0"/>
              <a:t>THE pH and Nitrate sensors we developed are COTS products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long-term, ecosystem scale applications</a:t>
            </a:r>
          </a:p>
          <a:p>
            <a:pPr lvl="1"/>
            <a:r>
              <a:rPr lang="en-US" sz="3600" dirty="0"/>
              <a:t>Capital cost: ~$90K per BGC float</a:t>
            </a:r>
          </a:p>
          <a:p>
            <a:pPr lvl="1"/>
            <a:r>
              <a:rPr lang="en-US" sz="3600" dirty="0"/>
              <a:t>Deployment costs: Almost any boat or ship of opportunity that can get to the deployment site</a:t>
            </a:r>
          </a:p>
          <a:p>
            <a:pPr lvl="1"/>
            <a:r>
              <a:rPr lang="en-US" sz="3600" dirty="0"/>
              <a:t>Maintenance cost: Near $0 for 5-7 years</a:t>
            </a:r>
          </a:p>
          <a:p>
            <a:pPr lvl="1"/>
            <a:r>
              <a:rPr lang="en-US" sz="3600" dirty="0"/>
              <a:t>On-going operations costs: Almost entirely data processing</a:t>
            </a:r>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Profiling Float Array + Friends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The CPF Data Pipeline</a:t>
            </a:r>
          </a:p>
        </p:txBody>
      </p:sp>
    </p:spTree>
    <p:extLst>
      <p:ext uri="{BB962C8B-B14F-4D97-AF65-F5344CB8AC3E}">
        <p14:creationId xmlns:p14="http://schemas.microsoft.com/office/powerpoint/2010/main" val="4265246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3A273-70FB-4C5D-8BE2-B637363F69E6}"/>
              </a:ext>
            </a:extLst>
          </p:cNvPr>
          <p:cNvSpPr>
            <a:spLocks noGrp="1"/>
          </p:cNvSpPr>
          <p:nvPr>
            <p:ph type="title"/>
          </p:nvPr>
        </p:nvSpPr>
        <p:spPr>
          <a:xfrm>
            <a:off x="214055" y="342391"/>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a16="http://schemas.microsoft.com/office/drawing/2014/main" xmlns=""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xmlns=""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xmlns="" id="{21BABCB6-7F53-42D6-A6DE-44BC2F8F4CF6}"/>
              </a:ext>
            </a:extLst>
          </p:cNvPr>
          <p:cNvPicPr>
            <a:picLocks noChangeAspect="1"/>
          </p:cNvPicPr>
          <p:nvPr/>
        </p:nvPicPr>
        <p:blipFill rotWithShape="1">
          <a:blip r:embed="rId3"/>
          <a:srcRect b="49154"/>
          <a:stretch/>
        </p:blipFill>
        <p:spPr>
          <a:xfrm>
            <a:off x="6608457" y="78743"/>
            <a:ext cx="5256215" cy="2954521"/>
          </a:xfrm>
          <a:prstGeom prst="rect">
            <a:avLst/>
          </a:prstGeom>
        </p:spPr>
      </p:pic>
      <p:sp>
        <p:nvSpPr>
          <p:cNvPr id="16" name="Content Placeholder 2">
            <a:extLst>
              <a:ext uri="{FF2B5EF4-FFF2-40B4-BE49-F238E27FC236}">
                <a16:creationId xmlns:a16="http://schemas.microsoft.com/office/drawing/2014/main" xmlns=""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a:t>
            </a:r>
            <a:r>
              <a:rPr lang="en-US" sz="2900" dirty="0" smtClean="0"/>
              <a:t>products accessible by the community</a:t>
            </a:r>
            <a:endParaRPr lang="en-US" sz="2900" dirty="0"/>
          </a:p>
          <a:p>
            <a:r>
              <a:rPr lang="en-US" sz="2900" dirty="0"/>
              <a:t>Luckily, part of our lab is very involved in the Argo-BGC data processing and  QC pipeline</a:t>
            </a:r>
          </a:p>
          <a:p>
            <a:r>
              <a:rPr lang="en-US" sz="2900" dirty="0"/>
              <a:t>The CPF generates files that can feed the GO-BGC data pipeline</a:t>
            </a:r>
          </a:p>
          <a:p>
            <a:pPr marL="0" indent="0">
              <a:buNone/>
            </a:pPr>
            <a:r>
              <a:rPr lang="en-US" sz="1600" dirty="0">
                <a:hlinkClick r:id="rId4"/>
              </a:rPr>
              <a:t>https://www.go-bgc.org/data/access-and-visualization#float-data-access</a:t>
            </a:r>
            <a:r>
              <a:rPr lang="en-US" sz="1600" dirty="0"/>
              <a:t> </a:t>
            </a:r>
          </a:p>
        </p:txBody>
      </p:sp>
      <p:sp>
        <p:nvSpPr>
          <p:cNvPr id="6" name="TextBox 5"/>
          <p:cNvSpPr txBox="1"/>
          <p:nvPr/>
        </p:nvSpPr>
        <p:spPr>
          <a:xfrm>
            <a:off x="7527268" y="2450563"/>
            <a:ext cx="3422644"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Current </a:t>
            </a:r>
            <a:r>
              <a:rPr lang="en-US" sz="2800" dirty="0" smtClean="0">
                <a:solidFill>
                  <a:schemeClr val="bg1"/>
                </a:solidFill>
              </a:rPr>
              <a:t>Data System</a:t>
            </a:r>
            <a:endParaRPr lang="en-US" sz="2800" dirty="0">
              <a:solidFill>
                <a:schemeClr val="bg1"/>
              </a:solidFill>
            </a:endParaRPr>
          </a:p>
        </p:txBody>
      </p:sp>
      <p:sp>
        <p:nvSpPr>
          <p:cNvPr id="17" name="TextBox 16"/>
          <p:cNvSpPr txBox="1"/>
          <p:nvPr/>
        </p:nvSpPr>
        <p:spPr>
          <a:xfrm>
            <a:off x="6522642" y="3263260"/>
            <a:ext cx="5427843" cy="3017520"/>
          </a:xfrm>
          <a:prstGeom prst="rect">
            <a:avLst/>
          </a:prstGeom>
          <a:solidFill>
            <a:schemeClr val="tx1"/>
          </a:solidFill>
          <a:ln>
            <a:solidFill>
              <a:schemeClr val="bg1"/>
            </a:solidFill>
          </a:ln>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26297" y="4459526"/>
            <a:ext cx="2885347" cy="798658"/>
          </a:xfrm>
          <a:prstGeom prst="rect">
            <a:avLst/>
          </a:prstGeom>
          <a:ln>
            <a:solidFill>
              <a:schemeClr val="bg1"/>
            </a:solidFill>
          </a:ln>
        </p:spPr>
      </p:pic>
      <p:pic>
        <p:nvPicPr>
          <p:cNvPr id="10" name="Picture 9"/>
          <p:cNvPicPr>
            <a:picLocks noChangeAspect="1"/>
          </p:cNvPicPr>
          <p:nvPr/>
        </p:nvPicPr>
        <p:blipFill rotWithShape="1">
          <a:blip r:embed="rId6"/>
          <a:srcRect r="-9049"/>
          <a:stretch/>
        </p:blipFill>
        <p:spPr>
          <a:xfrm>
            <a:off x="6910563" y="50322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854325" y="5336331"/>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236563" y="4350586"/>
            <a:ext cx="2368489" cy="603487"/>
          </a:xfrm>
          <a:prstGeom prst="rect">
            <a:avLst/>
          </a:prstGeom>
          <a:ln>
            <a:solidFill>
              <a:schemeClr val="bg1"/>
            </a:solidFill>
          </a:ln>
        </p:spPr>
      </p:pic>
      <p:sp>
        <p:nvSpPr>
          <p:cNvPr id="20" name="TextBox 19"/>
          <p:cNvSpPr txBox="1"/>
          <p:nvPr/>
        </p:nvSpPr>
        <p:spPr>
          <a:xfrm>
            <a:off x="6622964" y="3322741"/>
            <a:ext cx="173420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Eventually</a:t>
            </a:r>
          </a:p>
        </p:txBody>
      </p:sp>
      <p:pic>
        <p:nvPicPr>
          <p:cNvPr id="4" name="Picture 3"/>
          <p:cNvPicPr>
            <a:picLocks noChangeAspect="1"/>
          </p:cNvPicPr>
          <p:nvPr/>
        </p:nvPicPr>
        <p:blipFill>
          <a:blip r:embed="rId9"/>
          <a:stretch>
            <a:fillRect/>
          </a:stretch>
        </p:blipFill>
        <p:spPr>
          <a:xfrm>
            <a:off x="8220590" y="3687084"/>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8058511" y="-113522"/>
            <a:ext cx="2834872" cy="1046283"/>
          </a:xfrm>
        </p:spPr>
        <p:txBody>
          <a:bodyPr>
            <a:normAutofit/>
          </a:bodyPr>
          <a:lstStyle/>
          <a:p>
            <a:pPr algn="ctr"/>
            <a:r>
              <a:rPr lang="en-US" sz="3600" dirty="0">
                <a:latin typeface="+mn-lt"/>
              </a:rPr>
              <a:t>Float </a:t>
            </a:r>
            <a:r>
              <a:rPr lang="en-US" sz="3600" dirty="0" err="1">
                <a:latin typeface="+mn-lt"/>
              </a:rPr>
              <a:t>Viz</a:t>
            </a:r>
            <a:endParaRPr lang="en-US" sz="3600" dirty="0">
              <a:latin typeface="+mn-lt"/>
            </a:endParaRPr>
          </a:p>
        </p:txBody>
      </p:sp>
      <p:pic>
        <p:nvPicPr>
          <p:cNvPr id="17" name="Picture 16">
            <a:extLst>
              <a:ext uri="{FF2B5EF4-FFF2-40B4-BE49-F238E27FC236}">
                <a16:creationId xmlns:a16="http://schemas.microsoft.com/office/drawing/2014/main" xmlns=""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224852" y="648080"/>
            <a:ext cx="6006935" cy="6086095"/>
          </a:xfrm>
          <a:prstGeom prst="rect">
            <a:avLst/>
          </a:prstGeom>
          <a:ln w="19050">
            <a:solidFill>
              <a:schemeClr val="bg1"/>
            </a:solidFill>
          </a:ln>
        </p:spPr>
      </p:pic>
      <p:pic>
        <p:nvPicPr>
          <p:cNvPr id="3" name="Picture 2">
            <a:extLst>
              <a:ext uri="{FF2B5EF4-FFF2-40B4-BE49-F238E27FC236}">
                <a16:creationId xmlns:a16="http://schemas.microsoft.com/office/drawing/2014/main" xmlns="" id="{CE4A97B8-C674-47EC-A639-DAE70DE65D85}"/>
              </a:ext>
            </a:extLst>
          </p:cNvPr>
          <p:cNvPicPr>
            <a:picLocks noChangeAspect="1"/>
          </p:cNvPicPr>
          <p:nvPr/>
        </p:nvPicPr>
        <p:blipFill>
          <a:blip r:embed="rId4"/>
          <a:stretch>
            <a:fillRect/>
          </a:stretch>
        </p:blipFill>
        <p:spPr>
          <a:xfrm>
            <a:off x="6644243" y="648080"/>
            <a:ext cx="5249485" cy="3260519"/>
          </a:xfrm>
          <a:prstGeom prst="rect">
            <a:avLst/>
          </a:prstGeom>
        </p:spPr>
      </p:pic>
      <p:pic>
        <p:nvPicPr>
          <p:cNvPr id="15" name="Picture 14">
            <a:extLst>
              <a:ext uri="{FF2B5EF4-FFF2-40B4-BE49-F238E27FC236}">
                <a16:creationId xmlns:a16="http://schemas.microsoft.com/office/drawing/2014/main" xmlns=""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6231787" y="4476397"/>
            <a:ext cx="2174004" cy="2257778"/>
          </a:xfrm>
          <a:prstGeom prst="rect">
            <a:avLst/>
          </a:prstGeom>
          <a:ln w="19050">
            <a:solidFill>
              <a:schemeClr val="bg1"/>
            </a:solidFill>
          </a:ln>
        </p:spPr>
      </p:pic>
      <p:sp>
        <p:nvSpPr>
          <p:cNvPr id="7" name="Title 1">
            <a:extLst>
              <a:ext uri="{FF2B5EF4-FFF2-40B4-BE49-F238E27FC236}">
                <a16:creationId xmlns:a16="http://schemas.microsoft.com/office/drawing/2014/main" xmlns="" id="{EF0FD886-61A6-4140-A73F-4BB3D2D7C818}"/>
              </a:ext>
            </a:extLst>
          </p:cNvPr>
          <p:cNvSpPr txBox="1">
            <a:spLocks/>
          </p:cNvSpPr>
          <p:nvPr/>
        </p:nvSpPr>
        <p:spPr>
          <a:xfrm>
            <a:off x="986006" y="-113522"/>
            <a:ext cx="4292617" cy="104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latin typeface="+mn-lt"/>
              </a:rPr>
              <a:t>Web Ocean Data </a:t>
            </a:r>
            <a:r>
              <a:rPr lang="en-US" sz="3600" dirty="0" err="1" smtClean="0">
                <a:latin typeface="+mn-lt"/>
              </a:rPr>
              <a:t>Viz</a:t>
            </a:r>
            <a:endParaRPr lang="en-US" sz="3600" dirty="0">
              <a:latin typeface="+mn-lt"/>
            </a:endParaRPr>
          </a:p>
        </p:txBody>
      </p:sp>
    </p:spTree>
    <p:extLst>
      <p:ext uri="{BB962C8B-B14F-4D97-AF65-F5344CB8AC3E}">
        <p14:creationId xmlns:p14="http://schemas.microsoft.com/office/powerpoint/2010/main" val="556703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“Other”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float ascent rates?</a:t>
            </a:r>
          </a:p>
          <a:p>
            <a:pPr marL="457200" indent="-457200">
              <a:buFont typeface="Arial" panose="020B0604020202020204" pitchFamily="34" charset="0"/>
              <a:buChar char="•"/>
            </a:pPr>
            <a:r>
              <a:rPr lang="en-US" sz="3000" dirty="0"/>
              <a:t>Use a CPF with turbulence 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p>
          <a:p>
            <a:pPr marL="457200" indent="-457200">
              <a:buFont typeface="Arial" panose="020B0604020202020204" pitchFamily="34" charset="0"/>
              <a:buChar char="•"/>
            </a:pPr>
            <a:endParaRPr lang="en-US" sz="1400" dirty="0"/>
          </a:p>
          <a:p>
            <a:r>
              <a:rPr lang="en-US" sz="1600" dirty="0"/>
              <a:t>Magdalena M Carranza(1), Gene Massion, Yui Takeshita and Ken Johnson; Presented 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a:t>Acoustics?</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xmlns=""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xmlns=""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xmlns=""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xmlns=""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a:t>
            </a:r>
            <a:r>
              <a:rPr lang="en-US" sz="3200" b="1" dirty="0" smtClean="0"/>
              <a:t>profiling </a:t>
            </a:r>
            <a:r>
              <a:rPr lang="en-US" sz="3200" b="1" dirty="0"/>
              <a:t>float (CPF) </a:t>
            </a:r>
            <a:r>
              <a:rPr lang="en-US" sz="3200" b="1" dirty="0" smtClean="0"/>
              <a:t>observing system </a:t>
            </a:r>
            <a:r>
              <a:rPr lang="en-US" sz="3200" b="1" dirty="0"/>
              <a:t>targeted at better understanding the health of the ocean</a:t>
            </a:r>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53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7211223" cy="900257"/>
          </a:xfrm>
        </p:spPr>
        <p:txBody>
          <a:bodyPr/>
          <a:lstStyle/>
          <a:p>
            <a:pPr algn="ctr"/>
            <a:r>
              <a:rPr lang="en-US" dirty="0">
                <a:latin typeface="+mn-lt"/>
              </a:rPr>
              <a:t>Lots of Volume Change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28707" y="1019367"/>
            <a:ext cx="8364850" cy="5367920"/>
          </a:xfrm>
        </p:spPr>
        <p:txBody>
          <a:bodyPr>
            <a:normAutofit lnSpcReduction="10000"/>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Profile from freshwater thru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biofouling-mud buildup </a:t>
            </a:r>
          </a:p>
          <a:p>
            <a:pPr lvl="1"/>
            <a:r>
              <a:rPr lang="en-US" sz="3200" b="1" dirty="0"/>
              <a:t>Easy </a:t>
            </a:r>
            <a:r>
              <a:rPr lang="en-US" sz="3200" b="1" dirty="0" smtClean="0"/>
              <a:t>ballasting</a:t>
            </a:r>
          </a:p>
          <a:p>
            <a:pPr lvl="1"/>
            <a:r>
              <a:rPr lang="en-US" sz="3200" b="1" dirty="0" smtClean="0"/>
              <a:t>Most (maybe all) other profiling floats: 0.28 to 0.8 liters</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410322" y="1434059"/>
            <a:ext cx="8333202" cy="45884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a:t>Sample recovery        </a:t>
            </a:r>
            <a:r>
              <a:rPr lang="en-US" sz="3600" b="1" dirty="0"/>
              <a:t>CPF</a:t>
            </a:r>
          </a:p>
          <a:p>
            <a:pPr lvl="1"/>
            <a:r>
              <a:rPr lang="en-US" sz="3600" b="1" dirty="0"/>
              <a:t>2X Sediment Traps</a:t>
            </a:r>
          </a:p>
          <a:p>
            <a:pPr lvl="1"/>
            <a:r>
              <a:rPr lang="en-US" sz="3600" b="1" dirty="0"/>
              <a:t>Acoustic Modem</a:t>
            </a:r>
          </a:p>
          <a:p>
            <a:pPr lvl="1"/>
            <a:endParaRPr lang="en-US" sz="3600" b="1" dirty="0"/>
          </a:p>
          <a:p>
            <a:endParaRPr lang="en-US" dirty="0"/>
          </a:p>
        </p:txBody>
      </p:sp>
      <p:pic>
        <p:nvPicPr>
          <p:cNvPr id="9" name="Picture 8">
            <a:extLst>
              <a:ext uri="{FF2B5EF4-FFF2-40B4-BE49-F238E27FC236}">
                <a16:creationId xmlns:a16="http://schemas.microsoft.com/office/drawing/2014/main" xmlns=""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Lots of Instruments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sz="4000" b="1" dirty="0"/>
              <a:t>Science Payload = 9 sensor ports</a:t>
            </a:r>
          </a:p>
          <a:p>
            <a:pPr lvl="1"/>
            <a:r>
              <a:rPr lang="en-US" sz="3600" b="1" dirty="0"/>
              <a:t>6 BGC sensors </a:t>
            </a:r>
          </a:p>
          <a:p>
            <a:pPr lvl="1"/>
            <a:r>
              <a:rPr lang="en-US" sz="3600" b="1" dirty="0"/>
              <a:t>Room for 3 more	</a:t>
            </a:r>
          </a:p>
          <a:p>
            <a:endParaRPr lang="en-US" dirty="0"/>
          </a:p>
        </p:txBody>
      </p:sp>
      <p:grpSp>
        <p:nvGrpSpPr>
          <p:cNvPr id="3" name="Group 2">
            <a:extLst>
              <a:ext uri="{FF2B5EF4-FFF2-40B4-BE49-F238E27FC236}">
                <a16:creationId xmlns:a16="http://schemas.microsoft.com/office/drawing/2014/main" xmlns=""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a:t>
            </a:r>
            <a:r>
              <a:rPr lang="en-US" sz="3200" dirty="0"/>
              <a:t>	</a:t>
            </a:r>
          </a:p>
          <a:p>
            <a:r>
              <a:rPr lang="en-US" sz="4000" b="1" dirty="0"/>
              <a:t>Iridium SBD and (soon) RUDICS communications</a:t>
            </a:r>
          </a:p>
          <a:p>
            <a:endParaRPr lang="en-US" dirty="0"/>
          </a:p>
        </p:txBody>
      </p:sp>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xmlns=""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a:latin typeface="+mn-lt"/>
              </a:rPr>
              <a:t>Good Platform Velocity and Depth Control</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xmlns=""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a16="http://schemas.microsoft.com/office/drawing/2014/main" xmlns=""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xmlns=""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a16="http://schemas.microsoft.com/office/drawing/2014/main" xmlns=""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a16="http://schemas.microsoft.com/office/drawing/2014/main" xmlns=""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C8F81C3-9AB0-46DB-A313-B193E5CD8D9E}"/>
              </a:ext>
            </a:extLst>
          </p:cNvPr>
          <p:cNvPicPr>
            <a:picLocks noChangeAspect="1"/>
          </p:cNvPicPr>
          <p:nvPr/>
        </p:nvPicPr>
        <p:blipFill rotWithShape="1">
          <a:blip r:embed="rId3"/>
          <a:srcRect t="15975"/>
          <a:stretch/>
        </p:blipFill>
        <p:spPr>
          <a:xfrm>
            <a:off x="1548060" y="3582307"/>
            <a:ext cx="7477231" cy="3136459"/>
          </a:xfrm>
          <a:prstGeom prst="rect">
            <a:avLst/>
          </a:prstGeom>
        </p:spPr>
      </p:pic>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do (this year)</a:t>
            </a:r>
          </a:p>
          <a:p>
            <a:pPr lvl="1"/>
            <a:r>
              <a:rPr lang="en-US" sz="2800" dirty="0"/>
              <a:t>Finish the power management</a:t>
            </a:r>
          </a:p>
          <a:p>
            <a:pPr lvl="2"/>
            <a:r>
              <a:rPr lang="en-US" dirty="0"/>
              <a:t>Goal = 200X 200m profiles over 1 year</a:t>
            </a:r>
          </a:p>
          <a:p>
            <a:pPr lvl="1"/>
            <a:r>
              <a:rPr lang="en-US" sz="2800" dirty="0"/>
              <a:t>Finish Iridium RUDICS </a:t>
            </a:r>
            <a:r>
              <a:rPr lang="en-US" sz="2800" dirty="0" err="1"/>
              <a:t>comms</a:t>
            </a:r>
            <a:endParaRPr lang="en-US" sz="2800" dirty="0"/>
          </a:p>
          <a:p>
            <a:pPr lvl="1"/>
            <a:r>
              <a:rPr lang="en-US" sz="2800" dirty="0"/>
              <a:t>Finish building CPF002 and CPF003</a:t>
            </a:r>
          </a:p>
          <a:p>
            <a:pPr lvl="1"/>
            <a:r>
              <a:rPr lang="en-US" sz="2800" dirty="0"/>
              <a:t>Run more MBARI science missions with the </a:t>
            </a:r>
            <a:r>
              <a:rPr lang="en-US" sz="2800" dirty="0" err="1"/>
              <a:t>FloatViz</a:t>
            </a:r>
            <a:r>
              <a:rPr lang="en-US" sz="2800" dirty="0"/>
              <a:t> data pipeline</a:t>
            </a:r>
            <a:endParaRPr lang="en-US" dirty="0"/>
          </a:p>
        </p:txBody>
      </p:sp>
      <p:sp>
        <p:nvSpPr>
          <p:cNvPr id="6" name="Content Placeholder 4">
            <a:extLst>
              <a:ext uri="{FF2B5EF4-FFF2-40B4-BE49-F238E27FC236}">
                <a16:creationId xmlns:a16="http://schemas.microsoft.com/office/drawing/2014/main" xmlns=""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Like to do</a:t>
            </a:r>
          </a:p>
          <a:p>
            <a:pPr lvl="1"/>
            <a:r>
              <a:rPr lang="en-US" sz="2800" dirty="0"/>
              <a:t>Winched version for </a:t>
            </a:r>
            <a:r>
              <a:rPr lang="en-US" sz="2800" dirty="0" smtClean="0"/>
              <a:t>fixed applications</a:t>
            </a:r>
            <a:endParaRPr lang="en-US" sz="2800" dirty="0"/>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985693" y="1410141"/>
            <a:ext cx="10253272" cy="4730830"/>
          </a:xfrm>
        </p:spPr>
        <p:txBody>
          <a:bodyPr>
            <a:normAutofit fontScale="92500" lnSpcReduction="1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a:t>
            </a:r>
            <a:r>
              <a:rPr lang="en-US" sz="3500" dirty="0" smtClean="0"/>
              <a:t>work</a:t>
            </a:r>
          </a:p>
          <a:p>
            <a:r>
              <a:rPr lang="en-US" sz="3500" dirty="0" smtClean="0"/>
              <a:t>Still a work in progress = lots of opportunities</a:t>
            </a:r>
            <a:endParaRPr lang="en-US" sz="3500" dirty="0"/>
          </a:p>
          <a:p>
            <a:endParaRPr lang="en-US" dirty="0"/>
          </a:p>
        </p:txBody>
      </p:sp>
    </p:spTree>
    <p:extLst>
      <p:ext uri="{BB962C8B-B14F-4D97-AF65-F5344CB8AC3E}">
        <p14:creationId xmlns:p14="http://schemas.microsoft.com/office/powerpoint/2010/main" val="3098260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776209" y="5677339"/>
            <a:ext cx="5586267" cy="923330"/>
          </a:xfrm>
          <a:prstGeom prst="rect">
            <a:avLst/>
          </a:prstGeom>
          <a:solidFill>
            <a:schemeClr val="tx1"/>
          </a:solidFill>
          <a:ln>
            <a:solidFill>
              <a:schemeClr val="bg1"/>
            </a:solidFill>
          </a:ln>
        </p:spPr>
        <p:txBody>
          <a:bodyPr wrap="square" rtlCol="0">
            <a:spAutoFit/>
          </a:bodyPr>
          <a:lstStyle/>
          <a:p>
            <a:r>
              <a:rPr lang="en-US" dirty="0" smtClean="0">
                <a:solidFill>
                  <a:schemeClr val="bg1"/>
                </a:solidFill>
              </a:rPr>
              <a:t>DELAYED MODE </a:t>
            </a:r>
          </a:p>
          <a:p>
            <a:r>
              <a:rPr lang="en-US" dirty="0">
                <a:solidFill>
                  <a:schemeClr val="bg1"/>
                </a:solidFill>
              </a:rPr>
              <a:t>Q</a:t>
            </a:r>
            <a:r>
              <a:rPr lang="en-US" dirty="0" smtClean="0">
                <a:solidFill>
                  <a:schemeClr val="bg1"/>
                </a:solidFill>
              </a:rPr>
              <a:t>UALITY CONTROL</a:t>
            </a:r>
          </a:p>
          <a:p>
            <a:r>
              <a:rPr lang="en-US" b="1" dirty="0">
                <a:solidFill>
                  <a:srgbClr val="666666"/>
                </a:solidFill>
                <a:latin typeface="Open Sans"/>
              </a:rPr>
              <a:t>Please read this </a:t>
            </a:r>
            <a:r>
              <a:rPr lang="en-US" b="1" dirty="0">
                <a:solidFill>
                  <a:srgbClr val="2EA3F2"/>
                </a:solidFill>
                <a:latin typeface="Open Sans"/>
                <a:hlinkClick r:id="rId3"/>
              </a:rPr>
              <a:t>methods article</a:t>
            </a:r>
            <a:r>
              <a:rPr lang="en-US" b="1" dirty="0">
                <a:solidFill>
                  <a:srgbClr val="666666"/>
                </a:solidFill>
                <a:latin typeface="Open Sans"/>
              </a:rPr>
              <a:t> </a:t>
            </a:r>
            <a:r>
              <a:rPr lang="en-US" b="1" dirty="0" smtClean="0">
                <a:solidFill>
                  <a:srgbClr val="666666"/>
                </a:solidFill>
                <a:latin typeface="Open Sans"/>
              </a:rPr>
              <a:t>… to learn more</a:t>
            </a:r>
            <a:endParaRPr lang="en-US" dirty="0">
              <a:solidFill>
                <a:schemeClr val="bg1"/>
              </a:solidFill>
            </a:endParaRPr>
          </a:p>
        </p:txBody>
      </p:sp>
      <p:pic>
        <p:nvPicPr>
          <p:cNvPr id="7" name="Picture 6"/>
          <p:cNvPicPr>
            <a:picLocks noChangeAspect="1"/>
          </p:cNvPicPr>
          <p:nvPr/>
        </p:nvPicPr>
        <p:blipFill>
          <a:blip r:embed="rId4"/>
          <a:stretch>
            <a:fillRect/>
          </a:stretch>
        </p:blipFill>
        <p:spPr>
          <a:xfrm>
            <a:off x="6025250" y="1047661"/>
            <a:ext cx="4806169" cy="2111884"/>
          </a:xfrm>
          <a:prstGeom prst="rect">
            <a:avLst/>
          </a:prstGeom>
        </p:spPr>
      </p:pic>
      <p:pic>
        <p:nvPicPr>
          <p:cNvPr id="10" name="Picture 9"/>
          <p:cNvPicPr>
            <a:picLocks noChangeAspect="1"/>
          </p:cNvPicPr>
          <p:nvPr/>
        </p:nvPicPr>
        <p:blipFill>
          <a:blip r:embed="rId5"/>
          <a:stretch>
            <a:fillRect/>
          </a:stretch>
        </p:blipFill>
        <p:spPr>
          <a:xfrm>
            <a:off x="8163624" y="4009422"/>
            <a:ext cx="3939537" cy="2110762"/>
          </a:xfrm>
          <a:prstGeom prst="rect">
            <a:avLst/>
          </a:prstGeom>
        </p:spPr>
      </p:pic>
      <p:sp>
        <p:nvSpPr>
          <p:cNvPr id="2" name="Title 1"/>
          <p:cNvSpPr>
            <a:spLocks noGrp="1"/>
          </p:cNvSpPr>
          <p:nvPr>
            <p:ph type="title"/>
          </p:nvPr>
        </p:nvSpPr>
        <p:spPr>
          <a:xfrm>
            <a:off x="-1785078" y="-79948"/>
            <a:ext cx="10515600" cy="1325563"/>
          </a:xfrm>
        </p:spPr>
        <p:txBody>
          <a:bodyPr/>
          <a:lstStyle/>
          <a:p>
            <a:pPr algn="ctr"/>
            <a:r>
              <a:rPr lang="en-US" dirty="0" smtClean="0"/>
              <a:t>Data Science Opportunities</a:t>
            </a:r>
            <a:endParaRPr lang="en-US" dirty="0"/>
          </a:p>
        </p:txBody>
      </p:sp>
      <p:sp>
        <p:nvSpPr>
          <p:cNvPr id="3" name="Content Placeholder 2"/>
          <p:cNvSpPr>
            <a:spLocks noGrp="1"/>
          </p:cNvSpPr>
          <p:nvPr>
            <p:ph idx="1"/>
          </p:nvPr>
        </p:nvSpPr>
        <p:spPr>
          <a:xfrm>
            <a:off x="209781" y="1245615"/>
            <a:ext cx="5406533" cy="5483630"/>
          </a:xfrm>
        </p:spPr>
        <p:txBody>
          <a:bodyPr>
            <a:normAutofit/>
          </a:bodyPr>
          <a:lstStyle/>
          <a:p>
            <a:r>
              <a:rPr lang="en-US" dirty="0" smtClean="0"/>
              <a:t>The GO-BGC data system is arguably the best example of a data system providing </a:t>
            </a:r>
            <a:r>
              <a:rPr lang="en-US" u="sng" dirty="0" smtClean="0"/>
              <a:t>defensible</a:t>
            </a:r>
            <a:r>
              <a:rPr lang="en-US" dirty="0" smtClean="0"/>
              <a:t> oceanographic data and the requisite tools to the community</a:t>
            </a:r>
          </a:p>
          <a:p>
            <a:r>
              <a:rPr lang="en-US" dirty="0" smtClean="0"/>
              <a:t>Not surprisingly, the Argo data processing centers are overwhelmed with their current work load</a:t>
            </a:r>
          </a:p>
          <a:p>
            <a:r>
              <a:rPr lang="en-US" dirty="0" smtClean="0"/>
              <a:t>Golden Opportunity: duplicate, improve, simplify and </a:t>
            </a:r>
            <a:r>
              <a:rPr lang="en-US" sz="3200" b="1" dirty="0" smtClean="0"/>
              <a:t>add new, fit-for-purpose data products</a:t>
            </a:r>
            <a:endParaRPr lang="en-US" dirty="0"/>
          </a:p>
        </p:txBody>
      </p:sp>
      <p:pic>
        <p:nvPicPr>
          <p:cNvPr id="4" name="Picture 3"/>
          <p:cNvPicPr>
            <a:picLocks noChangeAspect="1"/>
          </p:cNvPicPr>
          <p:nvPr/>
        </p:nvPicPr>
        <p:blipFill>
          <a:blip r:embed="rId6"/>
          <a:stretch>
            <a:fillRect/>
          </a:stretch>
        </p:blipFill>
        <p:spPr>
          <a:xfrm>
            <a:off x="7824773" y="297465"/>
            <a:ext cx="3597823" cy="1017841"/>
          </a:xfrm>
          <a:prstGeom prst="rect">
            <a:avLst/>
          </a:prstGeom>
        </p:spPr>
      </p:pic>
      <p:sp>
        <p:nvSpPr>
          <p:cNvPr id="8" name="TextBox 7"/>
          <p:cNvSpPr txBox="1"/>
          <p:nvPr/>
        </p:nvSpPr>
        <p:spPr>
          <a:xfrm>
            <a:off x="9440328" y="1450430"/>
            <a:ext cx="2148590" cy="369332"/>
          </a:xfrm>
          <a:prstGeom prst="rect">
            <a:avLst/>
          </a:prstGeom>
          <a:solidFill>
            <a:schemeClr val="tx1"/>
          </a:solidFill>
          <a:ln>
            <a:solidFill>
              <a:schemeClr val="bg1"/>
            </a:solidFill>
          </a:ln>
        </p:spPr>
        <p:txBody>
          <a:bodyPr wrap="square" rtlCol="0">
            <a:spAutoFit/>
          </a:bodyPr>
          <a:lstStyle/>
          <a:p>
            <a:r>
              <a:rPr lang="en-US" dirty="0" smtClean="0">
                <a:solidFill>
                  <a:schemeClr val="bg1"/>
                </a:solidFill>
              </a:rPr>
              <a:t>BGC FLOAT TOOLBOX</a:t>
            </a:r>
            <a:endParaRPr lang="en-US" dirty="0">
              <a:solidFill>
                <a:schemeClr val="bg1"/>
              </a:solidFill>
            </a:endParaRPr>
          </a:p>
        </p:txBody>
      </p:sp>
      <p:pic>
        <p:nvPicPr>
          <p:cNvPr id="9" name="Picture 8"/>
          <p:cNvPicPr>
            <a:picLocks noChangeAspect="1"/>
          </p:cNvPicPr>
          <p:nvPr/>
        </p:nvPicPr>
        <p:blipFill>
          <a:blip r:embed="rId7"/>
          <a:stretch>
            <a:fillRect/>
          </a:stretch>
        </p:blipFill>
        <p:spPr>
          <a:xfrm>
            <a:off x="5776209" y="3129201"/>
            <a:ext cx="3700675" cy="1760443"/>
          </a:xfrm>
          <a:prstGeom prst="rect">
            <a:avLst/>
          </a:prstGeom>
        </p:spPr>
      </p:pic>
      <p:sp>
        <p:nvSpPr>
          <p:cNvPr id="11" name="Rectangle 10"/>
          <p:cNvSpPr/>
          <p:nvPr/>
        </p:nvSpPr>
        <p:spPr>
          <a:xfrm>
            <a:off x="9583644" y="3164523"/>
            <a:ext cx="2495549" cy="923330"/>
          </a:xfrm>
          <a:prstGeom prst="rect">
            <a:avLst/>
          </a:prstGeom>
        </p:spPr>
        <p:txBody>
          <a:bodyPr wrap="square">
            <a:spAutoFit/>
          </a:bodyPr>
          <a:lstStyle/>
          <a:p>
            <a:r>
              <a:rPr lang="en-US" dirty="0"/>
              <a:t>https://www.go-bgc.org/getting-started-with-go-bgc-data</a:t>
            </a:r>
          </a:p>
        </p:txBody>
      </p:sp>
    </p:spTree>
    <p:extLst>
      <p:ext uri="{BB962C8B-B14F-4D97-AF65-F5344CB8AC3E}">
        <p14:creationId xmlns:p14="http://schemas.microsoft.com/office/powerpoint/2010/main" val="20635300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dirty="0" smtClean="0"/>
              <a:t>Engineering Opportunities</a:t>
            </a:r>
            <a:endParaRPr lang="en-US" dirty="0"/>
          </a:p>
        </p:txBody>
      </p:sp>
      <p:sp>
        <p:nvSpPr>
          <p:cNvPr id="3" name="Content Placeholder 2"/>
          <p:cNvSpPr>
            <a:spLocks noGrp="1"/>
          </p:cNvSpPr>
          <p:nvPr>
            <p:ph idx="1"/>
          </p:nvPr>
        </p:nvSpPr>
        <p:spPr>
          <a:xfrm>
            <a:off x="904326" y="1284157"/>
            <a:ext cx="10515600" cy="4913742"/>
          </a:xfrm>
        </p:spPr>
        <p:txBody>
          <a:bodyPr>
            <a:normAutofit fontScale="92500"/>
          </a:bodyPr>
          <a:lstStyle/>
          <a:p>
            <a:r>
              <a:rPr lang="en-US" dirty="0" smtClean="0"/>
              <a:t>Control System Development	</a:t>
            </a:r>
          </a:p>
          <a:p>
            <a:pPr lvl="1"/>
            <a:r>
              <a:rPr lang="en-US" dirty="0" smtClean="0"/>
              <a:t>Closed loop control of platform velocity works well with a standard PID control law</a:t>
            </a:r>
          </a:p>
          <a:p>
            <a:pPr lvl="1"/>
            <a:r>
              <a:rPr lang="en-US" dirty="0" smtClean="0"/>
              <a:t>Closed loop of depth works but needs a higher order control law</a:t>
            </a:r>
          </a:p>
          <a:p>
            <a:pPr lvl="1"/>
            <a:r>
              <a:rPr lang="en-US" dirty="0" smtClean="0"/>
              <a:t>Both control laws can be refactored to weight power consumption with performance</a:t>
            </a:r>
          </a:p>
          <a:p>
            <a:r>
              <a:rPr lang="en-US" dirty="0" smtClean="0"/>
              <a:t>Robotics</a:t>
            </a:r>
          </a:p>
          <a:p>
            <a:pPr lvl="1"/>
            <a:r>
              <a:rPr lang="en-US" dirty="0" smtClean="0"/>
              <a:t>How can you keep a fleet of </a:t>
            </a:r>
            <a:r>
              <a:rPr lang="en-US" dirty="0" err="1" smtClean="0"/>
              <a:t>Lagrangian</a:t>
            </a:r>
            <a:r>
              <a:rPr lang="en-US" dirty="0" smtClean="0"/>
              <a:t> robots that can only control depth in the desired coastal measurement volume?</a:t>
            </a:r>
          </a:p>
          <a:p>
            <a:pPr lvl="2"/>
            <a:r>
              <a:rPr lang="en-US" dirty="0" smtClean="0"/>
              <a:t>Maybe a combination of an inertial current meters and numerical models</a:t>
            </a:r>
          </a:p>
          <a:p>
            <a:pPr lvl="1"/>
            <a:r>
              <a:rPr lang="en-US" dirty="0" smtClean="0"/>
              <a:t>Delivering robust, bullet-proof, embedded software for autonomous robots is a huge challenge</a:t>
            </a:r>
          </a:p>
          <a:p>
            <a:pPr lvl="1"/>
            <a:r>
              <a:rPr lang="en-US" dirty="0" smtClean="0"/>
              <a:t>Design a more cost-effective platform</a:t>
            </a:r>
          </a:p>
          <a:p>
            <a:r>
              <a:rPr lang="en-US" dirty="0" smtClean="0"/>
              <a:t>The CPF is a pretty good platform for linking engineering and science students collaborating on challenging, satisfying projects</a:t>
            </a:r>
            <a:endParaRPr lang="en-US" dirty="0"/>
          </a:p>
        </p:txBody>
      </p:sp>
    </p:spTree>
    <p:extLst>
      <p:ext uri="{BB962C8B-B14F-4D97-AF65-F5344CB8AC3E}">
        <p14:creationId xmlns:p14="http://schemas.microsoft.com/office/powerpoint/2010/main" val="14376744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smtClean="0"/>
              <a:t>Control System Development (the CPF way)</a:t>
            </a:r>
            <a:endParaRPr lang="en-US" dirty="0"/>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361283" y="916959"/>
                <a:ext cx="4821348" cy="579870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smtClean="0"/>
              </a:p>
              <a:p>
                <a:endParaRPr lang="en-US" dirty="0"/>
              </a:p>
              <a:p>
                <a:endParaRPr lang="en-US" b="0" dirty="0" smtClean="0"/>
              </a:p>
              <a:p>
                <a:endParaRPr lang="en-US" dirty="0"/>
              </a:p>
              <a:p>
                <a:endParaRPr lang="en-US" b="0" dirty="0" smtClean="0"/>
              </a:p>
              <a:p>
                <a:endParaRPr lang="en-US" dirty="0"/>
              </a:p>
              <a:p>
                <a:endParaRPr lang="en-US" b="0" dirty="0" smtClean="0"/>
              </a:p>
              <a:p>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smtClean="0"/>
              </a:p>
              <a:p>
                <a:endParaRPr lang="en-US" b="0" i="1" dirty="0" smtClean="0">
                  <a:latin typeface="Cambria Math" panose="02040503050406030204" pitchFamily="18" charset="0"/>
                </a:endParaRPr>
              </a:p>
              <a:p>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smtClean="0"/>
              </a:p>
              <a:p>
                <a:r>
                  <a:rPr lang="en-US" dirty="0" smtClean="0"/>
                  <a:t>					</a:t>
                </a:r>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grpSp>
        <p:nvGrpSpPr>
          <p:cNvPr id="29" name="Group 28"/>
          <p:cNvGrpSpPr/>
          <p:nvPr/>
        </p:nvGrpSpPr>
        <p:grpSpPr>
          <a:xfrm>
            <a:off x="291329" y="1468478"/>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CPF</a:t>
              </a:r>
              <a:endParaRPr lang="en-US" dirty="0"/>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smtClean="0"/>
                <a:t>Drag </a:t>
              </a:r>
              <a:r>
                <a:rPr lang="en-US" sz="2400" baseline="-25000" dirty="0" smtClean="0"/>
                <a:t>force</a:t>
              </a:r>
              <a:endParaRPr lang="en-US" sz="2400" baseline="-25000" dirty="0"/>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smtClean="0"/>
                <a:t>Perturbation</a:t>
              </a:r>
              <a:r>
                <a:rPr lang="en-US" sz="2400" baseline="-25000" dirty="0" err="1" smtClean="0"/>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smtClean="0"/>
                <a:t>Buoyancy</a:t>
              </a:r>
              <a:r>
                <a:rPr lang="en-US" sz="2400" baseline="-25000" dirty="0" err="1" smtClean="0"/>
                <a:t>force</a:t>
              </a:r>
              <a:endParaRPr lang="en-US" sz="2400" baseline="-25000" dirty="0"/>
            </a:p>
          </p:txBody>
        </p:sp>
      </p:gr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smtClean="0"/>
              <a:t>Dynamic model of CPF motion in Simulink</a:t>
            </a:r>
            <a:endParaRPr lang="en-US" dirty="0"/>
          </a:p>
        </p:txBody>
      </p:sp>
    </p:spTree>
    <p:extLst>
      <p:ext uri="{BB962C8B-B14F-4D97-AF65-F5344CB8AC3E}">
        <p14:creationId xmlns:p14="http://schemas.microsoft.com/office/powerpoint/2010/main" val="3878440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1243" y="2292096"/>
            <a:ext cx="8937064" cy="1535110"/>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a:t>
            </a:r>
            <a:r>
              <a:rPr lang="en-US" sz="2400" dirty="0" smtClean="0">
                <a:solidFill>
                  <a:schemeClr val="tx1">
                    <a:lumMod val="85000"/>
                  </a:schemeClr>
                </a:solidFill>
              </a:rPr>
              <a:t>observing system </a:t>
            </a:r>
            <a:r>
              <a:rPr lang="en-US" sz="2400" dirty="0">
                <a:solidFill>
                  <a:schemeClr val="tx1">
                    <a:lumMod val="85000"/>
                  </a:schemeClr>
                </a:solidFill>
              </a:rPr>
              <a:t>targeted at better understanding the health of the ocean</a:t>
            </a:r>
          </a:p>
          <a:p>
            <a:r>
              <a:rPr lang="en-US" sz="3200" b="1" dirty="0"/>
              <a:t>The CPF is optimized for use in the coastal zones and upper 350 meters of the world’s oceans: “where the bugs </a:t>
            </a:r>
            <a:r>
              <a:rPr lang="en-US" sz="3200" b="1" dirty="0" smtClean="0"/>
              <a:t>are”</a:t>
            </a:r>
            <a:endParaRPr lang="en-US" sz="3200"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9744784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smtClean="0"/>
              <a:t>Control System Development (the CPF way)</a:t>
            </a:r>
            <a:endParaRPr lang="en-US" dirty="0"/>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361283" y="916959"/>
                <a:ext cx="4821348" cy="579870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smtClean="0"/>
              </a:p>
              <a:p>
                <a:endParaRPr lang="en-US" dirty="0"/>
              </a:p>
              <a:p>
                <a:endParaRPr lang="en-US" b="0" dirty="0" smtClean="0"/>
              </a:p>
              <a:p>
                <a:endParaRPr lang="en-US" dirty="0"/>
              </a:p>
              <a:p>
                <a:endParaRPr lang="en-US" b="0" dirty="0" smtClean="0"/>
              </a:p>
              <a:p>
                <a:endParaRPr lang="en-US" dirty="0"/>
              </a:p>
              <a:p>
                <a:endParaRPr lang="en-US" b="0" dirty="0" smtClean="0"/>
              </a:p>
              <a:p>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smtClean="0"/>
              </a:p>
              <a:p>
                <a:endParaRPr lang="en-US" b="0" i="1" dirty="0" smtClean="0">
                  <a:latin typeface="Cambria Math" panose="02040503050406030204" pitchFamily="18" charset="0"/>
                </a:endParaRPr>
              </a:p>
              <a:p>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smtClean="0"/>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smtClean="0"/>
              </a:p>
              <a:p>
                <a:r>
                  <a:rPr lang="en-US" dirty="0" smtClean="0"/>
                  <a:t>					</a:t>
                </a:r>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sp>
        <p:nvSpPr>
          <p:cNvPr id="13" name="Oval 12"/>
          <p:cNvSpPr/>
          <p:nvPr/>
        </p:nvSpPr>
        <p:spPr>
          <a:xfrm>
            <a:off x="5826650" y="2802890"/>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641116" y="1663637"/>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540464" y="1275735"/>
            <a:ext cx="1833797" cy="15973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749076" y="340762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114491" y="3863896"/>
            <a:ext cx="1269169" cy="778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953287" y="3497775"/>
            <a:ext cx="279816"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1363017" y="3885767"/>
            <a:ext cx="629343"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74607" y="1446640"/>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CPF</a:t>
              </a:r>
              <a:endParaRPr lang="en-US" dirty="0"/>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smtClean="0"/>
                <a:t>Drag </a:t>
              </a:r>
              <a:r>
                <a:rPr lang="en-US" sz="2400" baseline="-25000" dirty="0" smtClean="0"/>
                <a:t>force</a:t>
              </a:r>
              <a:endParaRPr lang="en-US" sz="2400" baseline="-25000" dirty="0"/>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smtClean="0"/>
                <a:t>Perturbation</a:t>
              </a:r>
              <a:r>
                <a:rPr lang="en-US" sz="2400" baseline="-25000" dirty="0" err="1" smtClean="0"/>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smtClean="0"/>
                <a:t>Buoyancy</a:t>
              </a:r>
              <a:r>
                <a:rPr lang="en-US" sz="2400" baseline="-25000" dirty="0" err="1" smtClean="0"/>
                <a:t>force</a:t>
              </a:r>
              <a:endParaRPr lang="en-US" sz="2400" baseline="-25000" dirty="0"/>
            </a:p>
          </p:txBody>
        </p:sp>
      </p:grpSp>
      <mc:AlternateContent xmlns:mc="http://schemas.openxmlformats.org/markup-compatibility/2006">
        <mc:Choice xmlns:a14="http://schemas.microsoft.com/office/drawing/2010/main" Requires="a14">
          <p:sp>
            <p:nvSpPr>
              <p:cNvPr id="35" name="Rectangle 34"/>
              <p:cNvSpPr/>
              <p:nvPr/>
            </p:nvSpPr>
            <p:spPr>
              <a:xfrm>
                <a:off x="9185173" y="2949833"/>
                <a:ext cx="1272848" cy="763094"/>
              </a:xfrm>
              <a:prstGeom prst="rect">
                <a:avLst/>
              </a:prstGeom>
            </p:spPr>
            <p:txBody>
              <a:bodyPr wrap="none">
                <a:spAutoFit/>
              </a:bodyPr>
              <a:lstStyle/>
              <a:p>
                <a:pPr/>
                <a14:m>
                  <m:oMathPara xmlns:m="http://schemas.openxmlformats.org/officeDocument/2006/math">
                    <m:oMathParaPr>
                      <m:jc m:val="right"/>
                    </m:oMathParaPr>
                    <m:oMath xmlns:m="http://schemas.openxmlformats.org/officeDocument/2006/math">
                      <m:nary>
                        <m:naryPr>
                          <m:chr m:val="∑"/>
                          <m:subHide m:val="on"/>
                          <m:supHide m:val="on"/>
                          <m:ctrlPr>
                            <a:rPr lang="en-US" i="1" smtClean="0">
                              <a:solidFill>
                                <a:srgbClr val="FF0000"/>
                              </a:solidFill>
                              <a:latin typeface="Cambria Math" panose="02040503050406030204" pitchFamily="18" charset="0"/>
                            </a:rPr>
                          </m:ctrlPr>
                        </m:naryPr>
                        <m:sub/>
                        <m:sup/>
                        <m:e>
                          <m:r>
                            <a:rPr lang="en-US" b="0" i="1" smtClean="0">
                              <a:solidFill>
                                <a:srgbClr val="FF0000"/>
                              </a:solidFill>
                              <a:latin typeface="Cambria Math" panose="02040503050406030204" pitchFamily="18" charset="0"/>
                            </a:rPr>
                            <m:t>𝑓</m:t>
                          </m:r>
                          <m:r>
                            <a:rPr lang="en-US" i="1" smtClean="0">
                              <a:solidFill>
                                <a:srgbClr val="FF0000"/>
                              </a:solidFill>
                              <a:latin typeface="Cambria Math" panose="02040503050406030204" pitchFamily="18" charset="0"/>
                            </a:rPr>
                            <m:t>𝑜𝑟𝑐𝑒𝑠</m:t>
                          </m:r>
                        </m:e>
                      </m:nary>
                    </m:oMath>
                  </m:oMathPara>
                </a14:m>
                <a:endParaRPr lang="en-US" dirty="0">
                  <a:solidFill>
                    <a:srgbClr val="FF0000"/>
                  </a:solidFill>
                </a:endParaRPr>
              </a:p>
            </p:txBody>
          </p:sp>
        </mc:Choice>
        <mc:Fallback>
          <p:sp>
            <p:nvSpPr>
              <p:cNvPr id="35" name="Rectangle 34"/>
              <p:cNvSpPr>
                <a:spLocks noRot="1" noChangeAspect="1" noMove="1" noResize="1" noEditPoints="1" noAdjustHandles="1" noChangeArrowheads="1" noChangeShapeType="1" noTextEdit="1"/>
              </p:cNvSpPr>
              <p:nvPr/>
            </p:nvSpPr>
            <p:spPr>
              <a:xfrm>
                <a:off x="9185173" y="2949833"/>
                <a:ext cx="1272848" cy="763094"/>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6" name="Rectangle 35"/>
              <p:cNvSpPr/>
              <p:nvPr/>
            </p:nvSpPr>
            <p:spPr>
              <a:xfrm>
                <a:off x="10661181" y="2942089"/>
                <a:ext cx="809389" cy="81887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nary>
                        <m:naryPr>
                          <m:limLoc m:val="undOvr"/>
                          <m:subHide m:val="on"/>
                          <m:supHide m:val="on"/>
                          <m:ctrlPr>
                            <a:rPr lang="en-US" i="1" smtClean="0">
                              <a:solidFill>
                                <a:srgbClr val="FF0000"/>
                              </a:solidFill>
                              <a:latin typeface="Cambria Math" panose="02040503050406030204" pitchFamily="18" charset="0"/>
                            </a:rPr>
                          </m:ctrlPr>
                        </m:naryPr>
                        <m:sub/>
                        <m:sup/>
                        <m:e>
                          <m:r>
                            <a:rPr lang="en-US" i="1">
                              <a:solidFill>
                                <a:srgbClr val="FF0000"/>
                              </a:solidFill>
                              <a:latin typeface="Cambria Math" panose="02040503050406030204" pitchFamily="18" charset="0"/>
                            </a:rPr>
                            <m:t>𝑎</m:t>
                          </m:r>
                          <m:r>
                            <a:rPr lang="en-US" b="0" i="1" smtClean="0">
                              <a:solidFill>
                                <a:srgbClr val="FF0000"/>
                              </a:solidFill>
                              <a:latin typeface="Cambria Math" panose="02040503050406030204" pitchFamily="18" charset="0"/>
                            </a:rPr>
                            <m:t>𝑐𝑐</m:t>
                          </m:r>
                        </m:e>
                      </m:nary>
                    </m:oMath>
                  </m:oMathPara>
                </a14:m>
                <a:endParaRPr lang="en-US" dirty="0">
                  <a:solidFill>
                    <a:srgbClr val="FF0000"/>
                  </a:solidFill>
                </a:endParaRPr>
              </a:p>
            </p:txBody>
          </p:sp>
        </mc:Choice>
        <mc:Fallback>
          <p:sp>
            <p:nvSpPr>
              <p:cNvPr id="36" name="Rectangle 35"/>
              <p:cNvSpPr>
                <a:spLocks noRot="1" noChangeAspect="1" noMove="1" noResize="1" noEditPoints="1" noAdjustHandles="1" noChangeArrowheads="1" noChangeShapeType="1" noTextEdit="1"/>
              </p:cNvSpPr>
              <p:nvPr/>
            </p:nvSpPr>
            <p:spPr>
              <a:xfrm>
                <a:off x="10661181" y="2942089"/>
                <a:ext cx="809389" cy="818879"/>
              </a:xfrm>
              <a:prstGeom prst="rect">
                <a:avLst/>
              </a:prstGeom>
              <a:blipFill rotWithShape="0">
                <a:blip r:embed="rId6"/>
                <a:stretch>
                  <a:fillRect/>
                </a:stretch>
              </a:blipFill>
            </p:spPr>
            <p:txBody>
              <a:bodyPr/>
              <a:lstStyle/>
              <a:p>
                <a:r>
                  <a:rPr lang="en-US">
                    <a:noFill/>
                  </a:rPr>
                  <a:t> </a:t>
                </a:r>
              </a:p>
            </p:txBody>
          </p:sp>
        </mc:Fallback>
      </mc:AlternateContent>
      <p:sp>
        <p:nvSpPr>
          <p:cNvPr id="37" name="Oval 36"/>
          <p:cNvSpPr/>
          <p:nvPr/>
        </p:nvSpPr>
        <p:spPr>
          <a:xfrm>
            <a:off x="7592713" y="2448309"/>
            <a:ext cx="1671378" cy="9303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10492608" y="3508781"/>
            <a:ext cx="231131"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smtClean="0"/>
              <a:t>Dynamic model of CPF motion in Simulink</a:t>
            </a:r>
            <a:endParaRPr lang="en-US" dirty="0"/>
          </a:p>
        </p:txBody>
      </p:sp>
      <p:sp>
        <p:nvSpPr>
          <p:cNvPr id="46" name="TextBox 45"/>
          <p:cNvSpPr txBox="1"/>
          <p:nvPr/>
        </p:nvSpPr>
        <p:spPr>
          <a:xfrm>
            <a:off x="5454634" y="1753501"/>
            <a:ext cx="1843311" cy="369332"/>
          </a:xfrm>
          <a:prstGeom prst="rect">
            <a:avLst/>
          </a:prstGeom>
          <a:noFill/>
        </p:spPr>
        <p:txBody>
          <a:bodyPr wrap="square" rtlCol="0">
            <a:spAutoFit/>
          </a:bodyPr>
          <a:lstStyle/>
          <a:p>
            <a:r>
              <a:rPr lang="en-US" dirty="0" err="1" smtClean="0">
                <a:solidFill>
                  <a:srgbClr val="FF0000"/>
                </a:solidFill>
              </a:rPr>
              <a:t>Perturbation</a:t>
            </a:r>
            <a:r>
              <a:rPr lang="en-US" baseline="-25000" dirty="0" err="1" smtClean="0">
                <a:solidFill>
                  <a:srgbClr val="FF0000"/>
                </a:solidFill>
              </a:rPr>
              <a:t>forces</a:t>
            </a:r>
            <a:endParaRPr lang="en-US" baseline="-25000" dirty="0">
              <a:solidFill>
                <a:srgbClr val="FF0000"/>
              </a:solidFill>
            </a:endParaRPr>
          </a:p>
        </p:txBody>
      </p:sp>
      <p:sp>
        <p:nvSpPr>
          <p:cNvPr id="47" name="TextBox 46"/>
          <p:cNvSpPr txBox="1"/>
          <p:nvPr/>
        </p:nvSpPr>
        <p:spPr>
          <a:xfrm>
            <a:off x="5273754" y="2789334"/>
            <a:ext cx="1545784" cy="369332"/>
          </a:xfrm>
          <a:prstGeom prst="rect">
            <a:avLst/>
          </a:prstGeom>
          <a:noFill/>
        </p:spPr>
        <p:txBody>
          <a:bodyPr wrap="square" rtlCol="0">
            <a:spAutoFit/>
          </a:bodyPr>
          <a:lstStyle/>
          <a:p>
            <a:r>
              <a:rPr lang="en-US" dirty="0" err="1" smtClean="0">
                <a:solidFill>
                  <a:srgbClr val="FF0000"/>
                </a:solidFill>
              </a:rPr>
              <a:t>Buoyancy</a:t>
            </a:r>
            <a:r>
              <a:rPr lang="en-US" baseline="-25000" dirty="0" err="1" smtClean="0">
                <a:solidFill>
                  <a:srgbClr val="FF0000"/>
                </a:solidFill>
              </a:rPr>
              <a:t>force</a:t>
            </a:r>
            <a:endParaRPr lang="en-US" baseline="-25000" dirty="0">
              <a:solidFill>
                <a:srgbClr val="FF0000"/>
              </a:solidFill>
            </a:endParaRPr>
          </a:p>
        </p:txBody>
      </p:sp>
      <p:sp>
        <p:nvSpPr>
          <p:cNvPr id="48" name="TextBox 47"/>
          <p:cNvSpPr txBox="1"/>
          <p:nvPr/>
        </p:nvSpPr>
        <p:spPr>
          <a:xfrm>
            <a:off x="9001552" y="1876496"/>
            <a:ext cx="1113290" cy="369332"/>
          </a:xfrm>
          <a:prstGeom prst="rect">
            <a:avLst/>
          </a:prstGeom>
          <a:noFill/>
        </p:spPr>
        <p:txBody>
          <a:bodyPr wrap="square" rtlCol="0">
            <a:spAutoFit/>
          </a:bodyPr>
          <a:lstStyle/>
          <a:p>
            <a:r>
              <a:rPr lang="en-US" dirty="0" err="1" smtClean="0">
                <a:solidFill>
                  <a:srgbClr val="FF0000"/>
                </a:solidFill>
              </a:rPr>
              <a:t>Drag</a:t>
            </a:r>
            <a:r>
              <a:rPr lang="en-US" baseline="-25000" dirty="0" err="1" smtClean="0">
                <a:solidFill>
                  <a:srgbClr val="FF0000"/>
                </a:solidFill>
              </a:rPr>
              <a:t>force</a:t>
            </a:r>
            <a:endParaRPr lang="en-US" baseline="-25000" dirty="0">
              <a:solidFill>
                <a:srgbClr val="FF0000"/>
              </a:solidFill>
            </a:endParaRPr>
          </a:p>
        </p:txBody>
      </p:sp>
      <p:sp>
        <p:nvSpPr>
          <p:cNvPr id="55" name="TextBox 54"/>
          <p:cNvSpPr txBox="1"/>
          <p:nvPr/>
        </p:nvSpPr>
        <p:spPr>
          <a:xfrm>
            <a:off x="10396642" y="3862216"/>
            <a:ext cx="1113290" cy="369332"/>
          </a:xfrm>
          <a:prstGeom prst="rect">
            <a:avLst/>
          </a:prstGeom>
          <a:noFill/>
        </p:spPr>
        <p:txBody>
          <a:bodyPr wrap="square" rtlCol="0">
            <a:spAutoFit/>
          </a:bodyPr>
          <a:lstStyle/>
          <a:p>
            <a:r>
              <a:rPr lang="en-US" dirty="0" smtClean="0">
                <a:solidFill>
                  <a:srgbClr val="FF0000"/>
                </a:solidFill>
              </a:rPr>
              <a:t>divide</a:t>
            </a:r>
            <a:endParaRPr lang="en-US" baseline="-25000" dirty="0">
              <a:solidFill>
                <a:srgbClr val="FF0000"/>
              </a:solidFill>
            </a:endParaRPr>
          </a:p>
        </p:txBody>
      </p:sp>
      <p:sp>
        <p:nvSpPr>
          <p:cNvPr id="56" name="TextBox 55"/>
          <p:cNvSpPr txBox="1"/>
          <p:nvPr/>
        </p:nvSpPr>
        <p:spPr>
          <a:xfrm>
            <a:off x="11233103" y="4279104"/>
            <a:ext cx="1113290" cy="369332"/>
          </a:xfrm>
          <a:prstGeom prst="rect">
            <a:avLst/>
          </a:prstGeom>
          <a:noFill/>
        </p:spPr>
        <p:txBody>
          <a:bodyPr wrap="square" rtlCol="0">
            <a:spAutoFit/>
          </a:bodyPr>
          <a:lstStyle/>
          <a:p>
            <a:r>
              <a:rPr lang="en-US" dirty="0" smtClean="0">
                <a:solidFill>
                  <a:srgbClr val="FF0000"/>
                </a:solidFill>
              </a:rPr>
              <a:t>velocity</a:t>
            </a:r>
            <a:endParaRPr lang="en-US" baseline="-25000" dirty="0">
              <a:solidFill>
                <a:srgbClr val="FF0000"/>
              </a:solidFill>
            </a:endParaRPr>
          </a:p>
        </p:txBody>
      </p:sp>
      <p:sp>
        <p:nvSpPr>
          <p:cNvPr id="57" name="TextBox 56"/>
          <p:cNvSpPr txBox="1"/>
          <p:nvPr/>
        </p:nvSpPr>
        <p:spPr>
          <a:xfrm>
            <a:off x="8557846" y="4196375"/>
            <a:ext cx="1113290" cy="369332"/>
          </a:xfrm>
          <a:prstGeom prst="rect">
            <a:avLst/>
          </a:prstGeom>
          <a:noFill/>
        </p:spPr>
        <p:txBody>
          <a:bodyPr wrap="square" rtlCol="0">
            <a:spAutoFit/>
          </a:bodyPr>
          <a:lstStyle/>
          <a:p>
            <a:r>
              <a:rPr lang="en-US" dirty="0" smtClean="0">
                <a:solidFill>
                  <a:srgbClr val="FF0000"/>
                </a:solidFill>
              </a:rPr>
              <a:t>mass</a:t>
            </a:r>
            <a:endParaRPr lang="en-US" baseline="-25000" dirty="0">
              <a:solidFill>
                <a:srgbClr val="FF0000"/>
              </a:solidFill>
            </a:endParaRPr>
          </a:p>
        </p:txBody>
      </p:sp>
      <p:sp>
        <p:nvSpPr>
          <p:cNvPr id="58" name="Oval 57"/>
          <p:cNvSpPr/>
          <p:nvPr/>
        </p:nvSpPr>
        <p:spPr>
          <a:xfrm>
            <a:off x="5542777" y="4584517"/>
            <a:ext cx="3279785"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6839685" y="397527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269671" y="4098843"/>
            <a:ext cx="711043" cy="369332"/>
          </a:xfrm>
          <a:prstGeom prst="rect">
            <a:avLst/>
          </a:prstGeom>
          <a:noFill/>
        </p:spPr>
        <p:txBody>
          <a:bodyPr wrap="square" rtlCol="0">
            <a:spAutoFit/>
          </a:bodyPr>
          <a:lstStyle/>
          <a:p>
            <a:r>
              <a:rPr lang="en-US" dirty="0" smtClean="0">
                <a:solidFill>
                  <a:srgbClr val="FF0000"/>
                </a:solidFill>
              </a:rPr>
              <a:t>Error</a:t>
            </a:r>
            <a:endParaRPr lang="en-US" baseline="-25000" dirty="0">
              <a:solidFill>
                <a:srgbClr val="FF0000"/>
              </a:solidFill>
            </a:endParaRPr>
          </a:p>
        </p:txBody>
      </p:sp>
      <p:sp>
        <p:nvSpPr>
          <p:cNvPr id="61" name="TextBox 60"/>
          <p:cNvSpPr txBox="1"/>
          <p:nvPr/>
        </p:nvSpPr>
        <p:spPr>
          <a:xfrm>
            <a:off x="7512564" y="5683514"/>
            <a:ext cx="1030081" cy="369332"/>
          </a:xfrm>
          <a:prstGeom prst="rect">
            <a:avLst/>
          </a:prstGeom>
          <a:noFill/>
        </p:spPr>
        <p:txBody>
          <a:bodyPr wrap="square" rtlCol="0">
            <a:spAutoFit/>
          </a:bodyPr>
          <a:lstStyle/>
          <a:p>
            <a:r>
              <a:rPr lang="en-US" dirty="0">
                <a:solidFill>
                  <a:srgbClr val="FF0000"/>
                </a:solidFill>
              </a:rPr>
              <a:t>f</a:t>
            </a:r>
            <a:r>
              <a:rPr lang="en-US" dirty="0" smtClean="0">
                <a:solidFill>
                  <a:srgbClr val="FF0000"/>
                </a:solidFill>
              </a:rPr>
              <a:t>(Error)</a:t>
            </a:r>
            <a:endParaRPr lang="en-US" baseline="-25000" dirty="0">
              <a:solidFill>
                <a:srgbClr val="FF0000"/>
              </a:solidFill>
            </a:endParaRPr>
          </a:p>
        </p:txBody>
      </p:sp>
      <p:sp>
        <p:nvSpPr>
          <p:cNvPr id="62" name="Oval 61"/>
          <p:cNvSpPr/>
          <p:nvPr/>
        </p:nvSpPr>
        <p:spPr>
          <a:xfrm>
            <a:off x="7938979" y="3494985"/>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7709430" y="3729512"/>
            <a:ext cx="1144691" cy="646331"/>
          </a:xfrm>
          <a:prstGeom prst="rect">
            <a:avLst/>
          </a:prstGeom>
          <a:noFill/>
        </p:spPr>
        <p:txBody>
          <a:bodyPr wrap="square" rtlCol="0">
            <a:spAutoFit/>
          </a:bodyPr>
          <a:lstStyle/>
          <a:p>
            <a:r>
              <a:rPr lang="en-US" dirty="0">
                <a:solidFill>
                  <a:srgbClr val="FF0000"/>
                </a:solidFill>
              </a:rPr>
              <a:t>b</a:t>
            </a:r>
            <a:r>
              <a:rPr lang="en-US" dirty="0" smtClean="0">
                <a:solidFill>
                  <a:srgbClr val="FF0000"/>
                </a:solidFill>
              </a:rPr>
              <a:t>uoyancy change</a:t>
            </a:r>
            <a:endParaRPr lang="en-US" baseline="-25000" dirty="0">
              <a:solidFill>
                <a:srgbClr val="FF0000"/>
              </a:solidFill>
            </a:endParaRPr>
          </a:p>
        </p:txBody>
      </p:sp>
    </p:spTree>
    <p:extLst>
      <p:ext uri="{BB962C8B-B14F-4D97-AF65-F5344CB8AC3E}">
        <p14:creationId xmlns:p14="http://schemas.microsoft.com/office/powerpoint/2010/main" val="827401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xmlns="" id="{A156D9AE-3EB7-4C78-8D65-45904291EB80}"/>
              </a:ext>
            </a:extLst>
          </p:cNvPr>
          <p:cNvSpPr txBox="1">
            <a:spLocks/>
          </p:cNvSpPr>
          <p:nvPr/>
        </p:nvSpPr>
        <p:spPr>
          <a:xfrm>
            <a:off x="-319791" y="1108052"/>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Anyone can buy a CPF (theoretically)</a:t>
            </a:r>
          </a:p>
          <a:p>
            <a:pPr lvl="2"/>
            <a:r>
              <a:rPr lang="en-US" sz="2600" dirty="0">
                <a:solidFill>
                  <a:prstClr val="white"/>
                </a:solidFill>
              </a:rPr>
              <a:t>Cons (based on my experience):</a:t>
            </a:r>
          </a:p>
          <a:p>
            <a:pPr lvl="3"/>
            <a:r>
              <a:rPr lang="en-US" sz="2200" dirty="0">
                <a:solidFill>
                  <a:prstClr val="white"/>
                </a:solidFill>
              </a:rPr>
              <a:t>CPFs will be 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system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capital costs even if they only deploy CPFs a couple of months a 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71425" y="124793"/>
            <a:ext cx="10515600" cy="900257"/>
          </a:xfrm>
        </p:spPr>
        <p:txBody>
          <a:bodyPr>
            <a:normAutofit fontScale="90000"/>
          </a:bodyPr>
          <a:lstStyle/>
          <a:p>
            <a:pPr algn="ctr"/>
            <a:r>
              <a:rPr lang="en-US" dirty="0" smtClean="0">
                <a:latin typeface="+mn-lt"/>
              </a:rPr>
              <a:t>Open Source Ecosystem vs. Commercialization</a:t>
            </a:r>
            <a:endParaRPr lang="en-US" dirty="0">
              <a:latin typeface="+mn-lt"/>
            </a:endParaRP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6029224" y="1025050"/>
            <a:ext cx="6072835" cy="5627528"/>
          </a:xfrm>
        </p:spPr>
        <p:txBody>
          <a:bodyPr>
            <a:normAutofit fontScale="77500" lnSpcReduction="20000"/>
          </a:bodyPr>
          <a:lstStyle/>
          <a:p>
            <a:pPr lvl="1">
              <a:lnSpc>
                <a:spcPct val="120000"/>
              </a:lnSpc>
            </a:pPr>
            <a:r>
              <a:rPr lang="en-US" sz="3600" dirty="0" smtClean="0"/>
              <a:t>Open Source Ecosystem</a:t>
            </a:r>
            <a:endParaRPr lang="en-US" sz="3600" dirty="0"/>
          </a:p>
          <a:p>
            <a:pPr lvl="2">
              <a:lnSpc>
                <a:spcPct val="120000"/>
              </a:lnSpc>
            </a:pPr>
            <a:r>
              <a:rPr lang="en-US" sz="3100" dirty="0"/>
              <a:t>Pros:</a:t>
            </a:r>
          </a:p>
          <a:p>
            <a:pPr lvl="3"/>
            <a:r>
              <a:rPr lang="en-US" sz="3200" dirty="0">
                <a:solidFill>
                  <a:prstClr val="white"/>
                </a:solidFill>
              </a:rPr>
              <a:t>CPFs will be </a:t>
            </a:r>
            <a:r>
              <a:rPr lang="en-US" sz="3200" dirty="0" smtClean="0">
                <a:solidFill>
                  <a:prstClr val="white"/>
                </a:solidFill>
              </a:rPr>
              <a:t>minimum cost </a:t>
            </a:r>
            <a:endParaRPr lang="en-US" sz="3200" dirty="0">
              <a:solidFill>
                <a:prstClr val="white"/>
              </a:solidFill>
            </a:endParaRPr>
          </a:p>
          <a:p>
            <a:pPr lvl="3"/>
            <a:r>
              <a:rPr lang="en-US" sz="3200" dirty="0">
                <a:solidFill>
                  <a:prstClr val="white"/>
                </a:solidFill>
              </a:rPr>
              <a:t>Development </a:t>
            </a:r>
            <a:r>
              <a:rPr lang="en-US" sz="3200" dirty="0" smtClean="0">
                <a:solidFill>
                  <a:prstClr val="white"/>
                </a:solidFill>
              </a:rPr>
              <a:t>enabled</a:t>
            </a:r>
          </a:p>
          <a:p>
            <a:pPr lvl="3"/>
            <a:r>
              <a:rPr lang="en-US" sz="3200" dirty="0" smtClean="0">
                <a:solidFill>
                  <a:prstClr val="white"/>
                </a:solidFill>
              </a:rPr>
              <a:t>Improved </a:t>
            </a:r>
            <a:r>
              <a:rPr lang="en-US" sz="3200" dirty="0">
                <a:solidFill>
                  <a:prstClr val="white"/>
                </a:solidFill>
              </a:rPr>
              <a:t>reliability</a:t>
            </a:r>
          </a:p>
          <a:p>
            <a:pPr lvl="3"/>
            <a:r>
              <a:rPr lang="en-US" sz="3200" dirty="0" smtClean="0">
                <a:solidFill>
                  <a:prstClr val="white"/>
                </a:solidFill>
              </a:rPr>
              <a:t>No sole </a:t>
            </a:r>
            <a:r>
              <a:rPr lang="en-US" sz="3200" dirty="0">
                <a:solidFill>
                  <a:prstClr val="white"/>
                </a:solidFill>
              </a:rPr>
              <a:t>source risks</a:t>
            </a:r>
          </a:p>
          <a:p>
            <a:pPr lvl="3"/>
            <a:r>
              <a:rPr lang="en-US" sz="3200" dirty="0" smtClean="0">
                <a:solidFill>
                  <a:prstClr val="white"/>
                </a:solidFill>
              </a:rPr>
              <a:t>Provides the entire system </a:t>
            </a:r>
            <a:r>
              <a:rPr lang="en-US" sz="3200" dirty="0">
                <a:solidFill>
                  <a:prstClr val="white"/>
                </a:solidFill>
              </a:rPr>
              <a:t>required for successful projects</a:t>
            </a:r>
          </a:p>
          <a:p>
            <a:pPr lvl="3"/>
            <a:r>
              <a:rPr lang="en-US" sz="3200" dirty="0" smtClean="0">
                <a:solidFill>
                  <a:prstClr val="white"/>
                </a:solidFill>
              </a:rPr>
              <a:t>Unlimited flexibility </a:t>
            </a:r>
            <a:r>
              <a:rPr lang="en-US" sz="3200" dirty="0">
                <a:solidFill>
                  <a:prstClr val="white"/>
                </a:solidFill>
              </a:rPr>
              <a:t>to address new applications</a:t>
            </a:r>
          </a:p>
          <a:p>
            <a:pPr lvl="3"/>
            <a:r>
              <a:rPr lang="en-US" sz="3200" dirty="0" smtClean="0">
                <a:solidFill>
                  <a:prstClr val="white"/>
                </a:solidFill>
              </a:rPr>
              <a:t>CPFs and expertise may be available as part of the Open Source Community</a:t>
            </a:r>
            <a:endParaRPr lang="en-US" sz="3200" dirty="0">
              <a:solidFill>
                <a:prstClr val="white"/>
              </a:solidFill>
            </a:endParaRPr>
          </a:p>
          <a:p>
            <a:pPr lvl="2">
              <a:lnSpc>
                <a:spcPct val="120000"/>
              </a:lnSpc>
            </a:pPr>
            <a:r>
              <a:rPr lang="en-US" sz="3100" dirty="0" smtClean="0"/>
              <a:t>Cons</a:t>
            </a:r>
            <a:r>
              <a:rPr lang="en-US" sz="3100" dirty="0"/>
              <a:t>:</a:t>
            </a:r>
          </a:p>
          <a:p>
            <a:pPr lvl="3">
              <a:lnSpc>
                <a:spcPct val="120000"/>
              </a:lnSpc>
            </a:pPr>
            <a:r>
              <a:rPr lang="en-US" sz="3100" dirty="0" smtClean="0"/>
              <a:t>A critical mass of users is required for feasibility</a:t>
            </a:r>
            <a:endParaRPr lang="en-US" sz="2800" dirty="0"/>
          </a:p>
        </p:txBody>
      </p:sp>
    </p:spTree>
    <p:extLst>
      <p:ext uri="{BB962C8B-B14F-4D97-AF65-F5344CB8AC3E}">
        <p14:creationId xmlns:p14="http://schemas.microsoft.com/office/powerpoint/2010/main" val="41749701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My Preference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811" y="1828381"/>
            <a:ext cx="7820488" cy="3675629"/>
          </a:xfrm>
          <a:prstGeom prst="rect">
            <a:avLst/>
          </a:prstGeom>
        </p:spPr>
      </p:pic>
      <p:pic>
        <p:nvPicPr>
          <p:cNvPr id="5" name="Picture 4"/>
          <p:cNvPicPr>
            <a:picLocks noChangeAspect="1"/>
          </p:cNvPicPr>
          <p:nvPr/>
        </p:nvPicPr>
        <p:blipFill>
          <a:blip r:embed="rId4"/>
          <a:stretch>
            <a:fillRect/>
          </a:stretch>
        </p:blipFill>
        <p:spPr>
          <a:xfrm>
            <a:off x="8295408" y="1233290"/>
            <a:ext cx="3592538" cy="4702815"/>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3000"/>
                            </p:stCondLst>
                            <p:childTnLst>
                              <p:par>
                                <p:cTn id="12" presetID="2" presetClass="entr" presetSubtype="4" fill="hold" nodeType="afterEffect">
                                  <p:stCondLst>
                                    <p:cond delay="100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65" y="0"/>
            <a:ext cx="10515600" cy="1325563"/>
          </a:xfrm>
        </p:spPr>
        <p:txBody>
          <a:bodyPr/>
          <a:lstStyle/>
          <a:p>
            <a:r>
              <a:rPr lang="en-US" dirty="0" smtClean="0"/>
              <a:t>One of my Pipe Dreams</a:t>
            </a:r>
            <a:endParaRPr lang="en-US" dirty="0"/>
          </a:p>
        </p:txBody>
      </p:sp>
      <p:sp>
        <p:nvSpPr>
          <p:cNvPr id="3" name="Content Placeholder 2"/>
          <p:cNvSpPr>
            <a:spLocks noGrp="1"/>
          </p:cNvSpPr>
          <p:nvPr>
            <p:ph idx="1"/>
          </p:nvPr>
        </p:nvSpPr>
        <p:spPr>
          <a:xfrm>
            <a:off x="128665" y="1241007"/>
            <a:ext cx="6077263" cy="5239739"/>
          </a:xfrm>
        </p:spPr>
        <p:txBody>
          <a:bodyPr>
            <a:normAutofit fontScale="85000" lnSpcReduction="20000"/>
          </a:bodyPr>
          <a:lstStyle/>
          <a:p>
            <a:r>
              <a:rPr lang="en-US" dirty="0" smtClean="0"/>
              <a:t>A team of bright, energetic, fearless science and engineering students write a proposal with the UCSC Fisheries Collaborative Program to support “sustainable fisheries through research, education and outreach”</a:t>
            </a:r>
          </a:p>
          <a:p>
            <a:r>
              <a:rPr lang="en-US" dirty="0" smtClean="0"/>
              <a:t>They work with Sustain Lake Tanganyika to develop a fit-for-their-purposes Observing System</a:t>
            </a:r>
          </a:p>
          <a:p>
            <a:pPr lvl="1"/>
            <a:r>
              <a:rPr lang="en-US" dirty="0" smtClean="0"/>
              <a:t>Fishery management, education and outreach, jobs</a:t>
            </a:r>
          </a:p>
          <a:p>
            <a:r>
              <a:rPr lang="en-US" dirty="0" smtClean="0"/>
              <a:t>They run a pilot project in Lake Tanganyika to build a baseline data set describing the current state of the Lake.</a:t>
            </a:r>
          </a:p>
          <a:p>
            <a:r>
              <a:rPr lang="en-US" dirty="0" smtClean="0"/>
              <a:t>Subsequent field programs build a time series that can be used to build a more sustainable fishery and improve the welfare of the local communities</a:t>
            </a:r>
            <a:endParaRPr lang="en-US" dirty="0"/>
          </a:p>
        </p:txBody>
      </p:sp>
      <p:pic>
        <p:nvPicPr>
          <p:cNvPr id="4" name="Picture 3"/>
          <p:cNvPicPr>
            <a:picLocks noChangeAspect="1"/>
          </p:cNvPicPr>
          <p:nvPr/>
        </p:nvPicPr>
        <p:blipFill>
          <a:blip r:embed="rId2"/>
          <a:stretch>
            <a:fillRect/>
          </a:stretch>
        </p:blipFill>
        <p:spPr>
          <a:xfrm>
            <a:off x="6300866" y="126165"/>
            <a:ext cx="5776672" cy="5240471"/>
          </a:xfrm>
          <a:prstGeom prst="rect">
            <a:avLst/>
          </a:prstGeom>
        </p:spPr>
      </p:pic>
      <p:pic>
        <p:nvPicPr>
          <p:cNvPr id="5" name="Picture 4"/>
          <p:cNvPicPr>
            <a:picLocks noChangeAspect="1"/>
          </p:cNvPicPr>
          <p:nvPr/>
        </p:nvPicPr>
        <p:blipFill>
          <a:blip r:embed="rId3"/>
          <a:stretch>
            <a:fillRect/>
          </a:stretch>
        </p:blipFill>
        <p:spPr>
          <a:xfrm>
            <a:off x="10403174" y="253783"/>
            <a:ext cx="1622548" cy="637805"/>
          </a:xfrm>
          <a:prstGeom prst="rect">
            <a:avLst/>
          </a:prstGeom>
        </p:spPr>
      </p:pic>
      <p:sp>
        <p:nvSpPr>
          <p:cNvPr id="6" name="TextBox 5"/>
          <p:cNvSpPr txBox="1"/>
          <p:nvPr/>
        </p:nvSpPr>
        <p:spPr>
          <a:xfrm>
            <a:off x="6250898" y="5492801"/>
            <a:ext cx="5871611" cy="1077218"/>
          </a:xfrm>
          <a:prstGeom prst="rect">
            <a:avLst/>
          </a:prstGeom>
          <a:noFill/>
          <a:ln w="19050">
            <a:solidFill>
              <a:schemeClr val="tx1"/>
            </a:solidFill>
          </a:ln>
        </p:spPr>
        <p:txBody>
          <a:bodyPr wrap="square" rtlCol="0">
            <a:spAutoFit/>
          </a:bodyPr>
          <a:lstStyle/>
          <a:p>
            <a:r>
              <a:rPr lang="en-US" sz="1600" b="1" dirty="0"/>
              <a:t>Committed to safeguarding the Lake Tanganyika ecosystem whilst improving the welfare of her local </a:t>
            </a:r>
            <a:r>
              <a:rPr lang="en-US" sz="1600" b="1" dirty="0" smtClean="0"/>
              <a:t>communities. Vision: A </a:t>
            </a:r>
            <a:r>
              <a:rPr lang="en-US" sz="1600" b="1" dirty="0"/>
              <a:t>healthy Lake Tanganyika with thriving fish </a:t>
            </a:r>
            <a:r>
              <a:rPr lang="en-US" sz="1600" b="1" dirty="0" smtClean="0"/>
              <a:t>populations</a:t>
            </a:r>
            <a:r>
              <a:rPr lang="en-US" sz="1600" b="1" dirty="0"/>
              <a:t>, forests and </a:t>
            </a:r>
            <a:r>
              <a:rPr lang="en-US" sz="1600" b="1" dirty="0" smtClean="0"/>
              <a:t>people.</a:t>
            </a:r>
            <a:r>
              <a:rPr lang="en-US" sz="1600" b="1" dirty="0"/>
              <a:t> </a:t>
            </a:r>
            <a:r>
              <a:rPr lang="en-US" sz="1600" b="1" dirty="0" smtClean="0"/>
              <a:t>https</a:t>
            </a:r>
            <a:r>
              <a:rPr lang="en-US" sz="1600" b="1" dirty="0"/>
              <a:t>://www.sustaintz.org/</a:t>
            </a:r>
            <a:endParaRPr lang="en-US" sz="1600" b="1" dirty="0" smtClean="0"/>
          </a:p>
        </p:txBody>
      </p:sp>
    </p:spTree>
    <p:extLst>
      <p:ext uri="{BB962C8B-B14F-4D97-AF65-F5344CB8AC3E}">
        <p14:creationId xmlns:p14="http://schemas.microsoft.com/office/powerpoint/2010/main" val="4365966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EC405-8634-428C-857F-415C2B3CDA83}"/>
              </a:ext>
            </a:extLst>
          </p:cNvPr>
          <p:cNvSpPr>
            <a:spLocks noGrp="1"/>
          </p:cNvSpPr>
          <p:nvPr>
            <p:ph type="title"/>
          </p:nvPr>
        </p:nvSpPr>
        <p:spPr>
          <a:xfrm>
            <a:off x="227222" y="5118662"/>
            <a:ext cx="6821556" cy="1166191"/>
          </a:xfrm>
        </p:spPr>
        <p:txBody>
          <a:bodyPr/>
          <a:lstStyle/>
          <a:p>
            <a:pPr algn="ctr"/>
            <a:r>
              <a:rPr lang="en-US" dirty="0">
                <a:latin typeface="+mn-lt"/>
              </a:rPr>
              <a:t>Thanks for listening</a:t>
            </a:r>
          </a:p>
        </p:txBody>
      </p:sp>
      <p:sp>
        <p:nvSpPr>
          <p:cNvPr id="3" name="Content Placeholder 2">
            <a:extLst>
              <a:ext uri="{FF2B5EF4-FFF2-40B4-BE49-F238E27FC236}">
                <a16:creationId xmlns:a16="http://schemas.microsoft.com/office/drawing/2014/main" xmlns="" id="{B1989A26-BED8-453C-8157-467DBC79C5ED}"/>
              </a:ext>
            </a:extLst>
          </p:cNvPr>
          <p:cNvSpPr>
            <a:spLocks noGrp="1"/>
          </p:cNvSpPr>
          <p:nvPr>
            <p:ph idx="1"/>
          </p:nvPr>
        </p:nvSpPr>
        <p:spPr>
          <a:xfrm>
            <a:off x="292086" y="636020"/>
            <a:ext cx="7046843" cy="4598505"/>
          </a:xfrm>
        </p:spPr>
        <p:txBody>
          <a:bodyPr>
            <a:noAutofit/>
          </a:bodyPr>
          <a:lstStyle/>
          <a:p>
            <a:r>
              <a:rPr lang="en-US" sz="3000" dirty="0"/>
              <a:t>The CPF Village includes: Jerry Allen, Magdalena Carranza, Paul </a:t>
            </a:r>
            <a:r>
              <a:rPr lang="en-US" sz="3000" dirty="0" err="1"/>
              <a:t>Conen</a:t>
            </a:r>
            <a:r>
              <a:rPr lang="en-US" sz="3000" dirty="0"/>
              <a:t>, Jared Figurski, </a:t>
            </a:r>
            <a:r>
              <a:rPr lang="en-US" sz="3000" dirty="0" smtClean="0"/>
              <a:t>Ken Johnson, Chad </a:t>
            </a:r>
            <a:r>
              <a:rPr lang="en-US" sz="3000" dirty="0"/>
              <a:t>Kecy, Eric Martin, Tanya Maurer, James McClure, </a:t>
            </a:r>
            <a:r>
              <a:rPr lang="en-US" sz="3000" dirty="0" smtClean="0"/>
              <a:t>Paul McGill, Ed Mellinger, Jim </a:t>
            </a:r>
            <a:r>
              <a:rPr lang="en-US" sz="3000" dirty="0"/>
              <a:t>Montgomery, Josh Plant, Jose Rosal, Aaron Schnittger, Ray Thompson, Mark </a:t>
            </a:r>
            <a:r>
              <a:rPr lang="en-US" sz="3000" dirty="0" err="1"/>
              <a:t>Tynes</a:t>
            </a:r>
            <a:r>
              <a:rPr lang="en-US" sz="3000" dirty="0"/>
              <a:t>, Joe </a:t>
            </a:r>
            <a:r>
              <a:rPr lang="en-US" sz="3000" dirty="0" smtClean="0"/>
              <a:t>Warren</a:t>
            </a:r>
          </a:p>
          <a:p>
            <a:r>
              <a:rPr lang="en-US" sz="3000" dirty="0" smtClean="0"/>
              <a:t>This </a:t>
            </a:r>
            <a:r>
              <a:rPr lang="en-US" sz="3000" dirty="0"/>
              <a:t>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603199" y="300915"/>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484772" y="833507"/>
            <a:ext cx="10515600" cy="900257"/>
          </a:xfrm>
        </p:spPr>
        <p:txBody>
          <a:bodyPr/>
          <a:lstStyle/>
          <a:p>
            <a:pPr algn="ctr"/>
            <a:r>
              <a:rPr lang="en-US" dirty="0" smtClean="0">
                <a:latin typeface="+mn-lt"/>
              </a:rPr>
              <a:t>Additional Material</a:t>
            </a:r>
            <a:endParaRPr lang="en-US" dirty="0">
              <a:latin typeface="+mn-lt"/>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650522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411823" y="1571801"/>
            <a:ext cx="6646624" cy="5325269"/>
          </a:xfrm>
        </p:spPr>
        <p:txBody>
          <a:bodyPr>
            <a:normAutofit/>
          </a:bodyPr>
          <a:lstStyle/>
          <a:p>
            <a:r>
              <a:rPr lang="en-US" sz="3600" dirty="0"/>
              <a:t>Possible tech transfer options:</a:t>
            </a:r>
          </a:p>
          <a:p>
            <a:pPr lvl="2"/>
            <a:r>
              <a:rPr lang="en-US" sz="2800" dirty="0"/>
              <a:t>Collaborations</a:t>
            </a:r>
          </a:p>
          <a:p>
            <a:pPr lvl="2"/>
            <a:r>
              <a:rPr lang="en-US" sz="2800" dirty="0"/>
              <a:t>Commercialization</a:t>
            </a:r>
          </a:p>
          <a:p>
            <a:pPr lvl="2"/>
            <a:r>
              <a:rPr lang="en-US" sz="2800" dirty="0"/>
              <a:t>Open Source</a:t>
            </a:r>
          </a:p>
          <a:p>
            <a:pPr lvl="2"/>
            <a:r>
              <a:rPr lang="en-US" sz="2800" dirty="0"/>
              <a:t>Others?</a:t>
            </a:r>
          </a:p>
        </p:txBody>
      </p:sp>
      <p:pic>
        <p:nvPicPr>
          <p:cNvPr id="6" name="Picture 5">
            <a:extLst>
              <a:ext uri="{FF2B5EF4-FFF2-40B4-BE49-F238E27FC236}">
                <a16:creationId xmlns:a16="http://schemas.microsoft.com/office/drawing/2014/main" xmlns=""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xmlns=""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CPF Open Source Ecosystem (COSE)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a:t>The critical component is an appropriate size group of users</a:t>
            </a:r>
          </a:p>
          <a:p>
            <a:pPr lvl="2"/>
            <a:r>
              <a:rPr lang="en-US" sz="3200" dirty="0"/>
              <a:t>~10 CPFs a year for a couple of years </a:t>
            </a:r>
          </a:p>
          <a:p>
            <a:pPr marL="914400" lvl="2" indent="0">
              <a:buNone/>
            </a:pPr>
            <a:r>
              <a:rPr lang="en-US" sz="3200" dirty="0"/>
              <a:t>OR</a:t>
            </a:r>
          </a:p>
          <a:p>
            <a:pPr lvl="2"/>
            <a:r>
              <a:rPr lang="en-US" sz="3200" dirty="0"/>
              <a:t>3-5 Projects a year</a:t>
            </a:r>
          </a:p>
          <a:p>
            <a:pPr marL="914400" lvl="2" indent="0">
              <a:buNone/>
            </a:pPr>
            <a:r>
              <a:rPr lang="en-US" sz="3200" dirty="0"/>
              <a:t>OR</a:t>
            </a:r>
          </a:p>
          <a:p>
            <a:pPr lvl="2"/>
            <a:r>
              <a:rPr lang="en-US" sz="3200" dirty="0"/>
              <a:t>1 large volume need and everyone else tags along </a:t>
            </a:r>
            <a:r>
              <a:rPr lang="en-US" sz="3200" dirty="0">
                <a:sym typeface="Wingdings" panose="05000000000000000000" pitchFamily="2" charset="2"/>
              </a:rPr>
              <a:t> MRV for </a:t>
            </a:r>
            <a:r>
              <a:rPr lang="en-US" sz="3200" dirty="0" err="1">
                <a:sym typeface="Wingdings" panose="05000000000000000000" pitchFamily="2" charset="2"/>
              </a:rPr>
              <a:t>mCDR</a:t>
            </a:r>
            <a:endParaRPr lang="en-US" sz="3200" dirty="0">
              <a:sym typeface="Wingdings" panose="05000000000000000000" pitchFamily="2" charset="2"/>
            </a:endParaRP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xmlns=""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D166E03C-DC32-4987-BAF8-3909AFFCD783}"/>
              </a:ext>
            </a:extLst>
          </p:cNvPr>
          <p:cNvPicPr>
            <a:picLocks noChangeAspect="1"/>
          </p:cNvPicPr>
          <p:nvPr/>
        </p:nvPicPr>
        <p:blipFill>
          <a:blip r:embed="rId4"/>
          <a:stretch>
            <a:fillRect/>
          </a:stretch>
        </p:blipFill>
        <p:spPr>
          <a:xfrm>
            <a:off x="9553875" y="2650965"/>
            <a:ext cx="1201016" cy="377985"/>
          </a:xfrm>
          <a:prstGeom prst="rect">
            <a:avLst/>
          </a:prstGeom>
        </p:spPr>
      </p:pic>
    </p:spTree>
    <p:extLst>
      <p:ext uri="{BB962C8B-B14F-4D97-AF65-F5344CB8AC3E}">
        <p14:creationId xmlns:p14="http://schemas.microsoft.com/office/powerpoint/2010/main" val="4282978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COSE 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a:sym typeface="Wingdings" panose="05000000000000000000" pitchFamily="2" charset="2"/>
              </a:rPr>
              <a:t>2</a:t>
            </a:r>
            <a:r>
              <a:rPr lang="en-US" sz="3600" baseline="30000" dirty="0">
                <a:sym typeface="Wingdings" panose="05000000000000000000" pitchFamily="2" charset="2"/>
              </a:rPr>
              <a:t>nd</a:t>
            </a:r>
            <a:r>
              <a:rPr lang="en-US" sz="3600" dirty="0">
                <a:sym typeface="Wingdings" panose="05000000000000000000" pitchFamily="2" charset="2"/>
              </a:rPr>
              <a:t> most critical: 1 committed, motivated CPF group</a:t>
            </a:r>
            <a:endParaRPr lang="en-US" sz="3600" dirty="0"/>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xmlns=""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9325F930-C858-481F-8B32-4F3C2995BB27}"/>
              </a:ext>
            </a:extLst>
          </p:cNvPr>
          <p:cNvSpPr/>
          <p:nvPr/>
        </p:nvSpPr>
        <p:spPr>
          <a:xfrm>
            <a:off x="9336781" y="1746000"/>
            <a:ext cx="1275664" cy="13507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B5564849-F8DF-405B-A2BC-3E17FA82F181}"/>
              </a:ext>
            </a:extLst>
          </p:cNvPr>
          <p:cNvSpPr txBox="1"/>
          <p:nvPr/>
        </p:nvSpPr>
        <p:spPr>
          <a:xfrm>
            <a:off x="9561201" y="2667873"/>
            <a:ext cx="1182624" cy="307777"/>
          </a:xfrm>
          <a:prstGeom prst="rect">
            <a:avLst/>
          </a:prstGeom>
          <a:noFill/>
        </p:spPr>
        <p:txBody>
          <a:bodyPr wrap="square" rtlCol="0">
            <a:spAutoFit/>
          </a:bodyPr>
          <a:lstStyle/>
          <a:p>
            <a:r>
              <a:rPr lang="en-US" sz="1400" dirty="0">
                <a:solidFill>
                  <a:schemeClr val="bg1"/>
                </a:solidFill>
              </a:rPr>
              <a:t>ENGINEER</a:t>
            </a:r>
          </a:p>
        </p:txBody>
      </p:sp>
      <p:sp>
        <p:nvSpPr>
          <p:cNvPr id="12" name="Oval 11">
            <a:extLst>
              <a:ext uri="{FF2B5EF4-FFF2-40B4-BE49-F238E27FC236}">
                <a16:creationId xmlns:a16="http://schemas.microsoft.com/office/drawing/2014/main" xmlns="" id="{0E360D6A-CCCF-4F0E-8334-8D2B819A2453}"/>
              </a:ext>
            </a:extLst>
          </p:cNvPr>
          <p:cNvSpPr/>
          <p:nvPr/>
        </p:nvSpPr>
        <p:spPr>
          <a:xfrm>
            <a:off x="10612445" y="4018641"/>
            <a:ext cx="1280072"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71434"/>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a:t>3</a:t>
            </a:r>
            <a:r>
              <a:rPr lang="en-US" sz="3900" baseline="30000" dirty="0"/>
              <a:t>rd</a:t>
            </a:r>
            <a:r>
              <a:rPr lang="en-US" sz="3900" dirty="0"/>
              <a:t> most critical: A source of CPFs</a:t>
            </a:r>
          </a:p>
          <a:p>
            <a:pPr lvl="2"/>
            <a:r>
              <a:rPr lang="en-US" sz="2600" dirty="0"/>
              <a:t>Contract Manufacturer</a:t>
            </a:r>
          </a:p>
          <a:p>
            <a:pPr lvl="2"/>
            <a:r>
              <a:rPr lang="en-US" sz="2600" dirty="0"/>
              <a:t>Equipment supply pool</a:t>
            </a:r>
          </a:p>
          <a:p>
            <a:pPr lvl="3"/>
            <a:r>
              <a:rPr lang="en-US" sz="2600" dirty="0"/>
              <a:t>NSF Ocean Bottom Seismograph Instrument Center</a:t>
            </a:r>
          </a:p>
          <a:p>
            <a:pPr lvl="3"/>
            <a:r>
              <a:rPr lang="en-US" sz="2600" dirty="0"/>
              <a:t>UNOLS Ships and ROVs</a:t>
            </a:r>
          </a:p>
          <a:p>
            <a:pPr lvl="3"/>
            <a:r>
              <a:rPr lang="en-US" sz="2400" dirty="0"/>
              <a:t>Philanthropic Organization</a:t>
            </a:r>
          </a:p>
          <a:p>
            <a:pPr lvl="2"/>
            <a:r>
              <a:rPr lang="en-US" sz="2600" dirty="0"/>
              <a:t>Sponsored builder workshops</a:t>
            </a:r>
          </a:p>
          <a:p>
            <a:pPr lvl="2"/>
            <a:r>
              <a:rPr lang="en-US" sz="2600" dirty="0"/>
              <a:t>DIY documentation</a:t>
            </a:r>
          </a:p>
          <a:p>
            <a:pPr lvl="2"/>
            <a:r>
              <a:rPr lang="en-US" sz="2600" dirty="0"/>
              <a:t>Cooperative CPF-centric groups</a:t>
            </a:r>
          </a:p>
          <a:p>
            <a:pPr lvl="2"/>
            <a:r>
              <a:rPr lang="en-US" sz="2600" dirty="0"/>
              <a:t>Non-exclusive licensees</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xmlns=""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xmlns="" id="{A6639F67-6192-400E-8EBE-CFEDB988C8BE}"/>
              </a:ext>
            </a:extLst>
          </p:cNvPr>
          <p:cNvPicPr>
            <a:picLocks noChangeAspect="1"/>
          </p:cNvPicPr>
          <p:nvPr/>
        </p:nvPicPr>
        <p:blipFill>
          <a:blip r:embed="rId4"/>
          <a:stretch>
            <a:fillRect/>
          </a:stretch>
        </p:blipFill>
        <p:spPr>
          <a:xfrm>
            <a:off x="9549167" y="2611321"/>
            <a:ext cx="1201016" cy="377985"/>
          </a:xfrm>
          <a:prstGeom prst="rect">
            <a:avLst/>
          </a:prstGeom>
        </p:spPr>
      </p:pic>
    </p:spTree>
    <p:extLst>
      <p:ext uri="{BB962C8B-B14F-4D97-AF65-F5344CB8AC3E}">
        <p14:creationId xmlns:p14="http://schemas.microsoft.com/office/powerpoint/2010/main" val="3480273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a:t>
            </a:r>
            <a:r>
              <a:rPr lang="en-US" sz="2400" dirty="0" smtClean="0">
                <a:solidFill>
                  <a:schemeClr val="tx1">
                    <a:lumMod val="85000"/>
                  </a:schemeClr>
                </a:solidFill>
              </a:rPr>
              <a:t>observing system </a:t>
            </a:r>
            <a:r>
              <a:rPr lang="en-US" sz="2400" dirty="0">
                <a:solidFill>
                  <a:schemeClr val="tx1">
                    <a:lumMod val="85000"/>
                  </a:schemeClr>
                </a:solidFill>
              </a:rPr>
              <a:t>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the GO-BGC suite of biogeochemical sensors: CTD, Oxygen, pH, Nitrate, Fluorescence, Backscatter, Optical Radiation and others</a:t>
            </a:r>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a:t>Also critical: Expertise</a:t>
            </a:r>
          </a:p>
          <a:p>
            <a:pPr lvl="2"/>
            <a:r>
              <a:rPr lang="en-US" sz="3200" dirty="0"/>
              <a:t>Proposal development</a:t>
            </a:r>
          </a:p>
          <a:p>
            <a:pPr lvl="2"/>
            <a:r>
              <a:rPr lang="en-US" sz="3200" dirty="0"/>
              <a:t>Project planning</a:t>
            </a:r>
          </a:p>
          <a:p>
            <a:pPr lvl="2"/>
            <a:r>
              <a:rPr lang="en-US" sz="3200" dirty="0"/>
              <a:t>Project Execution</a:t>
            </a:r>
          </a:p>
          <a:p>
            <a:pPr lvl="2"/>
            <a:r>
              <a:rPr lang="en-US" sz="3200" dirty="0"/>
              <a:t>“Rent-a-Tech”</a:t>
            </a:r>
          </a:p>
          <a:p>
            <a:pPr lvl="3"/>
            <a:r>
              <a:rPr lang="en-US" sz="2800" dirty="0"/>
              <a:t>Field work design, prep, deploy, operations, recover</a:t>
            </a:r>
            <a:r>
              <a:rPr lang="en-US" sz="3200" dirty="0"/>
              <a:t>	</a:t>
            </a:r>
          </a:p>
          <a:p>
            <a:pPr lvl="2"/>
            <a:r>
              <a:rPr lang="en-US" sz="3200" dirty="0"/>
              <a:t>One-stop-shop providers</a:t>
            </a:r>
          </a:p>
          <a:p>
            <a:pPr lvl="3"/>
            <a:r>
              <a:rPr lang="en-US" sz="2800" dirty="0"/>
              <a:t>If there’s a high-volume application</a:t>
            </a:r>
            <a:r>
              <a:rPr lang="en-US" sz="2600" dirty="0"/>
              <a:t>	</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xmlns=""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xmlns=""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xmlns=""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xmlns=""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xmlns=""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xmlns=""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pic>
        <p:nvPicPr>
          <p:cNvPr id="12" name="Picture 11">
            <a:extLst>
              <a:ext uri="{FF2B5EF4-FFF2-40B4-BE49-F238E27FC236}">
                <a16:creationId xmlns:a16="http://schemas.microsoft.com/office/drawing/2014/main" xmlns="" id="{E6C7CD4F-ADD2-464B-92BA-250CC5BF2412}"/>
              </a:ext>
            </a:extLst>
          </p:cNvPr>
          <p:cNvPicPr>
            <a:picLocks noChangeAspect="1"/>
          </p:cNvPicPr>
          <p:nvPr/>
        </p:nvPicPr>
        <p:blipFill>
          <a:blip r:embed="rId5"/>
          <a:stretch>
            <a:fillRect/>
          </a:stretch>
        </p:blipFill>
        <p:spPr>
          <a:xfrm>
            <a:off x="9549516" y="2614449"/>
            <a:ext cx="1201016" cy="377985"/>
          </a:xfrm>
          <a:prstGeom prst="rect">
            <a:avLst/>
          </a:prstGeom>
        </p:spPr>
      </p:pic>
    </p:spTree>
    <p:extLst>
      <p:ext uri="{BB962C8B-B14F-4D97-AF65-F5344CB8AC3E}">
        <p14:creationId xmlns:p14="http://schemas.microsoft.com/office/powerpoint/2010/main" val="2625628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02190" y="1482703"/>
            <a:ext cx="7710347" cy="5315318"/>
          </a:xfrm>
        </p:spPr>
        <p:txBody>
          <a:bodyPr>
            <a:normAutofit lnSpcReduction="10000"/>
          </a:bodyPr>
          <a:lstStyle/>
          <a:p>
            <a:pPr lvl="1"/>
            <a:r>
              <a:rPr lang="en-US" sz="3900" dirty="0"/>
              <a:t>Open sourcing an appropriate data pipeline is critical</a:t>
            </a:r>
          </a:p>
          <a:p>
            <a:pPr lvl="1"/>
            <a:r>
              <a:rPr lang="en-US" sz="3600" dirty="0"/>
              <a:t>Argo-BGC is a model for research data</a:t>
            </a:r>
          </a:p>
          <a:p>
            <a:pPr lvl="2"/>
            <a:r>
              <a:rPr lang="en-US" sz="3200" dirty="0"/>
              <a:t>Excellent docs but can it be open-sourced?</a:t>
            </a:r>
          </a:p>
          <a:p>
            <a:pPr lvl="1"/>
            <a:r>
              <a:rPr lang="en-US" sz="3600" dirty="0"/>
              <a:t>Outflow should be scalable,      relevant data products</a:t>
            </a:r>
          </a:p>
          <a:p>
            <a:pPr lvl="2"/>
            <a:r>
              <a:rPr lang="en-US" sz="3200" dirty="0"/>
              <a:t>Need data product developers</a:t>
            </a:r>
          </a:p>
          <a:p>
            <a:pPr lvl="2"/>
            <a:r>
              <a:rPr lang="en-US" sz="3200" dirty="0"/>
              <a:t>NOAA Future Seas might be an example</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802879" y="5448857"/>
            <a:ext cx="4191537" cy="830997"/>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xmlns=""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xmlns=""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xmlns=""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xmlns=""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xmlns=""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xmlns=""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xmlns=""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1" name="Picture 20">
            <a:extLst>
              <a:ext uri="{FF2B5EF4-FFF2-40B4-BE49-F238E27FC236}">
                <a16:creationId xmlns:a16="http://schemas.microsoft.com/office/drawing/2014/main" xmlns=""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pic>
        <p:nvPicPr>
          <p:cNvPr id="4" name="Picture 3">
            <a:extLst>
              <a:ext uri="{FF2B5EF4-FFF2-40B4-BE49-F238E27FC236}">
                <a16:creationId xmlns:a16="http://schemas.microsoft.com/office/drawing/2014/main" xmlns="" id="{4A16C151-806E-4366-8C9A-17C19DB96561}"/>
              </a:ext>
            </a:extLst>
          </p:cNvPr>
          <p:cNvPicPr>
            <a:picLocks noChangeAspect="1"/>
          </p:cNvPicPr>
          <p:nvPr/>
        </p:nvPicPr>
        <p:blipFill>
          <a:blip r:embed="rId5"/>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25844156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Risks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01089" y="1343177"/>
            <a:ext cx="7389784" cy="5062082"/>
          </a:xfrm>
        </p:spPr>
        <p:txBody>
          <a:bodyPr>
            <a:normAutofit fontScale="92500" lnSpcReduction="20000"/>
          </a:bodyPr>
          <a:lstStyle/>
          <a:p>
            <a:pPr lvl="1"/>
            <a:r>
              <a:rPr lang="en-US" sz="3600" dirty="0"/>
              <a:t>Sensor maturity</a:t>
            </a:r>
          </a:p>
          <a:p>
            <a:pPr lvl="2"/>
            <a:r>
              <a:rPr lang="en-US" sz="3200" dirty="0"/>
              <a:t>e.g., Measuring pH in the ocean requires significant expertise</a:t>
            </a:r>
          </a:p>
          <a:p>
            <a:pPr lvl="2"/>
            <a:r>
              <a:rPr lang="en-US" sz="3200" dirty="0"/>
              <a:t>Interpreting FLBB and OCR data is an active conversation</a:t>
            </a:r>
          </a:p>
          <a:p>
            <a:pPr lvl="1"/>
            <a:r>
              <a:rPr lang="en-US" sz="3600" dirty="0"/>
              <a:t>Argo data centers probably don’t have the bandwidth to support non-Argo data streams</a:t>
            </a:r>
          </a:p>
          <a:p>
            <a:pPr lvl="1"/>
            <a:r>
              <a:rPr lang="en-US" sz="3600" dirty="0"/>
              <a:t>The problem with TRLs is they don’t capture who’s doing the demo</a:t>
            </a:r>
          </a:p>
          <a:p>
            <a:pPr lvl="2"/>
            <a:r>
              <a:rPr lang="en-US" sz="3200" dirty="0"/>
              <a:t>Demo by the system developers is one thing, demo by others is an entirely different kettle of fish </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4" name="Picture 3">
            <a:extLst>
              <a:ext uri="{FF2B5EF4-FFF2-40B4-BE49-F238E27FC236}">
                <a16:creationId xmlns:a16="http://schemas.microsoft.com/office/drawing/2014/main" xmlns="" id="{4A16C151-806E-4366-8C9A-17C19DB96561}"/>
              </a:ext>
            </a:extLst>
          </p:cNvPr>
          <p:cNvPicPr>
            <a:picLocks noChangeAspect="1"/>
          </p:cNvPicPr>
          <p:nvPr/>
        </p:nvPicPr>
        <p:blipFill>
          <a:blip r:embed="rId4"/>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16870520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COSE Targets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805189" y="877608"/>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err="1"/>
              <a:t>mCDR</a:t>
            </a:r>
            <a:r>
              <a:rPr lang="en-US" sz="2400" dirty="0"/>
              <a:t> MRV mandated by the government</a:t>
            </a:r>
          </a:p>
          <a:p>
            <a:pPr lvl="2"/>
            <a:r>
              <a:rPr lang="en-US" sz="2400" dirty="0"/>
              <a:t>Non-MBARI research groups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cxnSpLocks/>
            <a:stCxn id="12" idx="3"/>
          </p:cNvCxnSpPr>
          <p:nvPr/>
        </p:nvCxnSpPr>
        <p:spPr>
          <a:xfrm flipV="1">
            <a:off x="8485632" y="2673660"/>
            <a:ext cx="580254" cy="51128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599468"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solidFill>
                  <a:srgbClr val="FF0000"/>
                </a:solidFill>
              </a:rPr>
              <a:t>INSERT COSE DATA HERE</a:t>
            </a:r>
          </a:p>
        </p:txBody>
      </p:sp>
      <p:grpSp>
        <p:nvGrpSpPr>
          <p:cNvPr id="16" name="Group 15"/>
          <p:cNvGrpSpPr/>
          <p:nvPr/>
        </p:nvGrpSpPr>
        <p:grpSpPr>
          <a:xfrm>
            <a:off x="1473997" y="3963281"/>
            <a:ext cx="5871605" cy="2752745"/>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Lake Tanganyika ecosystem while improving the welfare of her local communities</a:t>
            </a:r>
          </a:p>
          <a:p>
            <a:endParaRPr lang="en-US" dirty="0"/>
          </a:p>
        </p:txBody>
      </p:sp>
      <p:cxnSp>
        <p:nvCxnSpPr>
          <p:cNvPr id="13" name="Straight Arrow Connector 12"/>
          <p:cNvCxnSpPr>
            <a:cxnSpLocks/>
            <a:stCxn id="12" idx="3"/>
          </p:cNvCxnSpPr>
          <p:nvPr/>
        </p:nvCxnSpPr>
        <p:spPr>
          <a:xfrm>
            <a:off x="8485632" y="3184942"/>
            <a:ext cx="524552" cy="10252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273025"/>
            <a:ext cx="10515600" cy="900257"/>
          </a:xfrm>
        </p:spPr>
        <p:txBody>
          <a:bodyPr>
            <a:normAutofit/>
          </a:bodyPr>
          <a:lstStyle/>
          <a:p>
            <a:pPr algn="ctr"/>
            <a:r>
              <a:rPr lang="en-US" dirty="0">
                <a:latin typeface="+mn-lt"/>
              </a:rPr>
              <a:t>Is a COSE a Realistic Possibility?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41301" y="1173282"/>
            <a:ext cx="11963401" cy="5411692"/>
          </a:xfrm>
        </p:spPr>
        <p:txBody>
          <a:bodyPr>
            <a:normAutofit/>
          </a:bodyPr>
          <a:lstStyle/>
          <a:p>
            <a:pPr lvl="2"/>
            <a:r>
              <a:rPr lang="en-US" sz="2800" dirty="0"/>
              <a:t>Step 1: POSE Phase I</a:t>
            </a:r>
          </a:p>
          <a:p>
            <a:pPr lvl="3"/>
            <a:r>
              <a:rPr lang="en-US" sz="2200" dirty="0"/>
              <a:t>are for open-source research products with a small community of external users .. may not necessarily have external content developers. The objectives are (1) enable scoping activities 2) </a:t>
            </a:r>
            <a:r>
              <a:rPr lang="en-US" sz="2200" b="1" u="sng" dirty="0"/>
              <a:t>provide training to teams interested in building such an OSE</a:t>
            </a:r>
            <a:r>
              <a:rPr lang="en-US" sz="2200" dirty="0"/>
              <a:t>  (&lt;1 Year and &lt;$300K)</a:t>
            </a:r>
          </a:p>
          <a:p>
            <a:pPr lvl="3"/>
            <a:r>
              <a:rPr lang="en-US" sz="2200" dirty="0"/>
              <a:t>Develop risk mitigation plan</a:t>
            </a:r>
          </a:p>
          <a:p>
            <a:pPr lvl="2"/>
            <a:r>
              <a:rPr lang="en-US" sz="2800" dirty="0"/>
              <a:t>Step 2: Simultaneously find funding to support a pilot project with existing CPF assets</a:t>
            </a:r>
          </a:p>
          <a:p>
            <a:pPr lvl="2"/>
            <a:r>
              <a:rPr lang="en-US" sz="2800" dirty="0"/>
              <a:t>If (POSE Phase 1 == success) then </a:t>
            </a:r>
          </a:p>
          <a:p>
            <a:pPr lvl="2"/>
            <a:r>
              <a:rPr lang="en-US" sz="2800" dirty="0"/>
              <a:t>Step 3: Pose Phase II</a:t>
            </a:r>
          </a:p>
          <a:p>
            <a:pPr lvl="3"/>
            <a:r>
              <a:rPr lang="en-US" sz="2200" dirty="0"/>
              <a:t>transition into a sustainable and robust OSE (&lt;2 Years and &lt;$1.5M)</a:t>
            </a:r>
          </a:p>
          <a:p>
            <a:pPr lvl="3"/>
            <a:r>
              <a:rPr lang="en-US" sz="2200" dirty="0"/>
              <a:t>Execute risk mitigation plan</a:t>
            </a:r>
          </a:p>
          <a:p>
            <a:pPr lvl="2"/>
            <a:r>
              <a:rPr lang="en-US" sz="2800" dirty="0"/>
              <a:t>Step 4: Execute POSE Phase II with the pilot project as the case study</a:t>
            </a:r>
          </a:p>
          <a:p>
            <a:pPr lvl="2"/>
            <a:endParaRPr lang="en-US" sz="2400" dirty="0"/>
          </a:p>
          <a:p>
            <a:pPr lvl="2"/>
            <a:endParaRPr lang="en-US" sz="2200" dirty="0"/>
          </a:p>
        </p:txBody>
      </p: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584391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xmlns=""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xmlns=""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xmlns=""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xmlns=""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xmlns=""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xmlns=""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xmlns=""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xmlns=""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xmlns=""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xmlns=""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xmlns=""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xmlns=""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xmlns=""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xmlns=""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xmlns=""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xmlns=""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xmlns=""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a:latin typeface="+mn-lt"/>
              </a:rPr>
              <a:t>Can a COSE Become a Reality?</a:t>
            </a:r>
            <a:r>
              <a:rPr lang="en-US" dirty="0">
                <a:latin typeface="+mn-lt"/>
              </a:rPr>
              <a:t/>
            </a:r>
            <a:br>
              <a:rPr lang="en-US" dirty="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1 and 2: Win a grant for a marine CO2 removal MRV system pilot project (or ?) using the COSE developed through POSE</a:t>
            </a:r>
          </a:p>
        </p:txBody>
      </p:sp>
    </p:spTree>
    <p:extLst>
      <p:ext uri="{BB962C8B-B14F-4D97-AF65-F5344CB8AC3E}">
        <p14:creationId xmlns:p14="http://schemas.microsoft.com/office/powerpoint/2010/main" val="15601571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a16="http://schemas.microsoft.com/office/drawing/2014/main" xmlns=""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a16="http://schemas.microsoft.com/office/drawing/2014/main" xmlns=""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xmlns=""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xmlns=""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xmlns=""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xmlns=""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9931" y="4156603"/>
            <a:ext cx="8657070" cy="1119935"/>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579782" y="19284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a:t>
            </a:r>
            <a:r>
              <a:rPr lang="en-US" sz="2400" dirty="0" smtClean="0">
                <a:solidFill>
                  <a:schemeClr val="tx1">
                    <a:lumMod val="85000"/>
                  </a:schemeClr>
                </a:solidFill>
              </a:rPr>
              <a:t>observing system </a:t>
            </a:r>
            <a:r>
              <a:rPr lang="en-US" sz="2400" dirty="0">
                <a:solidFill>
                  <a:schemeClr val="tx1">
                    <a:lumMod val="85000"/>
                  </a:schemeClr>
                </a:solidFill>
              </a:rPr>
              <a:t>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the GO-BGC suite of biogeochemical sensors: CTD, Oxygen, pH, Nitrate, Fluorescence, Backscatter, Optical Radiation and others</a:t>
            </a:r>
          </a:p>
          <a:p>
            <a:r>
              <a:rPr lang="en-US" sz="3200" b="1" dirty="0" smtClean="0"/>
              <a:t>The CPF systems includes CPFs, tools to manage experiments and a data system</a:t>
            </a:r>
            <a:endParaRPr lang="en-US" b="1"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0366692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xmlns=""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xmlns=""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a16="http://schemas.microsoft.com/office/drawing/2014/main" xmlns=""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a16="http://schemas.microsoft.com/office/drawing/2014/main" xmlns=""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a16="http://schemas.microsoft.com/office/drawing/2014/main" xmlns=""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a16="http://schemas.microsoft.com/office/drawing/2014/main" xmlns=""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7643" y="4836827"/>
            <a:ext cx="8657070" cy="1384043"/>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579782" y="19284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984358"/>
            <a:ext cx="8729870" cy="5427279"/>
          </a:xfrm>
        </p:spPr>
        <p:txBody>
          <a:bodyPr>
            <a:normAutofit/>
          </a:bodyPr>
          <a:lstStyle/>
          <a:p>
            <a:r>
              <a:rPr lang="en-US" sz="2400" dirty="0">
                <a:solidFill>
                  <a:schemeClr val="tx1">
                    <a:lumMod val="85000"/>
                  </a:schemeClr>
                </a:solidFill>
              </a:rPr>
              <a:t>MBARI is finishing the development of a coastal profiling float (CPF) </a:t>
            </a:r>
            <a:r>
              <a:rPr lang="en-US" sz="2400" dirty="0" smtClean="0">
                <a:solidFill>
                  <a:schemeClr val="tx1">
                    <a:lumMod val="85000"/>
                  </a:schemeClr>
                </a:solidFill>
              </a:rPr>
              <a:t>observing system </a:t>
            </a:r>
            <a:r>
              <a:rPr lang="en-US" sz="2400" dirty="0">
                <a:solidFill>
                  <a:schemeClr val="tx1">
                    <a:lumMod val="85000"/>
                  </a:schemeClr>
                </a:solidFill>
              </a:rPr>
              <a:t>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the GO-BGC suite of biogeochemical sensors: CTD, Oxygen, pH, Nitrate, Fluorescence, Backscatter, Optical Radiation and </a:t>
            </a:r>
            <a:r>
              <a:rPr lang="en-US" sz="2400" dirty="0" smtClean="0">
                <a:solidFill>
                  <a:schemeClr val="tx1">
                    <a:lumMod val="85000"/>
                  </a:schemeClr>
                </a:solidFill>
              </a:rPr>
              <a:t>others</a:t>
            </a:r>
          </a:p>
          <a:p>
            <a:r>
              <a:rPr lang="en-US" sz="2400" dirty="0">
                <a:solidFill>
                  <a:schemeClr val="tx1">
                    <a:lumMod val="85000"/>
                  </a:schemeClr>
                </a:solidFill>
              </a:rPr>
              <a:t>The CPF systems includes </a:t>
            </a:r>
            <a:r>
              <a:rPr lang="en-US" sz="2400" dirty="0" smtClean="0">
                <a:solidFill>
                  <a:schemeClr val="tx1">
                    <a:lumMod val="85000"/>
                  </a:schemeClr>
                </a:solidFill>
              </a:rPr>
              <a:t>CPFs, </a:t>
            </a:r>
            <a:r>
              <a:rPr lang="en-US" sz="2400" dirty="0">
                <a:solidFill>
                  <a:schemeClr val="tx1">
                    <a:lumMod val="85000"/>
                  </a:schemeClr>
                </a:solidFill>
              </a:rPr>
              <a:t>tools to manage experiments and a data </a:t>
            </a:r>
            <a:r>
              <a:rPr lang="en-US" sz="2400" dirty="0" smtClean="0">
                <a:solidFill>
                  <a:schemeClr val="tx1">
                    <a:lumMod val="85000"/>
                  </a:schemeClr>
                </a:solidFill>
              </a:rPr>
              <a:t>system</a:t>
            </a:r>
            <a:endParaRPr lang="en-US" sz="2400" dirty="0">
              <a:solidFill>
                <a:schemeClr val="tx1">
                  <a:lumMod val="85000"/>
                </a:schemeClr>
              </a:solidFill>
            </a:endParaRPr>
          </a:p>
          <a:p>
            <a:r>
              <a:rPr lang="en-US" sz="3200" b="1" dirty="0"/>
              <a:t>We are discussing ways to move the CPF technology out to the greater community</a:t>
            </a:r>
          </a:p>
          <a:p>
            <a:pPr lvl="1"/>
            <a:r>
              <a:rPr lang="en-US" b="1" dirty="0"/>
              <a:t>This seminar, and any follow-up, is part of the conversation</a:t>
            </a:r>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5918461" y="6411637"/>
            <a:ext cx="4549066" cy="369332"/>
          </a:xfrm>
          <a:prstGeom prst="rect">
            <a:avLst/>
          </a:prstGeom>
        </p:spPr>
        <p:txBody>
          <a:bodyPr wrap="none">
            <a:spAutoFit/>
          </a:bodyPr>
          <a:lstStyle/>
          <a:p>
            <a:r>
              <a:rPr lang="en-US" i="1" dirty="0">
                <a:latin typeface="Arial" panose="020B0604020202020204" pitchFamily="34" charset="0"/>
                <a:ea typeface="Times New Roman" panose="02020603050405020304" pitchFamily="18" charset="0"/>
              </a:rPr>
              <a:t>Photo: Lori </a:t>
            </a:r>
            <a:r>
              <a:rPr lang="en-US" i="1" dirty="0" err="1">
                <a:latin typeface="Arial" panose="020B0604020202020204" pitchFamily="34" charset="0"/>
                <a:ea typeface="Times New Roman" panose="02020603050405020304" pitchFamily="18" charset="0"/>
              </a:rPr>
              <a:t>Eanes</a:t>
            </a:r>
            <a:r>
              <a:rPr lang="en-US" i="1" dirty="0">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xmlns=""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747251" y="562225"/>
            <a:ext cx="10515600" cy="1081446"/>
          </a:xfrm>
        </p:spPr>
        <p:txBody>
          <a:bodyPr>
            <a:noAutofit/>
          </a:bodyPr>
          <a:lstStyle/>
          <a:p>
            <a:pPr algn="ctr"/>
            <a:r>
              <a:rPr lang="en-US" sz="4000" dirty="0"/>
              <a:t>Measurement, Reporting and Validation for </a:t>
            </a:r>
            <a:r>
              <a:rPr lang="en-US" sz="4000" dirty="0" err="1"/>
              <a:t>mCDR</a:t>
            </a:r>
            <a:r>
              <a:rPr lang="en-US" sz="4000" dirty="0"/>
              <a:t/>
            </a:r>
            <a:br>
              <a:rPr lang="en-US" sz="4000" dirty="0"/>
            </a:br>
            <a:r>
              <a:rPr lang="en-US" sz="3200" dirty="0"/>
              <a:t>Interesting Conversations</a:t>
            </a:r>
            <a:r>
              <a:rPr lang="en-US" sz="4000" dirty="0"/>
              <a:t/>
            </a:r>
            <a:br>
              <a:rPr lang="en-US" sz="4000" dirty="0"/>
            </a:br>
            <a:endParaRPr lang="en-US" sz="4000" dirty="0"/>
          </a:p>
        </p:txBody>
      </p:sp>
      <p:sp>
        <p:nvSpPr>
          <p:cNvPr id="3" name="Content Placeholder 2"/>
          <p:cNvSpPr>
            <a:spLocks noGrp="1"/>
          </p:cNvSpPr>
          <p:nvPr>
            <p:ph idx="1"/>
          </p:nvPr>
        </p:nvSpPr>
        <p:spPr>
          <a:xfrm>
            <a:off x="143158" y="1571517"/>
            <a:ext cx="6041742" cy="5095508"/>
          </a:xfrm>
        </p:spPr>
        <p:txBody>
          <a:bodyPr>
            <a:normAutofit lnSpcReduction="10000"/>
          </a:bodyPr>
          <a:lstStyle/>
          <a:p>
            <a:r>
              <a:rPr lang="en-US" dirty="0"/>
              <a:t>What are you trying to do?</a:t>
            </a:r>
          </a:p>
          <a:p>
            <a:pPr lvl="1"/>
            <a:r>
              <a:rPr lang="en-US" dirty="0"/>
              <a:t>What variables?</a:t>
            </a:r>
          </a:p>
          <a:p>
            <a:pPr lvl="1"/>
            <a:r>
              <a:rPr lang="en-US" dirty="0"/>
              <a:t>What spatial scale?</a:t>
            </a:r>
          </a:p>
          <a:p>
            <a:pPr lvl="1"/>
            <a:r>
              <a:rPr lang="en-US" dirty="0"/>
              <a:t>What temporal scale?</a:t>
            </a:r>
          </a:p>
          <a:p>
            <a:pPr lvl="1"/>
            <a:r>
              <a:rPr lang="en-US" dirty="0"/>
              <a:t>How’s the data processed?</a:t>
            </a:r>
          </a:p>
          <a:p>
            <a:pPr lvl="1"/>
            <a:r>
              <a:rPr lang="en-US" dirty="0"/>
              <a:t>What’s the budget?</a:t>
            </a:r>
          </a:p>
          <a:p>
            <a:r>
              <a:rPr lang="en-US" dirty="0"/>
              <a:t>Is it only about quantifying the amount of carbon removed?</a:t>
            </a:r>
          </a:p>
          <a:p>
            <a:r>
              <a:rPr lang="en-US" dirty="0"/>
              <a:t>Is it equally, more or less concerned with the effect on the ecosystem?</a:t>
            </a:r>
          </a:p>
          <a:p>
            <a:r>
              <a:rPr lang="en-US" dirty="0"/>
              <a:t>Is modelling all that’s required now    or in the future?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0446" y="1320761"/>
            <a:ext cx="4828396" cy="3138458"/>
          </a:xfrm>
          <a:prstGeom prst="rect">
            <a:avLst/>
          </a:prstGeom>
        </p:spPr>
      </p:pic>
      <p:pic>
        <p:nvPicPr>
          <p:cNvPr id="4" name="Picture 3"/>
          <p:cNvPicPr>
            <a:picLocks noChangeAspect="1"/>
          </p:cNvPicPr>
          <p:nvPr/>
        </p:nvPicPr>
        <p:blipFill rotWithShape="1">
          <a:blip r:embed="rId4"/>
          <a:srcRect l="-651" t="-1" r="5518" b="901"/>
          <a:stretch/>
        </p:blipFill>
        <p:spPr>
          <a:xfrm>
            <a:off x="6338861" y="3940852"/>
            <a:ext cx="3543300" cy="2815548"/>
          </a:xfrm>
          <a:prstGeom prst="rect">
            <a:avLst/>
          </a:prstGeom>
        </p:spPr>
      </p:pic>
      <p:sp>
        <p:nvSpPr>
          <p:cNvPr id="5" name="TextBox 4">
            <a:extLst>
              <a:ext uri="{FF2B5EF4-FFF2-40B4-BE49-F238E27FC236}">
                <a16:creationId xmlns:a16="http://schemas.microsoft.com/office/drawing/2014/main" xmlns="" id="{EADDDF7C-B10A-440E-B974-A233ACFFBC2B}"/>
              </a:ext>
            </a:extLst>
          </p:cNvPr>
          <p:cNvSpPr txBox="1"/>
          <p:nvPr/>
        </p:nvSpPr>
        <p:spPr>
          <a:xfrm>
            <a:off x="10147912" y="6020694"/>
            <a:ext cx="1635178" cy="646331"/>
          </a:xfrm>
          <a:prstGeom prst="rect">
            <a:avLst/>
          </a:prstGeom>
          <a:noFill/>
        </p:spPr>
        <p:txBody>
          <a:bodyPr wrap="square" rtlCol="0">
            <a:spAutoFit/>
          </a:bodyPr>
          <a:lstStyle/>
          <a:p>
            <a:r>
              <a:rPr lang="en-US" dirty="0"/>
              <a:t>Science News April 26, 2024 </a:t>
            </a:r>
          </a:p>
        </p:txBody>
      </p:sp>
    </p:spTree>
    <p:extLst>
      <p:ext uri="{BB962C8B-B14F-4D97-AF65-F5344CB8AC3E}">
        <p14:creationId xmlns:p14="http://schemas.microsoft.com/office/powerpoint/2010/main" val="23417198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7-ish: 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a:t>8: Finalized system shown to operate within user’s environment, training and documentation completed</a:t>
            </a:r>
          </a:p>
          <a:p>
            <a:pPr lvl="1"/>
            <a:endParaRPr lang="en-US" sz="2200" dirty="0"/>
          </a:p>
          <a:p>
            <a:pPr lvl="1"/>
            <a:r>
              <a:rPr lang="en-US" sz="2200" dirty="0"/>
              <a:t>9: System deployed and used routinely [by non-developers]</a:t>
            </a:r>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xmlns=""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xmlns=""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a:t>The Initial Motivation</a:t>
            </a:r>
          </a:p>
          <a:p>
            <a:r>
              <a:rPr lang="en-US" sz="3000" dirty="0"/>
              <a:t>“the widespread pattern of low returns along the West Coast for two species of salmon indicates an environmental anomaly occurred in the California Current in 2005"</a:t>
            </a:r>
          </a:p>
        </p:txBody>
      </p:sp>
      <p:pic>
        <p:nvPicPr>
          <p:cNvPr id="7" name="Picture 6"/>
          <p:cNvPicPr>
            <a:picLocks noChangeAspect="1"/>
          </p:cNvPicPr>
          <p:nvPr/>
        </p:nvPicPr>
        <p:blipFill>
          <a:blip r:embed="rId4"/>
          <a:stretch>
            <a:fillRect/>
          </a:stretch>
        </p:blipFill>
        <p:spPr>
          <a:xfrm>
            <a:off x="227763" y="3166084"/>
            <a:ext cx="5380461" cy="3459937"/>
          </a:xfrm>
          <a:prstGeom prst="rect">
            <a:avLst/>
          </a:prstGeom>
        </p:spPr>
      </p:pic>
      <p:sp>
        <p:nvSpPr>
          <p:cNvPr id="11" name="TextBox 10"/>
          <p:cNvSpPr txBox="1"/>
          <p:nvPr/>
        </p:nvSpPr>
        <p:spPr>
          <a:xfrm>
            <a:off x="5742403" y="3609811"/>
            <a:ext cx="6279208" cy="3016210"/>
          </a:xfrm>
          <a:prstGeom prst="rect">
            <a:avLst/>
          </a:prstGeom>
          <a:noFill/>
          <a:ln>
            <a:solidFill>
              <a:schemeClr val="tx1"/>
            </a:solidFill>
          </a:ln>
        </p:spPr>
        <p:txBody>
          <a:bodyPr wrap="square" rtlCol="0">
            <a:spAutoFit/>
          </a:bodyPr>
          <a:lstStyle/>
          <a:p>
            <a:pPr algn="ctr"/>
            <a:r>
              <a:rPr lang="en-US" sz="4000" dirty="0"/>
              <a:t>A More Current Motivation</a:t>
            </a:r>
          </a:p>
          <a:p>
            <a:r>
              <a:rPr lang="en-US" sz="3000" dirty="0"/>
              <a:t>[A model based approach] To evaluate the impacts of climate change on US-managed marine species and identify climate-resilient management strategies. </a:t>
            </a:r>
            <a:r>
              <a:rPr lang="en-US" sz="2400" dirty="0" smtClean="0">
                <a:hlinkClick r:id="rId5"/>
              </a:rPr>
              <a:t>https</a:t>
            </a:r>
            <a:r>
              <a:rPr lang="en-US" sz="2400" dirty="0">
                <a:hlinkClick r:id="rId5"/>
              </a:rPr>
              <a:t>://oceanmodeling.ucsc.edu</a:t>
            </a:r>
            <a:r>
              <a:rPr lang="en-US" sz="2400" dirty="0" smtClean="0">
                <a:hlinkClick r:id="rId5"/>
              </a:rPr>
              <a:t>/</a:t>
            </a:r>
            <a:r>
              <a:rPr lang="en-US" sz="2400" dirty="0" smtClean="0"/>
              <a:t> </a:t>
            </a:r>
            <a:endParaRPr lang="en-US" sz="2400" dirty="0"/>
          </a:p>
        </p:txBody>
      </p:sp>
      <p:cxnSp>
        <p:nvCxnSpPr>
          <p:cNvPr id="13" name="Straight Arrow Connector 12"/>
          <p:cNvCxnSpPr>
            <a:cxnSpLocks/>
          </p:cNvCxnSpPr>
          <p:nvPr/>
        </p:nvCxnSpPr>
        <p:spPr>
          <a:xfrm flipV="1">
            <a:off x="1646673" y="5715000"/>
            <a:ext cx="720010" cy="22860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646673" y="5943600"/>
            <a:ext cx="720009" cy="2698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
        <p:nvSpPr>
          <p:cNvPr id="15" name="TextBox 14">
            <a:extLst>
              <a:ext uri="{FF2B5EF4-FFF2-40B4-BE49-F238E27FC236}">
                <a16:creationId xmlns:a16="http://schemas.microsoft.com/office/drawing/2014/main" xmlns="" id="{8FDA4CE8-0D6F-4993-8DFF-3D1BF897364B}"/>
              </a:ext>
            </a:extLst>
          </p:cNvPr>
          <p:cNvSpPr txBox="1"/>
          <p:nvPr/>
        </p:nvSpPr>
        <p:spPr>
          <a:xfrm>
            <a:off x="389965" y="5620434"/>
            <a:ext cx="1256707" cy="646331"/>
          </a:xfrm>
          <a:prstGeom prst="rect">
            <a:avLst/>
          </a:prstGeom>
          <a:noFill/>
          <a:ln>
            <a:solidFill>
              <a:srgbClr val="FF0000"/>
            </a:solidFill>
          </a:ln>
        </p:spPr>
        <p:txBody>
          <a:bodyPr wrap="square" rtlCol="0">
            <a:spAutoFit/>
          </a:bodyPr>
          <a:lstStyle/>
          <a:p>
            <a:pPr algn="r"/>
            <a:r>
              <a:rPr lang="en-US" dirty="0">
                <a:solidFill>
                  <a:srgbClr val="FF0000"/>
                </a:solidFill>
              </a:rPr>
              <a:t>INSERT DATA HERE</a:t>
            </a:r>
          </a:p>
        </p:txBody>
      </p: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384748" y="360340"/>
            <a:ext cx="5326505" cy="1398506"/>
          </a:xfrm>
        </p:spPr>
        <p:txBody>
          <a:bodyPr>
            <a:normAutofit fontScale="90000"/>
          </a:bodyPr>
          <a:lstStyle/>
          <a:p>
            <a:pPr algn="ctr"/>
            <a:r>
              <a:rPr lang="en-US" dirty="0" smtClean="0">
                <a:latin typeface="+mn-lt"/>
              </a:rPr>
              <a:t>Climate Change, Marine CO</a:t>
            </a:r>
            <a:r>
              <a:rPr lang="en-US" baseline="30000" dirty="0" smtClean="0">
                <a:latin typeface="+mn-lt"/>
              </a:rPr>
              <a:t>2</a:t>
            </a:r>
            <a:r>
              <a:rPr lang="en-US" dirty="0" smtClean="0">
                <a:latin typeface="+mn-lt"/>
              </a:rPr>
              <a:t> Removal and Ocean Acidification</a:t>
            </a:r>
            <a:endParaRPr lang="en-US" dirty="0">
              <a:latin typeface="+mn-lt"/>
            </a:endParaRPr>
          </a:p>
        </p:txBody>
      </p:sp>
      <p:sp>
        <p:nvSpPr>
          <p:cNvPr id="7" name="TextBox 6">
            <a:extLst>
              <a:ext uri="{FF2B5EF4-FFF2-40B4-BE49-F238E27FC236}">
                <a16:creationId xmlns:a16="http://schemas.microsoft.com/office/drawing/2014/main" xmlns="" id="{F534AD87-6A46-4DE5-A26B-30E9C0D392D8}"/>
              </a:ext>
            </a:extLst>
          </p:cNvPr>
          <p:cNvSpPr txBox="1"/>
          <p:nvPr/>
        </p:nvSpPr>
        <p:spPr>
          <a:xfrm>
            <a:off x="6205927" y="320295"/>
            <a:ext cx="5751227" cy="2985433"/>
          </a:xfrm>
          <a:prstGeom prst="rect">
            <a:avLst/>
          </a:prstGeom>
          <a:noFill/>
          <a:ln w="25400">
            <a:solidFill>
              <a:schemeClr val="tx1"/>
            </a:solidFill>
          </a:ln>
        </p:spPr>
        <p:txBody>
          <a:bodyPr wrap="square" rtlCol="0">
            <a:spAutoFit/>
          </a:bodyPr>
          <a:lstStyle/>
          <a:p>
            <a:r>
              <a:rPr lang="en-US" sz="2800" dirty="0" smtClean="0"/>
              <a:t>“Recommendations </a:t>
            </a:r>
            <a:r>
              <a:rPr lang="en-US" sz="2800" dirty="0"/>
              <a:t>on how best to monitor acidification will evolve … Monitoring networks should continue to be developed at the regional scale with ongoing stakeholder </a:t>
            </a:r>
            <a:r>
              <a:rPr lang="en-US" sz="2800" dirty="0" smtClean="0"/>
              <a:t>input”</a:t>
            </a:r>
          </a:p>
          <a:p>
            <a:endParaRPr lang="en-US" sz="1600" dirty="0" smtClean="0"/>
          </a:p>
          <a:p>
            <a:r>
              <a:rPr lang="en-US" sz="1600" dirty="0" smtClean="0"/>
              <a:t>National </a:t>
            </a:r>
            <a:r>
              <a:rPr lang="en-US" sz="1600" dirty="0"/>
              <a:t>Science and Technology Council Ocean Acidification Monitoring Prioritization </a:t>
            </a:r>
            <a:r>
              <a:rPr lang="en-US" sz="1600" dirty="0" smtClean="0"/>
              <a:t>Plan August 2024</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553" r="1636"/>
          <a:stretch/>
        </p:blipFill>
        <p:spPr>
          <a:xfrm>
            <a:off x="129914" y="1915501"/>
            <a:ext cx="5921115" cy="3627885"/>
          </a:xfrm>
          <a:prstGeom prst="rect">
            <a:avLst/>
          </a:prstGeom>
        </p:spPr>
      </p:pic>
      <p:sp>
        <p:nvSpPr>
          <p:cNvPr id="4" name="Rectangle 3"/>
          <p:cNvSpPr/>
          <p:nvPr/>
        </p:nvSpPr>
        <p:spPr>
          <a:xfrm>
            <a:off x="4089817" y="4804722"/>
            <a:ext cx="1973702" cy="738664"/>
          </a:xfrm>
          <a:prstGeom prst="rect">
            <a:avLst/>
          </a:prstGeom>
        </p:spPr>
        <p:txBody>
          <a:bodyPr wrap="square">
            <a:spAutoFit/>
          </a:bodyPr>
          <a:lstStyle/>
          <a:p>
            <a:r>
              <a:rPr lang="en-US" sz="1400" dirty="0">
                <a:solidFill>
                  <a:schemeClr val="bg1"/>
                </a:solidFill>
              </a:rPr>
              <a:t>https://ugc.berkeley.edu/background-content/carbon-cycle/</a:t>
            </a:r>
          </a:p>
        </p:txBody>
      </p:sp>
      <p:pic>
        <p:nvPicPr>
          <p:cNvPr id="6" name="Picture 5"/>
          <p:cNvPicPr>
            <a:picLocks noChangeAspect="1"/>
          </p:cNvPicPr>
          <p:nvPr/>
        </p:nvPicPr>
        <p:blipFill>
          <a:blip r:embed="rId4"/>
          <a:stretch>
            <a:fillRect/>
          </a:stretch>
        </p:blipFill>
        <p:spPr>
          <a:xfrm>
            <a:off x="6770557" y="3392774"/>
            <a:ext cx="5308722" cy="3396021"/>
          </a:xfrm>
          <a:prstGeom prst="rect">
            <a:avLst/>
          </a:prstGeom>
        </p:spPr>
      </p:pic>
      <p:sp>
        <p:nvSpPr>
          <p:cNvPr id="8" name="TextBox 7">
            <a:extLst>
              <a:ext uri="{FF2B5EF4-FFF2-40B4-BE49-F238E27FC236}">
                <a16:creationId xmlns:a16="http://schemas.microsoft.com/office/drawing/2014/main" xmlns="" id="{F534AD87-6A46-4DE5-A26B-30E9C0D392D8}"/>
              </a:ext>
            </a:extLst>
          </p:cNvPr>
          <p:cNvSpPr txBox="1"/>
          <p:nvPr/>
        </p:nvSpPr>
        <p:spPr>
          <a:xfrm>
            <a:off x="694544" y="5588466"/>
            <a:ext cx="5956093" cy="1200329"/>
          </a:xfrm>
          <a:prstGeom prst="rect">
            <a:avLst/>
          </a:prstGeom>
          <a:noFill/>
          <a:ln w="25400">
            <a:solidFill>
              <a:schemeClr val="tx1"/>
            </a:solidFill>
          </a:ln>
        </p:spPr>
        <p:txBody>
          <a:bodyPr wrap="square" rtlCol="0">
            <a:spAutoFit/>
          </a:bodyPr>
          <a:lstStyle/>
          <a:p>
            <a:r>
              <a:rPr lang="en-US" sz="2400" dirty="0"/>
              <a:t>37 billion tons of CO2 emitted each year by humans’ energy </a:t>
            </a:r>
            <a:r>
              <a:rPr lang="en-US" sz="2400" dirty="0" smtClean="0"/>
              <a:t>consumption</a:t>
            </a:r>
          </a:p>
          <a:p>
            <a:r>
              <a:rPr lang="en-US" sz="2400" dirty="0" smtClean="0"/>
              <a:t>0.6 billion tons/year * $400/ton = $240B/year</a:t>
            </a:r>
          </a:p>
        </p:txBody>
      </p:sp>
      <p:sp>
        <p:nvSpPr>
          <p:cNvPr id="9" name="Right Arrow 8"/>
          <p:cNvSpPr/>
          <p:nvPr/>
        </p:nvSpPr>
        <p:spPr>
          <a:xfrm>
            <a:off x="5583834" y="6073276"/>
            <a:ext cx="1471535" cy="249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00474" y="6550223"/>
            <a:ext cx="1618935" cy="307777"/>
          </a:xfrm>
          <a:prstGeom prst="rect">
            <a:avLst/>
          </a:prstGeom>
        </p:spPr>
        <p:txBody>
          <a:bodyPr wrap="square">
            <a:spAutoFit/>
          </a:bodyPr>
          <a:lstStyle/>
          <a:p>
            <a:r>
              <a:rPr lang="en-US" sz="1400" dirty="0" smtClean="0">
                <a:solidFill>
                  <a:schemeClr val="bg1"/>
                </a:solidFill>
              </a:rPr>
              <a:t>Source: NOAA, NAS</a:t>
            </a:r>
            <a:endParaRPr lang="en-US" sz="1400" dirty="0">
              <a:solidFill>
                <a:schemeClr val="bg1"/>
              </a:solidFill>
            </a:endParaRPr>
          </a:p>
        </p:txBody>
      </p:sp>
      <p:cxnSp>
        <p:nvCxnSpPr>
          <p:cNvPr id="12" name="Straight Connector 11"/>
          <p:cNvCxnSpPr/>
          <p:nvPr/>
        </p:nvCxnSpPr>
        <p:spPr>
          <a:xfrm>
            <a:off x="7375161" y="5346492"/>
            <a:ext cx="3072984" cy="4998"/>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10403175" y="5346492"/>
            <a:ext cx="4995" cy="851702"/>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475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838200" y="-60248"/>
            <a:ext cx="10515600" cy="1325563"/>
          </a:xfrm>
        </p:spPr>
        <p:txBody>
          <a:bodyPr/>
          <a:lstStyle/>
          <a:p>
            <a:pPr algn="ctr"/>
            <a:r>
              <a:rPr lang="en-US" dirty="0" smtClean="0">
                <a:latin typeface="+mn-lt"/>
              </a:rPr>
              <a:t>The </a:t>
            </a:r>
            <a:r>
              <a:rPr lang="en-US" dirty="0">
                <a:latin typeface="+mn-lt"/>
              </a:rPr>
              <a:t>New Arctic</a:t>
            </a:r>
            <a:endParaRPr lang="en-US" sz="3600" dirty="0">
              <a:latin typeface="+mn-lt"/>
            </a:endParaRPr>
          </a:p>
        </p:txBody>
      </p:sp>
      <p:sp>
        <p:nvSpPr>
          <p:cNvPr id="3" name="Content Placeholder 2">
            <a:extLst>
              <a:ext uri="{FF2B5EF4-FFF2-40B4-BE49-F238E27FC236}">
                <a16:creationId xmlns:a16="http://schemas.microsoft.com/office/drawing/2014/main" xmlns=""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xmlns=""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2987530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10353</TotalTime>
  <Words>7172</Words>
  <Application>Microsoft Office PowerPoint</Application>
  <PresentationFormat>Widescreen</PresentationFormat>
  <Paragraphs>705</Paragraphs>
  <Slides>67</Slides>
  <Notes>56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67</vt:i4>
      </vt:variant>
    </vt:vector>
  </HeadingPairs>
  <TitlesOfParts>
    <vt:vector size="77" baseType="lpstr">
      <vt:lpstr>Arial</vt:lpstr>
      <vt:lpstr>Calibri</vt:lpstr>
      <vt:lpstr>Calibri Light</vt:lpstr>
      <vt:lpstr>Cambria Math</vt:lpstr>
      <vt:lpstr>Comic Sans MS</vt:lpstr>
      <vt:lpstr>Open Sans</vt:lpstr>
      <vt:lpstr>Symbol</vt:lpstr>
      <vt:lpstr>Times New Roman</vt:lpstr>
      <vt:lpstr>Wingdings</vt:lpstr>
      <vt:lpstr>Office Theme</vt:lpstr>
      <vt:lpstr>An Ocean Observing System for Coastal Oceanography Applications: Progress and Opportunities for UCSC Marine Science, Engineering, Robotics, Data Science and Open Source Initiatives</vt:lpstr>
      <vt:lpstr>Executive Summary</vt:lpstr>
      <vt:lpstr>Executive Summary</vt:lpstr>
      <vt:lpstr>Executive Summary</vt:lpstr>
      <vt:lpstr>Executive Summary</vt:lpstr>
      <vt:lpstr>Executive Summary</vt:lpstr>
      <vt:lpstr>PowerPoint Presentation</vt:lpstr>
      <vt:lpstr>Climate Change, Marine CO2 Removal and Ocean Acidification</vt:lpstr>
      <vt:lpstr>The New Arctic</vt:lpstr>
      <vt:lpstr>And Lots More Applications</vt:lpstr>
      <vt:lpstr>PowerPoint Presentation</vt:lpstr>
      <vt:lpstr>Why Profiling Floats?</vt:lpstr>
      <vt:lpstr>Profiling Float Array + Friends</vt:lpstr>
      <vt:lpstr>The CPF Data Pipeline</vt:lpstr>
      <vt:lpstr>It’s The Economy, Stupid (apologies to James Carville)</vt:lpstr>
      <vt:lpstr>Float Viz</vt:lpstr>
      <vt:lpstr>“Other”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Data Science Opportunities</vt:lpstr>
      <vt:lpstr>Engineering Opportunities</vt:lpstr>
      <vt:lpstr>Control System Development (the CPF way)</vt:lpstr>
      <vt:lpstr>Control System Development (the CPF way)</vt:lpstr>
      <vt:lpstr>Open Source Ecosystem vs. Commercialization</vt:lpstr>
      <vt:lpstr>My Preference</vt:lpstr>
      <vt:lpstr>One of my Pipe Dreams</vt:lpstr>
      <vt:lpstr>Thanks for listening</vt:lpstr>
      <vt:lpstr>Additional Material</vt:lpstr>
      <vt:lpstr>Technology Transfer</vt:lpstr>
      <vt:lpstr>CPF Open Source Ecosystem (COSE) Critical Infrastructure</vt:lpstr>
      <vt:lpstr>COSE Critical Infrastructure</vt:lpstr>
      <vt:lpstr>COSE Critical Infrastructure</vt:lpstr>
      <vt:lpstr>COSE Critical Infrastructure</vt:lpstr>
      <vt:lpstr>COSE Critical Infrastructure</vt:lpstr>
      <vt:lpstr>COSE Risks</vt:lpstr>
      <vt:lpstr>COSE Targets</vt:lpstr>
      <vt:lpstr>Is a COSE a Realistic Possibility?</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lpstr>Measurement, Reporting and Validation for mCDR Interesting Conversations </vt:lpstr>
      <vt:lpstr>CPF Status 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661</cp:revision>
  <dcterms:created xsi:type="dcterms:W3CDTF">2020-02-04T17:30:15Z</dcterms:created>
  <dcterms:modified xsi:type="dcterms:W3CDTF">2024-11-17T19:47:46Z</dcterms:modified>
</cp:coreProperties>
</file>