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318" r:id="rId2"/>
    <p:sldId id="333" r:id="rId3"/>
    <p:sldId id="319" r:id="rId4"/>
    <p:sldId id="320" r:id="rId5"/>
    <p:sldId id="321" r:id="rId6"/>
    <p:sldId id="257" r:id="rId7"/>
    <p:sldId id="338" r:id="rId8"/>
    <p:sldId id="337" r:id="rId9"/>
    <p:sldId id="299" r:id="rId10"/>
    <p:sldId id="323" r:id="rId11"/>
    <p:sldId id="261" r:id="rId12"/>
    <p:sldId id="327" r:id="rId13"/>
    <p:sldId id="350" r:id="rId14"/>
    <p:sldId id="315" r:id="rId15"/>
    <p:sldId id="301" r:id="rId16"/>
    <p:sldId id="262" r:id="rId17"/>
    <p:sldId id="313" r:id="rId18"/>
    <p:sldId id="316" r:id="rId19"/>
    <p:sldId id="325" r:id="rId20"/>
    <p:sldId id="284" r:id="rId21"/>
    <p:sldId id="332" r:id="rId22"/>
    <p:sldId id="283" r:id="rId23"/>
    <p:sldId id="282" r:id="rId24"/>
    <p:sldId id="306" r:id="rId25"/>
    <p:sldId id="302" r:id="rId26"/>
    <p:sldId id="340" r:id="rId27"/>
    <p:sldId id="351" r:id="rId28"/>
    <p:sldId id="342" r:id="rId29"/>
    <p:sldId id="344" r:id="rId30"/>
    <p:sldId id="347" r:id="rId31"/>
    <p:sldId id="348" r:id="rId32"/>
    <p:sldId id="349" r:id="rId33"/>
    <p:sldId id="304" r:id="rId34"/>
    <p:sldId id="317" r:id="rId35"/>
    <p:sldId id="345" r:id="rId36"/>
    <p:sldId id="311" r:id="rId37"/>
    <p:sldId id="341" r:id="rId38"/>
    <p:sldId id="303" r:id="rId39"/>
    <p:sldId id="312" r:id="rId40"/>
    <p:sldId id="334" r:id="rId41"/>
    <p:sldId id="330" r:id="rId42"/>
    <p:sldId id="328" r:id="rId43"/>
    <p:sldId id="329" r:id="rId44"/>
    <p:sldId id="336" r:id="rId45"/>
    <p:sldId id="314" r:id="rId46"/>
    <p:sldId id="335" r:id="rId47"/>
    <p:sldId id="258" r:id="rId48"/>
    <p:sldId id="274" r:id="rId49"/>
    <p:sldId id="309" r:id="rId50"/>
    <p:sldId id="322" r:id="rId51"/>
    <p:sldId id="267" r:id="rId52"/>
    <p:sldId id="271" r:id="rId53"/>
    <p:sldId id="273" r:id="rId54"/>
    <p:sldId id="265" r:id="rId55"/>
    <p:sldId id="305" r:id="rId56"/>
    <p:sldId id="281" r:id="rId57"/>
    <p:sldId id="280" r:id="rId58"/>
    <p:sldId id="279" r:id="rId59"/>
    <p:sldId id="278" r:id="rId60"/>
    <p:sldId id="277" r:id="rId61"/>
    <p:sldId id="276" r:id="rId62"/>
    <p:sldId id="275" r:id="rId63"/>
    <p:sldId id="286" r:id="rId64"/>
    <p:sldId id="287" r:id="rId65"/>
    <p:sldId id="288" r:id="rId66"/>
    <p:sldId id="289" r:id="rId67"/>
    <p:sldId id="290" r:id="rId68"/>
    <p:sldId id="331" r:id="rId69"/>
    <p:sldId id="324"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BF5CC8-A8DB-E2C4-3D71-101671002B7F}" v="4" dt="2024-11-20T15:12:11.410"/>
    <p1510:client id="{E6F38B30-2C05-4F44-E08E-F2D3388DA5DD}" v="388" dt="2024-11-20T17:57:34.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79910" autoAdjust="0"/>
  </p:normalViewPr>
  <p:slideViewPr>
    <p:cSldViewPr snapToGrid="0">
      <p:cViewPr varScale="1">
        <p:scale>
          <a:sx n="110" d="100"/>
          <a:sy n="110" d="100"/>
        </p:scale>
        <p:origin x="1670" y="62"/>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11/20/2024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1220562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4250929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298910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2992236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ScienceDaily: Unfavorable Ocean Conditions Likely Cause Of Low 2007 Salmon Returns Along West Coast</a:t>
            </a:r>
          </a:p>
          <a:p>
            <a:r>
              <a:rPr lang="en-US" dirty="0"/>
              <a:t>Date: March 4, 2008	Source: NOAA National Marine Fisheries Service</a:t>
            </a:r>
          </a:p>
          <a:p>
            <a:endParaRPr lang="en-US" dirty="0"/>
          </a:p>
          <a:p>
            <a:r>
              <a:rPr lang="en-US" dirty="0"/>
              <a:t>ScienceDaily: 'Fishery Failure' Declared For West Coast Salmon Fishery</a:t>
            </a:r>
          </a:p>
          <a:p>
            <a:r>
              <a:rPr lang="en-US" dirty="0"/>
              <a:t>Date: May 2, 2008	Source: National Oceanic And Atmospheric Administration</a:t>
            </a:r>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1937349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15732298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15485589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27948150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18373433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197243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33</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Good afternoon. I think most people would agree that climate change is a wicked problem. </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This graphic shows the carbon cycle part of climate change. Without worrying about the details, the basic problem is the amount of carbon dioxide we, the human race, are throwing up into the atmosphere is much larger than what the earth can absorb. Unfortunately, what isn’t absorbed remains in the atmosphere and warms our planet.</a:t>
            </a:r>
          </a:p>
          <a:p>
            <a:pPr>
              <a:lnSpc>
                <a:spcPct val="107000"/>
              </a:lnSpc>
              <a:spcAft>
                <a:spcPts val="846"/>
              </a:spcAft>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That’s the bad news. The good news is a lot of work is going into understanding this problem.  And not surprisingly, lots of studies and reports. </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A common recommendation repeated in many of those studies is we need “Further development of event-scale observing capacity”. To provide that capacity we need more effective observing systems, particularly in the ocean.  And how to provide effective ocean observing systems is the theme of this challenge.</a:t>
            </a:r>
          </a:p>
          <a:p>
            <a:endParaRPr lang="en-US" baseline="0"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dirty="0"/>
          </a:p>
        </p:txBody>
      </p:sp>
    </p:spTree>
    <p:extLst>
      <p:ext uri="{BB962C8B-B14F-4D97-AF65-F5344CB8AC3E}">
        <p14:creationId xmlns:p14="http://schemas.microsoft.com/office/powerpoint/2010/main" val="15046775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err="1"/>
              <a:t>edu</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22043551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36</a:t>
            </a:fld>
            <a:endParaRPr lang="en-US"/>
          </a:p>
        </p:txBody>
      </p:sp>
    </p:spTree>
    <p:extLst>
      <p:ext uri="{BB962C8B-B14F-4D97-AF65-F5344CB8AC3E}">
        <p14:creationId xmlns:p14="http://schemas.microsoft.com/office/powerpoint/2010/main" val="696135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17778629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7055174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44</a:t>
            </a:fld>
            <a:endParaRPr lang="en-US"/>
          </a:p>
        </p:txBody>
      </p:sp>
    </p:spTree>
    <p:extLst>
      <p:ext uri="{BB962C8B-B14F-4D97-AF65-F5344CB8AC3E}">
        <p14:creationId xmlns:p14="http://schemas.microsoft.com/office/powerpoint/2010/main" val="1511882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662577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45</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46</a:t>
            </a:fld>
            <a:endParaRPr lang="en-US"/>
          </a:p>
        </p:txBody>
      </p:sp>
    </p:spTree>
    <p:extLst>
      <p:ext uri="{BB962C8B-B14F-4D97-AF65-F5344CB8AC3E}">
        <p14:creationId xmlns:p14="http://schemas.microsoft.com/office/powerpoint/2010/main" val="22927467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47</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48</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49</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50</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51</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endParaRPr lang="en-US"/>
          </a:p>
          <a:p>
            <a:r>
              <a:rPr lang="en-US" dirty="0"/>
              <a:t>Ballast in 350 gram increments in the test tank</a:t>
            </a:r>
            <a:endParaRPr lang="en-US"/>
          </a:p>
          <a:p>
            <a:r>
              <a:rPr lang="en-US" dirty="0"/>
              <a:t>Control algorithms</a:t>
            </a:r>
            <a:r>
              <a:rPr lang="en-US" baseline="0" dirty="0"/>
              <a:t> designed for maximum stability and noise rejection and 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endParaRPr lang="en-US"/>
          </a:p>
          <a:p>
            <a:endParaRPr lang="en-US"/>
          </a:p>
        </p:txBody>
      </p:sp>
      <p:sp>
        <p:nvSpPr>
          <p:cNvPr id="4" name="Slide Number Placeholder 3"/>
          <p:cNvSpPr>
            <a:spLocks noGrp="1"/>
          </p:cNvSpPr>
          <p:nvPr>
            <p:ph type="sldNum" sz="quarter" idx="5"/>
          </p:nvPr>
        </p:nvSpPr>
        <p:spPr/>
        <p:txBody>
          <a:bodyPr/>
          <a:lstStyle/>
          <a:p>
            <a:fld id="{8599493A-A9BB-4C85-9901-F5B7866C0478}" type="slidenum">
              <a:rPr lang="en-US" smtClean="0"/>
              <a:t>52</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53</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54</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55</a:t>
            </a:fld>
            <a:endParaRPr lang="en-US"/>
          </a:p>
        </p:txBody>
      </p:sp>
    </p:spTree>
    <p:extLst>
      <p:ext uri="{BB962C8B-B14F-4D97-AF65-F5344CB8AC3E}">
        <p14:creationId xmlns:p14="http://schemas.microsoft.com/office/powerpoint/2010/main" val="21524593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56</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57</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58</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59</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60</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61</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stashing more CO2 in the ocean help slow climate change?</a:t>
            </a:r>
          </a:p>
          <a:p>
            <a:r>
              <a:rPr lang="en-US" dirty="0"/>
              <a:t>By Carolyn Gramling Science News April 26, 2024 at 1:15 pm</a:t>
            </a:r>
          </a:p>
          <a:p>
            <a:endParaRPr lang="en-US" dirty="0"/>
          </a:p>
          <a:p>
            <a:r>
              <a:rPr lang="en-US" dirty="0"/>
              <a:t>Cross, J.N., Sweeney, C., Jewett, E.B., Feely, R.A., </a:t>
            </a:r>
            <a:r>
              <a:rPr lang="en-US" dirty="0" err="1"/>
              <a:t>McElhany</a:t>
            </a:r>
            <a:r>
              <a:rPr lang="en-US" dirty="0"/>
              <a:t>, P., Carter, B.,</a:t>
            </a:r>
          </a:p>
          <a:p>
            <a:r>
              <a:rPr lang="en-US" dirty="0"/>
              <a:t>Stein, T., </a:t>
            </a:r>
            <a:r>
              <a:rPr lang="en-US" dirty="0" err="1"/>
              <a:t>Kitch</a:t>
            </a:r>
            <a:r>
              <a:rPr lang="en-US" dirty="0"/>
              <a:t>, G.D., and Gledhill, D.K., 2023. Strategy for NOAA Carbon</a:t>
            </a:r>
          </a:p>
          <a:p>
            <a:r>
              <a:rPr lang="en-US" dirty="0"/>
              <a:t>Dioxide Removal Research: A white paper documenting a potential NOAA CDR</a:t>
            </a:r>
          </a:p>
          <a:p>
            <a:r>
              <a:rPr lang="en-US" dirty="0"/>
              <a:t>Science Strategy as an element of NOAA’s Climate Interventions Portfolio.</a:t>
            </a:r>
          </a:p>
          <a:p>
            <a:r>
              <a:rPr lang="en-US" dirty="0"/>
              <a:t>NOAA Special Report. NOAA, Washington DC. DOI: 10.25923/gzke-8730</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68</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69</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1334751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If that’s the challenge, it’s fair to ask what is an Ocean Observing System?</a:t>
            </a:r>
          </a:p>
          <a:p>
            <a:endParaRPr lang="en-US" sz="1300" dirty="0"/>
          </a:p>
          <a:p>
            <a:r>
              <a:rPr lang="en-US" sz="1300" dirty="0"/>
              <a:t>Starting in the lower left, an ocean observing system has a 3 dimensional array of properly instrumented platforms in the ecosystem of interest acquiring and sending raw data to an on-shore data processing center, which generates defensible, quality controlled research data suitable for experts users.</a:t>
            </a:r>
          </a:p>
          <a:p>
            <a:endParaRPr lang="en-US" sz="1300" dirty="0"/>
          </a:p>
          <a:p>
            <a:r>
              <a:rPr lang="en-US" sz="1300" dirty="0"/>
              <a:t>Examples of these first 3 system elements exist in various forms. What’s mostly missing are tools that can turn research data into data products suitable for a wider range of non-expert users as part of a complete, effective, fit-for-use observing system. </a:t>
            </a:r>
            <a:br>
              <a:rPr lang="en-US" sz="1300" dirty="0"/>
            </a:br>
            <a:endParaRPr lang="en-US" sz="1300" dirty="0"/>
          </a:p>
          <a:p>
            <a:r>
              <a:rPr lang="en-US" sz="1300" dirty="0"/>
              <a:t>For example, one application I haven’t mentioned is the new technologies coming on line for removing  carbon from the ocean.  </a:t>
            </a:r>
          </a:p>
          <a:p>
            <a:r>
              <a:rPr lang="en-US" sz="1300" dirty="0"/>
              <a:t>All of these technologies will need ocean observing systems to quantify the amount of carbon they say they’re removing without doing further harm to our planet. Again, no observing system exists to meet this need.</a:t>
            </a:r>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dirty="0"/>
          </a:p>
        </p:txBody>
      </p:sp>
    </p:spTree>
    <p:extLst>
      <p:ext uri="{BB962C8B-B14F-4D97-AF65-F5344CB8AC3E}">
        <p14:creationId xmlns:p14="http://schemas.microsoft.com/office/powerpoint/2010/main" val="1173616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11/20/2024</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11/20/2024</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hyperlink" Target="https://www.go-bgc.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5.tiff"/><Relationship Id="rId3" Type="http://schemas.openxmlformats.org/officeDocument/2006/relationships/image" Target="../media/image20.jpg"/><Relationship Id="rId7" Type="http://schemas.openxmlformats.org/officeDocument/2006/relationships/image" Target="../media/image24.tif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tiff"/><Relationship Id="rId5" Type="http://schemas.openxmlformats.org/officeDocument/2006/relationships/image" Target="../media/image22.tiff"/><Relationship Id="rId10" Type="http://schemas.openxmlformats.org/officeDocument/2006/relationships/image" Target="../media/image27.png"/><Relationship Id="rId4" Type="http://schemas.openxmlformats.org/officeDocument/2006/relationships/image" Target="../media/image21.tiff"/><Relationship Id="rId9" Type="http://schemas.openxmlformats.org/officeDocument/2006/relationships/image" Target="../media/image26.tiff"/></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www.go-bgc.org/data/access-and-visualization#float-data-access" TargetMode="External"/><Relationship Id="rId9"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4.tif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frontiersin.org/journals/marine-science/articles/10.3389/fmars.2021.683207/full" TargetMode="External"/><Relationship Id="rId7"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00.png"/></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20.png"/><Relationship Id="rId5" Type="http://schemas.openxmlformats.org/officeDocument/2006/relationships/image" Target="../media/image510.png"/><Relationship Id="rId4" Type="http://schemas.openxmlformats.org/officeDocument/2006/relationships/image" Target="../media/image50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31.png"/><Relationship Id="rId7" Type="http://schemas.openxmlformats.org/officeDocument/2006/relationships/image" Target="../media/image6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3.png"/></Relationships>
</file>

<file path=ppt/slides/_rels/slide4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4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52.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hyperlink" Target="https://opensourcemalaria.org/" TargetMode="External"/><Relationship Id="rId7" Type="http://schemas.openxmlformats.org/officeDocument/2006/relationships/image" Target="../media/image86.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hyperlink" Target="https://www.oshwa.org/" TargetMode="External"/><Relationship Id="rId4" Type="http://schemas.openxmlformats.org/officeDocument/2006/relationships/hyperlink" Target="https://opensource.org/"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oceanmodeling.ucsc.edu/" TargetMode="Externa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6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oceanservice.noaa.gov/facts/hab-solutions.html" TargetMode="External"/><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insideclimatenews.org/news/01052024/ocean-heat-waves-killing-sealife/" TargetMode="External"/><Relationship Id="rId5" Type="http://schemas.openxmlformats.org/officeDocument/2006/relationships/image" Target="../media/image14.png"/><Relationship Id="rId4" Type="http://schemas.openxmlformats.org/officeDocument/2006/relationships/hyperlink" Target="https://www.science.org/doi/10.1126/science.aam72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3359-E0CE-41AA-9185-04193E13EA93}"/>
              </a:ext>
            </a:extLst>
          </p:cNvPr>
          <p:cNvSpPr>
            <a:spLocks noGrp="1"/>
          </p:cNvSpPr>
          <p:nvPr>
            <p:ph type="ctrTitle"/>
          </p:nvPr>
        </p:nvSpPr>
        <p:spPr>
          <a:xfrm>
            <a:off x="355858" y="1481018"/>
            <a:ext cx="8743932" cy="2387600"/>
          </a:xfrm>
        </p:spPr>
        <p:txBody>
          <a:bodyPr>
            <a:normAutofit fontScale="90000"/>
          </a:bodyPr>
          <a:lstStyle/>
          <a:p>
            <a:r>
              <a:rPr lang="en-US" sz="4900" dirty="0">
                <a:solidFill>
                  <a:prstClr val="white"/>
                </a:solidFill>
                <a:latin typeface="Calibri" panose="020F0502020204030204"/>
              </a:rPr>
              <a:t>An Ocean Observing System for Coastal Oceanography Applications:</a:t>
            </a:r>
            <a:r>
              <a:rPr lang="en-US" sz="3200" dirty="0">
                <a:solidFill>
                  <a:prstClr val="white"/>
                </a:solidFill>
                <a:latin typeface="Calibri" panose="020F0502020204030204"/>
              </a:rPr>
              <a:t>      </a:t>
            </a:r>
            <a:br>
              <a:rPr lang="en-US" sz="4900" dirty="0">
                <a:solidFill>
                  <a:prstClr val="white"/>
                </a:solidFill>
                <a:latin typeface="Calibri" panose="020F0502020204030204"/>
              </a:rPr>
            </a:br>
            <a:r>
              <a:rPr lang="en-US" sz="4000" dirty="0">
                <a:solidFill>
                  <a:prstClr val="white"/>
                </a:solidFill>
                <a:latin typeface="Calibri" panose="020F0502020204030204"/>
              </a:rPr>
              <a:t>Progress and Opportunities for UCSC Marine Science, Engineering, Robotics, Data Science and Open Source Initiatives</a:t>
            </a:r>
            <a:endParaRPr lang="en-US" sz="4000">
              <a:solidFill>
                <a:prstClr val="white"/>
              </a:solidFill>
              <a:ea typeface="Calibri Light"/>
              <a:cs typeface="Calibri Light"/>
            </a:endParaRP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type="subTitle" idx="1"/>
          </p:nvPr>
        </p:nvSpPr>
        <p:spPr>
          <a:xfrm>
            <a:off x="269828" y="4458427"/>
            <a:ext cx="8666944" cy="1655762"/>
          </a:xfrm>
        </p:spPr>
        <p:txBody>
          <a:bodyPr>
            <a:normAutofit/>
          </a:bodyPr>
          <a:lstStyle/>
          <a:p>
            <a:pPr lvl="0">
              <a:lnSpc>
                <a:spcPct val="100000"/>
              </a:lnSpc>
              <a:spcBef>
                <a:spcPts val="0"/>
              </a:spcBef>
            </a:pPr>
            <a:r>
              <a:rPr lang="en-US" sz="2800" dirty="0">
                <a:solidFill>
                  <a:prstClr val="white"/>
                </a:solidFill>
              </a:rPr>
              <a:t>Gene Massion</a:t>
            </a:r>
          </a:p>
          <a:p>
            <a:pPr lvl="0">
              <a:lnSpc>
                <a:spcPct val="100000"/>
              </a:lnSpc>
              <a:spcBef>
                <a:spcPts val="0"/>
              </a:spcBef>
            </a:pPr>
            <a:r>
              <a:rPr lang="en-US" sz="2800" dirty="0">
                <a:solidFill>
                  <a:prstClr val="white"/>
                </a:solidFill>
              </a:rPr>
              <a:t> Monterey Bay Aquarium Research Institute</a:t>
            </a:r>
          </a:p>
          <a:p>
            <a:pPr lvl="0">
              <a:lnSpc>
                <a:spcPct val="100000"/>
              </a:lnSpc>
              <a:spcBef>
                <a:spcPts val="0"/>
              </a:spcBef>
            </a:pPr>
            <a:r>
              <a:rPr lang="en-US" sz="2800" dirty="0">
                <a:solidFill>
                  <a:prstClr val="white"/>
                </a:solidFill>
              </a:rPr>
              <a:t>UCSC Coastal Science and Policy 2024 Nov 20</a:t>
            </a:r>
          </a:p>
          <a:p>
            <a:endParaRPr lang="en-US" sz="3200" b="1" dirty="0"/>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170885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properties</a:t>
            </a:r>
          </a:p>
          <a:p>
            <a:pPr>
              <a:lnSpc>
                <a:spcPct val="80000"/>
              </a:lnSpc>
            </a:pPr>
            <a:r>
              <a:rPr lang="en-US" sz="3200" dirty="0"/>
              <a:t>Our research target is “understanding the health of the ocean”</a:t>
            </a:r>
          </a:p>
          <a:p>
            <a:pPr>
              <a:lnSpc>
                <a:spcPct val="80000"/>
              </a:lnSpc>
            </a:pPr>
            <a:r>
              <a:rPr lang="en-US" sz="3200" dirty="0"/>
              <a:t>THE pH and Nitrate sensors we developed are COTS products</a:t>
            </a:r>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43450" y="945770"/>
            <a:ext cx="11647564" cy="4156138"/>
          </a:xfrm>
        </p:spPr>
        <p:txBody>
          <a:bodyPr>
            <a:normAutofit lnSpcReduction="10000"/>
          </a:bodyPr>
          <a:lstStyle/>
          <a:p>
            <a:r>
              <a:rPr lang="en-US" sz="4000" dirty="0"/>
              <a:t>Arguably the most cost effective observing platform for long-term, ecosystem scale applications</a:t>
            </a:r>
          </a:p>
          <a:p>
            <a:pPr lvl="1"/>
            <a:r>
              <a:rPr lang="en-US" sz="3600" dirty="0"/>
              <a:t>Capital cost: ~$90K per BGC float</a:t>
            </a:r>
          </a:p>
          <a:p>
            <a:pPr lvl="1"/>
            <a:r>
              <a:rPr lang="en-US" sz="3600" dirty="0"/>
              <a:t>Deployment costs: Almost any boat or ship of opportunity that can get to the deployment site</a:t>
            </a:r>
          </a:p>
          <a:p>
            <a:pPr lvl="1"/>
            <a:r>
              <a:rPr lang="en-US" sz="3600" dirty="0"/>
              <a:t>Maintenance cost: Near $0 for 5-7 years</a:t>
            </a:r>
          </a:p>
          <a:p>
            <a:pPr lvl="1"/>
            <a:r>
              <a:rPr lang="en-US" sz="3600" dirty="0"/>
              <a:t>On-going operations costs: Almost entirely data processing</a:t>
            </a:r>
          </a:p>
          <a:p>
            <a:endParaRPr lang="en-US" sz="3600" dirty="0"/>
          </a:p>
          <a:p>
            <a:pPr marL="0" indent="0">
              <a:buNone/>
            </a:pPr>
            <a:endParaRPr lang="en-US" sz="4000" dirty="0"/>
          </a:p>
          <a:p>
            <a:pPr marL="0" indent="0">
              <a:buNone/>
            </a:pPr>
            <a:endParaRPr lang="en-US" dirty="0"/>
          </a:p>
        </p:txBody>
      </p:sp>
      <p:pic>
        <p:nvPicPr>
          <p:cNvPr id="3" name="Picture 2" descr="A map of the world with black dots&#10;&#10;Description automatically generated">
            <a:extLst>
              <a:ext uri="{FF2B5EF4-FFF2-40B4-BE49-F238E27FC236}">
                <a16:creationId xmlns:a16="http://schemas.microsoft.com/office/drawing/2014/main" id="{A7EC4FD8-F763-E1F6-5848-2C796A25C89F}"/>
              </a:ext>
            </a:extLst>
          </p:cNvPr>
          <p:cNvPicPr>
            <a:picLocks noChangeAspect="1"/>
          </p:cNvPicPr>
          <p:nvPr/>
        </p:nvPicPr>
        <p:blipFill>
          <a:blip r:embed="rId3"/>
          <a:stretch>
            <a:fillRect/>
          </a:stretch>
        </p:blipFill>
        <p:spPr>
          <a:xfrm>
            <a:off x="6408174" y="4559348"/>
            <a:ext cx="4580602" cy="2096222"/>
          </a:xfrm>
          <a:prstGeom prst="rect">
            <a:avLst/>
          </a:prstGeom>
        </p:spPr>
      </p:pic>
    </p:spTree>
    <p:extLst>
      <p:ext uri="{BB962C8B-B14F-4D97-AF65-F5344CB8AC3E}">
        <p14:creationId xmlns:p14="http://schemas.microsoft.com/office/powerpoint/2010/main" val="164621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Profiling Float Array + Friends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6" name="Group 5"/>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pic>
          <p:nvPicPr>
            <p:cNvPr id="4" name="Picture 3"/>
            <p:cNvPicPr>
              <a:picLocks noChangeAspect="1"/>
            </p:cNvPicPr>
            <p:nvPr/>
          </p:nvPicPr>
          <p:blipFill rotWithShape="1">
            <a:blip r:embed="rId9" cstate="print">
              <a:extLst>
                <a:ext uri="{28A0092B-C50C-407E-A947-70E740481C1C}">
                  <a14:useLocalDpi xmlns:a14="http://schemas.microsoft.com/office/drawing/2010/main" val="0"/>
                </a:ext>
              </a:extLst>
            </a:blip>
            <a:srcRect l="10561" t="32906" r="14300" b="36026"/>
            <a:stretch/>
          </p:blipFill>
          <p:spPr>
            <a:xfrm>
              <a:off x="4125006" y="1961793"/>
              <a:ext cx="2748408" cy="1470585"/>
            </a:xfrm>
            <a:prstGeom prst="rect">
              <a:avLst/>
            </a:prstGeom>
          </p:spPr>
        </p:pic>
      </p:grpSp>
      <p:pic>
        <p:nvPicPr>
          <p:cNvPr id="7" name="Picture 6" descr="A person in a scuba gear underwater&#10;&#10;Description automatically generated">
            <a:extLst>
              <a:ext uri="{FF2B5EF4-FFF2-40B4-BE49-F238E27FC236}">
                <a16:creationId xmlns:a16="http://schemas.microsoft.com/office/drawing/2014/main" id="{F9737F74-AD07-EAA3-CAF8-5899D8CB6B5C}"/>
              </a:ext>
            </a:extLst>
          </p:cNvPr>
          <p:cNvPicPr>
            <a:picLocks noChangeAspect="1"/>
          </p:cNvPicPr>
          <p:nvPr/>
        </p:nvPicPr>
        <p:blipFill>
          <a:blip r:embed="rId10"/>
          <a:srcRect t="9375" r="1282"/>
          <a:stretch/>
        </p:blipFill>
        <p:spPr>
          <a:xfrm>
            <a:off x="6312204" y="4634630"/>
            <a:ext cx="1603130" cy="1513563"/>
          </a:xfrm>
          <a:prstGeom prst="rect">
            <a:avLst/>
          </a:prstGeom>
        </p:spPr>
      </p:pic>
    </p:spTree>
    <p:extLst>
      <p:ext uri="{BB962C8B-B14F-4D97-AF65-F5344CB8AC3E}">
        <p14:creationId xmlns:p14="http://schemas.microsoft.com/office/powerpoint/2010/main" val="102142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6519" y="4061552"/>
            <a:ext cx="3964752" cy="2746880"/>
          </a:xfrm>
          <a:prstGeom prst="rect">
            <a:avLst/>
          </a:prstGeom>
        </p:spPr>
      </p:pic>
      <p:sp>
        <p:nvSpPr>
          <p:cNvPr id="13" name="Title 1">
            <a:extLst>
              <a:ext uri="{FF2B5EF4-FFF2-40B4-BE49-F238E27FC236}">
                <a16:creationId xmlns:a16="http://schemas.microsoft.com/office/drawing/2014/main" id="{10F77E7C-7E16-4C27-9240-48012CC5B32A}"/>
              </a:ext>
            </a:extLst>
          </p:cNvPr>
          <p:cNvSpPr txBox="1">
            <a:spLocks/>
          </p:cNvSpPr>
          <p:nvPr/>
        </p:nvSpPr>
        <p:spPr>
          <a:xfrm>
            <a:off x="806659" y="13486"/>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mn-lt"/>
              </a:rPr>
              <a:t>What is an Ocean Observing System?</a:t>
            </a:r>
          </a:p>
        </p:txBody>
      </p:sp>
      <p:sp>
        <p:nvSpPr>
          <p:cNvPr id="6" name="TextBox 5"/>
          <p:cNvSpPr txBox="1"/>
          <p:nvPr/>
        </p:nvSpPr>
        <p:spPr>
          <a:xfrm>
            <a:off x="1136308" y="5776884"/>
            <a:ext cx="2877708" cy="830997"/>
          </a:xfrm>
          <a:prstGeom prst="rect">
            <a:avLst/>
          </a:prstGeom>
          <a:noFill/>
        </p:spPr>
        <p:txBody>
          <a:bodyPr wrap="square" rtlCol="0">
            <a:spAutoFit/>
          </a:bodyPr>
          <a:lstStyle/>
          <a:p>
            <a:pPr algn="ctr"/>
            <a:r>
              <a:rPr lang="en-US" sz="2400" b="1" dirty="0"/>
              <a:t>Instrumented       observing platforms</a:t>
            </a:r>
          </a:p>
        </p:txBody>
      </p:sp>
      <p:sp>
        <p:nvSpPr>
          <p:cNvPr id="12" name="TextBox 11"/>
          <p:cNvSpPr txBox="1"/>
          <p:nvPr/>
        </p:nvSpPr>
        <p:spPr>
          <a:xfrm>
            <a:off x="8303528" y="960373"/>
            <a:ext cx="3787759" cy="1877437"/>
          </a:xfrm>
          <a:prstGeom prst="rect">
            <a:avLst/>
          </a:prstGeom>
          <a:noFill/>
        </p:spPr>
        <p:txBody>
          <a:bodyPr wrap="square" lIns="91440" tIns="45720" rIns="91440" bIns="45720" rtlCol="0" anchor="t">
            <a:spAutoFit/>
          </a:bodyPr>
          <a:lstStyle/>
          <a:p>
            <a:pPr algn="ctr"/>
            <a:r>
              <a:rPr lang="en-US" sz="3200" b="1" u="sng" dirty="0"/>
              <a:t>What’s Missing: </a:t>
            </a:r>
            <a:r>
              <a:rPr lang="en-US" sz="2800" dirty="0"/>
              <a:t>Tools to Generate a </a:t>
            </a:r>
            <a:r>
              <a:rPr lang="en-US" sz="2800"/>
              <a:t>Range of fit-for-purpose</a:t>
            </a:r>
            <a:endParaRPr lang="en-US"/>
          </a:p>
          <a:p>
            <a:pPr algn="ctr"/>
            <a:r>
              <a:rPr lang="en-US" sz="2800" dirty="0"/>
              <a:t>Data Products</a:t>
            </a:r>
            <a:endParaRPr lang="en-US" dirty="0"/>
          </a:p>
        </p:txBody>
      </p:sp>
      <p:pic>
        <p:nvPicPr>
          <p:cNvPr id="9" name="Picture 8"/>
          <p:cNvPicPr>
            <a:picLocks noChangeAspect="1"/>
          </p:cNvPicPr>
          <p:nvPr/>
        </p:nvPicPr>
        <p:blipFill>
          <a:blip r:embed="rId4"/>
          <a:stretch>
            <a:fillRect/>
          </a:stretch>
        </p:blipFill>
        <p:spPr>
          <a:xfrm>
            <a:off x="471154" y="867158"/>
            <a:ext cx="2785613" cy="3141806"/>
          </a:xfrm>
          <a:prstGeom prst="rect">
            <a:avLst/>
          </a:prstGeom>
        </p:spPr>
      </p:pic>
      <p:sp>
        <p:nvSpPr>
          <p:cNvPr id="16" name="TextBox 15"/>
          <p:cNvSpPr txBox="1"/>
          <p:nvPr/>
        </p:nvSpPr>
        <p:spPr>
          <a:xfrm>
            <a:off x="341180" y="565059"/>
            <a:ext cx="1387881" cy="830997"/>
          </a:xfrm>
          <a:prstGeom prst="rect">
            <a:avLst/>
          </a:prstGeom>
          <a:noFill/>
        </p:spPr>
        <p:txBody>
          <a:bodyPr wrap="square" rtlCol="0">
            <a:spAutoFit/>
          </a:bodyPr>
          <a:lstStyle/>
          <a:p>
            <a:pPr algn="ctr"/>
            <a:r>
              <a:rPr lang="en-US" sz="2400" b="1" dirty="0"/>
              <a:t>Data</a:t>
            </a:r>
          </a:p>
          <a:p>
            <a:pPr algn="ctr"/>
            <a:r>
              <a:rPr lang="en-US" sz="2400" b="1" dirty="0"/>
              <a:t>Center</a:t>
            </a:r>
          </a:p>
        </p:txBody>
      </p:sp>
      <p:pic>
        <p:nvPicPr>
          <p:cNvPr id="2" name="Picture 1"/>
          <p:cNvPicPr>
            <a:picLocks noChangeAspect="1"/>
          </p:cNvPicPr>
          <p:nvPr/>
        </p:nvPicPr>
        <p:blipFill>
          <a:blip r:embed="rId5"/>
          <a:stretch>
            <a:fillRect/>
          </a:stretch>
        </p:blipFill>
        <p:spPr>
          <a:xfrm>
            <a:off x="3513814" y="895347"/>
            <a:ext cx="4066607" cy="2267491"/>
          </a:xfrm>
          <a:prstGeom prst="rect">
            <a:avLst/>
          </a:prstGeom>
        </p:spPr>
      </p:pic>
      <p:sp>
        <p:nvSpPr>
          <p:cNvPr id="17" name="TextBox 16"/>
          <p:cNvSpPr txBox="1"/>
          <p:nvPr/>
        </p:nvSpPr>
        <p:spPr>
          <a:xfrm>
            <a:off x="3444815" y="3164899"/>
            <a:ext cx="2609756" cy="461665"/>
          </a:xfrm>
          <a:prstGeom prst="rect">
            <a:avLst/>
          </a:prstGeom>
          <a:noFill/>
        </p:spPr>
        <p:txBody>
          <a:bodyPr wrap="square" lIns="91440" tIns="45720" rIns="91440" bIns="45720" rtlCol="0" anchor="t">
            <a:spAutoFit/>
          </a:bodyPr>
          <a:lstStyle/>
          <a:p>
            <a:r>
              <a:rPr lang="en-US" sz="2400" b="1" dirty="0"/>
              <a:t>Defensible data</a:t>
            </a:r>
            <a:endParaRPr lang="en-US" dirty="0">
              <a:ea typeface="Calibri" panose="020F0502020204030204"/>
              <a:cs typeface="Calibri" panose="020F0502020204030204"/>
            </a:endParaRPr>
          </a:p>
        </p:txBody>
      </p:sp>
      <p:sp>
        <p:nvSpPr>
          <p:cNvPr id="3" name="Bent Arrow 2"/>
          <p:cNvSpPr/>
          <p:nvPr/>
        </p:nvSpPr>
        <p:spPr>
          <a:xfrm>
            <a:off x="471154" y="3583195"/>
            <a:ext cx="775699" cy="904126"/>
          </a:xfrm>
          <a:prstGeom prst="bentArrow">
            <a:avLst>
              <a:gd name="adj1" fmla="val 20364"/>
              <a:gd name="adj2" fmla="val 25000"/>
              <a:gd name="adj3" fmla="val 25000"/>
              <a:gd name="adj4" fmla="val 43750"/>
            </a:avLst>
          </a:prstGeom>
          <a:solidFill>
            <a:schemeClr val="tx1"/>
          </a:solid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ight Arrow 7"/>
          <p:cNvSpPr/>
          <p:nvPr/>
        </p:nvSpPr>
        <p:spPr>
          <a:xfrm>
            <a:off x="3017422" y="957581"/>
            <a:ext cx="996594" cy="332430"/>
          </a:xfrm>
          <a:prstGeom prst="rightArrow">
            <a:avLst/>
          </a:prstGeom>
          <a:solidFill>
            <a:schemeClr val="tx1"/>
          </a:solid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Bent Arrow 18"/>
          <p:cNvSpPr/>
          <p:nvPr/>
        </p:nvSpPr>
        <p:spPr>
          <a:xfrm rot="5400000">
            <a:off x="7279661" y="1607853"/>
            <a:ext cx="1363740" cy="946404"/>
          </a:xfrm>
          <a:prstGeom prst="bentArrow">
            <a:avLst>
              <a:gd name="adj1" fmla="val 21898"/>
              <a:gd name="adj2" fmla="val 25000"/>
              <a:gd name="adj3" fmla="val 25000"/>
              <a:gd name="adj4" fmla="val 43750"/>
            </a:avLst>
          </a:prstGeom>
          <a:solidFill>
            <a:schemeClr val="tx1"/>
          </a:solidFill>
          <a:ln w="25400">
            <a:solidFill>
              <a:srgbClr val="04F2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7" name="Picture 6" descr="A diagram of carbon dioxide&#10;&#10;Description automatically generated">
            <a:extLst>
              <a:ext uri="{FF2B5EF4-FFF2-40B4-BE49-F238E27FC236}">
                <a16:creationId xmlns:a16="http://schemas.microsoft.com/office/drawing/2014/main" id="{4AE6ABFD-5899-D132-8304-F8D5E378E03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53" r="1636"/>
          <a:stretch/>
        </p:blipFill>
        <p:spPr>
          <a:xfrm>
            <a:off x="7706088" y="3118397"/>
            <a:ext cx="4262078" cy="2663329"/>
          </a:xfrm>
          <a:prstGeom prst="rect">
            <a:avLst/>
          </a:prstGeom>
        </p:spPr>
      </p:pic>
      <p:pic>
        <p:nvPicPr>
          <p:cNvPr id="11" name="Picture 10" descr="An island in the water&#10;&#10;Description automatically generated">
            <a:extLst>
              <a:ext uri="{FF2B5EF4-FFF2-40B4-BE49-F238E27FC236}">
                <a16:creationId xmlns:a16="http://schemas.microsoft.com/office/drawing/2014/main" id="{6A3D5E5A-93E2-49DD-6BE3-11672BFE3040}"/>
              </a:ext>
            </a:extLst>
          </p:cNvPr>
          <p:cNvPicPr>
            <a:picLocks noChangeAspect="1"/>
          </p:cNvPicPr>
          <p:nvPr/>
        </p:nvPicPr>
        <p:blipFill>
          <a:blip r:embed="rId7"/>
          <a:stretch>
            <a:fillRect/>
          </a:stretch>
        </p:blipFill>
        <p:spPr>
          <a:xfrm>
            <a:off x="5207337" y="4142222"/>
            <a:ext cx="2931230" cy="2578296"/>
          </a:xfrm>
          <a:prstGeom prst="rect">
            <a:avLst/>
          </a:prstGeom>
        </p:spPr>
      </p:pic>
      <p:pic>
        <p:nvPicPr>
          <p:cNvPr id="15" name="Picture 14" descr="A logo for a company&#10;&#10;Description automatically generated">
            <a:extLst>
              <a:ext uri="{FF2B5EF4-FFF2-40B4-BE49-F238E27FC236}">
                <a16:creationId xmlns:a16="http://schemas.microsoft.com/office/drawing/2014/main" id="{C5026625-014A-3973-D689-7D21B0095A3F}"/>
              </a:ext>
            </a:extLst>
          </p:cNvPr>
          <p:cNvPicPr>
            <a:picLocks noChangeAspect="1"/>
          </p:cNvPicPr>
          <p:nvPr/>
        </p:nvPicPr>
        <p:blipFill>
          <a:blip r:embed="rId8"/>
          <a:stretch>
            <a:fillRect/>
          </a:stretch>
        </p:blipFill>
        <p:spPr>
          <a:xfrm>
            <a:off x="7789225" y="5973606"/>
            <a:ext cx="1622548" cy="637805"/>
          </a:xfrm>
          <a:prstGeom prst="rect">
            <a:avLst/>
          </a:prstGeom>
        </p:spPr>
      </p:pic>
    </p:spTree>
    <p:extLst>
      <p:ext uri="{BB962C8B-B14F-4D97-AF65-F5344CB8AC3E}">
        <p14:creationId xmlns:p14="http://schemas.microsoft.com/office/powerpoint/2010/main" val="3617112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901263" y="2295571"/>
            <a:ext cx="10515600" cy="1325563"/>
          </a:xfrm>
        </p:spPr>
        <p:txBody>
          <a:bodyPr/>
          <a:lstStyle/>
          <a:p>
            <a:pPr algn="ctr"/>
            <a:r>
              <a:rPr lang="en-US" dirty="0">
                <a:latin typeface="+mn-lt"/>
              </a:rPr>
              <a:t>The CPF Data Pipeline</a:t>
            </a:r>
          </a:p>
        </p:txBody>
      </p:sp>
    </p:spTree>
    <p:extLst>
      <p:ext uri="{BB962C8B-B14F-4D97-AF65-F5344CB8AC3E}">
        <p14:creationId xmlns:p14="http://schemas.microsoft.com/office/powerpoint/2010/main" val="4265246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3A273-70FB-4C5D-8BE2-B637363F69E6}"/>
              </a:ext>
            </a:extLst>
          </p:cNvPr>
          <p:cNvSpPr>
            <a:spLocks noGrp="1"/>
          </p:cNvSpPr>
          <p:nvPr>
            <p:ph type="title"/>
          </p:nvPr>
        </p:nvSpPr>
        <p:spPr>
          <a:xfrm>
            <a:off x="214055" y="342391"/>
            <a:ext cx="5777948" cy="1325563"/>
          </a:xfrm>
        </p:spPr>
        <p:txBody>
          <a:bodyPr/>
          <a:lstStyle/>
          <a:p>
            <a:r>
              <a:rPr lang="en-US" dirty="0"/>
              <a:t>It’s The Economy, Stupid</a:t>
            </a:r>
            <a:br>
              <a:rPr lang="en-US" dirty="0"/>
            </a:br>
            <a:r>
              <a:rPr lang="en-US" sz="2800" dirty="0"/>
              <a:t>(apologies to James Carville)</a:t>
            </a:r>
          </a:p>
        </p:txBody>
      </p:sp>
      <p:grpSp>
        <p:nvGrpSpPr>
          <p:cNvPr id="3" name="Group 2">
            <a:extLst>
              <a:ext uri="{FF2B5EF4-FFF2-40B4-BE49-F238E27FC236}">
                <a16:creationId xmlns:a16="http://schemas.microsoft.com/office/drawing/2014/main" id="{0866BC7F-AFB5-424B-AF2F-90B790298DE2}"/>
              </a:ext>
            </a:extLst>
          </p:cNvPr>
          <p:cNvGrpSpPr/>
          <p:nvPr/>
        </p:nvGrpSpPr>
        <p:grpSpPr>
          <a:xfrm>
            <a:off x="2111963" y="50274"/>
            <a:ext cx="1855304" cy="954898"/>
            <a:chOff x="2012866" y="107945"/>
            <a:chExt cx="1855304" cy="954898"/>
          </a:xfrm>
        </p:grpSpPr>
        <p:cxnSp>
          <p:nvCxnSpPr>
            <p:cNvPr id="5" name="Straight Connector 4">
              <a:extLst>
                <a:ext uri="{FF2B5EF4-FFF2-40B4-BE49-F238E27FC236}">
                  <a16:creationId xmlns:a16="http://schemas.microsoft.com/office/drawing/2014/main"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a16="http://schemas.microsoft.com/office/drawing/2014/main" id="{21BABCB6-7F53-42D6-A6DE-44BC2F8F4CF6}"/>
              </a:ext>
            </a:extLst>
          </p:cNvPr>
          <p:cNvPicPr>
            <a:picLocks noChangeAspect="1"/>
          </p:cNvPicPr>
          <p:nvPr/>
        </p:nvPicPr>
        <p:blipFill rotWithShape="1">
          <a:blip r:embed="rId3"/>
          <a:srcRect b="49154"/>
          <a:stretch/>
        </p:blipFill>
        <p:spPr>
          <a:xfrm>
            <a:off x="6608457" y="78743"/>
            <a:ext cx="5256215" cy="2954521"/>
          </a:xfrm>
          <a:prstGeom prst="rect">
            <a:avLst/>
          </a:prstGeom>
        </p:spPr>
      </p:pic>
      <p:sp>
        <p:nvSpPr>
          <p:cNvPr id="16" name="Content Placeholder 2">
            <a:extLst>
              <a:ext uri="{FF2B5EF4-FFF2-40B4-BE49-F238E27FC236}">
                <a16:creationId xmlns:a16="http://schemas.microsoft.com/office/drawing/2014/main" id="{917479B1-E25A-4923-B8C0-7CBA863FA8B5}"/>
              </a:ext>
            </a:extLst>
          </p:cNvPr>
          <p:cNvSpPr txBox="1">
            <a:spLocks/>
          </p:cNvSpPr>
          <p:nvPr/>
        </p:nvSpPr>
        <p:spPr>
          <a:xfrm>
            <a:off x="214055" y="1866732"/>
            <a:ext cx="639845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products accessible by the community</a:t>
            </a:r>
          </a:p>
          <a:p>
            <a:r>
              <a:rPr lang="en-US" sz="2900" dirty="0"/>
              <a:t>Luckily, part of our lab is very involved in the Argo-BGC data processing and  QC pipeline</a:t>
            </a:r>
          </a:p>
          <a:p>
            <a:r>
              <a:rPr lang="en-US" sz="2900" dirty="0"/>
              <a:t>The CPF generates files that can feed the GO-BGC data pipeline</a:t>
            </a:r>
          </a:p>
          <a:p>
            <a:pPr marL="0" indent="0">
              <a:buNone/>
            </a:pPr>
            <a:r>
              <a:rPr lang="en-US" sz="1600" dirty="0">
                <a:hlinkClick r:id="rId4"/>
              </a:rPr>
              <a:t>https://www.go-bgc.org/data/access-and-visualization#float-data-access</a:t>
            </a:r>
            <a:r>
              <a:rPr lang="en-US" sz="1600" dirty="0"/>
              <a:t> </a:t>
            </a:r>
          </a:p>
        </p:txBody>
      </p:sp>
      <p:sp>
        <p:nvSpPr>
          <p:cNvPr id="6" name="TextBox 5"/>
          <p:cNvSpPr txBox="1"/>
          <p:nvPr/>
        </p:nvSpPr>
        <p:spPr>
          <a:xfrm>
            <a:off x="7527268" y="2450563"/>
            <a:ext cx="3422644"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Current Data System</a:t>
            </a:r>
          </a:p>
        </p:txBody>
      </p:sp>
      <p:sp>
        <p:nvSpPr>
          <p:cNvPr id="17" name="TextBox 16"/>
          <p:cNvSpPr txBox="1"/>
          <p:nvPr/>
        </p:nvSpPr>
        <p:spPr>
          <a:xfrm>
            <a:off x="6522642" y="3263260"/>
            <a:ext cx="5427843" cy="3017520"/>
          </a:xfrm>
          <a:prstGeom prst="rect">
            <a:avLst/>
          </a:prstGeom>
          <a:solidFill>
            <a:schemeClr val="tx1"/>
          </a:solidFill>
          <a:ln>
            <a:solidFill>
              <a:schemeClr val="bg1"/>
            </a:solidFill>
          </a:ln>
        </p:spPr>
        <p:txBody>
          <a:bodyPr wrap="square" rtlCol="0">
            <a:spAutoFit/>
          </a:bodyPr>
          <a:lstStyle/>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p:txBody>
      </p:sp>
      <p:pic>
        <p:nvPicPr>
          <p:cNvPr id="8" name="Picture 7"/>
          <p:cNvPicPr>
            <a:picLocks noChangeAspect="1"/>
          </p:cNvPicPr>
          <p:nvPr/>
        </p:nvPicPr>
        <p:blipFill>
          <a:blip r:embed="rId5"/>
          <a:stretch>
            <a:fillRect/>
          </a:stretch>
        </p:blipFill>
        <p:spPr>
          <a:xfrm>
            <a:off x="6726297" y="4459526"/>
            <a:ext cx="2885347" cy="798658"/>
          </a:xfrm>
          <a:prstGeom prst="rect">
            <a:avLst/>
          </a:prstGeom>
          <a:ln>
            <a:solidFill>
              <a:schemeClr val="bg1"/>
            </a:solidFill>
          </a:ln>
        </p:spPr>
      </p:pic>
      <p:pic>
        <p:nvPicPr>
          <p:cNvPr id="10" name="Picture 9"/>
          <p:cNvPicPr>
            <a:picLocks noChangeAspect="1"/>
          </p:cNvPicPr>
          <p:nvPr/>
        </p:nvPicPr>
        <p:blipFill rotWithShape="1">
          <a:blip r:embed="rId6"/>
          <a:srcRect r="-9049"/>
          <a:stretch/>
        </p:blipFill>
        <p:spPr>
          <a:xfrm>
            <a:off x="6910563" y="5032220"/>
            <a:ext cx="2785311" cy="1070835"/>
          </a:xfrm>
          <a:prstGeom prst="rect">
            <a:avLst/>
          </a:prstGeom>
          <a:ln>
            <a:solidFill>
              <a:schemeClr val="bg1"/>
            </a:solidFill>
          </a:ln>
        </p:spPr>
      </p:pic>
      <p:pic>
        <p:nvPicPr>
          <p:cNvPr id="9" name="Picture 8"/>
          <p:cNvPicPr>
            <a:picLocks noChangeAspect="1"/>
          </p:cNvPicPr>
          <p:nvPr/>
        </p:nvPicPr>
        <p:blipFill rotWithShape="1">
          <a:blip r:embed="rId7"/>
          <a:srcRect t="7855" b="1"/>
          <a:stretch/>
        </p:blipFill>
        <p:spPr>
          <a:xfrm>
            <a:off x="8854325" y="5336331"/>
            <a:ext cx="2950568" cy="819438"/>
          </a:xfrm>
          <a:prstGeom prst="rect">
            <a:avLst/>
          </a:prstGeom>
          <a:ln>
            <a:solidFill>
              <a:schemeClr val="bg1"/>
            </a:solidFill>
          </a:ln>
        </p:spPr>
      </p:pic>
      <p:pic>
        <p:nvPicPr>
          <p:cNvPr id="18" name="Picture 17"/>
          <p:cNvPicPr>
            <a:picLocks noChangeAspect="1"/>
          </p:cNvPicPr>
          <p:nvPr/>
        </p:nvPicPr>
        <p:blipFill>
          <a:blip r:embed="rId8"/>
          <a:stretch>
            <a:fillRect/>
          </a:stretch>
        </p:blipFill>
        <p:spPr>
          <a:xfrm>
            <a:off x="9236563" y="4350586"/>
            <a:ext cx="2368489" cy="603487"/>
          </a:xfrm>
          <a:prstGeom prst="rect">
            <a:avLst/>
          </a:prstGeom>
          <a:ln>
            <a:solidFill>
              <a:schemeClr val="bg1"/>
            </a:solidFill>
          </a:ln>
        </p:spPr>
      </p:pic>
      <p:sp>
        <p:nvSpPr>
          <p:cNvPr id="20" name="TextBox 19"/>
          <p:cNvSpPr txBox="1"/>
          <p:nvPr/>
        </p:nvSpPr>
        <p:spPr>
          <a:xfrm>
            <a:off x="6622964" y="3322741"/>
            <a:ext cx="1734207"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Eventually</a:t>
            </a:r>
          </a:p>
        </p:txBody>
      </p:sp>
      <p:pic>
        <p:nvPicPr>
          <p:cNvPr id="4" name="Picture 3"/>
          <p:cNvPicPr>
            <a:picLocks noChangeAspect="1"/>
          </p:cNvPicPr>
          <p:nvPr/>
        </p:nvPicPr>
        <p:blipFill>
          <a:blip r:embed="rId9"/>
          <a:stretch>
            <a:fillRect/>
          </a:stretch>
        </p:blipFill>
        <p:spPr>
          <a:xfrm>
            <a:off x="8220590" y="3687084"/>
            <a:ext cx="3497044" cy="609792"/>
          </a:xfrm>
          <a:prstGeom prst="rect">
            <a:avLst/>
          </a:prstGeom>
          <a:ln>
            <a:solidFill>
              <a:schemeClr val="bg1"/>
            </a:solidFill>
          </a:ln>
        </p:spPr>
      </p:pic>
    </p:spTree>
    <p:extLst>
      <p:ext uri="{BB962C8B-B14F-4D97-AF65-F5344CB8AC3E}">
        <p14:creationId xmlns:p14="http://schemas.microsoft.com/office/powerpoint/2010/main" val="1781752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1802738" y="-2909"/>
            <a:ext cx="2834872" cy="1046283"/>
          </a:xfrm>
        </p:spPr>
        <p:txBody>
          <a:bodyPr>
            <a:normAutofit/>
          </a:bodyPr>
          <a:lstStyle/>
          <a:p>
            <a:pPr algn="ctr"/>
            <a:r>
              <a:rPr lang="en-US" sz="3600" dirty="0">
                <a:latin typeface="+mn-lt"/>
              </a:rPr>
              <a:t>Float </a:t>
            </a:r>
            <a:r>
              <a:rPr lang="en-US" sz="3600" dirty="0" err="1">
                <a:latin typeface="+mn-lt"/>
              </a:rPr>
              <a:t>Viz</a:t>
            </a:r>
            <a:endParaRPr lang="en-US" sz="3600" dirty="0">
              <a:latin typeface="+mn-lt"/>
            </a:endParaRPr>
          </a:p>
        </p:txBody>
      </p:sp>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6376157" y="887741"/>
            <a:ext cx="5552194" cy="5625208"/>
          </a:xfrm>
          <a:prstGeom prst="rect">
            <a:avLst/>
          </a:prstGeom>
          <a:ln w="19050">
            <a:solidFill>
              <a:schemeClr val="bg1"/>
            </a:solidFill>
          </a:ln>
        </p:spPr>
      </p:pic>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903" r="65112" b="31756"/>
          <a:stretch/>
        </p:blipFill>
        <p:spPr>
          <a:xfrm>
            <a:off x="2317319" y="4845106"/>
            <a:ext cx="1805295" cy="1876779"/>
          </a:xfrm>
          <a:prstGeom prst="rect">
            <a:avLst/>
          </a:prstGeom>
          <a:ln w="19050">
            <a:solidFill>
              <a:schemeClr val="bg1"/>
            </a:solidFill>
          </a:ln>
        </p:spPr>
      </p:pic>
      <p:sp>
        <p:nvSpPr>
          <p:cNvPr id="7" name="Title 1">
            <a:extLst>
              <a:ext uri="{FF2B5EF4-FFF2-40B4-BE49-F238E27FC236}">
                <a16:creationId xmlns:a16="http://schemas.microsoft.com/office/drawing/2014/main" id="{EF0FD886-61A6-4140-A73F-4BB3D2D7C818}"/>
              </a:ext>
            </a:extLst>
          </p:cNvPr>
          <p:cNvSpPr txBox="1">
            <a:spLocks/>
          </p:cNvSpPr>
          <p:nvPr/>
        </p:nvSpPr>
        <p:spPr>
          <a:xfrm>
            <a:off x="6848490" y="-2909"/>
            <a:ext cx="4292617" cy="104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mn-lt"/>
              </a:rPr>
              <a:t>Ocean Data Viz</a:t>
            </a:r>
          </a:p>
        </p:txBody>
      </p:sp>
      <p:pic>
        <p:nvPicPr>
          <p:cNvPr id="4" name="Picture 3" descr="A graph of different colored lines&#10;&#10;Description automatically generated">
            <a:extLst>
              <a:ext uri="{FF2B5EF4-FFF2-40B4-BE49-F238E27FC236}">
                <a16:creationId xmlns:a16="http://schemas.microsoft.com/office/drawing/2014/main" id="{474718E2-15AA-7F30-D7C9-C399022F5EE2}"/>
              </a:ext>
            </a:extLst>
          </p:cNvPr>
          <p:cNvPicPr>
            <a:picLocks noChangeAspect="1"/>
          </p:cNvPicPr>
          <p:nvPr/>
        </p:nvPicPr>
        <p:blipFill>
          <a:blip r:embed="rId5"/>
          <a:stretch>
            <a:fillRect/>
          </a:stretch>
        </p:blipFill>
        <p:spPr>
          <a:xfrm>
            <a:off x="296027" y="884902"/>
            <a:ext cx="5848075" cy="38653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56703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59418" y="11843"/>
            <a:ext cx="5190217" cy="1319281"/>
          </a:xfrm>
        </p:spPr>
        <p:txBody>
          <a:bodyPr>
            <a:normAutofit/>
          </a:bodyPr>
          <a:lstStyle/>
          <a:p>
            <a:pPr algn="ctr"/>
            <a:r>
              <a:rPr lang="en-US" sz="5400" dirty="0">
                <a:latin typeface="+mn-lt"/>
              </a:rPr>
              <a:t>“Other” Science</a:t>
            </a:r>
          </a:p>
        </p:txBody>
      </p:sp>
      <p:sp>
        <p:nvSpPr>
          <p:cNvPr id="5" name="TextBox 4"/>
          <p:cNvSpPr txBox="1"/>
          <p:nvPr/>
        </p:nvSpPr>
        <p:spPr>
          <a:xfrm>
            <a:off x="208613" y="1090689"/>
            <a:ext cx="5287199" cy="5478423"/>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float ascent rates?</a:t>
            </a:r>
          </a:p>
          <a:p>
            <a:pPr marL="457200" indent="-457200">
              <a:buFont typeface="Arial" panose="020B0604020202020204" pitchFamily="34" charset="0"/>
              <a:buChar char="•"/>
            </a:pPr>
            <a:r>
              <a:rPr lang="en-US" sz="3000" dirty="0"/>
              <a:t>Use a CPF with turbulence sensor to acquire high quality turbulence data</a:t>
            </a:r>
          </a:p>
          <a:p>
            <a:pPr marL="457200" indent="-457200">
              <a:buFont typeface="Arial" panose="020B0604020202020204" pitchFamily="34" charset="0"/>
              <a:buChar char="•"/>
            </a:pPr>
            <a:r>
              <a:rPr lang="en-US" sz="3000" dirty="0"/>
              <a:t>See if similar results can be achieved with standard BGC sensors</a:t>
            </a:r>
          </a:p>
          <a:p>
            <a:pPr marL="457200" indent="-457200">
              <a:buFont typeface="Arial" panose="020B0604020202020204" pitchFamily="34" charset="0"/>
              <a:buChar char="•"/>
            </a:pPr>
            <a:endParaRPr lang="en-US" sz="1400" dirty="0"/>
          </a:p>
          <a:p>
            <a:r>
              <a:rPr lang="en-US" sz="1600" dirty="0"/>
              <a:t>Magdalena M Carranza(1), Gene Massion, Yui Takeshita and Ken Johnson; Presented at the Gordon Research Conference on Ocean Mixing, Mount Holyoke, MA June 5-10 2022</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rotWithShape="1">
          <a:blip r:embed="rId3"/>
          <a:srcRect b="51079"/>
          <a:stretch/>
        </p:blipFill>
        <p:spPr>
          <a:xfrm>
            <a:off x="5442409" y="248235"/>
            <a:ext cx="6514799" cy="2612830"/>
          </a:xfrm>
          <a:prstGeom prst="rect">
            <a:avLst/>
          </a:prstGeom>
        </p:spPr>
      </p:pic>
      <p:sp>
        <p:nvSpPr>
          <p:cNvPr id="7" name="TextBox 6"/>
          <p:cNvSpPr txBox="1"/>
          <p:nvPr/>
        </p:nvSpPr>
        <p:spPr>
          <a:xfrm>
            <a:off x="7639520" y="2294475"/>
            <a:ext cx="1532921" cy="461665"/>
          </a:xfrm>
          <a:prstGeom prst="rect">
            <a:avLst/>
          </a:prstGeom>
          <a:solidFill>
            <a:schemeClr val="accent1">
              <a:lumMod val="60000"/>
              <a:lumOff val="40000"/>
            </a:schemeClr>
          </a:solidFill>
          <a:ln w="25400">
            <a:solidFill>
              <a:srgbClr val="FF0000"/>
            </a:solidFill>
          </a:ln>
        </p:spPr>
        <p:txBody>
          <a:bodyPr wrap="square" rtlCol="0">
            <a:spAutoFit/>
          </a:bodyPr>
          <a:lstStyle/>
          <a:p>
            <a:pPr algn="ctr"/>
            <a:r>
              <a:rPr lang="en-US" sz="2400" dirty="0"/>
              <a:t>Acoustics?</a:t>
            </a:r>
          </a:p>
        </p:txBody>
      </p:sp>
      <p:cxnSp>
        <p:nvCxnSpPr>
          <p:cNvPr id="9" name="Straight Arrow Connector 8"/>
          <p:cNvCxnSpPr>
            <a:cxnSpLocks/>
            <a:endCxn id="7" idx="0"/>
          </p:cNvCxnSpPr>
          <p:nvPr/>
        </p:nvCxnSpPr>
        <p:spPr>
          <a:xfrm>
            <a:off x="7211599" y="1815287"/>
            <a:ext cx="1194382" cy="4791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a16="http://schemas.microsoft.com/office/drawing/2014/main" id="{F40B9711-17D0-4B53-93E0-3A3973F5A5D2}"/>
              </a:ext>
            </a:extLst>
          </p:cNvPr>
          <p:cNvSpPr/>
          <p:nvPr/>
        </p:nvSpPr>
        <p:spPr>
          <a:xfrm>
            <a:off x="6423323" y="1441419"/>
            <a:ext cx="1576552" cy="373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a16="http://schemas.microsoft.com/office/drawing/2014/main"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a16="http://schemas.microsoft.com/office/drawing/2014/main"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Tree>
    <p:extLst>
      <p:ext uri="{BB962C8B-B14F-4D97-AF65-F5344CB8AC3E}">
        <p14:creationId xmlns:p14="http://schemas.microsoft.com/office/powerpoint/2010/main" val="3788585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85786" y="2932360"/>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63112" y="413789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63112" y="4894698"/>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0417" y="2905274"/>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511096" y="5079364"/>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707742" y="4110808"/>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5850" y="1098836"/>
            <a:ext cx="6887279" cy="1081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740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254000" y="219810"/>
            <a:ext cx="6184900" cy="907084"/>
          </a:xfrm>
        </p:spPr>
        <p:txBody>
          <a:bodyPr>
            <a:normAutofit/>
          </a:bodyPr>
          <a:lstStyle/>
          <a:p>
            <a:r>
              <a:rPr lang="en-US" dirty="0"/>
              <a:t>Executive Summary</a:t>
            </a:r>
            <a:endParaRPr lang="en-US" sz="3600" dirty="0"/>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vert="horz" lIns="91440" tIns="45720" rIns="91440" bIns="45720" rtlCol="0" anchor="t">
            <a:normAutofit/>
          </a:bodyPr>
          <a:lstStyle/>
          <a:p>
            <a:r>
              <a:rPr lang="en-US" sz="3200" b="1" dirty="0"/>
              <a:t>MBARI is finishing the development of a coastal profiling float (CPF) observing system targeted at better understanding the health of the ocean</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
        <p:nvSpPr>
          <p:cNvPr id="4" name="Rectangle 3"/>
          <p:cNvSpPr/>
          <p:nvPr/>
        </p:nvSpPr>
        <p:spPr>
          <a:xfrm>
            <a:off x="341243" y="1210911"/>
            <a:ext cx="8641392" cy="18460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53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7211223" cy="900257"/>
          </a:xfrm>
        </p:spPr>
        <p:txBody>
          <a:bodyPr/>
          <a:lstStyle/>
          <a:p>
            <a:pPr algn="ctr"/>
            <a:r>
              <a:rPr lang="en-US" dirty="0">
                <a:latin typeface="+mn-lt"/>
              </a:rPr>
              <a:t>Lots of Volume Change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28707" y="1019367"/>
            <a:ext cx="8364850" cy="5367920"/>
          </a:xfrm>
        </p:spPr>
        <p:txBody>
          <a:bodyPr vert="horz" lIns="91440" tIns="45720" rIns="91440" bIns="45720" rtlCol="0" anchor="t">
            <a:normAutofit/>
          </a:bodyPr>
          <a:lstStyle/>
          <a:p>
            <a:r>
              <a:rPr lang="en-US" sz="3000" dirty="0"/>
              <a:t>Depth range = 0 to 350 meters</a:t>
            </a:r>
          </a:p>
          <a:p>
            <a:r>
              <a:rPr lang="en-US" sz="4000" b="1" dirty="0"/>
              <a:t>Buoyancy engine </a:t>
            </a:r>
            <a:r>
              <a:rPr lang="en-US" sz="4000" b="1" dirty="0">
                <a:latin typeface="Symbol"/>
                <a:sym typeface="Symbol"/>
              </a:rPr>
              <a:t>D</a:t>
            </a:r>
            <a:r>
              <a:rPr lang="en-US" sz="4000" b="1" dirty="0"/>
              <a:t>V/V = 3.5 liters / 40 liters = 9%  </a:t>
            </a:r>
            <a:r>
              <a:rPr lang="en-US" sz="3200" dirty="0"/>
              <a:t>(other floats 0.3-0.8 l)</a:t>
            </a:r>
            <a:endParaRPr lang="en-US" sz="3200" dirty="0">
              <a:cs typeface="Calibri"/>
            </a:endParaRPr>
          </a:p>
          <a:p>
            <a:pPr lvl="1"/>
            <a:r>
              <a:rPr lang="en-US" sz="3200" b="1" dirty="0"/>
              <a:t>Profile from freshwater thru 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biofouling, mud buildup and allow sample recovery </a:t>
            </a:r>
            <a:endParaRPr lang="en-US" sz="3200" b="1" dirty="0">
              <a:cs typeface="Calibri"/>
            </a:endParaRPr>
          </a:p>
          <a:p>
            <a:pPr lvl="1"/>
            <a:r>
              <a:rPr lang="en-US" sz="3200" b="1" dirty="0"/>
              <a:t>Easy ballasting</a:t>
            </a:r>
            <a:endParaRPr lang="en-US" dirty="0"/>
          </a:p>
        </p:txBody>
      </p:sp>
      <p:pic>
        <p:nvPicPr>
          <p:cNvPr id="10" name="Picture 9"/>
          <p:cNvPicPr>
            <a:picLocks noChangeAspect="1"/>
          </p:cNvPicPr>
          <p:nvPr/>
        </p:nvPicPr>
        <p:blipFill>
          <a:blip r:embed="rId3"/>
          <a:stretch>
            <a:fillRect/>
          </a:stretch>
        </p:blipFill>
        <p:spPr>
          <a:xfrm>
            <a:off x="9306160" y="547517"/>
            <a:ext cx="2047640" cy="6088676"/>
          </a:xfrm>
          <a:prstGeom prst="rect">
            <a:avLst/>
          </a:prstGeom>
        </p:spPr>
      </p:pic>
      <p:sp>
        <p:nvSpPr>
          <p:cNvPr id="12" name="Rectangle 11"/>
          <p:cNvSpPr/>
          <p:nvPr/>
        </p:nvSpPr>
        <p:spPr>
          <a:xfrm>
            <a:off x="410322" y="1434059"/>
            <a:ext cx="8333202" cy="45884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90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28707" y="1019367"/>
            <a:ext cx="6155641" cy="5665212"/>
          </a:xfrm>
        </p:spPr>
        <p:txBody>
          <a:bodyPr>
            <a:normAutofit/>
          </a:bodyPr>
          <a:lstStyle/>
          <a:p>
            <a:r>
              <a:rPr lang="en-US" sz="3000" dirty="0"/>
              <a:t>Depth range = 0 to 350 meters</a:t>
            </a:r>
          </a:p>
          <a:p>
            <a:r>
              <a:rPr lang="en-US" sz="3000" dirty="0"/>
              <a:t>Buoyancy engine </a:t>
            </a:r>
            <a:r>
              <a:rPr lang="en-US" sz="3000" dirty="0">
                <a:latin typeface="Symbol" panose="05050102010706020507" pitchFamily="18" charset="2"/>
              </a:rPr>
              <a:t>D</a:t>
            </a:r>
            <a:r>
              <a:rPr lang="en-US" sz="3000" dirty="0"/>
              <a:t>V/V = 3.5 liters / 40 liters = 9%</a:t>
            </a:r>
          </a:p>
          <a:p>
            <a:r>
              <a:rPr lang="en-US" sz="4000" b="1" dirty="0"/>
              <a:t>Sample recovery        </a:t>
            </a:r>
            <a:r>
              <a:rPr lang="en-US" sz="3600" b="1" dirty="0"/>
              <a:t>CPF</a:t>
            </a:r>
          </a:p>
          <a:p>
            <a:pPr lvl="1"/>
            <a:r>
              <a:rPr lang="en-US" sz="3600" b="1" dirty="0"/>
              <a:t>2X Sediment Traps</a:t>
            </a:r>
          </a:p>
          <a:p>
            <a:pPr lvl="1"/>
            <a:r>
              <a:rPr lang="en-US" sz="3600" b="1" dirty="0"/>
              <a:t>Acoustic Modem</a:t>
            </a:r>
          </a:p>
          <a:p>
            <a:pPr lvl="1"/>
            <a:endParaRPr lang="en-US" sz="3600" b="1" dirty="0"/>
          </a:p>
          <a:p>
            <a:endParaRPr lang="en-US" dirty="0"/>
          </a:p>
        </p:txBody>
      </p:sp>
      <p:pic>
        <p:nvPicPr>
          <p:cNvPr id="9" name="Picture 8">
            <a:extLst>
              <a:ext uri="{FF2B5EF4-FFF2-40B4-BE49-F238E27FC236}">
                <a16:creationId xmlns:a16="http://schemas.microsoft.com/office/drawing/2014/main"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cxnSp>
        <p:nvCxnSpPr>
          <p:cNvPr id="4" name="Straight Arrow Connector 3"/>
          <p:cNvCxnSpPr/>
          <p:nvPr/>
        </p:nvCxnSpPr>
        <p:spPr>
          <a:xfrm>
            <a:off x="4698124" y="3459405"/>
            <a:ext cx="3312260" cy="51338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3239" y="2445783"/>
            <a:ext cx="6058463" cy="1752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5752162" y="2159912"/>
            <a:ext cx="1752224" cy="66708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98124" y="3202715"/>
            <a:ext cx="2617076" cy="24188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324256" y="3983340"/>
            <a:ext cx="2806262" cy="47148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546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Lots of Instruments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sz="4000" b="1" dirty="0"/>
              <a:t>Science Payload = 9 sensor ports</a:t>
            </a:r>
          </a:p>
          <a:p>
            <a:pPr lvl="1"/>
            <a:r>
              <a:rPr lang="en-US" sz="3600" b="1" dirty="0"/>
              <a:t>6 BGC sensors </a:t>
            </a:r>
          </a:p>
          <a:p>
            <a:pPr lvl="1"/>
            <a:r>
              <a:rPr lang="en-US" sz="3600" b="1" dirty="0"/>
              <a:t>Room for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7869" y="3054007"/>
            <a:ext cx="6552206" cy="2370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72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6218" y="202920"/>
            <a:ext cx="10515600" cy="900257"/>
          </a:xfrm>
        </p:spPr>
        <p:txBody>
          <a:bodyPr/>
          <a:lstStyle/>
          <a:p>
            <a:pPr algn="ctr"/>
            <a:r>
              <a:rPr lang="en-US" dirty="0">
                <a:latin typeface="+mn-lt"/>
              </a:rPr>
              <a:t>Near Real-Time Communications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92594" y="1168013"/>
            <a:ext cx="7007421"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a:t>
            </a:r>
            <a:r>
              <a:rPr lang="en-US" sz="3200" dirty="0"/>
              <a:t>	</a:t>
            </a:r>
          </a:p>
          <a:p>
            <a:r>
              <a:rPr lang="en-US" sz="4000" b="1" dirty="0"/>
              <a:t>Iridium SBD and (soon)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9938" y="4063000"/>
            <a:ext cx="6897035" cy="1229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896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94568" y="390473"/>
            <a:ext cx="5535071" cy="900257"/>
          </a:xfrm>
        </p:spPr>
        <p:txBody>
          <a:bodyPr>
            <a:normAutofit fontScale="90000"/>
          </a:bodyPr>
          <a:lstStyle/>
          <a:p>
            <a:pPr algn="ctr"/>
            <a:r>
              <a:rPr lang="en-US" dirty="0">
                <a:latin typeface="+mn-lt"/>
              </a:rPr>
              <a:t>Good Platform Velocity and Depth Control</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a16="http://schemas.microsoft.com/office/drawing/2014/main" id="{C109079D-8BB4-4AED-82F9-C692663A0B28}"/>
              </a:ext>
            </a:extLst>
          </p:cNvPr>
          <p:cNvPicPr>
            <a:picLocks noChangeAspect="1"/>
          </p:cNvPicPr>
          <p:nvPr/>
        </p:nvPicPr>
        <p:blipFill>
          <a:blip r:embed="rId3"/>
          <a:stretch>
            <a:fillRect/>
          </a:stretch>
        </p:blipFill>
        <p:spPr>
          <a:xfrm>
            <a:off x="6309828" y="3148284"/>
            <a:ext cx="5553236" cy="3647101"/>
          </a:xfrm>
          <a:prstGeom prst="rect">
            <a:avLst/>
          </a:prstGeom>
        </p:spPr>
      </p:pic>
      <p:pic>
        <p:nvPicPr>
          <p:cNvPr id="9" name="Picture 8">
            <a:extLst>
              <a:ext uri="{FF2B5EF4-FFF2-40B4-BE49-F238E27FC236}">
                <a16:creationId xmlns:a16="http://schemas.microsoft.com/office/drawing/2014/main"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a16="http://schemas.microsoft.com/office/drawing/2014/main"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sp>
        <p:nvSpPr>
          <p:cNvPr id="10" name="Rectangle 9"/>
          <p:cNvSpPr/>
          <p:nvPr/>
        </p:nvSpPr>
        <p:spPr>
          <a:xfrm>
            <a:off x="162160" y="4439335"/>
            <a:ext cx="5414329" cy="1938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D0961DB-44B8-4A1F-B5B0-D80713D41AF3}"/>
              </a:ext>
            </a:extLst>
          </p:cNvPr>
          <p:cNvPicPr>
            <a:picLocks noChangeAspect="1"/>
          </p:cNvPicPr>
          <p:nvPr/>
        </p:nvPicPr>
        <p:blipFill>
          <a:blip r:embed="rId6"/>
          <a:stretch>
            <a:fillRect/>
          </a:stretch>
        </p:blipFill>
        <p:spPr>
          <a:xfrm>
            <a:off x="5829300" y="62615"/>
            <a:ext cx="6247592" cy="4387057"/>
          </a:xfrm>
          <a:prstGeom prst="rect">
            <a:avLst/>
          </a:prstGeom>
        </p:spPr>
      </p:pic>
      <p:pic>
        <p:nvPicPr>
          <p:cNvPr id="11" name="Picture 10">
            <a:extLst>
              <a:ext uri="{FF2B5EF4-FFF2-40B4-BE49-F238E27FC236}">
                <a16:creationId xmlns:a16="http://schemas.microsoft.com/office/drawing/2014/main" id="{B6541ABC-0EEC-4ABE-94B5-51D0D5E6C1FA}"/>
              </a:ext>
            </a:extLst>
          </p:cNvPr>
          <p:cNvPicPr>
            <a:picLocks noChangeAspect="1"/>
          </p:cNvPicPr>
          <p:nvPr/>
        </p:nvPicPr>
        <p:blipFill>
          <a:blip r:embed="rId7"/>
          <a:stretch>
            <a:fillRect/>
          </a:stretch>
        </p:blipFill>
        <p:spPr>
          <a:xfrm>
            <a:off x="7574725" y="591303"/>
            <a:ext cx="3666984" cy="2387157"/>
          </a:xfrm>
          <a:prstGeom prst="rect">
            <a:avLst/>
          </a:prstGeom>
        </p:spPr>
      </p:pic>
      <p:pic>
        <p:nvPicPr>
          <p:cNvPr id="12" name="Picture 11">
            <a:extLst>
              <a:ext uri="{FF2B5EF4-FFF2-40B4-BE49-F238E27FC236}">
                <a16:creationId xmlns:a16="http://schemas.microsoft.com/office/drawing/2014/main" id="{E6E7EE12-D324-4AFE-B23E-E4247B40D830}"/>
              </a:ext>
            </a:extLst>
          </p:cNvPr>
          <p:cNvPicPr>
            <a:picLocks noChangeAspect="1"/>
          </p:cNvPicPr>
          <p:nvPr/>
        </p:nvPicPr>
        <p:blipFill>
          <a:blip r:embed="rId8"/>
          <a:stretch>
            <a:fillRect/>
          </a:stretch>
        </p:blipFill>
        <p:spPr>
          <a:xfrm>
            <a:off x="5979913" y="270310"/>
            <a:ext cx="2456901" cy="1335140"/>
          </a:xfrm>
          <a:prstGeom prst="rect">
            <a:avLst/>
          </a:prstGeom>
        </p:spPr>
      </p:pic>
      <p:pic>
        <p:nvPicPr>
          <p:cNvPr id="13" name="Picture 12">
            <a:extLst>
              <a:ext uri="{FF2B5EF4-FFF2-40B4-BE49-F238E27FC236}">
                <a16:creationId xmlns:a16="http://schemas.microsoft.com/office/drawing/2014/main" id="{1C001330-2198-437D-8604-A0F71CF3B72B}"/>
              </a:ext>
            </a:extLst>
          </p:cNvPr>
          <p:cNvPicPr>
            <a:picLocks noChangeAspect="1"/>
          </p:cNvPicPr>
          <p:nvPr/>
        </p:nvPicPr>
        <p:blipFill>
          <a:blip r:embed="rId9"/>
          <a:stretch>
            <a:fillRect/>
          </a:stretch>
        </p:blipFill>
        <p:spPr>
          <a:xfrm>
            <a:off x="8737401" y="3679666"/>
            <a:ext cx="2042337" cy="768163"/>
          </a:xfrm>
          <a:prstGeom prst="rect">
            <a:avLst/>
          </a:prstGeom>
        </p:spPr>
      </p:pic>
    </p:spTree>
    <p:extLst>
      <p:ext uri="{BB962C8B-B14F-4D97-AF65-F5344CB8AC3E}">
        <p14:creationId xmlns:p14="http://schemas.microsoft.com/office/powerpoint/2010/main" val="3484722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8F81C3-9AB0-46DB-A313-B193E5CD8D9E}"/>
              </a:ext>
            </a:extLst>
          </p:cNvPr>
          <p:cNvPicPr>
            <a:picLocks noChangeAspect="1"/>
          </p:cNvPicPr>
          <p:nvPr/>
        </p:nvPicPr>
        <p:blipFill rotWithShape="1">
          <a:blip r:embed="rId3"/>
          <a:srcRect t="15975"/>
          <a:stretch/>
        </p:blipFill>
        <p:spPr>
          <a:xfrm>
            <a:off x="1548060" y="3582307"/>
            <a:ext cx="7477231" cy="3136459"/>
          </a:xfrm>
          <a:prstGeom prst="rect">
            <a:avLst/>
          </a:prstGeom>
        </p:spPr>
      </p:pic>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2686" y="794646"/>
            <a:ext cx="6171010" cy="2971484"/>
          </a:xfrm>
        </p:spPr>
        <p:txBody>
          <a:bodyPr>
            <a:normAutofit lnSpcReduction="10000"/>
          </a:bodyPr>
          <a:lstStyle/>
          <a:p>
            <a:r>
              <a:rPr lang="en-US" sz="3200" dirty="0"/>
              <a:t>Have to do (this year)</a:t>
            </a:r>
          </a:p>
          <a:p>
            <a:pPr lvl="1"/>
            <a:r>
              <a:rPr lang="en-US" sz="2800" dirty="0"/>
              <a:t>Finish the power management</a:t>
            </a:r>
          </a:p>
          <a:p>
            <a:pPr lvl="2"/>
            <a:r>
              <a:rPr lang="en-US" dirty="0"/>
              <a:t>Goal = 200X 200m profiles over 1 year</a:t>
            </a:r>
          </a:p>
          <a:p>
            <a:pPr lvl="1"/>
            <a:r>
              <a:rPr lang="en-US" sz="2800" dirty="0"/>
              <a:t>Finish Iridium RUDICS </a:t>
            </a:r>
            <a:r>
              <a:rPr lang="en-US" sz="2800" dirty="0" err="1"/>
              <a:t>comms</a:t>
            </a:r>
            <a:endParaRPr lang="en-US" sz="2800" dirty="0"/>
          </a:p>
          <a:p>
            <a:pPr lvl="1"/>
            <a:r>
              <a:rPr lang="en-US" sz="2800" dirty="0"/>
              <a:t>Finish building CPF002 and CPF003</a:t>
            </a:r>
          </a:p>
          <a:p>
            <a:pPr lvl="1"/>
            <a:r>
              <a:rPr lang="en-US" sz="2800" dirty="0"/>
              <a:t>Run more MBARI science missions with the </a:t>
            </a:r>
            <a:r>
              <a:rPr lang="en-US" sz="2800" dirty="0" err="1"/>
              <a:t>FloatViz</a:t>
            </a:r>
            <a:r>
              <a:rPr lang="en-US" sz="2800" dirty="0"/>
              <a:t> data pipeline</a:t>
            </a:r>
            <a:endParaRPr lang="en-US" dirty="0"/>
          </a:p>
        </p:txBody>
      </p:sp>
      <p:sp>
        <p:nvSpPr>
          <p:cNvPr id="6" name="Content Placeholder 4">
            <a:extLst>
              <a:ext uri="{FF2B5EF4-FFF2-40B4-BE49-F238E27FC236}">
                <a16:creationId xmlns:a16="http://schemas.microsoft.com/office/drawing/2014/main" id="{A156D9AE-3EB7-4C78-8D65-45904291EB80}"/>
              </a:ext>
            </a:extLst>
          </p:cNvPr>
          <p:cNvSpPr txBox="1">
            <a:spLocks/>
          </p:cNvSpPr>
          <p:nvPr/>
        </p:nvSpPr>
        <p:spPr>
          <a:xfrm>
            <a:off x="5770179" y="800100"/>
            <a:ext cx="4644072"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Like to do</a:t>
            </a:r>
          </a:p>
          <a:p>
            <a:pPr lvl="1"/>
            <a:r>
              <a:rPr lang="en-US" sz="2800" dirty="0"/>
              <a:t>Winched version for fixed applications</a:t>
            </a:r>
          </a:p>
          <a:p>
            <a:pPr lvl="1"/>
            <a:r>
              <a:rPr lang="en-US" sz="2800" dirty="0"/>
              <a:t>Inertial current meter for float “navigation”</a:t>
            </a:r>
          </a:p>
          <a:p>
            <a:pPr lvl="1"/>
            <a:r>
              <a:rPr lang="en-US" sz="2800" dirty="0"/>
              <a:t>Tech transfer</a:t>
            </a:r>
            <a:endParaRPr lang="en-US"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3417" t="23712" r="22783" b="30114"/>
          <a:stretch/>
        </p:blipFill>
        <p:spPr>
          <a:xfrm>
            <a:off x="9743089" y="516578"/>
            <a:ext cx="2588548" cy="6499104"/>
          </a:xfrm>
          <a:prstGeom prst="rect">
            <a:avLst/>
          </a:prstGeom>
        </p:spPr>
      </p:pic>
    </p:spTree>
    <p:extLst>
      <p:ext uri="{BB962C8B-B14F-4D97-AF65-F5344CB8AC3E}">
        <p14:creationId xmlns:p14="http://schemas.microsoft.com/office/powerpoint/2010/main" val="3448056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85693" y="1410141"/>
            <a:ext cx="10253272" cy="4730830"/>
          </a:xfrm>
        </p:spPr>
        <p:txBody>
          <a:bodyPr>
            <a:normAutofit fontScale="92500" lnSpcReduction="10000"/>
          </a:bodyPr>
          <a:lstStyle/>
          <a:p>
            <a:r>
              <a:rPr lang="en-US" sz="3500" dirty="0"/>
              <a:t>1 CPF with dozens of science and engineering missions in Monterey Bay, some with only modest engineering involvement</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r>
              <a:rPr lang="en-US" sz="3500" dirty="0"/>
              <a:t>Still a work in progress = lots of opportunities</a:t>
            </a:r>
          </a:p>
          <a:p>
            <a:endParaRPr lang="en-US" dirty="0"/>
          </a:p>
        </p:txBody>
      </p:sp>
    </p:spTree>
    <p:extLst>
      <p:ext uri="{BB962C8B-B14F-4D97-AF65-F5344CB8AC3E}">
        <p14:creationId xmlns:p14="http://schemas.microsoft.com/office/powerpoint/2010/main" val="3098260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C77AD-CDDB-F338-2D4D-9D5D42868F7C}"/>
              </a:ext>
            </a:extLst>
          </p:cNvPr>
          <p:cNvSpPr>
            <a:spLocks noGrp="1"/>
          </p:cNvSpPr>
          <p:nvPr>
            <p:ph type="title"/>
          </p:nvPr>
        </p:nvSpPr>
        <p:spPr>
          <a:xfrm>
            <a:off x="4136985" y="2255657"/>
            <a:ext cx="10515600" cy="1325563"/>
          </a:xfrm>
        </p:spPr>
        <p:txBody>
          <a:bodyPr/>
          <a:lstStyle/>
          <a:p>
            <a:r>
              <a:rPr lang="en-US" dirty="0">
                <a:cs typeface="Calibri Light"/>
              </a:rPr>
              <a:t>Opportunities</a:t>
            </a:r>
            <a:endParaRPr lang="en-US" dirty="0" err="1"/>
          </a:p>
        </p:txBody>
      </p:sp>
    </p:spTree>
    <p:extLst>
      <p:ext uri="{BB962C8B-B14F-4D97-AF65-F5344CB8AC3E}">
        <p14:creationId xmlns:p14="http://schemas.microsoft.com/office/powerpoint/2010/main" val="2363196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776209" y="5677339"/>
            <a:ext cx="5899670" cy="923330"/>
          </a:xfrm>
          <a:prstGeom prst="rect">
            <a:avLst/>
          </a:prstGeom>
          <a:solidFill>
            <a:schemeClr val="tx1"/>
          </a:solidFill>
          <a:ln>
            <a:solidFill>
              <a:schemeClr val="bg1"/>
            </a:solidFill>
          </a:ln>
        </p:spPr>
        <p:txBody>
          <a:bodyPr wrap="square" lIns="91440" tIns="45720" rIns="91440" bIns="45720" rtlCol="0" anchor="t">
            <a:spAutoFit/>
          </a:bodyPr>
          <a:lstStyle/>
          <a:p>
            <a:r>
              <a:rPr lang="en-US" b="1" dirty="0">
                <a:solidFill>
                  <a:schemeClr val="bg1"/>
                </a:solidFill>
              </a:rPr>
              <a:t>DELAYED MODE </a:t>
            </a:r>
            <a:endParaRPr lang="en-US" b="1" dirty="0">
              <a:solidFill>
                <a:schemeClr val="bg1"/>
              </a:solidFill>
              <a:cs typeface="Calibri"/>
            </a:endParaRPr>
          </a:p>
          <a:p>
            <a:r>
              <a:rPr lang="en-US" b="1" dirty="0">
                <a:solidFill>
                  <a:schemeClr val="bg1"/>
                </a:solidFill>
              </a:rPr>
              <a:t>QUALITY CONTROL</a:t>
            </a:r>
            <a:endParaRPr lang="en-US" b="1" dirty="0">
              <a:solidFill>
                <a:schemeClr val="bg1"/>
              </a:solidFill>
              <a:cs typeface="Calibri"/>
            </a:endParaRPr>
          </a:p>
          <a:p>
            <a:r>
              <a:rPr lang="en-US" b="1" dirty="0">
                <a:solidFill>
                  <a:srgbClr val="666666"/>
                </a:solidFill>
                <a:latin typeface="Open Sans"/>
              </a:rPr>
              <a:t>Please read this </a:t>
            </a:r>
            <a:r>
              <a:rPr lang="en-US" b="1" dirty="0">
                <a:solidFill>
                  <a:srgbClr val="2EA3F2"/>
                </a:solidFill>
                <a:latin typeface="Open Sans"/>
                <a:hlinkClick r:id="rId3"/>
              </a:rPr>
              <a:t>methods article</a:t>
            </a:r>
            <a:r>
              <a:rPr lang="en-US" b="1" dirty="0">
                <a:solidFill>
                  <a:srgbClr val="666666"/>
                </a:solidFill>
                <a:latin typeface="Open Sans"/>
              </a:rPr>
              <a:t> … to learn more</a:t>
            </a:r>
            <a:endParaRPr lang="en-US" dirty="0">
              <a:solidFill>
                <a:schemeClr val="bg1"/>
              </a:solidFill>
            </a:endParaRPr>
          </a:p>
        </p:txBody>
      </p:sp>
      <p:pic>
        <p:nvPicPr>
          <p:cNvPr id="7" name="Picture 6"/>
          <p:cNvPicPr>
            <a:picLocks noChangeAspect="1"/>
          </p:cNvPicPr>
          <p:nvPr/>
        </p:nvPicPr>
        <p:blipFill>
          <a:blip r:embed="rId4"/>
          <a:stretch>
            <a:fillRect/>
          </a:stretch>
        </p:blipFill>
        <p:spPr>
          <a:xfrm>
            <a:off x="6019105" y="1016935"/>
            <a:ext cx="4806169" cy="21118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5"/>
          <a:stretch>
            <a:fillRect/>
          </a:stretch>
        </p:blipFill>
        <p:spPr>
          <a:xfrm>
            <a:off x="8163624" y="4009422"/>
            <a:ext cx="3939537" cy="21107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1785078" y="-79948"/>
            <a:ext cx="10515600" cy="1325563"/>
          </a:xfrm>
        </p:spPr>
        <p:txBody>
          <a:bodyPr/>
          <a:lstStyle/>
          <a:p>
            <a:pPr algn="ctr"/>
            <a:r>
              <a:rPr lang="en-US" dirty="0"/>
              <a:t>Data Science Opportunities</a:t>
            </a:r>
          </a:p>
        </p:txBody>
      </p:sp>
      <p:sp>
        <p:nvSpPr>
          <p:cNvPr id="3" name="Content Placeholder 2"/>
          <p:cNvSpPr>
            <a:spLocks noGrp="1"/>
          </p:cNvSpPr>
          <p:nvPr>
            <p:ph idx="1"/>
          </p:nvPr>
        </p:nvSpPr>
        <p:spPr>
          <a:xfrm>
            <a:off x="209781" y="1245615"/>
            <a:ext cx="5406533" cy="5483630"/>
          </a:xfrm>
        </p:spPr>
        <p:txBody>
          <a:bodyPr>
            <a:normAutofit/>
          </a:bodyPr>
          <a:lstStyle/>
          <a:p>
            <a:r>
              <a:rPr lang="en-US" dirty="0"/>
              <a:t>The GO-BGC data system is arguably the best example of a data system providing </a:t>
            </a:r>
            <a:r>
              <a:rPr lang="en-US" u="sng" dirty="0"/>
              <a:t>defensible</a:t>
            </a:r>
            <a:r>
              <a:rPr lang="en-US" dirty="0"/>
              <a:t> oceanographic data and the requisite tools to the community</a:t>
            </a:r>
          </a:p>
          <a:p>
            <a:r>
              <a:rPr lang="en-US" dirty="0"/>
              <a:t>Not surprisingly, the Argo data processing centers are overwhelmed with their current work load</a:t>
            </a:r>
          </a:p>
          <a:p>
            <a:r>
              <a:rPr lang="en-US" dirty="0"/>
              <a:t>Golden Opportunity: duplicate, improve, simplify and </a:t>
            </a:r>
            <a:r>
              <a:rPr lang="en-US" sz="3200" b="1" dirty="0"/>
              <a:t>add new, fit-for-purpose data products</a:t>
            </a:r>
            <a:endParaRPr lang="en-US" dirty="0"/>
          </a:p>
        </p:txBody>
      </p:sp>
      <p:pic>
        <p:nvPicPr>
          <p:cNvPr id="4" name="Picture 3"/>
          <p:cNvPicPr>
            <a:picLocks noChangeAspect="1"/>
          </p:cNvPicPr>
          <p:nvPr/>
        </p:nvPicPr>
        <p:blipFill>
          <a:blip r:embed="rId6"/>
          <a:stretch>
            <a:fillRect/>
          </a:stretch>
        </p:blipFill>
        <p:spPr>
          <a:xfrm>
            <a:off x="7824773" y="297465"/>
            <a:ext cx="3597823" cy="10178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9440328" y="1450430"/>
            <a:ext cx="2148590" cy="369332"/>
          </a:xfrm>
          <a:prstGeom prst="rect">
            <a:avLst/>
          </a:prstGeom>
          <a:solidFill>
            <a:schemeClr val="tx1"/>
          </a:solidFill>
          <a:ln>
            <a:solidFill>
              <a:schemeClr val="bg1"/>
            </a:solidFill>
          </a:ln>
        </p:spPr>
        <p:txBody>
          <a:bodyPr wrap="square" rtlCol="0">
            <a:spAutoFit/>
          </a:bodyPr>
          <a:lstStyle/>
          <a:p>
            <a:r>
              <a:rPr lang="en-US" dirty="0">
                <a:solidFill>
                  <a:schemeClr val="bg1"/>
                </a:solidFill>
              </a:rPr>
              <a:t>BGC FLOAT TOOLBOX</a:t>
            </a:r>
          </a:p>
        </p:txBody>
      </p:sp>
      <p:pic>
        <p:nvPicPr>
          <p:cNvPr id="9" name="Picture 8"/>
          <p:cNvPicPr>
            <a:picLocks noChangeAspect="1"/>
          </p:cNvPicPr>
          <p:nvPr/>
        </p:nvPicPr>
        <p:blipFill>
          <a:blip r:embed="rId7"/>
          <a:stretch>
            <a:fillRect/>
          </a:stretch>
        </p:blipFill>
        <p:spPr>
          <a:xfrm>
            <a:off x="5776209" y="3129201"/>
            <a:ext cx="3700675" cy="17604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9608224" y="3146088"/>
            <a:ext cx="2882694" cy="941765"/>
          </a:xfrm>
          <a:prstGeom prst="rect">
            <a:avLst/>
          </a:prstGeom>
        </p:spPr>
        <p:txBody>
          <a:bodyPr wrap="square">
            <a:spAutoFit/>
          </a:bodyPr>
          <a:lstStyle/>
          <a:p>
            <a:r>
              <a:rPr lang="en-US" dirty="0"/>
              <a:t>https://www.go-bgc.org/getting-started-with-go-bgc-data</a:t>
            </a:r>
          </a:p>
        </p:txBody>
      </p:sp>
    </p:spTree>
    <p:extLst>
      <p:ext uri="{BB962C8B-B14F-4D97-AF65-F5344CB8AC3E}">
        <p14:creationId xmlns:p14="http://schemas.microsoft.com/office/powerpoint/2010/main" val="2063530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dirty="0"/>
              <a:t>Engineering Opportunities</a:t>
            </a:r>
          </a:p>
        </p:txBody>
      </p:sp>
      <p:sp>
        <p:nvSpPr>
          <p:cNvPr id="3" name="Content Placeholder 2"/>
          <p:cNvSpPr>
            <a:spLocks noGrp="1"/>
          </p:cNvSpPr>
          <p:nvPr>
            <p:ph idx="1"/>
          </p:nvPr>
        </p:nvSpPr>
        <p:spPr>
          <a:xfrm>
            <a:off x="591378" y="1108212"/>
            <a:ext cx="10828548" cy="5456583"/>
          </a:xfrm>
        </p:spPr>
        <p:txBody>
          <a:bodyPr vert="horz" lIns="91440" tIns="45720" rIns="91440" bIns="45720" rtlCol="0" anchor="t">
            <a:normAutofit lnSpcReduction="10000"/>
          </a:bodyPr>
          <a:lstStyle/>
          <a:p>
            <a:r>
              <a:rPr lang="en-US" dirty="0"/>
              <a:t>Control System Development	</a:t>
            </a:r>
          </a:p>
          <a:p>
            <a:pPr lvl="1"/>
            <a:r>
              <a:rPr lang="en-US" dirty="0"/>
              <a:t>Closed loop control of platform velocity works well with a standard PID control law</a:t>
            </a:r>
          </a:p>
          <a:p>
            <a:pPr lvl="1"/>
            <a:r>
              <a:rPr lang="en-US" dirty="0"/>
              <a:t>Closed loop of depth works but needs a higher order control law</a:t>
            </a:r>
          </a:p>
          <a:p>
            <a:pPr lvl="1"/>
            <a:r>
              <a:rPr lang="en-US" dirty="0"/>
              <a:t>Both control laws can be refactored to weight power consumption with performance</a:t>
            </a:r>
          </a:p>
          <a:p>
            <a:r>
              <a:rPr lang="en-US" dirty="0"/>
              <a:t>Robotics</a:t>
            </a:r>
          </a:p>
          <a:p>
            <a:pPr lvl="1"/>
            <a:r>
              <a:rPr lang="en-US" dirty="0"/>
              <a:t>How can you keep a fleet of </a:t>
            </a:r>
            <a:r>
              <a:rPr lang="en-US" dirty="0" err="1"/>
              <a:t>Lagrangian</a:t>
            </a:r>
            <a:r>
              <a:rPr lang="en-US" dirty="0"/>
              <a:t> robots that can only control depth in the desired coastal measurement volume?</a:t>
            </a:r>
          </a:p>
          <a:p>
            <a:pPr lvl="2"/>
            <a:r>
              <a:rPr lang="en-US" dirty="0"/>
              <a:t>Maybe a combination of an inertial current meters and numerical models</a:t>
            </a:r>
          </a:p>
          <a:p>
            <a:pPr lvl="1"/>
            <a:r>
              <a:rPr lang="en-US" dirty="0"/>
              <a:t>Delivering robust, bullet-proof, embedded software for autonomous robots is a huge challenge</a:t>
            </a:r>
          </a:p>
          <a:p>
            <a:pPr lvl="1"/>
            <a:r>
              <a:rPr lang="en-US" dirty="0"/>
              <a:t>Design a more cost-effective CPF</a:t>
            </a:r>
            <a:endParaRPr lang="en-US" dirty="0">
              <a:cs typeface="Calibri"/>
            </a:endParaRPr>
          </a:p>
          <a:p>
            <a:r>
              <a:rPr lang="en-US" dirty="0"/>
              <a:t>The CPF is a pretty good platform for linking engineering and science students collaborating on challenging, satisfying projects</a:t>
            </a:r>
          </a:p>
        </p:txBody>
      </p:sp>
    </p:spTree>
    <p:extLst>
      <p:ext uri="{BB962C8B-B14F-4D97-AF65-F5344CB8AC3E}">
        <p14:creationId xmlns:p14="http://schemas.microsoft.com/office/powerpoint/2010/main" val="1437674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377643" y="239408"/>
            <a:ext cx="4852004" cy="907084"/>
          </a:xfrm>
        </p:spPr>
        <p:txBody>
          <a:bodyPr>
            <a:noAutofit/>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vert="horz" lIns="91440" tIns="45720" rIns="91440" bIns="45720" rtlCol="0" anchor="t">
            <a:normAutofit/>
          </a:bodyPr>
          <a:lstStyle/>
          <a:p>
            <a:r>
              <a:rPr lang="en-US" sz="2400" dirty="0">
                <a:solidFill>
                  <a:schemeClr val="tx1">
                    <a:lumMod val="85000"/>
                  </a:schemeClr>
                </a:solidFill>
              </a:rPr>
              <a:t>MBARI is finishing the development of a coastal profiling float (CPF) observing system targeted at better understanding the health of the ocean</a:t>
            </a:r>
          </a:p>
          <a:p>
            <a:r>
              <a:rPr lang="en-US" sz="3200" b="1" dirty="0"/>
              <a:t>The CPF is optimized for use in the coastal zones and upper 350 meters of the world’s oceans: “where the bugs are”</a:t>
            </a:r>
          </a:p>
        </p:txBody>
      </p:sp>
      <p:pic>
        <p:nvPicPr>
          <p:cNvPr id="4" name="Picture 3"/>
          <p:cNvPicPr>
            <a:picLocks noChangeAspect="1"/>
          </p:cNvPicPr>
          <p:nvPr/>
        </p:nvPicPr>
        <p:blipFill>
          <a:blip r:embed="rId2"/>
          <a:stretch>
            <a:fillRect/>
          </a:stretch>
        </p:blipFill>
        <p:spPr>
          <a:xfrm>
            <a:off x="377643" y="2246834"/>
            <a:ext cx="8613957" cy="1495932"/>
          </a:xfrm>
          <a:prstGeom prst="rect">
            <a:avLst/>
          </a:prstGeom>
        </p:spPr>
      </p:pic>
      <p:pic>
        <p:nvPicPr>
          <p:cNvPr id="8" name="Picture 7" descr="A close-up of a device&#10;&#10;Description automatically generated">
            <a:extLst>
              <a:ext uri="{FF2B5EF4-FFF2-40B4-BE49-F238E27FC236}">
                <a16:creationId xmlns:a16="http://schemas.microsoft.com/office/drawing/2014/main" id="{FFBA1325-A067-55C9-7A61-B0DC6A7FCB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7490877" y="2044136"/>
            <a:ext cx="6303622" cy="2760034"/>
          </a:xfrm>
          <a:prstGeom prst="rect">
            <a:avLst/>
          </a:prstGeom>
          <a:ln w="19050">
            <a:solidFill>
              <a:schemeClr val="bg1"/>
            </a:solidFill>
          </a:ln>
        </p:spPr>
      </p:pic>
    </p:spTree>
    <p:extLst>
      <p:ext uri="{BB962C8B-B14F-4D97-AF65-F5344CB8AC3E}">
        <p14:creationId xmlns:p14="http://schemas.microsoft.com/office/powerpoint/2010/main" val="974478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204" y="-49828"/>
            <a:ext cx="10515600" cy="1325563"/>
          </a:xfrm>
        </p:spPr>
        <p:txBody>
          <a:bodyPr/>
          <a:lstStyle/>
          <a:p>
            <a:r>
              <a:rPr lang="en-US" dirty="0"/>
              <a:t>Control System Development (the CPF way)</a:t>
            </a:r>
          </a:p>
        </p:txBody>
      </p:sp>
      <p:pic>
        <p:nvPicPr>
          <p:cNvPr id="4" name="Content Placeholder 3"/>
          <p:cNvPicPr>
            <a:picLocks noGrp="1" noChangeAspect="1"/>
          </p:cNvPicPr>
          <p:nvPr>
            <p:ph idx="1"/>
          </p:nvPr>
        </p:nvPicPr>
        <p:blipFill>
          <a:blip r:embed="rId3"/>
          <a:stretch>
            <a:fillRect/>
          </a:stretch>
        </p:blipFill>
        <p:spPr>
          <a:xfrm>
            <a:off x="5301752" y="1275735"/>
            <a:ext cx="6784272" cy="4870233"/>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361283" y="916959"/>
                <a:ext cx="4821348" cy="57987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𝐹𝑜𝑟𝑐𝑒𝑠</m:t>
                          </m:r>
                        </m:e>
                      </m:nary>
                      <m:r>
                        <a:rPr lang="en-US" b="0" i="1" smtClean="0">
                          <a:latin typeface="Cambria Math" panose="02040503050406030204" pitchFamily="18" charset="0"/>
                        </a:rPr>
                        <m:t>=</m:t>
                      </m:r>
                      <m:r>
                        <a:rPr lang="en-US" b="0" i="1" smtClean="0">
                          <a:latin typeface="Cambria Math" panose="02040503050406030204" pitchFamily="18" charset="0"/>
                        </a:rPr>
                        <m:t>𝑚𝑎𝑠𝑠</m:t>
                      </m:r>
                      <m:r>
                        <a:rPr lang="en-US" b="0" i="1" smtClean="0">
                          <a:latin typeface="Cambria Math" panose="02040503050406030204" pitchFamily="18" charset="0"/>
                        </a:rPr>
                        <m:t>∗</m:t>
                      </m:r>
                      <m:r>
                        <a:rPr lang="en-US" b="0" i="1" smtClean="0">
                          <a:latin typeface="Cambria Math" panose="02040503050406030204" pitchFamily="18" charset="0"/>
                        </a:rPr>
                        <m:t>𝑎𝑐𝑐𝑒𝑙𝑒𝑟𝑎𝑡𝑖𝑜𝑛</m:t>
                      </m:r>
                    </m:oMath>
                  </m:oMathPara>
                </a14:m>
                <a:endParaRPr lang="en-US" b="0" dirty="0"/>
              </a:p>
              <a:p>
                <a:endParaRPr lang="en-US" dirty="0"/>
              </a:p>
              <a:p>
                <a:endParaRPr lang="en-US" b="0" dirty="0"/>
              </a:p>
              <a:p>
                <a:endParaRPr lang="en-US" dirty="0"/>
              </a:p>
              <a:p>
                <a:endParaRPr lang="en-US" b="0" dirty="0"/>
              </a:p>
              <a:p>
                <a:endParaRPr lang="en-US" dirty="0"/>
              </a:p>
              <a:p>
                <a:endParaRPr lang="en-US" b="0" dirty="0"/>
              </a:p>
              <a:p>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oMath>
                  </m:oMathPara>
                </a14:m>
                <a:endParaRPr lang="en-US" b="0" dirty="0"/>
              </a:p>
              <a:p>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nary>
                        <m:naryPr>
                          <m:limLoc m:val="undOvr"/>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 </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𝐸𝑟𝑟𝑜𝑟</m:t>
                      </m:r>
                      <m:r>
                        <a:rPr lang="en-US" b="0" i="1" smtClean="0">
                          <a:latin typeface="Cambria Math" panose="02040503050406030204" pitchFamily="18" charset="0"/>
                        </a:rPr>
                        <m:t>=</m:t>
                      </m:r>
                      <m:r>
                        <a:rPr lang="en-US" b="0" i="1" smtClean="0">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𝑃𝑙𝑎𝑡𝑓𝑜𝑟𝑚</m:t>
                      </m:r>
                      <m:r>
                        <a:rPr lang="en-US" b="0" i="1" smtClean="0">
                          <a:latin typeface="Cambria Math" panose="02040503050406030204" pitchFamily="18" charset="0"/>
                        </a:rPr>
                        <m:t> −</m:t>
                      </m:r>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𝑏𝑢𝑜𝑦𝑎𝑛𝑐𝑦</m:t>
                      </m:r>
                      <m:r>
                        <a:rPr lang="en-US" b="0" i="1" smtClean="0">
                          <a:latin typeface="Cambria Math" panose="02040503050406030204" pitchFamily="18" charset="0"/>
                        </a:rPr>
                        <m:t> </m:t>
                      </m:r>
                      <m:r>
                        <a:rPr lang="en-US" b="0" i="1" smtClean="0">
                          <a:latin typeface="Cambria Math" panose="02040503050406030204" pitchFamily="18" charset="0"/>
                        </a:rPr>
                        <m:t>𝑐h𝑎𝑛𝑔𝑒</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𝐸𝑟𝑟𝑜𝑟</m:t>
                      </m:r>
                      <m:r>
                        <a:rPr lang="en-US" b="0" i="1" smtClean="0">
                          <a:latin typeface="Cambria Math" panose="02040503050406030204" pitchFamily="18" charset="0"/>
                        </a:rPr>
                        <m:t>)</m:t>
                      </m:r>
                    </m:oMath>
                  </m:oMathPara>
                </a14:m>
                <a:endParaRPr lang="en-US" b="0" dirty="0"/>
              </a:p>
              <a:p>
                <a:r>
                  <a:rPr lang="en-US" dirty="0"/>
                  <a:t>					</a:t>
                </a:r>
              </a:p>
            </p:txBody>
          </p:sp>
        </mc:Choice>
        <mc:Fallback xmlns="">
          <p:sp>
            <p:nvSpPr>
              <p:cNvPr id="5" name="TextBox 4"/>
              <p:cNvSpPr txBox="1">
                <a:spLocks noRot="1" noChangeAspect="1" noMove="1" noResize="1" noEditPoints="1" noAdjustHandles="1" noChangeArrowheads="1" noChangeShapeType="1" noTextEdit="1"/>
              </p:cNvSpPr>
              <p:nvPr/>
            </p:nvSpPr>
            <p:spPr>
              <a:xfrm>
                <a:off x="361283" y="916959"/>
                <a:ext cx="4821348" cy="5798703"/>
              </a:xfrm>
              <a:prstGeom prst="rect">
                <a:avLst/>
              </a:prstGeom>
              <a:blipFill rotWithShape="0">
                <a:blip r:embed="rId4"/>
                <a:stretch>
                  <a:fillRect/>
                </a:stretch>
              </a:blipFill>
            </p:spPr>
            <p:txBody>
              <a:bodyPr/>
              <a:lstStyle/>
              <a:p>
                <a:r>
                  <a:rPr lang="en-US">
                    <a:noFill/>
                  </a:rPr>
                  <a:t> </a:t>
                </a:r>
              </a:p>
            </p:txBody>
          </p:sp>
        </mc:Fallback>
      </mc:AlternateContent>
      <p:grpSp>
        <p:nvGrpSpPr>
          <p:cNvPr id="29" name="Group 28"/>
          <p:cNvGrpSpPr/>
          <p:nvPr/>
        </p:nvGrpSpPr>
        <p:grpSpPr>
          <a:xfrm>
            <a:off x="291329" y="1468478"/>
            <a:ext cx="5140761" cy="2003337"/>
            <a:chOff x="-152654" y="1118454"/>
            <a:chExt cx="5140761" cy="2003337"/>
          </a:xfrm>
        </p:grpSpPr>
        <p:sp>
          <p:nvSpPr>
            <p:cNvPr id="6" name="Rectangle 5"/>
            <p:cNvSpPr/>
            <p:nvPr/>
          </p:nvSpPr>
          <p:spPr>
            <a:xfrm>
              <a:off x="2428363" y="1275736"/>
              <a:ext cx="619322" cy="1617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CPF</a:t>
              </a:r>
            </a:p>
          </p:txBody>
        </p:sp>
        <p:sp>
          <p:nvSpPr>
            <p:cNvPr id="7" name="Down Arrow 6"/>
            <p:cNvSpPr/>
            <p:nvPr/>
          </p:nvSpPr>
          <p:spPr>
            <a:xfrm>
              <a:off x="3151192" y="2241362"/>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flipV="1">
              <a:off x="3138808" y="1511605"/>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082614" y="2660126"/>
              <a:ext cx="1663908" cy="461665"/>
            </a:xfrm>
            <a:prstGeom prst="rect">
              <a:avLst/>
            </a:prstGeom>
            <a:noFill/>
          </p:spPr>
          <p:txBody>
            <a:bodyPr wrap="square" rtlCol="0">
              <a:spAutoFit/>
            </a:bodyPr>
            <a:lstStyle/>
            <a:p>
              <a:r>
                <a:rPr lang="en-US" sz="2400" dirty="0"/>
                <a:t>Drag </a:t>
              </a:r>
              <a:r>
                <a:rPr lang="en-US" sz="2400" baseline="-25000" dirty="0"/>
                <a:t>force</a:t>
              </a:r>
            </a:p>
          </p:txBody>
        </p:sp>
        <p:sp>
          <p:nvSpPr>
            <p:cNvPr id="28" name="TextBox 27"/>
            <p:cNvSpPr txBox="1"/>
            <p:nvPr/>
          </p:nvSpPr>
          <p:spPr>
            <a:xfrm>
              <a:off x="-152654" y="1742108"/>
              <a:ext cx="2698717" cy="461665"/>
            </a:xfrm>
            <a:prstGeom prst="rect">
              <a:avLst/>
            </a:prstGeom>
            <a:noFill/>
          </p:spPr>
          <p:txBody>
            <a:bodyPr wrap="square" rtlCol="0">
              <a:spAutoFit/>
            </a:bodyPr>
            <a:lstStyle/>
            <a:p>
              <a:r>
                <a:rPr lang="en-US" sz="2400" dirty="0" err="1"/>
                <a:t>Perturbation</a:t>
              </a:r>
              <a:r>
                <a:rPr lang="en-US" sz="2400" baseline="-25000" dirty="0" err="1"/>
                <a:t>forces</a:t>
              </a:r>
              <a:endParaRPr lang="en-US" sz="2400" baseline="-25000" dirty="0"/>
            </a:p>
          </p:txBody>
        </p:sp>
        <p:sp>
          <p:nvSpPr>
            <p:cNvPr id="38" name="Down Arrow 37"/>
            <p:cNvSpPr/>
            <p:nvPr/>
          </p:nvSpPr>
          <p:spPr>
            <a:xfrm>
              <a:off x="2093704" y="2056268"/>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own Arrow 38"/>
            <p:cNvSpPr/>
            <p:nvPr/>
          </p:nvSpPr>
          <p:spPr>
            <a:xfrm flipV="1">
              <a:off x="2093704" y="1565281"/>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031891" y="1118454"/>
              <a:ext cx="1956216" cy="461665"/>
            </a:xfrm>
            <a:prstGeom prst="rect">
              <a:avLst/>
            </a:prstGeom>
            <a:noFill/>
          </p:spPr>
          <p:txBody>
            <a:bodyPr wrap="square" rtlCol="0">
              <a:spAutoFit/>
            </a:bodyPr>
            <a:lstStyle/>
            <a:p>
              <a:r>
                <a:rPr lang="en-US" sz="2400" dirty="0" err="1"/>
                <a:t>Buoyancy</a:t>
              </a:r>
              <a:r>
                <a:rPr lang="en-US" sz="2400" baseline="-25000" dirty="0" err="1"/>
                <a:t>force</a:t>
              </a:r>
              <a:endParaRPr lang="en-US" sz="2400" baseline="-25000" dirty="0"/>
            </a:p>
          </p:txBody>
        </p:sp>
      </p:grpSp>
      <p:sp>
        <p:nvSpPr>
          <p:cNvPr id="45" name="TextBox 44"/>
          <p:cNvSpPr txBox="1"/>
          <p:nvPr/>
        </p:nvSpPr>
        <p:spPr>
          <a:xfrm>
            <a:off x="9292809" y="5461172"/>
            <a:ext cx="2458691" cy="646331"/>
          </a:xfrm>
          <a:prstGeom prst="rect">
            <a:avLst/>
          </a:prstGeom>
          <a:solidFill>
            <a:schemeClr val="bg2">
              <a:lumMod val="60000"/>
              <a:lumOff val="40000"/>
            </a:schemeClr>
          </a:solidFill>
        </p:spPr>
        <p:txBody>
          <a:bodyPr wrap="square" rtlCol="0">
            <a:spAutoFit/>
          </a:bodyPr>
          <a:lstStyle/>
          <a:p>
            <a:r>
              <a:rPr lang="en-US" dirty="0"/>
              <a:t>Dynamic model of CPF motion in Simulink</a:t>
            </a:r>
          </a:p>
        </p:txBody>
      </p:sp>
    </p:spTree>
    <p:extLst>
      <p:ext uri="{BB962C8B-B14F-4D97-AF65-F5344CB8AC3E}">
        <p14:creationId xmlns:p14="http://schemas.microsoft.com/office/powerpoint/2010/main" val="3878440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204" y="-49828"/>
            <a:ext cx="10515600" cy="1325563"/>
          </a:xfrm>
        </p:spPr>
        <p:txBody>
          <a:bodyPr/>
          <a:lstStyle/>
          <a:p>
            <a:r>
              <a:rPr lang="en-US" dirty="0"/>
              <a:t>Control System Development (the CPF way)</a:t>
            </a:r>
          </a:p>
        </p:txBody>
      </p:sp>
      <p:pic>
        <p:nvPicPr>
          <p:cNvPr id="4" name="Content Placeholder 3"/>
          <p:cNvPicPr>
            <a:picLocks noGrp="1" noChangeAspect="1"/>
          </p:cNvPicPr>
          <p:nvPr>
            <p:ph idx="1"/>
          </p:nvPr>
        </p:nvPicPr>
        <p:blipFill>
          <a:blip r:embed="rId3"/>
          <a:stretch>
            <a:fillRect/>
          </a:stretch>
        </p:blipFill>
        <p:spPr>
          <a:xfrm>
            <a:off x="5301752" y="1275735"/>
            <a:ext cx="6784272" cy="4870233"/>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361283" y="916959"/>
                <a:ext cx="4821348" cy="57987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𝐹𝑜𝑟𝑐𝑒𝑠</m:t>
                          </m:r>
                        </m:e>
                      </m:nary>
                      <m:r>
                        <a:rPr lang="en-US" b="0" i="1" smtClean="0">
                          <a:latin typeface="Cambria Math" panose="02040503050406030204" pitchFamily="18" charset="0"/>
                        </a:rPr>
                        <m:t>=</m:t>
                      </m:r>
                      <m:r>
                        <a:rPr lang="en-US" b="0" i="1" smtClean="0">
                          <a:latin typeface="Cambria Math" panose="02040503050406030204" pitchFamily="18" charset="0"/>
                        </a:rPr>
                        <m:t>𝑚𝑎𝑠𝑠</m:t>
                      </m:r>
                      <m:r>
                        <a:rPr lang="en-US" b="0" i="1" smtClean="0">
                          <a:latin typeface="Cambria Math" panose="02040503050406030204" pitchFamily="18" charset="0"/>
                        </a:rPr>
                        <m:t>∗</m:t>
                      </m:r>
                      <m:r>
                        <a:rPr lang="en-US" b="0" i="1" smtClean="0">
                          <a:latin typeface="Cambria Math" panose="02040503050406030204" pitchFamily="18" charset="0"/>
                        </a:rPr>
                        <m:t>𝑎𝑐𝑐𝑒𝑙𝑒𝑟𝑎𝑡𝑖𝑜𝑛</m:t>
                      </m:r>
                    </m:oMath>
                  </m:oMathPara>
                </a14:m>
                <a:endParaRPr lang="en-US" b="0" dirty="0"/>
              </a:p>
              <a:p>
                <a:endParaRPr lang="en-US" dirty="0"/>
              </a:p>
              <a:p>
                <a:endParaRPr lang="en-US" b="0" dirty="0"/>
              </a:p>
              <a:p>
                <a:endParaRPr lang="en-US" dirty="0"/>
              </a:p>
              <a:p>
                <a:endParaRPr lang="en-US" b="0" dirty="0"/>
              </a:p>
              <a:p>
                <a:endParaRPr lang="en-US" dirty="0"/>
              </a:p>
              <a:p>
                <a:endParaRPr lang="en-US" b="0" dirty="0"/>
              </a:p>
              <a:p>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oMath>
                  </m:oMathPara>
                </a14:m>
                <a:endParaRPr lang="en-US" b="0" dirty="0"/>
              </a:p>
              <a:p>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nary>
                        <m:naryPr>
                          <m:limLoc m:val="undOvr"/>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 </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𝐸𝑟𝑟𝑜𝑟</m:t>
                      </m:r>
                      <m:r>
                        <a:rPr lang="en-US" b="0" i="1" smtClean="0">
                          <a:latin typeface="Cambria Math" panose="02040503050406030204" pitchFamily="18" charset="0"/>
                        </a:rPr>
                        <m:t>=</m:t>
                      </m:r>
                      <m:r>
                        <a:rPr lang="en-US" b="0" i="1" smtClean="0">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𝑃𝑙𝑎𝑡𝑓𝑜𝑟𝑚</m:t>
                      </m:r>
                      <m:r>
                        <a:rPr lang="en-US" b="0" i="1" smtClean="0">
                          <a:latin typeface="Cambria Math" panose="02040503050406030204" pitchFamily="18" charset="0"/>
                        </a:rPr>
                        <m:t> −</m:t>
                      </m:r>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𝑏𝑢𝑜𝑦𝑎𝑛𝑐𝑦</m:t>
                      </m:r>
                      <m:r>
                        <a:rPr lang="en-US" b="0" i="1" smtClean="0">
                          <a:latin typeface="Cambria Math" panose="02040503050406030204" pitchFamily="18" charset="0"/>
                        </a:rPr>
                        <m:t> </m:t>
                      </m:r>
                      <m:r>
                        <a:rPr lang="en-US" b="0" i="1" smtClean="0">
                          <a:latin typeface="Cambria Math" panose="02040503050406030204" pitchFamily="18" charset="0"/>
                        </a:rPr>
                        <m:t>𝑐h𝑎𝑛𝑔𝑒</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𝐸𝑟𝑟𝑜𝑟</m:t>
                      </m:r>
                      <m:r>
                        <a:rPr lang="en-US" b="0" i="1" smtClean="0">
                          <a:latin typeface="Cambria Math" panose="02040503050406030204" pitchFamily="18" charset="0"/>
                        </a:rPr>
                        <m:t>)</m:t>
                      </m:r>
                    </m:oMath>
                  </m:oMathPara>
                </a14:m>
                <a:endParaRPr lang="en-US" b="0" dirty="0"/>
              </a:p>
              <a:p>
                <a:r>
                  <a:rPr lang="en-US" dirty="0"/>
                  <a:t>					</a:t>
                </a:r>
              </a:p>
            </p:txBody>
          </p:sp>
        </mc:Choice>
        <mc:Fallback xmlns="">
          <p:sp>
            <p:nvSpPr>
              <p:cNvPr id="5" name="TextBox 4"/>
              <p:cNvSpPr txBox="1">
                <a:spLocks noRot="1" noChangeAspect="1" noMove="1" noResize="1" noEditPoints="1" noAdjustHandles="1" noChangeArrowheads="1" noChangeShapeType="1" noTextEdit="1"/>
              </p:cNvSpPr>
              <p:nvPr/>
            </p:nvSpPr>
            <p:spPr>
              <a:xfrm>
                <a:off x="361283" y="916959"/>
                <a:ext cx="4821348" cy="5798703"/>
              </a:xfrm>
              <a:prstGeom prst="rect">
                <a:avLst/>
              </a:prstGeom>
              <a:blipFill rotWithShape="0">
                <a:blip r:embed="rId4"/>
                <a:stretch>
                  <a:fillRect/>
                </a:stretch>
              </a:blipFill>
            </p:spPr>
            <p:txBody>
              <a:bodyPr/>
              <a:lstStyle/>
              <a:p>
                <a:r>
                  <a:rPr lang="en-US">
                    <a:noFill/>
                  </a:rPr>
                  <a:t> </a:t>
                </a:r>
              </a:p>
            </p:txBody>
          </p:sp>
        </mc:Fallback>
      </mc:AlternateContent>
      <p:sp>
        <p:nvSpPr>
          <p:cNvPr id="13" name="Oval 12"/>
          <p:cNvSpPr/>
          <p:nvPr/>
        </p:nvSpPr>
        <p:spPr>
          <a:xfrm>
            <a:off x="5826650" y="2802890"/>
            <a:ext cx="1833797"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641116" y="1663637"/>
            <a:ext cx="1833797"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540464" y="1275735"/>
            <a:ext cx="1833797" cy="15973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9749076" y="3407628"/>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9114491" y="3863896"/>
            <a:ext cx="1269169" cy="7780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0953287" y="3497775"/>
            <a:ext cx="279816"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11363017" y="3885767"/>
            <a:ext cx="629343"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174607" y="1446640"/>
            <a:ext cx="5140761" cy="2003337"/>
            <a:chOff x="-152654" y="1118454"/>
            <a:chExt cx="5140761" cy="2003337"/>
          </a:xfrm>
        </p:grpSpPr>
        <p:sp>
          <p:nvSpPr>
            <p:cNvPr id="6" name="Rectangle 5"/>
            <p:cNvSpPr/>
            <p:nvPr/>
          </p:nvSpPr>
          <p:spPr>
            <a:xfrm>
              <a:off x="2428363" y="1275736"/>
              <a:ext cx="619322" cy="1617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CPF</a:t>
              </a:r>
            </a:p>
          </p:txBody>
        </p:sp>
        <p:sp>
          <p:nvSpPr>
            <p:cNvPr id="7" name="Down Arrow 6"/>
            <p:cNvSpPr/>
            <p:nvPr/>
          </p:nvSpPr>
          <p:spPr>
            <a:xfrm>
              <a:off x="3151192" y="2241362"/>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flipV="1">
              <a:off x="3138808" y="1511605"/>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082614" y="2660126"/>
              <a:ext cx="1663908" cy="461665"/>
            </a:xfrm>
            <a:prstGeom prst="rect">
              <a:avLst/>
            </a:prstGeom>
            <a:noFill/>
          </p:spPr>
          <p:txBody>
            <a:bodyPr wrap="square" rtlCol="0">
              <a:spAutoFit/>
            </a:bodyPr>
            <a:lstStyle/>
            <a:p>
              <a:r>
                <a:rPr lang="en-US" sz="2400" dirty="0"/>
                <a:t>Drag </a:t>
              </a:r>
              <a:r>
                <a:rPr lang="en-US" sz="2400" baseline="-25000" dirty="0"/>
                <a:t>force</a:t>
              </a:r>
            </a:p>
          </p:txBody>
        </p:sp>
        <p:sp>
          <p:nvSpPr>
            <p:cNvPr id="28" name="TextBox 27"/>
            <p:cNvSpPr txBox="1"/>
            <p:nvPr/>
          </p:nvSpPr>
          <p:spPr>
            <a:xfrm>
              <a:off x="-152654" y="1742108"/>
              <a:ext cx="2698717" cy="461665"/>
            </a:xfrm>
            <a:prstGeom prst="rect">
              <a:avLst/>
            </a:prstGeom>
            <a:noFill/>
          </p:spPr>
          <p:txBody>
            <a:bodyPr wrap="square" rtlCol="0">
              <a:spAutoFit/>
            </a:bodyPr>
            <a:lstStyle/>
            <a:p>
              <a:r>
                <a:rPr lang="en-US" sz="2400" dirty="0" err="1"/>
                <a:t>Perturbation</a:t>
              </a:r>
              <a:r>
                <a:rPr lang="en-US" sz="2400" baseline="-25000" dirty="0" err="1"/>
                <a:t>forces</a:t>
              </a:r>
              <a:endParaRPr lang="en-US" sz="2400" baseline="-25000" dirty="0"/>
            </a:p>
          </p:txBody>
        </p:sp>
        <p:sp>
          <p:nvSpPr>
            <p:cNvPr id="38" name="Down Arrow 37"/>
            <p:cNvSpPr/>
            <p:nvPr/>
          </p:nvSpPr>
          <p:spPr>
            <a:xfrm>
              <a:off x="2093704" y="2056268"/>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own Arrow 38"/>
            <p:cNvSpPr/>
            <p:nvPr/>
          </p:nvSpPr>
          <p:spPr>
            <a:xfrm flipV="1">
              <a:off x="2093704" y="1565281"/>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031891" y="1118454"/>
              <a:ext cx="1956216" cy="461665"/>
            </a:xfrm>
            <a:prstGeom prst="rect">
              <a:avLst/>
            </a:prstGeom>
            <a:noFill/>
          </p:spPr>
          <p:txBody>
            <a:bodyPr wrap="square" rtlCol="0">
              <a:spAutoFit/>
            </a:bodyPr>
            <a:lstStyle/>
            <a:p>
              <a:r>
                <a:rPr lang="en-US" sz="2400" dirty="0" err="1"/>
                <a:t>Buoyancy</a:t>
              </a:r>
              <a:r>
                <a:rPr lang="en-US" sz="2400" baseline="-25000" dirty="0" err="1"/>
                <a:t>force</a:t>
              </a:r>
              <a:endParaRPr lang="en-US" sz="2400" baseline="-25000" dirty="0"/>
            </a:p>
          </p:txBody>
        </p:sp>
      </p:grpSp>
      <mc:AlternateContent xmlns:mc="http://schemas.openxmlformats.org/markup-compatibility/2006" xmlns:a14="http://schemas.microsoft.com/office/drawing/2010/main">
        <mc:Choice Requires="a14">
          <p:sp>
            <p:nvSpPr>
              <p:cNvPr id="35" name="Rectangle 34"/>
              <p:cNvSpPr/>
              <p:nvPr/>
            </p:nvSpPr>
            <p:spPr>
              <a:xfrm>
                <a:off x="9185173" y="2949833"/>
                <a:ext cx="1272848" cy="763094"/>
              </a:xfrm>
              <a:prstGeom prst="rect">
                <a:avLst/>
              </a:prstGeom>
            </p:spPr>
            <p:txBody>
              <a:bodyPr wrap="none">
                <a:spAutoFit/>
              </a:bodyPr>
              <a:lstStyle/>
              <a:p>
                <a:pPr/>
                <a14:m>
                  <m:oMathPara xmlns:m="http://schemas.openxmlformats.org/officeDocument/2006/math">
                    <m:oMathParaPr>
                      <m:jc m:val="right"/>
                    </m:oMathParaPr>
                    <m:oMath xmlns:m="http://schemas.openxmlformats.org/officeDocument/2006/math">
                      <m:nary>
                        <m:naryPr>
                          <m:chr m:val="∑"/>
                          <m:subHide m:val="on"/>
                          <m:supHide m:val="on"/>
                          <m:ctrlPr>
                            <a:rPr lang="en-US" i="1" smtClean="0">
                              <a:solidFill>
                                <a:srgbClr val="FF0000"/>
                              </a:solidFill>
                              <a:latin typeface="Cambria Math" panose="02040503050406030204" pitchFamily="18" charset="0"/>
                            </a:rPr>
                          </m:ctrlPr>
                        </m:naryPr>
                        <m:sub/>
                        <m:sup/>
                        <m:e>
                          <m:r>
                            <a:rPr lang="en-US" b="0" i="1" smtClean="0">
                              <a:solidFill>
                                <a:srgbClr val="FF0000"/>
                              </a:solidFill>
                              <a:latin typeface="Cambria Math" panose="02040503050406030204" pitchFamily="18" charset="0"/>
                            </a:rPr>
                            <m:t>𝑓</m:t>
                          </m:r>
                          <m:r>
                            <a:rPr lang="en-US" i="1" smtClean="0">
                              <a:solidFill>
                                <a:srgbClr val="FF0000"/>
                              </a:solidFill>
                              <a:latin typeface="Cambria Math" panose="02040503050406030204" pitchFamily="18" charset="0"/>
                            </a:rPr>
                            <m:t>𝑜𝑟𝑐𝑒𝑠</m:t>
                          </m:r>
                        </m:e>
                      </m:nary>
                    </m:oMath>
                  </m:oMathPara>
                </a14:m>
                <a:endParaRPr lang="en-US" dirty="0">
                  <a:solidFill>
                    <a:srgbClr val="FF0000"/>
                  </a:solidFill>
                </a:endParaRPr>
              </a:p>
            </p:txBody>
          </p:sp>
        </mc:Choice>
        <mc:Fallback xmlns="">
          <p:sp>
            <p:nvSpPr>
              <p:cNvPr id="35" name="Rectangle 34"/>
              <p:cNvSpPr>
                <a:spLocks noRot="1" noChangeAspect="1" noMove="1" noResize="1" noEditPoints="1" noAdjustHandles="1" noChangeArrowheads="1" noChangeShapeType="1" noTextEdit="1"/>
              </p:cNvSpPr>
              <p:nvPr/>
            </p:nvSpPr>
            <p:spPr>
              <a:xfrm>
                <a:off x="9185173" y="2949833"/>
                <a:ext cx="1272848" cy="763094"/>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10661181" y="2942089"/>
                <a:ext cx="809389" cy="8188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n-US" i="1" smtClean="0">
                              <a:solidFill>
                                <a:srgbClr val="FF0000"/>
                              </a:solidFill>
                              <a:latin typeface="Cambria Math" panose="02040503050406030204" pitchFamily="18" charset="0"/>
                            </a:rPr>
                          </m:ctrlPr>
                        </m:naryPr>
                        <m:sub/>
                        <m:sup/>
                        <m:e>
                          <m:r>
                            <a:rPr lang="en-US" i="1">
                              <a:solidFill>
                                <a:srgbClr val="FF0000"/>
                              </a:solidFill>
                              <a:latin typeface="Cambria Math" panose="02040503050406030204" pitchFamily="18" charset="0"/>
                            </a:rPr>
                            <m:t>𝑎</m:t>
                          </m:r>
                          <m:r>
                            <a:rPr lang="en-US" b="0" i="1" smtClean="0">
                              <a:solidFill>
                                <a:srgbClr val="FF0000"/>
                              </a:solidFill>
                              <a:latin typeface="Cambria Math" panose="02040503050406030204" pitchFamily="18" charset="0"/>
                            </a:rPr>
                            <m:t>𝑐𝑐</m:t>
                          </m:r>
                        </m:e>
                      </m:nary>
                    </m:oMath>
                  </m:oMathPara>
                </a14:m>
                <a:endParaRPr lang="en-US" dirty="0">
                  <a:solidFill>
                    <a:srgbClr val="FF0000"/>
                  </a:solidFill>
                </a:endParaRPr>
              </a:p>
            </p:txBody>
          </p:sp>
        </mc:Choice>
        <mc:Fallback xmlns="">
          <p:sp>
            <p:nvSpPr>
              <p:cNvPr id="36" name="Rectangle 35"/>
              <p:cNvSpPr>
                <a:spLocks noRot="1" noChangeAspect="1" noMove="1" noResize="1" noEditPoints="1" noAdjustHandles="1" noChangeArrowheads="1" noChangeShapeType="1" noTextEdit="1"/>
              </p:cNvSpPr>
              <p:nvPr/>
            </p:nvSpPr>
            <p:spPr>
              <a:xfrm>
                <a:off x="10661181" y="2942089"/>
                <a:ext cx="809389" cy="818879"/>
              </a:xfrm>
              <a:prstGeom prst="rect">
                <a:avLst/>
              </a:prstGeom>
              <a:blipFill rotWithShape="0">
                <a:blip r:embed="rId6"/>
                <a:stretch>
                  <a:fillRect/>
                </a:stretch>
              </a:blipFill>
            </p:spPr>
            <p:txBody>
              <a:bodyPr/>
              <a:lstStyle/>
              <a:p>
                <a:r>
                  <a:rPr lang="en-US">
                    <a:noFill/>
                  </a:rPr>
                  <a:t> </a:t>
                </a:r>
              </a:p>
            </p:txBody>
          </p:sp>
        </mc:Fallback>
      </mc:AlternateContent>
      <p:sp>
        <p:nvSpPr>
          <p:cNvPr id="37" name="Oval 36"/>
          <p:cNvSpPr/>
          <p:nvPr/>
        </p:nvSpPr>
        <p:spPr>
          <a:xfrm>
            <a:off x="7592713" y="2448309"/>
            <a:ext cx="1671378" cy="9303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10492608" y="3508781"/>
            <a:ext cx="231131"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9292809" y="5461172"/>
            <a:ext cx="2458691" cy="646331"/>
          </a:xfrm>
          <a:prstGeom prst="rect">
            <a:avLst/>
          </a:prstGeom>
          <a:solidFill>
            <a:schemeClr val="bg2">
              <a:lumMod val="60000"/>
              <a:lumOff val="40000"/>
            </a:schemeClr>
          </a:solidFill>
        </p:spPr>
        <p:txBody>
          <a:bodyPr wrap="square" rtlCol="0">
            <a:spAutoFit/>
          </a:bodyPr>
          <a:lstStyle/>
          <a:p>
            <a:r>
              <a:rPr lang="en-US" dirty="0"/>
              <a:t>Dynamic model of CPF motion in Simulink</a:t>
            </a:r>
          </a:p>
        </p:txBody>
      </p:sp>
      <p:sp>
        <p:nvSpPr>
          <p:cNvPr id="46" name="TextBox 45"/>
          <p:cNvSpPr txBox="1"/>
          <p:nvPr/>
        </p:nvSpPr>
        <p:spPr>
          <a:xfrm>
            <a:off x="5454634" y="1753501"/>
            <a:ext cx="1843311" cy="369332"/>
          </a:xfrm>
          <a:prstGeom prst="rect">
            <a:avLst/>
          </a:prstGeom>
          <a:noFill/>
        </p:spPr>
        <p:txBody>
          <a:bodyPr wrap="square" rtlCol="0">
            <a:spAutoFit/>
          </a:bodyPr>
          <a:lstStyle/>
          <a:p>
            <a:r>
              <a:rPr lang="en-US" dirty="0" err="1">
                <a:solidFill>
                  <a:srgbClr val="FF0000"/>
                </a:solidFill>
              </a:rPr>
              <a:t>Perturbation</a:t>
            </a:r>
            <a:r>
              <a:rPr lang="en-US" baseline="-25000" dirty="0" err="1">
                <a:solidFill>
                  <a:srgbClr val="FF0000"/>
                </a:solidFill>
              </a:rPr>
              <a:t>forces</a:t>
            </a:r>
            <a:endParaRPr lang="en-US" baseline="-25000" dirty="0">
              <a:solidFill>
                <a:srgbClr val="FF0000"/>
              </a:solidFill>
            </a:endParaRPr>
          </a:p>
        </p:txBody>
      </p:sp>
      <p:sp>
        <p:nvSpPr>
          <p:cNvPr id="47" name="TextBox 46"/>
          <p:cNvSpPr txBox="1"/>
          <p:nvPr/>
        </p:nvSpPr>
        <p:spPr>
          <a:xfrm>
            <a:off x="5273754" y="2789334"/>
            <a:ext cx="1545784" cy="369332"/>
          </a:xfrm>
          <a:prstGeom prst="rect">
            <a:avLst/>
          </a:prstGeom>
          <a:noFill/>
        </p:spPr>
        <p:txBody>
          <a:bodyPr wrap="square" rtlCol="0">
            <a:spAutoFit/>
          </a:bodyPr>
          <a:lstStyle/>
          <a:p>
            <a:r>
              <a:rPr lang="en-US" dirty="0" err="1">
                <a:solidFill>
                  <a:srgbClr val="FF0000"/>
                </a:solidFill>
              </a:rPr>
              <a:t>Buoyancy</a:t>
            </a:r>
            <a:r>
              <a:rPr lang="en-US" baseline="-25000" dirty="0" err="1">
                <a:solidFill>
                  <a:srgbClr val="FF0000"/>
                </a:solidFill>
              </a:rPr>
              <a:t>force</a:t>
            </a:r>
            <a:endParaRPr lang="en-US" baseline="-25000" dirty="0">
              <a:solidFill>
                <a:srgbClr val="FF0000"/>
              </a:solidFill>
            </a:endParaRPr>
          </a:p>
        </p:txBody>
      </p:sp>
      <p:sp>
        <p:nvSpPr>
          <p:cNvPr id="48" name="TextBox 47"/>
          <p:cNvSpPr txBox="1"/>
          <p:nvPr/>
        </p:nvSpPr>
        <p:spPr>
          <a:xfrm>
            <a:off x="9001552" y="1876496"/>
            <a:ext cx="1113290" cy="369332"/>
          </a:xfrm>
          <a:prstGeom prst="rect">
            <a:avLst/>
          </a:prstGeom>
          <a:noFill/>
        </p:spPr>
        <p:txBody>
          <a:bodyPr wrap="square" rtlCol="0">
            <a:spAutoFit/>
          </a:bodyPr>
          <a:lstStyle/>
          <a:p>
            <a:r>
              <a:rPr lang="en-US" dirty="0" err="1">
                <a:solidFill>
                  <a:srgbClr val="FF0000"/>
                </a:solidFill>
              </a:rPr>
              <a:t>Drag</a:t>
            </a:r>
            <a:r>
              <a:rPr lang="en-US" baseline="-25000" dirty="0" err="1">
                <a:solidFill>
                  <a:srgbClr val="FF0000"/>
                </a:solidFill>
              </a:rPr>
              <a:t>force</a:t>
            </a:r>
            <a:endParaRPr lang="en-US" baseline="-25000" dirty="0">
              <a:solidFill>
                <a:srgbClr val="FF0000"/>
              </a:solidFill>
            </a:endParaRPr>
          </a:p>
        </p:txBody>
      </p:sp>
      <p:sp>
        <p:nvSpPr>
          <p:cNvPr id="55" name="TextBox 54"/>
          <p:cNvSpPr txBox="1"/>
          <p:nvPr/>
        </p:nvSpPr>
        <p:spPr>
          <a:xfrm>
            <a:off x="10396642" y="3862216"/>
            <a:ext cx="1113290" cy="369332"/>
          </a:xfrm>
          <a:prstGeom prst="rect">
            <a:avLst/>
          </a:prstGeom>
          <a:noFill/>
        </p:spPr>
        <p:txBody>
          <a:bodyPr wrap="square" rtlCol="0">
            <a:spAutoFit/>
          </a:bodyPr>
          <a:lstStyle/>
          <a:p>
            <a:r>
              <a:rPr lang="en-US" dirty="0">
                <a:solidFill>
                  <a:srgbClr val="FF0000"/>
                </a:solidFill>
              </a:rPr>
              <a:t>divide</a:t>
            </a:r>
            <a:endParaRPr lang="en-US" baseline="-25000" dirty="0">
              <a:solidFill>
                <a:srgbClr val="FF0000"/>
              </a:solidFill>
            </a:endParaRPr>
          </a:p>
        </p:txBody>
      </p:sp>
      <p:sp>
        <p:nvSpPr>
          <p:cNvPr id="56" name="TextBox 55"/>
          <p:cNvSpPr txBox="1"/>
          <p:nvPr/>
        </p:nvSpPr>
        <p:spPr>
          <a:xfrm>
            <a:off x="11233103" y="4279104"/>
            <a:ext cx="1113290" cy="369332"/>
          </a:xfrm>
          <a:prstGeom prst="rect">
            <a:avLst/>
          </a:prstGeom>
          <a:noFill/>
        </p:spPr>
        <p:txBody>
          <a:bodyPr wrap="square" rtlCol="0">
            <a:spAutoFit/>
          </a:bodyPr>
          <a:lstStyle/>
          <a:p>
            <a:r>
              <a:rPr lang="en-US" dirty="0">
                <a:solidFill>
                  <a:srgbClr val="FF0000"/>
                </a:solidFill>
              </a:rPr>
              <a:t>velocity</a:t>
            </a:r>
            <a:endParaRPr lang="en-US" baseline="-25000" dirty="0">
              <a:solidFill>
                <a:srgbClr val="FF0000"/>
              </a:solidFill>
            </a:endParaRPr>
          </a:p>
        </p:txBody>
      </p:sp>
      <p:sp>
        <p:nvSpPr>
          <p:cNvPr id="57" name="TextBox 56"/>
          <p:cNvSpPr txBox="1"/>
          <p:nvPr/>
        </p:nvSpPr>
        <p:spPr>
          <a:xfrm>
            <a:off x="8557846" y="4196375"/>
            <a:ext cx="1113290" cy="369332"/>
          </a:xfrm>
          <a:prstGeom prst="rect">
            <a:avLst/>
          </a:prstGeom>
          <a:noFill/>
        </p:spPr>
        <p:txBody>
          <a:bodyPr wrap="square" rtlCol="0">
            <a:spAutoFit/>
          </a:bodyPr>
          <a:lstStyle/>
          <a:p>
            <a:r>
              <a:rPr lang="en-US" dirty="0">
                <a:solidFill>
                  <a:srgbClr val="FF0000"/>
                </a:solidFill>
              </a:rPr>
              <a:t>mass</a:t>
            </a:r>
            <a:endParaRPr lang="en-US" baseline="-25000" dirty="0">
              <a:solidFill>
                <a:srgbClr val="FF0000"/>
              </a:solidFill>
            </a:endParaRPr>
          </a:p>
        </p:txBody>
      </p:sp>
      <p:sp>
        <p:nvSpPr>
          <p:cNvPr id="58" name="Oval 57"/>
          <p:cNvSpPr/>
          <p:nvPr/>
        </p:nvSpPr>
        <p:spPr>
          <a:xfrm>
            <a:off x="5542777" y="4584517"/>
            <a:ext cx="3279785"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6839685" y="3975278"/>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6269671" y="4098843"/>
            <a:ext cx="711043" cy="369332"/>
          </a:xfrm>
          <a:prstGeom prst="rect">
            <a:avLst/>
          </a:prstGeom>
          <a:noFill/>
        </p:spPr>
        <p:txBody>
          <a:bodyPr wrap="square" rtlCol="0">
            <a:spAutoFit/>
          </a:bodyPr>
          <a:lstStyle/>
          <a:p>
            <a:r>
              <a:rPr lang="en-US" dirty="0">
                <a:solidFill>
                  <a:srgbClr val="FF0000"/>
                </a:solidFill>
              </a:rPr>
              <a:t>Error</a:t>
            </a:r>
            <a:endParaRPr lang="en-US" baseline="-25000" dirty="0">
              <a:solidFill>
                <a:srgbClr val="FF0000"/>
              </a:solidFill>
            </a:endParaRPr>
          </a:p>
        </p:txBody>
      </p:sp>
      <p:sp>
        <p:nvSpPr>
          <p:cNvPr id="61" name="TextBox 60"/>
          <p:cNvSpPr txBox="1"/>
          <p:nvPr/>
        </p:nvSpPr>
        <p:spPr>
          <a:xfrm>
            <a:off x="7512564" y="5683514"/>
            <a:ext cx="1030081" cy="369332"/>
          </a:xfrm>
          <a:prstGeom prst="rect">
            <a:avLst/>
          </a:prstGeom>
          <a:noFill/>
        </p:spPr>
        <p:txBody>
          <a:bodyPr wrap="square" rtlCol="0">
            <a:spAutoFit/>
          </a:bodyPr>
          <a:lstStyle/>
          <a:p>
            <a:r>
              <a:rPr lang="en-US" dirty="0">
                <a:solidFill>
                  <a:srgbClr val="FF0000"/>
                </a:solidFill>
              </a:rPr>
              <a:t>f(Error)</a:t>
            </a:r>
            <a:endParaRPr lang="en-US" baseline="-25000" dirty="0">
              <a:solidFill>
                <a:srgbClr val="FF0000"/>
              </a:solidFill>
            </a:endParaRPr>
          </a:p>
        </p:txBody>
      </p:sp>
      <p:sp>
        <p:nvSpPr>
          <p:cNvPr id="62" name="Oval 61"/>
          <p:cNvSpPr/>
          <p:nvPr/>
        </p:nvSpPr>
        <p:spPr>
          <a:xfrm>
            <a:off x="7938979" y="3494985"/>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7709430" y="3729512"/>
            <a:ext cx="1144691" cy="646331"/>
          </a:xfrm>
          <a:prstGeom prst="rect">
            <a:avLst/>
          </a:prstGeom>
          <a:noFill/>
        </p:spPr>
        <p:txBody>
          <a:bodyPr wrap="square" rtlCol="0">
            <a:spAutoFit/>
          </a:bodyPr>
          <a:lstStyle/>
          <a:p>
            <a:r>
              <a:rPr lang="en-US" dirty="0">
                <a:solidFill>
                  <a:srgbClr val="FF0000"/>
                </a:solidFill>
              </a:rPr>
              <a:t>buoyancy change</a:t>
            </a:r>
            <a:endParaRPr lang="en-US" baseline="-25000" dirty="0">
              <a:solidFill>
                <a:srgbClr val="FF0000"/>
              </a:solidFill>
            </a:endParaRPr>
          </a:p>
        </p:txBody>
      </p:sp>
    </p:spTree>
    <p:extLst>
      <p:ext uri="{BB962C8B-B14F-4D97-AF65-F5344CB8AC3E}">
        <p14:creationId xmlns:p14="http://schemas.microsoft.com/office/powerpoint/2010/main" val="82740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A156D9AE-3EB7-4C78-8D65-45904291EB80}"/>
              </a:ext>
            </a:extLst>
          </p:cNvPr>
          <p:cNvSpPr txBox="1">
            <a:spLocks/>
          </p:cNvSpPr>
          <p:nvPr/>
        </p:nvSpPr>
        <p:spPr>
          <a:xfrm>
            <a:off x="-319791" y="1108052"/>
            <a:ext cx="7352504" cy="5689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a:solidFill>
                  <a:prstClr val="white"/>
                </a:solidFill>
              </a:rPr>
              <a:t>Anyone can buy a CPF (theoretically)</a:t>
            </a:r>
          </a:p>
          <a:p>
            <a:pPr lvl="2"/>
            <a:r>
              <a:rPr lang="en-US" sz="2600" dirty="0">
                <a:solidFill>
                  <a:prstClr val="white"/>
                </a:solidFill>
              </a:rPr>
              <a:t>Cons (based on my experience):</a:t>
            </a:r>
          </a:p>
          <a:p>
            <a:pPr lvl="3"/>
            <a:r>
              <a:rPr lang="en-US" sz="2200" dirty="0">
                <a:solidFill>
                  <a:prstClr val="white"/>
                </a:solidFill>
              </a:rPr>
              <a:t>CPFs will be expensive </a:t>
            </a: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system required 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capital costs even if they only deploy CPFs a couple of months a year</a:t>
            </a:r>
            <a:endParaRPr lang="en-US" sz="2400" dirty="0">
              <a:solidFill>
                <a:prstClr val="white"/>
              </a:solidFill>
            </a:endParaRPr>
          </a:p>
          <a:p>
            <a:pPr lvl="2"/>
            <a:endParaRPr lang="en-US" dirty="0"/>
          </a:p>
        </p:txBody>
      </p:sp>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71425" y="124793"/>
            <a:ext cx="10515600" cy="900257"/>
          </a:xfrm>
        </p:spPr>
        <p:txBody>
          <a:bodyPr>
            <a:normAutofit fontScale="90000"/>
          </a:bodyPr>
          <a:lstStyle/>
          <a:p>
            <a:pPr algn="ctr"/>
            <a:r>
              <a:rPr lang="en-US" dirty="0">
                <a:latin typeface="+mn-lt"/>
              </a:rPr>
              <a:t>Open Source Ecosystem vs. Commercialization</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6029224" y="1025050"/>
            <a:ext cx="6072835" cy="5627528"/>
          </a:xfrm>
        </p:spPr>
        <p:txBody>
          <a:bodyPr>
            <a:normAutofit fontScale="77500" lnSpcReduction="20000"/>
          </a:bodyPr>
          <a:lstStyle/>
          <a:p>
            <a:pPr lvl="1">
              <a:lnSpc>
                <a:spcPct val="120000"/>
              </a:lnSpc>
            </a:pPr>
            <a:r>
              <a:rPr lang="en-US" sz="3600" dirty="0"/>
              <a:t>Open Source Ecosystem</a:t>
            </a:r>
          </a:p>
          <a:p>
            <a:pPr lvl="2">
              <a:lnSpc>
                <a:spcPct val="120000"/>
              </a:lnSpc>
            </a:pPr>
            <a:r>
              <a:rPr lang="en-US" sz="3100" dirty="0"/>
              <a:t>Pros:</a:t>
            </a:r>
          </a:p>
          <a:p>
            <a:pPr lvl="3"/>
            <a:r>
              <a:rPr lang="en-US" sz="3200" dirty="0">
                <a:solidFill>
                  <a:prstClr val="white"/>
                </a:solidFill>
              </a:rPr>
              <a:t>CPFs will be minimum cost </a:t>
            </a:r>
          </a:p>
          <a:p>
            <a:pPr lvl="3"/>
            <a:r>
              <a:rPr lang="en-US" sz="3200" dirty="0">
                <a:solidFill>
                  <a:prstClr val="white"/>
                </a:solidFill>
              </a:rPr>
              <a:t>Development enabled</a:t>
            </a:r>
          </a:p>
          <a:p>
            <a:pPr lvl="3"/>
            <a:r>
              <a:rPr lang="en-US" sz="3200" dirty="0">
                <a:solidFill>
                  <a:prstClr val="white"/>
                </a:solidFill>
              </a:rPr>
              <a:t>Improved reliability</a:t>
            </a:r>
          </a:p>
          <a:p>
            <a:pPr lvl="3"/>
            <a:r>
              <a:rPr lang="en-US" sz="3200" dirty="0">
                <a:solidFill>
                  <a:prstClr val="white"/>
                </a:solidFill>
              </a:rPr>
              <a:t>No sole source risks</a:t>
            </a:r>
          </a:p>
          <a:p>
            <a:pPr lvl="3"/>
            <a:r>
              <a:rPr lang="en-US" sz="3200" dirty="0">
                <a:solidFill>
                  <a:prstClr val="white"/>
                </a:solidFill>
              </a:rPr>
              <a:t>Provides the entire system required for successful projects</a:t>
            </a:r>
          </a:p>
          <a:p>
            <a:pPr lvl="3"/>
            <a:r>
              <a:rPr lang="en-US" sz="3200" dirty="0">
                <a:solidFill>
                  <a:prstClr val="white"/>
                </a:solidFill>
              </a:rPr>
              <a:t>Unlimited flexibility to address new applications</a:t>
            </a:r>
          </a:p>
          <a:p>
            <a:pPr lvl="3"/>
            <a:r>
              <a:rPr lang="en-US" sz="3200" dirty="0">
                <a:solidFill>
                  <a:prstClr val="white"/>
                </a:solidFill>
              </a:rPr>
              <a:t>CPFs and expertise may be available as part of the Open Source Community</a:t>
            </a:r>
          </a:p>
          <a:p>
            <a:pPr lvl="2">
              <a:lnSpc>
                <a:spcPct val="120000"/>
              </a:lnSpc>
            </a:pPr>
            <a:r>
              <a:rPr lang="en-US" sz="3100" dirty="0"/>
              <a:t>Cons:</a:t>
            </a:r>
          </a:p>
          <a:p>
            <a:pPr lvl="3">
              <a:lnSpc>
                <a:spcPct val="120000"/>
              </a:lnSpc>
            </a:pPr>
            <a:r>
              <a:rPr lang="en-US" sz="3100" dirty="0"/>
              <a:t>A critical mass of users is required for feasibility</a:t>
            </a:r>
            <a:endParaRPr lang="en-US" sz="2800" dirty="0"/>
          </a:p>
        </p:txBody>
      </p:sp>
    </p:spTree>
    <p:extLst>
      <p:ext uri="{BB962C8B-B14F-4D97-AF65-F5344CB8AC3E}">
        <p14:creationId xmlns:p14="http://schemas.microsoft.com/office/powerpoint/2010/main" val="2625467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71425" y="124793"/>
            <a:ext cx="10515600" cy="900257"/>
          </a:xfrm>
        </p:spPr>
        <p:txBody>
          <a:bodyPr>
            <a:normAutofit fontScale="90000"/>
          </a:bodyPr>
          <a:lstStyle/>
          <a:p>
            <a:pPr algn="ctr"/>
            <a:r>
              <a:rPr lang="en-US" dirty="0">
                <a:latin typeface="+mn-lt"/>
              </a:rPr>
              <a:t>Open Source Ecosystem vs. Commercialization</a:t>
            </a:r>
          </a:p>
        </p:txBody>
      </p:sp>
      <p:pic>
        <p:nvPicPr>
          <p:cNvPr id="6" name="Content Placeholder 5">
            <a:extLst>
              <a:ext uri="{FF2B5EF4-FFF2-40B4-BE49-F238E27FC236}">
                <a16:creationId xmlns:a16="http://schemas.microsoft.com/office/drawing/2014/main" id="{EB7162A5-1DF2-48B1-BFD8-C6E97121A860}"/>
              </a:ext>
            </a:extLst>
          </p:cNvPr>
          <p:cNvPicPr>
            <a:picLocks noGrp="1" noChangeAspect="1"/>
          </p:cNvPicPr>
          <p:nvPr>
            <p:ph idx="1"/>
          </p:nvPr>
        </p:nvPicPr>
        <p:blipFill>
          <a:blip r:embed="rId3"/>
          <a:stretch>
            <a:fillRect/>
          </a:stretch>
        </p:blipFill>
        <p:spPr>
          <a:xfrm>
            <a:off x="437322" y="2358547"/>
            <a:ext cx="4794172" cy="4218872"/>
          </a:xfrm>
          <a:prstGeom prst="rect">
            <a:avLst/>
          </a:prstGeom>
        </p:spPr>
      </p:pic>
      <p:pic>
        <p:nvPicPr>
          <p:cNvPr id="7" name="Picture 6">
            <a:extLst>
              <a:ext uri="{FF2B5EF4-FFF2-40B4-BE49-F238E27FC236}">
                <a16:creationId xmlns:a16="http://schemas.microsoft.com/office/drawing/2014/main" id="{1F3F95D4-4762-4293-B395-A2E6AE0F4411}"/>
              </a:ext>
            </a:extLst>
          </p:cNvPr>
          <p:cNvPicPr>
            <a:picLocks noChangeAspect="1"/>
          </p:cNvPicPr>
          <p:nvPr/>
        </p:nvPicPr>
        <p:blipFill>
          <a:blip r:embed="rId4"/>
          <a:stretch>
            <a:fillRect/>
          </a:stretch>
        </p:blipFill>
        <p:spPr>
          <a:xfrm>
            <a:off x="3726699" y="828548"/>
            <a:ext cx="7560326" cy="1360750"/>
          </a:xfrm>
          <a:prstGeom prst="rect">
            <a:avLst/>
          </a:prstGeom>
        </p:spPr>
      </p:pic>
      <p:pic>
        <p:nvPicPr>
          <p:cNvPr id="8" name="Picture 7">
            <a:extLst>
              <a:ext uri="{FF2B5EF4-FFF2-40B4-BE49-F238E27FC236}">
                <a16:creationId xmlns:a16="http://schemas.microsoft.com/office/drawing/2014/main" id="{099FAEA8-53E0-417A-BCDD-7DF72B3609D6}"/>
              </a:ext>
            </a:extLst>
          </p:cNvPr>
          <p:cNvPicPr>
            <a:picLocks noChangeAspect="1"/>
          </p:cNvPicPr>
          <p:nvPr/>
        </p:nvPicPr>
        <p:blipFill>
          <a:blip r:embed="rId5"/>
          <a:stretch>
            <a:fillRect/>
          </a:stretch>
        </p:blipFill>
        <p:spPr>
          <a:xfrm>
            <a:off x="562389" y="889798"/>
            <a:ext cx="2857500" cy="1238250"/>
          </a:xfrm>
          <a:prstGeom prst="rect">
            <a:avLst/>
          </a:prstGeom>
        </p:spPr>
      </p:pic>
      <p:pic>
        <p:nvPicPr>
          <p:cNvPr id="10" name="Picture 9">
            <a:extLst>
              <a:ext uri="{FF2B5EF4-FFF2-40B4-BE49-F238E27FC236}">
                <a16:creationId xmlns:a16="http://schemas.microsoft.com/office/drawing/2014/main" id="{A46FC320-32AB-4367-889B-E10A821F8FD8}"/>
              </a:ext>
            </a:extLst>
          </p:cNvPr>
          <p:cNvPicPr>
            <a:picLocks noChangeAspect="1"/>
          </p:cNvPicPr>
          <p:nvPr/>
        </p:nvPicPr>
        <p:blipFill>
          <a:blip r:embed="rId6"/>
          <a:stretch>
            <a:fillRect/>
          </a:stretch>
        </p:blipFill>
        <p:spPr>
          <a:xfrm>
            <a:off x="5862152" y="2358547"/>
            <a:ext cx="5614231" cy="4201253"/>
          </a:xfrm>
          <a:prstGeom prst="rect">
            <a:avLst/>
          </a:prstGeom>
        </p:spPr>
      </p:pic>
      <p:sp>
        <p:nvSpPr>
          <p:cNvPr id="11" name="TextBox 10">
            <a:extLst>
              <a:ext uri="{FF2B5EF4-FFF2-40B4-BE49-F238E27FC236}">
                <a16:creationId xmlns:a16="http://schemas.microsoft.com/office/drawing/2014/main" id="{98D65E64-8719-4483-B873-5E8CE54D36AD}"/>
              </a:ext>
            </a:extLst>
          </p:cNvPr>
          <p:cNvSpPr txBox="1"/>
          <p:nvPr/>
        </p:nvSpPr>
        <p:spPr>
          <a:xfrm>
            <a:off x="2357883" y="3717234"/>
            <a:ext cx="1487908" cy="369332"/>
          </a:xfrm>
          <a:prstGeom prst="rect">
            <a:avLst/>
          </a:prstGeom>
          <a:noFill/>
        </p:spPr>
        <p:txBody>
          <a:bodyPr wrap="none" rtlCol="0">
            <a:spAutoFit/>
          </a:bodyPr>
          <a:lstStyle/>
          <a:p>
            <a:r>
              <a:rPr lang="en-US" b="1" dirty="0">
                <a:solidFill>
                  <a:srgbClr val="FF0000"/>
                </a:solidFill>
                <a:latin typeface="Comic Sans MS" panose="030F0702030302020204" pitchFamily="66" charset="0"/>
              </a:rPr>
              <a:t>&amp; Engineers</a:t>
            </a:r>
          </a:p>
        </p:txBody>
      </p:sp>
      <p:sp>
        <p:nvSpPr>
          <p:cNvPr id="12" name="TextBox 11">
            <a:extLst>
              <a:ext uri="{FF2B5EF4-FFF2-40B4-BE49-F238E27FC236}">
                <a16:creationId xmlns:a16="http://schemas.microsoft.com/office/drawing/2014/main" id="{89488CDE-A467-4BC4-B6AB-5ECB9D276204}"/>
              </a:ext>
            </a:extLst>
          </p:cNvPr>
          <p:cNvSpPr txBox="1"/>
          <p:nvPr/>
        </p:nvSpPr>
        <p:spPr>
          <a:xfrm>
            <a:off x="500017" y="5044108"/>
            <a:ext cx="1989647" cy="369332"/>
          </a:xfrm>
          <a:prstGeom prst="rect">
            <a:avLst/>
          </a:prstGeom>
          <a:noFill/>
        </p:spPr>
        <p:txBody>
          <a:bodyPr wrap="none" rtlCol="0">
            <a:spAutoFit/>
          </a:bodyPr>
          <a:lstStyle/>
          <a:p>
            <a:r>
              <a:rPr lang="en-US" b="1" dirty="0">
                <a:solidFill>
                  <a:srgbClr val="FF0000"/>
                </a:solidFill>
                <a:latin typeface="Comic Sans MS" panose="030F0702030302020204" pitchFamily="66" charset="0"/>
              </a:rPr>
              <a:t>&amp; other experts</a:t>
            </a:r>
          </a:p>
        </p:txBody>
      </p:sp>
    </p:spTree>
    <p:extLst>
      <p:ext uri="{BB962C8B-B14F-4D97-AF65-F5344CB8AC3E}">
        <p14:creationId xmlns:p14="http://schemas.microsoft.com/office/powerpoint/2010/main" val="4174970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a:latin typeface="+mn-lt"/>
              </a:rPr>
              <a:t>My Preference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811" y="1828381"/>
            <a:ext cx="7820488" cy="3675629"/>
          </a:xfrm>
          <a:prstGeom prst="rect">
            <a:avLst/>
          </a:prstGeom>
        </p:spPr>
      </p:pic>
      <p:pic>
        <p:nvPicPr>
          <p:cNvPr id="5" name="Picture 4"/>
          <p:cNvPicPr>
            <a:picLocks noChangeAspect="1"/>
          </p:cNvPicPr>
          <p:nvPr/>
        </p:nvPicPr>
        <p:blipFill>
          <a:blip r:embed="rId4"/>
          <a:stretch>
            <a:fillRect/>
          </a:stretch>
        </p:blipFill>
        <p:spPr>
          <a:xfrm>
            <a:off x="8295408" y="1233290"/>
            <a:ext cx="3592538" cy="4702815"/>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par>
                          <p:cTn id="11" fill="hold">
                            <p:stCondLst>
                              <p:cond delay="3000"/>
                            </p:stCondLst>
                            <p:childTnLst>
                              <p:par>
                                <p:cTn id="12" presetID="2" presetClass="entr" presetSubtype="4" fill="hold" nodeType="afterEffect">
                                  <p:stCondLst>
                                    <p:cond delay="100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fill="hold"/>
                                        <p:tgtEl>
                                          <p:spTgt spid="5"/>
                                        </p:tgtEl>
                                        <p:attrNameLst>
                                          <p:attrName>ppt_x</p:attrName>
                                        </p:attrNameLst>
                                      </p:cBhvr>
                                      <p:tavLst>
                                        <p:tav tm="0">
                                          <p:val>
                                            <p:strVal val="#ppt_x"/>
                                          </p:val>
                                        </p:tav>
                                        <p:tav tm="100000">
                                          <p:val>
                                            <p:strVal val="#ppt_x"/>
                                          </p:val>
                                        </p:tav>
                                      </p:tavLst>
                                    </p:anim>
                                    <p:anim calcmode="lin" valueType="num">
                                      <p:cBhvr additive="base">
                                        <p:cTn id="15"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655" y="-127172"/>
            <a:ext cx="5662535" cy="1018760"/>
          </a:xfrm>
        </p:spPr>
        <p:txBody>
          <a:bodyPr/>
          <a:lstStyle/>
          <a:p>
            <a:r>
              <a:rPr lang="en-US" dirty="0"/>
              <a:t>One of my Pipe Dreams</a:t>
            </a:r>
          </a:p>
        </p:txBody>
      </p:sp>
      <p:sp>
        <p:nvSpPr>
          <p:cNvPr id="3" name="Content Placeholder 2"/>
          <p:cNvSpPr>
            <a:spLocks noGrp="1"/>
          </p:cNvSpPr>
          <p:nvPr>
            <p:ph idx="1"/>
          </p:nvPr>
        </p:nvSpPr>
        <p:spPr>
          <a:xfrm>
            <a:off x="12761" y="856524"/>
            <a:ext cx="6243541" cy="4991930"/>
          </a:xfrm>
        </p:spPr>
        <p:txBody>
          <a:bodyPr vert="horz" lIns="91440" tIns="45720" rIns="91440" bIns="45720" rtlCol="0" anchor="t">
            <a:normAutofit fontScale="77500" lnSpcReduction="20000"/>
          </a:bodyPr>
          <a:lstStyle/>
          <a:p>
            <a:r>
              <a:rPr lang="en-US" sz="3000" dirty="0"/>
              <a:t>A team of bright, energetic, fearless UCSC science and engineering students write a proposal with the UCSC Fisheries Collaborative Program to support “sustainable fisheries through research, education and outreach”</a:t>
            </a:r>
            <a:endParaRPr lang="en-US" sz="3000" dirty="0">
              <a:cs typeface="Calibri"/>
            </a:endParaRPr>
          </a:p>
          <a:p>
            <a:r>
              <a:rPr lang="en-US" sz="3000" dirty="0"/>
              <a:t>They work with Sustain Lake Tanganyika to develop a fit-for-their-purposes Observing System</a:t>
            </a:r>
            <a:endParaRPr lang="en-US" dirty="0"/>
          </a:p>
          <a:p>
            <a:r>
              <a:rPr lang="en-US" sz="3000" dirty="0"/>
              <a:t>They run a collaborative pilot project using a few CPFs to build a baseline data set describing the current state of the Lake</a:t>
            </a:r>
            <a:endParaRPr lang="en-US" sz="3000" dirty="0">
              <a:cs typeface="Calibri"/>
            </a:endParaRPr>
          </a:p>
          <a:p>
            <a:r>
              <a:rPr lang="en-US" sz="3000" dirty="0"/>
              <a:t>Subsequent field programs build a time series that can be used to build a more sustainable fishery, educate the community and create jobs</a:t>
            </a:r>
          </a:p>
          <a:p>
            <a:r>
              <a:rPr lang="en-US" sz="3000" dirty="0"/>
              <a:t>Funded by:</a:t>
            </a:r>
          </a:p>
        </p:txBody>
      </p:sp>
      <p:pic>
        <p:nvPicPr>
          <p:cNvPr id="4" name="Picture 3"/>
          <p:cNvPicPr>
            <a:picLocks noChangeAspect="1"/>
          </p:cNvPicPr>
          <p:nvPr/>
        </p:nvPicPr>
        <p:blipFill>
          <a:blip r:embed="rId3"/>
          <a:stretch>
            <a:fillRect/>
          </a:stretch>
        </p:blipFill>
        <p:spPr>
          <a:xfrm>
            <a:off x="6300866" y="126165"/>
            <a:ext cx="5776672" cy="5240471"/>
          </a:xfrm>
          <a:prstGeom prst="rect">
            <a:avLst/>
          </a:prstGeom>
        </p:spPr>
      </p:pic>
      <p:pic>
        <p:nvPicPr>
          <p:cNvPr id="5" name="Picture 4"/>
          <p:cNvPicPr>
            <a:picLocks noChangeAspect="1"/>
          </p:cNvPicPr>
          <p:nvPr/>
        </p:nvPicPr>
        <p:blipFill>
          <a:blip r:embed="rId4"/>
          <a:stretch>
            <a:fillRect/>
          </a:stretch>
        </p:blipFill>
        <p:spPr>
          <a:xfrm>
            <a:off x="10403174" y="253783"/>
            <a:ext cx="1622548" cy="637805"/>
          </a:xfrm>
          <a:prstGeom prst="rect">
            <a:avLst/>
          </a:prstGeom>
        </p:spPr>
      </p:pic>
      <p:sp>
        <p:nvSpPr>
          <p:cNvPr id="6" name="TextBox 5"/>
          <p:cNvSpPr txBox="1"/>
          <p:nvPr/>
        </p:nvSpPr>
        <p:spPr>
          <a:xfrm>
            <a:off x="6250898" y="5492801"/>
            <a:ext cx="5871611" cy="1077218"/>
          </a:xfrm>
          <a:prstGeom prst="rect">
            <a:avLst/>
          </a:prstGeom>
          <a:noFill/>
          <a:ln w="19050">
            <a:solidFill>
              <a:schemeClr val="tx1"/>
            </a:solidFill>
          </a:ln>
        </p:spPr>
        <p:txBody>
          <a:bodyPr wrap="square" rtlCol="0">
            <a:spAutoFit/>
          </a:bodyPr>
          <a:lstStyle/>
          <a:p>
            <a:r>
              <a:rPr lang="en-US" sz="1600" b="1" dirty="0"/>
              <a:t>Committed to safeguarding the Lake Tanganyika ecosystem whilst improving the welfare of her local communities. Vision: A healthy Lake Tanganyika with thriving fish populations, forests and people. https://www.sustaintz.org/</a:t>
            </a:r>
          </a:p>
        </p:txBody>
      </p:sp>
      <p:pic>
        <p:nvPicPr>
          <p:cNvPr id="7" name="Picture 6">
            <a:extLst>
              <a:ext uri="{FF2B5EF4-FFF2-40B4-BE49-F238E27FC236}">
                <a16:creationId xmlns:a16="http://schemas.microsoft.com/office/drawing/2014/main" id="{48BA0E9D-A86B-4CD4-979C-4F3E5FF98315}"/>
              </a:ext>
            </a:extLst>
          </p:cNvPr>
          <p:cNvPicPr>
            <a:picLocks noChangeAspect="1"/>
          </p:cNvPicPr>
          <p:nvPr/>
        </p:nvPicPr>
        <p:blipFill>
          <a:blip r:embed="rId5"/>
          <a:stretch>
            <a:fillRect/>
          </a:stretch>
        </p:blipFill>
        <p:spPr>
          <a:xfrm>
            <a:off x="116582" y="5630213"/>
            <a:ext cx="2732332" cy="1018760"/>
          </a:xfrm>
          <a:prstGeom prst="rect">
            <a:avLst/>
          </a:prstGeom>
        </p:spPr>
      </p:pic>
      <p:pic>
        <p:nvPicPr>
          <p:cNvPr id="8" name="Picture 7">
            <a:extLst>
              <a:ext uri="{FF2B5EF4-FFF2-40B4-BE49-F238E27FC236}">
                <a16:creationId xmlns:a16="http://schemas.microsoft.com/office/drawing/2014/main" id="{E2DFAEB1-7331-4157-9251-BC25BE95BA91}"/>
              </a:ext>
            </a:extLst>
          </p:cNvPr>
          <p:cNvPicPr>
            <a:picLocks noChangeAspect="1"/>
          </p:cNvPicPr>
          <p:nvPr/>
        </p:nvPicPr>
        <p:blipFill>
          <a:blip r:embed="rId6"/>
          <a:stretch>
            <a:fillRect/>
          </a:stretch>
        </p:blipFill>
        <p:spPr>
          <a:xfrm>
            <a:off x="378646" y="5402128"/>
            <a:ext cx="2226187" cy="446326"/>
          </a:xfrm>
          <a:prstGeom prst="rect">
            <a:avLst/>
          </a:prstGeom>
        </p:spPr>
      </p:pic>
      <p:pic>
        <p:nvPicPr>
          <p:cNvPr id="9" name="Picture 8">
            <a:extLst>
              <a:ext uri="{FF2B5EF4-FFF2-40B4-BE49-F238E27FC236}">
                <a16:creationId xmlns:a16="http://schemas.microsoft.com/office/drawing/2014/main" id="{FC75E5B5-2008-4552-97E2-3B5DB33AFA11}"/>
              </a:ext>
            </a:extLst>
          </p:cNvPr>
          <p:cNvPicPr>
            <a:picLocks noChangeAspect="1"/>
          </p:cNvPicPr>
          <p:nvPr/>
        </p:nvPicPr>
        <p:blipFill rotWithShape="1">
          <a:blip r:embed="rId7"/>
          <a:srcRect l="10826" r="12964"/>
          <a:stretch/>
        </p:blipFill>
        <p:spPr>
          <a:xfrm>
            <a:off x="2935501" y="5625291"/>
            <a:ext cx="3073758" cy="1077217"/>
          </a:xfrm>
          <a:prstGeom prst="rect">
            <a:avLst/>
          </a:prstGeom>
        </p:spPr>
      </p:pic>
      <p:pic>
        <p:nvPicPr>
          <p:cNvPr id="11" name="Picture 10">
            <a:extLst>
              <a:ext uri="{FF2B5EF4-FFF2-40B4-BE49-F238E27FC236}">
                <a16:creationId xmlns:a16="http://schemas.microsoft.com/office/drawing/2014/main" id="{0FEDC2BC-F508-4D00-AF67-8B746EBC5F35}"/>
              </a:ext>
            </a:extLst>
          </p:cNvPr>
          <p:cNvPicPr>
            <a:picLocks noChangeAspect="1"/>
          </p:cNvPicPr>
          <p:nvPr/>
        </p:nvPicPr>
        <p:blipFill rotWithShape="1">
          <a:blip r:embed="rId8"/>
          <a:srcRect l="82396" t="50449"/>
          <a:stretch/>
        </p:blipFill>
        <p:spPr>
          <a:xfrm>
            <a:off x="3614235" y="5217600"/>
            <a:ext cx="1677229" cy="550402"/>
          </a:xfrm>
          <a:prstGeom prst="rect">
            <a:avLst/>
          </a:prstGeom>
        </p:spPr>
      </p:pic>
    </p:spTree>
    <p:extLst>
      <p:ext uri="{BB962C8B-B14F-4D97-AF65-F5344CB8AC3E}">
        <p14:creationId xmlns:p14="http://schemas.microsoft.com/office/powerpoint/2010/main" val="4365966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227222" y="5118662"/>
            <a:ext cx="6821556" cy="1166191"/>
          </a:xfrm>
        </p:spPr>
        <p:txBody>
          <a:bodyPr/>
          <a:lstStyle/>
          <a:p>
            <a:pPr algn="ctr"/>
            <a:r>
              <a:rPr lang="en-US" dirty="0">
                <a:latin typeface="+mn-lt"/>
              </a:rPr>
              <a:t>Thanks for listening</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292086" y="636020"/>
            <a:ext cx="7046843" cy="4598505"/>
          </a:xfrm>
        </p:spPr>
        <p:txBody>
          <a:bodyPr>
            <a:noAutofit/>
          </a:bodyPr>
          <a:lstStyle/>
          <a:p>
            <a:r>
              <a:rPr lang="en-US" sz="3000" dirty="0"/>
              <a:t>The CPF Village includes: Jerry Allen, Magdalena Carranza, Paul </a:t>
            </a:r>
            <a:r>
              <a:rPr lang="en-US" sz="3000" dirty="0" err="1"/>
              <a:t>Conen</a:t>
            </a:r>
            <a:r>
              <a:rPr lang="en-US" sz="3000" dirty="0"/>
              <a:t>, Jared Figurski, Ken Johnson, Chad Kecy, Eric Martin, Tanya Maurer, James McClure, Paul McGill, Ed Mellinger, Jim Montgomery, Josh Plant, Jose Rosal, Aaron Schnittger, Ray Thompson, Mark </a:t>
            </a:r>
            <a:r>
              <a:rPr lang="en-US" sz="3000" dirty="0" err="1"/>
              <a:t>Tynes</a:t>
            </a:r>
            <a:r>
              <a:rPr lang="en-US" sz="3000" dirty="0"/>
              <a:t>, Joe Warren</a:t>
            </a:r>
          </a:p>
          <a:p>
            <a:r>
              <a:rPr lang="en-US" sz="3000" dirty="0"/>
              <a:t>This work has been generously supported by the David and Lucille Packard Foundation</a:t>
            </a: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603199" y="300915"/>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775290" y="5701758"/>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484772" y="833507"/>
            <a:ext cx="10515600" cy="900257"/>
          </a:xfrm>
        </p:spPr>
        <p:txBody>
          <a:bodyPr/>
          <a:lstStyle/>
          <a:p>
            <a:pPr algn="ctr"/>
            <a:r>
              <a:rPr lang="en-US" dirty="0">
                <a:latin typeface="+mn-lt"/>
              </a:rPr>
              <a:t>Additional Material</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565052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66129" y="185065"/>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411823" y="1571801"/>
            <a:ext cx="6646624" cy="5325269"/>
          </a:xfrm>
        </p:spPr>
        <p:txBody>
          <a:bodyPr>
            <a:normAutofit/>
          </a:bodyPr>
          <a:lstStyle/>
          <a:p>
            <a:r>
              <a:rPr lang="en-US" sz="3600" dirty="0"/>
              <a:t>Possible tech transfer options:</a:t>
            </a:r>
          </a:p>
          <a:p>
            <a:pPr lvl="2"/>
            <a:r>
              <a:rPr lang="en-US" sz="2800" dirty="0"/>
              <a:t>Collaborations</a:t>
            </a:r>
          </a:p>
          <a:p>
            <a:pPr lvl="2"/>
            <a:r>
              <a:rPr lang="en-US" sz="2800" dirty="0"/>
              <a:t>Commercialization</a:t>
            </a:r>
          </a:p>
          <a:p>
            <a:pPr lvl="2"/>
            <a:r>
              <a:rPr lang="en-US" sz="2800" dirty="0"/>
              <a:t>Open Source</a:t>
            </a:r>
          </a:p>
          <a:p>
            <a:pPr lvl="2"/>
            <a:r>
              <a:rPr lang="en-US" sz="2800" dirty="0"/>
              <a:t>Others?</a:t>
            </a:r>
          </a:p>
        </p:txBody>
      </p:sp>
      <p:pic>
        <p:nvPicPr>
          <p:cNvPr id="6" name="Picture 5">
            <a:extLst>
              <a:ext uri="{FF2B5EF4-FFF2-40B4-BE49-F238E27FC236}">
                <a16:creationId xmlns:a16="http://schemas.microsoft.com/office/drawing/2014/main"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a16="http://schemas.microsoft.com/office/drawing/2014/main" id="{DD3D97A1-F308-40E5-BB29-4E769147ABF2}"/>
              </a:ext>
            </a:extLst>
          </p:cNvPr>
          <p:cNvSpPr txBox="1"/>
          <p:nvPr/>
        </p:nvSpPr>
        <p:spPr>
          <a:xfrm>
            <a:off x="3220572" y="5200589"/>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CPF Open Source Ecosystem (COSE)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900" dirty="0"/>
              <a:t>The critical component is an appropriate size group of users</a:t>
            </a:r>
          </a:p>
          <a:p>
            <a:pPr lvl="2"/>
            <a:r>
              <a:rPr lang="en-US" sz="3200" dirty="0"/>
              <a:t>~10 CPFs a year for a couple of years </a:t>
            </a:r>
          </a:p>
          <a:p>
            <a:pPr marL="914400" lvl="2" indent="0">
              <a:buNone/>
            </a:pPr>
            <a:r>
              <a:rPr lang="en-US" sz="3200" dirty="0"/>
              <a:t>OR</a:t>
            </a:r>
          </a:p>
          <a:p>
            <a:pPr lvl="2"/>
            <a:r>
              <a:rPr lang="en-US" sz="3200" dirty="0"/>
              <a:t>3-5 Projects a year</a:t>
            </a:r>
          </a:p>
          <a:p>
            <a:pPr marL="914400" lvl="2" indent="0">
              <a:buNone/>
            </a:pPr>
            <a:r>
              <a:rPr lang="en-US" sz="3200" dirty="0"/>
              <a:t>OR</a:t>
            </a:r>
          </a:p>
          <a:p>
            <a:pPr lvl="2"/>
            <a:r>
              <a:rPr lang="en-US" sz="3200" dirty="0"/>
              <a:t>1 large volume need and everyone else tags along </a:t>
            </a:r>
            <a:r>
              <a:rPr lang="en-US" sz="3200" dirty="0">
                <a:sym typeface="Wingdings" panose="05000000000000000000" pitchFamily="2" charset="2"/>
              </a:rPr>
              <a:t> MRV for </a:t>
            </a:r>
            <a:r>
              <a:rPr lang="en-US" sz="3200" dirty="0" err="1">
                <a:sym typeface="Wingdings" panose="05000000000000000000" pitchFamily="2" charset="2"/>
              </a:rPr>
              <a:t>mCDR</a:t>
            </a:r>
            <a:endParaRPr lang="en-US" sz="3200" dirty="0">
              <a:sym typeface="Wingdings" panose="05000000000000000000" pitchFamily="2" charset="2"/>
            </a:endParaRP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166E03C-DC32-4987-BAF8-3909AFFCD783}"/>
              </a:ext>
            </a:extLst>
          </p:cNvPr>
          <p:cNvPicPr>
            <a:picLocks noChangeAspect="1"/>
          </p:cNvPicPr>
          <p:nvPr/>
        </p:nvPicPr>
        <p:blipFill>
          <a:blip r:embed="rId4"/>
          <a:stretch>
            <a:fillRect/>
          </a:stretch>
        </p:blipFill>
        <p:spPr>
          <a:xfrm>
            <a:off x="9553875" y="2650965"/>
            <a:ext cx="1201016" cy="377985"/>
          </a:xfrm>
          <a:prstGeom prst="rect">
            <a:avLst/>
          </a:prstGeom>
        </p:spPr>
      </p:pic>
    </p:spTree>
    <p:extLst>
      <p:ext uri="{BB962C8B-B14F-4D97-AF65-F5344CB8AC3E}">
        <p14:creationId xmlns:p14="http://schemas.microsoft.com/office/powerpoint/2010/main" val="428297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8946" y="3738228"/>
            <a:ext cx="7404467" cy="2103865"/>
          </a:xfrm>
          <a:prstGeom prst="rect">
            <a:avLst/>
          </a:prstGeom>
        </p:spPr>
      </p:pic>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341243" y="30382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7341569" cy="5427279"/>
          </a:xfrm>
        </p:spPr>
        <p:txBody>
          <a:bodyPr vert="horz" lIns="91440" tIns="45720" rIns="91440" bIns="45720" rtlCol="0" anchor="t">
            <a:normAutofit/>
          </a:bodyPr>
          <a:lstStyle/>
          <a:p>
            <a:r>
              <a:rPr lang="en-US" sz="2400" dirty="0">
                <a:solidFill>
                  <a:schemeClr val="tx1">
                    <a:lumMod val="85000"/>
                  </a:schemeClr>
                </a:solidFill>
              </a:rPr>
              <a:t>MBARI is finishing the development of a coastal profiling float (CPF) observing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3200" b="1" dirty="0"/>
              <a:t>The CPF supports the GO-BGC suite of biogeochemical sensors: CTD, Oxygen, pH, Nitrate, Fluorescence, Backscatter, Optical Radiation and others</a:t>
            </a:r>
          </a:p>
        </p:txBody>
      </p:sp>
      <p:pic>
        <p:nvPicPr>
          <p:cNvPr id="8" name="Picture 7" descr="A person and person standing on a boat&#10;&#10;Description automatically generated">
            <a:extLst>
              <a:ext uri="{FF2B5EF4-FFF2-40B4-BE49-F238E27FC236}">
                <a16:creationId xmlns:a16="http://schemas.microsoft.com/office/drawing/2014/main" id="{001AFF34-318A-5846-E259-24D252E01097}"/>
              </a:ext>
            </a:extLst>
          </p:cNvPr>
          <p:cNvPicPr>
            <a:picLocks noChangeAspect="1"/>
          </p:cNvPicPr>
          <p:nvPr/>
        </p:nvPicPr>
        <p:blipFill>
          <a:blip r:embed="rId3"/>
          <a:stretch>
            <a:fillRect/>
          </a:stretch>
        </p:blipFill>
        <p:spPr>
          <a:xfrm>
            <a:off x="7931607" y="1013587"/>
            <a:ext cx="3943163" cy="4330128"/>
          </a:xfrm>
          <a:prstGeom prst="rect">
            <a:avLst/>
          </a:prstGeom>
        </p:spPr>
      </p:pic>
    </p:spTree>
    <p:extLst>
      <p:ext uri="{BB962C8B-B14F-4D97-AF65-F5344CB8AC3E}">
        <p14:creationId xmlns:p14="http://schemas.microsoft.com/office/powerpoint/2010/main" val="22881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600" dirty="0">
                <a:sym typeface="Wingdings" panose="05000000000000000000" pitchFamily="2" charset="2"/>
              </a:rPr>
              <a:t>2</a:t>
            </a:r>
            <a:r>
              <a:rPr lang="en-US" sz="3600" baseline="30000" dirty="0">
                <a:sym typeface="Wingdings" panose="05000000000000000000" pitchFamily="2" charset="2"/>
              </a:rPr>
              <a:t>nd</a:t>
            </a:r>
            <a:r>
              <a:rPr lang="en-US" sz="3600" dirty="0">
                <a:sym typeface="Wingdings" panose="05000000000000000000" pitchFamily="2" charset="2"/>
              </a:rPr>
              <a:t> most critical: 1 committed, motivated CPF group</a:t>
            </a:r>
            <a:endParaRPr lang="en-US" sz="3600" dirty="0"/>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7294709" y="170546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325F930-C858-481F-8B32-4F3C2995BB27}"/>
              </a:ext>
            </a:extLst>
          </p:cNvPr>
          <p:cNvSpPr/>
          <p:nvPr/>
        </p:nvSpPr>
        <p:spPr>
          <a:xfrm>
            <a:off x="10368517" y="17460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325F930-C858-481F-8B32-4F3C2995BB27}"/>
              </a:ext>
            </a:extLst>
          </p:cNvPr>
          <p:cNvSpPr/>
          <p:nvPr/>
        </p:nvSpPr>
        <p:spPr>
          <a:xfrm>
            <a:off x="9336781" y="1746000"/>
            <a:ext cx="1275664" cy="13507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325F930-C858-481F-8B32-4F3C2995BB27}"/>
              </a:ext>
            </a:extLst>
          </p:cNvPr>
          <p:cNvSpPr/>
          <p:nvPr/>
        </p:nvSpPr>
        <p:spPr>
          <a:xfrm>
            <a:off x="8346026" y="4128845"/>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5564849-F8DF-405B-A2BC-3E17FA82F181}"/>
              </a:ext>
            </a:extLst>
          </p:cNvPr>
          <p:cNvSpPr txBox="1"/>
          <p:nvPr/>
        </p:nvSpPr>
        <p:spPr>
          <a:xfrm>
            <a:off x="9561201" y="2667873"/>
            <a:ext cx="1182624" cy="307777"/>
          </a:xfrm>
          <a:prstGeom prst="rect">
            <a:avLst/>
          </a:prstGeom>
          <a:noFill/>
        </p:spPr>
        <p:txBody>
          <a:bodyPr wrap="square" rtlCol="0">
            <a:spAutoFit/>
          </a:bodyPr>
          <a:lstStyle/>
          <a:p>
            <a:r>
              <a:rPr lang="en-US" sz="1400" dirty="0">
                <a:solidFill>
                  <a:schemeClr val="bg1"/>
                </a:solidFill>
              </a:rPr>
              <a:t>ENGINEER</a:t>
            </a:r>
          </a:p>
        </p:txBody>
      </p:sp>
      <p:sp>
        <p:nvSpPr>
          <p:cNvPr id="12" name="Oval 11">
            <a:extLst>
              <a:ext uri="{FF2B5EF4-FFF2-40B4-BE49-F238E27FC236}">
                <a16:creationId xmlns:a16="http://schemas.microsoft.com/office/drawing/2014/main" id="{0E360D6A-CCCF-4F0E-8334-8D2B819A2453}"/>
              </a:ext>
            </a:extLst>
          </p:cNvPr>
          <p:cNvSpPr/>
          <p:nvPr/>
        </p:nvSpPr>
        <p:spPr>
          <a:xfrm>
            <a:off x="10612445" y="4018641"/>
            <a:ext cx="1280072"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99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71434"/>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476" y="1501802"/>
            <a:ext cx="6635751" cy="5241773"/>
          </a:xfrm>
        </p:spPr>
        <p:txBody>
          <a:bodyPr>
            <a:normAutofit lnSpcReduction="10000"/>
          </a:bodyPr>
          <a:lstStyle/>
          <a:p>
            <a:pPr lvl="1"/>
            <a:r>
              <a:rPr lang="en-US" sz="3900" dirty="0"/>
              <a:t>3</a:t>
            </a:r>
            <a:r>
              <a:rPr lang="en-US" sz="3900" baseline="30000" dirty="0"/>
              <a:t>rd</a:t>
            </a:r>
            <a:r>
              <a:rPr lang="en-US" sz="3900" dirty="0"/>
              <a:t> most critical: A source of CPFs</a:t>
            </a:r>
          </a:p>
          <a:p>
            <a:pPr lvl="2"/>
            <a:r>
              <a:rPr lang="en-US" sz="2600" dirty="0"/>
              <a:t>Contract Manufacturer</a:t>
            </a:r>
          </a:p>
          <a:p>
            <a:pPr lvl="2"/>
            <a:r>
              <a:rPr lang="en-US" sz="2600" dirty="0"/>
              <a:t>Equipment supply pool</a:t>
            </a:r>
          </a:p>
          <a:p>
            <a:pPr lvl="3"/>
            <a:r>
              <a:rPr lang="en-US" sz="2600" dirty="0"/>
              <a:t>NSF Ocean Bottom Seismograph Instrument Center</a:t>
            </a:r>
          </a:p>
          <a:p>
            <a:pPr lvl="3"/>
            <a:r>
              <a:rPr lang="en-US" sz="2600" dirty="0"/>
              <a:t>UNOLS Ships and ROVs</a:t>
            </a:r>
          </a:p>
          <a:p>
            <a:pPr lvl="3"/>
            <a:r>
              <a:rPr lang="en-US" sz="2400" dirty="0"/>
              <a:t>Philanthropic Organization</a:t>
            </a:r>
          </a:p>
          <a:p>
            <a:pPr lvl="2"/>
            <a:r>
              <a:rPr lang="en-US" sz="2600" dirty="0"/>
              <a:t>Sponsored builder workshops</a:t>
            </a:r>
          </a:p>
          <a:p>
            <a:pPr lvl="2"/>
            <a:r>
              <a:rPr lang="en-US" sz="2600" dirty="0"/>
              <a:t>DIY documentation</a:t>
            </a:r>
          </a:p>
          <a:p>
            <a:pPr lvl="2"/>
            <a:r>
              <a:rPr lang="en-US" sz="2600" dirty="0"/>
              <a:t>Cooperative CPF-centric groups</a:t>
            </a:r>
          </a:p>
          <a:p>
            <a:pPr lvl="2"/>
            <a:r>
              <a:rPr lang="en-US" sz="2600" dirty="0"/>
              <a:t>Non-exclusive licensees</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3134" y="2873599"/>
            <a:ext cx="1101954" cy="12856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6639F67-6192-400E-8EBE-CFEDB988C8BE}"/>
              </a:ext>
            </a:extLst>
          </p:cNvPr>
          <p:cNvPicPr>
            <a:picLocks noChangeAspect="1"/>
          </p:cNvPicPr>
          <p:nvPr/>
        </p:nvPicPr>
        <p:blipFill>
          <a:blip r:embed="rId4"/>
          <a:stretch>
            <a:fillRect/>
          </a:stretch>
        </p:blipFill>
        <p:spPr>
          <a:xfrm>
            <a:off x="9549167" y="2611321"/>
            <a:ext cx="1201016" cy="377985"/>
          </a:xfrm>
          <a:prstGeom prst="rect">
            <a:avLst/>
          </a:prstGeom>
        </p:spPr>
      </p:pic>
    </p:spTree>
    <p:extLst>
      <p:ext uri="{BB962C8B-B14F-4D97-AF65-F5344CB8AC3E}">
        <p14:creationId xmlns:p14="http://schemas.microsoft.com/office/powerpoint/2010/main" val="3480273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18299" y="1510811"/>
            <a:ext cx="7655222" cy="5315318"/>
          </a:xfrm>
        </p:spPr>
        <p:txBody>
          <a:bodyPr>
            <a:normAutofit/>
          </a:bodyPr>
          <a:lstStyle/>
          <a:p>
            <a:pPr lvl="1"/>
            <a:r>
              <a:rPr lang="en-US" sz="3900" dirty="0"/>
              <a:t>Also critical: Expertise</a:t>
            </a:r>
          </a:p>
          <a:p>
            <a:pPr lvl="2"/>
            <a:r>
              <a:rPr lang="en-US" sz="3200" dirty="0"/>
              <a:t>Proposal development</a:t>
            </a:r>
          </a:p>
          <a:p>
            <a:pPr lvl="2"/>
            <a:r>
              <a:rPr lang="en-US" sz="3200" dirty="0"/>
              <a:t>Project planning</a:t>
            </a:r>
          </a:p>
          <a:p>
            <a:pPr lvl="2"/>
            <a:r>
              <a:rPr lang="en-US" sz="3200" dirty="0"/>
              <a:t>Project Execution</a:t>
            </a:r>
          </a:p>
          <a:p>
            <a:pPr lvl="2"/>
            <a:r>
              <a:rPr lang="en-US" sz="3200" dirty="0"/>
              <a:t>“Rent-a-Tech”</a:t>
            </a:r>
          </a:p>
          <a:p>
            <a:pPr lvl="3"/>
            <a:r>
              <a:rPr lang="en-US" sz="2800" dirty="0"/>
              <a:t>Field work design, prep, deploy, operations, recover</a:t>
            </a:r>
            <a:r>
              <a:rPr lang="en-US" sz="3200" dirty="0"/>
              <a:t>	</a:t>
            </a:r>
          </a:p>
          <a:p>
            <a:pPr lvl="2"/>
            <a:r>
              <a:rPr lang="en-US" sz="3200" dirty="0"/>
              <a:t>One-stop-shop providers</a:t>
            </a:r>
          </a:p>
          <a:p>
            <a:pPr lvl="3"/>
            <a:r>
              <a:rPr lang="en-US" sz="2800" dirty="0"/>
              <a:t>If there’s a high-volume application</a:t>
            </a:r>
            <a:r>
              <a:rPr lang="en-US" sz="2600" dirty="0"/>
              <a:t>	</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a16="http://schemas.microsoft.com/office/drawing/2014/main"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a16="http://schemas.microsoft.com/office/drawing/2014/main"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a16="http://schemas.microsoft.com/office/drawing/2014/main"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a16="http://schemas.microsoft.com/office/drawing/2014/main"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a16="http://schemas.microsoft.com/office/drawing/2014/main"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pic>
        <p:nvPicPr>
          <p:cNvPr id="12" name="Picture 11">
            <a:extLst>
              <a:ext uri="{FF2B5EF4-FFF2-40B4-BE49-F238E27FC236}">
                <a16:creationId xmlns:a16="http://schemas.microsoft.com/office/drawing/2014/main" id="{E6C7CD4F-ADD2-464B-92BA-250CC5BF2412}"/>
              </a:ext>
            </a:extLst>
          </p:cNvPr>
          <p:cNvPicPr>
            <a:picLocks noChangeAspect="1"/>
          </p:cNvPicPr>
          <p:nvPr/>
        </p:nvPicPr>
        <p:blipFill>
          <a:blip r:embed="rId5"/>
          <a:stretch>
            <a:fillRect/>
          </a:stretch>
        </p:blipFill>
        <p:spPr>
          <a:xfrm>
            <a:off x="9549516" y="2614449"/>
            <a:ext cx="1201016" cy="377985"/>
          </a:xfrm>
          <a:prstGeom prst="rect">
            <a:avLst/>
          </a:prstGeom>
        </p:spPr>
      </p:pic>
    </p:spTree>
    <p:extLst>
      <p:ext uri="{BB962C8B-B14F-4D97-AF65-F5344CB8AC3E}">
        <p14:creationId xmlns:p14="http://schemas.microsoft.com/office/powerpoint/2010/main" val="262562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02190" y="1482703"/>
            <a:ext cx="7710347" cy="5315318"/>
          </a:xfrm>
        </p:spPr>
        <p:txBody>
          <a:bodyPr>
            <a:normAutofit lnSpcReduction="10000"/>
          </a:bodyPr>
          <a:lstStyle/>
          <a:p>
            <a:pPr lvl="1"/>
            <a:r>
              <a:rPr lang="en-US" sz="3900" dirty="0"/>
              <a:t>Open sourcing an appropriate data pipeline is critical</a:t>
            </a:r>
          </a:p>
          <a:p>
            <a:pPr lvl="1"/>
            <a:r>
              <a:rPr lang="en-US" sz="3600" dirty="0"/>
              <a:t>Argo-BGC is a model for research data</a:t>
            </a:r>
          </a:p>
          <a:p>
            <a:pPr lvl="2"/>
            <a:r>
              <a:rPr lang="en-US" sz="3200" dirty="0"/>
              <a:t>Excellent docs but can it be open-sourced?</a:t>
            </a:r>
          </a:p>
          <a:p>
            <a:pPr lvl="1"/>
            <a:r>
              <a:rPr lang="en-US" sz="3600" dirty="0"/>
              <a:t>Outflow should be scalable,      relevant data products</a:t>
            </a:r>
          </a:p>
          <a:p>
            <a:pPr lvl="2"/>
            <a:r>
              <a:rPr lang="en-US" sz="3200" dirty="0"/>
              <a:t>Need data product developers</a:t>
            </a:r>
          </a:p>
          <a:p>
            <a:pPr lvl="2"/>
            <a:r>
              <a:rPr lang="en-US" sz="3200" dirty="0"/>
              <a:t>NOAA Future Seas might be an example</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802879" y="5448857"/>
            <a:ext cx="4191537" cy="830997"/>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a16="http://schemas.microsoft.com/office/drawing/2014/main"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a16="http://schemas.microsoft.com/office/drawing/2014/main"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a16="http://schemas.microsoft.com/office/drawing/2014/main"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a16="http://schemas.microsoft.com/office/drawing/2014/main"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a16="http://schemas.microsoft.com/office/drawing/2014/main"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a16="http://schemas.microsoft.com/office/drawing/2014/main"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1" name="Picture 20">
            <a:extLst>
              <a:ext uri="{FF2B5EF4-FFF2-40B4-BE49-F238E27FC236}">
                <a16:creationId xmlns:a16="http://schemas.microsoft.com/office/drawing/2014/main"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pic>
        <p:nvPicPr>
          <p:cNvPr id="4" name="Picture 3">
            <a:extLst>
              <a:ext uri="{FF2B5EF4-FFF2-40B4-BE49-F238E27FC236}">
                <a16:creationId xmlns:a16="http://schemas.microsoft.com/office/drawing/2014/main" id="{4A16C151-806E-4366-8C9A-17C19DB96561}"/>
              </a:ext>
            </a:extLst>
          </p:cNvPr>
          <p:cNvPicPr>
            <a:picLocks noChangeAspect="1"/>
          </p:cNvPicPr>
          <p:nvPr/>
        </p:nvPicPr>
        <p:blipFill>
          <a:blip r:embed="rId5"/>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2584415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Risks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01089" y="1343177"/>
            <a:ext cx="7389784" cy="5062082"/>
          </a:xfrm>
        </p:spPr>
        <p:txBody>
          <a:bodyPr>
            <a:normAutofit fontScale="92500" lnSpcReduction="20000"/>
          </a:bodyPr>
          <a:lstStyle/>
          <a:p>
            <a:pPr lvl="1"/>
            <a:r>
              <a:rPr lang="en-US" sz="3600" dirty="0"/>
              <a:t>Sensor maturity</a:t>
            </a:r>
          </a:p>
          <a:p>
            <a:pPr lvl="2"/>
            <a:r>
              <a:rPr lang="en-US" sz="3200" dirty="0"/>
              <a:t>e.g., Measuring pH in the ocean requires significant expertise</a:t>
            </a:r>
          </a:p>
          <a:p>
            <a:pPr lvl="2"/>
            <a:r>
              <a:rPr lang="en-US" sz="3200" dirty="0"/>
              <a:t>Interpreting FLBB and OCR data is an active conversation</a:t>
            </a:r>
          </a:p>
          <a:p>
            <a:pPr lvl="1"/>
            <a:r>
              <a:rPr lang="en-US" sz="3600" dirty="0"/>
              <a:t>Argo data centers probably don’t have the bandwidth to support non-Argo data streams</a:t>
            </a:r>
          </a:p>
          <a:p>
            <a:pPr lvl="1"/>
            <a:r>
              <a:rPr lang="en-US" sz="3600" dirty="0"/>
              <a:t>The problem with TRLs is they don’t capture who’s doing the demo</a:t>
            </a:r>
          </a:p>
          <a:p>
            <a:pPr lvl="2"/>
            <a:r>
              <a:rPr lang="en-US" sz="3200" dirty="0"/>
              <a:t>Demo by the system developers is one thing, demo by others is an entirely different kettle of fish </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4" name="Picture 3">
            <a:extLst>
              <a:ext uri="{FF2B5EF4-FFF2-40B4-BE49-F238E27FC236}">
                <a16:creationId xmlns:a16="http://schemas.microsoft.com/office/drawing/2014/main" id="{4A16C151-806E-4366-8C9A-17C19DB96561}"/>
              </a:ext>
            </a:extLst>
          </p:cNvPr>
          <p:cNvPicPr>
            <a:picLocks noChangeAspect="1"/>
          </p:cNvPicPr>
          <p:nvPr/>
        </p:nvPicPr>
        <p:blipFill>
          <a:blip r:embed="rId4"/>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1687052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a:latin typeface="+mn-lt"/>
              </a:rPr>
              <a:t>COSE Targets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805189" y="877608"/>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err="1"/>
              <a:t>mCDR</a:t>
            </a:r>
            <a:r>
              <a:rPr lang="en-US" sz="2400" dirty="0"/>
              <a:t> MRV mandated by the government</a:t>
            </a:r>
          </a:p>
          <a:p>
            <a:pPr lvl="2"/>
            <a:r>
              <a:rPr lang="en-US" sz="2400" dirty="0"/>
              <a:t>Non-MBARI research groups</a:t>
            </a:r>
          </a:p>
          <a:p>
            <a:pPr lvl="2"/>
            <a:r>
              <a:rPr lang="en-US" sz="2400" dirty="0"/>
              <a:t>NGOs</a:t>
            </a:r>
          </a:p>
          <a:p>
            <a:pPr marL="1371600" lvl="3" indent="0">
              <a:buNone/>
            </a:pPr>
            <a:endParaRPr lang="en-US" sz="2200" dirty="0"/>
          </a:p>
        </p:txBody>
      </p:sp>
      <p:pic>
        <p:nvPicPr>
          <p:cNvPr id="3" name="Picture 2"/>
          <p:cNvPicPr>
            <a:picLocks noChangeAspect="1"/>
          </p:cNvPicPr>
          <p:nvPr/>
        </p:nvPicPr>
        <p:blipFill rotWithShape="1">
          <a:blip r:embed="rId3"/>
          <a:srcRect l="947" t="7152" r="1803" b="13342"/>
          <a:stretch/>
        </p:blipFill>
        <p:spPr>
          <a:xfrm>
            <a:off x="6837651" y="3575224"/>
            <a:ext cx="5268297" cy="3220744"/>
          </a:xfrm>
          <a:prstGeom prst="rect">
            <a:avLst/>
          </a:prstGeom>
        </p:spPr>
      </p:pic>
      <p:pic>
        <p:nvPicPr>
          <p:cNvPr id="9" name="Picture 8"/>
          <p:cNvPicPr>
            <a:picLocks noChangeAspect="1"/>
          </p:cNvPicPr>
          <p:nvPr/>
        </p:nvPicPr>
        <p:blipFill>
          <a:blip r:embed="rId4"/>
          <a:stretch>
            <a:fillRect/>
          </a:stretch>
        </p:blipFill>
        <p:spPr>
          <a:xfrm>
            <a:off x="6875112" y="169930"/>
            <a:ext cx="5181872" cy="3326762"/>
          </a:xfrm>
          <a:prstGeom prst="rect">
            <a:avLst/>
          </a:prstGeom>
        </p:spPr>
      </p:pic>
      <p:cxnSp>
        <p:nvCxnSpPr>
          <p:cNvPr id="11" name="Straight Arrow Connector 10"/>
          <p:cNvCxnSpPr>
            <a:cxnSpLocks/>
            <a:stCxn id="12" idx="3"/>
          </p:cNvCxnSpPr>
          <p:nvPr/>
        </p:nvCxnSpPr>
        <p:spPr>
          <a:xfrm flipV="1">
            <a:off x="8485632" y="2673660"/>
            <a:ext cx="580254" cy="51128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886164" y="3000276"/>
            <a:ext cx="2599468"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solidFill>
                  <a:srgbClr val="FF0000"/>
                </a:solidFill>
              </a:rPr>
              <a:t>INSERT COSE DATA HERE</a:t>
            </a:r>
          </a:p>
        </p:txBody>
      </p:sp>
      <p:grpSp>
        <p:nvGrpSpPr>
          <p:cNvPr id="16" name="Group 15"/>
          <p:cNvGrpSpPr/>
          <p:nvPr/>
        </p:nvGrpSpPr>
        <p:grpSpPr>
          <a:xfrm>
            <a:off x="1473997" y="3963281"/>
            <a:ext cx="5871605" cy="2752745"/>
            <a:chOff x="801458" y="3093339"/>
            <a:chExt cx="6218523" cy="2950781"/>
          </a:xfrm>
        </p:grpSpPr>
        <p:pic>
          <p:nvPicPr>
            <p:cNvPr id="4" name="Picture 3"/>
            <p:cNvPicPr>
              <a:picLocks noChangeAspect="1"/>
            </p:cNvPicPr>
            <p:nvPr/>
          </p:nvPicPr>
          <p:blipFill rotWithShape="1">
            <a:blip r:embed="rId5"/>
            <a:srcRect t="1770"/>
            <a:stretch/>
          </p:blipFill>
          <p:spPr>
            <a:xfrm>
              <a:off x="801458" y="3130162"/>
              <a:ext cx="5617721" cy="2913958"/>
            </a:xfrm>
            <a:prstGeom prst="rect">
              <a:avLst/>
            </a:prstGeom>
          </p:spPr>
        </p:pic>
        <p:sp>
          <p:nvSpPr>
            <p:cNvPr id="6" name="TextBox 5"/>
            <p:cNvSpPr txBox="1"/>
            <p:nvPr/>
          </p:nvSpPr>
          <p:spPr>
            <a:xfrm>
              <a:off x="1930514" y="3093339"/>
              <a:ext cx="5089467" cy="424664"/>
            </a:xfrm>
            <a:prstGeom prst="rect">
              <a:avLst/>
            </a:prstGeom>
            <a:noFill/>
          </p:spPr>
          <p:txBody>
            <a:bodyPr wrap="square" rtlCol="0">
              <a:spAutoFit/>
            </a:bodyPr>
            <a:lstStyle/>
            <a:p>
              <a:r>
                <a:rPr lang="en-US" dirty="0"/>
                <a:t>Alaska Marine Conservation Council</a:t>
              </a:r>
            </a:p>
          </p:txBody>
        </p:sp>
      </p:grpSp>
      <p:sp>
        <p:nvSpPr>
          <p:cNvPr id="7" name="TextBox 6"/>
          <p:cNvSpPr txBox="1"/>
          <p:nvPr/>
        </p:nvSpPr>
        <p:spPr>
          <a:xfrm>
            <a:off x="7164446" y="5934670"/>
            <a:ext cx="4840413" cy="1077218"/>
          </a:xfrm>
          <a:prstGeom prst="rect">
            <a:avLst/>
          </a:prstGeom>
          <a:noFill/>
        </p:spPr>
        <p:txBody>
          <a:bodyPr wrap="square" rtlCol="0">
            <a:spAutoFit/>
          </a:bodyPr>
          <a:lstStyle/>
          <a:p>
            <a:pPr algn="ctr"/>
            <a:r>
              <a:rPr lang="en-US" dirty="0"/>
              <a:t>Sustain Lake Tanganyika</a:t>
            </a:r>
            <a:br>
              <a:rPr lang="en-US" dirty="0"/>
            </a:br>
            <a:r>
              <a:rPr lang="en-US" sz="1400" dirty="0"/>
              <a:t>Committed to safeguarding the Lake Tanganyika ecosystem while improving the welfare of her local communities</a:t>
            </a:r>
          </a:p>
          <a:p>
            <a:endParaRPr lang="en-US" dirty="0"/>
          </a:p>
        </p:txBody>
      </p:sp>
      <p:cxnSp>
        <p:nvCxnSpPr>
          <p:cNvPr id="13" name="Straight Arrow Connector 12"/>
          <p:cNvCxnSpPr>
            <a:cxnSpLocks/>
            <a:stCxn id="12" idx="3"/>
          </p:cNvCxnSpPr>
          <p:nvPr/>
        </p:nvCxnSpPr>
        <p:spPr>
          <a:xfrm>
            <a:off x="8485632" y="3184942"/>
            <a:ext cx="524552" cy="10252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57530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273025"/>
            <a:ext cx="10515600" cy="900257"/>
          </a:xfrm>
        </p:spPr>
        <p:txBody>
          <a:bodyPr>
            <a:normAutofit/>
          </a:bodyPr>
          <a:lstStyle/>
          <a:p>
            <a:pPr algn="ctr"/>
            <a:r>
              <a:rPr lang="en-US" dirty="0">
                <a:latin typeface="+mn-lt"/>
              </a:rPr>
              <a:t>Is a COSE a Realistic Possibility?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1301" y="1173282"/>
            <a:ext cx="11963401" cy="5411692"/>
          </a:xfrm>
        </p:spPr>
        <p:txBody>
          <a:bodyPr>
            <a:normAutofit/>
          </a:bodyPr>
          <a:lstStyle/>
          <a:p>
            <a:pPr lvl="2"/>
            <a:r>
              <a:rPr lang="en-US" sz="2800" dirty="0"/>
              <a:t>Step 1: POSE Phase I</a:t>
            </a:r>
          </a:p>
          <a:p>
            <a:pPr lvl="3"/>
            <a:r>
              <a:rPr lang="en-US" sz="2200" dirty="0"/>
              <a:t>are for open-source research products with a small community of external users .. may not necessarily have external content developers. The objectives are (1) enable scoping activities 2) </a:t>
            </a:r>
            <a:r>
              <a:rPr lang="en-US" sz="2200" b="1" u="sng" dirty="0"/>
              <a:t>provide training to teams interested in building such an OSE</a:t>
            </a:r>
            <a:r>
              <a:rPr lang="en-US" sz="2200" dirty="0"/>
              <a:t>  (&lt;1 Year and &lt;$300K)</a:t>
            </a:r>
          </a:p>
          <a:p>
            <a:pPr lvl="3"/>
            <a:r>
              <a:rPr lang="en-US" sz="2200" dirty="0"/>
              <a:t>Develop risk mitigation plan</a:t>
            </a:r>
          </a:p>
          <a:p>
            <a:pPr lvl="2"/>
            <a:r>
              <a:rPr lang="en-US" sz="2800" dirty="0"/>
              <a:t>Step 2: Simultaneously find funding to support a pilot project with existing CPF assets</a:t>
            </a:r>
          </a:p>
          <a:p>
            <a:pPr lvl="2"/>
            <a:r>
              <a:rPr lang="en-US" sz="2800" dirty="0"/>
              <a:t>If (POSE Phase 1 == success) then </a:t>
            </a:r>
          </a:p>
          <a:p>
            <a:pPr lvl="2"/>
            <a:r>
              <a:rPr lang="en-US" sz="2800" dirty="0"/>
              <a:t>Step 3: Pose Phase II</a:t>
            </a:r>
          </a:p>
          <a:p>
            <a:pPr lvl="3"/>
            <a:r>
              <a:rPr lang="en-US" sz="2200" dirty="0"/>
              <a:t>transition into a sustainable and robust OSE (&lt;2 Years and &lt;$1.5M)</a:t>
            </a:r>
          </a:p>
          <a:p>
            <a:pPr lvl="3"/>
            <a:r>
              <a:rPr lang="en-US" sz="2200" dirty="0"/>
              <a:t>Execute risk mitigation plan</a:t>
            </a:r>
          </a:p>
          <a:p>
            <a:pPr lvl="2"/>
            <a:r>
              <a:rPr lang="en-US" sz="2800" dirty="0"/>
              <a:t>Step 4: Execute POSE Phase II with the pilot project as the case study</a:t>
            </a:r>
          </a:p>
          <a:p>
            <a:pPr lvl="2"/>
            <a:endParaRPr lang="en-US" sz="2400" dirty="0"/>
          </a:p>
          <a:p>
            <a:pPr lvl="2"/>
            <a:endParaRPr lang="en-US" sz="2200" dirty="0"/>
          </a:p>
        </p:txBody>
      </p: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458439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a16="http://schemas.microsoft.com/office/drawing/2014/main" id="{F534AD87-6A46-4DE5-A26B-30E9C0D392D8}"/>
              </a:ext>
            </a:extLst>
          </p:cNvPr>
          <p:cNvSpPr txBox="1"/>
          <p:nvPr/>
        </p:nvSpPr>
        <p:spPr>
          <a:xfrm>
            <a:off x="3499945" y="1004042"/>
            <a:ext cx="8492078" cy="3093154"/>
          </a:xfrm>
          <a:prstGeom prst="rect">
            <a:avLst/>
          </a:prstGeom>
          <a:noFill/>
          <a:ln w="19050">
            <a:solidFill>
              <a:schemeClr val="tx1"/>
            </a:solidFill>
          </a:ln>
        </p:spPr>
        <p:txBody>
          <a:bodyPr wrap="square" rtlCol="0">
            <a:spAutoFit/>
          </a:bodyPr>
          <a:lstStyle/>
          <a:p>
            <a:r>
              <a:rPr lang="en-US" sz="3100" dirty="0"/>
              <a:t>“Further development of </a:t>
            </a:r>
            <a:r>
              <a:rPr lang="en-US" sz="3100" u="sng" dirty="0"/>
              <a:t>event-scale observing capacity (e.g., novel autonomous platforms) in all continental margin systems</a:t>
            </a:r>
            <a:r>
              <a:rPr lang="en-US" sz="3100" dirty="0"/>
              <a:t> to better quantify impacts of episodic events on coastal carbon budgets”</a:t>
            </a:r>
          </a:p>
          <a:p>
            <a:r>
              <a:rPr lang="en-US" sz="2000" dirty="0"/>
              <a:t>A Science Plan for Carbon Cycle Research in North American Coastal Waters 2016, Ocean Carbon and Bio. Program and NA Carbon Program</a:t>
            </a:r>
            <a:endParaRPr lang="en-US" sz="2400" dirty="0"/>
          </a:p>
        </p:txBody>
      </p:sp>
      <p:pic>
        <p:nvPicPr>
          <p:cNvPr id="10" name="Picture 9"/>
          <p:cNvPicPr>
            <a:picLocks noChangeAspect="1"/>
          </p:cNvPicPr>
          <p:nvPr/>
        </p:nvPicPr>
        <p:blipFill>
          <a:blip r:embed="rId3"/>
          <a:stretch>
            <a:fillRect/>
          </a:stretch>
        </p:blipFill>
        <p:spPr>
          <a:xfrm>
            <a:off x="101207" y="954494"/>
            <a:ext cx="3317657" cy="3249043"/>
          </a:xfrm>
          <a:prstGeom prst="rect">
            <a:avLst/>
          </a:prstGeom>
        </p:spPr>
      </p:pic>
      <p:pic>
        <p:nvPicPr>
          <p:cNvPr id="4" name="Picture 3"/>
          <p:cNvPicPr>
            <a:picLocks noChangeAspect="1"/>
          </p:cNvPicPr>
          <p:nvPr/>
        </p:nvPicPr>
        <p:blipFill>
          <a:blip r:embed="rId4"/>
          <a:stretch>
            <a:fillRect/>
          </a:stretch>
        </p:blipFill>
        <p:spPr>
          <a:xfrm>
            <a:off x="165329" y="4508937"/>
            <a:ext cx="3253535" cy="2090797"/>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931" y="4156603"/>
            <a:ext cx="8657070" cy="1488821"/>
          </a:xfrm>
          <a:prstGeom prst="rect">
            <a:avLst/>
          </a:prstGeom>
        </p:spPr>
      </p:pic>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579782" y="19284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vert="horz" lIns="91440" tIns="45720" rIns="91440" bIns="45720" rtlCol="0" anchor="t">
            <a:normAutofit/>
          </a:bodyPr>
          <a:lstStyle/>
          <a:p>
            <a:r>
              <a:rPr lang="en-US" sz="2400" dirty="0">
                <a:solidFill>
                  <a:schemeClr val="tx1">
                    <a:lumMod val="85000"/>
                  </a:schemeClr>
                </a:solidFill>
              </a:rPr>
              <a:t>MBARI is finishing the development of a coastal profiling float (CPF) observing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the GO-BGC suite of biogeochemical sensors: CTD, Oxygen, pH, Nitrate, Fluorescence, Backscatter, Optical Radiation and others</a:t>
            </a:r>
          </a:p>
          <a:p>
            <a:r>
              <a:rPr lang="en-US" sz="3200" b="1" dirty="0"/>
              <a:t>We are discussing ways to move the CPF technology out to the greater community</a:t>
            </a:r>
          </a:p>
          <a:p>
            <a:pPr lvl="1"/>
            <a:r>
              <a:rPr lang="en-US" b="1" dirty="0"/>
              <a:t>This seminar, and any follow-up, is part of the conversation</a:t>
            </a:r>
          </a:p>
        </p:txBody>
      </p:sp>
      <p:pic>
        <p:nvPicPr>
          <p:cNvPr id="8" name="Picture 7" descr="A black and yellow machine&#10;&#10;Description automatically generated">
            <a:extLst>
              <a:ext uri="{FF2B5EF4-FFF2-40B4-BE49-F238E27FC236}">
                <a16:creationId xmlns:a16="http://schemas.microsoft.com/office/drawing/2014/main" id="{D8A1E7AB-E0E6-34F5-E778-1A4A557CAA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318" r="7074" b="25227"/>
          <a:stretch/>
        </p:blipFill>
        <p:spPr>
          <a:xfrm rot="5400000">
            <a:off x="7750724" y="1787890"/>
            <a:ext cx="5640133" cy="2904854"/>
          </a:xfrm>
          <a:prstGeom prst="rect">
            <a:avLst/>
          </a:prstGeom>
          <a:ln w="25400">
            <a:solidFill>
              <a:schemeClr val="tx1"/>
            </a:solidFill>
          </a:ln>
        </p:spPr>
      </p:pic>
    </p:spTree>
    <p:extLst>
      <p:ext uri="{BB962C8B-B14F-4D97-AF65-F5344CB8AC3E}">
        <p14:creationId xmlns:p14="http://schemas.microsoft.com/office/powerpoint/2010/main" val="3171821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613487" y="471160"/>
            <a:ext cx="10515600" cy="900257"/>
          </a:xfrm>
        </p:spPr>
        <p:txBody>
          <a:bodyPr>
            <a:normAutofit fontScale="90000"/>
          </a:bodyPr>
          <a:lstStyle/>
          <a:p>
            <a:pPr algn="ctr"/>
            <a:r>
              <a:rPr lang="en-US" sz="4900" dirty="0">
                <a:latin typeface="+mn-lt"/>
              </a:rPr>
              <a:t>Can a COSE Become a Reality?</a:t>
            </a:r>
            <a:br>
              <a:rPr lang="en-US" dirty="0">
                <a:latin typeface="+mn-lt"/>
              </a:rPr>
            </a:br>
            <a:endParaRPr lang="en-US" sz="3600" dirty="0">
              <a:latin typeface="+mn-lt"/>
            </a:endParaRPr>
          </a:p>
        </p:txBody>
      </p:sp>
      <p:sp>
        <p:nvSpPr>
          <p:cNvPr id="8" name="Content Placeholder 7"/>
          <p:cNvSpPr>
            <a:spLocks noGrp="1"/>
          </p:cNvSpPr>
          <p:nvPr>
            <p:ph idx="1"/>
          </p:nvPr>
        </p:nvSpPr>
        <p:spPr>
          <a:xfrm>
            <a:off x="287137" y="1254116"/>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1 and 2: Win a grant for a marine CO2 removal MRV system pilot project (or ?) using the COSE developed through POSE</a:t>
            </a:r>
          </a:p>
        </p:txBody>
      </p:sp>
    </p:spTree>
    <p:extLst>
      <p:ext uri="{BB962C8B-B14F-4D97-AF65-F5344CB8AC3E}">
        <p14:creationId xmlns:p14="http://schemas.microsoft.com/office/powerpoint/2010/main" val="15601571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3081152" y="1248620"/>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5227361" y="1946077"/>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3081152" y="1722433"/>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4054544" y="2379459"/>
            <a:ext cx="1337434" cy="512385"/>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p:txBody>
      </p:sp>
    </p:spTree>
    <p:extLst>
      <p:ext uri="{BB962C8B-B14F-4D97-AF65-F5344CB8AC3E}">
        <p14:creationId xmlns:p14="http://schemas.microsoft.com/office/powerpoint/2010/main" val="35872369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3122" y="324182"/>
            <a:ext cx="6612007" cy="900257"/>
          </a:xfrm>
        </p:spPr>
        <p:txBody>
          <a:bodyPr>
            <a:normAutofit/>
          </a:bodyPr>
          <a:lstStyle/>
          <a:p>
            <a:pPr algn="ctr"/>
            <a:r>
              <a:rPr lang="en-US" dirty="0">
                <a:latin typeface="+mn-lt"/>
              </a:rPr>
              <a:t>Open Source Examples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43947" y="1334347"/>
            <a:ext cx="6111385" cy="5823005"/>
          </a:xfrm>
        </p:spPr>
        <p:txBody>
          <a:bodyPr>
            <a:normAutofit/>
          </a:bodyPr>
          <a:lstStyle/>
          <a:p>
            <a:pPr lvl="1"/>
            <a:r>
              <a:rPr lang="en-US" sz="3200" dirty="0"/>
              <a:t>Open source ecosystems (OSEs): </a:t>
            </a:r>
          </a:p>
          <a:p>
            <a:pPr lvl="2"/>
            <a:r>
              <a:rPr lang="en-US" sz="2400" dirty="0"/>
              <a:t>Arduino (inexpensive, embedded hardware and software)</a:t>
            </a:r>
          </a:p>
          <a:p>
            <a:pPr lvl="2"/>
            <a:r>
              <a:rPr lang="en-US" sz="2400" dirty="0"/>
              <a:t>Linux (27+ million lines of code, 1000s of developers)</a:t>
            </a:r>
          </a:p>
          <a:p>
            <a:pPr lvl="2"/>
            <a:r>
              <a:rPr lang="en-US" sz="2400" dirty="0"/>
              <a:t>Open Source Malaria (</a:t>
            </a:r>
            <a:r>
              <a:rPr lang="en-US" sz="2400" dirty="0">
                <a:hlinkClick r:id="rId3"/>
              </a:rPr>
              <a:t>https://opensourcemalaria.org/</a:t>
            </a:r>
            <a:r>
              <a:rPr lang="en-US" sz="2400" dirty="0"/>
              <a:t>)</a:t>
            </a:r>
          </a:p>
          <a:p>
            <a:pPr lvl="2"/>
            <a:r>
              <a:rPr lang="en-US" sz="2400" dirty="0"/>
              <a:t>NSF Pathways to Enable OSEs program</a:t>
            </a:r>
          </a:p>
          <a:p>
            <a:pPr lvl="2"/>
            <a:r>
              <a:rPr lang="en-US" sz="2400" dirty="0"/>
              <a:t>Open Source Initiative (software centric </a:t>
            </a:r>
            <a:r>
              <a:rPr lang="en-US" sz="2400" dirty="0">
                <a:hlinkClick r:id="rId4"/>
              </a:rPr>
              <a:t>https://opensource.org/</a:t>
            </a:r>
            <a:r>
              <a:rPr lang="en-US" sz="2400" dirty="0"/>
              <a:t> )</a:t>
            </a:r>
          </a:p>
          <a:p>
            <a:pPr lvl="2"/>
            <a:r>
              <a:rPr lang="en-US" sz="2400" dirty="0"/>
              <a:t>Open Source Hardware Association (</a:t>
            </a:r>
            <a:r>
              <a:rPr lang="en-US" sz="2400" dirty="0">
                <a:hlinkClick r:id="rId5"/>
              </a:rPr>
              <a:t>https://www.oshwa.org/</a:t>
            </a:r>
            <a:r>
              <a:rPr lang="en-US" sz="2400" dirty="0"/>
              <a:t> )</a:t>
            </a:r>
          </a:p>
          <a:p>
            <a:pPr lvl="2"/>
            <a:endParaRPr lang="en-US" sz="2400" dirty="0"/>
          </a:p>
        </p:txBody>
      </p:sp>
      <p:pic>
        <p:nvPicPr>
          <p:cNvPr id="3" name="Picture 2">
            <a:extLst>
              <a:ext uri="{FF2B5EF4-FFF2-40B4-BE49-F238E27FC236}">
                <a16:creationId xmlns:a16="http://schemas.microsoft.com/office/drawing/2014/main" id="{92DA274A-8046-489D-A865-34B95E4B7CB4}"/>
              </a:ext>
            </a:extLst>
          </p:cNvPr>
          <p:cNvPicPr>
            <a:picLocks noChangeAspect="1"/>
          </p:cNvPicPr>
          <p:nvPr/>
        </p:nvPicPr>
        <p:blipFill>
          <a:blip r:embed="rId6"/>
          <a:stretch>
            <a:fillRect/>
          </a:stretch>
        </p:blipFill>
        <p:spPr>
          <a:xfrm>
            <a:off x="8010997" y="3066848"/>
            <a:ext cx="3434414" cy="3743739"/>
          </a:xfrm>
          <a:prstGeom prst="rect">
            <a:avLst/>
          </a:prstGeom>
        </p:spPr>
      </p:pic>
      <p:pic>
        <p:nvPicPr>
          <p:cNvPr id="4" name="Picture 3">
            <a:extLst>
              <a:ext uri="{FF2B5EF4-FFF2-40B4-BE49-F238E27FC236}">
                <a16:creationId xmlns:a16="http://schemas.microsoft.com/office/drawing/2014/main" id="{64938AE3-AF23-402A-9C9F-FC26776FD248}"/>
              </a:ext>
            </a:extLst>
          </p:cNvPr>
          <p:cNvPicPr>
            <a:picLocks noChangeAspect="1"/>
          </p:cNvPicPr>
          <p:nvPr/>
        </p:nvPicPr>
        <p:blipFill>
          <a:blip r:embed="rId7"/>
          <a:stretch>
            <a:fillRect/>
          </a:stretch>
        </p:blipFill>
        <p:spPr>
          <a:xfrm>
            <a:off x="6857999" y="914223"/>
            <a:ext cx="5149599" cy="2256566"/>
          </a:xfrm>
          <a:prstGeom prst="rect">
            <a:avLst/>
          </a:prstGeom>
          <a:noFill/>
          <a:ln>
            <a:solidFill>
              <a:schemeClr val="bg1"/>
            </a:solidFill>
          </a:ln>
        </p:spPr>
      </p:pic>
      <p:pic>
        <p:nvPicPr>
          <p:cNvPr id="6" name="Picture 5">
            <a:extLst>
              <a:ext uri="{FF2B5EF4-FFF2-40B4-BE49-F238E27FC236}">
                <a16:creationId xmlns:a16="http://schemas.microsoft.com/office/drawing/2014/main" id="{05E54205-CCDE-48B4-B574-C214CBA774E2}"/>
              </a:ext>
            </a:extLst>
          </p:cNvPr>
          <p:cNvPicPr>
            <a:picLocks noChangeAspect="1"/>
          </p:cNvPicPr>
          <p:nvPr/>
        </p:nvPicPr>
        <p:blipFill>
          <a:blip r:embed="rId8"/>
          <a:stretch>
            <a:fillRect/>
          </a:stretch>
        </p:blipFill>
        <p:spPr>
          <a:xfrm>
            <a:off x="8802943" y="774311"/>
            <a:ext cx="3285935" cy="900257"/>
          </a:xfrm>
          <a:prstGeom prst="rect">
            <a:avLst/>
          </a:prstGeom>
          <a:ln>
            <a:solidFill>
              <a:schemeClr val="accent1"/>
            </a:solidFill>
          </a:ln>
        </p:spPr>
      </p:pic>
    </p:spTree>
    <p:extLst>
      <p:ext uri="{BB962C8B-B14F-4D97-AF65-F5344CB8AC3E}">
        <p14:creationId xmlns:p14="http://schemas.microsoft.com/office/powerpoint/2010/main" val="7217838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a16="http://schemas.microsoft.com/office/drawing/2014/main"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a:t>The Initial Motivation</a:t>
            </a:r>
          </a:p>
          <a:p>
            <a:r>
              <a:rPr lang="en-US" sz="3000" dirty="0"/>
              <a:t>“the widespread pattern of low returns along the West Coast for two species of salmon indicates an environmental anomaly occurred in the California Current in 2005"</a:t>
            </a:r>
          </a:p>
        </p:txBody>
      </p:sp>
      <p:pic>
        <p:nvPicPr>
          <p:cNvPr id="7" name="Picture 6"/>
          <p:cNvPicPr>
            <a:picLocks noChangeAspect="1"/>
          </p:cNvPicPr>
          <p:nvPr/>
        </p:nvPicPr>
        <p:blipFill>
          <a:blip r:embed="rId4"/>
          <a:stretch>
            <a:fillRect/>
          </a:stretch>
        </p:blipFill>
        <p:spPr>
          <a:xfrm>
            <a:off x="227763" y="3166084"/>
            <a:ext cx="5380461" cy="3459937"/>
          </a:xfrm>
          <a:prstGeom prst="rect">
            <a:avLst/>
          </a:prstGeom>
        </p:spPr>
      </p:pic>
      <p:sp>
        <p:nvSpPr>
          <p:cNvPr id="11" name="TextBox 10"/>
          <p:cNvSpPr txBox="1"/>
          <p:nvPr/>
        </p:nvSpPr>
        <p:spPr>
          <a:xfrm>
            <a:off x="5742403" y="3609811"/>
            <a:ext cx="6279208" cy="3016210"/>
          </a:xfrm>
          <a:prstGeom prst="rect">
            <a:avLst/>
          </a:prstGeom>
          <a:noFill/>
          <a:ln>
            <a:solidFill>
              <a:schemeClr val="tx1"/>
            </a:solidFill>
          </a:ln>
        </p:spPr>
        <p:txBody>
          <a:bodyPr wrap="square" rtlCol="0">
            <a:spAutoFit/>
          </a:bodyPr>
          <a:lstStyle/>
          <a:p>
            <a:pPr algn="ctr"/>
            <a:r>
              <a:rPr lang="en-US" sz="4000" dirty="0"/>
              <a:t>A More Current Motivation</a:t>
            </a:r>
          </a:p>
          <a:p>
            <a:r>
              <a:rPr lang="en-US" sz="3000" dirty="0"/>
              <a:t>[A model based approach] To evaluate the impacts of climate change on US-managed marine species and identify climate-resilient management strategies. </a:t>
            </a:r>
            <a:r>
              <a:rPr lang="en-US" sz="2400" dirty="0">
                <a:hlinkClick r:id="rId5"/>
              </a:rPr>
              <a:t>https://oceanmodeling.ucsc.edu/</a:t>
            </a:r>
            <a:r>
              <a:rPr lang="en-US" sz="2400" dirty="0"/>
              <a:t> </a:t>
            </a:r>
          </a:p>
        </p:txBody>
      </p:sp>
      <p:cxnSp>
        <p:nvCxnSpPr>
          <p:cNvPr id="13" name="Straight Arrow Connector 12"/>
          <p:cNvCxnSpPr>
            <a:cxnSpLocks/>
          </p:cNvCxnSpPr>
          <p:nvPr/>
        </p:nvCxnSpPr>
        <p:spPr>
          <a:xfrm flipV="1">
            <a:off x="1646673" y="5715000"/>
            <a:ext cx="720010" cy="228600"/>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1646673" y="5943600"/>
            <a:ext cx="720009" cy="269888"/>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
        <p:nvSpPr>
          <p:cNvPr id="15" name="TextBox 14">
            <a:extLst>
              <a:ext uri="{FF2B5EF4-FFF2-40B4-BE49-F238E27FC236}">
                <a16:creationId xmlns:a16="http://schemas.microsoft.com/office/drawing/2014/main" id="{8FDA4CE8-0D6F-4993-8DFF-3D1BF897364B}"/>
              </a:ext>
            </a:extLst>
          </p:cNvPr>
          <p:cNvSpPr txBox="1"/>
          <p:nvPr/>
        </p:nvSpPr>
        <p:spPr>
          <a:xfrm>
            <a:off x="389965" y="5620434"/>
            <a:ext cx="1256707" cy="646331"/>
          </a:xfrm>
          <a:prstGeom prst="rect">
            <a:avLst/>
          </a:prstGeom>
          <a:noFill/>
          <a:ln>
            <a:solidFill>
              <a:srgbClr val="FF0000"/>
            </a:solidFill>
          </a:ln>
        </p:spPr>
        <p:txBody>
          <a:bodyPr wrap="square" rtlCol="0">
            <a:spAutoFit/>
          </a:bodyPr>
          <a:lstStyle/>
          <a:p>
            <a:pPr algn="r"/>
            <a:r>
              <a:rPr lang="en-US" dirty="0">
                <a:solidFill>
                  <a:srgbClr val="FF0000"/>
                </a:solidFill>
              </a:rPr>
              <a:t>INSERT DATA HERE</a:t>
            </a:r>
          </a:p>
        </p:txBody>
      </p:sp>
    </p:spTree>
    <p:extLst>
      <p:ext uri="{BB962C8B-B14F-4D97-AF65-F5344CB8AC3E}">
        <p14:creationId xmlns:p14="http://schemas.microsoft.com/office/powerpoint/2010/main" val="20623981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747251" y="562225"/>
            <a:ext cx="10515600" cy="1081446"/>
          </a:xfrm>
        </p:spPr>
        <p:txBody>
          <a:bodyPr>
            <a:noAutofit/>
          </a:bodyPr>
          <a:lstStyle/>
          <a:p>
            <a:pPr algn="ctr"/>
            <a:r>
              <a:rPr lang="en-US" sz="4000" dirty="0"/>
              <a:t>Measurement, Reporting and Validation for </a:t>
            </a:r>
            <a:r>
              <a:rPr lang="en-US" sz="4000" dirty="0" err="1"/>
              <a:t>mCDR</a:t>
            </a:r>
            <a:br>
              <a:rPr lang="en-US" sz="4000" dirty="0"/>
            </a:br>
            <a:r>
              <a:rPr lang="en-US" sz="3200" dirty="0"/>
              <a:t>Interesting Conversations</a:t>
            </a:r>
            <a:br>
              <a:rPr lang="en-US" sz="4000" dirty="0"/>
            </a:br>
            <a:endParaRPr lang="en-US" sz="4000" dirty="0"/>
          </a:p>
        </p:txBody>
      </p:sp>
      <p:sp>
        <p:nvSpPr>
          <p:cNvPr id="3" name="Content Placeholder 2"/>
          <p:cNvSpPr>
            <a:spLocks noGrp="1"/>
          </p:cNvSpPr>
          <p:nvPr>
            <p:ph idx="1"/>
          </p:nvPr>
        </p:nvSpPr>
        <p:spPr>
          <a:xfrm>
            <a:off x="143158" y="1571517"/>
            <a:ext cx="6041742" cy="5095508"/>
          </a:xfrm>
        </p:spPr>
        <p:txBody>
          <a:bodyPr>
            <a:normAutofit lnSpcReduction="10000"/>
          </a:bodyPr>
          <a:lstStyle/>
          <a:p>
            <a:r>
              <a:rPr lang="en-US" dirty="0"/>
              <a:t>What are you trying to do?</a:t>
            </a:r>
          </a:p>
          <a:p>
            <a:pPr lvl="1"/>
            <a:r>
              <a:rPr lang="en-US" dirty="0"/>
              <a:t>What variables?</a:t>
            </a:r>
          </a:p>
          <a:p>
            <a:pPr lvl="1"/>
            <a:r>
              <a:rPr lang="en-US" dirty="0"/>
              <a:t>What spatial scale?</a:t>
            </a:r>
          </a:p>
          <a:p>
            <a:pPr lvl="1"/>
            <a:r>
              <a:rPr lang="en-US" dirty="0"/>
              <a:t>What temporal scale?</a:t>
            </a:r>
          </a:p>
          <a:p>
            <a:pPr lvl="1"/>
            <a:r>
              <a:rPr lang="en-US" dirty="0"/>
              <a:t>How’s the data processed?</a:t>
            </a:r>
          </a:p>
          <a:p>
            <a:pPr lvl="1"/>
            <a:r>
              <a:rPr lang="en-US" dirty="0"/>
              <a:t>What’s the budget?</a:t>
            </a:r>
          </a:p>
          <a:p>
            <a:r>
              <a:rPr lang="en-US" dirty="0"/>
              <a:t>Is it only about quantifying the amount of carbon removed?</a:t>
            </a:r>
          </a:p>
          <a:p>
            <a:r>
              <a:rPr lang="en-US" dirty="0"/>
              <a:t>Is it equally, more or less concerned with the effect on the ecosystem?</a:t>
            </a:r>
          </a:p>
          <a:p>
            <a:r>
              <a:rPr lang="en-US" dirty="0"/>
              <a:t>Is modelling all that’s required now    or in the future? </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0446" y="1320761"/>
            <a:ext cx="4828396" cy="3138458"/>
          </a:xfrm>
          <a:prstGeom prst="rect">
            <a:avLst/>
          </a:prstGeom>
        </p:spPr>
      </p:pic>
      <p:pic>
        <p:nvPicPr>
          <p:cNvPr id="4" name="Picture 3"/>
          <p:cNvPicPr>
            <a:picLocks noChangeAspect="1"/>
          </p:cNvPicPr>
          <p:nvPr/>
        </p:nvPicPr>
        <p:blipFill rotWithShape="1">
          <a:blip r:embed="rId4"/>
          <a:srcRect l="-651" t="-1" r="5518" b="901"/>
          <a:stretch/>
        </p:blipFill>
        <p:spPr>
          <a:xfrm>
            <a:off x="6338861" y="3940852"/>
            <a:ext cx="3543300" cy="2815548"/>
          </a:xfrm>
          <a:prstGeom prst="rect">
            <a:avLst/>
          </a:prstGeom>
        </p:spPr>
      </p:pic>
      <p:sp>
        <p:nvSpPr>
          <p:cNvPr id="5" name="TextBox 4">
            <a:extLst>
              <a:ext uri="{FF2B5EF4-FFF2-40B4-BE49-F238E27FC236}">
                <a16:creationId xmlns:a16="http://schemas.microsoft.com/office/drawing/2014/main" id="{EADDDF7C-B10A-440E-B974-A233ACFFBC2B}"/>
              </a:ext>
            </a:extLst>
          </p:cNvPr>
          <p:cNvSpPr txBox="1"/>
          <p:nvPr/>
        </p:nvSpPr>
        <p:spPr>
          <a:xfrm>
            <a:off x="10147912" y="6020694"/>
            <a:ext cx="1635178" cy="646331"/>
          </a:xfrm>
          <a:prstGeom prst="rect">
            <a:avLst/>
          </a:prstGeom>
          <a:noFill/>
        </p:spPr>
        <p:txBody>
          <a:bodyPr wrap="square" rtlCol="0">
            <a:spAutoFit/>
          </a:bodyPr>
          <a:lstStyle/>
          <a:p>
            <a:r>
              <a:rPr lang="en-US" dirty="0"/>
              <a:t>Science News April 26, 2024 </a:t>
            </a:r>
          </a:p>
        </p:txBody>
      </p:sp>
    </p:spTree>
    <p:extLst>
      <p:ext uri="{BB962C8B-B14F-4D97-AF65-F5344CB8AC3E}">
        <p14:creationId xmlns:p14="http://schemas.microsoft.com/office/powerpoint/2010/main" val="23417198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science and engineering missions in Monterey Bay, some with only modest engineering involvement</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411537" y="4275115"/>
            <a:ext cx="3041667" cy="2281250"/>
          </a:xfrm>
          <a:prstGeom prst="rect">
            <a:avLst/>
          </a:prstGeom>
        </p:spPr>
      </p:pic>
      <p:sp>
        <p:nvSpPr>
          <p:cNvPr id="7" name="Rectangle 6"/>
          <p:cNvSpPr/>
          <p:nvPr/>
        </p:nvSpPr>
        <p:spPr>
          <a:xfrm>
            <a:off x="3229750" y="3734015"/>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6593834" y="3734015"/>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8</a:t>
            </a:r>
          </a:p>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9</a:t>
            </a:r>
          </a:p>
        </p:txBody>
      </p:sp>
      <p:sp>
        <p:nvSpPr>
          <p:cNvPr id="11" name="TextBox 10"/>
          <p:cNvSpPr txBox="1"/>
          <p:nvPr/>
        </p:nvSpPr>
        <p:spPr>
          <a:xfrm>
            <a:off x="141617" y="4462064"/>
            <a:ext cx="4313637" cy="1938992"/>
          </a:xfrm>
          <a:prstGeom prst="rect">
            <a:avLst/>
          </a:prstGeom>
          <a:noFill/>
        </p:spPr>
        <p:txBody>
          <a:bodyPr wrap="square" rtlCol="0">
            <a:spAutoFit/>
          </a:bodyPr>
          <a:lstStyle/>
          <a:p>
            <a:r>
              <a:rPr lang="en-US" sz="2400" dirty="0"/>
              <a:t>NOAA TRL 7-ish: Prototype system demonstrated in near-real world environment; subsystem components fully integrated into system</a:t>
            </a:r>
          </a:p>
        </p:txBody>
      </p:sp>
      <p:sp>
        <p:nvSpPr>
          <p:cNvPr id="12" name="TextBox 11"/>
          <p:cNvSpPr txBox="1"/>
          <p:nvPr/>
        </p:nvSpPr>
        <p:spPr>
          <a:xfrm>
            <a:off x="7880229" y="3938843"/>
            <a:ext cx="4155379" cy="2462213"/>
          </a:xfrm>
          <a:prstGeom prst="rect">
            <a:avLst/>
          </a:prstGeom>
          <a:noFill/>
        </p:spPr>
        <p:txBody>
          <a:bodyPr wrap="square" rtlCol="0">
            <a:spAutoFit/>
          </a:bodyPr>
          <a:lstStyle/>
          <a:p>
            <a:pPr lvl="1"/>
            <a:r>
              <a:rPr lang="en-US" sz="2200" dirty="0"/>
              <a:t>8: Finalized system shown to operate within user’s environment, training and documentation completed</a:t>
            </a:r>
          </a:p>
          <a:p>
            <a:pPr lvl="1"/>
            <a:endParaRPr lang="en-US" sz="2200" dirty="0"/>
          </a:p>
          <a:p>
            <a:pPr lvl="1"/>
            <a:r>
              <a:rPr lang="en-US" sz="2200" dirty="0"/>
              <a:t>9: System deployed and used routinely [by non-developers]</a:t>
            </a:r>
          </a:p>
        </p:txBody>
      </p:sp>
      <p:sp>
        <p:nvSpPr>
          <p:cNvPr id="6" name="Curved Down Arrow 5"/>
          <p:cNvSpPr/>
          <p:nvPr/>
        </p:nvSpPr>
        <p:spPr>
          <a:xfrm>
            <a:off x="4914337" y="3724803"/>
            <a:ext cx="1774747" cy="424230"/>
          </a:xfrm>
          <a:prstGeom prst="curvedDownArrow">
            <a:avLst>
              <a:gd name="adj1" fmla="val 27060"/>
              <a:gd name="adj2" fmla="val 119017"/>
              <a:gd name="adj3" fmla="val 34556"/>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72160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14283" y="56740"/>
            <a:ext cx="6305318" cy="1438643"/>
          </a:xfrm>
        </p:spPr>
        <p:txBody>
          <a:bodyPr>
            <a:noAutofit/>
          </a:bodyPr>
          <a:lstStyle/>
          <a:p>
            <a:pPr algn="ctr"/>
            <a:r>
              <a:rPr lang="en-US" sz="3600" dirty="0">
                <a:latin typeface="+mn-lt"/>
              </a:rPr>
              <a:t>Climate Change, Marine CO</a:t>
            </a:r>
            <a:r>
              <a:rPr lang="en-US" sz="3600" baseline="-25000" dirty="0">
                <a:latin typeface="+mn-lt"/>
              </a:rPr>
              <a:t>2</a:t>
            </a:r>
            <a:r>
              <a:rPr lang="en-US" sz="3600" dirty="0">
                <a:latin typeface="+mn-lt"/>
              </a:rPr>
              <a:t> Removal and Ocean Acidification</a:t>
            </a:r>
          </a:p>
        </p:txBody>
      </p:sp>
      <p:sp>
        <p:nvSpPr>
          <p:cNvPr id="7" name="TextBox 6">
            <a:extLst>
              <a:ext uri="{FF2B5EF4-FFF2-40B4-BE49-F238E27FC236}">
                <a16:creationId xmlns:a16="http://schemas.microsoft.com/office/drawing/2014/main" id="{F534AD87-6A46-4DE5-A26B-30E9C0D392D8}"/>
              </a:ext>
            </a:extLst>
          </p:cNvPr>
          <p:cNvSpPr txBox="1"/>
          <p:nvPr/>
        </p:nvSpPr>
        <p:spPr>
          <a:xfrm>
            <a:off x="6328052" y="318606"/>
            <a:ext cx="5751227" cy="2985433"/>
          </a:xfrm>
          <a:prstGeom prst="rect">
            <a:avLst/>
          </a:prstGeom>
          <a:noFill/>
          <a:ln w="25400">
            <a:solidFill>
              <a:schemeClr val="tx1"/>
            </a:solidFill>
          </a:ln>
        </p:spPr>
        <p:txBody>
          <a:bodyPr wrap="square" rtlCol="0">
            <a:spAutoFit/>
          </a:bodyPr>
          <a:lstStyle/>
          <a:p>
            <a:r>
              <a:rPr lang="en-US" sz="2800" dirty="0"/>
              <a:t>“Recommendations on how best to monitor acidification will evolve … Monitoring networks should continue to be developed at the regional scale with ongoing stakeholder input”</a:t>
            </a:r>
          </a:p>
          <a:p>
            <a:endParaRPr lang="en-US" sz="1600" dirty="0"/>
          </a:p>
          <a:p>
            <a:r>
              <a:rPr lang="en-US" sz="1600" dirty="0"/>
              <a:t>National Science and Technology Council Ocean Acidification Monitoring Prioritization Plan August 2024</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6553" r="1636"/>
          <a:stretch/>
        </p:blipFill>
        <p:spPr>
          <a:xfrm>
            <a:off x="279001" y="1546169"/>
            <a:ext cx="5921115" cy="3627885"/>
          </a:xfrm>
          <a:prstGeom prst="rect">
            <a:avLst/>
          </a:prstGeom>
        </p:spPr>
      </p:pic>
      <p:sp>
        <p:nvSpPr>
          <p:cNvPr id="4" name="Rectangle 3"/>
          <p:cNvSpPr/>
          <p:nvPr/>
        </p:nvSpPr>
        <p:spPr>
          <a:xfrm>
            <a:off x="4122298" y="4424645"/>
            <a:ext cx="1973702" cy="738664"/>
          </a:xfrm>
          <a:prstGeom prst="rect">
            <a:avLst/>
          </a:prstGeom>
        </p:spPr>
        <p:txBody>
          <a:bodyPr wrap="square">
            <a:spAutoFit/>
          </a:bodyPr>
          <a:lstStyle/>
          <a:p>
            <a:r>
              <a:rPr lang="en-US" sz="1400" dirty="0">
                <a:solidFill>
                  <a:schemeClr val="bg1"/>
                </a:solidFill>
              </a:rPr>
              <a:t>https://ugc.berkeley.edu/background-content/carbon-cycle/</a:t>
            </a:r>
          </a:p>
        </p:txBody>
      </p:sp>
      <p:pic>
        <p:nvPicPr>
          <p:cNvPr id="6" name="Picture 5"/>
          <p:cNvPicPr>
            <a:picLocks noChangeAspect="1"/>
          </p:cNvPicPr>
          <p:nvPr/>
        </p:nvPicPr>
        <p:blipFill>
          <a:blip r:embed="rId4"/>
          <a:stretch>
            <a:fillRect/>
          </a:stretch>
        </p:blipFill>
        <p:spPr>
          <a:xfrm>
            <a:off x="6770557" y="3392774"/>
            <a:ext cx="5308722" cy="3396021"/>
          </a:xfrm>
          <a:prstGeom prst="rect">
            <a:avLst/>
          </a:prstGeom>
        </p:spPr>
      </p:pic>
      <p:sp>
        <p:nvSpPr>
          <p:cNvPr id="8" name="TextBox 7">
            <a:extLst>
              <a:ext uri="{FF2B5EF4-FFF2-40B4-BE49-F238E27FC236}">
                <a16:creationId xmlns:a16="http://schemas.microsoft.com/office/drawing/2014/main" id="{F534AD87-6A46-4DE5-A26B-30E9C0D392D8}"/>
              </a:ext>
            </a:extLst>
          </p:cNvPr>
          <p:cNvSpPr txBox="1"/>
          <p:nvPr/>
        </p:nvSpPr>
        <p:spPr>
          <a:xfrm>
            <a:off x="529243" y="5356787"/>
            <a:ext cx="5956093" cy="1200329"/>
          </a:xfrm>
          <a:prstGeom prst="rect">
            <a:avLst/>
          </a:prstGeom>
          <a:noFill/>
          <a:ln w="25400">
            <a:solidFill>
              <a:schemeClr val="tx1"/>
            </a:solidFill>
          </a:ln>
        </p:spPr>
        <p:txBody>
          <a:bodyPr wrap="square" rtlCol="0">
            <a:spAutoFit/>
          </a:bodyPr>
          <a:lstStyle/>
          <a:p>
            <a:r>
              <a:rPr lang="en-US" sz="2400" dirty="0"/>
              <a:t>37 billion tons of CO</a:t>
            </a:r>
            <a:r>
              <a:rPr lang="en-US" sz="2400" baseline="-25000" dirty="0"/>
              <a:t>2</a:t>
            </a:r>
            <a:r>
              <a:rPr lang="en-US" sz="2400" dirty="0"/>
              <a:t> emitted each year by humans’ energy consumption</a:t>
            </a:r>
          </a:p>
          <a:p>
            <a:r>
              <a:rPr lang="en-US" sz="2400" dirty="0"/>
              <a:t>0.6 billion tons/year * $400/ton = $240B/year</a:t>
            </a:r>
          </a:p>
        </p:txBody>
      </p:sp>
      <p:sp>
        <p:nvSpPr>
          <p:cNvPr id="9" name="Right Arrow 8"/>
          <p:cNvSpPr/>
          <p:nvPr/>
        </p:nvSpPr>
        <p:spPr>
          <a:xfrm>
            <a:off x="5428939" y="5802237"/>
            <a:ext cx="1471535" cy="2498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900474" y="6550223"/>
            <a:ext cx="1618935" cy="307777"/>
          </a:xfrm>
          <a:prstGeom prst="rect">
            <a:avLst/>
          </a:prstGeom>
        </p:spPr>
        <p:txBody>
          <a:bodyPr wrap="square">
            <a:spAutoFit/>
          </a:bodyPr>
          <a:lstStyle/>
          <a:p>
            <a:r>
              <a:rPr lang="en-US" sz="1400" dirty="0">
                <a:solidFill>
                  <a:schemeClr val="bg1"/>
                </a:solidFill>
              </a:rPr>
              <a:t>Source: NOAA, NAS</a:t>
            </a:r>
          </a:p>
        </p:txBody>
      </p:sp>
      <p:cxnSp>
        <p:nvCxnSpPr>
          <p:cNvPr id="12" name="Straight Connector 11"/>
          <p:cNvCxnSpPr/>
          <p:nvPr/>
        </p:nvCxnSpPr>
        <p:spPr>
          <a:xfrm>
            <a:off x="7375161" y="5346492"/>
            <a:ext cx="3072984" cy="4998"/>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10403175" y="5346492"/>
            <a:ext cx="4995" cy="851702"/>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475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The New Arctic</a:t>
            </a:r>
            <a:endParaRPr lang="en-US" sz="3600" dirty="0">
              <a:latin typeface="+mn-lt"/>
            </a:endParaRP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4418849" y="1364397"/>
            <a:ext cx="7273418" cy="4649006"/>
          </a:xfrm>
          <a:ln w="19050">
            <a:solidFill>
              <a:schemeClr val="tx1"/>
            </a:solidFill>
          </a:ln>
        </p:spPr>
        <p:txBody>
          <a:bodyPr>
            <a:normAutofit/>
          </a:bodyPr>
          <a:lstStyle/>
          <a:p>
            <a:pPr marL="0" indent="0" algn="ctr">
              <a:buNone/>
            </a:pPr>
            <a:endParaRPr lang="en-US" sz="3200" b="1" dirty="0"/>
          </a:p>
          <a:p>
            <a:pPr marL="0" indent="0" algn="ctr">
              <a:buNone/>
            </a:pPr>
            <a:r>
              <a:rPr lang="en-US" sz="4400" b="1" dirty="0"/>
              <a:t>Navigating the New Arctic</a:t>
            </a:r>
          </a:p>
          <a:p>
            <a:pPr marL="0" indent="0">
              <a:buNone/>
            </a:pPr>
            <a:r>
              <a:rPr lang="en-US" sz="36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4548392" y="994904"/>
            <a:ext cx="7014331" cy="639904"/>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144424" y="1963501"/>
            <a:ext cx="4187177" cy="3491367"/>
          </a:xfrm>
          <a:prstGeom prst="rect">
            <a:avLst/>
          </a:prstGeom>
        </p:spPr>
      </p:pic>
      <p:pic>
        <p:nvPicPr>
          <p:cNvPr id="5" name="Picture 4"/>
          <p:cNvPicPr>
            <a:picLocks noChangeAspect="1"/>
          </p:cNvPicPr>
          <p:nvPr/>
        </p:nvPicPr>
        <p:blipFill>
          <a:blip r:embed="rId5"/>
          <a:stretch>
            <a:fillRect/>
          </a:stretch>
        </p:blipFill>
        <p:spPr>
          <a:xfrm>
            <a:off x="277882" y="4854866"/>
            <a:ext cx="2005758" cy="536494"/>
          </a:xfrm>
          <a:prstGeom prst="rect">
            <a:avLst/>
          </a:prstGeom>
        </p:spPr>
      </p:pic>
      <p:pic>
        <p:nvPicPr>
          <p:cNvPr id="10" name="Picture 9"/>
          <p:cNvPicPr>
            <a:picLocks noChangeAspect="1"/>
          </p:cNvPicPr>
          <p:nvPr/>
        </p:nvPicPr>
        <p:blipFill>
          <a:blip r:embed="rId6"/>
          <a:stretch>
            <a:fillRect/>
          </a:stretch>
        </p:blipFill>
        <p:spPr>
          <a:xfrm>
            <a:off x="629277" y="1265315"/>
            <a:ext cx="3450635" cy="944962"/>
          </a:xfrm>
          <a:prstGeom prst="rect">
            <a:avLst/>
          </a:prstGeom>
        </p:spPr>
      </p:pic>
    </p:spTree>
    <p:extLst>
      <p:ext uri="{BB962C8B-B14F-4D97-AF65-F5344CB8AC3E}">
        <p14:creationId xmlns:p14="http://schemas.microsoft.com/office/powerpoint/2010/main" val="2987530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2126468" y="-83745"/>
            <a:ext cx="10515600" cy="1325563"/>
          </a:xfrm>
        </p:spPr>
        <p:txBody>
          <a:bodyPr/>
          <a:lstStyle/>
          <a:p>
            <a:pPr algn="ctr"/>
            <a:r>
              <a:rPr lang="en-US" dirty="0">
                <a:latin typeface="+mn-lt"/>
              </a:rPr>
              <a:t>And Lots More Applications</a:t>
            </a:r>
          </a:p>
        </p:txBody>
      </p:sp>
      <p:sp>
        <p:nvSpPr>
          <p:cNvPr id="11" name="TextBox 10">
            <a:extLst>
              <a:ext uri="{FF2B5EF4-FFF2-40B4-BE49-F238E27FC236}">
                <a16:creationId xmlns:a16="http://schemas.microsoft.com/office/drawing/2014/main" id="{073D3839-3DDA-4E05-914C-BBB7A798A696}"/>
              </a:ext>
            </a:extLst>
          </p:cNvPr>
          <p:cNvSpPr txBox="1"/>
          <p:nvPr/>
        </p:nvSpPr>
        <p:spPr>
          <a:xfrm>
            <a:off x="3891704" y="992054"/>
            <a:ext cx="8049549" cy="1323439"/>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Can we clean up, stop, or end harmful algal blooms?</a:t>
            </a:r>
          </a:p>
          <a:p>
            <a:r>
              <a:rPr lang="en-US" sz="1600" dirty="0">
                <a:hlinkClick r:id="rId3"/>
              </a:rPr>
              <a:t>https://oceanservice.noaa.gov/facts/hab-solutions.html</a:t>
            </a:r>
            <a:r>
              <a:rPr lang="en-US" sz="1600" dirty="0"/>
              <a:t> </a:t>
            </a:r>
          </a:p>
        </p:txBody>
      </p:sp>
      <p:sp>
        <p:nvSpPr>
          <p:cNvPr id="10" name="TextBox 9"/>
          <p:cNvSpPr txBox="1"/>
          <p:nvPr/>
        </p:nvSpPr>
        <p:spPr>
          <a:xfrm>
            <a:off x="3995433" y="3283732"/>
            <a:ext cx="7044934" cy="584775"/>
          </a:xfrm>
          <a:prstGeom prst="rect">
            <a:avLst/>
          </a:prstGeom>
          <a:noFill/>
        </p:spPr>
        <p:txBody>
          <a:bodyPr wrap="square" rtlCol="0">
            <a:spAutoFit/>
          </a:bodyPr>
          <a:lstStyle/>
          <a:p>
            <a:endParaRPr lang="en-US" sz="3200" dirty="0"/>
          </a:p>
        </p:txBody>
      </p:sp>
      <p:sp>
        <p:nvSpPr>
          <p:cNvPr id="12" name="TextBox 11">
            <a:extLst>
              <a:ext uri="{FF2B5EF4-FFF2-40B4-BE49-F238E27FC236}">
                <a16:creationId xmlns:a16="http://schemas.microsoft.com/office/drawing/2014/main" id="{073D3839-3DDA-4E05-914C-BBB7A798A696}"/>
              </a:ext>
            </a:extLst>
          </p:cNvPr>
          <p:cNvSpPr txBox="1"/>
          <p:nvPr/>
        </p:nvSpPr>
        <p:spPr>
          <a:xfrm>
            <a:off x="3891702" y="2791289"/>
            <a:ext cx="8049549"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Ocean scientists call for global tracking of oxygen loss that causes dead zones</a:t>
            </a:r>
          </a:p>
          <a:p>
            <a:r>
              <a:rPr lang="en-US" sz="1600" dirty="0"/>
              <a:t>Declining oxygen in the global ocean and coastal waters, Denise </a:t>
            </a:r>
            <a:r>
              <a:rPr lang="en-US" sz="1600" dirty="0" err="1"/>
              <a:t>Breitburg</a:t>
            </a:r>
            <a:r>
              <a:rPr lang="en-US" sz="1600" dirty="0"/>
              <a:t>, et.al, SCIENCE, 5 Jan 2018, Vol 359, Issue 6371 </a:t>
            </a:r>
            <a:r>
              <a:rPr lang="en-US" sz="1600" dirty="0">
                <a:hlinkClick r:id="rId4"/>
              </a:rPr>
              <a:t>https://www.science.org/doi/10.1126/science.aam7240</a:t>
            </a:r>
            <a:r>
              <a:rPr lang="en-US" sz="1600" dirty="0"/>
              <a:t> </a:t>
            </a:r>
          </a:p>
        </p:txBody>
      </p:sp>
      <p:pic>
        <p:nvPicPr>
          <p:cNvPr id="14" name="Picture 13"/>
          <p:cNvPicPr>
            <a:picLocks noChangeAspect="1"/>
          </p:cNvPicPr>
          <p:nvPr/>
        </p:nvPicPr>
        <p:blipFill>
          <a:blip r:embed="rId5"/>
          <a:stretch>
            <a:fillRect/>
          </a:stretch>
        </p:blipFill>
        <p:spPr>
          <a:xfrm>
            <a:off x="77210" y="4530658"/>
            <a:ext cx="3269584" cy="2174928"/>
          </a:xfrm>
          <a:prstGeom prst="rect">
            <a:avLst/>
          </a:prstGeom>
        </p:spPr>
      </p:pic>
      <p:sp>
        <p:nvSpPr>
          <p:cNvPr id="15" name="TextBox 14">
            <a:extLst>
              <a:ext uri="{FF2B5EF4-FFF2-40B4-BE49-F238E27FC236}">
                <a16:creationId xmlns:a16="http://schemas.microsoft.com/office/drawing/2014/main" id="{073D3839-3DDA-4E05-914C-BBB7A798A696}"/>
              </a:ext>
            </a:extLst>
          </p:cNvPr>
          <p:cNvSpPr txBox="1"/>
          <p:nvPr/>
        </p:nvSpPr>
        <p:spPr>
          <a:xfrm>
            <a:off x="3891702" y="4711217"/>
            <a:ext cx="8049549" cy="1815882"/>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Increasingly Frequent Ocean Heat Waves Trigger Mass Die-Offs of </a:t>
            </a:r>
            <a:r>
              <a:rPr lang="en-US" sz="3200" dirty="0" err="1"/>
              <a:t>Sealife</a:t>
            </a:r>
            <a:r>
              <a:rPr lang="en-US" sz="3200" dirty="0"/>
              <a:t>, and Grief in Marine Scientists</a:t>
            </a:r>
          </a:p>
          <a:p>
            <a:r>
              <a:rPr lang="en-US" sz="1600" dirty="0">
                <a:hlinkClick r:id="rId6"/>
              </a:rPr>
              <a:t>https://insideclimatenews.org/news/01052024/ocean-heat-waves-killing-sealife/</a:t>
            </a:r>
            <a:r>
              <a:rPr lang="en-US" sz="1600" dirty="0"/>
              <a:t> </a:t>
            </a:r>
          </a:p>
        </p:txBody>
      </p:sp>
      <p:pic>
        <p:nvPicPr>
          <p:cNvPr id="16" name="Picture 15"/>
          <p:cNvPicPr>
            <a:picLocks noChangeAspect="1"/>
          </p:cNvPicPr>
          <p:nvPr/>
        </p:nvPicPr>
        <p:blipFill>
          <a:blip r:embed="rId7"/>
          <a:stretch>
            <a:fillRect/>
          </a:stretch>
        </p:blipFill>
        <p:spPr>
          <a:xfrm>
            <a:off x="77210" y="475272"/>
            <a:ext cx="3219462" cy="2146308"/>
          </a:xfrm>
          <a:prstGeom prst="rect">
            <a:avLst/>
          </a:prstGeom>
        </p:spPr>
      </p:pic>
      <p:pic>
        <p:nvPicPr>
          <p:cNvPr id="17" name="Picture 16"/>
          <p:cNvPicPr>
            <a:picLocks noChangeAspect="1"/>
          </p:cNvPicPr>
          <p:nvPr/>
        </p:nvPicPr>
        <p:blipFill>
          <a:blip r:embed="rId8"/>
          <a:stretch>
            <a:fillRect/>
          </a:stretch>
        </p:blipFill>
        <p:spPr>
          <a:xfrm>
            <a:off x="77210" y="2748042"/>
            <a:ext cx="3654962" cy="1656154"/>
          </a:xfrm>
          <a:prstGeom prst="rect">
            <a:avLst/>
          </a:prstGeom>
        </p:spPr>
      </p:pic>
    </p:spTree>
    <p:extLst>
      <p:ext uri="{BB962C8B-B14F-4D97-AF65-F5344CB8AC3E}">
        <p14:creationId xmlns:p14="http://schemas.microsoft.com/office/powerpoint/2010/main" val="3060234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10413</TotalTime>
  <Words>7451</Words>
  <Application>Microsoft Office PowerPoint</Application>
  <PresentationFormat>Widescreen</PresentationFormat>
  <Paragraphs>684</Paragraphs>
  <Slides>69</Slides>
  <Notes>58</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An Ocean Observing System for Coastal Oceanography Applications:       Progress and Opportunities for UCSC Marine Science, Engineering, Robotics, Data Science and Open Source Initiatives</vt:lpstr>
      <vt:lpstr>Executive Summary</vt:lpstr>
      <vt:lpstr>Executive Summary</vt:lpstr>
      <vt:lpstr>Executive Summary</vt:lpstr>
      <vt:lpstr>Executive Summary</vt:lpstr>
      <vt:lpstr>PowerPoint Presentation</vt:lpstr>
      <vt:lpstr>Climate Change, Marine CO2 Removal and Ocean Acidification</vt:lpstr>
      <vt:lpstr>The New Arctic</vt:lpstr>
      <vt:lpstr>And Lots More Applications</vt:lpstr>
      <vt:lpstr>PowerPoint Presentation</vt:lpstr>
      <vt:lpstr>Why Profiling Floats?</vt:lpstr>
      <vt:lpstr>Profiling Float Array + Friends</vt:lpstr>
      <vt:lpstr>PowerPoint Presentation</vt:lpstr>
      <vt:lpstr>The CPF Data Pipeline</vt:lpstr>
      <vt:lpstr>It’s The Economy, Stupid (apologies to James Carville)</vt:lpstr>
      <vt:lpstr>Float Viz</vt:lpstr>
      <vt:lpstr>“Other” Science</vt:lpstr>
      <vt:lpstr>The CPF</vt:lpstr>
      <vt:lpstr>CPF Functionality</vt:lpstr>
      <vt:lpstr>Lots of Volume Change</vt:lpstr>
      <vt:lpstr>Pickup Truck of the Sea</vt:lpstr>
      <vt:lpstr>Lots of Instruments</vt:lpstr>
      <vt:lpstr>Near Real-Time Communications</vt:lpstr>
      <vt:lpstr>Good Platform Velocity and Depth Control</vt:lpstr>
      <vt:lpstr>Current and Future Work</vt:lpstr>
      <vt:lpstr>CPF Status Summary</vt:lpstr>
      <vt:lpstr>Opportunities</vt:lpstr>
      <vt:lpstr>Data Science Opportunities</vt:lpstr>
      <vt:lpstr>Engineering Opportunities</vt:lpstr>
      <vt:lpstr>Control System Development (the CPF way)</vt:lpstr>
      <vt:lpstr>Control System Development (the CPF way)</vt:lpstr>
      <vt:lpstr>Open Source Ecosystem vs. Commercialization</vt:lpstr>
      <vt:lpstr>Open Source Ecosystem vs. Commercialization</vt:lpstr>
      <vt:lpstr>My Preference</vt:lpstr>
      <vt:lpstr>One of my Pipe Dreams</vt:lpstr>
      <vt:lpstr>Thanks for listening</vt:lpstr>
      <vt:lpstr>Additional Material</vt:lpstr>
      <vt:lpstr>Technology Transfer</vt:lpstr>
      <vt:lpstr>CPF Open Source Ecosystem (COSE) Critical Infrastructure</vt:lpstr>
      <vt:lpstr>COSE Critical Infrastructure</vt:lpstr>
      <vt:lpstr>COSE Critical Infrastructure</vt:lpstr>
      <vt:lpstr>COSE Critical Infrastructure</vt:lpstr>
      <vt:lpstr>COSE Critical Infrastructure</vt:lpstr>
      <vt:lpstr>COSE Risks</vt:lpstr>
      <vt:lpstr>COSE Targets</vt:lpstr>
      <vt:lpstr>Is a COSE a Realistic Possibility?</vt:lpstr>
      <vt:lpstr>More Motivation</vt:lpstr>
      <vt:lpstr>Float Navigation</vt:lpstr>
      <vt:lpstr>PowerPoint Presentation</vt:lpstr>
      <vt:lpstr>Can a COSE Become a Reality? </vt:lpstr>
      <vt:lpstr>Engineering Results </vt:lpstr>
      <vt:lpstr>More Engineering Results</vt:lpstr>
      <vt:lpstr>Risks</vt:lpstr>
      <vt:lpstr>Next Steps </vt:lpstr>
      <vt:lpstr>Open Source Examples</vt:lpstr>
      <vt:lpstr>Next Steps </vt:lpstr>
      <vt:lpstr>Next Steps </vt:lpstr>
      <vt:lpstr>Next Steps </vt:lpstr>
      <vt:lpstr>Next Steps </vt:lpstr>
      <vt:lpstr>Next Steps </vt:lpstr>
      <vt:lpstr>Next Steps </vt:lpstr>
      <vt:lpstr>PowerPoint Presentation</vt:lpstr>
      <vt:lpstr>PowerPoint Presentation</vt:lpstr>
      <vt:lpstr>PowerPoint Presentation</vt:lpstr>
      <vt:lpstr>PowerPoint Presentation</vt:lpstr>
      <vt:lpstr>PowerPoint Presentation</vt:lpstr>
      <vt:lpstr>PowerPoint Presentation</vt:lpstr>
      <vt:lpstr>Measurement, Reporting and Validation for mCDR Interesting Conversations </vt:lpstr>
      <vt:lpstr>CPF Status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828</cp:revision>
  <dcterms:created xsi:type="dcterms:W3CDTF">2020-02-04T17:30:15Z</dcterms:created>
  <dcterms:modified xsi:type="dcterms:W3CDTF">2024-11-20T20:04:59Z</dcterms:modified>
</cp:coreProperties>
</file>