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318" r:id="rId2"/>
    <p:sldId id="257" r:id="rId3"/>
    <p:sldId id="338" r:id="rId4"/>
    <p:sldId id="337" r:id="rId5"/>
    <p:sldId id="299" r:id="rId6"/>
    <p:sldId id="323" r:id="rId7"/>
    <p:sldId id="261" r:id="rId8"/>
    <p:sldId id="327" r:id="rId9"/>
    <p:sldId id="315" r:id="rId10"/>
    <p:sldId id="301" r:id="rId11"/>
    <p:sldId id="262" r:id="rId12"/>
    <p:sldId id="313" r:id="rId13"/>
    <p:sldId id="316" r:id="rId14"/>
    <p:sldId id="325" r:id="rId15"/>
    <p:sldId id="284" r:id="rId16"/>
    <p:sldId id="332" r:id="rId17"/>
    <p:sldId id="283" r:id="rId18"/>
    <p:sldId id="282" r:id="rId19"/>
    <p:sldId id="306" r:id="rId20"/>
    <p:sldId id="302" r:id="rId21"/>
    <p:sldId id="340" r:id="rId22"/>
    <p:sldId id="342" r:id="rId23"/>
    <p:sldId id="344" r:id="rId24"/>
    <p:sldId id="347" r:id="rId25"/>
    <p:sldId id="348" r:id="rId26"/>
    <p:sldId id="349" r:id="rId27"/>
    <p:sldId id="304" r:id="rId28"/>
    <p:sldId id="317" r:id="rId29"/>
    <p:sldId id="345" r:id="rId30"/>
    <p:sldId id="311" r:id="rId31"/>
    <p:sldId id="341" r:id="rId32"/>
    <p:sldId id="303" r:id="rId33"/>
    <p:sldId id="312" r:id="rId34"/>
    <p:sldId id="334" r:id="rId35"/>
    <p:sldId id="330" r:id="rId36"/>
    <p:sldId id="328" r:id="rId37"/>
    <p:sldId id="329" r:id="rId38"/>
    <p:sldId id="336" r:id="rId39"/>
    <p:sldId id="314" r:id="rId40"/>
    <p:sldId id="335" r:id="rId41"/>
    <p:sldId id="258" r:id="rId42"/>
    <p:sldId id="274" r:id="rId43"/>
    <p:sldId id="309" r:id="rId44"/>
    <p:sldId id="322" r:id="rId45"/>
    <p:sldId id="267" r:id="rId46"/>
    <p:sldId id="271" r:id="rId47"/>
    <p:sldId id="273" r:id="rId48"/>
    <p:sldId id="265" r:id="rId49"/>
    <p:sldId id="305" r:id="rId50"/>
    <p:sldId id="281" r:id="rId51"/>
    <p:sldId id="280" r:id="rId52"/>
    <p:sldId id="279" r:id="rId53"/>
    <p:sldId id="278" r:id="rId54"/>
    <p:sldId id="277" r:id="rId55"/>
    <p:sldId id="276" r:id="rId56"/>
    <p:sldId id="275" r:id="rId57"/>
    <p:sldId id="286" r:id="rId58"/>
    <p:sldId id="287" r:id="rId59"/>
    <p:sldId id="288" r:id="rId60"/>
    <p:sldId id="289" r:id="rId61"/>
    <p:sldId id="290" r:id="rId62"/>
    <p:sldId id="331" r:id="rId63"/>
    <p:sldId id="324"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ne Massion" initials="GM" lastIdx="1" clrIdx="0">
    <p:extLst>
      <p:ext uri="{19B8F6BF-5375-455C-9EA6-DF929625EA0E}">
        <p15:presenceInfo xmlns:p15="http://schemas.microsoft.com/office/powerpoint/2012/main" userId="Gene Massi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F2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21" autoAdjust="0"/>
    <p:restoredTop sz="79910" autoAdjust="0"/>
  </p:normalViewPr>
  <p:slideViewPr>
    <p:cSldViewPr snapToGrid="0">
      <p:cViewPr varScale="1">
        <p:scale>
          <a:sx n="110" d="100"/>
          <a:sy n="110" d="100"/>
        </p:scale>
        <p:origin x="1670" y="62"/>
      </p:cViewPr>
      <p:guideLst/>
    </p:cSldViewPr>
  </p:slideViewPr>
  <p:outlineViewPr>
    <p:cViewPr>
      <p:scale>
        <a:sx n="33" d="100"/>
        <a:sy n="33" d="100"/>
      </p:scale>
      <p:origin x="0" y="-5736"/>
    </p:cViewPr>
  </p:outlineViewPr>
  <p:notesTextViewPr>
    <p:cViewPr>
      <p:scale>
        <a:sx n="1" d="1"/>
        <a:sy n="1" d="1"/>
      </p:scale>
      <p:origin x="0" y="0"/>
    </p:cViewPr>
  </p:notesText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11/19/2024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ww.researchgate.net/publication/4010558_Design_and_initial_results_of_a_bottom_stationing_ocean_profiler"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a:t>
            </a:fld>
            <a:endParaRPr lang="en-US"/>
          </a:p>
        </p:txBody>
      </p:sp>
    </p:spTree>
    <p:extLst>
      <p:ext uri="{BB962C8B-B14F-4D97-AF65-F5344CB8AC3E}">
        <p14:creationId xmlns:p14="http://schemas.microsoft.com/office/powerpoint/2010/main" val="12205620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10</a:t>
            </a:fld>
            <a:endParaRPr lang="en-US"/>
          </a:p>
        </p:txBody>
      </p:sp>
    </p:spTree>
    <p:extLst>
      <p:ext uri="{BB962C8B-B14F-4D97-AF65-F5344CB8AC3E}">
        <p14:creationId xmlns:p14="http://schemas.microsoft.com/office/powerpoint/2010/main" val="298910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used to work in the engineering department at MBARI, now I work in the </a:t>
            </a:r>
            <a:r>
              <a:rPr lang="en-US" baseline="0" dirty="0" err="1"/>
              <a:t>chem</a:t>
            </a:r>
            <a:r>
              <a:rPr lang="en-US" baseline="0" dirty="0"/>
              <a:t> sensor lab and one of the first lessons I learned was that our product was useful science data, and that a really well engineering platform isn’t of any value if it doesn’t produce useful science data. I don’t really understand this thinking but I do accept it, so we’ve been working on the shore side tools we need to effectively interpret the data the CPF acquires.</a:t>
            </a:r>
          </a:p>
          <a:p>
            <a:r>
              <a:rPr lang="en-US" baseline="0" dirty="0"/>
              <a:t>We can 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11</a:t>
            </a:fld>
            <a:endParaRPr lang="en-US"/>
          </a:p>
        </p:txBody>
      </p:sp>
    </p:spTree>
    <p:extLst>
      <p:ext uri="{BB962C8B-B14F-4D97-AF65-F5344CB8AC3E}">
        <p14:creationId xmlns:p14="http://schemas.microsoft.com/office/powerpoint/2010/main" val="16981402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12</a:t>
            </a:fld>
            <a:endParaRPr lang="en-US"/>
          </a:p>
        </p:txBody>
      </p:sp>
    </p:spTree>
    <p:extLst>
      <p:ext uri="{BB962C8B-B14F-4D97-AF65-F5344CB8AC3E}">
        <p14:creationId xmlns:p14="http://schemas.microsoft.com/office/powerpoint/2010/main" val="34430767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13</a:t>
            </a:fld>
            <a:endParaRPr lang="en-US"/>
          </a:p>
        </p:txBody>
      </p:sp>
    </p:spTree>
    <p:extLst>
      <p:ext uri="{BB962C8B-B14F-4D97-AF65-F5344CB8AC3E}">
        <p14:creationId xmlns:p14="http://schemas.microsoft.com/office/powerpoint/2010/main" val="2576164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14</a:t>
            </a:fld>
            <a:endParaRPr lang="en-US"/>
          </a:p>
        </p:txBody>
      </p:sp>
    </p:spTree>
    <p:extLst>
      <p:ext uri="{BB962C8B-B14F-4D97-AF65-F5344CB8AC3E}">
        <p14:creationId xmlns:p14="http://schemas.microsoft.com/office/powerpoint/2010/main" val="40059755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15</a:t>
            </a:fld>
            <a:endParaRPr lang="en-US"/>
          </a:p>
        </p:txBody>
      </p:sp>
    </p:spTree>
    <p:extLst>
      <p:ext uri="{BB962C8B-B14F-4D97-AF65-F5344CB8AC3E}">
        <p14:creationId xmlns:p14="http://schemas.microsoft.com/office/powerpoint/2010/main" val="24043520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16</a:t>
            </a:fld>
            <a:endParaRPr lang="en-US"/>
          </a:p>
        </p:txBody>
      </p:sp>
    </p:spTree>
    <p:extLst>
      <p:ext uri="{BB962C8B-B14F-4D97-AF65-F5344CB8AC3E}">
        <p14:creationId xmlns:p14="http://schemas.microsoft.com/office/powerpoint/2010/main" val="29922369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17</a:t>
            </a:fld>
            <a:endParaRPr lang="en-US"/>
          </a:p>
        </p:txBody>
      </p:sp>
    </p:spTree>
    <p:extLst>
      <p:ext uri="{BB962C8B-B14F-4D97-AF65-F5344CB8AC3E}">
        <p14:creationId xmlns:p14="http://schemas.microsoft.com/office/powerpoint/2010/main" val="5168987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18</a:t>
            </a:fld>
            <a:endParaRPr lang="en-US"/>
          </a:p>
        </p:txBody>
      </p:sp>
    </p:spTree>
    <p:extLst>
      <p:ext uri="{BB962C8B-B14F-4D97-AF65-F5344CB8AC3E}">
        <p14:creationId xmlns:p14="http://schemas.microsoft.com/office/powerpoint/2010/main" val="42797816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19</a:t>
            </a:fld>
            <a:endParaRPr lang="en-US"/>
          </a:p>
        </p:txBody>
      </p:sp>
    </p:spTree>
    <p:extLst>
      <p:ext uri="{BB962C8B-B14F-4D97-AF65-F5344CB8AC3E}">
        <p14:creationId xmlns:p14="http://schemas.microsoft.com/office/powerpoint/2010/main" val="3008253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ScienceDaily: Unfavorable Ocean Conditions Likely Cause Of Low 2007 Salmon Returns Along West Coast</a:t>
            </a:r>
          </a:p>
          <a:p>
            <a:r>
              <a:rPr lang="en-US" dirty="0"/>
              <a:t>Date: March 4, 2008	Source: NOAA National Marine Fisheries Service</a:t>
            </a:r>
          </a:p>
          <a:p>
            <a:endParaRPr lang="en-US" dirty="0"/>
          </a:p>
          <a:p>
            <a:r>
              <a:rPr lang="en-US" dirty="0"/>
              <a:t>ScienceDaily: 'Fishery Failure' Declared For West Coast Salmon Fishery</a:t>
            </a:r>
          </a:p>
          <a:p>
            <a:r>
              <a:rPr lang="en-US" dirty="0"/>
              <a:t>Date: May 2, 2008	Source: National Oceanic And Atmospheric Administration</a:t>
            </a:r>
          </a:p>
        </p:txBody>
      </p:sp>
      <p:sp>
        <p:nvSpPr>
          <p:cNvPr id="4" name="Slide Number Placeholder 3"/>
          <p:cNvSpPr>
            <a:spLocks noGrp="1"/>
          </p:cNvSpPr>
          <p:nvPr>
            <p:ph type="sldNum" sz="quarter" idx="5"/>
          </p:nvPr>
        </p:nvSpPr>
        <p:spPr/>
        <p:txBody>
          <a:bodyPr/>
          <a:lstStyle/>
          <a:p>
            <a:fld id="{8599493A-A9BB-4C85-9901-F5B7866C0478}" type="slidenum">
              <a:rPr lang="en-US" smtClean="0"/>
              <a:t>2</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20</a:t>
            </a:fld>
            <a:endParaRPr lang="en-US"/>
          </a:p>
        </p:txBody>
      </p:sp>
    </p:spTree>
    <p:extLst>
      <p:ext uri="{BB962C8B-B14F-4D97-AF65-F5344CB8AC3E}">
        <p14:creationId xmlns:p14="http://schemas.microsoft.com/office/powerpoint/2010/main" val="20686606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b="0" i="0" kern="1200" dirty="0">
                <a:solidFill>
                  <a:schemeClr val="tx1"/>
                </a:solidFill>
                <a:effectLst/>
                <a:latin typeface="+mn-lt"/>
                <a:ea typeface="+mn-ea"/>
                <a:cs typeface="+mn-cs"/>
              </a:rPr>
              <a:t>7: Prototype system, process, product, service or tool demonstrated in an operational or other relevant environment (functionality demonstrated in near-real world environment; subsystem components fully integrated into system).</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8: Finalized system, process, product, service or tool tested, and shown to operate or  function as expected within user’s environment; user training and documentation completed; operator or user approval given.</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9:</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System, process, product, service or tool deployed and used routinely.</a:t>
            </a:r>
          </a:p>
          <a:p>
            <a:pPr lvl="1"/>
            <a:endParaRPr lang="en-US" sz="1200" b="0" i="0" kern="1200" dirty="0">
              <a:solidFill>
                <a:schemeClr val="tx1"/>
              </a:solidFill>
              <a:effectLst/>
              <a:latin typeface="+mn-lt"/>
              <a:ea typeface="+mn-ea"/>
              <a:cs typeface="+mn-cs"/>
            </a:endParaRPr>
          </a:p>
          <a:p>
            <a:pPr lvl="1"/>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21</a:t>
            </a:fld>
            <a:endParaRPr lang="en-US"/>
          </a:p>
        </p:txBody>
      </p:sp>
    </p:spTree>
    <p:extLst>
      <p:ext uri="{BB962C8B-B14F-4D97-AF65-F5344CB8AC3E}">
        <p14:creationId xmlns:p14="http://schemas.microsoft.com/office/powerpoint/2010/main" val="19373495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22</a:t>
            </a:fld>
            <a:endParaRPr lang="en-US"/>
          </a:p>
        </p:txBody>
      </p:sp>
    </p:spTree>
    <p:extLst>
      <p:ext uri="{BB962C8B-B14F-4D97-AF65-F5344CB8AC3E}">
        <p14:creationId xmlns:p14="http://schemas.microsoft.com/office/powerpoint/2010/main" val="15732298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23</a:t>
            </a:fld>
            <a:endParaRPr lang="en-US"/>
          </a:p>
        </p:txBody>
      </p:sp>
    </p:spTree>
    <p:extLst>
      <p:ext uri="{BB962C8B-B14F-4D97-AF65-F5344CB8AC3E}">
        <p14:creationId xmlns:p14="http://schemas.microsoft.com/office/powerpoint/2010/main" val="15485589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24</a:t>
            </a:fld>
            <a:endParaRPr lang="en-US"/>
          </a:p>
        </p:txBody>
      </p:sp>
    </p:spTree>
    <p:extLst>
      <p:ext uri="{BB962C8B-B14F-4D97-AF65-F5344CB8AC3E}">
        <p14:creationId xmlns:p14="http://schemas.microsoft.com/office/powerpoint/2010/main" val="27948150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25</a:t>
            </a:fld>
            <a:endParaRPr lang="en-US"/>
          </a:p>
        </p:txBody>
      </p:sp>
    </p:spTree>
    <p:extLst>
      <p:ext uri="{BB962C8B-B14F-4D97-AF65-F5344CB8AC3E}">
        <p14:creationId xmlns:p14="http://schemas.microsoft.com/office/powerpoint/2010/main" val="18373433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26</a:t>
            </a:fld>
            <a:endParaRPr lang="en-US"/>
          </a:p>
        </p:txBody>
      </p:sp>
    </p:spTree>
    <p:extLst>
      <p:ext uri="{BB962C8B-B14F-4D97-AF65-F5344CB8AC3E}">
        <p14:creationId xmlns:p14="http://schemas.microsoft.com/office/powerpoint/2010/main" val="1972434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27</a:t>
            </a:fld>
            <a:endParaRPr lang="en-US"/>
          </a:p>
        </p:txBody>
      </p:sp>
    </p:spTree>
    <p:extLst>
      <p:ext uri="{BB962C8B-B14F-4D97-AF65-F5344CB8AC3E}">
        <p14:creationId xmlns:p14="http://schemas.microsoft.com/office/powerpoint/2010/main" val="35195819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28</a:t>
            </a:fld>
            <a:endParaRPr lang="en-US"/>
          </a:p>
        </p:txBody>
      </p:sp>
    </p:spTree>
    <p:extLst>
      <p:ext uri="{BB962C8B-B14F-4D97-AF65-F5344CB8AC3E}">
        <p14:creationId xmlns:p14="http://schemas.microsoft.com/office/powerpoint/2010/main" val="20172273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dirty="0" err="1"/>
              <a:t>edu</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29</a:t>
            </a:fld>
            <a:endParaRPr lang="en-US"/>
          </a:p>
        </p:txBody>
      </p:sp>
    </p:spTree>
    <p:extLst>
      <p:ext uri="{BB962C8B-B14F-4D97-AF65-F5344CB8AC3E}">
        <p14:creationId xmlns:p14="http://schemas.microsoft.com/office/powerpoint/2010/main" val="2204355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sz="1900" dirty="0">
                <a:latin typeface="Calibri" panose="020F0502020204030204" pitchFamily="34" charset="0"/>
                <a:ea typeface="Calibri" panose="020F0502020204030204" pitchFamily="34" charset="0"/>
                <a:cs typeface="Times New Roman" panose="02020603050405020304" pitchFamily="18" charset="0"/>
              </a:rPr>
              <a:t>Good afternoon. I think most people would agree that climate change is a wicked problem. </a:t>
            </a:r>
          </a:p>
          <a:p>
            <a:pPr>
              <a:lnSpc>
                <a:spcPct val="107000"/>
              </a:lnSpc>
              <a:spcAft>
                <a:spcPts val="846"/>
              </a:spcAft>
            </a:pPr>
            <a:r>
              <a:rPr lang="en-US" sz="1900" dirty="0">
                <a:latin typeface="Calibri" panose="020F0502020204030204" pitchFamily="34" charset="0"/>
                <a:ea typeface="Calibri" panose="020F0502020204030204" pitchFamily="34" charset="0"/>
                <a:cs typeface="Times New Roman" panose="02020603050405020304" pitchFamily="18" charset="0"/>
              </a:rPr>
              <a:t>This graphic shows the carbon cycle part of climate change. Without worrying about the details, the basic problem is the amount of carbon dioxide we, the human race, are throwing up into the atmosphere is much larger than what the earth can absorb. Unfortunately, what isn’t absorbed remains in the atmosphere and warms our planet.</a:t>
            </a:r>
          </a:p>
          <a:p>
            <a:pPr>
              <a:lnSpc>
                <a:spcPct val="107000"/>
              </a:lnSpc>
              <a:spcAft>
                <a:spcPts val="846"/>
              </a:spcAft>
            </a:pP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sz="1900" dirty="0">
                <a:latin typeface="Calibri" panose="020F0502020204030204" pitchFamily="34" charset="0"/>
                <a:ea typeface="Calibri" panose="020F0502020204030204" pitchFamily="34" charset="0"/>
                <a:cs typeface="Times New Roman" panose="02020603050405020304" pitchFamily="18" charset="0"/>
              </a:rPr>
              <a:t>That’s the bad news. The good news is a lot of work is going into understanding this problem.  And not surprisingly, lots of studies and reports. </a:t>
            </a:r>
          </a:p>
          <a:p>
            <a:pPr>
              <a:lnSpc>
                <a:spcPct val="107000"/>
              </a:lnSpc>
              <a:spcAft>
                <a:spcPts val="846"/>
              </a:spcAft>
            </a:pPr>
            <a:r>
              <a:rPr lang="en-US" sz="1900" dirty="0">
                <a:latin typeface="Calibri" panose="020F0502020204030204" pitchFamily="34" charset="0"/>
                <a:ea typeface="Calibri" panose="020F0502020204030204" pitchFamily="34" charset="0"/>
                <a:cs typeface="Times New Roman" panose="02020603050405020304" pitchFamily="18" charset="0"/>
              </a:rPr>
              <a:t>A common recommendation repeated in many of those studies is we need “Further development of event-scale observing capacity”. To provide that capacity we need more effective observing systems, particularly in the ocean.  And how to provide effective ocean observing systems is the theme of this challenge.</a:t>
            </a:r>
          </a:p>
          <a:p>
            <a:endParaRPr lang="en-US" baseline="0" dirty="0"/>
          </a:p>
        </p:txBody>
      </p:sp>
      <p:sp>
        <p:nvSpPr>
          <p:cNvPr id="4" name="Slide Number Placeholder 3"/>
          <p:cNvSpPr>
            <a:spLocks noGrp="1"/>
          </p:cNvSpPr>
          <p:nvPr>
            <p:ph type="sldNum" sz="quarter" idx="5"/>
          </p:nvPr>
        </p:nvSpPr>
        <p:spPr/>
        <p:txBody>
          <a:bodyPr/>
          <a:lstStyle/>
          <a:p>
            <a:fld id="{8599493A-A9BB-4C85-9901-F5B7866C0478}" type="slidenum">
              <a:rPr lang="en-US" smtClean="0"/>
              <a:t>3</a:t>
            </a:fld>
            <a:endParaRPr lang="en-US" dirty="0"/>
          </a:p>
        </p:txBody>
      </p:sp>
    </p:spTree>
    <p:extLst>
      <p:ext uri="{BB962C8B-B14F-4D97-AF65-F5344CB8AC3E}">
        <p14:creationId xmlns:p14="http://schemas.microsoft.com/office/powerpoint/2010/main" val="15046775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30</a:t>
            </a:fld>
            <a:endParaRPr lang="en-US"/>
          </a:p>
        </p:txBody>
      </p:sp>
    </p:spTree>
    <p:extLst>
      <p:ext uri="{BB962C8B-B14F-4D97-AF65-F5344CB8AC3E}">
        <p14:creationId xmlns:p14="http://schemas.microsoft.com/office/powerpoint/2010/main" val="6961359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b="0" i="0" kern="1200" dirty="0">
                <a:solidFill>
                  <a:schemeClr val="tx1"/>
                </a:solidFill>
                <a:effectLst/>
                <a:latin typeface="+mn-lt"/>
                <a:ea typeface="+mn-ea"/>
                <a:cs typeface="+mn-cs"/>
              </a:rPr>
              <a:t>7: Prototype system, process, product, service or tool demonstrated in an operational or other relevant environment (functionality demonstrated in near-real world environment; subsystem components fully integrated into system).</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8: Finalized system, process, product, service or tool tested, and shown to operate or  function as expected within user’s environment; user training and documentation completed; operator or user approval given.</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9:</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System, process, product, service or tool deployed and used routinely.</a:t>
            </a:r>
          </a:p>
          <a:p>
            <a:pPr lvl="1"/>
            <a:endParaRPr lang="en-US" sz="1200" b="0" i="0" kern="1200" dirty="0">
              <a:solidFill>
                <a:schemeClr val="tx1"/>
              </a:solidFill>
              <a:effectLst/>
              <a:latin typeface="+mn-lt"/>
              <a:ea typeface="+mn-ea"/>
              <a:cs typeface="+mn-cs"/>
            </a:endParaRPr>
          </a:p>
          <a:p>
            <a:pPr lvl="1"/>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31</a:t>
            </a:fld>
            <a:endParaRPr lang="en-US"/>
          </a:p>
        </p:txBody>
      </p:sp>
    </p:spTree>
    <p:extLst>
      <p:ext uri="{BB962C8B-B14F-4D97-AF65-F5344CB8AC3E}">
        <p14:creationId xmlns:p14="http://schemas.microsoft.com/office/powerpoint/2010/main" val="17778629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32</a:t>
            </a:fld>
            <a:endParaRPr lang="en-US"/>
          </a:p>
        </p:txBody>
      </p:sp>
    </p:spTree>
    <p:extLst>
      <p:ext uri="{BB962C8B-B14F-4D97-AF65-F5344CB8AC3E}">
        <p14:creationId xmlns:p14="http://schemas.microsoft.com/office/powerpoint/2010/main" val="980078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33</a:t>
            </a:fld>
            <a:endParaRPr lang="en-US"/>
          </a:p>
        </p:txBody>
      </p:sp>
    </p:spTree>
    <p:extLst>
      <p:ext uri="{BB962C8B-B14F-4D97-AF65-F5344CB8AC3E}">
        <p14:creationId xmlns:p14="http://schemas.microsoft.com/office/powerpoint/2010/main" val="21152234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34</a:t>
            </a:fld>
            <a:endParaRPr lang="en-US"/>
          </a:p>
        </p:txBody>
      </p:sp>
    </p:spTree>
    <p:extLst>
      <p:ext uri="{BB962C8B-B14F-4D97-AF65-F5344CB8AC3E}">
        <p14:creationId xmlns:p14="http://schemas.microsoft.com/office/powerpoint/2010/main" val="7055174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35</a:t>
            </a:fld>
            <a:endParaRPr lang="en-US"/>
          </a:p>
        </p:txBody>
      </p:sp>
    </p:spTree>
    <p:extLst>
      <p:ext uri="{BB962C8B-B14F-4D97-AF65-F5344CB8AC3E}">
        <p14:creationId xmlns:p14="http://schemas.microsoft.com/office/powerpoint/2010/main" val="22911020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36</a:t>
            </a:fld>
            <a:endParaRPr lang="en-US"/>
          </a:p>
        </p:txBody>
      </p:sp>
    </p:spTree>
    <p:extLst>
      <p:ext uri="{BB962C8B-B14F-4D97-AF65-F5344CB8AC3E}">
        <p14:creationId xmlns:p14="http://schemas.microsoft.com/office/powerpoint/2010/main" val="2304571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37</a:t>
            </a:fld>
            <a:endParaRPr lang="en-US"/>
          </a:p>
        </p:txBody>
      </p:sp>
    </p:spTree>
    <p:extLst>
      <p:ext uri="{BB962C8B-B14F-4D97-AF65-F5344CB8AC3E}">
        <p14:creationId xmlns:p14="http://schemas.microsoft.com/office/powerpoint/2010/main" val="13596277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38</a:t>
            </a:fld>
            <a:endParaRPr lang="en-US"/>
          </a:p>
        </p:txBody>
      </p:sp>
    </p:spTree>
    <p:extLst>
      <p:ext uri="{BB962C8B-B14F-4D97-AF65-F5344CB8AC3E}">
        <p14:creationId xmlns:p14="http://schemas.microsoft.com/office/powerpoint/2010/main" val="15118822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39</a:t>
            </a:fld>
            <a:endParaRPr lang="en-US"/>
          </a:p>
        </p:txBody>
      </p:sp>
    </p:spTree>
    <p:extLst>
      <p:ext uri="{BB962C8B-B14F-4D97-AF65-F5344CB8AC3E}">
        <p14:creationId xmlns:p14="http://schemas.microsoft.com/office/powerpoint/2010/main" val="27858196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a:t>
            </a:fld>
            <a:endParaRPr lang="en-US"/>
          </a:p>
        </p:txBody>
      </p:sp>
    </p:spTree>
    <p:extLst>
      <p:ext uri="{BB962C8B-B14F-4D97-AF65-F5344CB8AC3E}">
        <p14:creationId xmlns:p14="http://schemas.microsoft.com/office/powerpoint/2010/main" val="6625775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40</a:t>
            </a:fld>
            <a:endParaRPr lang="en-US"/>
          </a:p>
        </p:txBody>
      </p:sp>
    </p:spTree>
    <p:extLst>
      <p:ext uri="{BB962C8B-B14F-4D97-AF65-F5344CB8AC3E}">
        <p14:creationId xmlns:p14="http://schemas.microsoft.com/office/powerpoint/2010/main" val="22927467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41</a:t>
            </a:fld>
            <a:endParaRPr lang="en-US"/>
          </a:p>
        </p:txBody>
      </p:sp>
    </p:spTree>
    <p:extLst>
      <p:ext uri="{BB962C8B-B14F-4D97-AF65-F5344CB8AC3E}">
        <p14:creationId xmlns:p14="http://schemas.microsoft.com/office/powerpoint/2010/main" val="24313913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a:t>
            </a:r>
            <a:r>
              <a:rPr lang="en-US" baseline="0" dirty="0"/>
              <a:t> is pretty dense, I’ll try to unpack it for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 talked about the challenge of keeping the CPF in the coastal zone and not on the beach of off-shore.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identified this risk at the beginning of the project and suggested we could mitigate this risk to some extent using operational, 3D numerical current models.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The ROMS model runs every day and give a 3 day 3D forecast of currents in the Monterey Bay.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 if the CPF was drifting west, in many coastal zones there would be a high probability there is a sub-surface current heading roughly east and we could park at that depth to move back toward the target volume. This is much like the way </a:t>
            </a:r>
            <a:r>
              <a:rPr lang="en-US" dirty="0"/>
              <a:t>Hot air balloons navigate.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a:t>
            </a:r>
            <a:r>
              <a:rPr lang="en-US" baseline="0" dirty="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42</a:t>
            </a:fld>
            <a:endParaRPr lang="en-US"/>
          </a:p>
        </p:txBody>
      </p:sp>
    </p:spTree>
    <p:extLst>
      <p:ext uri="{BB962C8B-B14F-4D97-AF65-F5344CB8AC3E}">
        <p14:creationId xmlns:p14="http://schemas.microsoft.com/office/powerpoint/2010/main" val="6665447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a:t>
            </a:r>
            <a:r>
              <a:rPr lang="en-US" baseline="0" dirty="0"/>
              <a:t> is pretty dense, I’ll try to unpack it for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 talked about the challenge of keeping the CPF in the coastal zone and not on the beach of off-shore.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identified this risk at the beginning of the project and suggested we could mitigate this risk to some extent using operational, 3D numerical current models.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The ROMS model runs every day and give a 3 day 3D forecast of currents in the Monterey Bay.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 if the CPF was drifting west, in many coastal zones there would be a high probability there is a sub-surface current heading roughly east and we could park at that depth to move back toward the target volume. This is much like the way </a:t>
            </a:r>
            <a:r>
              <a:rPr lang="en-US" dirty="0"/>
              <a:t>Hot air balloons navigate.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a:t>
            </a:r>
            <a:r>
              <a:rPr lang="en-US" baseline="0" dirty="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43</a:t>
            </a:fld>
            <a:endParaRPr lang="en-US"/>
          </a:p>
        </p:txBody>
      </p:sp>
    </p:spTree>
    <p:extLst>
      <p:ext uri="{BB962C8B-B14F-4D97-AF65-F5344CB8AC3E}">
        <p14:creationId xmlns:p14="http://schemas.microsoft.com/office/powerpoint/2010/main" val="18700486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44</a:t>
            </a:fld>
            <a:endParaRPr lang="en-US"/>
          </a:p>
        </p:txBody>
      </p:sp>
    </p:spTree>
    <p:extLst>
      <p:ext uri="{BB962C8B-B14F-4D97-AF65-F5344CB8AC3E}">
        <p14:creationId xmlns:p14="http://schemas.microsoft.com/office/powerpoint/2010/main" val="15625325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Working in shallow water is a challenge as I mentioned earlier.  If you’re working in 20 meters of water you don’t want to spend 15 of those meters getting to a stable vertical velocity</a:t>
            </a:r>
          </a:p>
          <a:p>
            <a:r>
              <a:rPr lang="en-US" dirty="0"/>
              <a:t>The zoomed inset is for getting off the surface which is harder due to wave action and the fact that we descend at 20 cm/sec and ascend at 10 cm/sec</a:t>
            </a:r>
          </a:p>
          <a:p>
            <a:r>
              <a:rPr lang="en-US" dirty="0"/>
              <a:t>Sampling is typically done during park, anchor and ascent but can be done on descent if desired.</a:t>
            </a:r>
          </a:p>
          <a:p>
            <a:r>
              <a:rPr lang="en-US" dirty="0"/>
              <a:t>The depth control has a dead band which in this case is set for +/1 meter.</a:t>
            </a:r>
          </a:p>
          <a:p>
            <a:r>
              <a:rPr lang="en-US" dirty="0"/>
              <a:t>Tuned for maximum stability and noise rejection and  moderate performance</a:t>
            </a:r>
          </a:p>
          <a:p>
            <a:r>
              <a:rPr lang="en-US" dirty="0"/>
              <a:t>6 meters of overshoot</a:t>
            </a:r>
          </a:p>
        </p:txBody>
      </p:sp>
      <p:sp>
        <p:nvSpPr>
          <p:cNvPr id="4" name="Slide Number Placeholder 3"/>
          <p:cNvSpPr>
            <a:spLocks noGrp="1"/>
          </p:cNvSpPr>
          <p:nvPr>
            <p:ph type="sldNum" sz="quarter" idx="5"/>
          </p:nvPr>
        </p:nvSpPr>
        <p:spPr/>
        <p:txBody>
          <a:bodyPr/>
          <a:lstStyle/>
          <a:p>
            <a:fld id="{8599493A-A9BB-4C85-9901-F5B7866C0478}" type="slidenum">
              <a:rPr lang="en-US" smtClean="0"/>
              <a:t>45</a:t>
            </a:fld>
            <a:endParaRPr lang="en-US"/>
          </a:p>
        </p:txBody>
      </p:sp>
    </p:spTree>
    <p:extLst>
      <p:ext uri="{BB962C8B-B14F-4D97-AF65-F5344CB8AC3E}">
        <p14:creationId xmlns:p14="http://schemas.microsoft.com/office/powerpoint/2010/main" val="4885626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Exact same control algorithm with no dead band.</a:t>
            </a:r>
          </a:p>
          <a:p>
            <a:r>
              <a:rPr lang="en-US" dirty="0"/>
              <a:t>After trying several other subsurface </a:t>
            </a:r>
            <a:r>
              <a:rPr lang="en-US" dirty="0" err="1"/>
              <a:t>Lagrangian</a:t>
            </a:r>
            <a:r>
              <a:rPr lang="en-US" dirty="0"/>
              <a:t> floats, the MBARI BOG built 2 for their twice a year field deployments</a:t>
            </a:r>
          </a:p>
          <a:p>
            <a:r>
              <a:rPr lang="en-US" dirty="0"/>
              <a:t>Ballast in 350 gram increments in the test tank</a:t>
            </a:r>
          </a:p>
          <a:p>
            <a:r>
              <a:rPr lang="en-US" dirty="0"/>
              <a:t>Control algorithms</a:t>
            </a:r>
            <a:r>
              <a:rPr lang="en-US" baseline="0" dirty="0"/>
              <a:t> designed for maximum stability and noise rejection and </a:t>
            </a:r>
            <a:r>
              <a:rPr lang="en-US" baseline="0"/>
              <a:t>minimal performance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Pick up truck of the sea</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46</a:t>
            </a:fld>
            <a:endParaRPr lang="en-US"/>
          </a:p>
        </p:txBody>
      </p:sp>
    </p:spTree>
    <p:extLst>
      <p:ext uri="{BB962C8B-B14F-4D97-AF65-F5344CB8AC3E}">
        <p14:creationId xmlns:p14="http://schemas.microsoft.com/office/powerpoint/2010/main" val="8487557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effectLst>
                  <a:outerShdw blurRad="38100" dist="38100" dir="2700000" algn="tl">
                    <a:srgbClr val="000000">
                      <a:alpha val="43137"/>
                    </a:srgbClr>
                  </a:outerShdw>
                </a:effectLst>
                <a:latin typeface="+mn-lt"/>
                <a:hlinkClick r:id="rId3"/>
              </a:rPr>
              <a:t>I</a:t>
            </a:r>
            <a:r>
              <a:rPr lang="en-US" b="0" u="none" baseline="0" dirty="0">
                <a:solidFill>
                  <a:schemeClr val="bg1"/>
                </a:solidFill>
                <a:effectLst>
                  <a:outerShdw blurRad="38100" dist="38100" dir="2700000" algn="tl">
                    <a:srgbClr val="000000">
                      <a:alpha val="43137"/>
                    </a:srgbClr>
                  </a:outerShdw>
                </a:effectLst>
                <a:latin typeface="+mn-lt"/>
                <a:hlinkClick r:id="rId3"/>
              </a:rPr>
              <a:t>f you’re working in 20 meters of water you don’t want to spend 15 of those meters reaching a stable profiling velocity</a:t>
            </a:r>
          </a:p>
          <a:p>
            <a:r>
              <a:rPr lang="en-US" b="0" u="none" baseline="0" dirty="0">
                <a:solidFill>
                  <a:schemeClr val="bg1"/>
                </a:solidFill>
                <a:effectLst>
                  <a:outerShdw blurRad="38100" dist="38100" dir="2700000" algn="tl">
                    <a:srgbClr val="000000">
                      <a:alpha val="43137"/>
                    </a:srgbClr>
                  </a:outerShdw>
                </a:effectLst>
                <a:latin typeface="+mn-lt"/>
                <a:hlinkClick r:id="rId3"/>
              </a:rPr>
              <a:t>Profiling floats have been very effective platforms for the pH and Nitrates sensors we’ve developed in our lab but so far, only in deep water, open ocean applications </a:t>
            </a:r>
          </a:p>
          <a:p>
            <a:r>
              <a:rPr lang="en-US" b="0" u="none" baseline="0" dirty="0">
                <a:solidFill>
                  <a:schemeClr val="bg1"/>
                </a:solidFill>
                <a:effectLst>
                  <a:outerShdw blurRad="38100" dist="38100" dir="2700000" algn="tl">
                    <a:srgbClr val="000000">
                      <a:alpha val="43137"/>
                    </a:srgbClr>
                  </a:outerShdw>
                </a:effectLst>
                <a:latin typeface="+mn-lt"/>
                <a:hlinkClick r:id="rId3"/>
              </a:rPr>
              <a:t>Profiling floats are kind of a base line for evaluating platform concepts and were the only approach that scaled up to the scales we were targeting at a cost that was consistent with reasonable funding assumptions</a:t>
            </a:r>
          </a:p>
          <a:p>
            <a:r>
              <a:rPr lang="en-US" b="0" u="none" baseline="0" dirty="0">
                <a:solidFill>
                  <a:schemeClr val="bg1"/>
                </a:solidFill>
                <a:effectLst>
                  <a:outerShdw blurRad="38100" dist="38100" dir="2700000" algn="tl">
                    <a:srgbClr val="000000">
                      <a:alpha val="43137"/>
                    </a:srgbClr>
                  </a:outerShdw>
                </a:effectLst>
                <a:latin typeface="+mn-lt"/>
                <a:hlinkClick r:id="rId3"/>
              </a:rPr>
              <a:t>Say bottom station ocean profiler</a:t>
            </a:r>
          </a:p>
          <a:p>
            <a:r>
              <a:rPr lang="en-US" b="0" u="none" dirty="0">
                <a:effectLst>
                  <a:outerShdw blurRad="38100" dist="38100" dir="2700000" algn="tl">
                    <a:srgbClr val="000000">
                      <a:alpha val="43137"/>
                    </a:srgbClr>
                  </a:outerShdw>
                </a:effectLst>
                <a:latin typeface="+mn-lt"/>
                <a:hlinkClick r:id="rId3"/>
              </a:rPr>
              <a:t>https://www.researchgate.net/publication/4010558_Design_and_initial_results_of_a_bottom_stationing_ocean_profiler</a:t>
            </a:r>
            <a:endParaRPr lang="en-US" b="0" u="none" dirty="0">
              <a:effectLst>
                <a:outerShdw blurRad="38100" dist="38100" dir="2700000" algn="tl">
                  <a:srgbClr val="000000">
                    <a:alpha val="43137"/>
                  </a:srgbClr>
                </a:outerShdw>
              </a:effectLst>
              <a:latin typeface="+mn-lt"/>
            </a:endParaRPr>
          </a:p>
          <a:p>
            <a:pPr fontAlgn="base"/>
            <a:r>
              <a:rPr lang="en-US" sz="1200" b="0" i="0" u="none" kern="1200" dirty="0" err="1">
                <a:solidFill>
                  <a:schemeClr val="tx1"/>
                </a:solidFill>
                <a:effectLst>
                  <a:outerShdw blurRad="38100" dist="38100" dir="2700000" algn="tl">
                    <a:srgbClr val="000000">
                      <a:alpha val="43137"/>
                    </a:srgbClr>
                  </a:outerShdw>
                </a:effectLst>
                <a:latin typeface="+mn-lt"/>
                <a:ea typeface="+mn-ea"/>
                <a:cs typeface="+mn-cs"/>
              </a:rPr>
              <a:t>Arvor</a:t>
            </a:r>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-C FLOAT DIMENSIONS Overall length: 195cm with antenna Hull length: 140cm Hull diameter: 11cm Weight: 22kg</a:t>
            </a:r>
          </a:p>
          <a:p>
            <a:pPr fontAlgn="base"/>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Talk about anchoring, fast profiling, numerical model</a:t>
            </a:r>
          </a:p>
          <a:p>
            <a:endParaRPr lang="en-US" b="0" u="none" dirty="0">
              <a:effectLst>
                <a:outerShdw blurRad="38100" dist="38100" dir="2700000" algn="tl">
                  <a:srgbClr val="000000">
                    <a:alpha val="43137"/>
                  </a:srgbClr>
                </a:outerShdw>
              </a:effectLst>
              <a:latin typeface="+mn-lt"/>
            </a:endParaRPr>
          </a:p>
        </p:txBody>
      </p:sp>
      <p:sp>
        <p:nvSpPr>
          <p:cNvPr id="4" name="Slide Number Placeholder 3"/>
          <p:cNvSpPr>
            <a:spLocks noGrp="1"/>
          </p:cNvSpPr>
          <p:nvPr>
            <p:ph type="sldNum" sz="quarter" idx="10"/>
          </p:nvPr>
        </p:nvSpPr>
        <p:spPr/>
        <p:txBody>
          <a:bodyPr/>
          <a:lstStyle/>
          <a:p>
            <a:fld id="{8599493A-A9BB-4C85-9901-F5B7866C0478}" type="slidenum">
              <a:rPr lang="en-US" smtClean="0"/>
              <a:t>47</a:t>
            </a:fld>
            <a:endParaRPr lang="en-US"/>
          </a:p>
        </p:txBody>
      </p:sp>
    </p:spTree>
    <p:extLst>
      <p:ext uri="{BB962C8B-B14F-4D97-AF65-F5344CB8AC3E}">
        <p14:creationId xmlns:p14="http://schemas.microsoft.com/office/powerpoint/2010/main" val="2060956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a:p>
            <a:r>
              <a:rPr lang="en-US" sz="1200" kern="1200" dirty="0">
                <a:solidFill>
                  <a:schemeClr val="tx1"/>
                </a:solidFill>
                <a:effectLst/>
                <a:latin typeface="+mn-lt"/>
                <a:ea typeface="+mn-ea"/>
                <a:cs typeface="+mn-cs"/>
              </a:rPr>
              <a:t>The primary science focus will be the influence of lateral nutrient transport from upwelling plumes versus canyon upwelling on the development of high chlorophyll levels in the Monterey Bay “upwelling shadow” </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48</a:t>
            </a:fld>
            <a:endParaRPr lang="en-US"/>
          </a:p>
        </p:txBody>
      </p:sp>
    </p:spTree>
    <p:extLst>
      <p:ext uri="{BB962C8B-B14F-4D97-AF65-F5344CB8AC3E}">
        <p14:creationId xmlns:p14="http://schemas.microsoft.com/office/powerpoint/2010/main" val="34547059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49</a:t>
            </a:fld>
            <a:endParaRPr lang="en-US"/>
          </a:p>
        </p:txBody>
      </p:sp>
    </p:spTree>
    <p:extLst>
      <p:ext uri="{BB962C8B-B14F-4D97-AF65-F5344CB8AC3E}">
        <p14:creationId xmlns:p14="http://schemas.microsoft.com/office/powerpoint/2010/main" val="2152459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5</a:t>
            </a:fld>
            <a:endParaRPr lang="en-US"/>
          </a:p>
        </p:txBody>
      </p:sp>
    </p:spTree>
    <p:extLst>
      <p:ext uri="{BB962C8B-B14F-4D97-AF65-F5344CB8AC3E}">
        <p14:creationId xmlns:p14="http://schemas.microsoft.com/office/powerpoint/2010/main" val="32299968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50</a:t>
            </a:fld>
            <a:endParaRPr lang="en-US"/>
          </a:p>
        </p:txBody>
      </p:sp>
    </p:spTree>
    <p:extLst>
      <p:ext uri="{BB962C8B-B14F-4D97-AF65-F5344CB8AC3E}">
        <p14:creationId xmlns:p14="http://schemas.microsoft.com/office/powerpoint/2010/main" val="361530174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51</a:t>
            </a:fld>
            <a:endParaRPr lang="en-US"/>
          </a:p>
        </p:txBody>
      </p:sp>
    </p:spTree>
    <p:extLst>
      <p:ext uri="{BB962C8B-B14F-4D97-AF65-F5344CB8AC3E}">
        <p14:creationId xmlns:p14="http://schemas.microsoft.com/office/powerpoint/2010/main" val="22289946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52</a:t>
            </a:fld>
            <a:endParaRPr lang="en-US"/>
          </a:p>
        </p:txBody>
      </p:sp>
    </p:spTree>
    <p:extLst>
      <p:ext uri="{BB962C8B-B14F-4D97-AF65-F5344CB8AC3E}">
        <p14:creationId xmlns:p14="http://schemas.microsoft.com/office/powerpoint/2010/main" val="178868190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53</a:t>
            </a:fld>
            <a:endParaRPr lang="en-US"/>
          </a:p>
        </p:txBody>
      </p:sp>
    </p:spTree>
    <p:extLst>
      <p:ext uri="{BB962C8B-B14F-4D97-AF65-F5344CB8AC3E}">
        <p14:creationId xmlns:p14="http://schemas.microsoft.com/office/powerpoint/2010/main" val="368339827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54</a:t>
            </a:fld>
            <a:endParaRPr lang="en-US"/>
          </a:p>
        </p:txBody>
      </p:sp>
    </p:spTree>
    <p:extLst>
      <p:ext uri="{BB962C8B-B14F-4D97-AF65-F5344CB8AC3E}">
        <p14:creationId xmlns:p14="http://schemas.microsoft.com/office/powerpoint/2010/main" val="393389306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55</a:t>
            </a:fld>
            <a:endParaRPr lang="en-US"/>
          </a:p>
        </p:txBody>
      </p:sp>
    </p:spTree>
    <p:extLst>
      <p:ext uri="{BB962C8B-B14F-4D97-AF65-F5344CB8AC3E}">
        <p14:creationId xmlns:p14="http://schemas.microsoft.com/office/powerpoint/2010/main" val="310978009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 stashing more CO2 in the ocean help slow climate change?</a:t>
            </a:r>
          </a:p>
          <a:p>
            <a:r>
              <a:rPr lang="en-US" dirty="0"/>
              <a:t>By Carolyn Gramling Science News April 26, 2024 at 1:15 pm</a:t>
            </a:r>
          </a:p>
          <a:p>
            <a:endParaRPr lang="en-US" dirty="0"/>
          </a:p>
          <a:p>
            <a:r>
              <a:rPr lang="en-US" dirty="0"/>
              <a:t>Cross, J.N., Sweeney, C., Jewett, E.B., Feely, R.A., </a:t>
            </a:r>
            <a:r>
              <a:rPr lang="en-US" dirty="0" err="1"/>
              <a:t>McElhany</a:t>
            </a:r>
            <a:r>
              <a:rPr lang="en-US" dirty="0"/>
              <a:t>, P., Carter, B.,</a:t>
            </a:r>
          </a:p>
          <a:p>
            <a:r>
              <a:rPr lang="en-US" dirty="0"/>
              <a:t>Stein, T., </a:t>
            </a:r>
            <a:r>
              <a:rPr lang="en-US" dirty="0" err="1"/>
              <a:t>Kitch</a:t>
            </a:r>
            <a:r>
              <a:rPr lang="en-US" dirty="0"/>
              <a:t>, G.D., and Gledhill, D.K., 2023. Strategy for NOAA Carbon</a:t>
            </a:r>
          </a:p>
          <a:p>
            <a:r>
              <a:rPr lang="en-US" dirty="0"/>
              <a:t>Dioxide Removal Research: A white paper documenting a potential NOAA CDR</a:t>
            </a:r>
          </a:p>
          <a:p>
            <a:r>
              <a:rPr lang="en-US" dirty="0"/>
              <a:t>Science Strategy as an element of NOAA’s Climate Interventions Portfolio.</a:t>
            </a:r>
          </a:p>
          <a:p>
            <a:r>
              <a:rPr lang="en-US" dirty="0"/>
              <a:t>NOAA Special Report. NOAA, Washington DC. DOI: 10.25923/gzke-8730</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62</a:t>
            </a:fld>
            <a:endParaRPr lang="en-US"/>
          </a:p>
        </p:txBody>
      </p:sp>
    </p:spTree>
    <p:extLst>
      <p:ext uri="{BB962C8B-B14F-4D97-AF65-F5344CB8AC3E}">
        <p14:creationId xmlns:p14="http://schemas.microsoft.com/office/powerpoint/2010/main" val="68353424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b="0" i="0" kern="1200" dirty="0">
                <a:solidFill>
                  <a:schemeClr val="tx1"/>
                </a:solidFill>
                <a:effectLst/>
                <a:latin typeface="+mn-lt"/>
                <a:ea typeface="+mn-ea"/>
                <a:cs typeface="+mn-cs"/>
              </a:rPr>
              <a:t>7: Prototype system, process, product, service or tool demonstrated in an operational or other relevant environment (functionality demonstrated in near-real world environment; subsystem components fully integrated into system).</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8: Finalized system, process, product, service or tool tested, and shown to operate or  function as expected within user’s environment; user training and documentation completed; operator or user approval given.</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9:</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System, process, product, service or tool deployed and used routinely.</a:t>
            </a:r>
          </a:p>
          <a:p>
            <a:pPr lvl="1"/>
            <a:endParaRPr lang="en-US" sz="1200" b="0" i="0" kern="1200" dirty="0">
              <a:solidFill>
                <a:schemeClr val="tx1"/>
              </a:solidFill>
              <a:effectLst/>
              <a:latin typeface="+mn-lt"/>
              <a:ea typeface="+mn-ea"/>
              <a:cs typeface="+mn-cs"/>
            </a:endParaRPr>
          </a:p>
          <a:p>
            <a:pPr lvl="1"/>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63</a:t>
            </a:fld>
            <a:endParaRPr lang="en-US"/>
          </a:p>
        </p:txBody>
      </p:sp>
    </p:spTree>
    <p:extLst>
      <p:ext uri="{BB962C8B-B14F-4D97-AF65-F5344CB8AC3E}">
        <p14:creationId xmlns:p14="http://schemas.microsoft.com/office/powerpoint/2010/main" val="2934052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1190576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3855855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8</a:t>
            </a:fld>
            <a:endParaRPr lang="en-US"/>
          </a:p>
        </p:txBody>
      </p:sp>
    </p:spTree>
    <p:extLst>
      <p:ext uri="{BB962C8B-B14F-4D97-AF65-F5344CB8AC3E}">
        <p14:creationId xmlns:p14="http://schemas.microsoft.com/office/powerpoint/2010/main" val="13347515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9</a:t>
            </a:fld>
            <a:endParaRPr lang="en-US"/>
          </a:p>
        </p:txBody>
      </p:sp>
    </p:spTree>
    <p:extLst>
      <p:ext uri="{BB962C8B-B14F-4D97-AF65-F5344CB8AC3E}">
        <p14:creationId xmlns:p14="http://schemas.microsoft.com/office/powerpoint/2010/main" val="4250929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11/19/2024</a:t>
            </a:fld>
            <a:endParaRPr lang="en-US"/>
          </a:p>
        </p:txBody>
      </p:sp>
      <p:sp>
        <p:nvSpPr>
          <p:cNvPr id="5" name="Footer Placeholder 4">
            <a:extLst>
              <a:ext uri="{FF2B5EF4-FFF2-40B4-BE49-F238E27FC236}">
                <a16:creationId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11/19/2024</a:t>
            </a:fld>
            <a:endParaRPr lang="en-US"/>
          </a:p>
        </p:txBody>
      </p:sp>
      <p:sp>
        <p:nvSpPr>
          <p:cNvPr id="5" name="Footer Placeholder 4">
            <a:extLst>
              <a:ext uri="{FF2B5EF4-FFF2-40B4-BE49-F238E27FC236}">
                <a16:creationId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11/19/2024</a:t>
            </a:fld>
            <a:endParaRPr lang="en-US"/>
          </a:p>
        </p:txBody>
      </p:sp>
      <p:sp>
        <p:nvSpPr>
          <p:cNvPr id="5" name="Footer Placeholder 4">
            <a:extLst>
              <a:ext uri="{FF2B5EF4-FFF2-40B4-BE49-F238E27FC236}">
                <a16:creationId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11/19/2024</a:t>
            </a:fld>
            <a:endParaRPr lang="en-US"/>
          </a:p>
        </p:txBody>
      </p:sp>
      <p:sp>
        <p:nvSpPr>
          <p:cNvPr id="5" name="Footer Placeholder 4">
            <a:extLst>
              <a:ext uri="{FF2B5EF4-FFF2-40B4-BE49-F238E27FC236}">
                <a16:creationId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11/19/2024</a:t>
            </a:fld>
            <a:endParaRPr lang="en-US"/>
          </a:p>
        </p:txBody>
      </p:sp>
      <p:sp>
        <p:nvSpPr>
          <p:cNvPr id="5" name="Footer Placeholder 4">
            <a:extLst>
              <a:ext uri="{FF2B5EF4-FFF2-40B4-BE49-F238E27FC236}">
                <a16:creationId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11/19/2024</a:t>
            </a:fld>
            <a:endParaRPr lang="en-US"/>
          </a:p>
        </p:txBody>
      </p:sp>
      <p:sp>
        <p:nvSpPr>
          <p:cNvPr id="6" name="Footer Placeholder 5">
            <a:extLst>
              <a:ext uri="{FF2B5EF4-FFF2-40B4-BE49-F238E27FC236}">
                <a16:creationId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11/19/2024</a:t>
            </a:fld>
            <a:endParaRPr lang="en-US"/>
          </a:p>
        </p:txBody>
      </p:sp>
      <p:sp>
        <p:nvSpPr>
          <p:cNvPr id="8" name="Footer Placeholder 7">
            <a:extLst>
              <a:ext uri="{FF2B5EF4-FFF2-40B4-BE49-F238E27FC236}">
                <a16:creationId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11/19/2024</a:t>
            </a:fld>
            <a:endParaRPr lang="en-US"/>
          </a:p>
        </p:txBody>
      </p:sp>
      <p:sp>
        <p:nvSpPr>
          <p:cNvPr id="4" name="Footer Placeholder 3">
            <a:extLst>
              <a:ext uri="{FF2B5EF4-FFF2-40B4-BE49-F238E27FC236}">
                <a16:creationId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11/19/2024</a:t>
            </a:fld>
            <a:endParaRPr lang="en-US"/>
          </a:p>
        </p:txBody>
      </p:sp>
      <p:sp>
        <p:nvSpPr>
          <p:cNvPr id="3" name="Footer Placeholder 2">
            <a:extLst>
              <a:ext uri="{FF2B5EF4-FFF2-40B4-BE49-F238E27FC236}">
                <a16:creationId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11/19/2024</a:t>
            </a:fld>
            <a:endParaRPr lang="en-US"/>
          </a:p>
        </p:txBody>
      </p:sp>
      <p:sp>
        <p:nvSpPr>
          <p:cNvPr id="6" name="Footer Placeholder 5">
            <a:extLst>
              <a:ext uri="{FF2B5EF4-FFF2-40B4-BE49-F238E27FC236}">
                <a16:creationId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11/19/2024</a:t>
            </a:fld>
            <a:endParaRPr lang="en-US"/>
          </a:p>
        </p:txBody>
      </p:sp>
      <p:sp>
        <p:nvSpPr>
          <p:cNvPr id="6" name="Footer Placeholder 5">
            <a:extLst>
              <a:ext uri="{FF2B5EF4-FFF2-40B4-BE49-F238E27FC236}">
                <a16:creationId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11/19/2024</a:t>
            </a:fld>
            <a:endParaRPr lang="en-US"/>
          </a:p>
        </p:txBody>
      </p:sp>
      <p:sp>
        <p:nvSpPr>
          <p:cNvPr id="5" name="Footer Placeholder 4">
            <a:extLst>
              <a:ext uri="{FF2B5EF4-FFF2-40B4-BE49-F238E27FC236}">
                <a16:creationId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www.go-bgc.org/data/access-and-visualization#float-data-access" TargetMode="External"/><Relationship Id="rId9"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oceanmodeling.ucsc.edu/" TargetMode="Externa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5.tif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frontiersin.org/journals/marine-science/articles/10.3389/fmars.2021.683207/full" TargetMode="External"/><Relationship Id="rId7"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00.png"/></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0.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3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9.png"/></Relationships>
</file>

<file path=ppt/slides/_rels/slide3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9.png"/></Relationships>
</file>

<file path=ppt/slides/_rels/slide3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1.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4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76.png"/></Relationships>
</file>

<file path=ppt/slides/_rels/slide4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76.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46.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hyperlink" Target="https://opensourcemalaria.org/" TargetMode="External"/><Relationship Id="rId7" Type="http://schemas.openxmlformats.org/officeDocument/2006/relationships/image" Target="../media/image82.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hyperlink" Target="https://www.oshwa.org/" TargetMode="External"/><Relationship Id="rId4" Type="http://schemas.openxmlformats.org/officeDocument/2006/relationships/hyperlink" Target="https://opensource.org/"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s://oceanservice.noaa.gov/facts/hab-solutions.html" TargetMode="External"/><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insideclimatenews.org/news/01052024/ocean-heat-waves-killing-sealife/" TargetMode="External"/><Relationship Id="rId5" Type="http://schemas.openxmlformats.org/officeDocument/2006/relationships/image" Target="../media/image10.png"/><Relationship Id="rId4" Type="http://schemas.openxmlformats.org/officeDocument/2006/relationships/hyperlink" Target="https://www.science.org/doi/10.1126/science.aam7240" TargetMode="Externa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soccom.princeton.edu/"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g"/><Relationship Id="rId4" Type="http://schemas.openxmlformats.org/officeDocument/2006/relationships/hyperlink" Target="https://www.go-bgc.org/"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6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0.tiff"/><Relationship Id="rId3" Type="http://schemas.openxmlformats.org/officeDocument/2006/relationships/image" Target="../media/image15.jpg"/><Relationship Id="rId7" Type="http://schemas.openxmlformats.org/officeDocument/2006/relationships/image" Target="../media/image19.tif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tiff"/><Relationship Id="rId5" Type="http://schemas.openxmlformats.org/officeDocument/2006/relationships/image" Target="../media/image17.tiff"/><Relationship Id="rId4" Type="http://schemas.openxmlformats.org/officeDocument/2006/relationships/image" Target="../media/image16.tiff"/><Relationship Id="rId9" Type="http://schemas.openxmlformats.org/officeDocument/2006/relationships/image" Target="../media/image21.tif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B3359-E0CE-41AA-9185-04193E13EA93}"/>
              </a:ext>
            </a:extLst>
          </p:cNvPr>
          <p:cNvSpPr>
            <a:spLocks noGrp="1"/>
          </p:cNvSpPr>
          <p:nvPr>
            <p:ph type="ctrTitle"/>
          </p:nvPr>
        </p:nvSpPr>
        <p:spPr>
          <a:xfrm>
            <a:off x="355858" y="1481018"/>
            <a:ext cx="8743932" cy="2387600"/>
          </a:xfrm>
        </p:spPr>
        <p:txBody>
          <a:bodyPr>
            <a:normAutofit fontScale="90000"/>
          </a:bodyPr>
          <a:lstStyle/>
          <a:p>
            <a:r>
              <a:rPr lang="en-US" sz="4900" dirty="0">
                <a:solidFill>
                  <a:prstClr val="white"/>
                </a:solidFill>
                <a:latin typeface="Calibri" panose="020F0502020204030204"/>
              </a:rPr>
              <a:t>An Ocean Observing System for Coastal Oceanography Applications: </a:t>
            </a:r>
            <a:r>
              <a:rPr lang="en-US" sz="4000" dirty="0">
                <a:solidFill>
                  <a:prstClr val="white"/>
                </a:solidFill>
                <a:latin typeface="Calibri" panose="020F0502020204030204"/>
              </a:rPr>
              <a:t>Progress and Opportunities for UCSC Marine Science, Engineering, Robotics, Data Science and Open Source Initiatives</a:t>
            </a:r>
            <a:endParaRPr lang="en-US" sz="4000" dirty="0"/>
          </a:p>
        </p:txBody>
      </p:sp>
      <p:sp>
        <p:nvSpPr>
          <p:cNvPr id="3" name="Content Placeholder 2">
            <a:extLst>
              <a:ext uri="{FF2B5EF4-FFF2-40B4-BE49-F238E27FC236}">
                <a16:creationId xmlns:a16="http://schemas.microsoft.com/office/drawing/2014/main" id="{E44DEC3A-789A-4715-A4FC-5AD50EB2A171}"/>
              </a:ext>
            </a:extLst>
          </p:cNvPr>
          <p:cNvSpPr>
            <a:spLocks noGrp="1"/>
          </p:cNvSpPr>
          <p:nvPr>
            <p:ph type="subTitle" idx="1"/>
          </p:nvPr>
        </p:nvSpPr>
        <p:spPr>
          <a:xfrm>
            <a:off x="269828" y="4458427"/>
            <a:ext cx="8666944" cy="1655762"/>
          </a:xfrm>
        </p:spPr>
        <p:txBody>
          <a:bodyPr>
            <a:normAutofit/>
          </a:bodyPr>
          <a:lstStyle/>
          <a:p>
            <a:pPr lvl="0">
              <a:lnSpc>
                <a:spcPct val="100000"/>
              </a:lnSpc>
              <a:spcBef>
                <a:spcPts val="0"/>
              </a:spcBef>
            </a:pPr>
            <a:r>
              <a:rPr lang="en-US" sz="2800" dirty="0">
                <a:solidFill>
                  <a:prstClr val="white"/>
                </a:solidFill>
              </a:rPr>
              <a:t>Gene Massion</a:t>
            </a:r>
          </a:p>
          <a:p>
            <a:pPr lvl="0">
              <a:lnSpc>
                <a:spcPct val="100000"/>
              </a:lnSpc>
              <a:spcBef>
                <a:spcPts val="0"/>
              </a:spcBef>
            </a:pPr>
            <a:r>
              <a:rPr lang="en-US" sz="2800" dirty="0">
                <a:solidFill>
                  <a:prstClr val="white"/>
                </a:solidFill>
              </a:rPr>
              <a:t> Monterey Bay Aquarium Research Institute</a:t>
            </a:r>
          </a:p>
          <a:p>
            <a:pPr lvl="0">
              <a:lnSpc>
                <a:spcPct val="100000"/>
              </a:lnSpc>
              <a:spcBef>
                <a:spcPts val="0"/>
              </a:spcBef>
            </a:pPr>
            <a:r>
              <a:rPr lang="en-US" sz="2800" dirty="0">
                <a:solidFill>
                  <a:prstClr val="white"/>
                </a:solidFill>
              </a:rPr>
              <a:t>UCSC Coastal Science and Policy 2024 Nov 20</a:t>
            </a:r>
          </a:p>
          <a:p>
            <a:endParaRPr lang="en-US" sz="3200" b="1" dirty="0"/>
          </a:p>
        </p:txBody>
      </p:sp>
      <p:pic>
        <p:nvPicPr>
          <p:cNvPr id="6" name="Picture 5">
            <a:extLst>
              <a:ext uri="{FF2B5EF4-FFF2-40B4-BE49-F238E27FC236}">
                <a16:creationId xmlns:a16="http://schemas.microsoft.com/office/drawing/2014/main" id="{06D8E1B6-5BF8-4593-BE7F-FDD859B0B53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1708851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3A273-70FB-4C5D-8BE2-B637363F69E6}"/>
              </a:ext>
            </a:extLst>
          </p:cNvPr>
          <p:cNvSpPr>
            <a:spLocks noGrp="1"/>
          </p:cNvSpPr>
          <p:nvPr>
            <p:ph type="title"/>
          </p:nvPr>
        </p:nvSpPr>
        <p:spPr>
          <a:xfrm>
            <a:off x="214055" y="342391"/>
            <a:ext cx="5777948" cy="1325563"/>
          </a:xfrm>
        </p:spPr>
        <p:txBody>
          <a:bodyPr/>
          <a:lstStyle/>
          <a:p>
            <a:r>
              <a:rPr lang="en-US" dirty="0"/>
              <a:t>It’s The Economy, Stupid</a:t>
            </a:r>
            <a:br>
              <a:rPr lang="en-US" dirty="0"/>
            </a:br>
            <a:r>
              <a:rPr lang="en-US" sz="2800" dirty="0"/>
              <a:t>(apologies to James Carville)</a:t>
            </a:r>
          </a:p>
        </p:txBody>
      </p:sp>
      <p:grpSp>
        <p:nvGrpSpPr>
          <p:cNvPr id="3" name="Group 2">
            <a:extLst>
              <a:ext uri="{FF2B5EF4-FFF2-40B4-BE49-F238E27FC236}">
                <a16:creationId xmlns:a16="http://schemas.microsoft.com/office/drawing/2014/main" id="{0866BC7F-AFB5-424B-AF2F-90B790298DE2}"/>
              </a:ext>
            </a:extLst>
          </p:cNvPr>
          <p:cNvGrpSpPr/>
          <p:nvPr/>
        </p:nvGrpSpPr>
        <p:grpSpPr>
          <a:xfrm>
            <a:off x="2111963" y="50274"/>
            <a:ext cx="1855304" cy="954898"/>
            <a:chOff x="2012866" y="107945"/>
            <a:chExt cx="1855304" cy="954898"/>
          </a:xfrm>
        </p:grpSpPr>
        <p:cxnSp>
          <p:nvCxnSpPr>
            <p:cNvPr id="5" name="Straight Connector 4">
              <a:extLst>
                <a:ext uri="{FF2B5EF4-FFF2-40B4-BE49-F238E27FC236}">
                  <a16:creationId xmlns:a16="http://schemas.microsoft.com/office/drawing/2014/main" id="{86947C26-88C4-4ADD-88E0-3A84DB0C908F}"/>
                </a:ext>
              </a:extLst>
            </p:cNvPr>
            <p:cNvCxnSpPr>
              <a:cxnSpLocks/>
            </p:cNvCxnSpPr>
            <p:nvPr/>
          </p:nvCxnSpPr>
          <p:spPr>
            <a:xfrm flipV="1">
              <a:off x="2012866" y="606865"/>
              <a:ext cx="1855304" cy="455978"/>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329562C-DDA6-4B32-9DBD-28E6267AF0B9}"/>
                </a:ext>
              </a:extLst>
            </p:cNvPr>
            <p:cNvSpPr/>
            <p:nvPr/>
          </p:nvSpPr>
          <p:spPr>
            <a:xfrm>
              <a:off x="2098994" y="107945"/>
              <a:ext cx="1519758" cy="646331"/>
            </a:xfrm>
            <a:prstGeom prst="rect">
              <a:avLst/>
            </a:prstGeom>
            <a:noFill/>
          </p:spPr>
          <p:txBody>
            <a:bodyPr wrap="square" lIns="91440" tIns="45720" rIns="91440" bIns="45720">
              <a:spAutoFit/>
            </a:bodyPr>
            <a:lstStyle/>
            <a:p>
              <a:pPr algn="ctr"/>
              <a:r>
                <a:rPr lang="en-US" sz="3600" b="1" cap="none" spc="0" dirty="0">
                  <a:ln w="0"/>
                  <a:solidFill>
                    <a:srgbClr val="FF0000"/>
                  </a:solidFill>
                  <a:effectLst>
                    <a:outerShdw blurRad="38100" dist="25400" dir="5400000" algn="ctr" rotWithShape="0">
                      <a:srgbClr val="6E747A">
                        <a:alpha val="43000"/>
                      </a:srgbClr>
                    </a:outerShdw>
                  </a:effectLst>
                  <a:latin typeface="Comic Sans MS" panose="030F0702030302020204" pitchFamily="66" charset="0"/>
                </a:rPr>
                <a:t>DATA</a:t>
              </a:r>
            </a:p>
          </p:txBody>
        </p:sp>
      </p:grpSp>
      <p:pic>
        <p:nvPicPr>
          <p:cNvPr id="13" name="Picture 12">
            <a:extLst>
              <a:ext uri="{FF2B5EF4-FFF2-40B4-BE49-F238E27FC236}">
                <a16:creationId xmlns:a16="http://schemas.microsoft.com/office/drawing/2014/main" id="{21BABCB6-7F53-42D6-A6DE-44BC2F8F4CF6}"/>
              </a:ext>
            </a:extLst>
          </p:cNvPr>
          <p:cNvPicPr>
            <a:picLocks noChangeAspect="1"/>
          </p:cNvPicPr>
          <p:nvPr/>
        </p:nvPicPr>
        <p:blipFill rotWithShape="1">
          <a:blip r:embed="rId3"/>
          <a:srcRect b="49154"/>
          <a:stretch/>
        </p:blipFill>
        <p:spPr>
          <a:xfrm>
            <a:off x="6608457" y="78743"/>
            <a:ext cx="5256215" cy="2954521"/>
          </a:xfrm>
          <a:prstGeom prst="rect">
            <a:avLst/>
          </a:prstGeom>
        </p:spPr>
      </p:pic>
      <p:sp>
        <p:nvSpPr>
          <p:cNvPr id="16" name="Content Placeholder 2">
            <a:extLst>
              <a:ext uri="{FF2B5EF4-FFF2-40B4-BE49-F238E27FC236}">
                <a16:creationId xmlns:a16="http://schemas.microsoft.com/office/drawing/2014/main" id="{917479B1-E25A-4923-B8C0-7CBA863FA8B5}"/>
              </a:ext>
            </a:extLst>
          </p:cNvPr>
          <p:cNvSpPr txBox="1">
            <a:spLocks/>
          </p:cNvSpPr>
          <p:nvPr/>
        </p:nvSpPr>
        <p:spPr>
          <a:xfrm>
            <a:off x="214055" y="1866732"/>
            <a:ext cx="6398453" cy="44479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900" dirty="0"/>
              <a:t>Our “deliverable” is relevant, defensible data products accessible by the community</a:t>
            </a:r>
          </a:p>
          <a:p>
            <a:r>
              <a:rPr lang="en-US" sz="2900" dirty="0"/>
              <a:t>Luckily, part of our lab is very involved in the Argo-BGC data processing and  QC pipeline</a:t>
            </a:r>
          </a:p>
          <a:p>
            <a:r>
              <a:rPr lang="en-US" sz="2900" dirty="0"/>
              <a:t>The CPF generates files that can feed the GO-BGC data pipeline</a:t>
            </a:r>
          </a:p>
          <a:p>
            <a:pPr marL="0" indent="0">
              <a:buNone/>
            </a:pPr>
            <a:r>
              <a:rPr lang="en-US" sz="1600" dirty="0">
                <a:hlinkClick r:id="rId4"/>
              </a:rPr>
              <a:t>https://www.go-bgc.org/data/access-and-visualization#float-data-access</a:t>
            </a:r>
            <a:r>
              <a:rPr lang="en-US" sz="1600" dirty="0"/>
              <a:t> </a:t>
            </a:r>
          </a:p>
        </p:txBody>
      </p:sp>
      <p:sp>
        <p:nvSpPr>
          <p:cNvPr id="6" name="TextBox 5"/>
          <p:cNvSpPr txBox="1"/>
          <p:nvPr/>
        </p:nvSpPr>
        <p:spPr>
          <a:xfrm>
            <a:off x="7527268" y="2450563"/>
            <a:ext cx="3422644" cy="523220"/>
          </a:xfrm>
          <a:prstGeom prst="rect">
            <a:avLst/>
          </a:prstGeom>
          <a:solidFill>
            <a:schemeClr val="tx1"/>
          </a:solidFill>
          <a:ln>
            <a:solidFill>
              <a:schemeClr val="bg1"/>
            </a:solidFill>
          </a:ln>
        </p:spPr>
        <p:txBody>
          <a:bodyPr wrap="square" rtlCol="0">
            <a:spAutoFit/>
          </a:bodyPr>
          <a:lstStyle/>
          <a:p>
            <a:pPr algn="ctr"/>
            <a:r>
              <a:rPr lang="en-US" sz="2800" dirty="0">
                <a:solidFill>
                  <a:schemeClr val="bg1"/>
                </a:solidFill>
              </a:rPr>
              <a:t>Current Data System</a:t>
            </a:r>
          </a:p>
        </p:txBody>
      </p:sp>
      <p:sp>
        <p:nvSpPr>
          <p:cNvPr id="17" name="TextBox 16"/>
          <p:cNvSpPr txBox="1"/>
          <p:nvPr/>
        </p:nvSpPr>
        <p:spPr>
          <a:xfrm>
            <a:off x="6522642" y="3263260"/>
            <a:ext cx="5427843" cy="3017520"/>
          </a:xfrm>
          <a:prstGeom prst="rect">
            <a:avLst/>
          </a:prstGeom>
          <a:solidFill>
            <a:schemeClr val="tx1"/>
          </a:solidFill>
          <a:ln>
            <a:solidFill>
              <a:schemeClr val="bg1"/>
            </a:solidFill>
          </a:ln>
        </p:spPr>
        <p:txBody>
          <a:bodyPr wrap="square" rtlCol="0">
            <a:spAutoFit/>
          </a:bodyPr>
          <a:lstStyle/>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p:txBody>
      </p:sp>
      <p:pic>
        <p:nvPicPr>
          <p:cNvPr id="8" name="Picture 7"/>
          <p:cNvPicPr>
            <a:picLocks noChangeAspect="1"/>
          </p:cNvPicPr>
          <p:nvPr/>
        </p:nvPicPr>
        <p:blipFill>
          <a:blip r:embed="rId5"/>
          <a:stretch>
            <a:fillRect/>
          </a:stretch>
        </p:blipFill>
        <p:spPr>
          <a:xfrm>
            <a:off x="6726297" y="4459526"/>
            <a:ext cx="2885347" cy="798658"/>
          </a:xfrm>
          <a:prstGeom prst="rect">
            <a:avLst/>
          </a:prstGeom>
          <a:ln>
            <a:solidFill>
              <a:schemeClr val="bg1"/>
            </a:solidFill>
          </a:ln>
        </p:spPr>
      </p:pic>
      <p:pic>
        <p:nvPicPr>
          <p:cNvPr id="10" name="Picture 9"/>
          <p:cNvPicPr>
            <a:picLocks noChangeAspect="1"/>
          </p:cNvPicPr>
          <p:nvPr/>
        </p:nvPicPr>
        <p:blipFill rotWithShape="1">
          <a:blip r:embed="rId6"/>
          <a:srcRect r="-9049"/>
          <a:stretch/>
        </p:blipFill>
        <p:spPr>
          <a:xfrm>
            <a:off x="6910563" y="5032220"/>
            <a:ext cx="2785311" cy="1070835"/>
          </a:xfrm>
          <a:prstGeom prst="rect">
            <a:avLst/>
          </a:prstGeom>
          <a:ln>
            <a:solidFill>
              <a:schemeClr val="bg1"/>
            </a:solidFill>
          </a:ln>
        </p:spPr>
      </p:pic>
      <p:pic>
        <p:nvPicPr>
          <p:cNvPr id="9" name="Picture 8"/>
          <p:cNvPicPr>
            <a:picLocks noChangeAspect="1"/>
          </p:cNvPicPr>
          <p:nvPr/>
        </p:nvPicPr>
        <p:blipFill rotWithShape="1">
          <a:blip r:embed="rId7"/>
          <a:srcRect t="7855" b="1"/>
          <a:stretch/>
        </p:blipFill>
        <p:spPr>
          <a:xfrm>
            <a:off x="8854325" y="5336331"/>
            <a:ext cx="2950568" cy="819438"/>
          </a:xfrm>
          <a:prstGeom prst="rect">
            <a:avLst/>
          </a:prstGeom>
          <a:ln>
            <a:solidFill>
              <a:schemeClr val="bg1"/>
            </a:solidFill>
          </a:ln>
        </p:spPr>
      </p:pic>
      <p:pic>
        <p:nvPicPr>
          <p:cNvPr id="18" name="Picture 17"/>
          <p:cNvPicPr>
            <a:picLocks noChangeAspect="1"/>
          </p:cNvPicPr>
          <p:nvPr/>
        </p:nvPicPr>
        <p:blipFill>
          <a:blip r:embed="rId8"/>
          <a:stretch>
            <a:fillRect/>
          </a:stretch>
        </p:blipFill>
        <p:spPr>
          <a:xfrm>
            <a:off x="9236563" y="4350586"/>
            <a:ext cx="2368489" cy="603487"/>
          </a:xfrm>
          <a:prstGeom prst="rect">
            <a:avLst/>
          </a:prstGeom>
          <a:ln>
            <a:solidFill>
              <a:schemeClr val="bg1"/>
            </a:solidFill>
          </a:ln>
        </p:spPr>
      </p:pic>
      <p:sp>
        <p:nvSpPr>
          <p:cNvPr id="20" name="TextBox 19"/>
          <p:cNvSpPr txBox="1"/>
          <p:nvPr/>
        </p:nvSpPr>
        <p:spPr>
          <a:xfrm>
            <a:off x="6622964" y="3322741"/>
            <a:ext cx="1734207" cy="523220"/>
          </a:xfrm>
          <a:prstGeom prst="rect">
            <a:avLst/>
          </a:prstGeom>
          <a:solidFill>
            <a:schemeClr val="tx1"/>
          </a:solidFill>
          <a:ln>
            <a:solidFill>
              <a:schemeClr val="bg1"/>
            </a:solidFill>
          </a:ln>
        </p:spPr>
        <p:txBody>
          <a:bodyPr wrap="square" rtlCol="0">
            <a:spAutoFit/>
          </a:bodyPr>
          <a:lstStyle/>
          <a:p>
            <a:pPr algn="ctr"/>
            <a:r>
              <a:rPr lang="en-US" sz="2800" dirty="0">
                <a:solidFill>
                  <a:schemeClr val="bg1"/>
                </a:solidFill>
              </a:rPr>
              <a:t>Eventually</a:t>
            </a:r>
          </a:p>
        </p:txBody>
      </p:sp>
      <p:pic>
        <p:nvPicPr>
          <p:cNvPr id="4" name="Picture 3"/>
          <p:cNvPicPr>
            <a:picLocks noChangeAspect="1"/>
          </p:cNvPicPr>
          <p:nvPr/>
        </p:nvPicPr>
        <p:blipFill>
          <a:blip r:embed="rId9"/>
          <a:stretch>
            <a:fillRect/>
          </a:stretch>
        </p:blipFill>
        <p:spPr>
          <a:xfrm>
            <a:off x="8220590" y="3687084"/>
            <a:ext cx="3497044" cy="609792"/>
          </a:xfrm>
          <a:prstGeom prst="rect">
            <a:avLst/>
          </a:prstGeom>
          <a:ln>
            <a:solidFill>
              <a:schemeClr val="bg1"/>
            </a:solidFill>
          </a:ln>
        </p:spPr>
      </p:pic>
    </p:spTree>
    <p:extLst>
      <p:ext uri="{BB962C8B-B14F-4D97-AF65-F5344CB8AC3E}">
        <p14:creationId xmlns:p14="http://schemas.microsoft.com/office/powerpoint/2010/main" val="1781752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8058511" y="-113522"/>
            <a:ext cx="2834872" cy="1046283"/>
          </a:xfrm>
        </p:spPr>
        <p:txBody>
          <a:bodyPr>
            <a:normAutofit/>
          </a:bodyPr>
          <a:lstStyle/>
          <a:p>
            <a:pPr algn="ctr"/>
            <a:r>
              <a:rPr lang="en-US" sz="3600" dirty="0">
                <a:latin typeface="+mn-lt"/>
              </a:rPr>
              <a:t>Float </a:t>
            </a:r>
            <a:r>
              <a:rPr lang="en-US" sz="3600" dirty="0" err="1">
                <a:latin typeface="+mn-lt"/>
              </a:rPr>
              <a:t>Viz</a:t>
            </a:r>
            <a:endParaRPr lang="en-US" sz="3600" dirty="0">
              <a:latin typeface="+mn-lt"/>
            </a:endParaRPr>
          </a:p>
        </p:txBody>
      </p:sp>
      <p:pic>
        <p:nvPicPr>
          <p:cNvPr id="17" name="Picture 16">
            <a:extLst>
              <a:ext uri="{FF2B5EF4-FFF2-40B4-BE49-F238E27FC236}">
                <a16:creationId xmlns:a16="http://schemas.microsoft.com/office/drawing/2014/main" id="{CB5A1096-765A-4D13-B827-3A116B844D4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380"/>
          <a:stretch/>
        </p:blipFill>
        <p:spPr>
          <a:xfrm>
            <a:off x="224852" y="648080"/>
            <a:ext cx="6006935" cy="6086095"/>
          </a:xfrm>
          <a:prstGeom prst="rect">
            <a:avLst/>
          </a:prstGeom>
          <a:ln w="19050">
            <a:solidFill>
              <a:schemeClr val="bg1"/>
            </a:solidFill>
          </a:ln>
        </p:spPr>
      </p:pic>
      <p:pic>
        <p:nvPicPr>
          <p:cNvPr id="3" name="Picture 2">
            <a:extLst>
              <a:ext uri="{FF2B5EF4-FFF2-40B4-BE49-F238E27FC236}">
                <a16:creationId xmlns:a16="http://schemas.microsoft.com/office/drawing/2014/main" id="{CE4A97B8-C674-47EC-A639-DAE70DE65D85}"/>
              </a:ext>
            </a:extLst>
          </p:cNvPr>
          <p:cNvPicPr>
            <a:picLocks noChangeAspect="1"/>
          </p:cNvPicPr>
          <p:nvPr/>
        </p:nvPicPr>
        <p:blipFill>
          <a:blip r:embed="rId4"/>
          <a:stretch>
            <a:fillRect/>
          </a:stretch>
        </p:blipFill>
        <p:spPr>
          <a:xfrm>
            <a:off x="6644243" y="648080"/>
            <a:ext cx="5249485" cy="3260519"/>
          </a:xfrm>
          <a:prstGeom prst="rect">
            <a:avLst/>
          </a:prstGeom>
        </p:spPr>
      </p:pic>
      <p:pic>
        <p:nvPicPr>
          <p:cNvPr id="15" name="Picture 14">
            <a:extLst>
              <a:ext uri="{FF2B5EF4-FFF2-40B4-BE49-F238E27FC236}">
                <a16:creationId xmlns:a16="http://schemas.microsoft.com/office/drawing/2014/main" id="{25F16012-606E-4CAA-BDD5-0831D718E78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2903" r="65112" b="31756"/>
          <a:stretch/>
        </p:blipFill>
        <p:spPr>
          <a:xfrm>
            <a:off x="6231787" y="4476397"/>
            <a:ext cx="2174004" cy="2257778"/>
          </a:xfrm>
          <a:prstGeom prst="rect">
            <a:avLst/>
          </a:prstGeom>
          <a:ln w="19050">
            <a:solidFill>
              <a:schemeClr val="bg1"/>
            </a:solidFill>
          </a:ln>
        </p:spPr>
      </p:pic>
      <p:sp>
        <p:nvSpPr>
          <p:cNvPr id="7" name="Title 1">
            <a:extLst>
              <a:ext uri="{FF2B5EF4-FFF2-40B4-BE49-F238E27FC236}">
                <a16:creationId xmlns:a16="http://schemas.microsoft.com/office/drawing/2014/main" id="{EF0FD886-61A6-4140-A73F-4BB3D2D7C818}"/>
              </a:ext>
            </a:extLst>
          </p:cNvPr>
          <p:cNvSpPr txBox="1">
            <a:spLocks/>
          </p:cNvSpPr>
          <p:nvPr/>
        </p:nvSpPr>
        <p:spPr>
          <a:xfrm>
            <a:off x="986006" y="-113522"/>
            <a:ext cx="4292617" cy="10462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latin typeface="+mn-lt"/>
              </a:rPr>
              <a:t>Web Ocean Data </a:t>
            </a:r>
            <a:r>
              <a:rPr lang="en-US" sz="3600" dirty="0" err="1">
                <a:latin typeface="+mn-lt"/>
              </a:rPr>
              <a:t>Viz</a:t>
            </a:r>
            <a:endParaRPr lang="en-US" sz="3600" dirty="0">
              <a:latin typeface="+mn-lt"/>
            </a:endParaRPr>
          </a:p>
        </p:txBody>
      </p:sp>
    </p:spTree>
    <p:extLst>
      <p:ext uri="{BB962C8B-B14F-4D97-AF65-F5344CB8AC3E}">
        <p14:creationId xmlns:p14="http://schemas.microsoft.com/office/powerpoint/2010/main" val="556703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15418AD-ABE0-4F42-8565-FF06E5073E0B}"/>
              </a:ext>
            </a:extLst>
          </p:cNvPr>
          <p:cNvPicPr>
            <a:picLocks noChangeAspect="1"/>
          </p:cNvPicPr>
          <p:nvPr/>
        </p:nvPicPr>
        <p:blipFill rotWithShape="1">
          <a:blip r:embed="rId3"/>
          <a:srcRect t="48743" r="62883" b="14956"/>
          <a:stretch/>
        </p:blipFill>
        <p:spPr>
          <a:xfrm>
            <a:off x="5533813" y="2976064"/>
            <a:ext cx="4101446" cy="3288565"/>
          </a:xfrm>
          <a:prstGeom prst="rect">
            <a:avLst/>
          </a:prstGeom>
        </p:spPr>
      </p:pic>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59418" y="11843"/>
            <a:ext cx="5190217" cy="1319281"/>
          </a:xfrm>
        </p:spPr>
        <p:txBody>
          <a:bodyPr>
            <a:normAutofit/>
          </a:bodyPr>
          <a:lstStyle/>
          <a:p>
            <a:pPr algn="ctr"/>
            <a:r>
              <a:rPr lang="en-US" sz="5400" dirty="0">
                <a:latin typeface="+mn-lt"/>
              </a:rPr>
              <a:t>“Other” Science</a:t>
            </a:r>
          </a:p>
        </p:txBody>
      </p:sp>
      <p:sp>
        <p:nvSpPr>
          <p:cNvPr id="5" name="TextBox 4"/>
          <p:cNvSpPr txBox="1"/>
          <p:nvPr/>
        </p:nvSpPr>
        <p:spPr>
          <a:xfrm>
            <a:off x="208613" y="1090689"/>
            <a:ext cx="5287199" cy="5478423"/>
          </a:xfrm>
          <a:prstGeom prst="rect">
            <a:avLst/>
          </a:prstGeom>
          <a:noFill/>
        </p:spPr>
        <p:txBody>
          <a:bodyPr wrap="square" rtlCol="0">
            <a:spAutoFit/>
          </a:bodyPr>
          <a:lstStyle/>
          <a:p>
            <a:pPr marL="457200" indent="-457200">
              <a:buFont typeface="Arial" panose="020B0604020202020204" pitchFamily="34" charset="0"/>
              <a:buChar char="•"/>
            </a:pPr>
            <a:r>
              <a:rPr lang="en-US" sz="3000" dirty="0"/>
              <a:t>Can we infer vertical mixing rates from Argo float ascent rates?</a:t>
            </a:r>
          </a:p>
          <a:p>
            <a:pPr marL="457200" indent="-457200">
              <a:buFont typeface="Arial" panose="020B0604020202020204" pitchFamily="34" charset="0"/>
              <a:buChar char="•"/>
            </a:pPr>
            <a:r>
              <a:rPr lang="en-US" sz="3000" dirty="0"/>
              <a:t>Use a CPF with turbulence sensor to acquire high quality turbulence data</a:t>
            </a:r>
          </a:p>
          <a:p>
            <a:pPr marL="457200" indent="-457200">
              <a:buFont typeface="Arial" panose="020B0604020202020204" pitchFamily="34" charset="0"/>
              <a:buChar char="•"/>
            </a:pPr>
            <a:r>
              <a:rPr lang="en-US" sz="3000" dirty="0"/>
              <a:t>See if similar results can be achieved with standard BGC sensors</a:t>
            </a:r>
          </a:p>
          <a:p>
            <a:pPr marL="457200" indent="-457200">
              <a:buFont typeface="Arial" panose="020B0604020202020204" pitchFamily="34" charset="0"/>
              <a:buChar char="•"/>
            </a:pPr>
            <a:endParaRPr lang="en-US" sz="1400" dirty="0"/>
          </a:p>
          <a:p>
            <a:r>
              <a:rPr lang="en-US" sz="1600" dirty="0"/>
              <a:t>Magdalena M Carranza(1), Gene Massion, Yui Takeshita and Ken Johnson; Presented at the Gordon Research Conference on Ocean Mixing, Mount Holyoke, MA June 5-10 2022</a:t>
            </a:r>
          </a:p>
          <a:p>
            <a:pPr marL="457200" indent="-457200">
              <a:buFont typeface="Arial" panose="020B0604020202020204" pitchFamily="34" charset="0"/>
              <a:buChar char="•"/>
            </a:pPr>
            <a:endParaRPr lang="en-US" dirty="0"/>
          </a:p>
        </p:txBody>
      </p:sp>
      <p:pic>
        <p:nvPicPr>
          <p:cNvPr id="3" name="Picture 2"/>
          <p:cNvPicPr>
            <a:picLocks noChangeAspect="1"/>
          </p:cNvPicPr>
          <p:nvPr/>
        </p:nvPicPr>
        <p:blipFill rotWithShape="1">
          <a:blip r:embed="rId3"/>
          <a:srcRect b="51079"/>
          <a:stretch/>
        </p:blipFill>
        <p:spPr>
          <a:xfrm>
            <a:off x="5442409" y="248235"/>
            <a:ext cx="6514799" cy="2612830"/>
          </a:xfrm>
          <a:prstGeom prst="rect">
            <a:avLst/>
          </a:prstGeom>
        </p:spPr>
      </p:pic>
      <p:sp>
        <p:nvSpPr>
          <p:cNvPr id="7" name="TextBox 6"/>
          <p:cNvSpPr txBox="1"/>
          <p:nvPr/>
        </p:nvSpPr>
        <p:spPr>
          <a:xfrm>
            <a:off x="7639520" y="2294475"/>
            <a:ext cx="1532921" cy="461665"/>
          </a:xfrm>
          <a:prstGeom prst="rect">
            <a:avLst/>
          </a:prstGeom>
          <a:solidFill>
            <a:schemeClr val="accent1">
              <a:lumMod val="60000"/>
              <a:lumOff val="40000"/>
            </a:schemeClr>
          </a:solidFill>
          <a:ln w="25400">
            <a:solidFill>
              <a:srgbClr val="FF0000"/>
            </a:solidFill>
          </a:ln>
        </p:spPr>
        <p:txBody>
          <a:bodyPr wrap="square" rtlCol="0">
            <a:spAutoFit/>
          </a:bodyPr>
          <a:lstStyle/>
          <a:p>
            <a:pPr algn="ctr"/>
            <a:r>
              <a:rPr lang="en-US" sz="2400" dirty="0"/>
              <a:t>Acoustics?</a:t>
            </a:r>
          </a:p>
        </p:txBody>
      </p:sp>
      <p:cxnSp>
        <p:nvCxnSpPr>
          <p:cNvPr id="9" name="Straight Arrow Connector 8"/>
          <p:cNvCxnSpPr>
            <a:cxnSpLocks/>
            <a:endCxn id="7" idx="0"/>
          </p:cNvCxnSpPr>
          <p:nvPr/>
        </p:nvCxnSpPr>
        <p:spPr>
          <a:xfrm>
            <a:off x="7211599" y="1815287"/>
            <a:ext cx="1194382" cy="47918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21F832B-39A6-421B-BA10-5BAFD6B6996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318" r="7074" b="25227"/>
          <a:stretch/>
        </p:blipFill>
        <p:spPr>
          <a:xfrm rot="5400000">
            <a:off x="8893724" y="3891219"/>
            <a:ext cx="3677723" cy="1913211"/>
          </a:xfrm>
          <a:prstGeom prst="rect">
            <a:avLst/>
          </a:prstGeom>
          <a:ln w="25400">
            <a:solidFill>
              <a:schemeClr val="tx1"/>
            </a:solidFill>
          </a:ln>
        </p:spPr>
      </p:pic>
      <p:sp>
        <p:nvSpPr>
          <p:cNvPr id="11" name="Oval 10">
            <a:extLst>
              <a:ext uri="{FF2B5EF4-FFF2-40B4-BE49-F238E27FC236}">
                <a16:creationId xmlns:a16="http://schemas.microsoft.com/office/drawing/2014/main" id="{F40B9711-17D0-4B53-93E0-3A3973F5A5D2}"/>
              </a:ext>
            </a:extLst>
          </p:cNvPr>
          <p:cNvSpPr/>
          <p:nvPr/>
        </p:nvSpPr>
        <p:spPr>
          <a:xfrm>
            <a:off x="6423323" y="1441419"/>
            <a:ext cx="1576552" cy="37386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53A9CB6-5647-4E41-9FDB-A10768DAF39E}"/>
              </a:ext>
            </a:extLst>
          </p:cNvPr>
          <p:cNvSpPr txBox="1"/>
          <p:nvPr/>
        </p:nvSpPr>
        <p:spPr>
          <a:xfrm>
            <a:off x="6276459" y="6006680"/>
            <a:ext cx="906773" cy="276999"/>
          </a:xfrm>
          <a:prstGeom prst="rect">
            <a:avLst/>
          </a:prstGeom>
          <a:solidFill>
            <a:schemeClr val="tx1"/>
          </a:solidFill>
          <a:ln>
            <a:noFill/>
          </a:ln>
        </p:spPr>
        <p:txBody>
          <a:bodyPr wrap="square" rtlCol="0">
            <a:spAutoFit/>
          </a:bodyPr>
          <a:lstStyle/>
          <a:p>
            <a:pPr algn="ctr"/>
            <a:r>
              <a:rPr lang="en-US" sz="1200" dirty="0">
                <a:solidFill>
                  <a:schemeClr val="bg1"/>
                </a:solidFill>
              </a:rPr>
              <a:t>Inclination</a:t>
            </a:r>
          </a:p>
        </p:txBody>
      </p:sp>
      <p:sp>
        <p:nvSpPr>
          <p:cNvPr id="19" name="TextBox 18">
            <a:extLst>
              <a:ext uri="{FF2B5EF4-FFF2-40B4-BE49-F238E27FC236}">
                <a16:creationId xmlns:a16="http://schemas.microsoft.com/office/drawing/2014/main" id="{2945E9B3-C157-48D4-AA74-71B134F187BC}"/>
              </a:ext>
            </a:extLst>
          </p:cNvPr>
          <p:cNvSpPr txBox="1"/>
          <p:nvPr/>
        </p:nvSpPr>
        <p:spPr>
          <a:xfrm>
            <a:off x="7495126" y="6033796"/>
            <a:ext cx="861391" cy="461665"/>
          </a:xfrm>
          <a:prstGeom prst="rect">
            <a:avLst/>
          </a:prstGeom>
          <a:solidFill>
            <a:schemeClr val="tx1"/>
          </a:solidFill>
          <a:ln>
            <a:noFill/>
          </a:ln>
        </p:spPr>
        <p:txBody>
          <a:bodyPr wrap="square" rtlCol="0">
            <a:spAutoFit/>
          </a:bodyPr>
          <a:lstStyle/>
          <a:p>
            <a:pPr algn="ctr"/>
            <a:r>
              <a:rPr lang="en-US" sz="1200" dirty="0">
                <a:solidFill>
                  <a:schemeClr val="bg1"/>
                </a:solidFill>
              </a:rPr>
              <a:t>Profile</a:t>
            </a:r>
          </a:p>
          <a:p>
            <a:pPr algn="ctr"/>
            <a:r>
              <a:rPr lang="en-US" sz="1200" dirty="0">
                <a:solidFill>
                  <a:schemeClr val="bg1"/>
                </a:solidFill>
              </a:rPr>
              <a:t>Speed</a:t>
            </a:r>
          </a:p>
        </p:txBody>
      </p:sp>
      <p:sp>
        <p:nvSpPr>
          <p:cNvPr id="22" name="TextBox 21">
            <a:extLst>
              <a:ext uri="{FF2B5EF4-FFF2-40B4-BE49-F238E27FC236}">
                <a16:creationId xmlns:a16="http://schemas.microsoft.com/office/drawing/2014/main" id="{3DF10A05-A975-424B-970B-0B61F652333B}"/>
              </a:ext>
            </a:extLst>
          </p:cNvPr>
          <p:cNvSpPr txBox="1"/>
          <p:nvPr/>
        </p:nvSpPr>
        <p:spPr>
          <a:xfrm>
            <a:off x="8602695" y="5997155"/>
            <a:ext cx="861391" cy="276999"/>
          </a:xfrm>
          <a:prstGeom prst="rect">
            <a:avLst/>
          </a:prstGeom>
          <a:solidFill>
            <a:schemeClr val="tx1"/>
          </a:solidFill>
          <a:ln>
            <a:noFill/>
          </a:ln>
        </p:spPr>
        <p:txBody>
          <a:bodyPr wrap="square" rtlCol="0">
            <a:spAutoFit/>
          </a:bodyPr>
          <a:lstStyle/>
          <a:p>
            <a:pPr algn="ctr"/>
            <a:r>
              <a:rPr lang="en-US" sz="1200" dirty="0">
                <a:solidFill>
                  <a:schemeClr val="bg1"/>
                </a:solidFill>
              </a:rPr>
              <a:t>Vibration</a:t>
            </a:r>
          </a:p>
        </p:txBody>
      </p:sp>
    </p:spTree>
    <p:extLst>
      <p:ext uri="{BB962C8B-B14F-4D97-AF65-F5344CB8AC3E}">
        <p14:creationId xmlns:p14="http://schemas.microsoft.com/office/powerpoint/2010/main" val="3788585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3613417" y="2178130"/>
            <a:ext cx="4394310" cy="1639870"/>
          </a:xfrm>
        </p:spPr>
        <p:txBody>
          <a:bodyPr>
            <a:normAutofit/>
          </a:bodyPr>
          <a:lstStyle/>
          <a:p>
            <a:pPr algn="ctr"/>
            <a:r>
              <a:rPr lang="en-US" sz="4800" dirty="0">
                <a:latin typeface="+mn-lt"/>
              </a:rPr>
              <a:t>The CPF</a:t>
            </a:r>
          </a:p>
        </p:txBody>
      </p:sp>
    </p:spTree>
    <p:extLst>
      <p:ext uri="{BB962C8B-B14F-4D97-AF65-F5344CB8AC3E}">
        <p14:creationId xmlns:p14="http://schemas.microsoft.com/office/powerpoint/2010/main" val="21098256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CPF Functionality</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4000" b="1" dirty="0"/>
              <a:t>Depth range = 0 to 350 meters</a:t>
            </a:r>
          </a:p>
          <a:p>
            <a:pPr marL="0" indent="0">
              <a:buNone/>
            </a:pPr>
            <a:endParaRPr lang="en-US" dirty="0"/>
          </a:p>
        </p:txBody>
      </p:sp>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85786" y="2932360"/>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63112" y="413789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63112" y="4894698"/>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630417" y="2905274"/>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511096" y="5079364"/>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707742" y="4110808"/>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55850" y="1098836"/>
            <a:ext cx="6887279" cy="10813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57403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7211223" cy="900257"/>
          </a:xfrm>
        </p:spPr>
        <p:txBody>
          <a:bodyPr/>
          <a:lstStyle/>
          <a:p>
            <a:pPr algn="ctr"/>
            <a:r>
              <a:rPr lang="en-US" dirty="0">
                <a:latin typeface="+mn-lt"/>
              </a:rPr>
              <a:t>Lots of Volume Change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28707" y="1019367"/>
            <a:ext cx="8364850" cy="5367920"/>
          </a:xfrm>
        </p:spPr>
        <p:txBody>
          <a:bodyPr>
            <a:normAutofit lnSpcReduction="10000"/>
          </a:bodyPr>
          <a:lstStyle/>
          <a:p>
            <a:r>
              <a:rPr lang="en-US" sz="3000" dirty="0"/>
              <a:t>Depth range = 0 to 350 meters</a:t>
            </a:r>
          </a:p>
          <a:p>
            <a:r>
              <a:rPr lang="en-US" sz="4000" b="1" dirty="0"/>
              <a:t>Buoyancy engine </a:t>
            </a:r>
            <a:r>
              <a:rPr lang="en-US" sz="4000" b="1" dirty="0">
                <a:latin typeface="Symbol" panose="05050102010706020507" pitchFamily="18" charset="2"/>
              </a:rPr>
              <a:t>D</a:t>
            </a:r>
            <a:r>
              <a:rPr lang="en-US" sz="4000" b="1" dirty="0"/>
              <a:t>V/V = 3.5 liters / 40 liters = 9%</a:t>
            </a:r>
          </a:p>
          <a:p>
            <a:pPr lvl="1"/>
            <a:r>
              <a:rPr lang="en-US" sz="3200" b="1" dirty="0"/>
              <a:t>Profile from freshwater thru 35 </a:t>
            </a:r>
            <a:r>
              <a:rPr lang="en-US" sz="3200" b="1" dirty="0" err="1"/>
              <a:t>psu</a:t>
            </a:r>
            <a:r>
              <a:rPr lang="en-US" sz="3200" b="1" dirty="0"/>
              <a:t> = 2.5%</a:t>
            </a:r>
            <a:endParaRPr lang="en-US" sz="2800" b="1" dirty="0"/>
          </a:p>
          <a:p>
            <a:pPr lvl="1"/>
            <a:r>
              <a:rPr lang="en-US" sz="3200" b="1" dirty="0"/>
              <a:t>Vertical velocity = zero to ~40 cm/sec</a:t>
            </a:r>
          </a:p>
          <a:p>
            <a:pPr lvl="1"/>
            <a:r>
              <a:rPr lang="en-US" sz="3200" b="1" dirty="0"/>
              <a:t>Ability to anchor and de-anchor</a:t>
            </a:r>
          </a:p>
          <a:p>
            <a:pPr lvl="1"/>
            <a:r>
              <a:rPr lang="en-US" sz="3200" b="1" dirty="0"/>
              <a:t>Reserve buoyancy to offset biofouling-mud buildup </a:t>
            </a:r>
          </a:p>
          <a:p>
            <a:pPr lvl="1"/>
            <a:r>
              <a:rPr lang="en-US" sz="3200" b="1" dirty="0"/>
              <a:t>Easy ballasting</a:t>
            </a:r>
          </a:p>
          <a:p>
            <a:pPr lvl="1"/>
            <a:r>
              <a:rPr lang="en-US" sz="3200" b="1" dirty="0"/>
              <a:t>Most (maybe all) other profiling floats: 0.28 to 0.8 liters</a:t>
            </a:r>
            <a:endParaRPr lang="en-US" dirty="0"/>
          </a:p>
        </p:txBody>
      </p:sp>
      <p:pic>
        <p:nvPicPr>
          <p:cNvPr id="10" name="Picture 9"/>
          <p:cNvPicPr>
            <a:picLocks noChangeAspect="1"/>
          </p:cNvPicPr>
          <p:nvPr/>
        </p:nvPicPr>
        <p:blipFill>
          <a:blip r:embed="rId3"/>
          <a:stretch>
            <a:fillRect/>
          </a:stretch>
        </p:blipFill>
        <p:spPr>
          <a:xfrm>
            <a:off x="9306160" y="547517"/>
            <a:ext cx="2047640" cy="6088676"/>
          </a:xfrm>
          <a:prstGeom prst="rect">
            <a:avLst/>
          </a:prstGeom>
        </p:spPr>
      </p:pic>
      <p:sp>
        <p:nvSpPr>
          <p:cNvPr id="12" name="Rectangle 11"/>
          <p:cNvSpPr/>
          <p:nvPr/>
        </p:nvSpPr>
        <p:spPr>
          <a:xfrm>
            <a:off x="410322" y="1434059"/>
            <a:ext cx="8333202" cy="458841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290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Pickup Truck of the Sea</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28707" y="1019367"/>
            <a:ext cx="6155641" cy="5665212"/>
          </a:xfrm>
        </p:spPr>
        <p:txBody>
          <a:bodyPr>
            <a:normAutofit/>
          </a:bodyPr>
          <a:lstStyle/>
          <a:p>
            <a:r>
              <a:rPr lang="en-US" sz="3000" dirty="0"/>
              <a:t>Depth range = 0 to 350 meters</a:t>
            </a:r>
          </a:p>
          <a:p>
            <a:r>
              <a:rPr lang="en-US" sz="3000" dirty="0"/>
              <a:t>Buoyancy engine </a:t>
            </a:r>
            <a:r>
              <a:rPr lang="en-US" sz="3000" dirty="0">
                <a:latin typeface="Symbol" panose="05050102010706020507" pitchFamily="18" charset="2"/>
              </a:rPr>
              <a:t>D</a:t>
            </a:r>
            <a:r>
              <a:rPr lang="en-US" sz="3000" dirty="0"/>
              <a:t>V/V = 3.5 liters / 40 liters = 9%</a:t>
            </a:r>
          </a:p>
          <a:p>
            <a:r>
              <a:rPr lang="en-US" sz="4000" b="1" dirty="0"/>
              <a:t>Sample recovery        </a:t>
            </a:r>
            <a:r>
              <a:rPr lang="en-US" sz="3600" b="1" dirty="0"/>
              <a:t>CPF</a:t>
            </a:r>
          </a:p>
          <a:p>
            <a:pPr lvl="1"/>
            <a:r>
              <a:rPr lang="en-US" sz="3600" b="1" dirty="0"/>
              <a:t>2X Sediment Traps</a:t>
            </a:r>
          </a:p>
          <a:p>
            <a:pPr lvl="1"/>
            <a:r>
              <a:rPr lang="en-US" sz="3600" b="1" dirty="0"/>
              <a:t>Acoustic Modem</a:t>
            </a:r>
          </a:p>
          <a:p>
            <a:pPr lvl="1"/>
            <a:endParaRPr lang="en-US" sz="3600" b="1" dirty="0"/>
          </a:p>
          <a:p>
            <a:endParaRPr lang="en-US" dirty="0"/>
          </a:p>
        </p:txBody>
      </p:sp>
      <p:pic>
        <p:nvPicPr>
          <p:cNvPr id="9" name="Picture 8">
            <a:extLst>
              <a:ext uri="{FF2B5EF4-FFF2-40B4-BE49-F238E27FC236}">
                <a16:creationId xmlns:a16="http://schemas.microsoft.com/office/drawing/2014/main" id="{5B76E9B3-16EC-44B5-AB63-6A18A1DA3D88}"/>
              </a:ext>
            </a:extLst>
          </p:cNvPr>
          <p:cNvPicPr>
            <a:picLocks noChangeAspect="1"/>
          </p:cNvPicPr>
          <p:nvPr/>
        </p:nvPicPr>
        <p:blipFill>
          <a:blip r:embed="rId3"/>
          <a:stretch>
            <a:fillRect/>
          </a:stretch>
        </p:blipFill>
        <p:spPr>
          <a:xfrm>
            <a:off x="6578191" y="1474554"/>
            <a:ext cx="5401165" cy="4957407"/>
          </a:xfrm>
          <a:prstGeom prst="rect">
            <a:avLst/>
          </a:prstGeom>
        </p:spPr>
      </p:pic>
      <p:cxnSp>
        <p:nvCxnSpPr>
          <p:cNvPr id="4" name="Straight Arrow Connector 3"/>
          <p:cNvCxnSpPr/>
          <p:nvPr/>
        </p:nvCxnSpPr>
        <p:spPr>
          <a:xfrm>
            <a:off x="4698124" y="3459405"/>
            <a:ext cx="3312260" cy="513381"/>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43239" y="2445783"/>
            <a:ext cx="6058463" cy="175234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V="1">
            <a:off x="5752162" y="2159912"/>
            <a:ext cx="1752224" cy="667084"/>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4698124" y="3202715"/>
            <a:ext cx="2617076" cy="241886"/>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324256" y="3983340"/>
            <a:ext cx="2806262" cy="471483"/>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75467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Lots of Instruments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a:t>Sample Recovery</a:t>
            </a:r>
          </a:p>
          <a:p>
            <a:r>
              <a:rPr lang="en-US" sz="4000" b="1" dirty="0"/>
              <a:t>Science Payload = 9 sensor ports</a:t>
            </a:r>
          </a:p>
          <a:p>
            <a:pPr lvl="1"/>
            <a:r>
              <a:rPr lang="en-US" sz="3600" b="1" dirty="0"/>
              <a:t>6 BGC sensors </a:t>
            </a:r>
          </a:p>
          <a:p>
            <a:pPr lvl="1"/>
            <a:r>
              <a:rPr lang="en-US" sz="3600" b="1" dirty="0"/>
              <a:t>Room for 3 more	</a:t>
            </a:r>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
        <p:nvSpPr>
          <p:cNvPr id="22" name="Rectangle 21"/>
          <p:cNvSpPr/>
          <p:nvPr/>
        </p:nvSpPr>
        <p:spPr>
          <a:xfrm>
            <a:off x="127869" y="3054007"/>
            <a:ext cx="6552206" cy="23708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52727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56218" y="202920"/>
            <a:ext cx="10515600" cy="900257"/>
          </a:xfrm>
        </p:spPr>
        <p:txBody>
          <a:bodyPr/>
          <a:lstStyle/>
          <a:p>
            <a:pPr algn="ctr"/>
            <a:r>
              <a:rPr lang="en-US" dirty="0">
                <a:latin typeface="+mn-lt"/>
              </a:rPr>
              <a:t>Near Real-Time Communications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192594" y="1168013"/>
            <a:ext cx="7007421"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a:t>Sample Recovery</a:t>
            </a:r>
          </a:p>
          <a:p>
            <a:r>
              <a:rPr lang="en-US" dirty="0"/>
              <a:t>Science Payload: 9 sensor ports: 6 BGC sensors plus 3 available ports</a:t>
            </a:r>
            <a:r>
              <a:rPr lang="en-US" sz="3200" dirty="0"/>
              <a:t>	</a:t>
            </a:r>
          </a:p>
          <a:p>
            <a:r>
              <a:rPr lang="en-US" sz="4000" b="1" dirty="0"/>
              <a:t>Iridium SBD and (soon) RUDICS communications</a:t>
            </a:r>
          </a:p>
          <a:p>
            <a:endParaRPr lang="en-US" dirty="0"/>
          </a:p>
        </p:txBody>
      </p:sp>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90226" y="2637046"/>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13319" y="308651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28138" y="4345395"/>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634857" y="2609960"/>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76122" y="4530061"/>
            <a:ext cx="749008" cy="60249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a:off x="10657949" y="3409680"/>
            <a:ext cx="567181" cy="598813"/>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52C8DDBF-FDA2-461B-916A-35EE1155B199}"/>
              </a:ext>
            </a:extLst>
          </p:cNvPr>
          <p:cNvSpPr txBox="1"/>
          <p:nvPr/>
        </p:nvSpPr>
        <p:spPr>
          <a:xfrm>
            <a:off x="9313319" y="4883000"/>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Batteries</a:t>
            </a:r>
          </a:p>
        </p:txBody>
      </p:sp>
      <p:cxnSp>
        <p:nvCxnSpPr>
          <p:cNvPr id="25" name="Straight Arrow Connector 24">
            <a:extLst>
              <a:ext uri="{FF2B5EF4-FFF2-40B4-BE49-F238E27FC236}">
                <a16:creationId xmlns:a16="http://schemas.microsoft.com/office/drawing/2014/main" id="{11A02FBA-2038-47E1-BB5F-18A8798CE3A8}"/>
              </a:ext>
            </a:extLst>
          </p:cNvPr>
          <p:cNvCxnSpPr>
            <a:cxnSpLocks/>
            <a:stCxn id="22" idx="3"/>
          </p:cNvCxnSpPr>
          <p:nvPr/>
        </p:nvCxnSpPr>
        <p:spPr>
          <a:xfrm>
            <a:off x="10461303" y="5067666"/>
            <a:ext cx="479537" cy="31462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229938" y="4063000"/>
            <a:ext cx="6897035" cy="12297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48964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94568" y="390473"/>
            <a:ext cx="5535071" cy="900257"/>
          </a:xfrm>
        </p:spPr>
        <p:txBody>
          <a:bodyPr>
            <a:normAutofit fontScale="90000"/>
          </a:bodyPr>
          <a:lstStyle/>
          <a:p>
            <a:pPr algn="ctr"/>
            <a:r>
              <a:rPr lang="en-US" dirty="0">
                <a:latin typeface="+mn-lt"/>
              </a:rPr>
              <a:t>Good Platform Velocity and Depth Control</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618587"/>
            <a:ext cx="5778770"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a:t>Sample Recovery</a:t>
            </a:r>
          </a:p>
          <a:p>
            <a:r>
              <a:rPr lang="en-US" dirty="0"/>
              <a:t>Science Payload: 9 sensor ports: 6 BGC sensors plus 3 available ports	</a:t>
            </a:r>
          </a:p>
          <a:p>
            <a:r>
              <a:rPr lang="en-US" sz="4000" b="1" dirty="0"/>
              <a:t>Accurate, closed loop platform velocity and depth control</a:t>
            </a:r>
          </a:p>
          <a:p>
            <a:endParaRPr lang="en-US" dirty="0"/>
          </a:p>
        </p:txBody>
      </p:sp>
      <p:pic>
        <p:nvPicPr>
          <p:cNvPr id="7" name="Picture 6">
            <a:extLst>
              <a:ext uri="{FF2B5EF4-FFF2-40B4-BE49-F238E27FC236}">
                <a16:creationId xmlns:a16="http://schemas.microsoft.com/office/drawing/2014/main" id="{C109079D-8BB4-4AED-82F9-C692663A0B28}"/>
              </a:ext>
            </a:extLst>
          </p:cNvPr>
          <p:cNvPicPr>
            <a:picLocks noChangeAspect="1"/>
          </p:cNvPicPr>
          <p:nvPr/>
        </p:nvPicPr>
        <p:blipFill>
          <a:blip r:embed="rId3"/>
          <a:stretch>
            <a:fillRect/>
          </a:stretch>
        </p:blipFill>
        <p:spPr>
          <a:xfrm>
            <a:off x="6309828" y="3148284"/>
            <a:ext cx="5553236" cy="3647101"/>
          </a:xfrm>
          <a:prstGeom prst="rect">
            <a:avLst/>
          </a:prstGeom>
        </p:spPr>
      </p:pic>
      <p:pic>
        <p:nvPicPr>
          <p:cNvPr id="9" name="Picture 8">
            <a:extLst>
              <a:ext uri="{FF2B5EF4-FFF2-40B4-BE49-F238E27FC236}">
                <a16:creationId xmlns:a16="http://schemas.microsoft.com/office/drawing/2014/main" id="{C9CD395C-4CF8-4628-BD28-F0A57BA2037C}"/>
              </a:ext>
            </a:extLst>
          </p:cNvPr>
          <p:cNvPicPr>
            <a:picLocks noChangeAspect="1"/>
          </p:cNvPicPr>
          <p:nvPr/>
        </p:nvPicPr>
        <p:blipFill>
          <a:blip r:embed="rId4"/>
          <a:stretch>
            <a:fillRect/>
          </a:stretch>
        </p:blipFill>
        <p:spPr>
          <a:xfrm>
            <a:off x="8126172" y="4850396"/>
            <a:ext cx="1926503" cy="774259"/>
          </a:xfrm>
          <a:prstGeom prst="rect">
            <a:avLst/>
          </a:prstGeom>
        </p:spPr>
      </p:pic>
      <p:pic>
        <p:nvPicPr>
          <p:cNvPr id="21" name="Picture 20">
            <a:extLst>
              <a:ext uri="{FF2B5EF4-FFF2-40B4-BE49-F238E27FC236}">
                <a16:creationId xmlns:a16="http://schemas.microsoft.com/office/drawing/2014/main" id="{CB8366AB-EEB0-4441-945B-AA4796624AE9}"/>
              </a:ext>
            </a:extLst>
          </p:cNvPr>
          <p:cNvPicPr>
            <a:picLocks noChangeAspect="1"/>
          </p:cNvPicPr>
          <p:nvPr/>
        </p:nvPicPr>
        <p:blipFill rotWithShape="1">
          <a:blip r:embed="rId5"/>
          <a:srcRect l="1559" t="34077" r="94259" b="36612"/>
          <a:stretch/>
        </p:blipFill>
        <p:spPr>
          <a:xfrm>
            <a:off x="6839126" y="4439335"/>
            <a:ext cx="248798" cy="1225827"/>
          </a:xfrm>
          <a:prstGeom prst="rect">
            <a:avLst/>
          </a:prstGeom>
        </p:spPr>
      </p:pic>
      <p:sp>
        <p:nvSpPr>
          <p:cNvPr id="10" name="Rectangle 9"/>
          <p:cNvSpPr/>
          <p:nvPr/>
        </p:nvSpPr>
        <p:spPr>
          <a:xfrm>
            <a:off x="162160" y="4439335"/>
            <a:ext cx="5414329" cy="19389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D0961DB-44B8-4A1F-B5B0-D80713D41AF3}"/>
              </a:ext>
            </a:extLst>
          </p:cNvPr>
          <p:cNvPicPr>
            <a:picLocks noChangeAspect="1"/>
          </p:cNvPicPr>
          <p:nvPr/>
        </p:nvPicPr>
        <p:blipFill>
          <a:blip r:embed="rId6"/>
          <a:stretch>
            <a:fillRect/>
          </a:stretch>
        </p:blipFill>
        <p:spPr>
          <a:xfrm>
            <a:off x="5829300" y="62615"/>
            <a:ext cx="6247592" cy="4387057"/>
          </a:xfrm>
          <a:prstGeom prst="rect">
            <a:avLst/>
          </a:prstGeom>
        </p:spPr>
      </p:pic>
      <p:pic>
        <p:nvPicPr>
          <p:cNvPr id="11" name="Picture 10">
            <a:extLst>
              <a:ext uri="{FF2B5EF4-FFF2-40B4-BE49-F238E27FC236}">
                <a16:creationId xmlns:a16="http://schemas.microsoft.com/office/drawing/2014/main" id="{B6541ABC-0EEC-4ABE-94B5-51D0D5E6C1FA}"/>
              </a:ext>
            </a:extLst>
          </p:cNvPr>
          <p:cNvPicPr>
            <a:picLocks noChangeAspect="1"/>
          </p:cNvPicPr>
          <p:nvPr/>
        </p:nvPicPr>
        <p:blipFill>
          <a:blip r:embed="rId7"/>
          <a:stretch>
            <a:fillRect/>
          </a:stretch>
        </p:blipFill>
        <p:spPr>
          <a:xfrm>
            <a:off x="7574725" y="591303"/>
            <a:ext cx="3666984" cy="2387157"/>
          </a:xfrm>
          <a:prstGeom prst="rect">
            <a:avLst/>
          </a:prstGeom>
        </p:spPr>
      </p:pic>
      <p:pic>
        <p:nvPicPr>
          <p:cNvPr id="12" name="Picture 11">
            <a:extLst>
              <a:ext uri="{FF2B5EF4-FFF2-40B4-BE49-F238E27FC236}">
                <a16:creationId xmlns:a16="http://schemas.microsoft.com/office/drawing/2014/main" id="{E6E7EE12-D324-4AFE-B23E-E4247B40D830}"/>
              </a:ext>
            </a:extLst>
          </p:cNvPr>
          <p:cNvPicPr>
            <a:picLocks noChangeAspect="1"/>
          </p:cNvPicPr>
          <p:nvPr/>
        </p:nvPicPr>
        <p:blipFill>
          <a:blip r:embed="rId8"/>
          <a:stretch>
            <a:fillRect/>
          </a:stretch>
        </p:blipFill>
        <p:spPr>
          <a:xfrm>
            <a:off x="5979913" y="270310"/>
            <a:ext cx="2456901" cy="1335140"/>
          </a:xfrm>
          <a:prstGeom prst="rect">
            <a:avLst/>
          </a:prstGeom>
        </p:spPr>
      </p:pic>
      <p:pic>
        <p:nvPicPr>
          <p:cNvPr id="13" name="Picture 12">
            <a:extLst>
              <a:ext uri="{FF2B5EF4-FFF2-40B4-BE49-F238E27FC236}">
                <a16:creationId xmlns:a16="http://schemas.microsoft.com/office/drawing/2014/main" id="{1C001330-2198-437D-8604-A0F71CF3B72B}"/>
              </a:ext>
            </a:extLst>
          </p:cNvPr>
          <p:cNvPicPr>
            <a:picLocks noChangeAspect="1"/>
          </p:cNvPicPr>
          <p:nvPr/>
        </p:nvPicPr>
        <p:blipFill>
          <a:blip r:embed="rId9"/>
          <a:stretch>
            <a:fillRect/>
          </a:stretch>
        </p:blipFill>
        <p:spPr>
          <a:xfrm>
            <a:off x="8737401" y="3679666"/>
            <a:ext cx="2042337" cy="768163"/>
          </a:xfrm>
          <a:prstGeom prst="rect">
            <a:avLst/>
          </a:prstGeom>
        </p:spPr>
      </p:pic>
    </p:spTree>
    <p:extLst>
      <p:ext uri="{BB962C8B-B14F-4D97-AF65-F5344CB8AC3E}">
        <p14:creationId xmlns:p14="http://schemas.microsoft.com/office/powerpoint/2010/main" val="3484722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195822" y="505606"/>
            <a:ext cx="5412402" cy="1660757"/>
            <a:chOff x="195822" y="505606"/>
            <a:chExt cx="5412402" cy="1660757"/>
          </a:xfrm>
        </p:grpSpPr>
        <p:pic>
          <p:nvPicPr>
            <p:cNvPr id="9" name="Picture 8">
              <a:extLst>
                <a:ext uri="{FF2B5EF4-FFF2-40B4-BE49-F238E27FC236}">
                  <a16:creationId xmlns:a16="http://schemas.microsoft.com/office/drawing/2014/main" id="{9EC086EA-E949-4B81-8BE8-6611663D1155}"/>
                </a:ext>
              </a:extLst>
            </p:cNvPr>
            <p:cNvPicPr>
              <a:picLocks noChangeAspect="1"/>
            </p:cNvPicPr>
            <p:nvPr/>
          </p:nvPicPr>
          <p:blipFill rotWithShape="1">
            <a:blip r:embed="rId3"/>
            <a:srcRect l="590" t="846" r="6061" b="60509"/>
            <a:stretch/>
          </p:blipFill>
          <p:spPr>
            <a:xfrm>
              <a:off x="195822" y="505606"/>
              <a:ext cx="5412402" cy="1578726"/>
            </a:xfrm>
            <a:prstGeom prst="rect">
              <a:avLst/>
            </a:prstGeom>
            <a:ln>
              <a:solidFill>
                <a:schemeClr val="tx1"/>
              </a:solidFill>
            </a:ln>
          </p:spPr>
        </p:pic>
        <p:sp>
          <p:nvSpPr>
            <p:cNvPr id="4" name="Oval 3">
              <a:extLst>
                <a:ext uri="{FF2B5EF4-FFF2-40B4-BE49-F238E27FC236}">
                  <a16:creationId xmlns:a16="http://schemas.microsoft.com/office/drawing/2014/main" id="{BAF929DC-C2FB-4F59-8E36-D124B1A517C2}"/>
                </a:ext>
              </a:extLst>
            </p:cNvPr>
            <p:cNvSpPr/>
            <p:nvPr/>
          </p:nvSpPr>
          <p:spPr>
            <a:xfrm>
              <a:off x="820328" y="1780365"/>
              <a:ext cx="826345" cy="385998"/>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AF929DC-C2FB-4F59-8E36-D124B1A517C2}"/>
                </a:ext>
              </a:extLst>
            </p:cNvPr>
            <p:cNvSpPr/>
            <p:nvPr/>
          </p:nvSpPr>
          <p:spPr>
            <a:xfrm>
              <a:off x="2902023" y="1562650"/>
              <a:ext cx="485239" cy="320185"/>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5742403" y="98741"/>
            <a:ext cx="6279208" cy="3016210"/>
          </a:xfrm>
          <a:prstGeom prst="rect">
            <a:avLst/>
          </a:prstGeom>
          <a:noFill/>
          <a:ln>
            <a:solidFill>
              <a:schemeClr val="tx1"/>
            </a:solidFill>
          </a:ln>
        </p:spPr>
        <p:txBody>
          <a:bodyPr wrap="square" rtlCol="0">
            <a:spAutoFit/>
          </a:bodyPr>
          <a:lstStyle/>
          <a:p>
            <a:pPr algn="ctr"/>
            <a:r>
              <a:rPr lang="en-US" sz="4000" dirty="0"/>
              <a:t>The Initial Motivation</a:t>
            </a:r>
          </a:p>
          <a:p>
            <a:r>
              <a:rPr lang="en-US" sz="3000" dirty="0"/>
              <a:t>“the widespread pattern of low returns along the West Coast for two species of salmon indicates an environmental anomaly occurred in the California Current in 2005"</a:t>
            </a:r>
          </a:p>
        </p:txBody>
      </p:sp>
      <p:pic>
        <p:nvPicPr>
          <p:cNvPr id="7" name="Picture 6"/>
          <p:cNvPicPr>
            <a:picLocks noChangeAspect="1"/>
          </p:cNvPicPr>
          <p:nvPr/>
        </p:nvPicPr>
        <p:blipFill>
          <a:blip r:embed="rId4"/>
          <a:stretch>
            <a:fillRect/>
          </a:stretch>
        </p:blipFill>
        <p:spPr>
          <a:xfrm>
            <a:off x="227763" y="3166084"/>
            <a:ext cx="5380461" cy="3459937"/>
          </a:xfrm>
          <a:prstGeom prst="rect">
            <a:avLst/>
          </a:prstGeom>
        </p:spPr>
      </p:pic>
      <p:sp>
        <p:nvSpPr>
          <p:cNvPr id="11" name="TextBox 10"/>
          <p:cNvSpPr txBox="1"/>
          <p:nvPr/>
        </p:nvSpPr>
        <p:spPr>
          <a:xfrm>
            <a:off x="5742403" y="3609811"/>
            <a:ext cx="6279208" cy="3016210"/>
          </a:xfrm>
          <a:prstGeom prst="rect">
            <a:avLst/>
          </a:prstGeom>
          <a:noFill/>
          <a:ln>
            <a:solidFill>
              <a:schemeClr val="tx1"/>
            </a:solidFill>
          </a:ln>
        </p:spPr>
        <p:txBody>
          <a:bodyPr wrap="square" rtlCol="0">
            <a:spAutoFit/>
          </a:bodyPr>
          <a:lstStyle/>
          <a:p>
            <a:pPr algn="ctr"/>
            <a:r>
              <a:rPr lang="en-US" sz="4000" dirty="0"/>
              <a:t>A More Current Motivation</a:t>
            </a:r>
          </a:p>
          <a:p>
            <a:r>
              <a:rPr lang="en-US" sz="3000" dirty="0"/>
              <a:t>[A model based approach] To evaluate the impacts of climate change on US-managed marine species and identify climate-resilient management strategies. </a:t>
            </a:r>
            <a:r>
              <a:rPr lang="en-US" sz="2400" dirty="0">
                <a:hlinkClick r:id="rId5"/>
              </a:rPr>
              <a:t>https://oceanmodeling.ucsc.edu/</a:t>
            </a:r>
            <a:r>
              <a:rPr lang="en-US" sz="2400" dirty="0"/>
              <a:t> </a:t>
            </a:r>
          </a:p>
        </p:txBody>
      </p:sp>
      <p:cxnSp>
        <p:nvCxnSpPr>
          <p:cNvPr id="13" name="Straight Arrow Connector 12"/>
          <p:cNvCxnSpPr>
            <a:cxnSpLocks/>
          </p:cNvCxnSpPr>
          <p:nvPr/>
        </p:nvCxnSpPr>
        <p:spPr>
          <a:xfrm flipV="1">
            <a:off x="1646673" y="5715000"/>
            <a:ext cx="720010" cy="228600"/>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cxnSpLocks/>
          </p:cNvCxnSpPr>
          <p:nvPr/>
        </p:nvCxnSpPr>
        <p:spPr>
          <a:xfrm>
            <a:off x="1646673" y="5943600"/>
            <a:ext cx="720009" cy="269888"/>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311452" y="2500384"/>
            <a:ext cx="3485769" cy="584775"/>
          </a:xfrm>
          <a:prstGeom prst="rect">
            <a:avLst/>
          </a:prstGeom>
          <a:noFill/>
        </p:spPr>
        <p:txBody>
          <a:bodyPr wrap="square" rtlCol="0">
            <a:spAutoFit/>
          </a:bodyPr>
          <a:lstStyle/>
          <a:p>
            <a:r>
              <a:rPr lang="en-US" sz="3200" dirty="0"/>
              <a:t>NOAA Future Seas</a:t>
            </a:r>
          </a:p>
        </p:txBody>
      </p:sp>
      <p:sp>
        <p:nvSpPr>
          <p:cNvPr id="15" name="TextBox 14">
            <a:extLst>
              <a:ext uri="{FF2B5EF4-FFF2-40B4-BE49-F238E27FC236}">
                <a16:creationId xmlns:a16="http://schemas.microsoft.com/office/drawing/2014/main" id="{8FDA4CE8-0D6F-4993-8DFF-3D1BF897364B}"/>
              </a:ext>
            </a:extLst>
          </p:cNvPr>
          <p:cNvSpPr txBox="1"/>
          <p:nvPr/>
        </p:nvSpPr>
        <p:spPr>
          <a:xfrm>
            <a:off x="389965" y="5620434"/>
            <a:ext cx="1256707" cy="646331"/>
          </a:xfrm>
          <a:prstGeom prst="rect">
            <a:avLst/>
          </a:prstGeom>
          <a:noFill/>
          <a:ln>
            <a:solidFill>
              <a:srgbClr val="FF0000"/>
            </a:solidFill>
          </a:ln>
        </p:spPr>
        <p:txBody>
          <a:bodyPr wrap="square" rtlCol="0">
            <a:spAutoFit/>
          </a:bodyPr>
          <a:lstStyle/>
          <a:p>
            <a:pPr algn="r"/>
            <a:r>
              <a:rPr lang="en-US" dirty="0">
                <a:solidFill>
                  <a:srgbClr val="FF0000"/>
                </a:solidFill>
              </a:rPr>
              <a:t>INSERT DATA HERE</a:t>
            </a:r>
          </a:p>
        </p:txBody>
      </p:sp>
    </p:spTree>
    <p:extLst>
      <p:ext uri="{BB962C8B-B14F-4D97-AF65-F5344CB8AC3E}">
        <p14:creationId xmlns:p14="http://schemas.microsoft.com/office/powerpoint/2010/main" val="2062398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8F81C3-9AB0-46DB-A313-B193E5CD8D9E}"/>
              </a:ext>
            </a:extLst>
          </p:cNvPr>
          <p:cNvPicPr>
            <a:picLocks noChangeAspect="1"/>
          </p:cNvPicPr>
          <p:nvPr/>
        </p:nvPicPr>
        <p:blipFill rotWithShape="1">
          <a:blip r:embed="rId3"/>
          <a:srcRect t="15975"/>
          <a:stretch/>
        </p:blipFill>
        <p:spPr>
          <a:xfrm>
            <a:off x="1548060" y="3582307"/>
            <a:ext cx="7477231" cy="3136459"/>
          </a:xfrm>
          <a:prstGeom prst="rect">
            <a:avLst/>
          </a:prstGeom>
        </p:spPr>
      </p:pic>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763190" y="27411"/>
            <a:ext cx="10515600" cy="900257"/>
          </a:xfrm>
        </p:spPr>
        <p:txBody>
          <a:bodyPr/>
          <a:lstStyle/>
          <a:p>
            <a:pPr algn="ctr"/>
            <a:r>
              <a:rPr lang="en-US" dirty="0">
                <a:latin typeface="+mn-lt"/>
              </a:rPr>
              <a:t>Current and Future Work</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92686" y="794646"/>
            <a:ext cx="6171010" cy="2971484"/>
          </a:xfrm>
        </p:spPr>
        <p:txBody>
          <a:bodyPr>
            <a:normAutofit lnSpcReduction="10000"/>
          </a:bodyPr>
          <a:lstStyle/>
          <a:p>
            <a:r>
              <a:rPr lang="en-US" sz="3200" dirty="0"/>
              <a:t>Have to do (this year)</a:t>
            </a:r>
          </a:p>
          <a:p>
            <a:pPr lvl="1"/>
            <a:r>
              <a:rPr lang="en-US" sz="2800" dirty="0"/>
              <a:t>Finish the power management</a:t>
            </a:r>
          </a:p>
          <a:p>
            <a:pPr lvl="2"/>
            <a:r>
              <a:rPr lang="en-US" dirty="0"/>
              <a:t>Goal = 200X 200m profiles over 1 year</a:t>
            </a:r>
          </a:p>
          <a:p>
            <a:pPr lvl="1"/>
            <a:r>
              <a:rPr lang="en-US" sz="2800" dirty="0"/>
              <a:t>Finish Iridium RUDICS </a:t>
            </a:r>
            <a:r>
              <a:rPr lang="en-US" sz="2800" dirty="0" err="1"/>
              <a:t>comms</a:t>
            </a:r>
            <a:endParaRPr lang="en-US" sz="2800" dirty="0"/>
          </a:p>
          <a:p>
            <a:pPr lvl="1"/>
            <a:r>
              <a:rPr lang="en-US" sz="2800" dirty="0"/>
              <a:t>Finish building CPF002 and CPF003</a:t>
            </a:r>
          </a:p>
          <a:p>
            <a:pPr lvl="1"/>
            <a:r>
              <a:rPr lang="en-US" sz="2800" dirty="0"/>
              <a:t>Run more MBARI science missions with the </a:t>
            </a:r>
            <a:r>
              <a:rPr lang="en-US" sz="2800" dirty="0" err="1"/>
              <a:t>FloatViz</a:t>
            </a:r>
            <a:r>
              <a:rPr lang="en-US" sz="2800" dirty="0"/>
              <a:t> data pipeline</a:t>
            </a:r>
            <a:endParaRPr lang="en-US" dirty="0"/>
          </a:p>
        </p:txBody>
      </p:sp>
      <p:sp>
        <p:nvSpPr>
          <p:cNvPr id="6" name="Content Placeholder 4">
            <a:extLst>
              <a:ext uri="{FF2B5EF4-FFF2-40B4-BE49-F238E27FC236}">
                <a16:creationId xmlns:a16="http://schemas.microsoft.com/office/drawing/2014/main" id="{A156D9AE-3EB7-4C78-8D65-45904291EB80}"/>
              </a:ext>
            </a:extLst>
          </p:cNvPr>
          <p:cNvSpPr txBox="1">
            <a:spLocks/>
          </p:cNvSpPr>
          <p:nvPr/>
        </p:nvSpPr>
        <p:spPr>
          <a:xfrm>
            <a:off x="5770179" y="800100"/>
            <a:ext cx="4644072" cy="6057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Like to do</a:t>
            </a:r>
          </a:p>
          <a:p>
            <a:pPr lvl="1"/>
            <a:r>
              <a:rPr lang="en-US" sz="2800" dirty="0"/>
              <a:t>Winched version for fixed applications</a:t>
            </a:r>
          </a:p>
          <a:p>
            <a:pPr lvl="1"/>
            <a:r>
              <a:rPr lang="en-US" sz="2800" dirty="0"/>
              <a:t>Inertial current meter for float “navigation”</a:t>
            </a:r>
          </a:p>
          <a:p>
            <a:pPr lvl="1"/>
            <a:r>
              <a:rPr lang="en-US" sz="2800" dirty="0"/>
              <a:t>Tech transfer</a:t>
            </a:r>
            <a:endParaRPr lang="en-US" dirty="0"/>
          </a:p>
        </p:txBody>
      </p:sp>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53417" t="23712" r="22783" b="30114"/>
          <a:stretch/>
        </p:blipFill>
        <p:spPr>
          <a:xfrm>
            <a:off x="9743089" y="516578"/>
            <a:ext cx="2588548" cy="6499104"/>
          </a:xfrm>
          <a:prstGeom prst="rect">
            <a:avLst/>
          </a:prstGeom>
        </p:spPr>
      </p:pic>
    </p:spTree>
    <p:extLst>
      <p:ext uri="{BB962C8B-B14F-4D97-AF65-F5344CB8AC3E}">
        <p14:creationId xmlns:p14="http://schemas.microsoft.com/office/powerpoint/2010/main" val="34480567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54529" y="69009"/>
            <a:ext cx="10515600" cy="900257"/>
          </a:xfrm>
        </p:spPr>
        <p:txBody>
          <a:bodyPr/>
          <a:lstStyle/>
          <a:p>
            <a:pPr algn="ctr"/>
            <a:r>
              <a:rPr lang="en-US" dirty="0">
                <a:latin typeface="+mn-lt"/>
              </a:rPr>
              <a:t>CPF Status Summary</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985693" y="1410141"/>
            <a:ext cx="10253272" cy="4730830"/>
          </a:xfrm>
        </p:spPr>
        <p:txBody>
          <a:bodyPr>
            <a:normAutofit fontScale="92500" lnSpcReduction="10000"/>
          </a:bodyPr>
          <a:lstStyle/>
          <a:p>
            <a:r>
              <a:rPr lang="en-US" sz="3500" dirty="0"/>
              <a:t>1 CPF with dozens of science and engineering missions in Monterey Bay, some with only modest engineering involvement</a:t>
            </a:r>
          </a:p>
          <a:p>
            <a:r>
              <a:rPr lang="en-US" sz="3500" dirty="0"/>
              <a:t>2 CPFs nearing completion, operational Q4 2024</a:t>
            </a:r>
          </a:p>
          <a:p>
            <a:r>
              <a:rPr lang="en-US" sz="3500" dirty="0"/>
              <a:t>Data pipeline demonstrated</a:t>
            </a:r>
          </a:p>
          <a:p>
            <a:r>
              <a:rPr lang="en-US" sz="3500" dirty="0"/>
              <a:t>2 early CPF prototypes  used routinely by MBARI’s BOG group </a:t>
            </a:r>
          </a:p>
          <a:p>
            <a:r>
              <a:rPr lang="en-US" sz="3500" dirty="0"/>
              <a:t>1 BOG CPF being re-purposed for Colleen Durkin’s carbon export work</a:t>
            </a:r>
          </a:p>
          <a:p>
            <a:r>
              <a:rPr lang="en-US" sz="3500" dirty="0"/>
              <a:t>Still a work in progress = lots of opportunities</a:t>
            </a:r>
          </a:p>
          <a:p>
            <a:endParaRPr lang="en-US" dirty="0"/>
          </a:p>
        </p:txBody>
      </p:sp>
    </p:spTree>
    <p:extLst>
      <p:ext uri="{BB962C8B-B14F-4D97-AF65-F5344CB8AC3E}">
        <p14:creationId xmlns:p14="http://schemas.microsoft.com/office/powerpoint/2010/main" val="30982600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5776209" y="5677339"/>
            <a:ext cx="5586267" cy="923330"/>
          </a:xfrm>
          <a:prstGeom prst="rect">
            <a:avLst/>
          </a:prstGeom>
          <a:solidFill>
            <a:schemeClr val="tx1"/>
          </a:solidFill>
          <a:ln>
            <a:solidFill>
              <a:schemeClr val="bg1"/>
            </a:solidFill>
          </a:ln>
        </p:spPr>
        <p:txBody>
          <a:bodyPr wrap="square" rtlCol="0">
            <a:spAutoFit/>
          </a:bodyPr>
          <a:lstStyle/>
          <a:p>
            <a:r>
              <a:rPr lang="en-US" dirty="0">
                <a:solidFill>
                  <a:schemeClr val="bg1"/>
                </a:solidFill>
              </a:rPr>
              <a:t>DELAYED MODE </a:t>
            </a:r>
          </a:p>
          <a:p>
            <a:r>
              <a:rPr lang="en-US" dirty="0">
                <a:solidFill>
                  <a:schemeClr val="bg1"/>
                </a:solidFill>
              </a:rPr>
              <a:t>QUALITY CONTROL</a:t>
            </a:r>
          </a:p>
          <a:p>
            <a:r>
              <a:rPr lang="en-US" b="1" dirty="0">
                <a:solidFill>
                  <a:srgbClr val="666666"/>
                </a:solidFill>
                <a:latin typeface="Open Sans"/>
              </a:rPr>
              <a:t>Please read this </a:t>
            </a:r>
            <a:r>
              <a:rPr lang="en-US" b="1" dirty="0">
                <a:solidFill>
                  <a:srgbClr val="2EA3F2"/>
                </a:solidFill>
                <a:latin typeface="Open Sans"/>
                <a:hlinkClick r:id="rId3"/>
              </a:rPr>
              <a:t>methods article</a:t>
            </a:r>
            <a:r>
              <a:rPr lang="en-US" b="1" dirty="0">
                <a:solidFill>
                  <a:srgbClr val="666666"/>
                </a:solidFill>
                <a:latin typeface="Open Sans"/>
              </a:rPr>
              <a:t> … to learn more</a:t>
            </a:r>
            <a:endParaRPr lang="en-US" dirty="0">
              <a:solidFill>
                <a:schemeClr val="bg1"/>
              </a:solidFill>
            </a:endParaRPr>
          </a:p>
        </p:txBody>
      </p:sp>
      <p:pic>
        <p:nvPicPr>
          <p:cNvPr id="7" name="Picture 6"/>
          <p:cNvPicPr>
            <a:picLocks noChangeAspect="1"/>
          </p:cNvPicPr>
          <p:nvPr/>
        </p:nvPicPr>
        <p:blipFill>
          <a:blip r:embed="rId4"/>
          <a:stretch>
            <a:fillRect/>
          </a:stretch>
        </p:blipFill>
        <p:spPr>
          <a:xfrm>
            <a:off x="6025250" y="1047661"/>
            <a:ext cx="4806169" cy="2111884"/>
          </a:xfrm>
          <a:prstGeom prst="rect">
            <a:avLst/>
          </a:prstGeom>
        </p:spPr>
      </p:pic>
      <p:pic>
        <p:nvPicPr>
          <p:cNvPr id="10" name="Picture 9"/>
          <p:cNvPicPr>
            <a:picLocks noChangeAspect="1"/>
          </p:cNvPicPr>
          <p:nvPr/>
        </p:nvPicPr>
        <p:blipFill>
          <a:blip r:embed="rId5"/>
          <a:stretch>
            <a:fillRect/>
          </a:stretch>
        </p:blipFill>
        <p:spPr>
          <a:xfrm>
            <a:off x="8163624" y="4009422"/>
            <a:ext cx="3939537" cy="2110762"/>
          </a:xfrm>
          <a:prstGeom prst="rect">
            <a:avLst/>
          </a:prstGeom>
        </p:spPr>
      </p:pic>
      <p:sp>
        <p:nvSpPr>
          <p:cNvPr id="2" name="Title 1"/>
          <p:cNvSpPr>
            <a:spLocks noGrp="1"/>
          </p:cNvSpPr>
          <p:nvPr>
            <p:ph type="title"/>
          </p:nvPr>
        </p:nvSpPr>
        <p:spPr>
          <a:xfrm>
            <a:off x="-1785078" y="-79948"/>
            <a:ext cx="10515600" cy="1325563"/>
          </a:xfrm>
        </p:spPr>
        <p:txBody>
          <a:bodyPr/>
          <a:lstStyle/>
          <a:p>
            <a:pPr algn="ctr"/>
            <a:r>
              <a:rPr lang="en-US" dirty="0"/>
              <a:t>Data Science Opportunities</a:t>
            </a:r>
          </a:p>
        </p:txBody>
      </p:sp>
      <p:sp>
        <p:nvSpPr>
          <p:cNvPr id="3" name="Content Placeholder 2"/>
          <p:cNvSpPr>
            <a:spLocks noGrp="1"/>
          </p:cNvSpPr>
          <p:nvPr>
            <p:ph idx="1"/>
          </p:nvPr>
        </p:nvSpPr>
        <p:spPr>
          <a:xfrm>
            <a:off x="209781" y="1245615"/>
            <a:ext cx="5406533" cy="5483630"/>
          </a:xfrm>
        </p:spPr>
        <p:txBody>
          <a:bodyPr>
            <a:normAutofit/>
          </a:bodyPr>
          <a:lstStyle/>
          <a:p>
            <a:r>
              <a:rPr lang="en-US" dirty="0"/>
              <a:t>The GO-BGC data system is arguably the best example of a data system providing </a:t>
            </a:r>
            <a:r>
              <a:rPr lang="en-US" u="sng" dirty="0"/>
              <a:t>defensible</a:t>
            </a:r>
            <a:r>
              <a:rPr lang="en-US" dirty="0"/>
              <a:t> oceanographic data and the requisite tools to the community</a:t>
            </a:r>
          </a:p>
          <a:p>
            <a:r>
              <a:rPr lang="en-US" dirty="0"/>
              <a:t>Not surprisingly, the Argo data processing centers are overwhelmed with their current work load</a:t>
            </a:r>
          </a:p>
          <a:p>
            <a:r>
              <a:rPr lang="en-US" dirty="0"/>
              <a:t>Golden Opportunity: duplicate, improve, simplify and </a:t>
            </a:r>
            <a:r>
              <a:rPr lang="en-US" sz="3200" b="1" dirty="0"/>
              <a:t>add new, fit-for-purpose data products</a:t>
            </a:r>
            <a:endParaRPr lang="en-US" dirty="0"/>
          </a:p>
        </p:txBody>
      </p:sp>
      <p:pic>
        <p:nvPicPr>
          <p:cNvPr id="4" name="Picture 3"/>
          <p:cNvPicPr>
            <a:picLocks noChangeAspect="1"/>
          </p:cNvPicPr>
          <p:nvPr/>
        </p:nvPicPr>
        <p:blipFill>
          <a:blip r:embed="rId6"/>
          <a:stretch>
            <a:fillRect/>
          </a:stretch>
        </p:blipFill>
        <p:spPr>
          <a:xfrm>
            <a:off x="7824773" y="297465"/>
            <a:ext cx="3597823" cy="1017841"/>
          </a:xfrm>
          <a:prstGeom prst="rect">
            <a:avLst/>
          </a:prstGeom>
        </p:spPr>
      </p:pic>
      <p:sp>
        <p:nvSpPr>
          <p:cNvPr id="8" name="TextBox 7"/>
          <p:cNvSpPr txBox="1"/>
          <p:nvPr/>
        </p:nvSpPr>
        <p:spPr>
          <a:xfrm>
            <a:off x="9440328" y="1450430"/>
            <a:ext cx="2148590" cy="369332"/>
          </a:xfrm>
          <a:prstGeom prst="rect">
            <a:avLst/>
          </a:prstGeom>
          <a:solidFill>
            <a:schemeClr val="tx1"/>
          </a:solidFill>
          <a:ln>
            <a:solidFill>
              <a:schemeClr val="bg1"/>
            </a:solidFill>
          </a:ln>
        </p:spPr>
        <p:txBody>
          <a:bodyPr wrap="square" rtlCol="0">
            <a:spAutoFit/>
          </a:bodyPr>
          <a:lstStyle/>
          <a:p>
            <a:r>
              <a:rPr lang="en-US" dirty="0">
                <a:solidFill>
                  <a:schemeClr val="bg1"/>
                </a:solidFill>
              </a:rPr>
              <a:t>BGC FLOAT TOOLBOX</a:t>
            </a:r>
          </a:p>
        </p:txBody>
      </p:sp>
      <p:pic>
        <p:nvPicPr>
          <p:cNvPr id="9" name="Picture 8"/>
          <p:cNvPicPr>
            <a:picLocks noChangeAspect="1"/>
          </p:cNvPicPr>
          <p:nvPr/>
        </p:nvPicPr>
        <p:blipFill>
          <a:blip r:embed="rId7"/>
          <a:stretch>
            <a:fillRect/>
          </a:stretch>
        </p:blipFill>
        <p:spPr>
          <a:xfrm>
            <a:off x="5776209" y="3129201"/>
            <a:ext cx="3700675" cy="1760443"/>
          </a:xfrm>
          <a:prstGeom prst="rect">
            <a:avLst/>
          </a:prstGeom>
        </p:spPr>
      </p:pic>
      <p:sp>
        <p:nvSpPr>
          <p:cNvPr id="11" name="Rectangle 10"/>
          <p:cNvSpPr/>
          <p:nvPr/>
        </p:nvSpPr>
        <p:spPr>
          <a:xfrm>
            <a:off x="9583644" y="3164523"/>
            <a:ext cx="2495549" cy="923330"/>
          </a:xfrm>
          <a:prstGeom prst="rect">
            <a:avLst/>
          </a:prstGeom>
        </p:spPr>
        <p:txBody>
          <a:bodyPr wrap="square">
            <a:spAutoFit/>
          </a:bodyPr>
          <a:lstStyle/>
          <a:p>
            <a:r>
              <a:rPr lang="en-US" dirty="0"/>
              <a:t>https://www.go-bgc.org/getting-started-with-go-bgc-data</a:t>
            </a:r>
          </a:p>
        </p:txBody>
      </p:sp>
    </p:spTree>
    <p:extLst>
      <p:ext uri="{BB962C8B-B14F-4D97-AF65-F5344CB8AC3E}">
        <p14:creationId xmlns:p14="http://schemas.microsoft.com/office/powerpoint/2010/main" val="20635300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US" dirty="0"/>
              <a:t>Engineering Opportunities</a:t>
            </a:r>
          </a:p>
        </p:txBody>
      </p:sp>
      <p:sp>
        <p:nvSpPr>
          <p:cNvPr id="3" name="Content Placeholder 2"/>
          <p:cNvSpPr>
            <a:spLocks noGrp="1"/>
          </p:cNvSpPr>
          <p:nvPr>
            <p:ph idx="1"/>
          </p:nvPr>
        </p:nvSpPr>
        <p:spPr>
          <a:xfrm>
            <a:off x="591378" y="1108212"/>
            <a:ext cx="10828548" cy="5456583"/>
          </a:xfrm>
        </p:spPr>
        <p:txBody>
          <a:bodyPr>
            <a:normAutofit lnSpcReduction="10000"/>
          </a:bodyPr>
          <a:lstStyle/>
          <a:p>
            <a:r>
              <a:rPr lang="en-US" dirty="0"/>
              <a:t>Control System Development	</a:t>
            </a:r>
          </a:p>
          <a:p>
            <a:pPr lvl="1"/>
            <a:r>
              <a:rPr lang="en-US" dirty="0"/>
              <a:t>Closed loop control of platform velocity works well with a standard PID control law</a:t>
            </a:r>
          </a:p>
          <a:p>
            <a:pPr lvl="1"/>
            <a:r>
              <a:rPr lang="en-US" dirty="0"/>
              <a:t>Closed loop of depth works but needs a higher order control law</a:t>
            </a:r>
          </a:p>
          <a:p>
            <a:pPr lvl="1"/>
            <a:r>
              <a:rPr lang="en-US" dirty="0"/>
              <a:t>Both control laws can be refactored to weight power consumption with performance</a:t>
            </a:r>
          </a:p>
          <a:p>
            <a:r>
              <a:rPr lang="en-US" dirty="0"/>
              <a:t>Robotics</a:t>
            </a:r>
          </a:p>
          <a:p>
            <a:pPr lvl="1"/>
            <a:r>
              <a:rPr lang="en-US" dirty="0"/>
              <a:t>How can you keep a fleet of </a:t>
            </a:r>
            <a:r>
              <a:rPr lang="en-US" dirty="0" err="1"/>
              <a:t>Lagrangian</a:t>
            </a:r>
            <a:r>
              <a:rPr lang="en-US" dirty="0"/>
              <a:t> robots that can only control depth in the desired coastal measurement volume?</a:t>
            </a:r>
          </a:p>
          <a:p>
            <a:pPr lvl="2"/>
            <a:r>
              <a:rPr lang="en-US" dirty="0"/>
              <a:t>Maybe a combination of an inertial current meters and numerical models</a:t>
            </a:r>
          </a:p>
          <a:p>
            <a:pPr lvl="1"/>
            <a:r>
              <a:rPr lang="en-US" dirty="0"/>
              <a:t>Delivering robust, bullet-proof, embedded software for autonomous robots is a huge challenge</a:t>
            </a:r>
          </a:p>
          <a:p>
            <a:pPr lvl="1"/>
            <a:r>
              <a:rPr lang="en-US" dirty="0"/>
              <a:t>Design a more cost-effective platform</a:t>
            </a:r>
          </a:p>
          <a:p>
            <a:r>
              <a:rPr lang="en-US" dirty="0"/>
              <a:t>The CPF is a pretty good platform for linking engineering and science students collaborating on challenging, satisfying projects</a:t>
            </a:r>
          </a:p>
        </p:txBody>
      </p:sp>
    </p:spTree>
    <p:extLst>
      <p:ext uri="{BB962C8B-B14F-4D97-AF65-F5344CB8AC3E}">
        <p14:creationId xmlns:p14="http://schemas.microsoft.com/office/powerpoint/2010/main" val="14376744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3204" y="-49828"/>
            <a:ext cx="10515600" cy="1325563"/>
          </a:xfrm>
        </p:spPr>
        <p:txBody>
          <a:bodyPr/>
          <a:lstStyle/>
          <a:p>
            <a:r>
              <a:rPr lang="en-US" dirty="0"/>
              <a:t>Control System Development (the CPF way)</a:t>
            </a:r>
          </a:p>
        </p:txBody>
      </p:sp>
      <p:pic>
        <p:nvPicPr>
          <p:cNvPr id="4" name="Content Placeholder 3"/>
          <p:cNvPicPr>
            <a:picLocks noGrp="1" noChangeAspect="1"/>
          </p:cNvPicPr>
          <p:nvPr>
            <p:ph idx="1"/>
          </p:nvPr>
        </p:nvPicPr>
        <p:blipFill>
          <a:blip r:embed="rId3"/>
          <a:stretch>
            <a:fillRect/>
          </a:stretch>
        </p:blipFill>
        <p:spPr>
          <a:xfrm>
            <a:off x="5301752" y="1275735"/>
            <a:ext cx="6784272" cy="4870233"/>
          </a:xfrm>
          <a:prstGeom prst="rect">
            <a:avLst/>
          </a:prstGeom>
        </p:spPr>
      </p:pic>
      <mc:AlternateContent xmlns:mc="http://schemas.openxmlformats.org/markup-compatibility/2006" xmlns:a14="http://schemas.microsoft.com/office/drawing/2010/main">
        <mc:Choice Requires="a14">
          <p:sp>
            <p:nvSpPr>
              <p:cNvPr id="5" name="TextBox 4"/>
              <p:cNvSpPr txBox="1"/>
              <p:nvPr/>
            </p:nvSpPr>
            <p:spPr>
              <a:xfrm>
                <a:off x="361283" y="916959"/>
                <a:ext cx="4821348" cy="579870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en-US" i="1" smtClean="0">
                              <a:latin typeface="Cambria Math" panose="02040503050406030204" pitchFamily="18" charset="0"/>
                            </a:rPr>
                          </m:ctrlPr>
                        </m:naryPr>
                        <m:sub/>
                        <m:sup/>
                        <m:e>
                          <m:r>
                            <a:rPr lang="en-US" b="0" i="1" smtClean="0">
                              <a:latin typeface="Cambria Math" panose="02040503050406030204" pitchFamily="18" charset="0"/>
                            </a:rPr>
                            <m:t>𝐹𝑜𝑟𝑐𝑒𝑠</m:t>
                          </m:r>
                        </m:e>
                      </m:nary>
                      <m:r>
                        <a:rPr lang="en-US" b="0" i="1" smtClean="0">
                          <a:latin typeface="Cambria Math" panose="02040503050406030204" pitchFamily="18" charset="0"/>
                        </a:rPr>
                        <m:t>=</m:t>
                      </m:r>
                      <m:r>
                        <a:rPr lang="en-US" b="0" i="1" smtClean="0">
                          <a:latin typeface="Cambria Math" panose="02040503050406030204" pitchFamily="18" charset="0"/>
                        </a:rPr>
                        <m:t>𝑚𝑎𝑠𝑠</m:t>
                      </m:r>
                      <m:r>
                        <a:rPr lang="en-US" b="0" i="1" smtClean="0">
                          <a:latin typeface="Cambria Math" panose="02040503050406030204" pitchFamily="18" charset="0"/>
                        </a:rPr>
                        <m:t>∗</m:t>
                      </m:r>
                      <m:r>
                        <a:rPr lang="en-US" b="0" i="1" smtClean="0">
                          <a:latin typeface="Cambria Math" panose="02040503050406030204" pitchFamily="18" charset="0"/>
                        </a:rPr>
                        <m:t>𝑎𝑐𝑐𝑒𝑙𝑒𝑟𝑎𝑡𝑖𝑜𝑛</m:t>
                      </m:r>
                    </m:oMath>
                  </m:oMathPara>
                </a14:m>
                <a:endParaRPr lang="en-US" b="0" dirty="0"/>
              </a:p>
              <a:p>
                <a:endParaRPr lang="en-US" dirty="0"/>
              </a:p>
              <a:p>
                <a:endParaRPr lang="en-US" b="0" dirty="0"/>
              </a:p>
              <a:p>
                <a:endParaRPr lang="en-US" dirty="0"/>
              </a:p>
              <a:p>
                <a:endParaRPr lang="en-US" b="0" dirty="0"/>
              </a:p>
              <a:p>
                <a:endParaRPr lang="en-US" dirty="0"/>
              </a:p>
              <a:p>
                <a:endParaRPr lang="en-US" b="0" dirty="0"/>
              </a:p>
              <a:p>
                <a:endParaRPr lang="en-US" b="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𝑎𝑐𝑐𝑒𝑙𝑒𝑟𝑎𝑡𝑖𝑜𝑛</m:t>
                      </m:r>
                      <m:r>
                        <a:rPr lang="en-US" b="0" i="1" smtClean="0">
                          <a:latin typeface="Cambria Math" panose="02040503050406030204" pitchFamily="18" charset="0"/>
                        </a:rPr>
                        <m:t>=</m:t>
                      </m:r>
                      <m:f>
                        <m:fPr>
                          <m:ctrlPr>
                            <a:rPr lang="en-US" b="0" i="1" smtClean="0">
                              <a:latin typeface="Cambria Math" panose="02040503050406030204" pitchFamily="18" charset="0"/>
                            </a:rPr>
                          </m:ctrlPr>
                        </m:fPr>
                        <m:num>
                          <m:nary>
                            <m:naryPr>
                              <m:chr m:val="∑"/>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𝑓𝑜𝑟𝑐𝑒𝑠</m:t>
                              </m:r>
                            </m:e>
                          </m:nary>
                        </m:num>
                        <m:den>
                          <m:r>
                            <a:rPr lang="en-US" b="0" i="1" smtClean="0">
                              <a:latin typeface="Cambria Math" panose="02040503050406030204" pitchFamily="18" charset="0"/>
                            </a:rPr>
                            <m:t>𝑚𝑎𝑠𝑠</m:t>
                          </m:r>
                        </m:den>
                      </m:f>
                    </m:oMath>
                  </m:oMathPara>
                </a14:m>
                <a:endParaRPr lang="en-US" b="0" dirty="0"/>
              </a:p>
              <a:p>
                <a:endParaRPr lang="en-US"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nary>
                        <m:naryPr>
                          <m:limLoc m:val="undOvr"/>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𝑎𝑐𝑐𝑒𝑙𝑒𝑟𝑎𝑡𝑖𝑜𝑛</m:t>
                          </m:r>
                          <m:r>
                            <a:rPr lang="en-US" b="0" i="1" smtClean="0">
                              <a:latin typeface="Cambria Math" panose="02040503050406030204" pitchFamily="18" charset="0"/>
                            </a:rPr>
                            <m:t>= </m:t>
                          </m:r>
                          <m:nary>
                            <m:naryPr>
                              <m:limLoc m:val="undOvr"/>
                              <m:subHide m:val="on"/>
                              <m:supHide m:val="on"/>
                              <m:ctrlPr>
                                <a:rPr lang="en-US" b="0" i="1" smtClean="0">
                                  <a:latin typeface="Cambria Math" panose="02040503050406030204" pitchFamily="18" charset="0"/>
                                </a:rPr>
                              </m:ctrlPr>
                            </m:naryPr>
                            <m:sub/>
                            <m:sup/>
                            <m:e>
                              <m:f>
                                <m:fPr>
                                  <m:ctrlPr>
                                    <a:rPr lang="en-US" b="0" i="1" smtClean="0">
                                      <a:latin typeface="Cambria Math" panose="02040503050406030204" pitchFamily="18" charset="0"/>
                                    </a:rPr>
                                  </m:ctrlPr>
                                </m:fPr>
                                <m:num>
                                  <m:nary>
                                    <m:naryPr>
                                      <m:chr m:val="∑"/>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𝑓𝑜𝑟𝑐𝑒𝑠</m:t>
                                      </m:r>
                                    </m:e>
                                  </m:nary>
                                </m:num>
                                <m:den>
                                  <m:r>
                                    <a:rPr lang="en-US" b="0" i="1" smtClean="0">
                                      <a:latin typeface="Cambria Math" panose="02040503050406030204" pitchFamily="18" charset="0"/>
                                    </a:rPr>
                                    <m:t>𝑚𝑎𝑠𝑠</m:t>
                                  </m:r>
                                </m:den>
                              </m:f>
                            </m:e>
                          </m:nary>
                        </m:e>
                      </m:nary>
                    </m:oMath>
                  </m:oMathPara>
                </a14:m>
                <a:endParaRPr lang="en-US" b="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𝑚𝑜𝑑𝑒𝑙</m:t>
                      </m:r>
                      <m:r>
                        <a:rPr lang="en-US" b="0" i="1" smtClean="0">
                          <a:latin typeface="Cambria Math" panose="02040503050406030204" pitchFamily="18" charset="0"/>
                        </a:rPr>
                        <m:t> </m:t>
                      </m:r>
                      <m:r>
                        <a:rPr lang="en-US" b="0" i="1" smtClean="0">
                          <a:latin typeface="Cambria Math" panose="02040503050406030204" pitchFamily="18" charset="0"/>
                        </a:rPr>
                        <m:t>𝑣𝑒𝑙𝑜𝑐𝑖𝑡𝑦</m:t>
                      </m:r>
                      <m:r>
                        <a:rPr lang="en-US" b="0" i="1" smtClean="0">
                          <a:latin typeface="Cambria Math" panose="02040503050406030204" pitchFamily="18" charset="0"/>
                        </a:rPr>
                        <m:t>=</m:t>
                      </m:r>
                      <m:nary>
                        <m:naryPr>
                          <m:limLoc m:val="undOvr"/>
                          <m:subHide m:val="on"/>
                          <m:supHide m:val="on"/>
                          <m:ctrlPr>
                            <a:rPr lang="en-US" b="0" i="1" smtClean="0">
                              <a:latin typeface="Cambria Math" panose="02040503050406030204" pitchFamily="18" charset="0"/>
                            </a:rPr>
                          </m:ctrlPr>
                        </m:naryPr>
                        <m:sub/>
                        <m:sup/>
                        <m:e>
                          <m:f>
                            <m:fPr>
                              <m:ctrlPr>
                                <a:rPr lang="en-US" b="0" i="1" smtClean="0">
                                  <a:latin typeface="Cambria Math" panose="02040503050406030204" pitchFamily="18" charset="0"/>
                                </a:rPr>
                              </m:ctrlPr>
                            </m:fPr>
                            <m:num>
                              <m:nary>
                                <m:naryPr>
                                  <m:chr m:val="∑"/>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𝑓𝑜𝑟𝑐𝑒𝑠</m:t>
                                  </m:r>
                                </m:e>
                              </m:nary>
                            </m:num>
                            <m:den>
                              <m:r>
                                <a:rPr lang="en-US" b="0" i="1" smtClean="0">
                                  <a:latin typeface="Cambria Math" panose="02040503050406030204" pitchFamily="18" charset="0"/>
                                </a:rPr>
                                <m:t>𝑚𝑎𝑠𝑠</m:t>
                              </m:r>
                            </m:den>
                          </m:f>
                        </m:e>
                      </m:nary>
                    </m:oMath>
                  </m:oMathPara>
                </a14:m>
                <a:endParaRPr lang="en-US" b="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𝐸𝑟𝑟𝑜𝑟</m:t>
                      </m:r>
                      <m:r>
                        <a:rPr lang="en-US" b="0" i="1" smtClean="0">
                          <a:latin typeface="Cambria Math" panose="02040503050406030204" pitchFamily="18" charset="0"/>
                        </a:rPr>
                        <m:t>=</m:t>
                      </m:r>
                      <m:r>
                        <a:rPr lang="en-US" b="0" i="1" smtClean="0">
                          <a:latin typeface="Cambria Math" panose="02040503050406030204" pitchFamily="18" charset="0"/>
                        </a:rPr>
                        <m:t>𝐷𝑒𝑠𝑖𝑟𝑒𝑑</m:t>
                      </m:r>
                      <m:r>
                        <a:rPr lang="en-US" b="0" i="1" smtClean="0">
                          <a:latin typeface="Cambria Math" panose="02040503050406030204" pitchFamily="18" charset="0"/>
                        </a:rPr>
                        <m:t> </m:t>
                      </m:r>
                      <m:r>
                        <a:rPr lang="en-US" b="0" i="1" smtClean="0">
                          <a:latin typeface="Cambria Math" panose="02040503050406030204" pitchFamily="18" charset="0"/>
                        </a:rPr>
                        <m:t>𝑃𝑙𝑎𝑡𝑓𝑜𝑟𝑚</m:t>
                      </m:r>
                      <m:r>
                        <a:rPr lang="en-US" b="0" i="1" smtClean="0">
                          <a:latin typeface="Cambria Math" panose="02040503050406030204" pitchFamily="18" charset="0"/>
                        </a:rPr>
                        <m:t> −</m:t>
                      </m:r>
                      <m:r>
                        <a:rPr lang="en-US" b="0" i="1" smtClean="0">
                          <a:latin typeface="Cambria Math" panose="02040503050406030204" pitchFamily="18" charset="0"/>
                        </a:rPr>
                        <m:t>𝑚𝑜𝑑𝑒𝑙</m:t>
                      </m:r>
                      <m:r>
                        <a:rPr lang="en-US" b="0" i="1" smtClean="0">
                          <a:latin typeface="Cambria Math" panose="02040503050406030204" pitchFamily="18" charset="0"/>
                        </a:rPr>
                        <m:t> </m:t>
                      </m:r>
                      <m:r>
                        <a:rPr lang="en-US" b="0" i="1" smtClean="0">
                          <a:latin typeface="Cambria Math" panose="02040503050406030204" pitchFamily="18" charset="0"/>
                        </a:rPr>
                        <m:t>𝑣𝑒𝑙𝑜𝑐𝑖𝑡𝑦</m:t>
                      </m:r>
                    </m:oMath>
                  </m:oMathPara>
                </a14:m>
                <a:endParaRPr lang="en-US" b="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𝑏𝑢𝑜𝑦𝑎𝑛𝑐𝑦</m:t>
                      </m:r>
                      <m:r>
                        <a:rPr lang="en-US" b="0" i="1" smtClean="0">
                          <a:latin typeface="Cambria Math" panose="02040503050406030204" pitchFamily="18" charset="0"/>
                        </a:rPr>
                        <m:t> </m:t>
                      </m:r>
                      <m:r>
                        <a:rPr lang="en-US" b="0" i="1" smtClean="0">
                          <a:latin typeface="Cambria Math" panose="02040503050406030204" pitchFamily="18" charset="0"/>
                        </a:rPr>
                        <m:t>𝑐h𝑎𝑛𝑔𝑒</m:t>
                      </m:r>
                      <m:r>
                        <a:rPr lang="en-US" b="0" i="1" smtClean="0">
                          <a:latin typeface="Cambria Math" panose="02040503050406030204" pitchFamily="18" charset="0"/>
                        </a:rPr>
                        <m:t>=</m:t>
                      </m:r>
                      <m:r>
                        <a:rPr lang="en-US" b="0" i="1" smtClean="0">
                          <a:latin typeface="Cambria Math" panose="02040503050406030204" pitchFamily="18" charset="0"/>
                        </a:rPr>
                        <m:t>𝑓</m:t>
                      </m:r>
                      <m:r>
                        <a:rPr lang="en-US" b="0" i="1" smtClean="0">
                          <a:latin typeface="Cambria Math" panose="02040503050406030204" pitchFamily="18" charset="0"/>
                        </a:rPr>
                        <m:t>(</m:t>
                      </m:r>
                      <m:r>
                        <a:rPr lang="en-US" b="0" i="1" smtClean="0">
                          <a:latin typeface="Cambria Math" panose="02040503050406030204" pitchFamily="18" charset="0"/>
                        </a:rPr>
                        <m:t>𝐸𝑟𝑟𝑜𝑟</m:t>
                      </m:r>
                      <m:r>
                        <a:rPr lang="en-US" b="0" i="1" smtClean="0">
                          <a:latin typeface="Cambria Math" panose="02040503050406030204" pitchFamily="18" charset="0"/>
                        </a:rPr>
                        <m:t>)</m:t>
                      </m:r>
                    </m:oMath>
                  </m:oMathPara>
                </a14:m>
                <a:endParaRPr lang="en-US" b="0" dirty="0"/>
              </a:p>
              <a:p>
                <a:r>
                  <a:rPr lang="en-US" dirty="0"/>
                  <a:t>					</a:t>
                </a:r>
              </a:p>
            </p:txBody>
          </p:sp>
        </mc:Choice>
        <mc:Fallback xmlns="">
          <p:sp>
            <p:nvSpPr>
              <p:cNvPr id="5" name="TextBox 4"/>
              <p:cNvSpPr txBox="1">
                <a:spLocks noRot="1" noChangeAspect="1" noMove="1" noResize="1" noEditPoints="1" noAdjustHandles="1" noChangeArrowheads="1" noChangeShapeType="1" noTextEdit="1"/>
              </p:cNvSpPr>
              <p:nvPr/>
            </p:nvSpPr>
            <p:spPr>
              <a:xfrm>
                <a:off x="361283" y="916959"/>
                <a:ext cx="4821348" cy="5798703"/>
              </a:xfrm>
              <a:prstGeom prst="rect">
                <a:avLst/>
              </a:prstGeom>
              <a:blipFill rotWithShape="0">
                <a:blip r:embed="rId4"/>
                <a:stretch>
                  <a:fillRect/>
                </a:stretch>
              </a:blipFill>
            </p:spPr>
            <p:txBody>
              <a:bodyPr/>
              <a:lstStyle/>
              <a:p>
                <a:r>
                  <a:rPr lang="en-US">
                    <a:noFill/>
                  </a:rPr>
                  <a:t> </a:t>
                </a:r>
              </a:p>
            </p:txBody>
          </p:sp>
        </mc:Fallback>
      </mc:AlternateContent>
      <p:grpSp>
        <p:nvGrpSpPr>
          <p:cNvPr id="29" name="Group 28"/>
          <p:cNvGrpSpPr/>
          <p:nvPr/>
        </p:nvGrpSpPr>
        <p:grpSpPr>
          <a:xfrm>
            <a:off x="291329" y="1468478"/>
            <a:ext cx="5140761" cy="2003337"/>
            <a:chOff x="-152654" y="1118454"/>
            <a:chExt cx="5140761" cy="2003337"/>
          </a:xfrm>
        </p:grpSpPr>
        <p:sp>
          <p:nvSpPr>
            <p:cNvPr id="6" name="Rectangle 5"/>
            <p:cNvSpPr/>
            <p:nvPr/>
          </p:nvSpPr>
          <p:spPr>
            <a:xfrm>
              <a:off x="2428363" y="1275736"/>
              <a:ext cx="619322" cy="16173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CPF</a:t>
              </a:r>
            </a:p>
          </p:txBody>
        </p:sp>
        <p:sp>
          <p:nvSpPr>
            <p:cNvPr id="7" name="Down Arrow 6"/>
            <p:cNvSpPr/>
            <p:nvPr/>
          </p:nvSpPr>
          <p:spPr>
            <a:xfrm>
              <a:off x="3151192" y="2241362"/>
              <a:ext cx="149902" cy="47968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own Arrow 7"/>
            <p:cNvSpPr/>
            <p:nvPr/>
          </p:nvSpPr>
          <p:spPr>
            <a:xfrm flipV="1">
              <a:off x="3138808" y="1511605"/>
              <a:ext cx="149902" cy="490987"/>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3082614" y="2660126"/>
              <a:ext cx="1663908" cy="461665"/>
            </a:xfrm>
            <a:prstGeom prst="rect">
              <a:avLst/>
            </a:prstGeom>
            <a:noFill/>
          </p:spPr>
          <p:txBody>
            <a:bodyPr wrap="square" rtlCol="0">
              <a:spAutoFit/>
            </a:bodyPr>
            <a:lstStyle/>
            <a:p>
              <a:r>
                <a:rPr lang="en-US" sz="2400" dirty="0"/>
                <a:t>Drag </a:t>
              </a:r>
              <a:r>
                <a:rPr lang="en-US" sz="2400" baseline="-25000" dirty="0"/>
                <a:t>force</a:t>
              </a:r>
            </a:p>
          </p:txBody>
        </p:sp>
        <p:sp>
          <p:nvSpPr>
            <p:cNvPr id="28" name="TextBox 27"/>
            <p:cNvSpPr txBox="1"/>
            <p:nvPr/>
          </p:nvSpPr>
          <p:spPr>
            <a:xfrm>
              <a:off x="-152654" y="1742108"/>
              <a:ext cx="2698717" cy="461665"/>
            </a:xfrm>
            <a:prstGeom prst="rect">
              <a:avLst/>
            </a:prstGeom>
            <a:noFill/>
          </p:spPr>
          <p:txBody>
            <a:bodyPr wrap="square" rtlCol="0">
              <a:spAutoFit/>
            </a:bodyPr>
            <a:lstStyle/>
            <a:p>
              <a:r>
                <a:rPr lang="en-US" sz="2400" dirty="0" err="1"/>
                <a:t>Perturbation</a:t>
              </a:r>
              <a:r>
                <a:rPr lang="en-US" sz="2400" baseline="-25000" dirty="0" err="1"/>
                <a:t>forces</a:t>
              </a:r>
              <a:endParaRPr lang="en-US" sz="2400" baseline="-25000" dirty="0"/>
            </a:p>
          </p:txBody>
        </p:sp>
        <p:sp>
          <p:nvSpPr>
            <p:cNvPr id="38" name="Down Arrow 37"/>
            <p:cNvSpPr/>
            <p:nvPr/>
          </p:nvSpPr>
          <p:spPr>
            <a:xfrm>
              <a:off x="2093704" y="2056268"/>
              <a:ext cx="149902" cy="47968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Down Arrow 38"/>
            <p:cNvSpPr/>
            <p:nvPr/>
          </p:nvSpPr>
          <p:spPr>
            <a:xfrm flipV="1">
              <a:off x="2093704" y="1565281"/>
              <a:ext cx="149902" cy="490987"/>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3031891" y="1118454"/>
              <a:ext cx="1956216" cy="461665"/>
            </a:xfrm>
            <a:prstGeom prst="rect">
              <a:avLst/>
            </a:prstGeom>
            <a:noFill/>
          </p:spPr>
          <p:txBody>
            <a:bodyPr wrap="square" rtlCol="0">
              <a:spAutoFit/>
            </a:bodyPr>
            <a:lstStyle/>
            <a:p>
              <a:r>
                <a:rPr lang="en-US" sz="2400" dirty="0" err="1"/>
                <a:t>Buoyancy</a:t>
              </a:r>
              <a:r>
                <a:rPr lang="en-US" sz="2400" baseline="-25000" dirty="0" err="1"/>
                <a:t>force</a:t>
              </a:r>
              <a:endParaRPr lang="en-US" sz="2400" baseline="-25000" dirty="0"/>
            </a:p>
          </p:txBody>
        </p:sp>
      </p:grpSp>
      <p:sp>
        <p:nvSpPr>
          <p:cNvPr id="45" name="TextBox 44"/>
          <p:cNvSpPr txBox="1"/>
          <p:nvPr/>
        </p:nvSpPr>
        <p:spPr>
          <a:xfrm>
            <a:off x="9292809" y="5461172"/>
            <a:ext cx="2458691" cy="646331"/>
          </a:xfrm>
          <a:prstGeom prst="rect">
            <a:avLst/>
          </a:prstGeom>
          <a:solidFill>
            <a:schemeClr val="bg2">
              <a:lumMod val="60000"/>
              <a:lumOff val="40000"/>
            </a:schemeClr>
          </a:solidFill>
        </p:spPr>
        <p:txBody>
          <a:bodyPr wrap="square" rtlCol="0">
            <a:spAutoFit/>
          </a:bodyPr>
          <a:lstStyle/>
          <a:p>
            <a:r>
              <a:rPr lang="en-US" dirty="0"/>
              <a:t>Dynamic model of CPF motion in Simulink</a:t>
            </a:r>
          </a:p>
        </p:txBody>
      </p:sp>
    </p:spTree>
    <p:extLst>
      <p:ext uri="{BB962C8B-B14F-4D97-AF65-F5344CB8AC3E}">
        <p14:creationId xmlns:p14="http://schemas.microsoft.com/office/powerpoint/2010/main" val="38784404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3204" y="-49828"/>
            <a:ext cx="10515600" cy="1325563"/>
          </a:xfrm>
        </p:spPr>
        <p:txBody>
          <a:bodyPr/>
          <a:lstStyle/>
          <a:p>
            <a:r>
              <a:rPr lang="en-US" dirty="0"/>
              <a:t>Control System Development (the CPF way)</a:t>
            </a:r>
          </a:p>
        </p:txBody>
      </p:sp>
      <p:pic>
        <p:nvPicPr>
          <p:cNvPr id="4" name="Content Placeholder 3"/>
          <p:cNvPicPr>
            <a:picLocks noGrp="1" noChangeAspect="1"/>
          </p:cNvPicPr>
          <p:nvPr>
            <p:ph idx="1"/>
          </p:nvPr>
        </p:nvPicPr>
        <p:blipFill>
          <a:blip r:embed="rId3"/>
          <a:stretch>
            <a:fillRect/>
          </a:stretch>
        </p:blipFill>
        <p:spPr>
          <a:xfrm>
            <a:off x="5301752" y="1275735"/>
            <a:ext cx="6784272" cy="4870233"/>
          </a:xfrm>
          <a:prstGeom prst="rect">
            <a:avLst/>
          </a:prstGeom>
        </p:spPr>
      </p:pic>
      <mc:AlternateContent xmlns:mc="http://schemas.openxmlformats.org/markup-compatibility/2006" xmlns:a14="http://schemas.microsoft.com/office/drawing/2010/main">
        <mc:Choice Requires="a14">
          <p:sp>
            <p:nvSpPr>
              <p:cNvPr id="5" name="TextBox 4"/>
              <p:cNvSpPr txBox="1"/>
              <p:nvPr/>
            </p:nvSpPr>
            <p:spPr>
              <a:xfrm>
                <a:off x="361283" y="916959"/>
                <a:ext cx="4821348" cy="579870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en-US" i="1" smtClean="0">
                              <a:latin typeface="Cambria Math" panose="02040503050406030204" pitchFamily="18" charset="0"/>
                            </a:rPr>
                          </m:ctrlPr>
                        </m:naryPr>
                        <m:sub/>
                        <m:sup/>
                        <m:e>
                          <m:r>
                            <a:rPr lang="en-US" b="0" i="1" smtClean="0">
                              <a:latin typeface="Cambria Math" panose="02040503050406030204" pitchFamily="18" charset="0"/>
                            </a:rPr>
                            <m:t>𝐹𝑜𝑟𝑐𝑒𝑠</m:t>
                          </m:r>
                        </m:e>
                      </m:nary>
                      <m:r>
                        <a:rPr lang="en-US" b="0" i="1" smtClean="0">
                          <a:latin typeface="Cambria Math" panose="02040503050406030204" pitchFamily="18" charset="0"/>
                        </a:rPr>
                        <m:t>=</m:t>
                      </m:r>
                      <m:r>
                        <a:rPr lang="en-US" b="0" i="1" smtClean="0">
                          <a:latin typeface="Cambria Math" panose="02040503050406030204" pitchFamily="18" charset="0"/>
                        </a:rPr>
                        <m:t>𝑚𝑎𝑠𝑠</m:t>
                      </m:r>
                      <m:r>
                        <a:rPr lang="en-US" b="0" i="1" smtClean="0">
                          <a:latin typeface="Cambria Math" panose="02040503050406030204" pitchFamily="18" charset="0"/>
                        </a:rPr>
                        <m:t>∗</m:t>
                      </m:r>
                      <m:r>
                        <a:rPr lang="en-US" b="0" i="1" smtClean="0">
                          <a:latin typeface="Cambria Math" panose="02040503050406030204" pitchFamily="18" charset="0"/>
                        </a:rPr>
                        <m:t>𝑎𝑐𝑐𝑒𝑙𝑒𝑟𝑎𝑡𝑖𝑜𝑛</m:t>
                      </m:r>
                    </m:oMath>
                  </m:oMathPara>
                </a14:m>
                <a:endParaRPr lang="en-US" b="0" dirty="0"/>
              </a:p>
              <a:p>
                <a:endParaRPr lang="en-US" dirty="0"/>
              </a:p>
              <a:p>
                <a:endParaRPr lang="en-US" b="0" dirty="0"/>
              </a:p>
              <a:p>
                <a:endParaRPr lang="en-US" dirty="0"/>
              </a:p>
              <a:p>
                <a:endParaRPr lang="en-US" b="0" dirty="0"/>
              </a:p>
              <a:p>
                <a:endParaRPr lang="en-US" dirty="0"/>
              </a:p>
              <a:p>
                <a:endParaRPr lang="en-US" b="0" dirty="0"/>
              </a:p>
              <a:p>
                <a:endParaRPr lang="en-US" b="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𝑎𝑐𝑐𝑒𝑙𝑒𝑟𝑎𝑡𝑖𝑜𝑛</m:t>
                      </m:r>
                      <m:r>
                        <a:rPr lang="en-US" b="0" i="1" smtClean="0">
                          <a:latin typeface="Cambria Math" panose="02040503050406030204" pitchFamily="18" charset="0"/>
                        </a:rPr>
                        <m:t>=</m:t>
                      </m:r>
                      <m:f>
                        <m:fPr>
                          <m:ctrlPr>
                            <a:rPr lang="en-US" b="0" i="1" smtClean="0">
                              <a:latin typeface="Cambria Math" panose="02040503050406030204" pitchFamily="18" charset="0"/>
                            </a:rPr>
                          </m:ctrlPr>
                        </m:fPr>
                        <m:num>
                          <m:nary>
                            <m:naryPr>
                              <m:chr m:val="∑"/>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𝑓𝑜𝑟𝑐𝑒𝑠</m:t>
                              </m:r>
                            </m:e>
                          </m:nary>
                        </m:num>
                        <m:den>
                          <m:r>
                            <a:rPr lang="en-US" b="0" i="1" smtClean="0">
                              <a:latin typeface="Cambria Math" panose="02040503050406030204" pitchFamily="18" charset="0"/>
                            </a:rPr>
                            <m:t>𝑚𝑎𝑠𝑠</m:t>
                          </m:r>
                        </m:den>
                      </m:f>
                    </m:oMath>
                  </m:oMathPara>
                </a14:m>
                <a:endParaRPr lang="en-US" b="0" dirty="0"/>
              </a:p>
              <a:p>
                <a:endParaRPr lang="en-US"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nary>
                        <m:naryPr>
                          <m:limLoc m:val="undOvr"/>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𝑎𝑐𝑐𝑒𝑙𝑒𝑟𝑎𝑡𝑖𝑜𝑛</m:t>
                          </m:r>
                          <m:r>
                            <a:rPr lang="en-US" b="0" i="1" smtClean="0">
                              <a:latin typeface="Cambria Math" panose="02040503050406030204" pitchFamily="18" charset="0"/>
                            </a:rPr>
                            <m:t>= </m:t>
                          </m:r>
                          <m:nary>
                            <m:naryPr>
                              <m:limLoc m:val="undOvr"/>
                              <m:subHide m:val="on"/>
                              <m:supHide m:val="on"/>
                              <m:ctrlPr>
                                <a:rPr lang="en-US" b="0" i="1" smtClean="0">
                                  <a:latin typeface="Cambria Math" panose="02040503050406030204" pitchFamily="18" charset="0"/>
                                </a:rPr>
                              </m:ctrlPr>
                            </m:naryPr>
                            <m:sub/>
                            <m:sup/>
                            <m:e>
                              <m:f>
                                <m:fPr>
                                  <m:ctrlPr>
                                    <a:rPr lang="en-US" b="0" i="1" smtClean="0">
                                      <a:latin typeface="Cambria Math" panose="02040503050406030204" pitchFamily="18" charset="0"/>
                                    </a:rPr>
                                  </m:ctrlPr>
                                </m:fPr>
                                <m:num>
                                  <m:nary>
                                    <m:naryPr>
                                      <m:chr m:val="∑"/>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𝑓𝑜𝑟𝑐𝑒𝑠</m:t>
                                      </m:r>
                                    </m:e>
                                  </m:nary>
                                </m:num>
                                <m:den>
                                  <m:r>
                                    <a:rPr lang="en-US" b="0" i="1" smtClean="0">
                                      <a:latin typeface="Cambria Math" panose="02040503050406030204" pitchFamily="18" charset="0"/>
                                    </a:rPr>
                                    <m:t>𝑚𝑎𝑠𝑠</m:t>
                                  </m:r>
                                </m:den>
                              </m:f>
                            </m:e>
                          </m:nary>
                        </m:e>
                      </m:nary>
                    </m:oMath>
                  </m:oMathPara>
                </a14:m>
                <a:endParaRPr lang="en-US" b="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𝑚𝑜𝑑𝑒𝑙</m:t>
                      </m:r>
                      <m:r>
                        <a:rPr lang="en-US" b="0" i="1" smtClean="0">
                          <a:latin typeface="Cambria Math" panose="02040503050406030204" pitchFamily="18" charset="0"/>
                        </a:rPr>
                        <m:t> </m:t>
                      </m:r>
                      <m:r>
                        <a:rPr lang="en-US" b="0" i="1" smtClean="0">
                          <a:latin typeface="Cambria Math" panose="02040503050406030204" pitchFamily="18" charset="0"/>
                        </a:rPr>
                        <m:t>𝑣𝑒𝑙𝑜𝑐𝑖𝑡𝑦</m:t>
                      </m:r>
                      <m:r>
                        <a:rPr lang="en-US" b="0" i="1" smtClean="0">
                          <a:latin typeface="Cambria Math" panose="02040503050406030204" pitchFamily="18" charset="0"/>
                        </a:rPr>
                        <m:t>=</m:t>
                      </m:r>
                      <m:nary>
                        <m:naryPr>
                          <m:limLoc m:val="undOvr"/>
                          <m:subHide m:val="on"/>
                          <m:supHide m:val="on"/>
                          <m:ctrlPr>
                            <a:rPr lang="en-US" b="0" i="1" smtClean="0">
                              <a:latin typeface="Cambria Math" panose="02040503050406030204" pitchFamily="18" charset="0"/>
                            </a:rPr>
                          </m:ctrlPr>
                        </m:naryPr>
                        <m:sub/>
                        <m:sup/>
                        <m:e>
                          <m:f>
                            <m:fPr>
                              <m:ctrlPr>
                                <a:rPr lang="en-US" b="0" i="1" smtClean="0">
                                  <a:latin typeface="Cambria Math" panose="02040503050406030204" pitchFamily="18" charset="0"/>
                                </a:rPr>
                              </m:ctrlPr>
                            </m:fPr>
                            <m:num>
                              <m:nary>
                                <m:naryPr>
                                  <m:chr m:val="∑"/>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𝑓𝑜𝑟𝑐𝑒𝑠</m:t>
                                  </m:r>
                                </m:e>
                              </m:nary>
                            </m:num>
                            <m:den>
                              <m:r>
                                <a:rPr lang="en-US" b="0" i="1" smtClean="0">
                                  <a:latin typeface="Cambria Math" panose="02040503050406030204" pitchFamily="18" charset="0"/>
                                </a:rPr>
                                <m:t>𝑚𝑎𝑠𝑠</m:t>
                              </m:r>
                            </m:den>
                          </m:f>
                        </m:e>
                      </m:nary>
                    </m:oMath>
                  </m:oMathPara>
                </a14:m>
                <a:endParaRPr lang="en-US" b="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𝐸𝑟𝑟𝑜𝑟</m:t>
                      </m:r>
                      <m:r>
                        <a:rPr lang="en-US" b="0" i="1" smtClean="0">
                          <a:latin typeface="Cambria Math" panose="02040503050406030204" pitchFamily="18" charset="0"/>
                        </a:rPr>
                        <m:t>=</m:t>
                      </m:r>
                      <m:r>
                        <a:rPr lang="en-US" b="0" i="1" smtClean="0">
                          <a:latin typeface="Cambria Math" panose="02040503050406030204" pitchFamily="18" charset="0"/>
                        </a:rPr>
                        <m:t>𝐷𝑒𝑠𝑖𝑟𝑒𝑑</m:t>
                      </m:r>
                      <m:r>
                        <a:rPr lang="en-US" b="0" i="1" smtClean="0">
                          <a:latin typeface="Cambria Math" panose="02040503050406030204" pitchFamily="18" charset="0"/>
                        </a:rPr>
                        <m:t> </m:t>
                      </m:r>
                      <m:r>
                        <a:rPr lang="en-US" b="0" i="1" smtClean="0">
                          <a:latin typeface="Cambria Math" panose="02040503050406030204" pitchFamily="18" charset="0"/>
                        </a:rPr>
                        <m:t>𝑃𝑙𝑎𝑡𝑓𝑜𝑟𝑚</m:t>
                      </m:r>
                      <m:r>
                        <a:rPr lang="en-US" b="0" i="1" smtClean="0">
                          <a:latin typeface="Cambria Math" panose="02040503050406030204" pitchFamily="18" charset="0"/>
                        </a:rPr>
                        <m:t> −</m:t>
                      </m:r>
                      <m:r>
                        <a:rPr lang="en-US" b="0" i="1" smtClean="0">
                          <a:latin typeface="Cambria Math" panose="02040503050406030204" pitchFamily="18" charset="0"/>
                        </a:rPr>
                        <m:t>𝑚𝑜𝑑𝑒𝑙</m:t>
                      </m:r>
                      <m:r>
                        <a:rPr lang="en-US" b="0" i="1" smtClean="0">
                          <a:latin typeface="Cambria Math" panose="02040503050406030204" pitchFamily="18" charset="0"/>
                        </a:rPr>
                        <m:t> </m:t>
                      </m:r>
                      <m:r>
                        <a:rPr lang="en-US" b="0" i="1" smtClean="0">
                          <a:latin typeface="Cambria Math" panose="02040503050406030204" pitchFamily="18" charset="0"/>
                        </a:rPr>
                        <m:t>𝑣𝑒𝑙𝑜𝑐𝑖𝑡𝑦</m:t>
                      </m:r>
                    </m:oMath>
                  </m:oMathPara>
                </a14:m>
                <a:endParaRPr lang="en-US" b="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𝑏𝑢𝑜𝑦𝑎𝑛𝑐𝑦</m:t>
                      </m:r>
                      <m:r>
                        <a:rPr lang="en-US" b="0" i="1" smtClean="0">
                          <a:latin typeface="Cambria Math" panose="02040503050406030204" pitchFamily="18" charset="0"/>
                        </a:rPr>
                        <m:t> </m:t>
                      </m:r>
                      <m:r>
                        <a:rPr lang="en-US" b="0" i="1" smtClean="0">
                          <a:latin typeface="Cambria Math" panose="02040503050406030204" pitchFamily="18" charset="0"/>
                        </a:rPr>
                        <m:t>𝑐h𝑎𝑛𝑔𝑒</m:t>
                      </m:r>
                      <m:r>
                        <a:rPr lang="en-US" b="0" i="1" smtClean="0">
                          <a:latin typeface="Cambria Math" panose="02040503050406030204" pitchFamily="18" charset="0"/>
                        </a:rPr>
                        <m:t>=</m:t>
                      </m:r>
                      <m:r>
                        <a:rPr lang="en-US" b="0" i="1" smtClean="0">
                          <a:latin typeface="Cambria Math" panose="02040503050406030204" pitchFamily="18" charset="0"/>
                        </a:rPr>
                        <m:t>𝑓</m:t>
                      </m:r>
                      <m:r>
                        <a:rPr lang="en-US" b="0" i="1" smtClean="0">
                          <a:latin typeface="Cambria Math" panose="02040503050406030204" pitchFamily="18" charset="0"/>
                        </a:rPr>
                        <m:t>(</m:t>
                      </m:r>
                      <m:r>
                        <a:rPr lang="en-US" b="0" i="1" smtClean="0">
                          <a:latin typeface="Cambria Math" panose="02040503050406030204" pitchFamily="18" charset="0"/>
                        </a:rPr>
                        <m:t>𝐸𝑟𝑟𝑜𝑟</m:t>
                      </m:r>
                      <m:r>
                        <a:rPr lang="en-US" b="0" i="1" smtClean="0">
                          <a:latin typeface="Cambria Math" panose="02040503050406030204" pitchFamily="18" charset="0"/>
                        </a:rPr>
                        <m:t>)</m:t>
                      </m:r>
                    </m:oMath>
                  </m:oMathPara>
                </a14:m>
                <a:endParaRPr lang="en-US" b="0" dirty="0"/>
              </a:p>
              <a:p>
                <a:r>
                  <a:rPr lang="en-US" dirty="0"/>
                  <a:t>					</a:t>
                </a:r>
              </a:p>
            </p:txBody>
          </p:sp>
        </mc:Choice>
        <mc:Fallback xmlns="">
          <p:sp>
            <p:nvSpPr>
              <p:cNvPr id="5" name="TextBox 4"/>
              <p:cNvSpPr txBox="1">
                <a:spLocks noRot="1" noChangeAspect="1" noMove="1" noResize="1" noEditPoints="1" noAdjustHandles="1" noChangeArrowheads="1" noChangeShapeType="1" noTextEdit="1"/>
              </p:cNvSpPr>
              <p:nvPr/>
            </p:nvSpPr>
            <p:spPr>
              <a:xfrm>
                <a:off x="361283" y="916959"/>
                <a:ext cx="4821348" cy="5798703"/>
              </a:xfrm>
              <a:prstGeom prst="rect">
                <a:avLst/>
              </a:prstGeom>
              <a:blipFill rotWithShape="0">
                <a:blip r:embed="rId4"/>
                <a:stretch>
                  <a:fillRect/>
                </a:stretch>
              </a:blipFill>
            </p:spPr>
            <p:txBody>
              <a:bodyPr/>
              <a:lstStyle/>
              <a:p>
                <a:r>
                  <a:rPr lang="en-US">
                    <a:noFill/>
                  </a:rPr>
                  <a:t> </a:t>
                </a:r>
              </a:p>
            </p:txBody>
          </p:sp>
        </mc:Fallback>
      </mc:AlternateContent>
      <p:sp>
        <p:nvSpPr>
          <p:cNvPr id="13" name="Oval 12"/>
          <p:cNvSpPr/>
          <p:nvPr/>
        </p:nvSpPr>
        <p:spPr>
          <a:xfrm>
            <a:off x="5826650" y="2802890"/>
            <a:ext cx="1833797" cy="12094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641116" y="1663637"/>
            <a:ext cx="1833797" cy="12094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9540464" y="1275735"/>
            <a:ext cx="1833797" cy="159737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9749076" y="3407628"/>
            <a:ext cx="794480" cy="426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9114491" y="3863896"/>
            <a:ext cx="1269169" cy="77805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10953287" y="3497775"/>
            <a:ext cx="279816" cy="426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11363017" y="3885767"/>
            <a:ext cx="629343" cy="426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p:cNvGrpSpPr/>
          <p:nvPr/>
        </p:nvGrpSpPr>
        <p:grpSpPr>
          <a:xfrm>
            <a:off x="174607" y="1446640"/>
            <a:ext cx="5140761" cy="2003337"/>
            <a:chOff x="-152654" y="1118454"/>
            <a:chExt cx="5140761" cy="2003337"/>
          </a:xfrm>
        </p:grpSpPr>
        <p:sp>
          <p:nvSpPr>
            <p:cNvPr id="6" name="Rectangle 5"/>
            <p:cNvSpPr/>
            <p:nvPr/>
          </p:nvSpPr>
          <p:spPr>
            <a:xfrm>
              <a:off x="2428363" y="1275736"/>
              <a:ext cx="619322" cy="16173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CPF</a:t>
              </a:r>
            </a:p>
          </p:txBody>
        </p:sp>
        <p:sp>
          <p:nvSpPr>
            <p:cNvPr id="7" name="Down Arrow 6"/>
            <p:cNvSpPr/>
            <p:nvPr/>
          </p:nvSpPr>
          <p:spPr>
            <a:xfrm>
              <a:off x="3151192" y="2241362"/>
              <a:ext cx="149902" cy="47968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own Arrow 7"/>
            <p:cNvSpPr/>
            <p:nvPr/>
          </p:nvSpPr>
          <p:spPr>
            <a:xfrm flipV="1">
              <a:off x="3138808" y="1511605"/>
              <a:ext cx="149902" cy="490987"/>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3082614" y="2660126"/>
              <a:ext cx="1663908" cy="461665"/>
            </a:xfrm>
            <a:prstGeom prst="rect">
              <a:avLst/>
            </a:prstGeom>
            <a:noFill/>
          </p:spPr>
          <p:txBody>
            <a:bodyPr wrap="square" rtlCol="0">
              <a:spAutoFit/>
            </a:bodyPr>
            <a:lstStyle/>
            <a:p>
              <a:r>
                <a:rPr lang="en-US" sz="2400" dirty="0"/>
                <a:t>Drag </a:t>
              </a:r>
              <a:r>
                <a:rPr lang="en-US" sz="2400" baseline="-25000" dirty="0"/>
                <a:t>force</a:t>
              </a:r>
            </a:p>
          </p:txBody>
        </p:sp>
        <p:sp>
          <p:nvSpPr>
            <p:cNvPr id="28" name="TextBox 27"/>
            <p:cNvSpPr txBox="1"/>
            <p:nvPr/>
          </p:nvSpPr>
          <p:spPr>
            <a:xfrm>
              <a:off x="-152654" y="1742108"/>
              <a:ext cx="2698717" cy="461665"/>
            </a:xfrm>
            <a:prstGeom prst="rect">
              <a:avLst/>
            </a:prstGeom>
            <a:noFill/>
          </p:spPr>
          <p:txBody>
            <a:bodyPr wrap="square" rtlCol="0">
              <a:spAutoFit/>
            </a:bodyPr>
            <a:lstStyle/>
            <a:p>
              <a:r>
                <a:rPr lang="en-US" sz="2400" dirty="0" err="1"/>
                <a:t>Perturbation</a:t>
              </a:r>
              <a:r>
                <a:rPr lang="en-US" sz="2400" baseline="-25000" dirty="0" err="1"/>
                <a:t>forces</a:t>
              </a:r>
              <a:endParaRPr lang="en-US" sz="2400" baseline="-25000" dirty="0"/>
            </a:p>
          </p:txBody>
        </p:sp>
        <p:sp>
          <p:nvSpPr>
            <p:cNvPr id="38" name="Down Arrow 37"/>
            <p:cNvSpPr/>
            <p:nvPr/>
          </p:nvSpPr>
          <p:spPr>
            <a:xfrm>
              <a:off x="2093704" y="2056268"/>
              <a:ext cx="149902" cy="47968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Down Arrow 38"/>
            <p:cNvSpPr/>
            <p:nvPr/>
          </p:nvSpPr>
          <p:spPr>
            <a:xfrm flipV="1">
              <a:off x="2093704" y="1565281"/>
              <a:ext cx="149902" cy="490987"/>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3031891" y="1118454"/>
              <a:ext cx="1956216" cy="461665"/>
            </a:xfrm>
            <a:prstGeom prst="rect">
              <a:avLst/>
            </a:prstGeom>
            <a:noFill/>
          </p:spPr>
          <p:txBody>
            <a:bodyPr wrap="square" rtlCol="0">
              <a:spAutoFit/>
            </a:bodyPr>
            <a:lstStyle/>
            <a:p>
              <a:r>
                <a:rPr lang="en-US" sz="2400" dirty="0" err="1"/>
                <a:t>Buoyancy</a:t>
              </a:r>
              <a:r>
                <a:rPr lang="en-US" sz="2400" baseline="-25000" dirty="0" err="1"/>
                <a:t>force</a:t>
              </a:r>
              <a:endParaRPr lang="en-US" sz="2400" baseline="-25000" dirty="0"/>
            </a:p>
          </p:txBody>
        </p:sp>
      </p:grpSp>
      <mc:AlternateContent xmlns:mc="http://schemas.openxmlformats.org/markup-compatibility/2006" xmlns:a14="http://schemas.microsoft.com/office/drawing/2010/main">
        <mc:Choice Requires="a14">
          <p:sp>
            <p:nvSpPr>
              <p:cNvPr id="35" name="Rectangle 34"/>
              <p:cNvSpPr/>
              <p:nvPr/>
            </p:nvSpPr>
            <p:spPr>
              <a:xfrm>
                <a:off x="9185173" y="2949833"/>
                <a:ext cx="1272848" cy="763094"/>
              </a:xfrm>
              <a:prstGeom prst="rect">
                <a:avLst/>
              </a:prstGeom>
            </p:spPr>
            <p:txBody>
              <a:bodyPr wrap="none">
                <a:spAutoFit/>
              </a:bodyPr>
              <a:lstStyle/>
              <a:p>
                <a:pPr/>
                <a14:m>
                  <m:oMathPara xmlns:m="http://schemas.openxmlformats.org/officeDocument/2006/math">
                    <m:oMathParaPr>
                      <m:jc m:val="right"/>
                    </m:oMathParaPr>
                    <m:oMath xmlns:m="http://schemas.openxmlformats.org/officeDocument/2006/math">
                      <m:nary>
                        <m:naryPr>
                          <m:chr m:val="∑"/>
                          <m:subHide m:val="on"/>
                          <m:supHide m:val="on"/>
                          <m:ctrlPr>
                            <a:rPr lang="en-US" i="1" smtClean="0">
                              <a:solidFill>
                                <a:srgbClr val="FF0000"/>
                              </a:solidFill>
                              <a:latin typeface="Cambria Math" panose="02040503050406030204" pitchFamily="18" charset="0"/>
                            </a:rPr>
                          </m:ctrlPr>
                        </m:naryPr>
                        <m:sub/>
                        <m:sup/>
                        <m:e>
                          <m:r>
                            <a:rPr lang="en-US" b="0" i="1" smtClean="0">
                              <a:solidFill>
                                <a:srgbClr val="FF0000"/>
                              </a:solidFill>
                              <a:latin typeface="Cambria Math" panose="02040503050406030204" pitchFamily="18" charset="0"/>
                            </a:rPr>
                            <m:t>𝑓</m:t>
                          </m:r>
                          <m:r>
                            <a:rPr lang="en-US" i="1" smtClean="0">
                              <a:solidFill>
                                <a:srgbClr val="FF0000"/>
                              </a:solidFill>
                              <a:latin typeface="Cambria Math" panose="02040503050406030204" pitchFamily="18" charset="0"/>
                            </a:rPr>
                            <m:t>𝑜𝑟𝑐𝑒𝑠</m:t>
                          </m:r>
                        </m:e>
                      </m:nary>
                    </m:oMath>
                  </m:oMathPara>
                </a14:m>
                <a:endParaRPr lang="en-US" dirty="0">
                  <a:solidFill>
                    <a:srgbClr val="FF0000"/>
                  </a:solidFill>
                </a:endParaRPr>
              </a:p>
            </p:txBody>
          </p:sp>
        </mc:Choice>
        <mc:Fallback xmlns="">
          <p:sp>
            <p:nvSpPr>
              <p:cNvPr id="35" name="Rectangle 34"/>
              <p:cNvSpPr>
                <a:spLocks noRot="1" noChangeAspect="1" noMove="1" noResize="1" noEditPoints="1" noAdjustHandles="1" noChangeArrowheads="1" noChangeShapeType="1" noTextEdit="1"/>
              </p:cNvSpPr>
              <p:nvPr/>
            </p:nvSpPr>
            <p:spPr>
              <a:xfrm>
                <a:off x="9185173" y="2949833"/>
                <a:ext cx="1272848" cy="763094"/>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Rectangle 35"/>
              <p:cNvSpPr/>
              <p:nvPr/>
            </p:nvSpPr>
            <p:spPr>
              <a:xfrm>
                <a:off x="10661181" y="2942089"/>
                <a:ext cx="809389" cy="81887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limLoc m:val="undOvr"/>
                          <m:subHide m:val="on"/>
                          <m:supHide m:val="on"/>
                          <m:ctrlPr>
                            <a:rPr lang="en-US" i="1" smtClean="0">
                              <a:solidFill>
                                <a:srgbClr val="FF0000"/>
                              </a:solidFill>
                              <a:latin typeface="Cambria Math" panose="02040503050406030204" pitchFamily="18" charset="0"/>
                            </a:rPr>
                          </m:ctrlPr>
                        </m:naryPr>
                        <m:sub/>
                        <m:sup/>
                        <m:e>
                          <m:r>
                            <a:rPr lang="en-US" i="1">
                              <a:solidFill>
                                <a:srgbClr val="FF0000"/>
                              </a:solidFill>
                              <a:latin typeface="Cambria Math" panose="02040503050406030204" pitchFamily="18" charset="0"/>
                            </a:rPr>
                            <m:t>𝑎</m:t>
                          </m:r>
                          <m:r>
                            <a:rPr lang="en-US" b="0" i="1" smtClean="0">
                              <a:solidFill>
                                <a:srgbClr val="FF0000"/>
                              </a:solidFill>
                              <a:latin typeface="Cambria Math" panose="02040503050406030204" pitchFamily="18" charset="0"/>
                            </a:rPr>
                            <m:t>𝑐𝑐</m:t>
                          </m:r>
                        </m:e>
                      </m:nary>
                    </m:oMath>
                  </m:oMathPara>
                </a14:m>
                <a:endParaRPr lang="en-US" dirty="0">
                  <a:solidFill>
                    <a:srgbClr val="FF0000"/>
                  </a:solidFill>
                </a:endParaRPr>
              </a:p>
            </p:txBody>
          </p:sp>
        </mc:Choice>
        <mc:Fallback xmlns="">
          <p:sp>
            <p:nvSpPr>
              <p:cNvPr id="36" name="Rectangle 35"/>
              <p:cNvSpPr>
                <a:spLocks noRot="1" noChangeAspect="1" noMove="1" noResize="1" noEditPoints="1" noAdjustHandles="1" noChangeArrowheads="1" noChangeShapeType="1" noTextEdit="1"/>
              </p:cNvSpPr>
              <p:nvPr/>
            </p:nvSpPr>
            <p:spPr>
              <a:xfrm>
                <a:off x="10661181" y="2942089"/>
                <a:ext cx="809389" cy="818879"/>
              </a:xfrm>
              <a:prstGeom prst="rect">
                <a:avLst/>
              </a:prstGeom>
              <a:blipFill rotWithShape="0">
                <a:blip r:embed="rId6"/>
                <a:stretch>
                  <a:fillRect/>
                </a:stretch>
              </a:blipFill>
            </p:spPr>
            <p:txBody>
              <a:bodyPr/>
              <a:lstStyle/>
              <a:p>
                <a:r>
                  <a:rPr lang="en-US">
                    <a:noFill/>
                  </a:rPr>
                  <a:t> </a:t>
                </a:r>
              </a:p>
            </p:txBody>
          </p:sp>
        </mc:Fallback>
      </mc:AlternateContent>
      <p:sp>
        <p:nvSpPr>
          <p:cNvPr id="37" name="Oval 36"/>
          <p:cNvSpPr/>
          <p:nvPr/>
        </p:nvSpPr>
        <p:spPr>
          <a:xfrm>
            <a:off x="7592713" y="2448309"/>
            <a:ext cx="1671378" cy="9303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10492608" y="3508781"/>
            <a:ext cx="231131" cy="426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9292809" y="5461172"/>
            <a:ext cx="2458691" cy="646331"/>
          </a:xfrm>
          <a:prstGeom prst="rect">
            <a:avLst/>
          </a:prstGeom>
          <a:solidFill>
            <a:schemeClr val="bg2">
              <a:lumMod val="60000"/>
              <a:lumOff val="40000"/>
            </a:schemeClr>
          </a:solidFill>
        </p:spPr>
        <p:txBody>
          <a:bodyPr wrap="square" rtlCol="0">
            <a:spAutoFit/>
          </a:bodyPr>
          <a:lstStyle/>
          <a:p>
            <a:r>
              <a:rPr lang="en-US" dirty="0"/>
              <a:t>Dynamic model of CPF motion in Simulink</a:t>
            </a:r>
          </a:p>
        </p:txBody>
      </p:sp>
      <p:sp>
        <p:nvSpPr>
          <p:cNvPr id="46" name="TextBox 45"/>
          <p:cNvSpPr txBox="1"/>
          <p:nvPr/>
        </p:nvSpPr>
        <p:spPr>
          <a:xfrm>
            <a:off x="5454634" y="1753501"/>
            <a:ext cx="1843311" cy="369332"/>
          </a:xfrm>
          <a:prstGeom prst="rect">
            <a:avLst/>
          </a:prstGeom>
          <a:noFill/>
        </p:spPr>
        <p:txBody>
          <a:bodyPr wrap="square" rtlCol="0">
            <a:spAutoFit/>
          </a:bodyPr>
          <a:lstStyle/>
          <a:p>
            <a:r>
              <a:rPr lang="en-US" dirty="0" err="1">
                <a:solidFill>
                  <a:srgbClr val="FF0000"/>
                </a:solidFill>
              </a:rPr>
              <a:t>Perturbation</a:t>
            </a:r>
            <a:r>
              <a:rPr lang="en-US" baseline="-25000" dirty="0" err="1">
                <a:solidFill>
                  <a:srgbClr val="FF0000"/>
                </a:solidFill>
              </a:rPr>
              <a:t>forces</a:t>
            </a:r>
            <a:endParaRPr lang="en-US" baseline="-25000" dirty="0">
              <a:solidFill>
                <a:srgbClr val="FF0000"/>
              </a:solidFill>
            </a:endParaRPr>
          </a:p>
        </p:txBody>
      </p:sp>
      <p:sp>
        <p:nvSpPr>
          <p:cNvPr id="47" name="TextBox 46"/>
          <p:cNvSpPr txBox="1"/>
          <p:nvPr/>
        </p:nvSpPr>
        <p:spPr>
          <a:xfrm>
            <a:off x="5273754" y="2789334"/>
            <a:ext cx="1545784" cy="369332"/>
          </a:xfrm>
          <a:prstGeom prst="rect">
            <a:avLst/>
          </a:prstGeom>
          <a:noFill/>
        </p:spPr>
        <p:txBody>
          <a:bodyPr wrap="square" rtlCol="0">
            <a:spAutoFit/>
          </a:bodyPr>
          <a:lstStyle/>
          <a:p>
            <a:r>
              <a:rPr lang="en-US" dirty="0" err="1">
                <a:solidFill>
                  <a:srgbClr val="FF0000"/>
                </a:solidFill>
              </a:rPr>
              <a:t>Buoyancy</a:t>
            </a:r>
            <a:r>
              <a:rPr lang="en-US" baseline="-25000" dirty="0" err="1">
                <a:solidFill>
                  <a:srgbClr val="FF0000"/>
                </a:solidFill>
              </a:rPr>
              <a:t>force</a:t>
            </a:r>
            <a:endParaRPr lang="en-US" baseline="-25000" dirty="0">
              <a:solidFill>
                <a:srgbClr val="FF0000"/>
              </a:solidFill>
            </a:endParaRPr>
          </a:p>
        </p:txBody>
      </p:sp>
      <p:sp>
        <p:nvSpPr>
          <p:cNvPr id="48" name="TextBox 47"/>
          <p:cNvSpPr txBox="1"/>
          <p:nvPr/>
        </p:nvSpPr>
        <p:spPr>
          <a:xfrm>
            <a:off x="9001552" y="1876496"/>
            <a:ext cx="1113290" cy="369332"/>
          </a:xfrm>
          <a:prstGeom prst="rect">
            <a:avLst/>
          </a:prstGeom>
          <a:noFill/>
        </p:spPr>
        <p:txBody>
          <a:bodyPr wrap="square" rtlCol="0">
            <a:spAutoFit/>
          </a:bodyPr>
          <a:lstStyle/>
          <a:p>
            <a:r>
              <a:rPr lang="en-US" dirty="0" err="1">
                <a:solidFill>
                  <a:srgbClr val="FF0000"/>
                </a:solidFill>
              </a:rPr>
              <a:t>Drag</a:t>
            </a:r>
            <a:r>
              <a:rPr lang="en-US" baseline="-25000" dirty="0" err="1">
                <a:solidFill>
                  <a:srgbClr val="FF0000"/>
                </a:solidFill>
              </a:rPr>
              <a:t>force</a:t>
            </a:r>
            <a:endParaRPr lang="en-US" baseline="-25000" dirty="0">
              <a:solidFill>
                <a:srgbClr val="FF0000"/>
              </a:solidFill>
            </a:endParaRPr>
          </a:p>
        </p:txBody>
      </p:sp>
      <p:sp>
        <p:nvSpPr>
          <p:cNvPr id="55" name="TextBox 54"/>
          <p:cNvSpPr txBox="1"/>
          <p:nvPr/>
        </p:nvSpPr>
        <p:spPr>
          <a:xfrm>
            <a:off x="10396642" y="3862216"/>
            <a:ext cx="1113290" cy="369332"/>
          </a:xfrm>
          <a:prstGeom prst="rect">
            <a:avLst/>
          </a:prstGeom>
          <a:noFill/>
        </p:spPr>
        <p:txBody>
          <a:bodyPr wrap="square" rtlCol="0">
            <a:spAutoFit/>
          </a:bodyPr>
          <a:lstStyle/>
          <a:p>
            <a:r>
              <a:rPr lang="en-US" dirty="0">
                <a:solidFill>
                  <a:srgbClr val="FF0000"/>
                </a:solidFill>
              </a:rPr>
              <a:t>divide</a:t>
            </a:r>
            <a:endParaRPr lang="en-US" baseline="-25000" dirty="0">
              <a:solidFill>
                <a:srgbClr val="FF0000"/>
              </a:solidFill>
            </a:endParaRPr>
          </a:p>
        </p:txBody>
      </p:sp>
      <p:sp>
        <p:nvSpPr>
          <p:cNvPr id="56" name="TextBox 55"/>
          <p:cNvSpPr txBox="1"/>
          <p:nvPr/>
        </p:nvSpPr>
        <p:spPr>
          <a:xfrm>
            <a:off x="11233103" y="4279104"/>
            <a:ext cx="1113290" cy="369332"/>
          </a:xfrm>
          <a:prstGeom prst="rect">
            <a:avLst/>
          </a:prstGeom>
          <a:noFill/>
        </p:spPr>
        <p:txBody>
          <a:bodyPr wrap="square" rtlCol="0">
            <a:spAutoFit/>
          </a:bodyPr>
          <a:lstStyle/>
          <a:p>
            <a:r>
              <a:rPr lang="en-US" dirty="0">
                <a:solidFill>
                  <a:srgbClr val="FF0000"/>
                </a:solidFill>
              </a:rPr>
              <a:t>velocity</a:t>
            </a:r>
            <a:endParaRPr lang="en-US" baseline="-25000" dirty="0">
              <a:solidFill>
                <a:srgbClr val="FF0000"/>
              </a:solidFill>
            </a:endParaRPr>
          </a:p>
        </p:txBody>
      </p:sp>
      <p:sp>
        <p:nvSpPr>
          <p:cNvPr id="57" name="TextBox 56"/>
          <p:cNvSpPr txBox="1"/>
          <p:nvPr/>
        </p:nvSpPr>
        <p:spPr>
          <a:xfrm>
            <a:off x="8557846" y="4196375"/>
            <a:ext cx="1113290" cy="369332"/>
          </a:xfrm>
          <a:prstGeom prst="rect">
            <a:avLst/>
          </a:prstGeom>
          <a:noFill/>
        </p:spPr>
        <p:txBody>
          <a:bodyPr wrap="square" rtlCol="0">
            <a:spAutoFit/>
          </a:bodyPr>
          <a:lstStyle/>
          <a:p>
            <a:r>
              <a:rPr lang="en-US" dirty="0">
                <a:solidFill>
                  <a:srgbClr val="FF0000"/>
                </a:solidFill>
              </a:rPr>
              <a:t>mass</a:t>
            </a:r>
            <a:endParaRPr lang="en-US" baseline="-25000" dirty="0">
              <a:solidFill>
                <a:srgbClr val="FF0000"/>
              </a:solidFill>
            </a:endParaRPr>
          </a:p>
        </p:txBody>
      </p:sp>
      <p:sp>
        <p:nvSpPr>
          <p:cNvPr id="58" name="Oval 57"/>
          <p:cNvSpPr/>
          <p:nvPr/>
        </p:nvSpPr>
        <p:spPr>
          <a:xfrm>
            <a:off x="5542777" y="4584517"/>
            <a:ext cx="3279785" cy="12094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6839685" y="3975278"/>
            <a:ext cx="794480" cy="426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p:cNvSpPr txBox="1"/>
          <p:nvPr/>
        </p:nvSpPr>
        <p:spPr>
          <a:xfrm>
            <a:off x="6269671" y="4098843"/>
            <a:ext cx="711043" cy="369332"/>
          </a:xfrm>
          <a:prstGeom prst="rect">
            <a:avLst/>
          </a:prstGeom>
          <a:noFill/>
        </p:spPr>
        <p:txBody>
          <a:bodyPr wrap="square" rtlCol="0">
            <a:spAutoFit/>
          </a:bodyPr>
          <a:lstStyle/>
          <a:p>
            <a:r>
              <a:rPr lang="en-US" dirty="0">
                <a:solidFill>
                  <a:srgbClr val="FF0000"/>
                </a:solidFill>
              </a:rPr>
              <a:t>Error</a:t>
            </a:r>
            <a:endParaRPr lang="en-US" baseline="-25000" dirty="0">
              <a:solidFill>
                <a:srgbClr val="FF0000"/>
              </a:solidFill>
            </a:endParaRPr>
          </a:p>
        </p:txBody>
      </p:sp>
      <p:sp>
        <p:nvSpPr>
          <p:cNvPr id="61" name="TextBox 60"/>
          <p:cNvSpPr txBox="1"/>
          <p:nvPr/>
        </p:nvSpPr>
        <p:spPr>
          <a:xfrm>
            <a:off x="7512564" y="5683514"/>
            <a:ext cx="1030081" cy="369332"/>
          </a:xfrm>
          <a:prstGeom prst="rect">
            <a:avLst/>
          </a:prstGeom>
          <a:noFill/>
        </p:spPr>
        <p:txBody>
          <a:bodyPr wrap="square" rtlCol="0">
            <a:spAutoFit/>
          </a:bodyPr>
          <a:lstStyle/>
          <a:p>
            <a:r>
              <a:rPr lang="en-US" dirty="0">
                <a:solidFill>
                  <a:srgbClr val="FF0000"/>
                </a:solidFill>
              </a:rPr>
              <a:t>f(Error)</a:t>
            </a:r>
            <a:endParaRPr lang="en-US" baseline="-25000" dirty="0">
              <a:solidFill>
                <a:srgbClr val="FF0000"/>
              </a:solidFill>
            </a:endParaRPr>
          </a:p>
        </p:txBody>
      </p:sp>
      <p:sp>
        <p:nvSpPr>
          <p:cNvPr id="62" name="Oval 61"/>
          <p:cNvSpPr/>
          <p:nvPr/>
        </p:nvSpPr>
        <p:spPr>
          <a:xfrm>
            <a:off x="7938979" y="3494985"/>
            <a:ext cx="794480" cy="426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p:cNvSpPr txBox="1"/>
          <p:nvPr/>
        </p:nvSpPr>
        <p:spPr>
          <a:xfrm>
            <a:off x="7709430" y="3729512"/>
            <a:ext cx="1144691" cy="646331"/>
          </a:xfrm>
          <a:prstGeom prst="rect">
            <a:avLst/>
          </a:prstGeom>
          <a:noFill/>
        </p:spPr>
        <p:txBody>
          <a:bodyPr wrap="square" rtlCol="0">
            <a:spAutoFit/>
          </a:bodyPr>
          <a:lstStyle/>
          <a:p>
            <a:r>
              <a:rPr lang="en-US" dirty="0">
                <a:solidFill>
                  <a:srgbClr val="FF0000"/>
                </a:solidFill>
              </a:rPr>
              <a:t>buoyancy change</a:t>
            </a:r>
            <a:endParaRPr lang="en-US" baseline="-25000" dirty="0">
              <a:solidFill>
                <a:srgbClr val="FF0000"/>
              </a:solidFill>
            </a:endParaRPr>
          </a:p>
        </p:txBody>
      </p:sp>
    </p:spTree>
    <p:extLst>
      <p:ext uri="{BB962C8B-B14F-4D97-AF65-F5344CB8AC3E}">
        <p14:creationId xmlns:p14="http://schemas.microsoft.com/office/powerpoint/2010/main" val="827401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4">
            <a:extLst>
              <a:ext uri="{FF2B5EF4-FFF2-40B4-BE49-F238E27FC236}">
                <a16:creationId xmlns:a16="http://schemas.microsoft.com/office/drawing/2014/main" id="{A156D9AE-3EB7-4C78-8D65-45904291EB80}"/>
              </a:ext>
            </a:extLst>
          </p:cNvPr>
          <p:cNvSpPr txBox="1">
            <a:spLocks/>
          </p:cNvSpPr>
          <p:nvPr/>
        </p:nvSpPr>
        <p:spPr>
          <a:xfrm>
            <a:off x="-319791" y="1108052"/>
            <a:ext cx="7352504" cy="56899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800" dirty="0"/>
              <a:t>Commercialization</a:t>
            </a:r>
          </a:p>
          <a:p>
            <a:pPr lvl="2"/>
            <a:r>
              <a:rPr lang="en-US" sz="2400" dirty="0">
                <a:solidFill>
                  <a:prstClr val="white"/>
                </a:solidFill>
              </a:rPr>
              <a:t>Pros:</a:t>
            </a:r>
          </a:p>
          <a:p>
            <a:pPr lvl="3"/>
            <a:r>
              <a:rPr lang="en-US" sz="2200" dirty="0">
                <a:solidFill>
                  <a:prstClr val="white"/>
                </a:solidFill>
              </a:rPr>
              <a:t>Anyone can buy a CPF (theoretically)</a:t>
            </a:r>
          </a:p>
          <a:p>
            <a:pPr lvl="2"/>
            <a:r>
              <a:rPr lang="en-US" sz="2600" dirty="0">
                <a:solidFill>
                  <a:prstClr val="white"/>
                </a:solidFill>
              </a:rPr>
              <a:t>Cons (based on my experience):</a:t>
            </a:r>
          </a:p>
          <a:p>
            <a:pPr lvl="3"/>
            <a:r>
              <a:rPr lang="en-US" sz="2200" dirty="0">
                <a:solidFill>
                  <a:prstClr val="white"/>
                </a:solidFill>
              </a:rPr>
              <a:t>CPFs will be expensive </a:t>
            </a:r>
          </a:p>
          <a:p>
            <a:pPr lvl="3"/>
            <a:r>
              <a:rPr lang="en-US" sz="2200" dirty="0">
                <a:solidFill>
                  <a:prstClr val="white"/>
                </a:solidFill>
              </a:rPr>
              <a:t>Development stagnates</a:t>
            </a:r>
          </a:p>
          <a:p>
            <a:pPr lvl="3"/>
            <a:r>
              <a:rPr lang="en-US" sz="2200" dirty="0">
                <a:solidFill>
                  <a:prstClr val="white"/>
                </a:solidFill>
              </a:rPr>
              <a:t>Degraded reliability</a:t>
            </a:r>
          </a:p>
          <a:p>
            <a:pPr lvl="3"/>
            <a:r>
              <a:rPr lang="en-US" sz="2200" dirty="0">
                <a:solidFill>
                  <a:prstClr val="white"/>
                </a:solidFill>
              </a:rPr>
              <a:t>Sole source risks</a:t>
            </a:r>
          </a:p>
          <a:p>
            <a:pPr lvl="3"/>
            <a:r>
              <a:rPr lang="en-US" sz="2200" dirty="0">
                <a:solidFill>
                  <a:prstClr val="white"/>
                </a:solidFill>
              </a:rPr>
              <a:t>Only provides a product, not the rest of the system required for successful projects</a:t>
            </a:r>
          </a:p>
          <a:p>
            <a:pPr lvl="3"/>
            <a:r>
              <a:rPr lang="en-US" sz="2200" dirty="0">
                <a:solidFill>
                  <a:prstClr val="white"/>
                </a:solidFill>
              </a:rPr>
              <a:t>Limited (or no) flexibility to address new applications</a:t>
            </a:r>
          </a:p>
          <a:p>
            <a:pPr lvl="3"/>
            <a:r>
              <a:rPr lang="en-US" sz="2200" dirty="0">
                <a:solidFill>
                  <a:prstClr val="white"/>
                </a:solidFill>
              </a:rPr>
              <a:t>Individual buyers have to cover all the capital costs even if they only deploy CPFs a couple of months a year</a:t>
            </a:r>
            <a:endParaRPr lang="en-US" sz="2400" dirty="0">
              <a:solidFill>
                <a:prstClr val="white"/>
              </a:solidFill>
            </a:endParaRPr>
          </a:p>
          <a:p>
            <a:pPr lvl="2"/>
            <a:endParaRPr lang="en-US" dirty="0"/>
          </a:p>
        </p:txBody>
      </p:sp>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771425" y="124793"/>
            <a:ext cx="10515600" cy="900257"/>
          </a:xfrm>
        </p:spPr>
        <p:txBody>
          <a:bodyPr>
            <a:normAutofit fontScale="90000"/>
          </a:bodyPr>
          <a:lstStyle/>
          <a:p>
            <a:pPr algn="ctr"/>
            <a:r>
              <a:rPr lang="en-US" dirty="0">
                <a:latin typeface="+mn-lt"/>
              </a:rPr>
              <a:t>Open Source Ecosystem vs. Commercialization</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6029224" y="1025050"/>
            <a:ext cx="6072835" cy="5627528"/>
          </a:xfrm>
        </p:spPr>
        <p:txBody>
          <a:bodyPr>
            <a:normAutofit fontScale="77500" lnSpcReduction="20000"/>
          </a:bodyPr>
          <a:lstStyle/>
          <a:p>
            <a:pPr lvl="1">
              <a:lnSpc>
                <a:spcPct val="120000"/>
              </a:lnSpc>
            </a:pPr>
            <a:r>
              <a:rPr lang="en-US" sz="3600" dirty="0"/>
              <a:t>Open Source Ecosystem</a:t>
            </a:r>
          </a:p>
          <a:p>
            <a:pPr lvl="2">
              <a:lnSpc>
                <a:spcPct val="120000"/>
              </a:lnSpc>
            </a:pPr>
            <a:r>
              <a:rPr lang="en-US" sz="3100" dirty="0"/>
              <a:t>Pros:</a:t>
            </a:r>
          </a:p>
          <a:p>
            <a:pPr lvl="3"/>
            <a:r>
              <a:rPr lang="en-US" sz="3200" dirty="0">
                <a:solidFill>
                  <a:prstClr val="white"/>
                </a:solidFill>
              </a:rPr>
              <a:t>CPFs will be minimum cost </a:t>
            </a:r>
          </a:p>
          <a:p>
            <a:pPr lvl="3"/>
            <a:r>
              <a:rPr lang="en-US" sz="3200" dirty="0">
                <a:solidFill>
                  <a:prstClr val="white"/>
                </a:solidFill>
              </a:rPr>
              <a:t>Development enabled</a:t>
            </a:r>
          </a:p>
          <a:p>
            <a:pPr lvl="3"/>
            <a:r>
              <a:rPr lang="en-US" sz="3200" dirty="0">
                <a:solidFill>
                  <a:prstClr val="white"/>
                </a:solidFill>
              </a:rPr>
              <a:t>Improved reliability</a:t>
            </a:r>
          </a:p>
          <a:p>
            <a:pPr lvl="3"/>
            <a:r>
              <a:rPr lang="en-US" sz="3200" dirty="0">
                <a:solidFill>
                  <a:prstClr val="white"/>
                </a:solidFill>
              </a:rPr>
              <a:t>No sole source risks</a:t>
            </a:r>
          </a:p>
          <a:p>
            <a:pPr lvl="3"/>
            <a:r>
              <a:rPr lang="en-US" sz="3200" dirty="0">
                <a:solidFill>
                  <a:prstClr val="white"/>
                </a:solidFill>
              </a:rPr>
              <a:t>Provides the entire system required for successful projects</a:t>
            </a:r>
          </a:p>
          <a:p>
            <a:pPr lvl="3"/>
            <a:r>
              <a:rPr lang="en-US" sz="3200" dirty="0">
                <a:solidFill>
                  <a:prstClr val="white"/>
                </a:solidFill>
              </a:rPr>
              <a:t>Unlimited flexibility to address new applications</a:t>
            </a:r>
          </a:p>
          <a:p>
            <a:pPr lvl="3"/>
            <a:r>
              <a:rPr lang="en-US" sz="3200" dirty="0">
                <a:solidFill>
                  <a:prstClr val="white"/>
                </a:solidFill>
              </a:rPr>
              <a:t>CPFs and expertise may be available as part of the Open Source Community</a:t>
            </a:r>
          </a:p>
          <a:p>
            <a:pPr lvl="2">
              <a:lnSpc>
                <a:spcPct val="120000"/>
              </a:lnSpc>
            </a:pPr>
            <a:r>
              <a:rPr lang="en-US" sz="3100" dirty="0"/>
              <a:t>Cons:</a:t>
            </a:r>
          </a:p>
          <a:p>
            <a:pPr lvl="3">
              <a:lnSpc>
                <a:spcPct val="120000"/>
              </a:lnSpc>
            </a:pPr>
            <a:r>
              <a:rPr lang="en-US" sz="3100" dirty="0"/>
              <a:t>A critical mass of users is required for feasibility</a:t>
            </a:r>
            <a:endParaRPr lang="en-US" sz="2800" dirty="0"/>
          </a:p>
        </p:txBody>
      </p:sp>
    </p:spTree>
    <p:extLst>
      <p:ext uri="{BB962C8B-B14F-4D97-AF65-F5344CB8AC3E}">
        <p14:creationId xmlns:p14="http://schemas.microsoft.com/office/powerpoint/2010/main" val="26254677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771425" y="124793"/>
            <a:ext cx="10515600" cy="900257"/>
          </a:xfrm>
        </p:spPr>
        <p:txBody>
          <a:bodyPr>
            <a:normAutofit fontScale="90000"/>
          </a:bodyPr>
          <a:lstStyle/>
          <a:p>
            <a:pPr algn="ctr"/>
            <a:r>
              <a:rPr lang="en-US" dirty="0">
                <a:latin typeface="+mn-lt"/>
              </a:rPr>
              <a:t>Open Source Ecosystem vs. Commercialization</a:t>
            </a:r>
          </a:p>
        </p:txBody>
      </p:sp>
      <p:pic>
        <p:nvPicPr>
          <p:cNvPr id="6" name="Content Placeholder 5">
            <a:extLst>
              <a:ext uri="{FF2B5EF4-FFF2-40B4-BE49-F238E27FC236}">
                <a16:creationId xmlns:a16="http://schemas.microsoft.com/office/drawing/2014/main" id="{EB7162A5-1DF2-48B1-BFD8-C6E97121A860}"/>
              </a:ext>
            </a:extLst>
          </p:cNvPr>
          <p:cNvPicPr>
            <a:picLocks noGrp="1" noChangeAspect="1"/>
          </p:cNvPicPr>
          <p:nvPr>
            <p:ph idx="1"/>
          </p:nvPr>
        </p:nvPicPr>
        <p:blipFill>
          <a:blip r:embed="rId3"/>
          <a:stretch>
            <a:fillRect/>
          </a:stretch>
        </p:blipFill>
        <p:spPr>
          <a:xfrm>
            <a:off x="437322" y="2358547"/>
            <a:ext cx="4794172" cy="4218872"/>
          </a:xfrm>
          <a:prstGeom prst="rect">
            <a:avLst/>
          </a:prstGeom>
        </p:spPr>
      </p:pic>
      <p:pic>
        <p:nvPicPr>
          <p:cNvPr id="7" name="Picture 6">
            <a:extLst>
              <a:ext uri="{FF2B5EF4-FFF2-40B4-BE49-F238E27FC236}">
                <a16:creationId xmlns:a16="http://schemas.microsoft.com/office/drawing/2014/main" id="{1F3F95D4-4762-4293-B395-A2E6AE0F4411}"/>
              </a:ext>
            </a:extLst>
          </p:cNvPr>
          <p:cNvPicPr>
            <a:picLocks noChangeAspect="1"/>
          </p:cNvPicPr>
          <p:nvPr/>
        </p:nvPicPr>
        <p:blipFill>
          <a:blip r:embed="rId4"/>
          <a:stretch>
            <a:fillRect/>
          </a:stretch>
        </p:blipFill>
        <p:spPr>
          <a:xfrm>
            <a:off x="3726699" y="828548"/>
            <a:ext cx="7560326" cy="1360750"/>
          </a:xfrm>
          <a:prstGeom prst="rect">
            <a:avLst/>
          </a:prstGeom>
        </p:spPr>
      </p:pic>
      <p:pic>
        <p:nvPicPr>
          <p:cNvPr id="8" name="Picture 7">
            <a:extLst>
              <a:ext uri="{FF2B5EF4-FFF2-40B4-BE49-F238E27FC236}">
                <a16:creationId xmlns:a16="http://schemas.microsoft.com/office/drawing/2014/main" id="{099FAEA8-53E0-417A-BCDD-7DF72B3609D6}"/>
              </a:ext>
            </a:extLst>
          </p:cNvPr>
          <p:cNvPicPr>
            <a:picLocks noChangeAspect="1"/>
          </p:cNvPicPr>
          <p:nvPr/>
        </p:nvPicPr>
        <p:blipFill>
          <a:blip r:embed="rId5"/>
          <a:stretch>
            <a:fillRect/>
          </a:stretch>
        </p:blipFill>
        <p:spPr>
          <a:xfrm>
            <a:off x="562389" y="889798"/>
            <a:ext cx="2857500" cy="1238250"/>
          </a:xfrm>
          <a:prstGeom prst="rect">
            <a:avLst/>
          </a:prstGeom>
        </p:spPr>
      </p:pic>
      <p:pic>
        <p:nvPicPr>
          <p:cNvPr id="10" name="Picture 9">
            <a:extLst>
              <a:ext uri="{FF2B5EF4-FFF2-40B4-BE49-F238E27FC236}">
                <a16:creationId xmlns:a16="http://schemas.microsoft.com/office/drawing/2014/main" id="{A46FC320-32AB-4367-889B-E10A821F8FD8}"/>
              </a:ext>
            </a:extLst>
          </p:cNvPr>
          <p:cNvPicPr>
            <a:picLocks noChangeAspect="1"/>
          </p:cNvPicPr>
          <p:nvPr/>
        </p:nvPicPr>
        <p:blipFill>
          <a:blip r:embed="rId6"/>
          <a:stretch>
            <a:fillRect/>
          </a:stretch>
        </p:blipFill>
        <p:spPr>
          <a:xfrm>
            <a:off x="5862152" y="2358547"/>
            <a:ext cx="5614231" cy="4201253"/>
          </a:xfrm>
          <a:prstGeom prst="rect">
            <a:avLst/>
          </a:prstGeom>
        </p:spPr>
      </p:pic>
      <p:sp>
        <p:nvSpPr>
          <p:cNvPr id="11" name="TextBox 10">
            <a:extLst>
              <a:ext uri="{FF2B5EF4-FFF2-40B4-BE49-F238E27FC236}">
                <a16:creationId xmlns:a16="http://schemas.microsoft.com/office/drawing/2014/main" id="{98D65E64-8719-4483-B873-5E8CE54D36AD}"/>
              </a:ext>
            </a:extLst>
          </p:cNvPr>
          <p:cNvSpPr txBox="1"/>
          <p:nvPr/>
        </p:nvSpPr>
        <p:spPr>
          <a:xfrm>
            <a:off x="2357883" y="3717234"/>
            <a:ext cx="1487908" cy="369332"/>
          </a:xfrm>
          <a:prstGeom prst="rect">
            <a:avLst/>
          </a:prstGeom>
          <a:noFill/>
        </p:spPr>
        <p:txBody>
          <a:bodyPr wrap="none" rtlCol="0">
            <a:spAutoFit/>
          </a:bodyPr>
          <a:lstStyle/>
          <a:p>
            <a:r>
              <a:rPr lang="en-US" b="1" dirty="0">
                <a:solidFill>
                  <a:srgbClr val="FF0000"/>
                </a:solidFill>
                <a:latin typeface="Comic Sans MS" panose="030F0702030302020204" pitchFamily="66" charset="0"/>
              </a:rPr>
              <a:t>&amp; Engineers</a:t>
            </a:r>
          </a:p>
        </p:txBody>
      </p:sp>
      <p:sp>
        <p:nvSpPr>
          <p:cNvPr id="12" name="TextBox 11">
            <a:extLst>
              <a:ext uri="{FF2B5EF4-FFF2-40B4-BE49-F238E27FC236}">
                <a16:creationId xmlns:a16="http://schemas.microsoft.com/office/drawing/2014/main" id="{89488CDE-A467-4BC4-B6AB-5ECB9D276204}"/>
              </a:ext>
            </a:extLst>
          </p:cNvPr>
          <p:cNvSpPr txBox="1"/>
          <p:nvPr/>
        </p:nvSpPr>
        <p:spPr>
          <a:xfrm>
            <a:off x="500017" y="5044108"/>
            <a:ext cx="1989647" cy="369332"/>
          </a:xfrm>
          <a:prstGeom prst="rect">
            <a:avLst/>
          </a:prstGeom>
          <a:noFill/>
        </p:spPr>
        <p:txBody>
          <a:bodyPr wrap="none" rtlCol="0">
            <a:spAutoFit/>
          </a:bodyPr>
          <a:lstStyle/>
          <a:p>
            <a:r>
              <a:rPr lang="en-US" b="1" dirty="0">
                <a:solidFill>
                  <a:srgbClr val="FF0000"/>
                </a:solidFill>
                <a:latin typeface="Comic Sans MS" panose="030F0702030302020204" pitchFamily="66" charset="0"/>
              </a:rPr>
              <a:t>&amp; other experts</a:t>
            </a:r>
          </a:p>
        </p:txBody>
      </p:sp>
    </p:spTree>
    <p:extLst>
      <p:ext uri="{BB962C8B-B14F-4D97-AF65-F5344CB8AC3E}">
        <p14:creationId xmlns:p14="http://schemas.microsoft.com/office/powerpoint/2010/main" val="41749701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649806" y="179514"/>
            <a:ext cx="10515600" cy="1534986"/>
          </a:xfrm>
        </p:spPr>
        <p:txBody>
          <a:bodyPr>
            <a:normAutofit/>
          </a:bodyPr>
          <a:lstStyle/>
          <a:p>
            <a:pPr algn="ctr"/>
            <a:r>
              <a:rPr lang="en-US" dirty="0">
                <a:latin typeface="+mn-lt"/>
              </a:rPr>
              <a:t>My Preference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811" y="1828381"/>
            <a:ext cx="7820488" cy="3675629"/>
          </a:xfrm>
          <a:prstGeom prst="rect">
            <a:avLst/>
          </a:prstGeom>
        </p:spPr>
      </p:pic>
      <p:pic>
        <p:nvPicPr>
          <p:cNvPr id="5" name="Picture 4"/>
          <p:cNvPicPr>
            <a:picLocks noChangeAspect="1"/>
          </p:cNvPicPr>
          <p:nvPr/>
        </p:nvPicPr>
        <p:blipFill>
          <a:blip r:embed="rId4"/>
          <a:stretch>
            <a:fillRect/>
          </a:stretch>
        </p:blipFill>
        <p:spPr>
          <a:xfrm>
            <a:off x="8295408" y="1233290"/>
            <a:ext cx="3592538" cy="4702815"/>
          </a:xfrm>
          <a:prstGeom prst="rect">
            <a:avLst/>
          </a:prstGeom>
        </p:spPr>
      </p:pic>
    </p:spTree>
    <p:extLst>
      <p:ext uri="{BB962C8B-B14F-4D97-AF65-F5344CB8AC3E}">
        <p14:creationId xmlns:p14="http://schemas.microsoft.com/office/powerpoint/2010/main" val="304079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100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anim calcmode="lin" valueType="num">
                                      <p:cBhvr>
                                        <p:cTn id="9" dur="2000" fill="hold"/>
                                        <p:tgtEl>
                                          <p:spTgt spid="4"/>
                                        </p:tgtEl>
                                        <p:attrNameLst>
                                          <p:attrName>style.rotation</p:attrName>
                                        </p:attrNameLst>
                                      </p:cBhvr>
                                      <p:tavLst>
                                        <p:tav tm="0">
                                          <p:val>
                                            <p:fltVal val="90"/>
                                          </p:val>
                                        </p:tav>
                                        <p:tav tm="100000">
                                          <p:val>
                                            <p:fltVal val="0"/>
                                          </p:val>
                                        </p:tav>
                                      </p:tavLst>
                                    </p:anim>
                                    <p:animEffect transition="in" filter="fade">
                                      <p:cBhvr>
                                        <p:cTn id="10" dur="2000"/>
                                        <p:tgtEl>
                                          <p:spTgt spid="4"/>
                                        </p:tgtEl>
                                      </p:cBhvr>
                                    </p:animEffect>
                                  </p:childTnLst>
                                </p:cTn>
                              </p:par>
                            </p:childTnLst>
                          </p:cTn>
                        </p:par>
                        <p:par>
                          <p:cTn id="11" fill="hold">
                            <p:stCondLst>
                              <p:cond delay="3000"/>
                            </p:stCondLst>
                            <p:childTnLst>
                              <p:par>
                                <p:cTn id="12" presetID="2" presetClass="entr" presetSubtype="4" fill="hold" nodeType="afterEffect">
                                  <p:stCondLst>
                                    <p:cond delay="100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1000" fill="hold"/>
                                        <p:tgtEl>
                                          <p:spTgt spid="5"/>
                                        </p:tgtEl>
                                        <p:attrNameLst>
                                          <p:attrName>ppt_x</p:attrName>
                                        </p:attrNameLst>
                                      </p:cBhvr>
                                      <p:tavLst>
                                        <p:tav tm="0">
                                          <p:val>
                                            <p:strVal val="#ppt_x"/>
                                          </p:val>
                                        </p:tav>
                                        <p:tav tm="100000">
                                          <p:val>
                                            <p:strVal val="#ppt_x"/>
                                          </p:val>
                                        </p:tav>
                                      </p:tavLst>
                                    </p:anim>
                                    <p:anim calcmode="lin" valueType="num">
                                      <p:cBhvr additive="base">
                                        <p:cTn id="15"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655" y="-127172"/>
            <a:ext cx="5662535" cy="1018760"/>
          </a:xfrm>
        </p:spPr>
        <p:txBody>
          <a:bodyPr/>
          <a:lstStyle/>
          <a:p>
            <a:r>
              <a:rPr lang="en-US" dirty="0"/>
              <a:t>One of my Pipe Dreams</a:t>
            </a:r>
          </a:p>
        </p:txBody>
      </p:sp>
      <p:sp>
        <p:nvSpPr>
          <p:cNvPr id="3" name="Content Placeholder 2"/>
          <p:cNvSpPr>
            <a:spLocks noGrp="1"/>
          </p:cNvSpPr>
          <p:nvPr>
            <p:ph idx="1"/>
          </p:nvPr>
        </p:nvSpPr>
        <p:spPr>
          <a:xfrm>
            <a:off x="12761" y="856524"/>
            <a:ext cx="6243541" cy="4991930"/>
          </a:xfrm>
        </p:spPr>
        <p:txBody>
          <a:bodyPr>
            <a:normAutofit fontScale="77500" lnSpcReduction="20000"/>
          </a:bodyPr>
          <a:lstStyle/>
          <a:p>
            <a:r>
              <a:rPr lang="en-US" sz="3000" dirty="0"/>
              <a:t>A team of bright, energetic, fearless science and engineering students write a proposal with the UCSC Fisheries Collaborative Program to support “sustainable fisheries through research, education and outreach”</a:t>
            </a:r>
          </a:p>
          <a:p>
            <a:r>
              <a:rPr lang="en-US" sz="3000" dirty="0"/>
              <a:t>They work with Sustain Lake Tanganyika to develop a fit-for-their-purposes Observing System</a:t>
            </a:r>
            <a:endParaRPr lang="en-US" dirty="0"/>
          </a:p>
          <a:p>
            <a:r>
              <a:rPr lang="en-US" sz="3000" dirty="0"/>
              <a:t>They run a pilot project in Lake Tanganyika to build a baseline data set describing the current state of the Lake using a few CPFs.</a:t>
            </a:r>
          </a:p>
          <a:p>
            <a:r>
              <a:rPr lang="en-US" sz="3000" dirty="0"/>
              <a:t>Subsequent field programs build a time series that can be used to build a more sustainable fishery, educate and create jobs</a:t>
            </a:r>
          </a:p>
          <a:p>
            <a:r>
              <a:rPr lang="en-US" sz="3000" dirty="0"/>
              <a:t>Funded by:</a:t>
            </a:r>
          </a:p>
        </p:txBody>
      </p:sp>
      <p:pic>
        <p:nvPicPr>
          <p:cNvPr id="4" name="Picture 3"/>
          <p:cNvPicPr>
            <a:picLocks noChangeAspect="1"/>
          </p:cNvPicPr>
          <p:nvPr/>
        </p:nvPicPr>
        <p:blipFill>
          <a:blip r:embed="rId3"/>
          <a:stretch>
            <a:fillRect/>
          </a:stretch>
        </p:blipFill>
        <p:spPr>
          <a:xfrm>
            <a:off x="6300866" y="126165"/>
            <a:ext cx="5776672" cy="5240471"/>
          </a:xfrm>
          <a:prstGeom prst="rect">
            <a:avLst/>
          </a:prstGeom>
        </p:spPr>
      </p:pic>
      <p:pic>
        <p:nvPicPr>
          <p:cNvPr id="5" name="Picture 4"/>
          <p:cNvPicPr>
            <a:picLocks noChangeAspect="1"/>
          </p:cNvPicPr>
          <p:nvPr/>
        </p:nvPicPr>
        <p:blipFill>
          <a:blip r:embed="rId4"/>
          <a:stretch>
            <a:fillRect/>
          </a:stretch>
        </p:blipFill>
        <p:spPr>
          <a:xfrm>
            <a:off x="10403174" y="253783"/>
            <a:ext cx="1622548" cy="637805"/>
          </a:xfrm>
          <a:prstGeom prst="rect">
            <a:avLst/>
          </a:prstGeom>
        </p:spPr>
      </p:pic>
      <p:sp>
        <p:nvSpPr>
          <p:cNvPr id="6" name="TextBox 5"/>
          <p:cNvSpPr txBox="1"/>
          <p:nvPr/>
        </p:nvSpPr>
        <p:spPr>
          <a:xfrm>
            <a:off x="6250898" y="5492801"/>
            <a:ext cx="5871611" cy="1077218"/>
          </a:xfrm>
          <a:prstGeom prst="rect">
            <a:avLst/>
          </a:prstGeom>
          <a:noFill/>
          <a:ln w="19050">
            <a:solidFill>
              <a:schemeClr val="tx1"/>
            </a:solidFill>
          </a:ln>
        </p:spPr>
        <p:txBody>
          <a:bodyPr wrap="square" rtlCol="0">
            <a:spAutoFit/>
          </a:bodyPr>
          <a:lstStyle/>
          <a:p>
            <a:r>
              <a:rPr lang="en-US" sz="1600" b="1" dirty="0"/>
              <a:t>Committed to safeguarding the Lake Tanganyika ecosystem whilst improving the welfare of her local communities. Vision: A healthy Lake Tanganyika with thriving fish populations, forests and people. https://www.sustaintz.org/</a:t>
            </a:r>
          </a:p>
        </p:txBody>
      </p:sp>
      <p:pic>
        <p:nvPicPr>
          <p:cNvPr id="7" name="Picture 6">
            <a:extLst>
              <a:ext uri="{FF2B5EF4-FFF2-40B4-BE49-F238E27FC236}">
                <a16:creationId xmlns:a16="http://schemas.microsoft.com/office/drawing/2014/main" id="{48BA0E9D-A86B-4CD4-979C-4F3E5FF98315}"/>
              </a:ext>
            </a:extLst>
          </p:cNvPr>
          <p:cNvPicPr>
            <a:picLocks noChangeAspect="1"/>
          </p:cNvPicPr>
          <p:nvPr/>
        </p:nvPicPr>
        <p:blipFill>
          <a:blip r:embed="rId5"/>
          <a:stretch>
            <a:fillRect/>
          </a:stretch>
        </p:blipFill>
        <p:spPr>
          <a:xfrm>
            <a:off x="116582" y="5630213"/>
            <a:ext cx="2732332" cy="1018760"/>
          </a:xfrm>
          <a:prstGeom prst="rect">
            <a:avLst/>
          </a:prstGeom>
        </p:spPr>
      </p:pic>
      <p:pic>
        <p:nvPicPr>
          <p:cNvPr id="8" name="Picture 7">
            <a:extLst>
              <a:ext uri="{FF2B5EF4-FFF2-40B4-BE49-F238E27FC236}">
                <a16:creationId xmlns:a16="http://schemas.microsoft.com/office/drawing/2014/main" id="{E2DFAEB1-7331-4157-9251-BC25BE95BA91}"/>
              </a:ext>
            </a:extLst>
          </p:cNvPr>
          <p:cNvPicPr>
            <a:picLocks noChangeAspect="1"/>
          </p:cNvPicPr>
          <p:nvPr/>
        </p:nvPicPr>
        <p:blipFill>
          <a:blip r:embed="rId6"/>
          <a:stretch>
            <a:fillRect/>
          </a:stretch>
        </p:blipFill>
        <p:spPr>
          <a:xfrm>
            <a:off x="378646" y="5402128"/>
            <a:ext cx="2226187" cy="446326"/>
          </a:xfrm>
          <a:prstGeom prst="rect">
            <a:avLst/>
          </a:prstGeom>
        </p:spPr>
      </p:pic>
      <p:pic>
        <p:nvPicPr>
          <p:cNvPr id="9" name="Picture 8">
            <a:extLst>
              <a:ext uri="{FF2B5EF4-FFF2-40B4-BE49-F238E27FC236}">
                <a16:creationId xmlns:a16="http://schemas.microsoft.com/office/drawing/2014/main" id="{FC75E5B5-2008-4552-97E2-3B5DB33AFA11}"/>
              </a:ext>
            </a:extLst>
          </p:cNvPr>
          <p:cNvPicPr>
            <a:picLocks noChangeAspect="1"/>
          </p:cNvPicPr>
          <p:nvPr/>
        </p:nvPicPr>
        <p:blipFill rotWithShape="1">
          <a:blip r:embed="rId7"/>
          <a:srcRect l="10826" r="12964"/>
          <a:stretch/>
        </p:blipFill>
        <p:spPr>
          <a:xfrm>
            <a:off x="2935501" y="5625291"/>
            <a:ext cx="3073758" cy="1077217"/>
          </a:xfrm>
          <a:prstGeom prst="rect">
            <a:avLst/>
          </a:prstGeom>
        </p:spPr>
      </p:pic>
      <p:pic>
        <p:nvPicPr>
          <p:cNvPr id="11" name="Picture 10">
            <a:extLst>
              <a:ext uri="{FF2B5EF4-FFF2-40B4-BE49-F238E27FC236}">
                <a16:creationId xmlns:a16="http://schemas.microsoft.com/office/drawing/2014/main" id="{0FEDC2BC-F508-4D00-AF67-8B746EBC5F35}"/>
              </a:ext>
            </a:extLst>
          </p:cNvPr>
          <p:cNvPicPr>
            <a:picLocks noChangeAspect="1"/>
          </p:cNvPicPr>
          <p:nvPr/>
        </p:nvPicPr>
        <p:blipFill rotWithShape="1">
          <a:blip r:embed="rId8"/>
          <a:srcRect l="82396" t="50449"/>
          <a:stretch/>
        </p:blipFill>
        <p:spPr>
          <a:xfrm>
            <a:off x="3614235" y="5217600"/>
            <a:ext cx="1677229" cy="550402"/>
          </a:xfrm>
          <a:prstGeom prst="rect">
            <a:avLst/>
          </a:prstGeom>
        </p:spPr>
      </p:pic>
    </p:spTree>
    <p:extLst>
      <p:ext uri="{BB962C8B-B14F-4D97-AF65-F5344CB8AC3E}">
        <p14:creationId xmlns:p14="http://schemas.microsoft.com/office/powerpoint/2010/main" val="436596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14283" y="56740"/>
            <a:ext cx="6305318" cy="1438643"/>
          </a:xfrm>
        </p:spPr>
        <p:txBody>
          <a:bodyPr>
            <a:noAutofit/>
          </a:bodyPr>
          <a:lstStyle/>
          <a:p>
            <a:pPr algn="ctr"/>
            <a:r>
              <a:rPr lang="en-US" sz="3600" dirty="0">
                <a:latin typeface="+mn-lt"/>
              </a:rPr>
              <a:t>Climate Change, Marine CO</a:t>
            </a:r>
            <a:r>
              <a:rPr lang="en-US" sz="3600" baseline="-25000" dirty="0">
                <a:latin typeface="+mn-lt"/>
              </a:rPr>
              <a:t>2</a:t>
            </a:r>
            <a:r>
              <a:rPr lang="en-US" sz="3600" dirty="0">
                <a:latin typeface="+mn-lt"/>
              </a:rPr>
              <a:t> Removal and Ocean Acidification</a:t>
            </a:r>
          </a:p>
        </p:txBody>
      </p:sp>
      <p:sp>
        <p:nvSpPr>
          <p:cNvPr id="7" name="TextBox 6">
            <a:extLst>
              <a:ext uri="{FF2B5EF4-FFF2-40B4-BE49-F238E27FC236}">
                <a16:creationId xmlns:a16="http://schemas.microsoft.com/office/drawing/2014/main" id="{F534AD87-6A46-4DE5-A26B-30E9C0D392D8}"/>
              </a:ext>
            </a:extLst>
          </p:cNvPr>
          <p:cNvSpPr txBox="1"/>
          <p:nvPr/>
        </p:nvSpPr>
        <p:spPr>
          <a:xfrm>
            <a:off x="6328052" y="318606"/>
            <a:ext cx="5751227" cy="2985433"/>
          </a:xfrm>
          <a:prstGeom prst="rect">
            <a:avLst/>
          </a:prstGeom>
          <a:noFill/>
          <a:ln w="25400">
            <a:solidFill>
              <a:schemeClr val="tx1"/>
            </a:solidFill>
          </a:ln>
        </p:spPr>
        <p:txBody>
          <a:bodyPr wrap="square" rtlCol="0">
            <a:spAutoFit/>
          </a:bodyPr>
          <a:lstStyle/>
          <a:p>
            <a:r>
              <a:rPr lang="en-US" sz="2800" dirty="0"/>
              <a:t>“Recommendations on how best to monitor acidification will evolve … Monitoring networks should continue to be developed at the regional scale with ongoing stakeholder input”</a:t>
            </a:r>
          </a:p>
          <a:p>
            <a:endParaRPr lang="en-US" sz="1600" dirty="0"/>
          </a:p>
          <a:p>
            <a:r>
              <a:rPr lang="en-US" sz="1600" dirty="0"/>
              <a:t>National Science and Technology Council Ocean Acidification Monitoring Prioritization Plan August 2024</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6553" r="1636"/>
          <a:stretch/>
        </p:blipFill>
        <p:spPr>
          <a:xfrm>
            <a:off x="279001" y="1546169"/>
            <a:ext cx="5921115" cy="3627885"/>
          </a:xfrm>
          <a:prstGeom prst="rect">
            <a:avLst/>
          </a:prstGeom>
        </p:spPr>
      </p:pic>
      <p:sp>
        <p:nvSpPr>
          <p:cNvPr id="4" name="Rectangle 3"/>
          <p:cNvSpPr/>
          <p:nvPr/>
        </p:nvSpPr>
        <p:spPr>
          <a:xfrm>
            <a:off x="4122298" y="4424645"/>
            <a:ext cx="1973702" cy="738664"/>
          </a:xfrm>
          <a:prstGeom prst="rect">
            <a:avLst/>
          </a:prstGeom>
        </p:spPr>
        <p:txBody>
          <a:bodyPr wrap="square">
            <a:spAutoFit/>
          </a:bodyPr>
          <a:lstStyle/>
          <a:p>
            <a:r>
              <a:rPr lang="en-US" sz="1400" dirty="0">
                <a:solidFill>
                  <a:schemeClr val="bg1"/>
                </a:solidFill>
              </a:rPr>
              <a:t>https://ugc.berkeley.edu/background-content/carbon-cycle/</a:t>
            </a:r>
          </a:p>
        </p:txBody>
      </p:sp>
      <p:pic>
        <p:nvPicPr>
          <p:cNvPr id="6" name="Picture 5"/>
          <p:cNvPicPr>
            <a:picLocks noChangeAspect="1"/>
          </p:cNvPicPr>
          <p:nvPr/>
        </p:nvPicPr>
        <p:blipFill>
          <a:blip r:embed="rId4"/>
          <a:stretch>
            <a:fillRect/>
          </a:stretch>
        </p:blipFill>
        <p:spPr>
          <a:xfrm>
            <a:off x="6770557" y="3392774"/>
            <a:ext cx="5308722" cy="3396021"/>
          </a:xfrm>
          <a:prstGeom prst="rect">
            <a:avLst/>
          </a:prstGeom>
        </p:spPr>
      </p:pic>
      <p:sp>
        <p:nvSpPr>
          <p:cNvPr id="8" name="TextBox 7">
            <a:extLst>
              <a:ext uri="{FF2B5EF4-FFF2-40B4-BE49-F238E27FC236}">
                <a16:creationId xmlns:a16="http://schemas.microsoft.com/office/drawing/2014/main" id="{F534AD87-6A46-4DE5-A26B-30E9C0D392D8}"/>
              </a:ext>
            </a:extLst>
          </p:cNvPr>
          <p:cNvSpPr txBox="1"/>
          <p:nvPr/>
        </p:nvSpPr>
        <p:spPr>
          <a:xfrm>
            <a:off x="529243" y="5356787"/>
            <a:ext cx="5956093" cy="1200329"/>
          </a:xfrm>
          <a:prstGeom prst="rect">
            <a:avLst/>
          </a:prstGeom>
          <a:noFill/>
          <a:ln w="25400">
            <a:solidFill>
              <a:schemeClr val="tx1"/>
            </a:solidFill>
          </a:ln>
        </p:spPr>
        <p:txBody>
          <a:bodyPr wrap="square" rtlCol="0">
            <a:spAutoFit/>
          </a:bodyPr>
          <a:lstStyle/>
          <a:p>
            <a:r>
              <a:rPr lang="en-US" sz="2400" dirty="0"/>
              <a:t>37 billion tons of CO</a:t>
            </a:r>
            <a:r>
              <a:rPr lang="en-US" sz="2400" baseline="-25000" dirty="0"/>
              <a:t>2</a:t>
            </a:r>
            <a:r>
              <a:rPr lang="en-US" sz="2400" dirty="0"/>
              <a:t> emitted each year by humans’ energy consumption</a:t>
            </a:r>
          </a:p>
          <a:p>
            <a:r>
              <a:rPr lang="en-US" sz="2400" dirty="0"/>
              <a:t>0.6 billion tons/year * $400/ton = $240B/year</a:t>
            </a:r>
          </a:p>
        </p:txBody>
      </p:sp>
      <p:sp>
        <p:nvSpPr>
          <p:cNvPr id="9" name="Right Arrow 8"/>
          <p:cNvSpPr/>
          <p:nvPr/>
        </p:nvSpPr>
        <p:spPr>
          <a:xfrm>
            <a:off x="5428939" y="5802237"/>
            <a:ext cx="1471535" cy="2498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900474" y="6550223"/>
            <a:ext cx="1618935" cy="307777"/>
          </a:xfrm>
          <a:prstGeom prst="rect">
            <a:avLst/>
          </a:prstGeom>
        </p:spPr>
        <p:txBody>
          <a:bodyPr wrap="square">
            <a:spAutoFit/>
          </a:bodyPr>
          <a:lstStyle/>
          <a:p>
            <a:r>
              <a:rPr lang="en-US" sz="1400" dirty="0">
                <a:solidFill>
                  <a:schemeClr val="bg1"/>
                </a:solidFill>
              </a:rPr>
              <a:t>Source: NOAA, NAS</a:t>
            </a:r>
          </a:p>
        </p:txBody>
      </p:sp>
      <p:cxnSp>
        <p:nvCxnSpPr>
          <p:cNvPr id="12" name="Straight Connector 11"/>
          <p:cNvCxnSpPr/>
          <p:nvPr/>
        </p:nvCxnSpPr>
        <p:spPr>
          <a:xfrm>
            <a:off x="7375161" y="5346492"/>
            <a:ext cx="3072984" cy="4998"/>
          </a:xfrm>
          <a:prstGeom prst="line">
            <a:avLst/>
          </a:prstGeom>
          <a:ln w="2222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flipV="1">
            <a:off x="10403175" y="5346492"/>
            <a:ext cx="4995" cy="851702"/>
          </a:xfrm>
          <a:prstGeom prst="line">
            <a:avLst/>
          </a:prstGeom>
          <a:ln w="22225">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2475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EC405-8634-428C-857F-415C2B3CDA83}"/>
              </a:ext>
            </a:extLst>
          </p:cNvPr>
          <p:cNvSpPr>
            <a:spLocks noGrp="1"/>
          </p:cNvSpPr>
          <p:nvPr>
            <p:ph type="title"/>
          </p:nvPr>
        </p:nvSpPr>
        <p:spPr>
          <a:xfrm>
            <a:off x="227222" y="5118662"/>
            <a:ext cx="6821556" cy="1166191"/>
          </a:xfrm>
        </p:spPr>
        <p:txBody>
          <a:bodyPr/>
          <a:lstStyle/>
          <a:p>
            <a:pPr algn="ctr"/>
            <a:r>
              <a:rPr lang="en-US" dirty="0">
                <a:latin typeface="+mn-lt"/>
              </a:rPr>
              <a:t>Thanks for listening</a:t>
            </a:r>
          </a:p>
        </p:txBody>
      </p:sp>
      <p:sp>
        <p:nvSpPr>
          <p:cNvPr id="3" name="Content Placeholder 2">
            <a:extLst>
              <a:ext uri="{FF2B5EF4-FFF2-40B4-BE49-F238E27FC236}">
                <a16:creationId xmlns:a16="http://schemas.microsoft.com/office/drawing/2014/main" id="{B1989A26-BED8-453C-8157-467DBC79C5ED}"/>
              </a:ext>
            </a:extLst>
          </p:cNvPr>
          <p:cNvSpPr>
            <a:spLocks noGrp="1"/>
          </p:cNvSpPr>
          <p:nvPr>
            <p:ph idx="1"/>
          </p:nvPr>
        </p:nvSpPr>
        <p:spPr>
          <a:xfrm>
            <a:off x="292086" y="636020"/>
            <a:ext cx="7046843" cy="4598505"/>
          </a:xfrm>
        </p:spPr>
        <p:txBody>
          <a:bodyPr>
            <a:noAutofit/>
          </a:bodyPr>
          <a:lstStyle/>
          <a:p>
            <a:r>
              <a:rPr lang="en-US" sz="3000" dirty="0"/>
              <a:t>The CPF Village includes: Jerry Allen, Magdalena Carranza, Paul </a:t>
            </a:r>
            <a:r>
              <a:rPr lang="en-US" sz="3000" dirty="0" err="1"/>
              <a:t>Conen</a:t>
            </a:r>
            <a:r>
              <a:rPr lang="en-US" sz="3000" dirty="0"/>
              <a:t>, Jared Figurski, Ken Johnson, Chad Kecy, Eric Martin, Tanya Maurer, James McClure, Paul McGill, Ed Mellinger, Jim Montgomery, Josh Plant, Jose Rosal, Aaron Schnittger, Ray Thompson, Mark </a:t>
            </a:r>
            <a:r>
              <a:rPr lang="en-US" sz="3000" dirty="0" err="1"/>
              <a:t>Tynes</a:t>
            </a:r>
            <a:r>
              <a:rPr lang="en-US" sz="3000" dirty="0"/>
              <a:t>, Joe Warren</a:t>
            </a:r>
          </a:p>
          <a:p>
            <a:r>
              <a:rPr lang="en-US" sz="3000" dirty="0"/>
              <a:t>This work has been generously supported by the David and Lucille Packard Foundation</a:t>
            </a:r>
          </a:p>
        </p:txBody>
      </p:sp>
      <p:pic>
        <p:nvPicPr>
          <p:cNvPr id="5" name="Picture 4"/>
          <p:cNvPicPr>
            <a:picLocks noChangeAspect="1"/>
          </p:cNvPicPr>
          <p:nvPr/>
        </p:nvPicPr>
        <p:blipFill rotWithShape="1">
          <a:blip r:embed="rId3" cstate="hqprint">
            <a:extLst>
              <a:ext uri="{28A0092B-C50C-407E-A947-70E740481C1C}">
                <a14:useLocalDpi xmlns:a14="http://schemas.microsoft.com/office/drawing/2010/main" val="0"/>
              </a:ext>
            </a:extLst>
          </a:blip>
          <a:srcRect l="21475" t="22251" r="47563" b="15445"/>
          <a:stretch/>
        </p:blipFill>
        <p:spPr>
          <a:xfrm>
            <a:off x="7577095" y="468148"/>
            <a:ext cx="4287841" cy="4853471"/>
          </a:xfrm>
          <a:prstGeom prst="rect">
            <a:avLst/>
          </a:prstGeom>
        </p:spPr>
      </p:pic>
      <p:sp>
        <p:nvSpPr>
          <p:cNvPr id="6" name="TextBox 5"/>
          <p:cNvSpPr txBox="1"/>
          <p:nvPr/>
        </p:nvSpPr>
        <p:spPr>
          <a:xfrm>
            <a:off x="9603199" y="300915"/>
            <a:ext cx="2369145" cy="1200329"/>
          </a:xfrm>
          <a:prstGeom prst="rect">
            <a:avLst/>
          </a:prstGeom>
          <a:solidFill>
            <a:schemeClr val="accent1">
              <a:lumMod val="60000"/>
              <a:lumOff val="40000"/>
            </a:schemeClr>
          </a:solidFill>
          <a:ln w="19050">
            <a:solidFill>
              <a:schemeClr val="tx1"/>
            </a:solidFill>
          </a:ln>
        </p:spPr>
        <p:txBody>
          <a:bodyPr wrap="square" rtlCol="0">
            <a:spAutoFit/>
          </a:bodyPr>
          <a:lstStyle/>
          <a:p>
            <a:pPr algn="ctr"/>
            <a:r>
              <a:rPr lang="en-US" sz="3600" dirty="0"/>
              <a:t>$10 Million of CPFs</a:t>
            </a:r>
          </a:p>
        </p:txBody>
      </p:sp>
      <p:sp>
        <p:nvSpPr>
          <p:cNvPr id="7" name="TextBox 6"/>
          <p:cNvSpPr txBox="1"/>
          <p:nvPr/>
        </p:nvSpPr>
        <p:spPr>
          <a:xfrm>
            <a:off x="7775290" y="5701758"/>
            <a:ext cx="4035552" cy="646331"/>
          </a:xfrm>
          <a:prstGeom prst="rect">
            <a:avLst/>
          </a:prstGeom>
          <a:noFill/>
        </p:spPr>
        <p:txBody>
          <a:bodyPr wrap="square" rtlCol="0">
            <a:spAutoFit/>
          </a:bodyPr>
          <a:lstStyle/>
          <a:p>
            <a:r>
              <a:rPr lang="en-US" sz="3600" dirty="0"/>
              <a:t>magene@mbari.org</a:t>
            </a:r>
          </a:p>
        </p:txBody>
      </p:sp>
    </p:spTree>
    <p:extLst>
      <p:ext uri="{BB962C8B-B14F-4D97-AF65-F5344CB8AC3E}">
        <p14:creationId xmlns:p14="http://schemas.microsoft.com/office/powerpoint/2010/main" val="8842139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484772" y="833507"/>
            <a:ext cx="10515600" cy="900257"/>
          </a:xfrm>
        </p:spPr>
        <p:txBody>
          <a:bodyPr/>
          <a:lstStyle/>
          <a:p>
            <a:pPr algn="ctr"/>
            <a:r>
              <a:rPr lang="en-US" dirty="0">
                <a:latin typeface="+mn-lt"/>
              </a:rPr>
              <a:t>Additional Material</a:t>
            </a:r>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5650522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766129" y="185065"/>
            <a:ext cx="5059017" cy="900257"/>
          </a:xfrm>
        </p:spPr>
        <p:txBody>
          <a:bodyPr>
            <a:normAutofit/>
          </a:bodyPr>
          <a:lstStyle/>
          <a:p>
            <a:pPr algn="ctr"/>
            <a:r>
              <a:rPr lang="en-US" dirty="0">
                <a:latin typeface="+mn-lt"/>
              </a:rPr>
              <a:t>Technology Transfer</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411823" y="1571801"/>
            <a:ext cx="6646624" cy="5325269"/>
          </a:xfrm>
        </p:spPr>
        <p:txBody>
          <a:bodyPr>
            <a:normAutofit/>
          </a:bodyPr>
          <a:lstStyle/>
          <a:p>
            <a:r>
              <a:rPr lang="en-US" sz="3600" dirty="0"/>
              <a:t>Possible tech transfer options:</a:t>
            </a:r>
          </a:p>
          <a:p>
            <a:pPr lvl="2"/>
            <a:r>
              <a:rPr lang="en-US" sz="2800" dirty="0"/>
              <a:t>Collaborations</a:t>
            </a:r>
          </a:p>
          <a:p>
            <a:pPr lvl="2"/>
            <a:r>
              <a:rPr lang="en-US" sz="2800" dirty="0"/>
              <a:t>Commercialization</a:t>
            </a:r>
          </a:p>
          <a:p>
            <a:pPr lvl="2"/>
            <a:r>
              <a:rPr lang="en-US" sz="2800" dirty="0"/>
              <a:t>Open Source</a:t>
            </a:r>
          </a:p>
          <a:p>
            <a:pPr lvl="2"/>
            <a:r>
              <a:rPr lang="en-US" sz="2800" dirty="0"/>
              <a:t>Others?</a:t>
            </a:r>
          </a:p>
        </p:txBody>
      </p:sp>
      <p:pic>
        <p:nvPicPr>
          <p:cNvPr id="6" name="Picture 5">
            <a:extLst>
              <a:ext uri="{FF2B5EF4-FFF2-40B4-BE49-F238E27FC236}">
                <a16:creationId xmlns:a16="http://schemas.microsoft.com/office/drawing/2014/main" id="{1A65D671-9750-44B7-8EAF-0A8F8BD92013}"/>
              </a:ext>
            </a:extLst>
          </p:cNvPr>
          <p:cNvPicPr>
            <a:picLocks noChangeAspect="1"/>
          </p:cNvPicPr>
          <p:nvPr/>
        </p:nvPicPr>
        <p:blipFill>
          <a:blip r:embed="rId3"/>
          <a:stretch>
            <a:fillRect/>
          </a:stretch>
        </p:blipFill>
        <p:spPr>
          <a:xfrm>
            <a:off x="7096539" y="1013587"/>
            <a:ext cx="4778231" cy="5248703"/>
          </a:xfrm>
          <a:prstGeom prst="rect">
            <a:avLst/>
          </a:prstGeom>
        </p:spPr>
      </p:pic>
      <p:sp>
        <p:nvSpPr>
          <p:cNvPr id="7" name="TextBox 6">
            <a:extLst>
              <a:ext uri="{FF2B5EF4-FFF2-40B4-BE49-F238E27FC236}">
                <a16:creationId xmlns:a16="http://schemas.microsoft.com/office/drawing/2014/main" id="{DD3D97A1-F308-40E5-BB29-4E769147ABF2}"/>
              </a:ext>
            </a:extLst>
          </p:cNvPr>
          <p:cNvSpPr txBox="1"/>
          <p:nvPr/>
        </p:nvSpPr>
        <p:spPr>
          <a:xfrm>
            <a:off x="3220572" y="5200589"/>
            <a:ext cx="4538869" cy="923330"/>
          </a:xfrm>
          <a:prstGeom prst="rect">
            <a:avLst/>
          </a:prstGeom>
          <a:solidFill>
            <a:schemeClr val="accent1">
              <a:lumMod val="60000"/>
              <a:lumOff val="40000"/>
            </a:schemeClr>
          </a:solidFill>
          <a:ln w="15875">
            <a:solidFill>
              <a:schemeClr val="bg1"/>
            </a:solidFill>
          </a:ln>
        </p:spPr>
        <p:txBody>
          <a:bodyPr wrap="square" rtlCol="0">
            <a:spAutoFit/>
          </a:bodyPr>
          <a:lstStyle/>
          <a:p>
            <a:pPr algn="ctr"/>
            <a:r>
              <a:rPr lang="en-US" dirty="0"/>
              <a:t>MBARI’s Biological Oceanography Group has been running 2 CPFs for several years (and setting the fashion standard)</a:t>
            </a:r>
          </a:p>
        </p:txBody>
      </p:sp>
    </p:spTree>
    <p:extLst>
      <p:ext uri="{BB962C8B-B14F-4D97-AF65-F5344CB8AC3E}">
        <p14:creationId xmlns:p14="http://schemas.microsoft.com/office/powerpoint/2010/main" val="15574607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Calibri" panose="020F0502020204030204" pitchFamily="34" charset="0"/>
                <a:cs typeface="Calibri" panose="020F0502020204030204" pitchFamily="34" charset="0"/>
              </a:rPr>
              <a:t>CPF Open Source Ecosystem (COSE)</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Critical Infrastructure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245806" y="1380048"/>
            <a:ext cx="7151103" cy="5241773"/>
          </a:xfrm>
        </p:spPr>
        <p:txBody>
          <a:bodyPr>
            <a:normAutofit/>
          </a:bodyPr>
          <a:lstStyle/>
          <a:p>
            <a:pPr lvl="1"/>
            <a:r>
              <a:rPr lang="en-US" sz="3900" dirty="0"/>
              <a:t>The critical component is an appropriate size group of users</a:t>
            </a:r>
          </a:p>
          <a:p>
            <a:pPr lvl="2"/>
            <a:r>
              <a:rPr lang="en-US" sz="3200" dirty="0"/>
              <a:t>~10 CPFs a year for a couple of years </a:t>
            </a:r>
          </a:p>
          <a:p>
            <a:pPr marL="914400" lvl="2" indent="0">
              <a:buNone/>
            </a:pPr>
            <a:r>
              <a:rPr lang="en-US" sz="3200" dirty="0"/>
              <a:t>OR</a:t>
            </a:r>
          </a:p>
          <a:p>
            <a:pPr lvl="2"/>
            <a:r>
              <a:rPr lang="en-US" sz="3200" dirty="0"/>
              <a:t>3-5 Projects a year</a:t>
            </a:r>
          </a:p>
          <a:p>
            <a:pPr marL="914400" lvl="2" indent="0">
              <a:buNone/>
            </a:pPr>
            <a:r>
              <a:rPr lang="en-US" sz="3200" dirty="0"/>
              <a:t>OR</a:t>
            </a:r>
          </a:p>
          <a:p>
            <a:pPr lvl="2"/>
            <a:r>
              <a:rPr lang="en-US" sz="3200" dirty="0"/>
              <a:t>1 large volume need and everyone else tags along </a:t>
            </a:r>
            <a:r>
              <a:rPr lang="en-US" sz="3200" dirty="0">
                <a:sym typeface="Wingdings" panose="05000000000000000000" pitchFamily="2" charset="2"/>
              </a:rPr>
              <a:t> MRV for </a:t>
            </a:r>
            <a:r>
              <a:rPr lang="en-US" sz="3200" dirty="0" err="1">
                <a:sym typeface="Wingdings" panose="05000000000000000000" pitchFamily="2" charset="2"/>
              </a:rPr>
              <a:t>mCDR</a:t>
            </a:r>
            <a:endParaRPr lang="en-US" sz="3200" dirty="0">
              <a:sym typeface="Wingdings" panose="05000000000000000000" pitchFamily="2" charset="2"/>
            </a:endParaRPr>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a16="http://schemas.microsoft.com/office/drawing/2014/main" id="{9325F930-C858-481F-8B32-4F3C2995BB27}"/>
              </a:ext>
            </a:extLst>
          </p:cNvPr>
          <p:cNvSpPr/>
          <p:nvPr/>
        </p:nvSpPr>
        <p:spPr>
          <a:xfrm>
            <a:off x="10350500" y="301625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166E03C-DC32-4987-BAF8-3909AFFCD783}"/>
              </a:ext>
            </a:extLst>
          </p:cNvPr>
          <p:cNvPicPr>
            <a:picLocks noChangeAspect="1"/>
          </p:cNvPicPr>
          <p:nvPr/>
        </p:nvPicPr>
        <p:blipFill>
          <a:blip r:embed="rId4"/>
          <a:stretch>
            <a:fillRect/>
          </a:stretch>
        </p:blipFill>
        <p:spPr>
          <a:xfrm>
            <a:off x="9553875" y="2650965"/>
            <a:ext cx="1201016" cy="377985"/>
          </a:xfrm>
          <a:prstGeom prst="rect">
            <a:avLst/>
          </a:prstGeom>
        </p:spPr>
      </p:pic>
    </p:spTree>
    <p:extLst>
      <p:ext uri="{BB962C8B-B14F-4D97-AF65-F5344CB8AC3E}">
        <p14:creationId xmlns:p14="http://schemas.microsoft.com/office/powerpoint/2010/main" val="4282978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Calibri" panose="020F0502020204030204" pitchFamily="34" charset="0"/>
                <a:cs typeface="Calibri" panose="020F0502020204030204" pitchFamily="34" charset="0"/>
              </a:rPr>
              <a:t>COSE Critical Infrastructure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245806" y="1380048"/>
            <a:ext cx="7151103" cy="5241773"/>
          </a:xfrm>
        </p:spPr>
        <p:txBody>
          <a:bodyPr>
            <a:normAutofit/>
          </a:bodyPr>
          <a:lstStyle/>
          <a:p>
            <a:pPr lvl="1"/>
            <a:r>
              <a:rPr lang="en-US" sz="3600" dirty="0">
                <a:sym typeface="Wingdings" panose="05000000000000000000" pitchFamily="2" charset="2"/>
              </a:rPr>
              <a:t>2</a:t>
            </a:r>
            <a:r>
              <a:rPr lang="en-US" sz="3600" baseline="30000" dirty="0">
                <a:sym typeface="Wingdings" panose="05000000000000000000" pitchFamily="2" charset="2"/>
              </a:rPr>
              <a:t>nd</a:t>
            </a:r>
            <a:r>
              <a:rPr lang="en-US" sz="3600" dirty="0">
                <a:sym typeface="Wingdings" panose="05000000000000000000" pitchFamily="2" charset="2"/>
              </a:rPr>
              <a:t> most critical: 1 committed, motivated CPF group</a:t>
            </a:r>
            <a:endParaRPr lang="en-US" sz="3600" dirty="0"/>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a16="http://schemas.microsoft.com/office/drawing/2014/main" id="{9325F930-C858-481F-8B32-4F3C2995BB27}"/>
              </a:ext>
            </a:extLst>
          </p:cNvPr>
          <p:cNvSpPr/>
          <p:nvPr/>
        </p:nvSpPr>
        <p:spPr>
          <a:xfrm>
            <a:off x="7294709" y="170546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325F930-C858-481F-8B32-4F3C2995BB27}"/>
              </a:ext>
            </a:extLst>
          </p:cNvPr>
          <p:cNvSpPr/>
          <p:nvPr/>
        </p:nvSpPr>
        <p:spPr>
          <a:xfrm>
            <a:off x="10368517" y="174600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325F930-C858-481F-8B32-4F3C2995BB27}"/>
              </a:ext>
            </a:extLst>
          </p:cNvPr>
          <p:cNvSpPr/>
          <p:nvPr/>
        </p:nvSpPr>
        <p:spPr>
          <a:xfrm>
            <a:off x="9336781" y="1746000"/>
            <a:ext cx="1275664" cy="135076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325F930-C858-481F-8B32-4F3C2995BB27}"/>
              </a:ext>
            </a:extLst>
          </p:cNvPr>
          <p:cNvSpPr/>
          <p:nvPr/>
        </p:nvSpPr>
        <p:spPr>
          <a:xfrm>
            <a:off x="8346026" y="4128845"/>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5564849-F8DF-405B-A2BC-3E17FA82F181}"/>
              </a:ext>
            </a:extLst>
          </p:cNvPr>
          <p:cNvSpPr txBox="1"/>
          <p:nvPr/>
        </p:nvSpPr>
        <p:spPr>
          <a:xfrm>
            <a:off x="9561201" y="2667873"/>
            <a:ext cx="1182624" cy="307777"/>
          </a:xfrm>
          <a:prstGeom prst="rect">
            <a:avLst/>
          </a:prstGeom>
          <a:noFill/>
        </p:spPr>
        <p:txBody>
          <a:bodyPr wrap="square" rtlCol="0">
            <a:spAutoFit/>
          </a:bodyPr>
          <a:lstStyle/>
          <a:p>
            <a:r>
              <a:rPr lang="en-US" sz="1400" dirty="0">
                <a:solidFill>
                  <a:schemeClr val="bg1"/>
                </a:solidFill>
              </a:rPr>
              <a:t>ENGINEER</a:t>
            </a:r>
          </a:p>
        </p:txBody>
      </p:sp>
      <p:sp>
        <p:nvSpPr>
          <p:cNvPr id="12" name="Oval 11">
            <a:extLst>
              <a:ext uri="{FF2B5EF4-FFF2-40B4-BE49-F238E27FC236}">
                <a16:creationId xmlns:a16="http://schemas.microsoft.com/office/drawing/2014/main" id="{0E360D6A-CCCF-4F0E-8334-8D2B819A2453}"/>
              </a:ext>
            </a:extLst>
          </p:cNvPr>
          <p:cNvSpPr/>
          <p:nvPr/>
        </p:nvSpPr>
        <p:spPr>
          <a:xfrm>
            <a:off x="10612445" y="4018641"/>
            <a:ext cx="1280072"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899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71434"/>
            <a:ext cx="12192000" cy="900257"/>
          </a:xfrm>
        </p:spPr>
        <p:txBody>
          <a:bodyPr>
            <a:noAutofit/>
          </a:bodyPr>
          <a:lstStyle/>
          <a:p>
            <a:pPr algn="ctr"/>
            <a:r>
              <a:rPr lang="en-US" dirty="0">
                <a:latin typeface="+mn-lt"/>
              </a:rPr>
              <a:t>COSE Critical Infrastructure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9476" y="1501802"/>
            <a:ext cx="6635751" cy="5241773"/>
          </a:xfrm>
        </p:spPr>
        <p:txBody>
          <a:bodyPr>
            <a:normAutofit lnSpcReduction="10000"/>
          </a:bodyPr>
          <a:lstStyle/>
          <a:p>
            <a:pPr lvl="1"/>
            <a:r>
              <a:rPr lang="en-US" sz="3900" dirty="0"/>
              <a:t>3</a:t>
            </a:r>
            <a:r>
              <a:rPr lang="en-US" sz="3900" baseline="30000" dirty="0"/>
              <a:t>rd</a:t>
            </a:r>
            <a:r>
              <a:rPr lang="en-US" sz="3900" dirty="0"/>
              <a:t> most critical: A source of CPFs</a:t>
            </a:r>
          </a:p>
          <a:p>
            <a:pPr lvl="2"/>
            <a:r>
              <a:rPr lang="en-US" sz="2600" dirty="0"/>
              <a:t>Contract Manufacturer</a:t>
            </a:r>
          </a:p>
          <a:p>
            <a:pPr lvl="2"/>
            <a:r>
              <a:rPr lang="en-US" sz="2600" dirty="0"/>
              <a:t>Equipment supply pool</a:t>
            </a:r>
          </a:p>
          <a:p>
            <a:pPr lvl="3"/>
            <a:r>
              <a:rPr lang="en-US" sz="2600" dirty="0"/>
              <a:t>NSF Ocean Bottom Seismograph Instrument Center</a:t>
            </a:r>
          </a:p>
          <a:p>
            <a:pPr lvl="3"/>
            <a:r>
              <a:rPr lang="en-US" sz="2600" dirty="0"/>
              <a:t>UNOLS Ships and ROVs</a:t>
            </a:r>
          </a:p>
          <a:p>
            <a:pPr lvl="3"/>
            <a:r>
              <a:rPr lang="en-US" sz="2400" dirty="0"/>
              <a:t>Philanthropic Organization</a:t>
            </a:r>
          </a:p>
          <a:p>
            <a:pPr lvl="2"/>
            <a:r>
              <a:rPr lang="en-US" sz="2600" dirty="0"/>
              <a:t>Sponsored builder workshops</a:t>
            </a:r>
          </a:p>
          <a:p>
            <a:pPr lvl="2"/>
            <a:r>
              <a:rPr lang="en-US" sz="2600" dirty="0"/>
              <a:t>DIY documentation</a:t>
            </a:r>
          </a:p>
          <a:p>
            <a:pPr lvl="2"/>
            <a:r>
              <a:rPr lang="en-US" sz="2600" dirty="0"/>
              <a:t>Cooperative CPF-centric groups</a:t>
            </a:r>
          </a:p>
          <a:p>
            <a:pPr lvl="2"/>
            <a:r>
              <a:rPr lang="en-US" sz="2600" dirty="0"/>
              <a:t>Non-exclusive licensees</a:t>
            </a:r>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a16="http://schemas.microsoft.com/office/drawing/2014/main" id="{9325F930-C858-481F-8B32-4F3C2995BB27}"/>
              </a:ext>
            </a:extLst>
          </p:cNvPr>
          <p:cNvSpPr/>
          <p:nvPr/>
        </p:nvSpPr>
        <p:spPr>
          <a:xfrm>
            <a:off x="8864600" y="297180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924B5EC-ECF7-466D-A2E5-0FD6A99C9FB9}"/>
              </a:ext>
            </a:extLst>
          </p:cNvPr>
          <p:cNvSpPr/>
          <p:nvPr/>
        </p:nvSpPr>
        <p:spPr>
          <a:xfrm>
            <a:off x="8597900" y="1686149"/>
            <a:ext cx="90805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7623134" y="2873599"/>
            <a:ext cx="1101954" cy="128565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6639F67-6192-400E-8EBE-CFEDB988C8BE}"/>
              </a:ext>
            </a:extLst>
          </p:cNvPr>
          <p:cNvPicPr>
            <a:picLocks noChangeAspect="1"/>
          </p:cNvPicPr>
          <p:nvPr/>
        </p:nvPicPr>
        <p:blipFill>
          <a:blip r:embed="rId4"/>
          <a:stretch>
            <a:fillRect/>
          </a:stretch>
        </p:blipFill>
        <p:spPr>
          <a:xfrm>
            <a:off x="9549167" y="2611321"/>
            <a:ext cx="1201016" cy="377985"/>
          </a:xfrm>
          <a:prstGeom prst="rect">
            <a:avLst/>
          </a:prstGeom>
        </p:spPr>
      </p:pic>
    </p:spTree>
    <p:extLst>
      <p:ext uri="{BB962C8B-B14F-4D97-AF65-F5344CB8AC3E}">
        <p14:creationId xmlns:p14="http://schemas.microsoft.com/office/powerpoint/2010/main" val="34802736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mn-lt"/>
              </a:rPr>
              <a:t>COSE Critical Infrastructure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218299" y="1510811"/>
            <a:ext cx="7655222" cy="5315318"/>
          </a:xfrm>
        </p:spPr>
        <p:txBody>
          <a:bodyPr>
            <a:normAutofit/>
          </a:bodyPr>
          <a:lstStyle/>
          <a:p>
            <a:pPr lvl="1"/>
            <a:r>
              <a:rPr lang="en-US" sz="3900" dirty="0"/>
              <a:t>Also critical: Expertise</a:t>
            </a:r>
          </a:p>
          <a:p>
            <a:pPr lvl="2"/>
            <a:r>
              <a:rPr lang="en-US" sz="3200" dirty="0"/>
              <a:t>Proposal development</a:t>
            </a:r>
          </a:p>
          <a:p>
            <a:pPr lvl="2"/>
            <a:r>
              <a:rPr lang="en-US" sz="3200" dirty="0"/>
              <a:t>Project planning</a:t>
            </a:r>
          </a:p>
          <a:p>
            <a:pPr lvl="2"/>
            <a:r>
              <a:rPr lang="en-US" sz="3200" dirty="0"/>
              <a:t>Project Execution</a:t>
            </a:r>
          </a:p>
          <a:p>
            <a:pPr lvl="2"/>
            <a:r>
              <a:rPr lang="en-US" sz="3200" dirty="0"/>
              <a:t>“Rent-a-Tech”</a:t>
            </a:r>
          </a:p>
          <a:p>
            <a:pPr lvl="3"/>
            <a:r>
              <a:rPr lang="en-US" sz="2800" dirty="0"/>
              <a:t>Field work design, prep, deploy, operations, recover</a:t>
            </a:r>
            <a:r>
              <a:rPr lang="en-US" sz="3200" dirty="0"/>
              <a:t>	</a:t>
            </a:r>
          </a:p>
          <a:p>
            <a:pPr lvl="2"/>
            <a:r>
              <a:rPr lang="en-US" sz="3200" dirty="0"/>
              <a:t>One-stop-shop providers</a:t>
            </a:r>
          </a:p>
          <a:p>
            <a:pPr lvl="3"/>
            <a:r>
              <a:rPr lang="en-US" sz="2800" dirty="0"/>
              <a:t>If there’s a high-volume application</a:t>
            </a:r>
            <a:r>
              <a:rPr lang="en-US" sz="2600" dirty="0"/>
              <a:t>	</a:t>
            </a:r>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3" name="Picture 2">
            <a:extLst>
              <a:ext uri="{FF2B5EF4-FFF2-40B4-BE49-F238E27FC236}">
                <a16:creationId xmlns:a16="http://schemas.microsoft.com/office/drawing/2014/main" id="{7F34BAC0-48B2-46A3-A201-0473AAECDE66}"/>
              </a:ext>
            </a:extLst>
          </p:cNvPr>
          <p:cNvPicPr>
            <a:picLocks noChangeAspect="1"/>
          </p:cNvPicPr>
          <p:nvPr/>
        </p:nvPicPr>
        <p:blipFill>
          <a:blip r:embed="rId4"/>
          <a:stretch>
            <a:fillRect/>
          </a:stretch>
        </p:blipFill>
        <p:spPr>
          <a:xfrm>
            <a:off x="7387476" y="2901643"/>
            <a:ext cx="1548518" cy="1207113"/>
          </a:xfrm>
          <a:prstGeom prst="rect">
            <a:avLst/>
          </a:prstGeom>
        </p:spPr>
      </p:pic>
      <p:pic>
        <p:nvPicPr>
          <p:cNvPr id="9" name="Picture 8">
            <a:extLst>
              <a:ext uri="{FF2B5EF4-FFF2-40B4-BE49-F238E27FC236}">
                <a16:creationId xmlns:a16="http://schemas.microsoft.com/office/drawing/2014/main" id="{7C8BA70C-1642-4859-AE6E-B6DE65C09BEC}"/>
              </a:ext>
            </a:extLst>
          </p:cNvPr>
          <p:cNvPicPr>
            <a:picLocks noChangeAspect="1"/>
          </p:cNvPicPr>
          <p:nvPr/>
        </p:nvPicPr>
        <p:blipFill>
          <a:blip r:embed="rId4"/>
          <a:stretch>
            <a:fillRect/>
          </a:stretch>
        </p:blipFill>
        <p:spPr>
          <a:xfrm>
            <a:off x="9505950" y="1739593"/>
            <a:ext cx="1028700" cy="1207113"/>
          </a:xfrm>
          <a:prstGeom prst="rect">
            <a:avLst/>
          </a:prstGeom>
        </p:spPr>
      </p:pic>
      <p:pic>
        <p:nvPicPr>
          <p:cNvPr id="4" name="Picture 3">
            <a:extLst>
              <a:ext uri="{FF2B5EF4-FFF2-40B4-BE49-F238E27FC236}">
                <a16:creationId xmlns:a16="http://schemas.microsoft.com/office/drawing/2014/main" id="{C9FD54FD-DE08-475D-8088-37E5E9C3D6E7}"/>
              </a:ext>
            </a:extLst>
          </p:cNvPr>
          <p:cNvPicPr>
            <a:picLocks noChangeAspect="1"/>
          </p:cNvPicPr>
          <p:nvPr/>
        </p:nvPicPr>
        <p:blipFill>
          <a:blip r:embed="rId4"/>
          <a:stretch>
            <a:fillRect/>
          </a:stretch>
        </p:blipFill>
        <p:spPr>
          <a:xfrm>
            <a:off x="10330347" y="1781793"/>
            <a:ext cx="1442553" cy="1207113"/>
          </a:xfrm>
          <a:prstGeom prst="rect">
            <a:avLst/>
          </a:prstGeom>
        </p:spPr>
      </p:pic>
      <p:pic>
        <p:nvPicPr>
          <p:cNvPr id="6" name="Picture 5">
            <a:extLst>
              <a:ext uri="{FF2B5EF4-FFF2-40B4-BE49-F238E27FC236}">
                <a16:creationId xmlns:a16="http://schemas.microsoft.com/office/drawing/2014/main" id="{11040B60-8A6E-4851-891D-A9CC1A24841F}"/>
              </a:ext>
            </a:extLst>
          </p:cNvPr>
          <p:cNvPicPr>
            <a:picLocks noChangeAspect="1"/>
          </p:cNvPicPr>
          <p:nvPr/>
        </p:nvPicPr>
        <p:blipFill>
          <a:blip r:embed="rId4"/>
          <a:stretch>
            <a:fillRect/>
          </a:stretch>
        </p:blipFill>
        <p:spPr>
          <a:xfrm>
            <a:off x="8916687" y="2901643"/>
            <a:ext cx="1548518" cy="1207113"/>
          </a:xfrm>
          <a:prstGeom prst="rect">
            <a:avLst/>
          </a:prstGeom>
        </p:spPr>
      </p:pic>
      <p:pic>
        <p:nvPicPr>
          <p:cNvPr id="10" name="Picture 9">
            <a:extLst>
              <a:ext uri="{FF2B5EF4-FFF2-40B4-BE49-F238E27FC236}">
                <a16:creationId xmlns:a16="http://schemas.microsoft.com/office/drawing/2014/main" id="{9CE0EB40-22A3-4080-8B84-AD448B92EFF3}"/>
              </a:ext>
            </a:extLst>
          </p:cNvPr>
          <p:cNvPicPr>
            <a:picLocks noChangeAspect="1"/>
          </p:cNvPicPr>
          <p:nvPr/>
        </p:nvPicPr>
        <p:blipFill>
          <a:blip r:embed="rId4"/>
          <a:stretch>
            <a:fillRect/>
          </a:stretch>
        </p:blipFill>
        <p:spPr>
          <a:xfrm>
            <a:off x="9487341" y="4101318"/>
            <a:ext cx="1548518" cy="1207113"/>
          </a:xfrm>
          <a:prstGeom prst="rect">
            <a:avLst/>
          </a:prstGeom>
        </p:spPr>
      </p:pic>
      <p:pic>
        <p:nvPicPr>
          <p:cNvPr id="11" name="Picture 10">
            <a:extLst>
              <a:ext uri="{FF2B5EF4-FFF2-40B4-BE49-F238E27FC236}">
                <a16:creationId xmlns:a16="http://schemas.microsoft.com/office/drawing/2014/main" id="{D707D295-CB04-4E2E-ACBF-07951671633D}"/>
              </a:ext>
            </a:extLst>
          </p:cNvPr>
          <p:cNvPicPr>
            <a:picLocks noChangeAspect="1"/>
          </p:cNvPicPr>
          <p:nvPr/>
        </p:nvPicPr>
        <p:blipFill>
          <a:blip r:embed="rId4"/>
          <a:stretch>
            <a:fillRect/>
          </a:stretch>
        </p:blipFill>
        <p:spPr>
          <a:xfrm>
            <a:off x="8556348" y="1757762"/>
            <a:ext cx="1028700" cy="1207113"/>
          </a:xfrm>
          <a:prstGeom prst="rect">
            <a:avLst/>
          </a:prstGeom>
        </p:spPr>
      </p:pic>
      <p:pic>
        <p:nvPicPr>
          <p:cNvPr id="12" name="Picture 11">
            <a:extLst>
              <a:ext uri="{FF2B5EF4-FFF2-40B4-BE49-F238E27FC236}">
                <a16:creationId xmlns:a16="http://schemas.microsoft.com/office/drawing/2014/main" id="{E6C7CD4F-ADD2-464B-92BA-250CC5BF2412}"/>
              </a:ext>
            </a:extLst>
          </p:cNvPr>
          <p:cNvPicPr>
            <a:picLocks noChangeAspect="1"/>
          </p:cNvPicPr>
          <p:nvPr/>
        </p:nvPicPr>
        <p:blipFill>
          <a:blip r:embed="rId5"/>
          <a:stretch>
            <a:fillRect/>
          </a:stretch>
        </p:blipFill>
        <p:spPr>
          <a:xfrm>
            <a:off x="9549516" y="2614449"/>
            <a:ext cx="1201016" cy="377985"/>
          </a:xfrm>
          <a:prstGeom prst="rect">
            <a:avLst/>
          </a:prstGeom>
        </p:spPr>
      </p:pic>
    </p:spTree>
    <p:extLst>
      <p:ext uri="{BB962C8B-B14F-4D97-AF65-F5344CB8AC3E}">
        <p14:creationId xmlns:p14="http://schemas.microsoft.com/office/powerpoint/2010/main" val="2625628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mn-lt"/>
              </a:rPr>
              <a:t>COSE Critical Infrastructure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02190" y="1482703"/>
            <a:ext cx="7710347" cy="5315318"/>
          </a:xfrm>
        </p:spPr>
        <p:txBody>
          <a:bodyPr>
            <a:normAutofit lnSpcReduction="10000"/>
          </a:bodyPr>
          <a:lstStyle/>
          <a:p>
            <a:pPr lvl="1"/>
            <a:r>
              <a:rPr lang="en-US" sz="3900" dirty="0"/>
              <a:t>Open sourcing an appropriate data pipeline is critical</a:t>
            </a:r>
          </a:p>
          <a:p>
            <a:pPr lvl="1"/>
            <a:r>
              <a:rPr lang="en-US" sz="3600" dirty="0"/>
              <a:t>Argo-BGC is a model for research data</a:t>
            </a:r>
          </a:p>
          <a:p>
            <a:pPr lvl="2"/>
            <a:r>
              <a:rPr lang="en-US" sz="3200" dirty="0"/>
              <a:t>Excellent docs but can it be open-sourced?</a:t>
            </a:r>
          </a:p>
          <a:p>
            <a:pPr lvl="1"/>
            <a:r>
              <a:rPr lang="en-US" sz="3600" dirty="0"/>
              <a:t>Outflow should be scalable,      relevant data products</a:t>
            </a:r>
          </a:p>
          <a:p>
            <a:pPr lvl="2"/>
            <a:r>
              <a:rPr lang="en-US" sz="3200" dirty="0"/>
              <a:t>Need data product developers</a:t>
            </a:r>
          </a:p>
          <a:p>
            <a:pPr lvl="2"/>
            <a:r>
              <a:rPr lang="en-US" sz="3200" dirty="0"/>
              <a:t>NOAA Future Seas might be an example</a:t>
            </a:r>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802879" y="5448857"/>
            <a:ext cx="4191537" cy="830997"/>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3" name="Picture 2">
            <a:extLst>
              <a:ext uri="{FF2B5EF4-FFF2-40B4-BE49-F238E27FC236}">
                <a16:creationId xmlns:a16="http://schemas.microsoft.com/office/drawing/2014/main" id="{5689E332-B1C7-4926-B64D-BB02732219A0}"/>
              </a:ext>
            </a:extLst>
          </p:cNvPr>
          <p:cNvPicPr>
            <a:picLocks noChangeAspect="1"/>
          </p:cNvPicPr>
          <p:nvPr/>
        </p:nvPicPr>
        <p:blipFill>
          <a:blip r:embed="rId4"/>
          <a:stretch>
            <a:fillRect/>
          </a:stretch>
        </p:blipFill>
        <p:spPr>
          <a:xfrm>
            <a:off x="7387476" y="2984193"/>
            <a:ext cx="1548518" cy="1207113"/>
          </a:xfrm>
          <a:prstGeom prst="rect">
            <a:avLst/>
          </a:prstGeom>
        </p:spPr>
      </p:pic>
      <p:pic>
        <p:nvPicPr>
          <p:cNvPr id="9" name="Picture 8">
            <a:extLst>
              <a:ext uri="{FF2B5EF4-FFF2-40B4-BE49-F238E27FC236}">
                <a16:creationId xmlns:a16="http://schemas.microsoft.com/office/drawing/2014/main" id="{0E375C0C-1400-423B-80EB-7CE7FCB44C3F}"/>
              </a:ext>
            </a:extLst>
          </p:cNvPr>
          <p:cNvPicPr>
            <a:picLocks noChangeAspect="1"/>
          </p:cNvPicPr>
          <p:nvPr/>
        </p:nvPicPr>
        <p:blipFill>
          <a:blip r:embed="rId4"/>
          <a:stretch>
            <a:fillRect/>
          </a:stretch>
        </p:blipFill>
        <p:spPr>
          <a:xfrm>
            <a:off x="8416176" y="4140362"/>
            <a:ext cx="1548518" cy="1207113"/>
          </a:xfrm>
          <a:prstGeom prst="rect">
            <a:avLst/>
          </a:prstGeom>
        </p:spPr>
      </p:pic>
      <p:pic>
        <p:nvPicPr>
          <p:cNvPr id="10" name="Picture 9">
            <a:extLst>
              <a:ext uri="{FF2B5EF4-FFF2-40B4-BE49-F238E27FC236}">
                <a16:creationId xmlns:a16="http://schemas.microsoft.com/office/drawing/2014/main" id="{781449F4-B0B4-453F-BF29-E0E96874F687}"/>
              </a:ext>
            </a:extLst>
          </p:cNvPr>
          <p:cNvPicPr>
            <a:picLocks noChangeAspect="1"/>
          </p:cNvPicPr>
          <p:nvPr/>
        </p:nvPicPr>
        <p:blipFill>
          <a:blip r:embed="rId4"/>
          <a:stretch>
            <a:fillRect/>
          </a:stretch>
        </p:blipFill>
        <p:spPr>
          <a:xfrm>
            <a:off x="9431037" y="4104456"/>
            <a:ext cx="1548518" cy="1207113"/>
          </a:xfrm>
          <a:prstGeom prst="rect">
            <a:avLst/>
          </a:prstGeom>
        </p:spPr>
      </p:pic>
      <p:pic>
        <p:nvPicPr>
          <p:cNvPr id="11" name="Picture 10">
            <a:extLst>
              <a:ext uri="{FF2B5EF4-FFF2-40B4-BE49-F238E27FC236}">
                <a16:creationId xmlns:a16="http://schemas.microsoft.com/office/drawing/2014/main" id="{D8FE73E5-7DFC-42B5-8606-FCE0E46A579A}"/>
              </a:ext>
            </a:extLst>
          </p:cNvPr>
          <p:cNvPicPr>
            <a:picLocks noChangeAspect="1"/>
          </p:cNvPicPr>
          <p:nvPr/>
        </p:nvPicPr>
        <p:blipFill>
          <a:blip r:embed="rId4"/>
          <a:stretch>
            <a:fillRect/>
          </a:stretch>
        </p:blipFill>
        <p:spPr>
          <a:xfrm>
            <a:off x="10370837" y="4104456"/>
            <a:ext cx="1548518" cy="1207113"/>
          </a:xfrm>
          <a:prstGeom prst="rect">
            <a:avLst/>
          </a:prstGeom>
        </p:spPr>
      </p:pic>
      <p:pic>
        <p:nvPicPr>
          <p:cNvPr id="12" name="Picture 11">
            <a:extLst>
              <a:ext uri="{FF2B5EF4-FFF2-40B4-BE49-F238E27FC236}">
                <a16:creationId xmlns:a16="http://schemas.microsoft.com/office/drawing/2014/main" id="{ADD5249E-8F06-431B-95FB-1D21B1456DF5}"/>
              </a:ext>
            </a:extLst>
          </p:cNvPr>
          <p:cNvPicPr>
            <a:picLocks noChangeAspect="1"/>
          </p:cNvPicPr>
          <p:nvPr/>
        </p:nvPicPr>
        <p:blipFill>
          <a:blip r:embed="rId4"/>
          <a:stretch>
            <a:fillRect/>
          </a:stretch>
        </p:blipFill>
        <p:spPr>
          <a:xfrm>
            <a:off x="8828817" y="2984193"/>
            <a:ext cx="1548518" cy="1207113"/>
          </a:xfrm>
          <a:prstGeom prst="rect">
            <a:avLst/>
          </a:prstGeom>
        </p:spPr>
      </p:pic>
      <p:pic>
        <p:nvPicPr>
          <p:cNvPr id="13" name="Picture 12">
            <a:extLst>
              <a:ext uri="{FF2B5EF4-FFF2-40B4-BE49-F238E27FC236}">
                <a16:creationId xmlns:a16="http://schemas.microsoft.com/office/drawing/2014/main" id="{A0D81D58-4153-48B9-B007-FD4E312E445D}"/>
              </a:ext>
            </a:extLst>
          </p:cNvPr>
          <p:cNvPicPr>
            <a:picLocks noChangeAspect="1"/>
          </p:cNvPicPr>
          <p:nvPr/>
        </p:nvPicPr>
        <p:blipFill>
          <a:blip r:embed="rId4"/>
          <a:stretch>
            <a:fillRect/>
          </a:stretch>
        </p:blipFill>
        <p:spPr>
          <a:xfrm>
            <a:off x="9241863" y="1777080"/>
            <a:ext cx="1548518" cy="1207113"/>
          </a:xfrm>
          <a:prstGeom prst="rect">
            <a:avLst/>
          </a:prstGeom>
        </p:spPr>
      </p:pic>
      <p:pic>
        <p:nvPicPr>
          <p:cNvPr id="19" name="Picture 18">
            <a:extLst>
              <a:ext uri="{FF2B5EF4-FFF2-40B4-BE49-F238E27FC236}">
                <a16:creationId xmlns:a16="http://schemas.microsoft.com/office/drawing/2014/main" id="{BBDED8BB-9996-4B91-9816-D4403C864D16}"/>
              </a:ext>
            </a:extLst>
          </p:cNvPr>
          <p:cNvPicPr>
            <a:picLocks noChangeAspect="1"/>
          </p:cNvPicPr>
          <p:nvPr/>
        </p:nvPicPr>
        <p:blipFill>
          <a:blip r:embed="rId4"/>
          <a:stretch>
            <a:fillRect/>
          </a:stretch>
        </p:blipFill>
        <p:spPr>
          <a:xfrm>
            <a:off x="8392063" y="1777079"/>
            <a:ext cx="1548518" cy="1207113"/>
          </a:xfrm>
          <a:prstGeom prst="rect">
            <a:avLst/>
          </a:prstGeom>
        </p:spPr>
      </p:pic>
      <p:pic>
        <p:nvPicPr>
          <p:cNvPr id="21" name="Picture 20">
            <a:extLst>
              <a:ext uri="{FF2B5EF4-FFF2-40B4-BE49-F238E27FC236}">
                <a16:creationId xmlns:a16="http://schemas.microsoft.com/office/drawing/2014/main" id="{C64B2A9E-FFE0-4634-90E4-090545103209}"/>
              </a:ext>
            </a:extLst>
          </p:cNvPr>
          <p:cNvPicPr>
            <a:picLocks noChangeAspect="1"/>
          </p:cNvPicPr>
          <p:nvPr/>
        </p:nvPicPr>
        <p:blipFill>
          <a:blip r:embed="rId4"/>
          <a:stretch>
            <a:fillRect/>
          </a:stretch>
        </p:blipFill>
        <p:spPr>
          <a:xfrm>
            <a:off x="7338846" y="4104455"/>
            <a:ext cx="1548518" cy="1207113"/>
          </a:xfrm>
          <a:prstGeom prst="rect">
            <a:avLst/>
          </a:prstGeom>
        </p:spPr>
      </p:pic>
      <p:pic>
        <p:nvPicPr>
          <p:cNvPr id="4" name="Picture 3">
            <a:extLst>
              <a:ext uri="{FF2B5EF4-FFF2-40B4-BE49-F238E27FC236}">
                <a16:creationId xmlns:a16="http://schemas.microsoft.com/office/drawing/2014/main" id="{4A16C151-806E-4366-8C9A-17C19DB96561}"/>
              </a:ext>
            </a:extLst>
          </p:cNvPr>
          <p:cNvPicPr>
            <a:picLocks noChangeAspect="1"/>
          </p:cNvPicPr>
          <p:nvPr/>
        </p:nvPicPr>
        <p:blipFill>
          <a:blip r:embed="rId5"/>
          <a:stretch>
            <a:fillRect/>
          </a:stretch>
        </p:blipFill>
        <p:spPr>
          <a:xfrm>
            <a:off x="9537287" y="2642113"/>
            <a:ext cx="1201016" cy="377985"/>
          </a:xfrm>
          <a:prstGeom prst="rect">
            <a:avLst/>
          </a:prstGeom>
        </p:spPr>
      </p:pic>
    </p:spTree>
    <p:extLst>
      <p:ext uri="{BB962C8B-B14F-4D97-AF65-F5344CB8AC3E}">
        <p14:creationId xmlns:p14="http://schemas.microsoft.com/office/powerpoint/2010/main" val="25844156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mn-lt"/>
              </a:rPr>
              <a:t>COSE Risks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101089" y="1343177"/>
            <a:ext cx="7389784" cy="5062082"/>
          </a:xfrm>
        </p:spPr>
        <p:txBody>
          <a:bodyPr>
            <a:normAutofit fontScale="92500" lnSpcReduction="20000"/>
          </a:bodyPr>
          <a:lstStyle/>
          <a:p>
            <a:pPr lvl="1"/>
            <a:r>
              <a:rPr lang="en-US" sz="3600" dirty="0"/>
              <a:t>Sensor maturity</a:t>
            </a:r>
          </a:p>
          <a:p>
            <a:pPr lvl="2"/>
            <a:r>
              <a:rPr lang="en-US" sz="3200" dirty="0"/>
              <a:t>e.g., Measuring pH in the ocean requires significant expertise</a:t>
            </a:r>
          </a:p>
          <a:p>
            <a:pPr lvl="2"/>
            <a:r>
              <a:rPr lang="en-US" sz="3200" dirty="0"/>
              <a:t>Interpreting FLBB and OCR data is an active conversation</a:t>
            </a:r>
          </a:p>
          <a:p>
            <a:pPr lvl="1"/>
            <a:r>
              <a:rPr lang="en-US" sz="3600" dirty="0"/>
              <a:t>Argo data centers probably don’t have the bandwidth to support non-Argo data streams</a:t>
            </a:r>
          </a:p>
          <a:p>
            <a:pPr lvl="1"/>
            <a:r>
              <a:rPr lang="en-US" sz="3600" dirty="0"/>
              <a:t>The problem with TRLs is they don’t capture who’s doing the demo</a:t>
            </a:r>
          </a:p>
          <a:p>
            <a:pPr lvl="2"/>
            <a:r>
              <a:rPr lang="en-US" sz="3200" dirty="0"/>
              <a:t>Demo by the system developers is one thing, demo by others is an entirely different kettle of fish </a:t>
            </a:r>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4" name="Picture 3">
            <a:extLst>
              <a:ext uri="{FF2B5EF4-FFF2-40B4-BE49-F238E27FC236}">
                <a16:creationId xmlns:a16="http://schemas.microsoft.com/office/drawing/2014/main" id="{4A16C151-806E-4366-8C9A-17C19DB96561}"/>
              </a:ext>
            </a:extLst>
          </p:cNvPr>
          <p:cNvPicPr>
            <a:picLocks noChangeAspect="1"/>
          </p:cNvPicPr>
          <p:nvPr/>
        </p:nvPicPr>
        <p:blipFill>
          <a:blip r:embed="rId4"/>
          <a:stretch>
            <a:fillRect/>
          </a:stretch>
        </p:blipFill>
        <p:spPr>
          <a:xfrm>
            <a:off x="9537287" y="2642113"/>
            <a:ext cx="1201016" cy="377985"/>
          </a:xfrm>
          <a:prstGeom prst="rect">
            <a:avLst/>
          </a:prstGeom>
        </p:spPr>
      </p:pic>
    </p:spTree>
    <p:extLst>
      <p:ext uri="{BB962C8B-B14F-4D97-AF65-F5344CB8AC3E}">
        <p14:creationId xmlns:p14="http://schemas.microsoft.com/office/powerpoint/2010/main" val="16870520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639957" y="27760"/>
            <a:ext cx="10515600" cy="900257"/>
          </a:xfrm>
        </p:spPr>
        <p:txBody>
          <a:bodyPr>
            <a:normAutofit/>
          </a:bodyPr>
          <a:lstStyle/>
          <a:p>
            <a:pPr algn="ctr"/>
            <a:r>
              <a:rPr lang="en-US" dirty="0">
                <a:latin typeface="+mn-lt"/>
              </a:rPr>
              <a:t>COSE Targets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805189" y="877608"/>
            <a:ext cx="7316023" cy="5773511"/>
          </a:xfrm>
        </p:spPr>
        <p:txBody>
          <a:bodyPr>
            <a:normAutofit/>
          </a:bodyPr>
          <a:lstStyle/>
          <a:p>
            <a:pPr lvl="2"/>
            <a:r>
              <a:rPr lang="en-US" sz="2400" dirty="0"/>
              <a:t>US Regional Fishery Management Councils</a:t>
            </a:r>
          </a:p>
          <a:p>
            <a:pPr lvl="2"/>
            <a:r>
              <a:rPr lang="en-US" sz="2400" dirty="0"/>
              <a:t>NOAA Integrated Ecosystem Assessment program</a:t>
            </a:r>
          </a:p>
          <a:p>
            <a:pPr lvl="3"/>
            <a:r>
              <a:rPr lang="en-US" sz="2200" dirty="0"/>
              <a:t>Future Seas “Physics to Fisheries” projections and predictions</a:t>
            </a:r>
          </a:p>
          <a:p>
            <a:pPr lvl="2"/>
            <a:r>
              <a:rPr lang="en-US" sz="2400" dirty="0" err="1"/>
              <a:t>mCDR</a:t>
            </a:r>
            <a:r>
              <a:rPr lang="en-US" sz="2400" dirty="0"/>
              <a:t> MRV mandated by the government</a:t>
            </a:r>
          </a:p>
          <a:p>
            <a:pPr lvl="2"/>
            <a:r>
              <a:rPr lang="en-US" sz="2400" dirty="0"/>
              <a:t>Non-MBARI research groups</a:t>
            </a:r>
          </a:p>
          <a:p>
            <a:pPr lvl="2"/>
            <a:r>
              <a:rPr lang="en-US" sz="2400" dirty="0"/>
              <a:t>NGOs</a:t>
            </a:r>
          </a:p>
          <a:p>
            <a:pPr marL="1371600" lvl="3" indent="0">
              <a:buNone/>
            </a:pPr>
            <a:endParaRPr lang="en-US" sz="2200" dirty="0"/>
          </a:p>
        </p:txBody>
      </p:sp>
      <p:pic>
        <p:nvPicPr>
          <p:cNvPr id="3" name="Picture 2"/>
          <p:cNvPicPr>
            <a:picLocks noChangeAspect="1"/>
          </p:cNvPicPr>
          <p:nvPr/>
        </p:nvPicPr>
        <p:blipFill rotWithShape="1">
          <a:blip r:embed="rId3"/>
          <a:srcRect l="947" t="7152" r="1803" b="13342"/>
          <a:stretch/>
        </p:blipFill>
        <p:spPr>
          <a:xfrm>
            <a:off x="6837651" y="3575224"/>
            <a:ext cx="5268297" cy="3220744"/>
          </a:xfrm>
          <a:prstGeom prst="rect">
            <a:avLst/>
          </a:prstGeom>
        </p:spPr>
      </p:pic>
      <p:pic>
        <p:nvPicPr>
          <p:cNvPr id="9" name="Picture 8"/>
          <p:cNvPicPr>
            <a:picLocks noChangeAspect="1"/>
          </p:cNvPicPr>
          <p:nvPr/>
        </p:nvPicPr>
        <p:blipFill>
          <a:blip r:embed="rId4"/>
          <a:stretch>
            <a:fillRect/>
          </a:stretch>
        </p:blipFill>
        <p:spPr>
          <a:xfrm>
            <a:off x="6875112" y="169930"/>
            <a:ext cx="5181872" cy="3326762"/>
          </a:xfrm>
          <a:prstGeom prst="rect">
            <a:avLst/>
          </a:prstGeom>
        </p:spPr>
      </p:pic>
      <p:cxnSp>
        <p:nvCxnSpPr>
          <p:cNvPr id="11" name="Straight Arrow Connector 10"/>
          <p:cNvCxnSpPr>
            <a:cxnSpLocks/>
            <a:stCxn id="12" idx="3"/>
          </p:cNvCxnSpPr>
          <p:nvPr/>
        </p:nvCxnSpPr>
        <p:spPr>
          <a:xfrm flipV="1">
            <a:off x="8485632" y="2673660"/>
            <a:ext cx="580254" cy="511282"/>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886164" y="3000276"/>
            <a:ext cx="2599468"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solidFill>
                  <a:srgbClr val="FF0000"/>
                </a:solidFill>
              </a:rPr>
              <a:t>INSERT COSE DATA HERE</a:t>
            </a:r>
          </a:p>
        </p:txBody>
      </p:sp>
      <p:grpSp>
        <p:nvGrpSpPr>
          <p:cNvPr id="16" name="Group 15"/>
          <p:cNvGrpSpPr/>
          <p:nvPr/>
        </p:nvGrpSpPr>
        <p:grpSpPr>
          <a:xfrm>
            <a:off x="1473997" y="3963281"/>
            <a:ext cx="5871605" cy="2752745"/>
            <a:chOff x="801458" y="3093339"/>
            <a:chExt cx="6218523" cy="2950781"/>
          </a:xfrm>
        </p:grpSpPr>
        <p:pic>
          <p:nvPicPr>
            <p:cNvPr id="4" name="Picture 3"/>
            <p:cNvPicPr>
              <a:picLocks noChangeAspect="1"/>
            </p:cNvPicPr>
            <p:nvPr/>
          </p:nvPicPr>
          <p:blipFill rotWithShape="1">
            <a:blip r:embed="rId5"/>
            <a:srcRect t="1770"/>
            <a:stretch/>
          </p:blipFill>
          <p:spPr>
            <a:xfrm>
              <a:off x="801458" y="3130162"/>
              <a:ext cx="5617721" cy="2913958"/>
            </a:xfrm>
            <a:prstGeom prst="rect">
              <a:avLst/>
            </a:prstGeom>
          </p:spPr>
        </p:pic>
        <p:sp>
          <p:nvSpPr>
            <p:cNvPr id="6" name="TextBox 5"/>
            <p:cNvSpPr txBox="1"/>
            <p:nvPr/>
          </p:nvSpPr>
          <p:spPr>
            <a:xfrm>
              <a:off x="1930514" y="3093339"/>
              <a:ext cx="5089467" cy="424664"/>
            </a:xfrm>
            <a:prstGeom prst="rect">
              <a:avLst/>
            </a:prstGeom>
            <a:noFill/>
          </p:spPr>
          <p:txBody>
            <a:bodyPr wrap="square" rtlCol="0">
              <a:spAutoFit/>
            </a:bodyPr>
            <a:lstStyle/>
            <a:p>
              <a:r>
                <a:rPr lang="en-US" dirty="0"/>
                <a:t>Alaska Marine Conservation Council</a:t>
              </a:r>
            </a:p>
          </p:txBody>
        </p:sp>
      </p:grpSp>
      <p:sp>
        <p:nvSpPr>
          <p:cNvPr id="7" name="TextBox 6"/>
          <p:cNvSpPr txBox="1"/>
          <p:nvPr/>
        </p:nvSpPr>
        <p:spPr>
          <a:xfrm>
            <a:off x="7164446" y="5934670"/>
            <a:ext cx="4840413" cy="1077218"/>
          </a:xfrm>
          <a:prstGeom prst="rect">
            <a:avLst/>
          </a:prstGeom>
          <a:noFill/>
        </p:spPr>
        <p:txBody>
          <a:bodyPr wrap="square" rtlCol="0">
            <a:spAutoFit/>
          </a:bodyPr>
          <a:lstStyle/>
          <a:p>
            <a:pPr algn="ctr"/>
            <a:r>
              <a:rPr lang="en-US" dirty="0"/>
              <a:t>Sustain Lake Tanganyika</a:t>
            </a:r>
            <a:br>
              <a:rPr lang="en-US" dirty="0"/>
            </a:br>
            <a:r>
              <a:rPr lang="en-US" sz="1400" dirty="0"/>
              <a:t>Committed to safeguarding the Lake Tanganyika ecosystem while improving the welfare of her local communities</a:t>
            </a:r>
          </a:p>
          <a:p>
            <a:endParaRPr lang="en-US" dirty="0"/>
          </a:p>
        </p:txBody>
      </p:sp>
      <p:cxnSp>
        <p:nvCxnSpPr>
          <p:cNvPr id="13" name="Straight Arrow Connector 12"/>
          <p:cNvCxnSpPr>
            <a:cxnSpLocks/>
            <a:stCxn id="12" idx="3"/>
          </p:cNvCxnSpPr>
          <p:nvPr/>
        </p:nvCxnSpPr>
        <p:spPr>
          <a:xfrm>
            <a:off x="8485632" y="3184942"/>
            <a:ext cx="524552" cy="102522"/>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00656" y="5934670"/>
            <a:ext cx="4089528"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457530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The New Arctic</a:t>
            </a:r>
            <a:endParaRPr lang="en-US" sz="3600" dirty="0">
              <a:latin typeface="+mn-lt"/>
            </a:endParaRPr>
          </a:p>
        </p:txBody>
      </p:sp>
      <p:sp>
        <p:nvSpPr>
          <p:cNvPr id="3" name="Content Placeholder 2">
            <a:extLst>
              <a:ext uri="{FF2B5EF4-FFF2-40B4-BE49-F238E27FC236}">
                <a16:creationId xmlns:a16="http://schemas.microsoft.com/office/drawing/2014/main" id="{580A5457-36B0-4B43-B409-6EFA636E9986}"/>
              </a:ext>
            </a:extLst>
          </p:cNvPr>
          <p:cNvSpPr>
            <a:spLocks noGrp="1"/>
          </p:cNvSpPr>
          <p:nvPr>
            <p:ph idx="1"/>
          </p:nvPr>
        </p:nvSpPr>
        <p:spPr>
          <a:xfrm>
            <a:off x="4418849" y="1364397"/>
            <a:ext cx="7273418" cy="4649006"/>
          </a:xfrm>
          <a:ln w="19050">
            <a:solidFill>
              <a:schemeClr val="tx1"/>
            </a:solidFill>
          </a:ln>
        </p:spPr>
        <p:txBody>
          <a:bodyPr>
            <a:normAutofit/>
          </a:bodyPr>
          <a:lstStyle/>
          <a:p>
            <a:pPr marL="0" indent="0" algn="ctr">
              <a:buNone/>
            </a:pPr>
            <a:endParaRPr lang="en-US" sz="3200" b="1" dirty="0"/>
          </a:p>
          <a:p>
            <a:pPr marL="0" indent="0" algn="ctr">
              <a:buNone/>
            </a:pPr>
            <a:r>
              <a:rPr lang="en-US" sz="4400" b="1" dirty="0"/>
              <a:t>Navigating the New Arctic</a:t>
            </a:r>
          </a:p>
          <a:p>
            <a:pPr marL="0" indent="0">
              <a:buNone/>
            </a:pPr>
            <a:r>
              <a:rPr lang="en-US" sz="3600" dirty="0"/>
              <a:t>“Current Arctic observations are sparse and inadequate for enabling discovery or simulation … to assess their impacts on the broader Earth system”</a:t>
            </a:r>
          </a:p>
        </p:txBody>
      </p:sp>
      <p:pic>
        <p:nvPicPr>
          <p:cNvPr id="6" name="Picture 5">
            <a:extLst>
              <a:ext uri="{FF2B5EF4-FFF2-40B4-BE49-F238E27FC236}">
                <a16:creationId xmlns:a16="http://schemas.microsoft.com/office/drawing/2014/main" id="{4B069A7A-300E-4A23-B439-A7156B8BB6AC}"/>
              </a:ext>
            </a:extLst>
          </p:cNvPr>
          <p:cNvPicPr>
            <a:picLocks noChangeAspect="1"/>
          </p:cNvPicPr>
          <p:nvPr/>
        </p:nvPicPr>
        <p:blipFill>
          <a:blip r:embed="rId3"/>
          <a:stretch>
            <a:fillRect/>
          </a:stretch>
        </p:blipFill>
        <p:spPr>
          <a:xfrm>
            <a:off x="4548392" y="994904"/>
            <a:ext cx="7014331" cy="639904"/>
          </a:xfrm>
          <a:prstGeom prst="rect">
            <a:avLst/>
          </a:prstGeom>
          <a:ln w="19050">
            <a:solidFill>
              <a:schemeClr val="tx1"/>
            </a:solidFill>
          </a:ln>
        </p:spPr>
      </p:pic>
      <p:pic>
        <p:nvPicPr>
          <p:cNvPr id="4" name="Picture 3"/>
          <p:cNvPicPr>
            <a:picLocks noChangeAspect="1"/>
          </p:cNvPicPr>
          <p:nvPr/>
        </p:nvPicPr>
        <p:blipFill rotWithShape="1">
          <a:blip r:embed="rId4"/>
          <a:srcRect r="20047"/>
          <a:stretch/>
        </p:blipFill>
        <p:spPr>
          <a:xfrm>
            <a:off x="144424" y="1963501"/>
            <a:ext cx="4187177" cy="3491367"/>
          </a:xfrm>
          <a:prstGeom prst="rect">
            <a:avLst/>
          </a:prstGeom>
        </p:spPr>
      </p:pic>
      <p:pic>
        <p:nvPicPr>
          <p:cNvPr id="5" name="Picture 4"/>
          <p:cNvPicPr>
            <a:picLocks noChangeAspect="1"/>
          </p:cNvPicPr>
          <p:nvPr/>
        </p:nvPicPr>
        <p:blipFill>
          <a:blip r:embed="rId5"/>
          <a:stretch>
            <a:fillRect/>
          </a:stretch>
        </p:blipFill>
        <p:spPr>
          <a:xfrm>
            <a:off x="277882" y="4854866"/>
            <a:ext cx="2005758" cy="536494"/>
          </a:xfrm>
          <a:prstGeom prst="rect">
            <a:avLst/>
          </a:prstGeom>
        </p:spPr>
      </p:pic>
      <p:pic>
        <p:nvPicPr>
          <p:cNvPr id="10" name="Picture 9"/>
          <p:cNvPicPr>
            <a:picLocks noChangeAspect="1"/>
          </p:cNvPicPr>
          <p:nvPr/>
        </p:nvPicPr>
        <p:blipFill>
          <a:blip r:embed="rId6"/>
          <a:stretch>
            <a:fillRect/>
          </a:stretch>
        </p:blipFill>
        <p:spPr>
          <a:xfrm>
            <a:off x="629277" y="1265315"/>
            <a:ext cx="3450635" cy="944962"/>
          </a:xfrm>
          <a:prstGeom prst="rect">
            <a:avLst/>
          </a:prstGeom>
        </p:spPr>
      </p:pic>
    </p:spTree>
    <p:extLst>
      <p:ext uri="{BB962C8B-B14F-4D97-AF65-F5344CB8AC3E}">
        <p14:creationId xmlns:p14="http://schemas.microsoft.com/office/powerpoint/2010/main" val="29875307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273025"/>
            <a:ext cx="10515600" cy="900257"/>
          </a:xfrm>
        </p:spPr>
        <p:txBody>
          <a:bodyPr>
            <a:normAutofit/>
          </a:bodyPr>
          <a:lstStyle/>
          <a:p>
            <a:pPr algn="ctr"/>
            <a:r>
              <a:rPr lang="en-US" dirty="0">
                <a:latin typeface="+mn-lt"/>
              </a:rPr>
              <a:t>Is a COSE a Realistic Possibility?</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241301" y="1173282"/>
            <a:ext cx="11963401" cy="5411692"/>
          </a:xfrm>
        </p:spPr>
        <p:txBody>
          <a:bodyPr>
            <a:normAutofit/>
          </a:bodyPr>
          <a:lstStyle/>
          <a:p>
            <a:pPr lvl="2"/>
            <a:r>
              <a:rPr lang="en-US" sz="2800" dirty="0"/>
              <a:t>Step 1: POSE Phase I</a:t>
            </a:r>
          </a:p>
          <a:p>
            <a:pPr lvl="3"/>
            <a:r>
              <a:rPr lang="en-US" sz="2200" dirty="0"/>
              <a:t>are for open-source research products with a small community of external users .. may not necessarily have external content developers. The objectives are (1) enable scoping activities 2) </a:t>
            </a:r>
            <a:r>
              <a:rPr lang="en-US" sz="2200" b="1" u="sng" dirty="0"/>
              <a:t>provide training to teams interested in building such an OSE</a:t>
            </a:r>
            <a:r>
              <a:rPr lang="en-US" sz="2200" dirty="0"/>
              <a:t>  (&lt;1 Year and &lt;$300K)</a:t>
            </a:r>
          </a:p>
          <a:p>
            <a:pPr lvl="3"/>
            <a:r>
              <a:rPr lang="en-US" sz="2200" dirty="0"/>
              <a:t>Develop risk mitigation plan</a:t>
            </a:r>
          </a:p>
          <a:p>
            <a:pPr lvl="2"/>
            <a:r>
              <a:rPr lang="en-US" sz="2800" dirty="0"/>
              <a:t>Step 2: Simultaneously find funding to support a pilot project with existing CPF assets</a:t>
            </a:r>
          </a:p>
          <a:p>
            <a:pPr lvl="2"/>
            <a:r>
              <a:rPr lang="en-US" sz="2800" dirty="0"/>
              <a:t>If (POSE Phase 1 == success) then </a:t>
            </a:r>
          </a:p>
          <a:p>
            <a:pPr lvl="2"/>
            <a:r>
              <a:rPr lang="en-US" sz="2800" dirty="0"/>
              <a:t>Step 3: Pose Phase II</a:t>
            </a:r>
          </a:p>
          <a:p>
            <a:pPr lvl="3"/>
            <a:r>
              <a:rPr lang="en-US" sz="2200" dirty="0"/>
              <a:t>transition into a sustainable and robust OSE (&lt;2 Years and &lt;$1.5M)</a:t>
            </a:r>
          </a:p>
          <a:p>
            <a:pPr lvl="3"/>
            <a:r>
              <a:rPr lang="en-US" sz="2200" dirty="0"/>
              <a:t>Execute risk mitigation plan</a:t>
            </a:r>
          </a:p>
          <a:p>
            <a:pPr lvl="2"/>
            <a:r>
              <a:rPr lang="en-US" sz="2800" dirty="0"/>
              <a:t>Step 4: Execute POSE Phase II with the pilot project as the case study</a:t>
            </a:r>
          </a:p>
          <a:p>
            <a:pPr lvl="2"/>
            <a:endParaRPr lang="en-US" sz="2400" dirty="0"/>
          </a:p>
          <a:p>
            <a:pPr lvl="2"/>
            <a:endParaRPr lang="en-US" sz="2200" dirty="0"/>
          </a:p>
        </p:txBody>
      </p:sp>
      <p:sp>
        <p:nvSpPr>
          <p:cNvPr id="15" name="TextBox 14"/>
          <p:cNvSpPr txBox="1"/>
          <p:nvPr/>
        </p:nvSpPr>
        <p:spPr>
          <a:xfrm>
            <a:off x="200656" y="5934670"/>
            <a:ext cx="4089528"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14584391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More Motivation</a:t>
            </a:r>
          </a:p>
        </p:txBody>
      </p:sp>
      <p:sp>
        <p:nvSpPr>
          <p:cNvPr id="7" name="TextBox 6">
            <a:extLst>
              <a:ext uri="{FF2B5EF4-FFF2-40B4-BE49-F238E27FC236}">
                <a16:creationId xmlns:a16="http://schemas.microsoft.com/office/drawing/2014/main" id="{F534AD87-6A46-4DE5-A26B-30E9C0D392D8}"/>
              </a:ext>
            </a:extLst>
          </p:cNvPr>
          <p:cNvSpPr txBox="1"/>
          <p:nvPr/>
        </p:nvSpPr>
        <p:spPr>
          <a:xfrm>
            <a:off x="3499945" y="1004042"/>
            <a:ext cx="8492078" cy="3093154"/>
          </a:xfrm>
          <a:prstGeom prst="rect">
            <a:avLst/>
          </a:prstGeom>
          <a:noFill/>
          <a:ln w="19050">
            <a:solidFill>
              <a:schemeClr val="tx1"/>
            </a:solidFill>
          </a:ln>
        </p:spPr>
        <p:txBody>
          <a:bodyPr wrap="square" rtlCol="0">
            <a:spAutoFit/>
          </a:bodyPr>
          <a:lstStyle/>
          <a:p>
            <a:r>
              <a:rPr lang="en-US" sz="3100" dirty="0"/>
              <a:t>“Further development of </a:t>
            </a:r>
            <a:r>
              <a:rPr lang="en-US" sz="3100" u="sng" dirty="0"/>
              <a:t>event-scale observing capacity (e.g., novel autonomous platforms) in all continental margin systems</a:t>
            </a:r>
            <a:r>
              <a:rPr lang="en-US" sz="3100" dirty="0"/>
              <a:t> to better quantify impacts of episodic events on coastal carbon budgets”</a:t>
            </a:r>
          </a:p>
          <a:p>
            <a:r>
              <a:rPr lang="en-US" sz="2000" dirty="0"/>
              <a:t>A Science Plan for Carbon Cycle Research in North American Coastal Waters 2016, Ocean Carbon and Bio. Program and NA Carbon Program</a:t>
            </a:r>
            <a:endParaRPr lang="en-US" sz="2400" dirty="0"/>
          </a:p>
        </p:txBody>
      </p:sp>
      <p:pic>
        <p:nvPicPr>
          <p:cNvPr id="10" name="Picture 9"/>
          <p:cNvPicPr>
            <a:picLocks noChangeAspect="1"/>
          </p:cNvPicPr>
          <p:nvPr/>
        </p:nvPicPr>
        <p:blipFill>
          <a:blip r:embed="rId3"/>
          <a:stretch>
            <a:fillRect/>
          </a:stretch>
        </p:blipFill>
        <p:spPr>
          <a:xfrm>
            <a:off x="101207" y="954494"/>
            <a:ext cx="3317657" cy="3249043"/>
          </a:xfrm>
          <a:prstGeom prst="rect">
            <a:avLst/>
          </a:prstGeom>
        </p:spPr>
      </p:pic>
      <p:pic>
        <p:nvPicPr>
          <p:cNvPr id="4" name="Picture 3"/>
          <p:cNvPicPr>
            <a:picLocks noChangeAspect="1"/>
          </p:cNvPicPr>
          <p:nvPr/>
        </p:nvPicPr>
        <p:blipFill>
          <a:blip r:embed="rId4"/>
          <a:stretch>
            <a:fillRect/>
          </a:stretch>
        </p:blipFill>
        <p:spPr>
          <a:xfrm>
            <a:off x="165329" y="4508937"/>
            <a:ext cx="3253535" cy="2090797"/>
          </a:xfrm>
          <a:prstGeom prst="rect">
            <a:avLst/>
          </a:prstGeom>
        </p:spPr>
      </p:pic>
    </p:spTree>
    <p:extLst>
      <p:ext uri="{BB962C8B-B14F-4D97-AF65-F5344CB8AC3E}">
        <p14:creationId xmlns:p14="http://schemas.microsoft.com/office/powerpoint/2010/main" val="23169060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sp>
        <p:nvSpPr>
          <p:cNvPr id="2" name="Title 1">
            <a:extLst>
              <a:ext uri="{FF2B5EF4-FFF2-40B4-BE49-F238E27FC236}">
                <a16:creationId xmlns:a16="http://schemas.microsoft.com/office/drawing/2014/main" id="{9EADDD5A-50A0-4E33-A69D-9065F78D4AB5}"/>
              </a:ext>
            </a:extLst>
          </p:cNvPr>
          <p:cNvSpPr>
            <a:spLocks noGrp="1"/>
          </p:cNvSpPr>
          <p:nvPr>
            <p:ph type="title"/>
          </p:nvPr>
        </p:nvSpPr>
        <p:spPr>
          <a:xfrm>
            <a:off x="-250722" y="138326"/>
            <a:ext cx="4945626" cy="792623"/>
          </a:xfrm>
        </p:spPr>
        <p:txBody>
          <a:bodyPr/>
          <a:lstStyle/>
          <a:p>
            <a:pPr algn="ctr"/>
            <a:r>
              <a:rPr lang="en-US" b="1" dirty="0"/>
              <a:t>Float Navigation</a:t>
            </a:r>
          </a:p>
        </p:txBody>
      </p:sp>
      <p:pic>
        <p:nvPicPr>
          <p:cNvPr id="5" name="Content Placeholder 4">
            <a:extLst>
              <a:ext uri="{FF2B5EF4-FFF2-40B4-BE49-F238E27FC236}">
                <a16:creationId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8" name="Content Placeholder 2">
            <a:extLst>
              <a:ext uri="{FF2B5EF4-FFF2-40B4-BE49-F238E27FC236}">
                <a16:creationId xmlns:a16="http://schemas.microsoft.com/office/drawing/2014/main" id="{51591FFF-20DD-43EE-9C4E-D039A68F8081}"/>
              </a:ext>
            </a:extLst>
          </p:cNvPr>
          <p:cNvSpPr txBox="1">
            <a:spLocks/>
          </p:cNvSpPr>
          <p:nvPr/>
        </p:nvSpPr>
        <p:spPr>
          <a:xfrm>
            <a:off x="4159250" y="247044"/>
            <a:ext cx="8101576" cy="18202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Experiment: Park the CPF at various depths and compare track to ROMS nowcast and previous missions that anchored on the bottom after every profile</a:t>
            </a:r>
          </a:p>
        </p:txBody>
      </p:sp>
      <p:sp>
        <p:nvSpPr>
          <p:cNvPr id="16" name="TextBox 15">
            <a:extLst>
              <a:ext uri="{FF2B5EF4-FFF2-40B4-BE49-F238E27FC236}">
                <a16:creationId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8977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pic>
        <p:nvPicPr>
          <p:cNvPr id="5" name="Content Placeholder 4">
            <a:extLst>
              <a:ext uri="{FF2B5EF4-FFF2-40B4-BE49-F238E27FC236}">
                <a16:creationId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16" name="TextBox 15">
            <a:extLst>
              <a:ext uri="{FF2B5EF4-FFF2-40B4-BE49-F238E27FC236}">
                <a16:creationId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39486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613487" y="471160"/>
            <a:ext cx="10515600" cy="900257"/>
          </a:xfrm>
        </p:spPr>
        <p:txBody>
          <a:bodyPr>
            <a:normAutofit fontScale="90000"/>
          </a:bodyPr>
          <a:lstStyle/>
          <a:p>
            <a:pPr algn="ctr"/>
            <a:r>
              <a:rPr lang="en-US" sz="4900" dirty="0">
                <a:latin typeface="+mn-lt"/>
              </a:rPr>
              <a:t>Can a COSE Become a Reality?</a:t>
            </a:r>
            <a:br>
              <a:rPr lang="en-US" dirty="0">
                <a:latin typeface="+mn-lt"/>
              </a:rPr>
            </a:br>
            <a:endParaRPr lang="en-US" sz="3600" dirty="0">
              <a:latin typeface="+mn-lt"/>
            </a:endParaRPr>
          </a:p>
        </p:txBody>
      </p:sp>
      <p:sp>
        <p:nvSpPr>
          <p:cNvPr id="8" name="Content Placeholder 7"/>
          <p:cNvSpPr>
            <a:spLocks noGrp="1"/>
          </p:cNvSpPr>
          <p:nvPr>
            <p:ph idx="1"/>
          </p:nvPr>
        </p:nvSpPr>
        <p:spPr>
          <a:xfrm>
            <a:off x="287137" y="1254116"/>
            <a:ext cx="11396749" cy="5270269"/>
          </a:xfrm>
        </p:spPr>
        <p:txBody>
          <a:bodyPr>
            <a:normAutofit/>
          </a:bodyPr>
          <a:lstStyle/>
          <a:p>
            <a:r>
              <a:rPr lang="en-US" dirty="0"/>
              <a:t>Step 1: </a:t>
            </a:r>
          </a:p>
          <a:p>
            <a:pPr lvl="1"/>
            <a:r>
              <a:rPr lang="en-US" dirty="0"/>
              <a:t>POSE Phase 1: “The objectives of Phase I projects are … enable scoping activities that will inform the transition of promising research products … into sustainable and robust OSEs that will have broad societal impacts .. provide training to teams interested in building such an OSE” (&lt;1 year &lt;$300K)</a:t>
            </a:r>
          </a:p>
          <a:p>
            <a:r>
              <a:rPr lang="en-US" dirty="0"/>
              <a:t>Step 2:</a:t>
            </a:r>
          </a:p>
          <a:p>
            <a:pPr lvl="1"/>
            <a:r>
              <a:rPr lang="en-US" dirty="0"/>
              <a:t>POSE Phase 2: “projects are for open-source research products with a small community of external users and external content developers. The objective of Phase II projects is to support the transition of a promising open-source product into a sustainable and robust OSE” (&lt;2 years &lt;$1.5M)</a:t>
            </a:r>
          </a:p>
          <a:p>
            <a:r>
              <a:rPr lang="en-US" dirty="0"/>
              <a:t>Step 3:</a:t>
            </a:r>
          </a:p>
          <a:p>
            <a:pPr lvl="1"/>
            <a:r>
              <a:rPr lang="en-US" dirty="0"/>
              <a:t>In parallel with POSE Phase 1 and 2: Win a grant for a marine CO2 removal MRV system pilot project (or ?) using the COSE developed through POSE</a:t>
            </a:r>
          </a:p>
        </p:txBody>
      </p:sp>
    </p:spTree>
    <p:extLst>
      <p:ext uri="{BB962C8B-B14F-4D97-AF65-F5344CB8AC3E}">
        <p14:creationId xmlns:p14="http://schemas.microsoft.com/office/powerpoint/2010/main" val="15601571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1336781" y="587890"/>
            <a:ext cx="9213636" cy="828675"/>
          </a:xfrm>
        </p:spPr>
        <p:txBody>
          <a:bodyPr>
            <a:normAutofit fontScale="90000"/>
          </a:bodyPr>
          <a:lstStyle/>
          <a:p>
            <a:pPr algn="ctr"/>
            <a:r>
              <a:rPr lang="en-US" dirty="0">
                <a:latin typeface="+mn-lt"/>
              </a:rPr>
              <a:t>Engineering Results</a:t>
            </a:r>
            <a:br>
              <a:rPr lang="en-US" dirty="0">
                <a:latin typeface="+mn-lt"/>
              </a:rPr>
            </a:br>
            <a:endParaRPr lang="en-US" sz="3600" dirty="0">
              <a:latin typeface="+mn-lt"/>
            </a:endParaRPr>
          </a:p>
        </p:txBody>
      </p:sp>
      <p:pic>
        <p:nvPicPr>
          <p:cNvPr id="4" name="Picture 3">
            <a:extLst>
              <a:ext uri="{FF2B5EF4-FFF2-40B4-BE49-F238E27FC236}">
                <a16:creationId xmlns:a16="http://schemas.microsoft.com/office/drawing/2014/main" id="{16298D94-4412-4B58-854B-F48AC240BDAB}"/>
              </a:ext>
            </a:extLst>
          </p:cNvPr>
          <p:cNvPicPr>
            <a:picLocks noChangeAspect="1"/>
          </p:cNvPicPr>
          <p:nvPr/>
        </p:nvPicPr>
        <p:blipFill rotWithShape="1">
          <a:blip r:embed="rId3">
            <a:extLst>
              <a:ext uri="{28A0092B-C50C-407E-A947-70E740481C1C}">
                <a14:useLocalDpi xmlns:a14="http://schemas.microsoft.com/office/drawing/2010/main" val="0"/>
              </a:ext>
            </a:extLst>
          </a:blip>
          <a:srcRect l="5209" r="4549" b="2193"/>
          <a:stretch/>
        </p:blipFill>
        <p:spPr>
          <a:xfrm>
            <a:off x="3081152" y="1248620"/>
            <a:ext cx="7167715" cy="5021490"/>
          </a:xfrm>
          <a:prstGeom prst="rect">
            <a:avLst/>
          </a:prstGeom>
          <a:ln w="19050">
            <a:solidFill>
              <a:schemeClr val="accent1">
                <a:lumMod val="75000"/>
              </a:schemeClr>
            </a:solidFill>
          </a:ln>
        </p:spPr>
      </p:pic>
      <p:pic>
        <p:nvPicPr>
          <p:cNvPr id="3" name="Picture 2">
            <a:extLst>
              <a:ext uri="{FF2B5EF4-FFF2-40B4-BE49-F238E27FC236}">
                <a16:creationId xmlns:a16="http://schemas.microsoft.com/office/drawing/2014/main" id="{A0B41F16-3332-4111-9257-27F2FE002C85}"/>
              </a:ext>
            </a:extLst>
          </p:cNvPr>
          <p:cNvPicPr>
            <a:picLocks noChangeAspect="1"/>
          </p:cNvPicPr>
          <p:nvPr/>
        </p:nvPicPr>
        <p:blipFill>
          <a:blip r:embed="rId4"/>
          <a:stretch>
            <a:fillRect/>
          </a:stretch>
        </p:blipFill>
        <p:spPr>
          <a:xfrm>
            <a:off x="5227361" y="1946077"/>
            <a:ext cx="3993990" cy="2590783"/>
          </a:xfrm>
          <a:prstGeom prst="rect">
            <a:avLst/>
          </a:prstGeom>
          <a:ln>
            <a:solidFill>
              <a:schemeClr val="accent1">
                <a:lumMod val="75000"/>
              </a:schemeClr>
            </a:solidFill>
          </a:ln>
        </p:spPr>
      </p:pic>
      <p:sp>
        <p:nvSpPr>
          <p:cNvPr id="5" name="Oval 4">
            <a:extLst>
              <a:ext uri="{FF2B5EF4-FFF2-40B4-BE49-F238E27FC236}">
                <a16:creationId xmlns:a16="http://schemas.microsoft.com/office/drawing/2014/main" id="{071F2892-FFBE-49A7-8D76-2C646976FF9D}"/>
              </a:ext>
            </a:extLst>
          </p:cNvPr>
          <p:cNvSpPr/>
          <p:nvPr/>
        </p:nvSpPr>
        <p:spPr>
          <a:xfrm>
            <a:off x="3081152" y="1722433"/>
            <a:ext cx="973392" cy="13140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D0CBC324-6FAC-4726-988E-7BC1D2BEEB1A}"/>
              </a:ext>
            </a:extLst>
          </p:cNvPr>
          <p:cNvCxnSpPr>
            <a:cxnSpLocks/>
          </p:cNvCxnSpPr>
          <p:nvPr/>
        </p:nvCxnSpPr>
        <p:spPr>
          <a:xfrm>
            <a:off x="4054544" y="2379459"/>
            <a:ext cx="1337434" cy="512385"/>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FEB1E42-7B3F-4D94-AD32-899F27BAF894}"/>
              </a:ext>
            </a:extLst>
          </p:cNvPr>
          <p:cNvSpPr txBox="1"/>
          <p:nvPr/>
        </p:nvSpPr>
        <p:spPr>
          <a:xfrm>
            <a:off x="9058106" y="5317700"/>
            <a:ext cx="1981442" cy="646331"/>
          </a:xfrm>
          <a:prstGeom prst="rect">
            <a:avLst/>
          </a:prstGeom>
          <a:solidFill>
            <a:schemeClr val="accent1">
              <a:lumMod val="40000"/>
              <a:lumOff val="60000"/>
            </a:schemeClr>
          </a:solidFill>
          <a:ln>
            <a:solidFill>
              <a:schemeClr val="bg1"/>
            </a:solidFill>
          </a:ln>
        </p:spPr>
        <p:txBody>
          <a:bodyPr wrap="square" rtlCol="0">
            <a:spAutoFit/>
          </a:bodyPr>
          <a:lstStyle/>
          <a:p>
            <a:r>
              <a:rPr lang="en-US" dirty="0"/>
              <a:t>2 m Dead Band</a:t>
            </a:r>
          </a:p>
          <a:p>
            <a:r>
              <a:rPr lang="en-US" dirty="0"/>
              <a:t>Std Dev = 0.90 m</a:t>
            </a:r>
          </a:p>
        </p:txBody>
      </p:sp>
    </p:spTree>
    <p:extLst>
      <p:ext uri="{BB962C8B-B14F-4D97-AF65-F5344CB8AC3E}">
        <p14:creationId xmlns:p14="http://schemas.microsoft.com/office/powerpoint/2010/main" val="6510146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2500174" y="193949"/>
            <a:ext cx="7298180" cy="828675"/>
          </a:xfrm>
        </p:spPr>
        <p:txBody>
          <a:bodyPr/>
          <a:lstStyle/>
          <a:p>
            <a:pPr algn="ctr"/>
            <a:r>
              <a:rPr lang="en-US" dirty="0">
                <a:latin typeface="+mn-lt"/>
              </a:rPr>
              <a:t>More Engineering Results</a:t>
            </a:r>
          </a:p>
        </p:txBody>
      </p:sp>
      <p:pic>
        <p:nvPicPr>
          <p:cNvPr id="15" name="Picture 14">
            <a:extLst>
              <a:ext uri="{FF2B5EF4-FFF2-40B4-BE49-F238E27FC236}">
                <a16:creationId xmlns:a16="http://schemas.microsoft.com/office/drawing/2014/main" id="{369BF15C-E65C-479C-9E00-22C2F8E76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2779" y="1284793"/>
            <a:ext cx="7546106" cy="4945927"/>
          </a:xfrm>
          <a:prstGeom prst="rect">
            <a:avLst/>
          </a:prstGeom>
          <a:ln w="19050">
            <a:solidFill>
              <a:schemeClr val="bg1"/>
            </a:solidFill>
          </a:ln>
        </p:spPr>
      </p:pic>
      <p:sp>
        <p:nvSpPr>
          <p:cNvPr id="23" name="TextBox 22">
            <a:extLst>
              <a:ext uri="{FF2B5EF4-FFF2-40B4-BE49-F238E27FC236}">
                <a16:creationId xmlns:a16="http://schemas.microsoft.com/office/drawing/2014/main" id="{0A58B8A1-B69D-46C0-8627-B53995FC2B3D}"/>
              </a:ext>
            </a:extLst>
          </p:cNvPr>
          <p:cNvSpPr txBox="1"/>
          <p:nvPr/>
        </p:nvSpPr>
        <p:spPr>
          <a:xfrm>
            <a:off x="5427332" y="4046515"/>
            <a:ext cx="1877000" cy="646331"/>
          </a:xfrm>
          <a:prstGeom prst="rect">
            <a:avLst/>
          </a:prstGeom>
          <a:solidFill>
            <a:schemeClr val="accent1">
              <a:lumMod val="40000"/>
              <a:lumOff val="60000"/>
            </a:schemeClr>
          </a:solidFill>
        </p:spPr>
        <p:txBody>
          <a:bodyPr wrap="square" rtlCol="0">
            <a:spAutoFit/>
          </a:bodyPr>
          <a:lstStyle/>
          <a:p>
            <a:r>
              <a:rPr lang="en-US" dirty="0"/>
              <a:t>No Dead Band</a:t>
            </a:r>
          </a:p>
          <a:p>
            <a:r>
              <a:rPr lang="en-US" dirty="0"/>
              <a:t>Std Dev = 0.14 m</a:t>
            </a:r>
          </a:p>
        </p:txBody>
      </p:sp>
    </p:spTree>
    <p:extLst>
      <p:ext uri="{BB962C8B-B14F-4D97-AF65-F5344CB8AC3E}">
        <p14:creationId xmlns:p14="http://schemas.microsoft.com/office/powerpoint/2010/main" val="36246174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A9AF6-C194-4596-A6B2-9D358C0C9641}"/>
              </a:ext>
            </a:extLst>
          </p:cNvPr>
          <p:cNvSpPr>
            <a:spLocks noGrp="1"/>
          </p:cNvSpPr>
          <p:nvPr>
            <p:ph type="title"/>
          </p:nvPr>
        </p:nvSpPr>
        <p:spPr>
          <a:xfrm>
            <a:off x="838200" y="148815"/>
            <a:ext cx="10515600" cy="952398"/>
          </a:xfrm>
        </p:spPr>
        <p:txBody>
          <a:bodyPr>
            <a:normAutofit/>
          </a:bodyPr>
          <a:lstStyle/>
          <a:p>
            <a:pPr algn="ctr"/>
            <a:r>
              <a:rPr lang="en-US" sz="5400" dirty="0">
                <a:latin typeface="+mn-lt"/>
              </a:rPr>
              <a:t>Risks</a:t>
            </a:r>
          </a:p>
        </p:txBody>
      </p:sp>
      <p:sp>
        <p:nvSpPr>
          <p:cNvPr id="3" name="Content Placeholder 2">
            <a:extLst>
              <a:ext uri="{FF2B5EF4-FFF2-40B4-BE49-F238E27FC236}">
                <a16:creationId xmlns:a16="http://schemas.microsoft.com/office/drawing/2014/main" id="{BB759EBF-AD3F-4297-BE36-71BDCF949D25}"/>
              </a:ext>
            </a:extLst>
          </p:cNvPr>
          <p:cNvSpPr>
            <a:spLocks noGrp="1"/>
          </p:cNvSpPr>
          <p:nvPr>
            <p:ph idx="1"/>
          </p:nvPr>
        </p:nvSpPr>
        <p:spPr>
          <a:xfrm>
            <a:off x="228598" y="1101213"/>
            <a:ext cx="7866889" cy="5267862"/>
          </a:xfrm>
        </p:spPr>
        <p:txBody>
          <a:bodyPr>
            <a:normAutofit/>
          </a:bodyPr>
          <a:lstStyle/>
          <a:p>
            <a:r>
              <a:rPr lang="en-US" sz="4300" dirty="0"/>
              <a:t>Risks: </a:t>
            </a:r>
          </a:p>
          <a:p>
            <a:pPr lvl="1"/>
            <a:r>
              <a:rPr lang="en-US" sz="3600" dirty="0"/>
              <a:t>Working in shallow, coastal water</a:t>
            </a:r>
          </a:p>
          <a:p>
            <a:pPr lvl="2"/>
            <a:r>
              <a:rPr lang="en-US" sz="3200" dirty="0"/>
              <a:t>Can’t drift on or off-shore</a:t>
            </a:r>
          </a:p>
          <a:p>
            <a:pPr lvl="2"/>
            <a:r>
              <a:rPr lang="en-US" sz="3200" dirty="0"/>
              <a:t>Need accurate velocity and depth control</a:t>
            </a:r>
          </a:p>
          <a:p>
            <a:pPr lvl="1"/>
            <a:r>
              <a:rPr lang="en-US" sz="3600" dirty="0"/>
              <a:t>Biofouling</a:t>
            </a:r>
          </a:p>
        </p:txBody>
      </p:sp>
    </p:spTree>
    <p:extLst>
      <p:ext uri="{BB962C8B-B14F-4D97-AF65-F5344CB8AC3E}">
        <p14:creationId xmlns:p14="http://schemas.microsoft.com/office/powerpoint/2010/main" val="35872369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4600" b="1" dirty="0"/>
              <a:t>Run science missions with all 6 sensors</a:t>
            </a:r>
          </a:p>
          <a:p>
            <a:pPr marL="1371600" lvl="2" indent="-457200"/>
            <a:r>
              <a:rPr lang="en-US" sz="4200" b="1" dirty="0"/>
              <a:t>The influence of lateral nutrient transfer from upwelling plumes versus canyon upwelling on the development of high chlorophyll levels in the Monterey Bay “upwelling shadow”</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9226791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3122" y="324182"/>
            <a:ext cx="6612007" cy="900257"/>
          </a:xfrm>
        </p:spPr>
        <p:txBody>
          <a:bodyPr>
            <a:normAutofit/>
          </a:bodyPr>
          <a:lstStyle/>
          <a:p>
            <a:pPr algn="ctr"/>
            <a:r>
              <a:rPr lang="en-US" dirty="0">
                <a:latin typeface="+mn-lt"/>
              </a:rPr>
              <a:t>Open Source Examples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143947" y="1334347"/>
            <a:ext cx="6111385" cy="5823005"/>
          </a:xfrm>
        </p:spPr>
        <p:txBody>
          <a:bodyPr>
            <a:normAutofit/>
          </a:bodyPr>
          <a:lstStyle/>
          <a:p>
            <a:pPr lvl="1"/>
            <a:r>
              <a:rPr lang="en-US" sz="3200" dirty="0"/>
              <a:t>Open source ecosystems (OSEs): </a:t>
            </a:r>
          </a:p>
          <a:p>
            <a:pPr lvl="2"/>
            <a:r>
              <a:rPr lang="en-US" sz="2400" dirty="0"/>
              <a:t>Arduino (inexpensive, embedded hardware and software)</a:t>
            </a:r>
          </a:p>
          <a:p>
            <a:pPr lvl="2"/>
            <a:r>
              <a:rPr lang="en-US" sz="2400" dirty="0"/>
              <a:t>Linux (27+ million lines of code, 1000s of developers)</a:t>
            </a:r>
          </a:p>
          <a:p>
            <a:pPr lvl="2"/>
            <a:r>
              <a:rPr lang="en-US" sz="2400" dirty="0"/>
              <a:t>Open Source Malaria (</a:t>
            </a:r>
            <a:r>
              <a:rPr lang="en-US" sz="2400" dirty="0">
                <a:hlinkClick r:id="rId3"/>
              </a:rPr>
              <a:t>https://opensourcemalaria.org/</a:t>
            </a:r>
            <a:r>
              <a:rPr lang="en-US" sz="2400" dirty="0"/>
              <a:t>)</a:t>
            </a:r>
          </a:p>
          <a:p>
            <a:pPr lvl="2"/>
            <a:r>
              <a:rPr lang="en-US" sz="2400" dirty="0"/>
              <a:t>NSF Pathways to Enable OSEs program</a:t>
            </a:r>
          </a:p>
          <a:p>
            <a:pPr lvl="2"/>
            <a:r>
              <a:rPr lang="en-US" sz="2400" dirty="0"/>
              <a:t>Open Source Initiative (software centric </a:t>
            </a:r>
            <a:r>
              <a:rPr lang="en-US" sz="2400" dirty="0">
                <a:hlinkClick r:id="rId4"/>
              </a:rPr>
              <a:t>https://opensource.org/</a:t>
            </a:r>
            <a:r>
              <a:rPr lang="en-US" sz="2400" dirty="0"/>
              <a:t> )</a:t>
            </a:r>
          </a:p>
          <a:p>
            <a:pPr lvl="2"/>
            <a:r>
              <a:rPr lang="en-US" sz="2400" dirty="0"/>
              <a:t>Open Source Hardware Association (</a:t>
            </a:r>
            <a:r>
              <a:rPr lang="en-US" sz="2400" dirty="0">
                <a:hlinkClick r:id="rId5"/>
              </a:rPr>
              <a:t>https://www.oshwa.org/</a:t>
            </a:r>
            <a:r>
              <a:rPr lang="en-US" sz="2400" dirty="0"/>
              <a:t> )</a:t>
            </a:r>
          </a:p>
          <a:p>
            <a:pPr lvl="2"/>
            <a:endParaRPr lang="en-US" sz="2400" dirty="0"/>
          </a:p>
        </p:txBody>
      </p:sp>
      <p:pic>
        <p:nvPicPr>
          <p:cNvPr id="3" name="Picture 2">
            <a:extLst>
              <a:ext uri="{FF2B5EF4-FFF2-40B4-BE49-F238E27FC236}">
                <a16:creationId xmlns:a16="http://schemas.microsoft.com/office/drawing/2014/main" id="{92DA274A-8046-489D-A865-34B95E4B7CB4}"/>
              </a:ext>
            </a:extLst>
          </p:cNvPr>
          <p:cNvPicPr>
            <a:picLocks noChangeAspect="1"/>
          </p:cNvPicPr>
          <p:nvPr/>
        </p:nvPicPr>
        <p:blipFill>
          <a:blip r:embed="rId6"/>
          <a:stretch>
            <a:fillRect/>
          </a:stretch>
        </p:blipFill>
        <p:spPr>
          <a:xfrm>
            <a:off x="8010997" y="3066848"/>
            <a:ext cx="3434414" cy="3743739"/>
          </a:xfrm>
          <a:prstGeom prst="rect">
            <a:avLst/>
          </a:prstGeom>
        </p:spPr>
      </p:pic>
      <p:pic>
        <p:nvPicPr>
          <p:cNvPr id="4" name="Picture 3">
            <a:extLst>
              <a:ext uri="{FF2B5EF4-FFF2-40B4-BE49-F238E27FC236}">
                <a16:creationId xmlns:a16="http://schemas.microsoft.com/office/drawing/2014/main" id="{64938AE3-AF23-402A-9C9F-FC26776FD248}"/>
              </a:ext>
            </a:extLst>
          </p:cNvPr>
          <p:cNvPicPr>
            <a:picLocks noChangeAspect="1"/>
          </p:cNvPicPr>
          <p:nvPr/>
        </p:nvPicPr>
        <p:blipFill>
          <a:blip r:embed="rId7"/>
          <a:stretch>
            <a:fillRect/>
          </a:stretch>
        </p:blipFill>
        <p:spPr>
          <a:xfrm>
            <a:off x="6857999" y="914223"/>
            <a:ext cx="5149599" cy="2256566"/>
          </a:xfrm>
          <a:prstGeom prst="rect">
            <a:avLst/>
          </a:prstGeom>
          <a:noFill/>
          <a:ln>
            <a:solidFill>
              <a:schemeClr val="bg1"/>
            </a:solidFill>
          </a:ln>
        </p:spPr>
      </p:pic>
      <p:pic>
        <p:nvPicPr>
          <p:cNvPr id="6" name="Picture 5">
            <a:extLst>
              <a:ext uri="{FF2B5EF4-FFF2-40B4-BE49-F238E27FC236}">
                <a16:creationId xmlns:a16="http://schemas.microsoft.com/office/drawing/2014/main" id="{05E54205-CCDE-48B4-B574-C214CBA774E2}"/>
              </a:ext>
            </a:extLst>
          </p:cNvPr>
          <p:cNvPicPr>
            <a:picLocks noChangeAspect="1"/>
          </p:cNvPicPr>
          <p:nvPr/>
        </p:nvPicPr>
        <p:blipFill>
          <a:blip r:embed="rId8"/>
          <a:stretch>
            <a:fillRect/>
          </a:stretch>
        </p:blipFill>
        <p:spPr>
          <a:xfrm>
            <a:off x="8802943" y="774311"/>
            <a:ext cx="3285935" cy="900257"/>
          </a:xfrm>
          <a:prstGeom prst="rect">
            <a:avLst/>
          </a:prstGeom>
          <a:ln>
            <a:solidFill>
              <a:schemeClr val="accent1"/>
            </a:solidFill>
          </a:ln>
        </p:spPr>
      </p:pic>
    </p:spTree>
    <p:extLst>
      <p:ext uri="{BB962C8B-B14F-4D97-AF65-F5344CB8AC3E}">
        <p14:creationId xmlns:p14="http://schemas.microsoft.com/office/powerpoint/2010/main" val="721783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2126468" y="-83745"/>
            <a:ext cx="10515600" cy="1325563"/>
          </a:xfrm>
        </p:spPr>
        <p:txBody>
          <a:bodyPr/>
          <a:lstStyle/>
          <a:p>
            <a:pPr algn="ctr"/>
            <a:r>
              <a:rPr lang="en-US" dirty="0">
                <a:latin typeface="+mn-lt"/>
              </a:rPr>
              <a:t>And Lots More Applications</a:t>
            </a:r>
          </a:p>
        </p:txBody>
      </p:sp>
      <p:sp>
        <p:nvSpPr>
          <p:cNvPr id="11" name="TextBox 10">
            <a:extLst>
              <a:ext uri="{FF2B5EF4-FFF2-40B4-BE49-F238E27FC236}">
                <a16:creationId xmlns:a16="http://schemas.microsoft.com/office/drawing/2014/main" id="{073D3839-3DDA-4E05-914C-BBB7A798A696}"/>
              </a:ext>
            </a:extLst>
          </p:cNvPr>
          <p:cNvSpPr txBox="1"/>
          <p:nvPr/>
        </p:nvSpPr>
        <p:spPr>
          <a:xfrm>
            <a:off x="3891704" y="992054"/>
            <a:ext cx="8049549" cy="1323439"/>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a:t>Can we clean up, stop, or end harmful algal blooms?</a:t>
            </a:r>
          </a:p>
          <a:p>
            <a:r>
              <a:rPr lang="en-US" sz="1600" dirty="0">
                <a:hlinkClick r:id="rId3"/>
              </a:rPr>
              <a:t>https://oceanservice.noaa.gov/facts/hab-solutions.html</a:t>
            </a:r>
            <a:r>
              <a:rPr lang="en-US" sz="1600" dirty="0"/>
              <a:t> </a:t>
            </a:r>
          </a:p>
        </p:txBody>
      </p:sp>
      <p:sp>
        <p:nvSpPr>
          <p:cNvPr id="10" name="TextBox 9"/>
          <p:cNvSpPr txBox="1"/>
          <p:nvPr/>
        </p:nvSpPr>
        <p:spPr>
          <a:xfrm>
            <a:off x="3995433" y="3283732"/>
            <a:ext cx="7044934" cy="584775"/>
          </a:xfrm>
          <a:prstGeom prst="rect">
            <a:avLst/>
          </a:prstGeom>
          <a:noFill/>
        </p:spPr>
        <p:txBody>
          <a:bodyPr wrap="square" rtlCol="0">
            <a:spAutoFit/>
          </a:bodyPr>
          <a:lstStyle/>
          <a:p>
            <a:endParaRPr lang="en-US" sz="3200" dirty="0"/>
          </a:p>
        </p:txBody>
      </p:sp>
      <p:sp>
        <p:nvSpPr>
          <p:cNvPr id="12" name="TextBox 11">
            <a:extLst>
              <a:ext uri="{FF2B5EF4-FFF2-40B4-BE49-F238E27FC236}">
                <a16:creationId xmlns:a16="http://schemas.microsoft.com/office/drawing/2014/main" id="{073D3839-3DDA-4E05-914C-BBB7A798A696}"/>
              </a:ext>
            </a:extLst>
          </p:cNvPr>
          <p:cNvSpPr txBox="1"/>
          <p:nvPr/>
        </p:nvSpPr>
        <p:spPr>
          <a:xfrm>
            <a:off x="3891702" y="2791289"/>
            <a:ext cx="8049549" cy="1569660"/>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a:t>Ocean scientists call for global tracking of oxygen loss that causes dead zones</a:t>
            </a:r>
          </a:p>
          <a:p>
            <a:r>
              <a:rPr lang="en-US" sz="1600" dirty="0"/>
              <a:t>Declining oxygen in the global ocean and coastal waters, Denise </a:t>
            </a:r>
            <a:r>
              <a:rPr lang="en-US" sz="1600" dirty="0" err="1"/>
              <a:t>Breitburg</a:t>
            </a:r>
            <a:r>
              <a:rPr lang="en-US" sz="1600" dirty="0"/>
              <a:t>, et.al, SCIENCE, 5 Jan 2018, Vol 359, Issue 6371 </a:t>
            </a:r>
            <a:r>
              <a:rPr lang="en-US" sz="1600" dirty="0">
                <a:hlinkClick r:id="rId4"/>
              </a:rPr>
              <a:t>https://www.science.org/doi/10.1126/science.aam7240</a:t>
            </a:r>
            <a:r>
              <a:rPr lang="en-US" sz="1600" dirty="0"/>
              <a:t> </a:t>
            </a:r>
          </a:p>
        </p:txBody>
      </p:sp>
      <p:pic>
        <p:nvPicPr>
          <p:cNvPr id="14" name="Picture 13"/>
          <p:cNvPicPr>
            <a:picLocks noChangeAspect="1"/>
          </p:cNvPicPr>
          <p:nvPr/>
        </p:nvPicPr>
        <p:blipFill>
          <a:blip r:embed="rId5"/>
          <a:stretch>
            <a:fillRect/>
          </a:stretch>
        </p:blipFill>
        <p:spPr>
          <a:xfrm>
            <a:off x="77210" y="4530658"/>
            <a:ext cx="3269584" cy="2174928"/>
          </a:xfrm>
          <a:prstGeom prst="rect">
            <a:avLst/>
          </a:prstGeom>
        </p:spPr>
      </p:pic>
      <p:sp>
        <p:nvSpPr>
          <p:cNvPr id="15" name="TextBox 14">
            <a:extLst>
              <a:ext uri="{FF2B5EF4-FFF2-40B4-BE49-F238E27FC236}">
                <a16:creationId xmlns:a16="http://schemas.microsoft.com/office/drawing/2014/main" id="{073D3839-3DDA-4E05-914C-BBB7A798A696}"/>
              </a:ext>
            </a:extLst>
          </p:cNvPr>
          <p:cNvSpPr txBox="1"/>
          <p:nvPr/>
        </p:nvSpPr>
        <p:spPr>
          <a:xfrm>
            <a:off x="3891702" y="4711217"/>
            <a:ext cx="8049549" cy="1815882"/>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a:t>Increasingly Frequent Ocean Heat Waves Trigger Mass Die-Offs of </a:t>
            </a:r>
            <a:r>
              <a:rPr lang="en-US" sz="3200" dirty="0" err="1"/>
              <a:t>Sealife</a:t>
            </a:r>
            <a:r>
              <a:rPr lang="en-US" sz="3200" dirty="0"/>
              <a:t>, and Grief in Marine Scientists</a:t>
            </a:r>
          </a:p>
          <a:p>
            <a:r>
              <a:rPr lang="en-US" sz="1600" dirty="0">
                <a:hlinkClick r:id="rId6"/>
              </a:rPr>
              <a:t>https://insideclimatenews.org/news/01052024/ocean-heat-waves-killing-sealife/</a:t>
            </a:r>
            <a:r>
              <a:rPr lang="en-US" sz="1600" dirty="0"/>
              <a:t> </a:t>
            </a:r>
          </a:p>
        </p:txBody>
      </p:sp>
      <p:pic>
        <p:nvPicPr>
          <p:cNvPr id="16" name="Picture 15"/>
          <p:cNvPicPr>
            <a:picLocks noChangeAspect="1"/>
          </p:cNvPicPr>
          <p:nvPr/>
        </p:nvPicPr>
        <p:blipFill>
          <a:blip r:embed="rId7"/>
          <a:stretch>
            <a:fillRect/>
          </a:stretch>
        </p:blipFill>
        <p:spPr>
          <a:xfrm>
            <a:off x="77210" y="475272"/>
            <a:ext cx="3219462" cy="2146308"/>
          </a:xfrm>
          <a:prstGeom prst="rect">
            <a:avLst/>
          </a:prstGeom>
        </p:spPr>
      </p:pic>
      <p:pic>
        <p:nvPicPr>
          <p:cNvPr id="17" name="Picture 16"/>
          <p:cNvPicPr>
            <a:picLocks noChangeAspect="1"/>
          </p:cNvPicPr>
          <p:nvPr/>
        </p:nvPicPr>
        <p:blipFill>
          <a:blip r:embed="rId8"/>
          <a:stretch>
            <a:fillRect/>
          </a:stretch>
        </p:blipFill>
        <p:spPr>
          <a:xfrm>
            <a:off x="77210" y="2748042"/>
            <a:ext cx="3654962" cy="1656154"/>
          </a:xfrm>
          <a:prstGeom prst="rect">
            <a:avLst/>
          </a:prstGeom>
        </p:spPr>
      </p:pic>
    </p:spTree>
    <p:extLst>
      <p:ext uri="{BB962C8B-B14F-4D97-AF65-F5344CB8AC3E}">
        <p14:creationId xmlns:p14="http://schemas.microsoft.com/office/powerpoint/2010/main" val="30602341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4600" b="1" dirty="0"/>
              <a:t>Extend the mission duration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5904094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4600" b="1" dirty="0"/>
              <a:t>Continue enhancing reliability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44706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3200" dirty="0"/>
              <a:t>Continue enhancing reliability</a:t>
            </a:r>
          </a:p>
          <a:p>
            <a:pPr marL="914400" lvl="1" indent="-457200"/>
            <a:r>
              <a:rPr lang="en-US" sz="4600" b="1" dirty="0"/>
              <a:t>Finish new rechargeable battery pack with 3X higher energy per cm</a:t>
            </a:r>
            <a:r>
              <a:rPr lang="en-US" sz="4600" b="1" baseline="30000" dirty="0"/>
              <a:t>3</a:t>
            </a:r>
            <a:r>
              <a:rPr lang="en-US" sz="4600" b="1" dirty="0"/>
              <a:t>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22659137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a:bodyPr>
          <a:lstStyle/>
          <a:p>
            <a:pPr marL="914400" lvl="1" indent="-457200"/>
            <a:r>
              <a:rPr lang="en-US" sz="3500" dirty="0"/>
              <a:t>Run science missions with all 6 sensors</a:t>
            </a:r>
          </a:p>
          <a:p>
            <a:pPr marL="914400" lvl="1" indent="-457200"/>
            <a:r>
              <a:rPr lang="en-US" sz="3500" dirty="0"/>
              <a:t>Extend the mission duration </a:t>
            </a:r>
          </a:p>
          <a:p>
            <a:pPr marL="914400" lvl="1" indent="-457200"/>
            <a:r>
              <a:rPr lang="en-US" sz="3500" dirty="0"/>
              <a:t>Continue enhancing reliability</a:t>
            </a:r>
          </a:p>
          <a:p>
            <a:pPr marL="914400" lvl="1" indent="-457200"/>
            <a:r>
              <a:rPr lang="en-US" sz="3500" dirty="0"/>
              <a:t>Finish new rechargeable battery pack with 3X higher energy per cm</a:t>
            </a:r>
            <a:r>
              <a:rPr lang="en-US" sz="3500" baseline="30000" dirty="0"/>
              <a:t>3</a:t>
            </a:r>
            <a:r>
              <a:rPr lang="en-US" sz="3500" dirty="0"/>
              <a:t> </a:t>
            </a:r>
          </a:p>
          <a:p>
            <a:pPr marL="914400" lvl="1" indent="-457200"/>
            <a:r>
              <a:rPr lang="en-US" sz="4600" b="1" dirty="0"/>
              <a:t>Supplement/replace ROMS current forecasts with small, low power current sensor based on new tactical grade moderately expensive  Inertial Measurement Unit</a:t>
            </a:r>
          </a:p>
          <a:p>
            <a:pPr marL="914400" lvl="1" indent="-457200"/>
            <a:endParaRPr lang="en-US" sz="4600" dirty="0"/>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538555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lnSpcReduction="10000"/>
          </a:bodyPr>
          <a:lstStyle/>
          <a:p>
            <a:pPr marL="914400" lvl="1" indent="-457200"/>
            <a:r>
              <a:rPr lang="en-US" sz="3800" dirty="0"/>
              <a:t>Run science missions with all 6 sensors</a:t>
            </a:r>
          </a:p>
          <a:p>
            <a:pPr marL="914400" lvl="1" indent="-457200"/>
            <a:r>
              <a:rPr lang="en-US" sz="3800" dirty="0"/>
              <a:t>Extend the mission duration </a:t>
            </a:r>
          </a:p>
          <a:p>
            <a:pPr marL="914400" lvl="1" indent="-457200"/>
            <a:r>
              <a:rPr lang="en-US" sz="3800" dirty="0"/>
              <a:t>Continue enhancing reliability</a:t>
            </a:r>
          </a:p>
          <a:p>
            <a:pPr marL="914400" lvl="1" indent="-457200"/>
            <a:r>
              <a:rPr lang="en-US" sz="3800" dirty="0"/>
              <a:t>Finish new rechargeable battery pack with 3X higher energy per cm</a:t>
            </a:r>
            <a:r>
              <a:rPr lang="en-US" sz="3800" baseline="30000" dirty="0"/>
              <a:t>3</a:t>
            </a:r>
            <a:r>
              <a:rPr lang="en-US" sz="3800" dirty="0"/>
              <a:t> </a:t>
            </a:r>
          </a:p>
          <a:p>
            <a:pPr marL="914400" lvl="1" indent="-457200"/>
            <a:r>
              <a:rPr lang="en-US" sz="3800" dirty="0"/>
              <a:t>Supplement/replace ROMS current forecasts with small, low power current sensor based on new tactical grade moderately expensive  Inertial Measurement Unit</a:t>
            </a:r>
          </a:p>
          <a:p>
            <a:pPr marL="914400" lvl="1" indent="-457200"/>
            <a:r>
              <a:rPr lang="en-US" sz="5000" b="1" dirty="0"/>
              <a:t>Make our data freely available on MBARI </a:t>
            </a:r>
            <a:r>
              <a:rPr lang="en-US" sz="5000" b="1" dirty="0" err="1"/>
              <a:t>FloatViz</a:t>
            </a:r>
            <a:endParaRPr lang="en-US" sz="5000" b="1" dirty="0"/>
          </a:p>
          <a:p>
            <a:pPr marL="457200" lvl="1" indent="0">
              <a:buNone/>
            </a:pPr>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8558712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418672" cy="5244543"/>
          </a:xfrm>
        </p:spPr>
        <p:txBody>
          <a:bodyPr>
            <a:normAutofit lnSpcReduction="10000"/>
          </a:bodyPr>
          <a:lstStyle/>
          <a:p>
            <a:pPr marL="914400" lvl="1" indent="-457200"/>
            <a:r>
              <a:rPr lang="en-US" sz="3300" dirty="0"/>
              <a:t>Run science missions with all 6 sensors</a:t>
            </a:r>
          </a:p>
          <a:p>
            <a:pPr marL="914400" lvl="1" indent="-457200"/>
            <a:r>
              <a:rPr lang="en-US" sz="3300" dirty="0"/>
              <a:t>Extend the mission duration </a:t>
            </a:r>
          </a:p>
          <a:p>
            <a:pPr marL="914400" lvl="1" indent="-457200"/>
            <a:r>
              <a:rPr lang="en-US" sz="3300" dirty="0"/>
              <a:t>Continue enhancing reliability</a:t>
            </a:r>
          </a:p>
          <a:p>
            <a:pPr marL="914400" lvl="1" indent="-457200"/>
            <a:r>
              <a:rPr lang="en-US" sz="3300" dirty="0"/>
              <a:t>Finish new rechargeable battery pack with 3X higher energy per cm</a:t>
            </a:r>
            <a:r>
              <a:rPr lang="en-US" sz="3300" baseline="30000" dirty="0"/>
              <a:t>3</a:t>
            </a:r>
            <a:r>
              <a:rPr lang="en-US" sz="3300" dirty="0"/>
              <a:t> </a:t>
            </a:r>
          </a:p>
          <a:p>
            <a:pPr marL="914400" lvl="1" indent="-457200"/>
            <a:r>
              <a:rPr lang="en-US" sz="3300" dirty="0"/>
              <a:t>Replace/supplement ROMS model current forecasts with small, low power current sensor e.g. tactical grade MEMS Inertial Measurement Unit</a:t>
            </a:r>
          </a:p>
          <a:p>
            <a:pPr marL="914400" lvl="1" indent="-457200"/>
            <a:r>
              <a:rPr lang="en-US" sz="3300" dirty="0"/>
              <a:t>Make our data freely available on MBARI </a:t>
            </a:r>
            <a:r>
              <a:rPr lang="en-US" sz="3300" dirty="0" err="1"/>
              <a:t>FloatViz</a:t>
            </a:r>
            <a:endParaRPr lang="en-US" sz="3300" dirty="0"/>
          </a:p>
          <a:p>
            <a:pPr marL="914400" lvl="1" indent="-457200"/>
            <a:r>
              <a:rPr lang="en-US" sz="4200" b="1" dirty="0"/>
              <a:t>Make the CPF tech. available to the community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793241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2207AF-22FF-43CD-B1DA-40FBBDFECF12}"/>
              </a:ext>
            </a:extLst>
          </p:cNvPr>
          <p:cNvSpPr txBox="1"/>
          <p:nvPr/>
        </p:nvSpPr>
        <p:spPr>
          <a:xfrm>
            <a:off x="81116" y="294968"/>
            <a:ext cx="6201696" cy="5262979"/>
          </a:xfrm>
          <a:prstGeom prst="rect">
            <a:avLst/>
          </a:prstGeom>
          <a:noFill/>
        </p:spPr>
        <p:txBody>
          <a:bodyPr wrap="square" rtlCol="0">
            <a:spAutoFit/>
          </a:bodyPr>
          <a:lstStyle/>
          <a:p>
            <a:r>
              <a:rPr lang="en-US" sz="1200" dirty="0"/>
              <a:t>NOAA scientists are reviewing unusual environmental conditions in the Pacific Ocean as the likely culprit for the dramatically low returns of Chinook and </a:t>
            </a:r>
            <a:r>
              <a:rPr lang="en-US" sz="1200" dirty="0" err="1"/>
              <a:t>coho</a:t>
            </a:r>
            <a:r>
              <a:rPr lang="en-US" sz="1200" dirty="0"/>
              <a:t> salmon to rivers and streams along the West Coast of the United States in 2007.</a:t>
            </a:r>
          </a:p>
          <a:p>
            <a:r>
              <a:rPr lang="en-US" sz="1200" dirty="0"/>
              <a:t>Researchers from NOAA's Northwest and Southwest Fisheries Science Centers are comparing data on the low food production of the California Current in 2005 that occurred when this year's returning salmon would have been entering the ocean from their natal streams to feed and grow.</a:t>
            </a:r>
          </a:p>
          <a:p>
            <a:r>
              <a:rPr lang="en-US" sz="1200" dirty="0"/>
              <a:t>The cold waters of the California Current flow southward from the northern Pacific along the West Coast and are associated with upwelling, an ocean condition caused by winds that bring nutrients to the ocean's surface and is the main source of nourishment for the ocean's food web. In 2005 a southward shift in the jet stream, delayed favorable winds and upwelling for the California Current, which normally begins in spring. The winds instead arrived in mid-July, causing high surface water temperatures and very low nutrient production within the near-shore marine ecosystem.</a:t>
            </a:r>
          </a:p>
          <a:p>
            <a:r>
              <a:rPr lang="en-US" sz="1200" dirty="0"/>
              <a:t>"We are not dismissing other potential causes for this year's low salmon returns," said Usha Varanasi, NOAA Fisheries Service Science Center Director for the Northwest Region. "But the widespread pattern of low returns along the West Coast for two species of salmon indicates an environmental anomaly occurred in the California Current in 2005."</a:t>
            </a:r>
          </a:p>
          <a:p>
            <a:r>
              <a:rPr lang="en-US" sz="1200" dirty="0"/>
              <a:t>New data released by the Pacific Fisheries Management Council indicate the 2007 returns of fall Chinook salmon to the Sacramento River in California's Central Valley were approximately 33 percent of what fishery biologists expected. Projections for 2008 are substantially lower than last year's estimate. </a:t>
            </a:r>
          </a:p>
          <a:p>
            <a:r>
              <a:rPr lang="en-US" sz="1200" dirty="0"/>
              <a:t>Coho salmon returning to spawning streams in California and Oregon are also considerably lower than predicted. A preliminary analysis found an average 27 percent of the parental stock returning in 12 streams monitored in California. Even though </a:t>
            </a:r>
            <a:r>
              <a:rPr lang="en-US" sz="1200" dirty="0" err="1"/>
              <a:t>coho</a:t>
            </a:r>
            <a:r>
              <a:rPr lang="en-US" sz="1200" dirty="0"/>
              <a:t> returns appear to improve along the coast from south to north, Oregon Coast </a:t>
            </a:r>
            <a:r>
              <a:rPr lang="en-US" sz="1200" dirty="0" err="1"/>
              <a:t>coho</a:t>
            </a:r>
            <a:r>
              <a:rPr lang="en-US" sz="1200" dirty="0"/>
              <a:t> salmon had less than 30 percent of their parental stock return.</a:t>
            </a:r>
          </a:p>
          <a:p>
            <a:r>
              <a:rPr lang="en-US" sz="1200" dirty="0"/>
              <a:t>Coho salmon are listed as either endangered or threatened under the Endangered Species Act in the Central/Northern California and Southern Oregon watersheds.</a:t>
            </a:r>
          </a:p>
        </p:txBody>
      </p:sp>
      <p:pic>
        <p:nvPicPr>
          <p:cNvPr id="5" name="Picture 4">
            <a:extLst>
              <a:ext uri="{FF2B5EF4-FFF2-40B4-BE49-F238E27FC236}">
                <a16:creationId xmlns:a16="http://schemas.microsoft.com/office/drawing/2014/main" id="{702681D1-302E-4894-B765-D0A08BA2E874}"/>
              </a:ext>
            </a:extLst>
          </p:cNvPr>
          <p:cNvPicPr>
            <a:picLocks noChangeAspect="1"/>
          </p:cNvPicPr>
          <p:nvPr/>
        </p:nvPicPr>
        <p:blipFill>
          <a:blip r:embed="rId2"/>
          <a:stretch>
            <a:fillRect/>
          </a:stretch>
        </p:blipFill>
        <p:spPr>
          <a:xfrm>
            <a:off x="6673645" y="494070"/>
            <a:ext cx="4600111" cy="6031963"/>
          </a:xfrm>
          <a:prstGeom prst="rect">
            <a:avLst/>
          </a:prstGeom>
        </p:spPr>
      </p:pic>
    </p:spTree>
    <p:extLst>
      <p:ext uri="{BB962C8B-B14F-4D97-AF65-F5344CB8AC3E}">
        <p14:creationId xmlns:p14="http://schemas.microsoft.com/office/powerpoint/2010/main" val="7728054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6463308"/>
          </a:xfrm>
          <a:prstGeom prst="rect">
            <a:avLst/>
          </a:prstGeom>
        </p:spPr>
        <p:txBody>
          <a:bodyPr wrap="square">
            <a:spAutoFit/>
          </a:bodyPr>
          <a:lstStyle/>
          <a:p>
            <a:r>
              <a:rPr lang="en-US" dirty="0"/>
              <a:t>Title </a:t>
            </a:r>
          </a:p>
          <a:p>
            <a:r>
              <a:rPr lang="en-US" dirty="0"/>
              <a:t>Good afternoon, I appreciate this opportunity to talk about our Coastal Profiling Float project</a:t>
            </a:r>
          </a:p>
          <a:p>
            <a:endParaRPr lang="en-US" dirty="0"/>
          </a:p>
          <a:p>
            <a:r>
              <a:rPr lang="en-US" dirty="0"/>
              <a:t>Initial Motivation</a:t>
            </a:r>
          </a:p>
          <a:p>
            <a:r>
              <a:rPr lang="en-US" dirty="0"/>
              <a:t>This project started during a conversation I had with Ken Johnson. Ken runs the chemical sensor lab at MBARI and we had just finished a couple of projects that went pretty well. I asked Ken what else he had on his list of future projects and he showed me this press release from NOAA Marine Fisheries.  It was released in 2008 and it attributes the low return of Salmon along the West Coast in 2007 to a lack of nutrients in 2005.  You don’t have to read very far between the lines to realize that fisheries managers have an exceptionally difficult job to do and very little data, virtually none in real time, to do it with.</a:t>
            </a:r>
          </a:p>
          <a:p>
            <a:endParaRPr lang="en-US" dirty="0"/>
          </a:p>
          <a:p>
            <a:r>
              <a:rPr lang="en-US" dirty="0"/>
              <a:t>More Motivation</a:t>
            </a:r>
          </a:p>
          <a:p>
            <a:r>
              <a:rPr lang="en-US" dirty="0"/>
              <a:t>Along the way there was more motivation for this project.  The US Ocean Carbon and </a:t>
            </a:r>
            <a:r>
              <a:rPr lang="en-US" dirty="0" err="1"/>
              <a:t>Biogeochemisty</a:t>
            </a:r>
            <a:r>
              <a:rPr lang="en-US" dirty="0"/>
              <a:t> Program and the North American Carbon Program held a series of community workshops and released “A Science Plan for Carbon Cycle Research in North American Coastal Waters” A key recommendation of this plan is further development of autonomous platforms for use in continental margins.  This is the target for the CPF.</a:t>
            </a:r>
          </a:p>
          <a:p>
            <a:endParaRPr lang="en-US" dirty="0"/>
          </a:p>
          <a:p>
            <a:r>
              <a:rPr lang="en-US" dirty="0"/>
              <a:t>NSF also released their 10 Big Ideas: 10 research topics that will be a focus of their efforts for the near future.  One of the Big Ideas is “Navigating the New Arctic” where they point out that observations are “sparse and inadequate”. While the arctic is not an immediate target for our work, it does seem within the capabilities of the CPF.</a:t>
            </a:r>
          </a:p>
          <a:p>
            <a:endParaRPr lang="en-US" dirty="0"/>
          </a:p>
          <a:p>
            <a:r>
              <a:rPr lang="en-US" dirty="0"/>
              <a:t>Science Requirements</a:t>
            </a:r>
          </a:p>
          <a:p>
            <a:r>
              <a:rPr lang="en-US" dirty="0"/>
              <a:t>We started the project with the usual process of defining the specific science requirements, identifying risks and developing initial concepts.  It is a fairly detailed document but I can summarize the important points here …</a:t>
            </a:r>
          </a:p>
        </p:txBody>
      </p:sp>
    </p:spTree>
    <p:extLst>
      <p:ext uri="{BB962C8B-B14F-4D97-AF65-F5344CB8AC3E}">
        <p14:creationId xmlns:p14="http://schemas.microsoft.com/office/powerpoint/2010/main" val="20102301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7017306"/>
          </a:xfrm>
          <a:prstGeom prst="rect">
            <a:avLst/>
          </a:prstGeom>
        </p:spPr>
        <p:txBody>
          <a:bodyPr wrap="square">
            <a:spAutoFit/>
          </a:bodyPr>
          <a:lstStyle/>
          <a:p>
            <a:endParaRPr lang="en-US" dirty="0"/>
          </a:p>
          <a:p>
            <a:r>
              <a:rPr lang="en-US" dirty="0"/>
              <a:t>Risks and relevant examples</a:t>
            </a:r>
          </a:p>
          <a:p>
            <a:r>
              <a:rPr lang="en-US" dirty="0"/>
              <a:t>The most important risks we identified were first “Working in Shallow Water’.  There are a couple of issues here.  Most obvious is winding up on the beach or way off shore.  So we need a way to “navigate” the floats that doesn’t take any power, doesn’t take up much volume and will continue working without failure for several years. Next, biofouling is always a problem when working in shallow water and I’ll talk about our mitigation strategies for both these issues in a minute.</a:t>
            </a:r>
          </a:p>
          <a:p>
            <a:endParaRPr lang="en-US" dirty="0"/>
          </a:p>
          <a:p>
            <a:r>
              <a:rPr lang="en-US" dirty="0"/>
              <a:t>My standard concept development process starts with looking around to see what good ideas I can beg, borrow or steal.  There a plenty of very effective profiling floats to learn from.  The Argo array and the SOCCOM project are great examples of using these profiling floats to provide a cost effective observing system at global and regional scales for deep water, open ocean applications.  There are even several examples of profiling floats for coastal application but we thought there was an opportunity here to help advance this technology for coastal applications. </a:t>
            </a:r>
          </a:p>
          <a:p>
            <a:endParaRPr lang="en-US" dirty="0"/>
          </a:p>
          <a:p>
            <a:endParaRPr lang="en-US" dirty="0"/>
          </a:p>
          <a:p>
            <a:r>
              <a:rPr lang="en-US" dirty="0"/>
              <a:t>Current CPF</a:t>
            </a:r>
          </a:p>
          <a:p>
            <a:r>
              <a:rPr lang="en-US" dirty="0"/>
              <a:t>Here’s what the CPF looks like today. It has the usual bits and pieces that any profiler has.  An external expandable oil bladder.  An oil pump, batteries, an internal oil reservoir, the electronics need to run the whole mess and the science sensor suite. We have 2 versions, one with the external bladder mounted concentrically with the pressure housing and a second version with the external bladder mounted coaxially underneath the pressure housing.  Earlier, I mentioned the challenge of keeping the floats from winding up on the beach.  One of our strategies for minimizing this risk is anchoring on the bottom between profiles.  The concentric design minimizes the horizontal surface areas that could serve as places that might accumulate mud every time we anchor and interferes with the expansion and contraction of the external bladder.  But this design is more awkward to deploy and recover.  The coaxial design is pretty robust but has the potential of building up mud in the protective cover. Everything is identical in the 2 versions above the lower end cap and while we haven’t done it, it is theoretically possible to swap between the versions. We will be fielding both versions to evaluate the relative pros and cons. </a:t>
            </a:r>
          </a:p>
        </p:txBody>
      </p:sp>
    </p:spTree>
    <p:extLst>
      <p:ext uri="{BB962C8B-B14F-4D97-AF65-F5344CB8AC3E}">
        <p14:creationId xmlns:p14="http://schemas.microsoft.com/office/powerpoint/2010/main" val="41264174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7017306"/>
          </a:xfrm>
          <a:prstGeom prst="rect">
            <a:avLst/>
          </a:prstGeom>
        </p:spPr>
        <p:txBody>
          <a:bodyPr wrap="square">
            <a:spAutoFit/>
          </a:bodyPr>
          <a:lstStyle/>
          <a:p>
            <a:endParaRPr lang="en-US" dirty="0"/>
          </a:p>
          <a:p>
            <a:r>
              <a:rPr lang="en-US" dirty="0"/>
              <a:t>The depth range is down to 500 meters.  One of the ways we’ve optimized the CPF for coastal applications is the buoyancy engine.  We knew we wanted to anchor on the bottom with some modest negative buoyancy, we knew we wanted to descend fast to minimize drift while we were in the water column and we knew we weren’t going to solve the biofouling issue on this project so we needed extra buoyancy to counteract the weight of the crud fouling the float, at least until the fouling made the sensors ineffective.  On way to evaluate the capability of a buoyancy engine is to look at its ratio of delta V to V.  Delta V is the amount the float can change it volume, basically the amount of oil we can pump from the internal bladder to the external bladder.  V is the overall volume of the float.  In our case, we have a </a:t>
            </a:r>
            <a:r>
              <a:rPr lang="en-US" dirty="0" err="1"/>
              <a:t>deltaV</a:t>
            </a:r>
            <a:r>
              <a:rPr lang="en-US" dirty="0"/>
              <a:t> / V of about 9%.  For reference, if you want to work in an environment that has fresh water at the surface and typical density water at depth, you need a </a:t>
            </a:r>
            <a:r>
              <a:rPr lang="en-US" dirty="0" err="1"/>
              <a:t>deltaV</a:t>
            </a:r>
            <a:r>
              <a:rPr lang="en-US" dirty="0"/>
              <a:t>/V of 2.5% just to make up for the density gradient in the water column.  For further reference, the profiling floats I’m aware of have </a:t>
            </a:r>
            <a:r>
              <a:rPr lang="en-US" dirty="0" err="1"/>
              <a:t>deltaV</a:t>
            </a:r>
            <a:r>
              <a:rPr lang="en-US" dirty="0"/>
              <a:t>/Vs of between 1 and 4%.</a:t>
            </a:r>
          </a:p>
          <a:p>
            <a:endParaRPr lang="en-US" dirty="0"/>
          </a:p>
          <a:p>
            <a:r>
              <a:rPr lang="en-US" dirty="0"/>
              <a:t>We knew we wanted to support the standard BGC sensor suite plus a few other, yet to be determined sensors.  The current design supports the 6 BGC sensors and provides for at least 3 more.  And we Iridium communications both the standard SBD, which is like 1900 byte text message, and RUDICS which is like a really slow, old school, dial up, 2400 baud internet connection.</a:t>
            </a:r>
          </a:p>
          <a:p>
            <a:endParaRPr lang="en-US" dirty="0"/>
          </a:p>
          <a:p>
            <a:r>
              <a:rPr lang="en-US" dirty="0"/>
              <a:t>Science Data Products</a:t>
            </a:r>
          </a:p>
          <a:p>
            <a:r>
              <a:rPr lang="en-US" dirty="0"/>
              <a:t>I used to work in the Engineering department at MBARI and now I work in the chemical sensor lab.  One of the lessons I learned very soon after this move and continue to learn on a regular basis is that you could have the best engineered platform in the world but if you aren’t generating high quality science data you’re still failing. So we’ve been working on the tools we need to turn the files uploaded by the CPF into standard data products.  Here’s a few plots from one of our missions; temperature, oxygen, chlorophyll and backscatter.  I’m going to play my engineer card and not try to explain the science here but even to my unscientific engineer’s eye, you can see a blob of cold, low oxygen water.  This data is from an early version of the CPF that didn’t have the full suite of sensors.  The CPFs we’ll be fielding this year have the full suite of instruments and the science story should get more interesting.</a:t>
            </a:r>
          </a:p>
        </p:txBody>
      </p:sp>
    </p:spTree>
    <p:extLst>
      <p:ext uri="{BB962C8B-B14F-4D97-AF65-F5344CB8AC3E}">
        <p14:creationId xmlns:p14="http://schemas.microsoft.com/office/powerpoint/2010/main" val="819715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513507" y="3691383"/>
            <a:ext cx="10968295" cy="3166617"/>
          </a:xfrm>
        </p:spPr>
        <p:txBody>
          <a:bodyPr>
            <a:normAutofit/>
          </a:bodyPr>
          <a:lstStyle/>
          <a:p>
            <a:pPr>
              <a:lnSpc>
                <a:spcPct val="80000"/>
              </a:lnSpc>
            </a:pPr>
            <a:r>
              <a:rPr lang="en-US" sz="3200" dirty="0"/>
              <a:t>We develop sensor and float technologies to record fundamental ocean properties</a:t>
            </a:r>
          </a:p>
          <a:p>
            <a:pPr>
              <a:lnSpc>
                <a:spcPct val="80000"/>
              </a:lnSpc>
            </a:pPr>
            <a:r>
              <a:rPr lang="en-US" sz="3200" dirty="0"/>
              <a:t>Our research target is “understanding the health of the ocean”</a:t>
            </a:r>
          </a:p>
          <a:p>
            <a:pPr>
              <a:lnSpc>
                <a:spcPct val="80000"/>
              </a:lnSpc>
            </a:pPr>
            <a:r>
              <a:rPr lang="en-US" sz="3200" dirty="0"/>
              <a:t>THE pH and Nitrate sensors we developed are COTS products</a:t>
            </a:r>
          </a:p>
          <a:p>
            <a:pPr>
              <a:lnSpc>
                <a:spcPct val="80000"/>
              </a:lnSpc>
            </a:pPr>
            <a:r>
              <a:rPr lang="en-US" sz="3200" dirty="0"/>
              <a:t>We are heavily involved in the SOCCOM and GO-BGC projects   </a:t>
            </a:r>
            <a:r>
              <a:rPr lang="en-US" sz="2400" dirty="0">
                <a:hlinkClick r:id="rId3"/>
              </a:rPr>
              <a:t>https://soccom.princeton.edu/</a:t>
            </a:r>
            <a:r>
              <a:rPr lang="en-US" sz="2400" dirty="0"/>
              <a:t>    </a:t>
            </a:r>
            <a:r>
              <a:rPr lang="en-US" sz="2400" dirty="0">
                <a:hlinkClick r:id="rId4"/>
              </a:rPr>
              <a:t>https://www.go-bgc.org/</a:t>
            </a:r>
            <a:r>
              <a:rPr lang="en-US" sz="2400" dirty="0"/>
              <a:t> </a:t>
            </a:r>
          </a:p>
        </p:txBody>
      </p:sp>
      <p:grpSp>
        <p:nvGrpSpPr>
          <p:cNvPr id="2" name="Group 1"/>
          <p:cNvGrpSpPr/>
          <p:nvPr/>
        </p:nvGrpSpPr>
        <p:grpSpPr>
          <a:xfrm>
            <a:off x="1993790" y="202626"/>
            <a:ext cx="8021254" cy="3243266"/>
            <a:chOff x="1993790" y="202626"/>
            <a:chExt cx="8021254" cy="3243266"/>
          </a:xfrm>
        </p:grpSpPr>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3790" y="202626"/>
              <a:ext cx="8021254" cy="324326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79909" y="925157"/>
              <a:ext cx="958596" cy="992124"/>
            </a:xfrm>
            <a:prstGeom prst="rect">
              <a:avLst/>
            </a:prstGeom>
          </p:spPr>
        </p:pic>
      </p:grpSp>
    </p:spTree>
    <p:extLst>
      <p:ext uri="{BB962C8B-B14F-4D97-AF65-F5344CB8AC3E}">
        <p14:creationId xmlns:p14="http://schemas.microsoft.com/office/powerpoint/2010/main" val="21050199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5909310"/>
          </a:xfrm>
          <a:prstGeom prst="rect">
            <a:avLst/>
          </a:prstGeom>
        </p:spPr>
        <p:txBody>
          <a:bodyPr wrap="square">
            <a:spAutoFit/>
          </a:bodyPr>
          <a:lstStyle/>
          <a:p>
            <a:endParaRPr lang="en-US" dirty="0"/>
          </a:p>
          <a:p>
            <a:endParaRPr lang="en-US" dirty="0"/>
          </a:p>
          <a:p>
            <a:r>
              <a:rPr lang="en-US" dirty="0"/>
              <a:t>Float Navigation</a:t>
            </a:r>
          </a:p>
          <a:p>
            <a:r>
              <a:rPr lang="en-US" dirty="0"/>
              <a:t>This slide is pretty dense, I’ll try to unpack it for you.  I talked about how we were going to keep the floats in the coastal zone and not in the beach without using any power on the platform.  One strategy we have is to make use of the 3D current models that are run operationally, that is they get run every day and the data is available to the community.  The idea is to find a current somewhere in the water column that is somewhat opposite to the overall drift of the float.  UCLA and Remote Sensing Solutions run the Regional Ocean Modeling System, ROMS, which covers the California Coast.  It runs every day and make a 3 day forecast.  We ran an experiment where instead or our usual strategy of anchoring on the bottom between profiles, we parked at a couple of different depth and compared the track to another mission where we did anchor between profiles.  You can see the big picture in the inset.  Here’s the northern part of the Monterey Bay, Santa Cruz to the north, MBARI is here in the middle of the Bay and here’s where we have done most of our testing. Here’s a blowup of the 2 missions.  The un-navigated, anchoring mission has a pretty clear east west track.  The so called navigated track has an overall south north trend but you can see 3 parts of the track with east/west and west/east movement which suggest the possibility of zigging west for a few profiles and then finding a depth that allows us to zig back east.  This is the ROMS model output for the same time as the navigated mission.  It has a very nice drop a drifter feature that is actually used in search and rescue missions where you can drop a drifter at a depth or your choosing and ROMS will predict the track based on its current forecast.  There isn’t an obvious correlation between the ROMS forecast and the observed track.  This is very likely due to the fact that they’re running the operational ROMS model with a 3 km spatial resolution for practical reasons which isn’t accurate enough for our needs.  The ROMS model can run at higher resolution and we’ve talked to Yi Chao about doing this.  We are a long way from solving this problem but our initial experiment provides a slim glimmer of hope for the future.</a:t>
            </a:r>
          </a:p>
        </p:txBody>
      </p:sp>
    </p:spTree>
    <p:extLst>
      <p:ext uri="{BB962C8B-B14F-4D97-AF65-F5344CB8AC3E}">
        <p14:creationId xmlns:p14="http://schemas.microsoft.com/office/powerpoint/2010/main" val="37699545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7848302"/>
          </a:xfrm>
          <a:prstGeom prst="rect">
            <a:avLst/>
          </a:prstGeom>
        </p:spPr>
        <p:txBody>
          <a:bodyPr wrap="square">
            <a:spAutoFit/>
          </a:bodyPr>
          <a:lstStyle/>
          <a:p>
            <a:endParaRPr lang="en-US" dirty="0"/>
          </a:p>
          <a:p>
            <a:r>
              <a:rPr lang="en-US" dirty="0"/>
              <a:t>Engineering Results</a:t>
            </a:r>
          </a:p>
          <a:p>
            <a:r>
              <a:rPr lang="en-US" dirty="0"/>
              <a:t>There are some engineering results that I hope are worth discussing.  This is a typical depth profile.  We start at the surface, descend at 20 cm/second hold depth in the water column and ascend at 20 cm/second.  I mentioned the challenge of working in shallow water.  One potential issue is if you’re working in 20 meters of water you don’t want to spend 15 of those meters trying to reach a stable profiling velocity.  The inset is a zoom the first 10 meters and you can see that we acquire the desired profiling velocity in about the first 3 meters.  You can also see a fair amount of oscillation while holding depth.  Holding depth is expensive in terms of battery usage.  Our depth control algorithm has a dead band that we can set where we don’t run the buoyancy engine as a way to conserve energy.  In this case we set the dead band to +/- 1 meter and, not surprisingly, the standard deviation while holding depth is about 0.9 meters.  </a:t>
            </a:r>
          </a:p>
          <a:p>
            <a:endParaRPr lang="en-US" dirty="0"/>
          </a:p>
          <a:p>
            <a:r>
              <a:rPr lang="en-US" dirty="0"/>
              <a:t>I should point out that when you design a control system, you have to balance performance and stability.  Both our depth and velocity control algorithms are designed to maximize stability and noise rejection but we’re still getting pretty decent performance.</a:t>
            </a:r>
          </a:p>
          <a:p>
            <a:endParaRPr lang="en-US" dirty="0"/>
          </a:p>
          <a:p>
            <a:r>
              <a:rPr lang="en-US" dirty="0"/>
              <a:t>More engineering results</a:t>
            </a:r>
          </a:p>
          <a:p>
            <a:r>
              <a:rPr lang="en-US" dirty="0"/>
              <a:t>We also did a profile with no dead band, the buoyancy engine was running full time.  In this case we were able to hold depth with a standard deviation of 14 cm.</a:t>
            </a:r>
          </a:p>
          <a:p>
            <a:endParaRPr lang="en-US" dirty="0"/>
          </a:p>
          <a:p>
            <a:r>
              <a:rPr lang="en-US" dirty="0"/>
              <a:t>Even more engineering results</a:t>
            </a:r>
          </a:p>
          <a:p>
            <a:r>
              <a:rPr lang="en-US" dirty="0"/>
              <a:t>There’s a couple of points to be made here.  First, MBARI’s biological oceanography group built a couple of the earlier versions of the CPF for their CANON missions.  Here you can see the BOG team deploying one with more stuff bolted the CPF then there is CPF.  There’s a sediment trap, an acoustic modem and room for a second sediment trap around the back.  I think it’s fair to say the CPF is much more of a pick-up truck of the sea and not so much a formula 1 race car.</a:t>
            </a:r>
          </a:p>
          <a:p>
            <a:endParaRPr lang="en-US" dirty="0"/>
          </a:p>
          <a:p>
            <a:r>
              <a:rPr lang="en-US" dirty="0"/>
              <a:t>The second and more important point is that it is demonstrably possible to pull off pink sea boots and a pink hard hat at sea as long as you have the right attitude as Marguerite so capably proves here.</a:t>
            </a:r>
          </a:p>
          <a:p>
            <a:endParaRPr lang="en-US" dirty="0"/>
          </a:p>
        </p:txBody>
      </p:sp>
    </p:spTree>
    <p:extLst>
      <p:ext uri="{BB962C8B-B14F-4D97-AF65-F5344CB8AC3E}">
        <p14:creationId xmlns:p14="http://schemas.microsoft.com/office/powerpoint/2010/main" val="390040829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747251" y="562225"/>
            <a:ext cx="10515600" cy="1081446"/>
          </a:xfrm>
        </p:spPr>
        <p:txBody>
          <a:bodyPr>
            <a:noAutofit/>
          </a:bodyPr>
          <a:lstStyle/>
          <a:p>
            <a:pPr algn="ctr"/>
            <a:r>
              <a:rPr lang="en-US" sz="4000" dirty="0"/>
              <a:t>Measurement, Reporting and Validation for </a:t>
            </a:r>
            <a:r>
              <a:rPr lang="en-US" sz="4000" dirty="0" err="1"/>
              <a:t>mCDR</a:t>
            </a:r>
            <a:br>
              <a:rPr lang="en-US" sz="4000" dirty="0"/>
            </a:br>
            <a:r>
              <a:rPr lang="en-US" sz="3200" dirty="0"/>
              <a:t>Interesting Conversations</a:t>
            </a:r>
            <a:br>
              <a:rPr lang="en-US" sz="4000" dirty="0"/>
            </a:br>
            <a:endParaRPr lang="en-US" sz="4000" dirty="0"/>
          </a:p>
        </p:txBody>
      </p:sp>
      <p:sp>
        <p:nvSpPr>
          <p:cNvPr id="3" name="Content Placeholder 2"/>
          <p:cNvSpPr>
            <a:spLocks noGrp="1"/>
          </p:cNvSpPr>
          <p:nvPr>
            <p:ph idx="1"/>
          </p:nvPr>
        </p:nvSpPr>
        <p:spPr>
          <a:xfrm>
            <a:off x="143158" y="1571517"/>
            <a:ext cx="6041742" cy="5095508"/>
          </a:xfrm>
        </p:spPr>
        <p:txBody>
          <a:bodyPr>
            <a:normAutofit lnSpcReduction="10000"/>
          </a:bodyPr>
          <a:lstStyle/>
          <a:p>
            <a:r>
              <a:rPr lang="en-US" dirty="0"/>
              <a:t>What are you trying to do?</a:t>
            </a:r>
          </a:p>
          <a:p>
            <a:pPr lvl="1"/>
            <a:r>
              <a:rPr lang="en-US" dirty="0"/>
              <a:t>What variables?</a:t>
            </a:r>
          </a:p>
          <a:p>
            <a:pPr lvl="1"/>
            <a:r>
              <a:rPr lang="en-US" dirty="0"/>
              <a:t>What spatial scale?</a:t>
            </a:r>
          </a:p>
          <a:p>
            <a:pPr lvl="1"/>
            <a:r>
              <a:rPr lang="en-US" dirty="0"/>
              <a:t>What temporal scale?</a:t>
            </a:r>
          </a:p>
          <a:p>
            <a:pPr lvl="1"/>
            <a:r>
              <a:rPr lang="en-US" dirty="0"/>
              <a:t>How’s the data processed?</a:t>
            </a:r>
          </a:p>
          <a:p>
            <a:pPr lvl="1"/>
            <a:r>
              <a:rPr lang="en-US" dirty="0"/>
              <a:t>What’s the budget?</a:t>
            </a:r>
          </a:p>
          <a:p>
            <a:r>
              <a:rPr lang="en-US" dirty="0"/>
              <a:t>Is it only about quantifying the amount of carbon removed?</a:t>
            </a:r>
          </a:p>
          <a:p>
            <a:r>
              <a:rPr lang="en-US" dirty="0"/>
              <a:t>Is it equally, more or less concerned with the effect on the ecosystem?</a:t>
            </a:r>
          </a:p>
          <a:p>
            <a:r>
              <a:rPr lang="en-US" dirty="0"/>
              <a:t>Is modelling all that’s required now    or in the future? </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0446" y="1320761"/>
            <a:ext cx="4828396" cy="3138458"/>
          </a:xfrm>
          <a:prstGeom prst="rect">
            <a:avLst/>
          </a:prstGeom>
        </p:spPr>
      </p:pic>
      <p:pic>
        <p:nvPicPr>
          <p:cNvPr id="4" name="Picture 3"/>
          <p:cNvPicPr>
            <a:picLocks noChangeAspect="1"/>
          </p:cNvPicPr>
          <p:nvPr/>
        </p:nvPicPr>
        <p:blipFill rotWithShape="1">
          <a:blip r:embed="rId4"/>
          <a:srcRect l="-651" t="-1" r="5518" b="901"/>
          <a:stretch/>
        </p:blipFill>
        <p:spPr>
          <a:xfrm>
            <a:off x="6338861" y="3940852"/>
            <a:ext cx="3543300" cy="2815548"/>
          </a:xfrm>
          <a:prstGeom prst="rect">
            <a:avLst/>
          </a:prstGeom>
        </p:spPr>
      </p:pic>
      <p:sp>
        <p:nvSpPr>
          <p:cNvPr id="5" name="TextBox 4">
            <a:extLst>
              <a:ext uri="{FF2B5EF4-FFF2-40B4-BE49-F238E27FC236}">
                <a16:creationId xmlns:a16="http://schemas.microsoft.com/office/drawing/2014/main" id="{EADDDF7C-B10A-440E-B974-A233ACFFBC2B}"/>
              </a:ext>
            </a:extLst>
          </p:cNvPr>
          <p:cNvSpPr txBox="1"/>
          <p:nvPr/>
        </p:nvSpPr>
        <p:spPr>
          <a:xfrm>
            <a:off x="10147912" y="6020694"/>
            <a:ext cx="1635178" cy="646331"/>
          </a:xfrm>
          <a:prstGeom prst="rect">
            <a:avLst/>
          </a:prstGeom>
          <a:noFill/>
        </p:spPr>
        <p:txBody>
          <a:bodyPr wrap="square" rtlCol="0">
            <a:spAutoFit/>
          </a:bodyPr>
          <a:lstStyle/>
          <a:p>
            <a:r>
              <a:rPr lang="en-US" dirty="0"/>
              <a:t>Science News April 26, 2024 </a:t>
            </a:r>
          </a:p>
        </p:txBody>
      </p:sp>
    </p:spTree>
    <p:extLst>
      <p:ext uri="{BB962C8B-B14F-4D97-AF65-F5344CB8AC3E}">
        <p14:creationId xmlns:p14="http://schemas.microsoft.com/office/powerpoint/2010/main" val="23417198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54529" y="69009"/>
            <a:ext cx="10515600" cy="900257"/>
          </a:xfrm>
        </p:spPr>
        <p:txBody>
          <a:bodyPr/>
          <a:lstStyle/>
          <a:p>
            <a:pPr algn="ctr"/>
            <a:r>
              <a:rPr lang="en-US" dirty="0">
                <a:latin typeface="+mn-lt"/>
              </a:rPr>
              <a:t>CPF Status Summary</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192054" y="1095348"/>
            <a:ext cx="11665574" cy="3179767"/>
          </a:xfrm>
        </p:spPr>
        <p:txBody>
          <a:bodyPr>
            <a:normAutofit fontScale="92500" lnSpcReduction="20000"/>
          </a:bodyPr>
          <a:lstStyle/>
          <a:p>
            <a:r>
              <a:rPr lang="en-US" sz="3500" dirty="0"/>
              <a:t>1 CPF with dozens of science and engineering missions in Monterey Bay, some with only modest engineering involvement</a:t>
            </a:r>
          </a:p>
          <a:p>
            <a:r>
              <a:rPr lang="en-US" sz="3500" dirty="0"/>
              <a:t>2 CPFs nearing completion, operational Q4 2024</a:t>
            </a:r>
          </a:p>
          <a:p>
            <a:r>
              <a:rPr lang="en-US" sz="3500" dirty="0"/>
              <a:t>Data pipeline demonstrated</a:t>
            </a:r>
          </a:p>
          <a:p>
            <a:r>
              <a:rPr lang="en-US" sz="3500" dirty="0"/>
              <a:t>2 early CPF prototypes  used routinely by MBARI’s BOG group </a:t>
            </a:r>
          </a:p>
          <a:p>
            <a:r>
              <a:rPr lang="en-US" sz="3500" dirty="0"/>
              <a:t>1 BOG CPF being re-purposed for Colleen Durkin’s carbon export work</a:t>
            </a:r>
          </a:p>
          <a:p>
            <a:endParaRPr lang="en-US" dirty="0"/>
          </a:p>
        </p:txBody>
      </p:sp>
      <p:pic>
        <p:nvPicPr>
          <p:cNvPr id="3" name="Picture 2"/>
          <p:cNvPicPr>
            <a:picLocks noChangeAspect="1"/>
          </p:cNvPicPr>
          <p:nvPr/>
        </p:nvPicPr>
        <p:blipFill>
          <a:blip r:embed="rId3"/>
          <a:stretch>
            <a:fillRect/>
          </a:stretch>
        </p:blipFill>
        <p:spPr>
          <a:xfrm>
            <a:off x="4411537" y="4275115"/>
            <a:ext cx="3041667" cy="2281250"/>
          </a:xfrm>
          <a:prstGeom prst="rect">
            <a:avLst/>
          </a:prstGeom>
        </p:spPr>
      </p:pic>
      <p:sp>
        <p:nvSpPr>
          <p:cNvPr id="7" name="Rectangle 6"/>
          <p:cNvSpPr/>
          <p:nvPr/>
        </p:nvSpPr>
        <p:spPr>
          <a:xfrm>
            <a:off x="3229750" y="3734015"/>
            <a:ext cx="1718739"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rgbClr val="92D050"/>
                </a:solidFill>
                <a:effectLst>
                  <a:outerShdw blurRad="12700" dist="38100" dir="2700000" algn="tl" rotWithShape="0">
                    <a:schemeClr val="accent5">
                      <a:lumMod val="60000"/>
                      <a:lumOff val="40000"/>
                    </a:schemeClr>
                  </a:outerShdw>
                </a:effectLst>
              </a:rPr>
              <a:t>TRL 7</a:t>
            </a:r>
          </a:p>
        </p:txBody>
      </p:sp>
      <p:sp>
        <p:nvSpPr>
          <p:cNvPr id="9" name="Rectangle 8"/>
          <p:cNvSpPr/>
          <p:nvPr/>
        </p:nvSpPr>
        <p:spPr>
          <a:xfrm>
            <a:off x="6593834" y="3734015"/>
            <a:ext cx="1718740" cy="1754326"/>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rgbClr val="92D050"/>
                </a:solidFill>
                <a:effectLst>
                  <a:outerShdw blurRad="12700" dist="38100" dir="2700000" algn="tl" rotWithShape="0">
                    <a:schemeClr val="accent5">
                      <a:lumMod val="60000"/>
                      <a:lumOff val="40000"/>
                    </a:schemeClr>
                  </a:outerShdw>
                </a:effectLst>
              </a:rPr>
              <a:t>TRL 8</a:t>
            </a:r>
          </a:p>
          <a:p>
            <a:pPr algn="ctr"/>
            <a:r>
              <a:rPr lang="en-US" sz="5400" b="1" cap="none" spc="0" dirty="0">
                <a:ln w="9525">
                  <a:solidFill>
                    <a:schemeClr val="bg1"/>
                  </a:solidFill>
                  <a:prstDash val="solid"/>
                </a:ln>
                <a:solidFill>
                  <a:srgbClr val="92D050"/>
                </a:solidFill>
                <a:effectLst>
                  <a:outerShdw blurRad="12700" dist="38100" dir="2700000" algn="tl" rotWithShape="0">
                    <a:schemeClr val="accent5">
                      <a:lumMod val="60000"/>
                      <a:lumOff val="40000"/>
                    </a:schemeClr>
                  </a:outerShdw>
                </a:effectLst>
              </a:rPr>
              <a:t>TRL 9</a:t>
            </a:r>
          </a:p>
        </p:txBody>
      </p:sp>
      <p:sp>
        <p:nvSpPr>
          <p:cNvPr id="11" name="TextBox 10"/>
          <p:cNvSpPr txBox="1"/>
          <p:nvPr/>
        </p:nvSpPr>
        <p:spPr>
          <a:xfrm>
            <a:off x="141617" y="4462064"/>
            <a:ext cx="4313637" cy="1938992"/>
          </a:xfrm>
          <a:prstGeom prst="rect">
            <a:avLst/>
          </a:prstGeom>
          <a:noFill/>
        </p:spPr>
        <p:txBody>
          <a:bodyPr wrap="square" rtlCol="0">
            <a:spAutoFit/>
          </a:bodyPr>
          <a:lstStyle/>
          <a:p>
            <a:r>
              <a:rPr lang="en-US" sz="2400" dirty="0"/>
              <a:t>NOAA TRL 7-ish: Prototype system demonstrated in near-real world environment; subsystem components fully integrated into system</a:t>
            </a:r>
          </a:p>
        </p:txBody>
      </p:sp>
      <p:sp>
        <p:nvSpPr>
          <p:cNvPr id="12" name="TextBox 11"/>
          <p:cNvSpPr txBox="1"/>
          <p:nvPr/>
        </p:nvSpPr>
        <p:spPr>
          <a:xfrm>
            <a:off x="7880229" y="3938843"/>
            <a:ext cx="4155379" cy="2462213"/>
          </a:xfrm>
          <a:prstGeom prst="rect">
            <a:avLst/>
          </a:prstGeom>
          <a:noFill/>
        </p:spPr>
        <p:txBody>
          <a:bodyPr wrap="square" rtlCol="0">
            <a:spAutoFit/>
          </a:bodyPr>
          <a:lstStyle/>
          <a:p>
            <a:pPr lvl="1"/>
            <a:r>
              <a:rPr lang="en-US" sz="2200" dirty="0"/>
              <a:t>8: Finalized system shown to operate within user’s environment, training and documentation completed</a:t>
            </a:r>
          </a:p>
          <a:p>
            <a:pPr lvl="1"/>
            <a:endParaRPr lang="en-US" sz="2200" dirty="0"/>
          </a:p>
          <a:p>
            <a:pPr lvl="1"/>
            <a:r>
              <a:rPr lang="en-US" sz="2200" dirty="0"/>
              <a:t>9: System deployed and used routinely [by non-developers]</a:t>
            </a:r>
          </a:p>
        </p:txBody>
      </p:sp>
      <p:sp>
        <p:nvSpPr>
          <p:cNvPr id="6" name="Curved Down Arrow 5"/>
          <p:cNvSpPr/>
          <p:nvPr/>
        </p:nvSpPr>
        <p:spPr>
          <a:xfrm>
            <a:off x="4914337" y="3724803"/>
            <a:ext cx="1774747" cy="424230"/>
          </a:xfrm>
          <a:prstGeom prst="curvedDownArrow">
            <a:avLst>
              <a:gd name="adj1" fmla="val 27060"/>
              <a:gd name="adj2" fmla="val 119017"/>
              <a:gd name="adj3" fmla="val 34556"/>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72160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Why Profiling Floats?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2724" y="1609447"/>
            <a:ext cx="11205112" cy="4358927"/>
          </a:xfrm>
        </p:spPr>
        <p:txBody>
          <a:bodyPr>
            <a:normAutofit lnSpcReduction="10000"/>
          </a:bodyPr>
          <a:lstStyle/>
          <a:p>
            <a:r>
              <a:rPr lang="en-US" sz="4000" dirty="0"/>
              <a:t>Arguably the most cost effective observing platform for long-term, ecosystem scale applications</a:t>
            </a:r>
          </a:p>
          <a:p>
            <a:pPr lvl="1"/>
            <a:r>
              <a:rPr lang="en-US" sz="3600" dirty="0"/>
              <a:t>Capital cost: ~$90K per BGC float</a:t>
            </a:r>
          </a:p>
          <a:p>
            <a:pPr lvl="1"/>
            <a:r>
              <a:rPr lang="en-US" sz="3600" dirty="0"/>
              <a:t>Deployment costs: Almost any boat or ship of opportunity that can get to the deployment site</a:t>
            </a:r>
          </a:p>
          <a:p>
            <a:pPr lvl="1"/>
            <a:r>
              <a:rPr lang="en-US" sz="3600" dirty="0"/>
              <a:t>Maintenance cost: Near $0 for 5-7 years</a:t>
            </a:r>
          </a:p>
          <a:p>
            <a:pPr lvl="1"/>
            <a:r>
              <a:rPr lang="en-US" sz="3600" dirty="0"/>
              <a:t>On-going operations costs: Almost entirely data processing</a:t>
            </a:r>
          </a:p>
          <a:p>
            <a:endParaRPr lang="en-US" sz="3600" dirty="0"/>
          </a:p>
          <a:p>
            <a:pPr marL="0" indent="0">
              <a:buNone/>
            </a:pPr>
            <a:endParaRPr lang="en-US" sz="4000" dirty="0"/>
          </a:p>
          <a:p>
            <a:pPr marL="0" indent="0">
              <a:buNone/>
            </a:pPr>
            <a:endParaRPr lang="en-US" dirty="0"/>
          </a:p>
        </p:txBody>
      </p:sp>
    </p:spTree>
    <p:extLst>
      <p:ext uri="{BB962C8B-B14F-4D97-AF65-F5344CB8AC3E}">
        <p14:creationId xmlns:p14="http://schemas.microsoft.com/office/powerpoint/2010/main" val="1646213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Profiling Float Array + Friends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29" y="1168013"/>
            <a:ext cx="10639241" cy="5325269"/>
          </a:xfrm>
        </p:spPr>
        <p:txBody>
          <a:bodyPr>
            <a:normAutofit/>
          </a:bodyPr>
          <a:lstStyle/>
          <a:p>
            <a:pPr marL="0" indent="0">
              <a:buNone/>
            </a:pPr>
            <a:endParaRPr lang="en-US" sz="4000" dirty="0"/>
          </a:p>
          <a:p>
            <a:pPr marL="0" indent="0">
              <a:buNone/>
            </a:pPr>
            <a:endParaRPr lang="en-US" dirty="0"/>
          </a:p>
        </p:txBody>
      </p:sp>
      <p:grpSp>
        <p:nvGrpSpPr>
          <p:cNvPr id="6" name="Group 5"/>
          <p:cNvGrpSpPr/>
          <p:nvPr/>
        </p:nvGrpSpPr>
        <p:grpSpPr>
          <a:xfrm>
            <a:off x="1839217" y="1098836"/>
            <a:ext cx="8160370" cy="5647746"/>
            <a:chOff x="1839217" y="1098836"/>
            <a:chExt cx="8160370" cy="5647746"/>
          </a:xfrm>
        </p:grpSpPr>
        <p:grpSp>
          <p:nvGrpSpPr>
            <p:cNvPr id="15" name="Group 14"/>
            <p:cNvGrpSpPr/>
            <p:nvPr/>
          </p:nvGrpSpPr>
          <p:grpSpPr>
            <a:xfrm>
              <a:off x="1839217" y="1098836"/>
              <a:ext cx="8160370" cy="5647746"/>
              <a:chOff x="1771649" y="1098836"/>
              <a:chExt cx="8160370" cy="5647746"/>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1649" y="1098836"/>
                <a:ext cx="8160370" cy="5647746"/>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53796" t="23185" r="23849" b="31823"/>
              <a:stretch/>
            </p:blipFill>
            <p:spPr>
              <a:xfrm>
                <a:off x="8085457" y="2249698"/>
                <a:ext cx="1654313" cy="4308758"/>
              </a:xfrm>
              <a:prstGeom prst="rect">
                <a:avLst/>
              </a:prstGeom>
            </p:spPr>
          </p:pic>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l="53796" t="23185" r="23849" b="31823"/>
              <a:stretch/>
            </p:blipFill>
            <p:spPr>
              <a:xfrm>
                <a:off x="2080990" y="2608067"/>
                <a:ext cx="697829" cy="1817537"/>
              </a:xfrm>
              <a:prstGeom prst="rect">
                <a:avLst/>
              </a:prstGeom>
            </p:spPr>
          </p:pic>
          <p:pic>
            <p:nvPicPr>
              <p:cNvPr id="14" name="Picture 13"/>
              <p:cNvPicPr>
                <a:picLocks noChangeAspect="1"/>
              </p:cNvPicPr>
              <p:nvPr/>
            </p:nvPicPr>
            <p:blipFill rotWithShape="1">
              <a:blip r:embed="rId6" cstate="print">
                <a:extLst>
                  <a:ext uri="{28A0092B-C50C-407E-A947-70E740481C1C}">
                    <a14:useLocalDpi xmlns:a14="http://schemas.microsoft.com/office/drawing/2010/main" val="0"/>
                  </a:ext>
                </a:extLst>
              </a:blip>
              <a:srcRect l="16992" t="44335" b="36289"/>
              <a:stretch/>
            </p:blipFill>
            <p:spPr>
              <a:xfrm>
                <a:off x="5815222" y="3226225"/>
                <a:ext cx="1932402" cy="583735"/>
              </a:xfrm>
              <a:prstGeom prst="rect">
                <a:avLst/>
              </a:prstGeom>
            </p:spPr>
          </p:pic>
        </p:grpSp>
        <p:pic>
          <p:nvPicPr>
            <p:cNvPr id="17" name="Picture 16"/>
            <p:cNvPicPr>
              <a:picLocks noChangeAspect="1"/>
            </p:cNvPicPr>
            <p:nvPr/>
          </p:nvPicPr>
          <p:blipFill rotWithShape="1">
            <a:blip r:embed="rId7" cstate="print">
              <a:extLst>
                <a:ext uri="{28A0092B-C50C-407E-A947-70E740481C1C}">
                  <a14:useLocalDpi xmlns:a14="http://schemas.microsoft.com/office/drawing/2010/main" val="0"/>
                </a:ext>
              </a:extLst>
            </a:blip>
            <a:srcRect l="51842" t="25419" r="25548" b="24138"/>
            <a:stretch/>
          </p:blipFill>
          <p:spPr>
            <a:xfrm>
              <a:off x="2941395" y="1098836"/>
              <a:ext cx="1455637" cy="4202743"/>
            </a:xfrm>
            <a:prstGeom prst="rect">
              <a:avLst/>
            </a:prstGeom>
          </p:spPr>
        </p:pic>
        <p:pic>
          <p:nvPicPr>
            <p:cNvPr id="19" name="Picture 18"/>
            <p:cNvPicPr>
              <a:picLocks noChangeAspect="1"/>
            </p:cNvPicPr>
            <p:nvPr/>
          </p:nvPicPr>
          <p:blipFill rotWithShape="1">
            <a:blip r:embed="rId8" cstate="print">
              <a:extLst>
                <a:ext uri="{28A0092B-C50C-407E-A947-70E740481C1C}">
                  <a14:useLocalDpi xmlns:a14="http://schemas.microsoft.com/office/drawing/2010/main" val="0"/>
                </a:ext>
              </a:extLst>
            </a:blip>
            <a:srcRect l="51842" t="25419" r="25548" b="24138"/>
            <a:stretch/>
          </p:blipFill>
          <p:spPr>
            <a:xfrm flipH="1">
              <a:off x="7960776" y="1292528"/>
              <a:ext cx="415079" cy="1198424"/>
            </a:xfrm>
            <a:prstGeom prst="rect">
              <a:avLst/>
            </a:prstGeom>
          </p:spPr>
        </p:pic>
        <p:pic>
          <p:nvPicPr>
            <p:cNvPr id="4" name="Picture 3"/>
            <p:cNvPicPr>
              <a:picLocks noChangeAspect="1"/>
            </p:cNvPicPr>
            <p:nvPr/>
          </p:nvPicPr>
          <p:blipFill rotWithShape="1">
            <a:blip r:embed="rId9" cstate="print">
              <a:extLst>
                <a:ext uri="{28A0092B-C50C-407E-A947-70E740481C1C}">
                  <a14:useLocalDpi xmlns:a14="http://schemas.microsoft.com/office/drawing/2010/main" val="0"/>
                </a:ext>
              </a:extLst>
            </a:blip>
            <a:srcRect l="10561" t="32906" r="14300" b="36026"/>
            <a:stretch/>
          </p:blipFill>
          <p:spPr>
            <a:xfrm>
              <a:off x="4125006" y="1961793"/>
              <a:ext cx="2748408" cy="1470585"/>
            </a:xfrm>
            <a:prstGeom prst="rect">
              <a:avLst/>
            </a:prstGeom>
          </p:spPr>
        </p:pic>
      </p:grpSp>
    </p:spTree>
    <p:extLst>
      <p:ext uri="{BB962C8B-B14F-4D97-AF65-F5344CB8AC3E}">
        <p14:creationId xmlns:p14="http://schemas.microsoft.com/office/powerpoint/2010/main" val="1021426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901263" y="2295571"/>
            <a:ext cx="10515600" cy="1325563"/>
          </a:xfrm>
        </p:spPr>
        <p:txBody>
          <a:bodyPr/>
          <a:lstStyle/>
          <a:p>
            <a:pPr algn="ctr"/>
            <a:r>
              <a:rPr lang="en-US" dirty="0">
                <a:latin typeface="+mn-lt"/>
              </a:rPr>
              <a:t>The CPF Data Pipeline</a:t>
            </a:r>
          </a:p>
        </p:txBody>
      </p:sp>
    </p:spTree>
    <p:extLst>
      <p:ext uri="{BB962C8B-B14F-4D97-AF65-F5344CB8AC3E}">
        <p14:creationId xmlns:p14="http://schemas.microsoft.com/office/powerpoint/2010/main" val="42652460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10413</TotalTime>
  <Words>7451</Words>
  <Application>Microsoft Office PowerPoint</Application>
  <PresentationFormat>Widescreen</PresentationFormat>
  <Paragraphs>684</Paragraphs>
  <Slides>63</Slides>
  <Notes>57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63</vt:i4>
      </vt:variant>
    </vt:vector>
  </HeadingPairs>
  <TitlesOfParts>
    <vt:vector size="73" baseType="lpstr">
      <vt:lpstr>Arial</vt:lpstr>
      <vt:lpstr>Calibri</vt:lpstr>
      <vt:lpstr>Calibri Light</vt:lpstr>
      <vt:lpstr>Cambria Math</vt:lpstr>
      <vt:lpstr>Comic Sans MS</vt:lpstr>
      <vt:lpstr>Open Sans</vt:lpstr>
      <vt:lpstr>Symbol</vt:lpstr>
      <vt:lpstr>Times New Roman</vt:lpstr>
      <vt:lpstr>Wingdings</vt:lpstr>
      <vt:lpstr>Office Theme</vt:lpstr>
      <vt:lpstr>An Ocean Observing System for Coastal Oceanography Applications: Progress and Opportunities for UCSC Marine Science, Engineering, Robotics, Data Science and Open Source Initiatives</vt:lpstr>
      <vt:lpstr>PowerPoint Presentation</vt:lpstr>
      <vt:lpstr>Climate Change, Marine CO2 Removal and Ocean Acidification</vt:lpstr>
      <vt:lpstr>The New Arctic</vt:lpstr>
      <vt:lpstr>And Lots More Applications</vt:lpstr>
      <vt:lpstr>PowerPoint Presentation</vt:lpstr>
      <vt:lpstr>Why Profiling Floats?</vt:lpstr>
      <vt:lpstr>Profiling Float Array + Friends</vt:lpstr>
      <vt:lpstr>The CPF Data Pipeline</vt:lpstr>
      <vt:lpstr>It’s The Economy, Stupid (apologies to James Carville)</vt:lpstr>
      <vt:lpstr>Float Viz</vt:lpstr>
      <vt:lpstr>“Other” Science</vt:lpstr>
      <vt:lpstr>The CPF</vt:lpstr>
      <vt:lpstr>CPF Functionality</vt:lpstr>
      <vt:lpstr>Lots of Volume Change</vt:lpstr>
      <vt:lpstr>Pickup Truck of the Sea</vt:lpstr>
      <vt:lpstr>Lots of Instruments</vt:lpstr>
      <vt:lpstr>Near Real-Time Communications</vt:lpstr>
      <vt:lpstr>Good Platform Velocity and Depth Control</vt:lpstr>
      <vt:lpstr>Current and Future Work</vt:lpstr>
      <vt:lpstr>CPF Status Summary</vt:lpstr>
      <vt:lpstr>Data Science Opportunities</vt:lpstr>
      <vt:lpstr>Engineering Opportunities</vt:lpstr>
      <vt:lpstr>Control System Development (the CPF way)</vt:lpstr>
      <vt:lpstr>Control System Development (the CPF way)</vt:lpstr>
      <vt:lpstr>Open Source Ecosystem vs. Commercialization</vt:lpstr>
      <vt:lpstr>Open Source Ecosystem vs. Commercialization</vt:lpstr>
      <vt:lpstr>My Preference</vt:lpstr>
      <vt:lpstr>One of my Pipe Dreams</vt:lpstr>
      <vt:lpstr>Thanks for listening</vt:lpstr>
      <vt:lpstr>Additional Material</vt:lpstr>
      <vt:lpstr>Technology Transfer</vt:lpstr>
      <vt:lpstr>CPF Open Source Ecosystem (COSE) Critical Infrastructure</vt:lpstr>
      <vt:lpstr>COSE Critical Infrastructure</vt:lpstr>
      <vt:lpstr>COSE Critical Infrastructure</vt:lpstr>
      <vt:lpstr>COSE Critical Infrastructure</vt:lpstr>
      <vt:lpstr>COSE Critical Infrastructure</vt:lpstr>
      <vt:lpstr>COSE Risks</vt:lpstr>
      <vt:lpstr>COSE Targets</vt:lpstr>
      <vt:lpstr>Is a COSE a Realistic Possibility?</vt:lpstr>
      <vt:lpstr>More Motivation</vt:lpstr>
      <vt:lpstr>Float Navigation</vt:lpstr>
      <vt:lpstr>PowerPoint Presentation</vt:lpstr>
      <vt:lpstr>Can a COSE Become a Reality? </vt:lpstr>
      <vt:lpstr>Engineering Results </vt:lpstr>
      <vt:lpstr>More Engineering Results</vt:lpstr>
      <vt:lpstr>Risks</vt:lpstr>
      <vt:lpstr>Next Steps </vt:lpstr>
      <vt:lpstr>Open Source Examples</vt:lpstr>
      <vt:lpstr>Next Steps </vt:lpstr>
      <vt:lpstr>Next Steps </vt:lpstr>
      <vt:lpstr>Next Steps </vt:lpstr>
      <vt:lpstr>Next Steps </vt:lpstr>
      <vt:lpstr>Next Steps </vt:lpstr>
      <vt:lpstr>Next Steps </vt:lpstr>
      <vt:lpstr>PowerPoint Presentation</vt:lpstr>
      <vt:lpstr>PowerPoint Presentation</vt:lpstr>
      <vt:lpstr>PowerPoint Presentation</vt:lpstr>
      <vt:lpstr>PowerPoint Presentation</vt:lpstr>
      <vt:lpstr>PowerPoint Presentation</vt:lpstr>
      <vt:lpstr>PowerPoint Presentation</vt:lpstr>
      <vt:lpstr>Measurement, Reporting and Validation for mCDR Interesting Conversations </vt:lpstr>
      <vt:lpstr>CPF Status 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680</cp:revision>
  <dcterms:created xsi:type="dcterms:W3CDTF">2020-02-04T17:30:15Z</dcterms:created>
  <dcterms:modified xsi:type="dcterms:W3CDTF">2024-11-20T02:14:15Z</dcterms:modified>
</cp:coreProperties>
</file>