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8" r:id="rId2"/>
    <p:sldId id="257" r:id="rId3"/>
    <p:sldId id="298" r:id="rId4"/>
    <p:sldId id="333" r:id="rId5"/>
    <p:sldId id="329" r:id="rId6"/>
    <p:sldId id="330" r:id="rId7"/>
    <p:sldId id="33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04F2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77245" autoAdjust="0"/>
  </p:normalViewPr>
  <p:slideViewPr>
    <p:cSldViewPr snapToGrid="0">
      <p:cViewPr varScale="1">
        <p:scale>
          <a:sx n="106" d="100"/>
          <a:sy n="106" d="100"/>
        </p:scale>
        <p:origin x="1742" y="51"/>
      </p:cViewPr>
      <p:guideLst/>
    </p:cSldViewPr>
  </p:slideViewPr>
  <p:outlineViewPr>
    <p:cViewPr>
      <p:scale>
        <a:sx n="33" d="100"/>
        <a:sy n="33" d="100"/>
      </p:scale>
      <p:origin x="0" y="-573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5/3/2024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I’ll start with a few wicked problems with the goal of getting to a wicked challenge that you can address in this </a:t>
            </a:r>
            <a:r>
              <a:rPr lang="en-US" baseline="0" dirty="0" err="1" smtClean="0"/>
              <a:t>programme</a:t>
            </a:r>
            <a:endParaRPr lang="en-US" baseline="0" dirty="0" smtClean="0"/>
          </a:p>
          <a:p>
            <a:r>
              <a:rPr lang="en-US" baseline="0" dirty="0" smtClean="0"/>
              <a:t>Climate change is an exceptionally complex and pretty obvious problem. Here’s a very brief superficial description of a small part of the problem.</a:t>
            </a:r>
          </a:p>
          <a:p>
            <a:r>
              <a:rPr lang="en-US" baseline="0" dirty="0" smtClean="0"/>
              <a:t>Climate change is driven in large part by the so-called green house gases we, the human race, throw into the atmosphere</a:t>
            </a:r>
          </a:p>
          <a:p>
            <a:r>
              <a:rPr lang="en-US" baseline="0" dirty="0" smtClean="0"/>
              <a:t>Green house gases in the atmosphere work like, you guessed it, a green house.  They allow heat to pass through the atmosphere from the sun but reduce the amount of heat from the earth to the universe.</a:t>
            </a:r>
          </a:p>
          <a:p>
            <a:r>
              <a:rPr lang="en-US" baseline="0" dirty="0" smtClean="0"/>
              <a:t>C02 is a potent green house gas, So quantifying where CO2 is coming from and where it’s going is critical to understanding this part of the problem.  This is what Climate Scientists call the carbon cycle</a:t>
            </a:r>
          </a:p>
          <a:p>
            <a:r>
              <a:rPr lang="en-US" baseline="0" dirty="0" smtClean="0"/>
              <a:t>Good news: There is a lot of money funding a lot of smart people around the globe trying to understand the </a:t>
            </a:r>
            <a:r>
              <a:rPr lang="en-US" baseline="0" dirty="0" err="1" smtClean="0"/>
              <a:t>hows</a:t>
            </a:r>
            <a:r>
              <a:rPr lang="en-US" baseline="0" dirty="0" smtClean="0"/>
              <a:t> and whys of climate change</a:t>
            </a:r>
          </a:p>
          <a:p>
            <a:r>
              <a:rPr lang="en-US" baseline="0" dirty="0" smtClean="0"/>
              <a:t>There have been lots of workshops trying to plan effective ways to spend this money.  </a:t>
            </a:r>
          </a:p>
          <a:p>
            <a:r>
              <a:rPr lang="en-US" baseline="0" dirty="0" smtClean="0"/>
              <a:t>Here’s one but they all make similar recommendations …</a:t>
            </a:r>
          </a:p>
          <a:p>
            <a:r>
              <a:rPr lang="en-US" baseline="0" dirty="0" smtClean="0"/>
              <a:t>In other words: we need observing systems that generate defensible data products to drive our understanding of climate change and develop strategies to mitigate the negative consequences</a:t>
            </a:r>
          </a:p>
          <a:p>
            <a:endParaRPr lang="en-US" baseline="0" dirty="0" smtClean="0"/>
          </a:p>
        </p:txBody>
      </p:sp>
      <p:sp>
        <p:nvSpPr>
          <p:cNvPr id="4" name="Slide Number Placeholder 3"/>
          <p:cNvSpPr>
            <a:spLocks noGrp="1"/>
          </p:cNvSpPr>
          <p:nvPr>
            <p:ph type="sldNum" sz="quarter" idx="5"/>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initial</a:t>
            </a:r>
            <a:r>
              <a:rPr lang="en-US" baseline="0" dirty="0"/>
              <a:t> motivation for this project came from a conversations I had with Ken Johnson, the PI of MBARI’s chemical sensor group</a:t>
            </a:r>
          </a:p>
          <a:p>
            <a:r>
              <a:rPr lang="en-US" baseline="0" dirty="0"/>
              <a:t>He showed me this press release from NOAA marine fisheries from 2008 when only a third of the expected Salmon returned to their breeding streams during the 2007 season and suggested it was primarily due to low food production in 2005</a:t>
            </a:r>
          </a:p>
          <a:p>
            <a:r>
              <a:rPr lang="en-US" baseline="0" dirty="0"/>
              <a:t>The problem was pretty clear; managing fisheries is a complex task, and data is sparse, real time or near real time data is even less available.</a:t>
            </a:r>
          </a:p>
          <a:p>
            <a:r>
              <a:rPr lang="en-US" baseline="0" dirty="0"/>
              <a:t>I was hooked even before I knew that ensuring sustainable fisheries is an explicit goal of the David and Lucille Packard foundation, which funds MBARI, makes this an even more compelling challenge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432060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300974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519341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2501131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5/3/2024</a:t>
            </a:fld>
            <a:endParaRPr lang="en-US"/>
          </a:p>
        </p:txBody>
      </p:sp>
      <p:sp>
        <p:nvSpPr>
          <p:cNvPr id="5" name="Footer Placeholder 4">
            <a:extLst>
              <a:ext uri="{FF2B5EF4-FFF2-40B4-BE49-F238E27FC236}">
                <a16:creationId xmlns=""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5/3/2024</a:t>
            </a:fld>
            <a:endParaRPr lang="en-US"/>
          </a:p>
        </p:txBody>
      </p:sp>
      <p:sp>
        <p:nvSpPr>
          <p:cNvPr id="5" name="Footer Placeholder 4">
            <a:extLst>
              <a:ext uri="{FF2B5EF4-FFF2-40B4-BE49-F238E27FC236}">
                <a16:creationId xmlns=""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5/3/2024</a:t>
            </a:fld>
            <a:endParaRPr lang="en-US"/>
          </a:p>
        </p:txBody>
      </p:sp>
      <p:sp>
        <p:nvSpPr>
          <p:cNvPr id="5" name="Footer Placeholder 4">
            <a:extLst>
              <a:ext uri="{FF2B5EF4-FFF2-40B4-BE49-F238E27FC236}">
                <a16:creationId xmlns=""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5/3/2024</a:t>
            </a:fld>
            <a:endParaRPr lang="en-US"/>
          </a:p>
        </p:txBody>
      </p:sp>
      <p:sp>
        <p:nvSpPr>
          <p:cNvPr id="5" name="Footer Placeholder 4">
            <a:extLst>
              <a:ext uri="{FF2B5EF4-FFF2-40B4-BE49-F238E27FC236}">
                <a16:creationId xmlns=""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5/3/2024</a:t>
            </a:fld>
            <a:endParaRPr lang="en-US"/>
          </a:p>
        </p:txBody>
      </p:sp>
      <p:sp>
        <p:nvSpPr>
          <p:cNvPr id="5" name="Footer Placeholder 4">
            <a:extLst>
              <a:ext uri="{FF2B5EF4-FFF2-40B4-BE49-F238E27FC236}">
                <a16:creationId xmlns=""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5/3/2024</a:t>
            </a:fld>
            <a:endParaRPr lang="en-US"/>
          </a:p>
        </p:txBody>
      </p:sp>
      <p:sp>
        <p:nvSpPr>
          <p:cNvPr id="6" name="Footer Placeholder 5">
            <a:extLst>
              <a:ext uri="{FF2B5EF4-FFF2-40B4-BE49-F238E27FC236}">
                <a16:creationId xmlns=""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5/3/2024</a:t>
            </a:fld>
            <a:endParaRPr lang="en-US"/>
          </a:p>
        </p:txBody>
      </p:sp>
      <p:sp>
        <p:nvSpPr>
          <p:cNvPr id="8" name="Footer Placeholder 7">
            <a:extLst>
              <a:ext uri="{FF2B5EF4-FFF2-40B4-BE49-F238E27FC236}">
                <a16:creationId xmlns=""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5/3/2024</a:t>
            </a:fld>
            <a:endParaRPr lang="en-US"/>
          </a:p>
        </p:txBody>
      </p:sp>
      <p:sp>
        <p:nvSpPr>
          <p:cNvPr id="4" name="Footer Placeholder 3">
            <a:extLst>
              <a:ext uri="{FF2B5EF4-FFF2-40B4-BE49-F238E27FC236}">
                <a16:creationId xmlns=""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5/3/2024</a:t>
            </a:fld>
            <a:endParaRPr lang="en-US"/>
          </a:p>
        </p:txBody>
      </p:sp>
      <p:sp>
        <p:nvSpPr>
          <p:cNvPr id="3" name="Footer Placeholder 2">
            <a:extLst>
              <a:ext uri="{FF2B5EF4-FFF2-40B4-BE49-F238E27FC236}">
                <a16:creationId xmlns=""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5/3/2024</a:t>
            </a:fld>
            <a:endParaRPr lang="en-US"/>
          </a:p>
        </p:txBody>
      </p:sp>
      <p:sp>
        <p:nvSpPr>
          <p:cNvPr id="6" name="Footer Placeholder 5">
            <a:extLst>
              <a:ext uri="{FF2B5EF4-FFF2-40B4-BE49-F238E27FC236}">
                <a16:creationId xmlns=""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5/3/2024</a:t>
            </a:fld>
            <a:endParaRPr lang="en-US"/>
          </a:p>
        </p:txBody>
      </p:sp>
      <p:sp>
        <p:nvSpPr>
          <p:cNvPr id="6" name="Footer Placeholder 5">
            <a:extLst>
              <a:ext uri="{FF2B5EF4-FFF2-40B4-BE49-F238E27FC236}">
                <a16:creationId xmlns=""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5/3/2024</a:t>
            </a:fld>
            <a:endParaRPr lang="en-US"/>
          </a:p>
        </p:txBody>
      </p:sp>
      <p:sp>
        <p:nvSpPr>
          <p:cNvPr id="5" name="Footer Placeholder 4">
            <a:extLst>
              <a:ext uri="{FF2B5EF4-FFF2-40B4-BE49-F238E27FC236}">
                <a16:creationId xmlns=""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1461407" y="0"/>
            <a:ext cx="8522921" cy="844660"/>
          </a:xfrm>
        </p:spPr>
        <p:txBody>
          <a:bodyPr>
            <a:normAutofit/>
          </a:bodyPr>
          <a:lstStyle/>
          <a:p>
            <a:pPr algn="ctr"/>
            <a:r>
              <a:rPr lang="en-US" dirty="0" smtClean="0">
                <a:latin typeface="+mn-lt"/>
              </a:rPr>
              <a:t>Climate Change: A Wicked Problem</a:t>
            </a:r>
            <a:endParaRPr lang="en-US" dirty="0">
              <a:latin typeface="+mn-lt"/>
            </a:endParaRPr>
          </a:p>
        </p:txBody>
      </p:sp>
      <p:sp>
        <p:nvSpPr>
          <p:cNvPr id="7" name="TextBox 6">
            <a:extLst>
              <a:ext uri="{FF2B5EF4-FFF2-40B4-BE49-F238E27FC236}">
                <a16:creationId xmlns="" xmlns:a16="http://schemas.microsoft.com/office/drawing/2014/main" id="{F534AD87-6A46-4DE5-A26B-30E9C0D392D8}"/>
              </a:ext>
            </a:extLst>
          </p:cNvPr>
          <p:cNvSpPr txBox="1"/>
          <p:nvPr/>
        </p:nvSpPr>
        <p:spPr>
          <a:xfrm>
            <a:off x="7421337" y="844660"/>
            <a:ext cx="4531178" cy="5755422"/>
          </a:xfrm>
          <a:prstGeom prst="rect">
            <a:avLst/>
          </a:prstGeom>
          <a:noFill/>
          <a:ln w="25400">
            <a:solidFill>
              <a:schemeClr val="tx1"/>
            </a:solidFill>
          </a:ln>
        </p:spPr>
        <p:txBody>
          <a:bodyPr wrap="square" rtlCol="0">
            <a:spAutoFit/>
          </a:bodyPr>
          <a:lstStyle/>
          <a:p>
            <a:r>
              <a:rPr lang="en-US" sz="3200" dirty="0" smtClean="0"/>
              <a:t>Key recommendations: “</a:t>
            </a:r>
            <a:r>
              <a:rPr lang="en-US" sz="3200" b="1" dirty="0" smtClean="0"/>
              <a:t>Further </a:t>
            </a:r>
            <a:r>
              <a:rPr lang="en-US" sz="3200" b="1" dirty="0"/>
              <a:t>development of event-scale observing capacity (e.g., novel</a:t>
            </a:r>
            <a:br>
              <a:rPr lang="en-US" sz="3200" b="1" dirty="0"/>
            </a:br>
            <a:r>
              <a:rPr lang="en-US" sz="3200" b="1" dirty="0"/>
              <a:t>autonomous platforms) </a:t>
            </a:r>
            <a:r>
              <a:rPr lang="en-US" sz="3200" dirty="0"/>
              <a:t>in all continental margin systems to better </a:t>
            </a:r>
            <a:r>
              <a:rPr lang="en-US" sz="3200" dirty="0" smtClean="0"/>
              <a:t>quantify impacts </a:t>
            </a:r>
            <a:r>
              <a:rPr lang="en-US" sz="3200" dirty="0"/>
              <a:t>of episodic events on coastal carbon </a:t>
            </a:r>
            <a:r>
              <a:rPr lang="en-US" sz="3200" dirty="0" smtClean="0"/>
              <a:t>budgets”</a:t>
            </a:r>
          </a:p>
          <a:p>
            <a:r>
              <a:rPr lang="en-US" sz="1600" dirty="0" smtClean="0"/>
              <a:t>A Science Plan for Carbon Cycle Research in North American Coastal Waters 2016, Ocean Carbon and Bio. Program and NA Carbon Program</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 y="1339384"/>
            <a:ext cx="7270873" cy="4089866"/>
          </a:xfrm>
          <a:prstGeom prst="rect">
            <a:avLst/>
          </a:prstGeom>
        </p:spPr>
      </p:pic>
    </p:spTree>
    <p:extLst>
      <p:ext uri="{BB962C8B-B14F-4D97-AF65-F5344CB8AC3E}">
        <p14:creationId xmlns:p14="http://schemas.microsoft.com/office/powerpoint/2010/main" val="23169060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1C37E9-D5CB-4281-BBA9-487D6629376C}"/>
              </a:ext>
            </a:extLst>
          </p:cNvPr>
          <p:cNvSpPr>
            <a:spLocks noGrp="1"/>
          </p:cNvSpPr>
          <p:nvPr>
            <p:ph type="title"/>
          </p:nvPr>
        </p:nvSpPr>
        <p:spPr>
          <a:xfrm>
            <a:off x="416379" y="82788"/>
            <a:ext cx="11119757" cy="884878"/>
          </a:xfrm>
        </p:spPr>
        <p:txBody>
          <a:bodyPr>
            <a:normAutofit fontScale="90000"/>
          </a:bodyPr>
          <a:lstStyle/>
          <a:p>
            <a:pPr algn="ctr"/>
            <a:r>
              <a:rPr lang="en-US" sz="4800" dirty="0">
                <a:latin typeface="+mn-lt"/>
              </a:rPr>
              <a:t> </a:t>
            </a:r>
            <a:r>
              <a:rPr lang="en-US" sz="4800" dirty="0" smtClean="0">
                <a:latin typeface="+mn-lt"/>
              </a:rPr>
              <a:t>Collapsing Fisheries: Another Wicked Problem</a:t>
            </a:r>
            <a:endParaRPr lang="en-US" sz="4800" dirty="0">
              <a:latin typeface="+mn-lt"/>
            </a:endParaRPr>
          </a:p>
        </p:txBody>
      </p:sp>
      <p:sp>
        <p:nvSpPr>
          <p:cNvPr id="3" name="TextBox 2"/>
          <p:cNvSpPr txBox="1"/>
          <p:nvPr/>
        </p:nvSpPr>
        <p:spPr>
          <a:xfrm>
            <a:off x="481693" y="967666"/>
            <a:ext cx="11136085" cy="2769989"/>
          </a:xfrm>
          <a:prstGeom prst="rect">
            <a:avLst/>
          </a:prstGeom>
          <a:noFill/>
          <a:ln w="25400">
            <a:solidFill>
              <a:schemeClr val="tx1"/>
            </a:solidFill>
          </a:ln>
        </p:spPr>
        <p:txBody>
          <a:bodyPr wrap="square" rtlCol="0">
            <a:spAutoFit/>
          </a:bodyPr>
          <a:lstStyle/>
          <a:p>
            <a:r>
              <a:rPr lang="en-US" sz="3200" dirty="0" smtClean="0"/>
              <a:t>Predictability </a:t>
            </a:r>
            <a:r>
              <a:rPr lang="en-US" sz="3200" dirty="0"/>
              <a:t>of Species Distributions Deteriorates Under Novel Environmental Conditions in the California Current </a:t>
            </a:r>
            <a:r>
              <a:rPr lang="en-US" sz="3200" dirty="0" smtClean="0"/>
              <a:t>System</a:t>
            </a:r>
            <a:endParaRPr lang="en-US" sz="3200" dirty="0"/>
          </a:p>
          <a:p>
            <a:r>
              <a:rPr lang="en-US" sz="2000" dirty="0" smtClean="0"/>
              <a:t>Front</a:t>
            </a:r>
            <a:r>
              <a:rPr lang="en-US" sz="2000" dirty="0"/>
              <a:t>. Mar. Sci., 29 July </a:t>
            </a:r>
            <a:r>
              <a:rPr lang="en-US" sz="2000" dirty="0" smtClean="0"/>
              <a:t>2020, Sec</a:t>
            </a:r>
            <a:r>
              <a:rPr lang="en-US" sz="2000" dirty="0"/>
              <a:t>. Marine Fisheries, Aquaculture and Living </a:t>
            </a:r>
            <a:r>
              <a:rPr lang="en-US" sz="2000" dirty="0" smtClean="0"/>
              <a:t>Resources, Volume </a:t>
            </a:r>
            <a:r>
              <a:rPr lang="en-US" sz="2000" dirty="0"/>
              <a:t>7 - 2020 </a:t>
            </a:r>
          </a:p>
          <a:p>
            <a:endParaRPr lang="en-US" sz="3000" dirty="0"/>
          </a:p>
          <a:p>
            <a:r>
              <a:rPr lang="en-US" sz="3000" dirty="0" smtClean="0"/>
              <a:t>i.e., Fishery Managers need defensible, relevant data products in a timely fashion to develop science-base policies</a:t>
            </a:r>
            <a:endParaRPr lang="en-US" sz="3000" dirty="0"/>
          </a:p>
        </p:txBody>
      </p:sp>
      <p:pic>
        <p:nvPicPr>
          <p:cNvPr id="6" name="Picture 5"/>
          <p:cNvPicPr>
            <a:picLocks noChangeAspect="1"/>
          </p:cNvPicPr>
          <p:nvPr/>
        </p:nvPicPr>
        <p:blipFill>
          <a:blip r:embed="rId3"/>
          <a:stretch>
            <a:fillRect/>
          </a:stretch>
        </p:blipFill>
        <p:spPr>
          <a:xfrm>
            <a:off x="7580763" y="3909983"/>
            <a:ext cx="4391342" cy="2819242"/>
          </a:xfrm>
          <a:prstGeom prst="rect">
            <a:avLst/>
          </a:prstGeom>
        </p:spPr>
      </p:pic>
      <p:pic>
        <p:nvPicPr>
          <p:cNvPr id="10" name="Picture 9"/>
          <p:cNvPicPr>
            <a:picLocks noChangeAspect="1"/>
          </p:cNvPicPr>
          <p:nvPr/>
        </p:nvPicPr>
        <p:blipFill>
          <a:blip r:embed="rId4"/>
          <a:stretch>
            <a:fillRect/>
          </a:stretch>
        </p:blipFill>
        <p:spPr>
          <a:xfrm>
            <a:off x="248937" y="3909983"/>
            <a:ext cx="3769668" cy="2819242"/>
          </a:xfrm>
          <a:prstGeom prst="rect">
            <a:avLst/>
          </a:prstGeom>
        </p:spPr>
      </p:pic>
      <p:sp>
        <p:nvSpPr>
          <p:cNvPr id="11" name="TextBox 10"/>
          <p:cNvSpPr txBox="1"/>
          <p:nvPr/>
        </p:nvSpPr>
        <p:spPr>
          <a:xfrm>
            <a:off x="936738" y="3909983"/>
            <a:ext cx="2394066" cy="369332"/>
          </a:xfrm>
          <a:prstGeom prst="rect">
            <a:avLst/>
          </a:prstGeom>
          <a:noFill/>
        </p:spPr>
        <p:txBody>
          <a:bodyPr wrap="square" rtlCol="0">
            <a:spAutoFit/>
          </a:bodyPr>
          <a:lstStyle/>
          <a:p>
            <a:r>
              <a:rPr lang="en-US" dirty="0" smtClean="0"/>
              <a:t>Sustain Lake Tanganyika</a:t>
            </a:r>
            <a:endParaRPr lang="en-US" dirty="0"/>
          </a:p>
        </p:txBody>
      </p:sp>
      <p:sp>
        <p:nvSpPr>
          <p:cNvPr id="12" name="TextBox 11"/>
          <p:cNvSpPr txBox="1"/>
          <p:nvPr/>
        </p:nvSpPr>
        <p:spPr>
          <a:xfrm>
            <a:off x="4066457" y="4285888"/>
            <a:ext cx="3514306" cy="1508105"/>
          </a:xfrm>
          <a:prstGeom prst="rect">
            <a:avLst/>
          </a:prstGeom>
          <a:noFill/>
        </p:spPr>
        <p:txBody>
          <a:bodyPr wrap="square" rtlCol="0">
            <a:spAutoFit/>
          </a:bodyPr>
          <a:lstStyle/>
          <a:p>
            <a:pPr algn="ctr"/>
            <a:r>
              <a:rPr lang="en-US" sz="3600" dirty="0" smtClean="0">
                <a:sym typeface="Wingdings" panose="05000000000000000000" pitchFamily="2" charset="2"/>
              </a:rPr>
              <a:t>At All Scales</a:t>
            </a:r>
          </a:p>
          <a:p>
            <a:r>
              <a:rPr lang="en-US" sz="2800" dirty="0" smtClean="0">
                <a:sym typeface="Wingdings" panose="05000000000000000000" pitchFamily="2" charset="2"/>
              </a:rPr>
              <a:t> Local NGOs</a:t>
            </a:r>
          </a:p>
          <a:p>
            <a:r>
              <a:rPr lang="en-US" sz="2800" dirty="0" smtClean="0">
                <a:sym typeface="Wingdings" panose="05000000000000000000" pitchFamily="2" charset="2"/>
              </a:rPr>
              <a:t>US NOAA Fisheries </a:t>
            </a:r>
            <a:endParaRPr lang="en-US" sz="2800" dirty="0"/>
          </a:p>
        </p:txBody>
      </p:sp>
      <p:sp>
        <p:nvSpPr>
          <p:cNvPr id="13" name="TextBox 12"/>
          <p:cNvSpPr txBox="1"/>
          <p:nvPr/>
        </p:nvSpPr>
        <p:spPr>
          <a:xfrm>
            <a:off x="5524998" y="6049838"/>
            <a:ext cx="2836289" cy="584775"/>
          </a:xfrm>
          <a:prstGeom prst="rect">
            <a:avLst/>
          </a:prstGeom>
          <a:noFill/>
          <a:ln>
            <a:solidFill>
              <a:srgbClr val="FF0000"/>
            </a:solidFill>
          </a:ln>
        </p:spPr>
        <p:txBody>
          <a:bodyPr wrap="none" rtlCol="0">
            <a:spAutoFit/>
          </a:bodyPr>
          <a:lstStyle/>
          <a:p>
            <a:r>
              <a:rPr lang="en-US" sz="3200" dirty="0" smtClean="0">
                <a:solidFill>
                  <a:srgbClr val="FF0000"/>
                </a:solidFill>
              </a:rPr>
              <a:t>Need Data Here</a:t>
            </a:r>
            <a:endParaRPr lang="en-US" sz="3200" dirty="0">
              <a:solidFill>
                <a:srgbClr val="FF0000"/>
              </a:solidFill>
            </a:endParaRPr>
          </a:p>
        </p:txBody>
      </p:sp>
      <p:cxnSp>
        <p:nvCxnSpPr>
          <p:cNvPr id="15" name="Straight Arrow Connector 14"/>
          <p:cNvCxnSpPr/>
          <p:nvPr/>
        </p:nvCxnSpPr>
        <p:spPr>
          <a:xfrm flipV="1">
            <a:off x="8361287" y="6049838"/>
            <a:ext cx="901427" cy="29238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8361287" y="6339758"/>
            <a:ext cx="901427" cy="17232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3" idx="3"/>
          </p:cNvCxnSpPr>
          <p:nvPr/>
        </p:nvCxnSpPr>
        <p:spPr>
          <a:xfrm flipV="1">
            <a:off x="8361287" y="5686505"/>
            <a:ext cx="680991" cy="65572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2398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209006" y="0"/>
            <a:ext cx="11773988" cy="1325563"/>
          </a:xfrm>
        </p:spPr>
        <p:txBody>
          <a:bodyPr/>
          <a:lstStyle/>
          <a:p>
            <a:pPr algn="ctr"/>
            <a:r>
              <a:rPr lang="en-US" dirty="0" smtClean="0">
                <a:latin typeface="+mn-lt"/>
              </a:rPr>
              <a:t>Ecosystem Degradation: </a:t>
            </a:r>
            <a:r>
              <a:rPr lang="en-US" dirty="0" err="1" smtClean="0">
                <a:latin typeface="+mn-lt"/>
              </a:rPr>
              <a:t>AnotherWicked</a:t>
            </a:r>
            <a:r>
              <a:rPr lang="en-US" dirty="0" smtClean="0">
                <a:latin typeface="+mn-lt"/>
              </a:rPr>
              <a:t> Problem</a:t>
            </a:r>
            <a:endParaRPr lang="en-US" dirty="0">
              <a:latin typeface="+mn-lt"/>
            </a:endParaRPr>
          </a:p>
        </p:txBody>
      </p:sp>
      <p:sp>
        <p:nvSpPr>
          <p:cNvPr id="3" name="Content Placeholder 2">
            <a:extLst>
              <a:ext uri="{FF2B5EF4-FFF2-40B4-BE49-F238E27FC236}">
                <a16:creationId xmlns="" xmlns:a16="http://schemas.microsoft.com/office/drawing/2014/main" id="{580A5457-36B0-4B43-B409-6EFA636E9986}"/>
              </a:ext>
            </a:extLst>
          </p:cNvPr>
          <p:cNvSpPr>
            <a:spLocks noGrp="1"/>
          </p:cNvSpPr>
          <p:nvPr>
            <p:ph idx="1"/>
          </p:nvPr>
        </p:nvSpPr>
        <p:spPr>
          <a:xfrm>
            <a:off x="4341923" y="1629550"/>
            <a:ext cx="7443593" cy="5051666"/>
          </a:xfrm>
          <a:ln w="25400">
            <a:solidFill>
              <a:schemeClr val="tx1"/>
            </a:solidFill>
          </a:ln>
        </p:spPr>
        <p:txBody>
          <a:bodyPr>
            <a:normAutofit fontScale="85000" lnSpcReduction="10000"/>
          </a:bodyPr>
          <a:lstStyle/>
          <a:p>
            <a:pPr marL="0" indent="0">
              <a:buNone/>
            </a:pPr>
            <a:endParaRPr lang="en-US" sz="1700" dirty="0"/>
          </a:p>
          <a:p>
            <a:pPr marL="0" indent="0" algn="ctr">
              <a:buNone/>
            </a:pPr>
            <a:r>
              <a:rPr lang="en-US" sz="3500" b="1" dirty="0" smtClean="0"/>
              <a:t>Navigating </a:t>
            </a:r>
            <a:r>
              <a:rPr lang="en-US" sz="3500" b="1" dirty="0"/>
              <a:t>the New Arctic</a:t>
            </a:r>
          </a:p>
          <a:p>
            <a:pPr marL="0" indent="0">
              <a:buNone/>
            </a:pPr>
            <a:endParaRPr lang="en-US" sz="1700" dirty="0"/>
          </a:p>
          <a:p>
            <a:pPr marL="0" indent="0">
              <a:buNone/>
            </a:pPr>
            <a:r>
              <a:rPr lang="en-US" sz="3500" dirty="0" smtClean="0"/>
              <a:t>“</a:t>
            </a:r>
            <a:r>
              <a:rPr lang="en-US" sz="3600" dirty="0"/>
              <a:t>Current Arctic observations are sparse and inadequate for enabling discovery or simulation of the processes underlying Arctic system change or to assess their environmental and economic impacts on the broader Earth system</a:t>
            </a:r>
            <a:r>
              <a:rPr lang="en-US" sz="3500" dirty="0" smtClean="0"/>
              <a:t>”</a:t>
            </a:r>
          </a:p>
          <a:p>
            <a:pPr marL="0" indent="0">
              <a:buNone/>
            </a:pPr>
            <a:endParaRPr lang="en-US" sz="1700" dirty="0"/>
          </a:p>
          <a:p>
            <a:pPr marL="0" indent="0">
              <a:buNone/>
            </a:pPr>
            <a:r>
              <a:rPr lang="en-US" sz="3500" dirty="0" smtClean="0"/>
              <a:t>The arctic is important, we need more and better data products and soon to understand and mitigate problems in the arctic</a:t>
            </a:r>
            <a:endParaRPr lang="en-US" sz="3500" dirty="0"/>
          </a:p>
        </p:txBody>
      </p:sp>
      <p:pic>
        <p:nvPicPr>
          <p:cNvPr id="6" name="Picture 5">
            <a:extLst>
              <a:ext uri="{FF2B5EF4-FFF2-40B4-BE49-F238E27FC236}">
                <a16:creationId xmlns="" xmlns:a16="http://schemas.microsoft.com/office/drawing/2014/main" id="{4B069A7A-300E-4A23-B439-A7156B8BB6AC}"/>
              </a:ext>
            </a:extLst>
          </p:cNvPr>
          <p:cNvPicPr>
            <a:picLocks noChangeAspect="1"/>
          </p:cNvPicPr>
          <p:nvPr/>
        </p:nvPicPr>
        <p:blipFill>
          <a:blip r:embed="rId3"/>
          <a:stretch>
            <a:fillRect/>
          </a:stretch>
        </p:blipFill>
        <p:spPr>
          <a:xfrm>
            <a:off x="4641207" y="1198410"/>
            <a:ext cx="6999623" cy="638562"/>
          </a:xfrm>
          <a:prstGeom prst="rect">
            <a:avLst/>
          </a:prstGeom>
          <a:ln w="19050">
            <a:solidFill>
              <a:schemeClr val="tx1"/>
            </a:solidFill>
          </a:ln>
        </p:spPr>
      </p:pic>
      <p:pic>
        <p:nvPicPr>
          <p:cNvPr id="4" name="Picture 3"/>
          <p:cNvPicPr>
            <a:picLocks noChangeAspect="1"/>
          </p:cNvPicPr>
          <p:nvPr/>
        </p:nvPicPr>
        <p:blipFill rotWithShape="1">
          <a:blip r:embed="rId4"/>
          <a:srcRect r="20047"/>
          <a:stretch/>
        </p:blipFill>
        <p:spPr>
          <a:xfrm>
            <a:off x="57377" y="2134891"/>
            <a:ext cx="4284546" cy="3572556"/>
          </a:xfrm>
          <a:prstGeom prst="rect">
            <a:avLst/>
          </a:prstGeom>
          <a:ln w="25400">
            <a:solidFill>
              <a:schemeClr val="tx1"/>
            </a:solidFill>
          </a:ln>
        </p:spPr>
      </p:pic>
    </p:spTree>
    <p:extLst>
      <p:ext uri="{BB962C8B-B14F-4D97-AF65-F5344CB8AC3E}">
        <p14:creationId xmlns:p14="http://schemas.microsoft.com/office/powerpoint/2010/main" val="9709120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4" name="Content Placeholder 11"/>
          <p:cNvSpPr>
            <a:spLocks noGrp="1"/>
          </p:cNvSpPr>
          <p:nvPr>
            <p:ph idx="1"/>
          </p:nvPr>
        </p:nvSpPr>
        <p:spPr>
          <a:xfrm>
            <a:off x="2898321" y="241069"/>
            <a:ext cx="8988879" cy="6475615"/>
          </a:xfrm>
        </p:spPr>
        <p:txBody>
          <a:bodyPr>
            <a:normAutofit fontScale="92500" lnSpcReduction="20000"/>
          </a:bodyPr>
          <a:lstStyle/>
          <a:p>
            <a:pPr marL="0" indent="0" algn="ctr">
              <a:buNone/>
            </a:pPr>
            <a:r>
              <a:rPr lang="en-US" sz="4400" dirty="0" smtClean="0"/>
              <a:t>Take Home Message</a:t>
            </a:r>
          </a:p>
          <a:p>
            <a:r>
              <a:rPr lang="en-US" sz="3200" dirty="0" smtClean="0"/>
              <a:t>A large number of globally important challenges require observing systems that put defensible, relevant, timely data products into the hands of decision makers at all levels</a:t>
            </a:r>
            <a:endParaRPr lang="en-US" sz="1400" dirty="0" smtClean="0"/>
          </a:p>
          <a:p>
            <a:pPr marL="0" indent="0">
              <a:buNone/>
            </a:pPr>
            <a:endParaRPr lang="en-US" sz="1400" dirty="0" smtClean="0"/>
          </a:p>
          <a:p>
            <a:pPr marL="0" indent="0" algn="ctr">
              <a:buNone/>
            </a:pPr>
            <a:r>
              <a:rPr lang="en-US" sz="4800" dirty="0" smtClean="0"/>
              <a:t>Assumptions</a:t>
            </a:r>
          </a:p>
          <a:p>
            <a:r>
              <a:rPr lang="en-US" sz="3200" dirty="0" smtClean="0"/>
              <a:t>Economical, scalable, fit for purpose observing systems </a:t>
            </a:r>
            <a:r>
              <a:rPr lang="en-US" sz="3200" b="1" u="sng" dirty="0" smtClean="0"/>
              <a:t>probably</a:t>
            </a:r>
            <a:r>
              <a:rPr lang="en-US" sz="3200" dirty="0" smtClean="0"/>
              <a:t> don’t exist for any of the wicked problems described previously</a:t>
            </a:r>
          </a:p>
          <a:p>
            <a:r>
              <a:rPr lang="en-US" sz="3200" dirty="0" smtClean="0"/>
              <a:t>Partial solutions exist in academic research labs, in local communities, in industry and …</a:t>
            </a:r>
          </a:p>
          <a:p>
            <a:r>
              <a:rPr lang="en-US" sz="3200" dirty="0" smtClean="0"/>
              <a:t>As an example, the Monterey Bay Aquarium Research Institute has developed a Coastal Profiling Float system targeting our research goals that </a:t>
            </a:r>
            <a:r>
              <a:rPr lang="en-US" sz="3200" b="1" u="sng" dirty="0" smtClean="0"/>
              <a:t>might</a:t>
            </a:r>
            <a:r>
              <a:rPr lang="en-US" sz="3200" dirty="0" smtClean="0"/>
              <a:t> be re-purposed to provide </a:t>
            </a:r>
            <a:r>
              <a:rPr lang="en-US" sz="3200" b="1" u="sng" dirty="0" smtClean="0"/>
              <a:t>part</a:t>
            </a:r>
            <a:r>
              <a:rPr lang="en-US" sz="3200" dirty="0" smtClean="0"/>
              <a:t> of a solution</a:t>
            </a:r>
          </a:p>
          <a:p>
            <a:pPr lvl="1"/>
            <a:endParaRPr lang="en-US" dirty="0">
              <a:solidFill>
                <a:schemeClr val="bg2">
                  <a:lumMod val="60000"/>
                  <a:lumOff val="40000"/>
                </a:schemeClr>
              </a:solidFill>
            </a:endParaRPr>
          </a:p>
        </p:txBody>
      </p:sp>
      <p:pic>
        <p:nvPicPr>
          <p:cNvPr id="3" name="Picture 2"/>
          <p:cNvPicPr>
            <a:picLocks noChangeAspect="1"/>
          </p:cNvPicPr>
          <p:nvPr/>
        </p:nvPicPr>
        <p:blipFill>
          <a:blip r:embed="rId2"/>
          <a:stretch>
            <a:fillRect/>
          </a:stretch>
        </p:blipFill>
        <p:spPr>
          <a:xfrm>
            <a:off x="245514" y="-1298122"/>
            <a:ext cx="2399715" cy="7899062"/>
          </a:xfrm>
          <a:prstGeom prst="rect">
            <a:avLst/>
          </a:prstGeom>
        </p:spPr>
      </p:pic>
    </p:spTree>
    <p:extLst>
      <p:ext uri="{BB962C8B-B14F-4D97-AF65-F5344CB8AC3E}">
        <p14:creationId xmlns:p14="http://schemas.microsoft.com/office/powerpoint/2010/main" val="2884489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89857" y="4404454"/>
            <a:ext cx="2854490" cy="2388137"/>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806659" y="13486"/>
            <a:ext cx="10515600" cy="84062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The Wicked Imperial Module Problem Statement</a:t>
            </a:r>
            <a:endParaRPr lang="en-US" dirty="0">
              <a:latin typeface="+mn-lt"/>
            </a:endParaRPr>
          </a:p>
        </p:txBody>
      </p:sp>
      <p:sp>
        <p:nvSpPr>
          <p:cNvPr id="14" name="Content Placeholder 11"/>
          <p:cNvSpPr txBox="1">
            <a:spLocks/>
          </p:cNvSpPr>
          <p:nvPr/>
        </p:nvSpPr>
        <p:spPr>
          <a:xfrm>
            <a:off x="3788160" y="1056502"/>
            <a:ext cx="8058218" cy="567560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900" dirty="0" smtClean="0"/>
              <a:t>Can academic research technology combined with local knowledge, industrial know-how and other ingredients provide solutions to a critically important, global challenge?</a:t>
            </a:r>
          </a:p>
          <a:p>
            <a:r>
              <a:rPr lang="en-US" sz="3900" dirty="0" smtClean="0"/>
              <a:t>Potential Beneficiaries</a:t>
            </a:r>
            <a:endParaRPr lang="en-US" sz="3900" dirty="0"/>
          </a:p>
          <a:p>
            <a:pPr lvl="1"/>
            <a:r>
              <a:rPr lang="en-US" sz="3200" dirty="0" smtClean="0"/>
              <a:t>Government agencies and NGOs can develop better, science based policies to protect our planet</a:t>
            </a:r>
          </a:p>
          <a:p>
            <a:pPr lvl="1"/>
            <a:r>
              <a:rPr lang="en-US" sz="3200" dirty="0" smtClean="0"/>
              <a:t>Local conservation groups can better understand how to manage their local fishery that may provide most of the protein for their community</a:t>
            </a:r>
          </a:p>
          <a:p>
            <a:pPr lvl="1"/>
            <a:r>
              <a:rPr lang="en-US" sz="3200" dirty="0" smtClean="0"/>
              <a:t>Research groups without access </a:t>
            </a:r>
            <a:r>
              <a:rPr lang="en-US" sz="3200" dirty="0"/>
              <a:t>to state-of-the-art </a:t>
            </a:r>
            <a:r>
              <a:rPr lang="en-US" sz="3200" dirty="0" smtClean="0"/>
              <a:t>oceanographic technology can contribute to developing fundamental knowledge about what’s changing our planet</a:t>
            </a:r>
            <a:endParaRPr lang="en-US" sz="3600" dirty="0" smtClean="0"/>
          </a:p>
        </p:txBody>
      </p:sp>
      <p:pic>
        <p:nvPicPr>
          <p:cNvPr id="3" name="Picture 2"/>
          <p:cNvPicPr>
            <a:picLocks noChangeAspect="1"/>
          </p:cNvPicPr>
          <p:nvPr/>
        </p:nvPicPr>
        <p:blipFill>
          <a:blip r:embed="rId4"/>
          <a:stretch>
            <a:fillRect/>
          </a:stretch>
        </p:blipFill>
        <p:spPr>
          <a:xfrm>
            <a:off x="127428" y="831367"/>
            <a:ext cx="3456732" cy="1944793"/>
          </a:xfrm>
          <a:prstGeom prst="rect">
            <a:avLst/>
          </a:prstGeom>
        </p:spPr>
      </p:pic>
      <p:pic>
        <p:nvPicPr>
          <p:cNvPr id="4" name="Picture 3"/>
          <p:cNvPicPr>
            <a:picLocks noChangeAspect="1"/>
          </p:cNvPicPr>
          <p:nvPr/>
        </p:nvPicPr>
        <p:blipFill>
          <a:blip r:embed="rId5"/>
          <a:stretch>
            <a:fillRect/>
          </a:stretch>
        </p:blipFill>
        <p:spPr>
          <a:xfrm>
            <a:off x="285857" y="2776160"/>
            <a:ext cx="2885193" cy="1942767"/>
          </a:xfrm>
          <a:prstGeom prst="rect">
            <a:avLst/>
          </a:prstGeom>
        </p:spPr>
      </p:pic>
    </p:spTree>
    <p:extLst>
      <p:ext uri="{BB962C8B-B14F-4D97-AF65-F5344CB8AC3E}">
        <p14:creationId xmlns:p14="http://schemas.microsoft.com/office/powerpoint/2010/main" val="41569643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33069" y="3763831"/>
            <a:ext cx="3395766" cy="2840982"/>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6554840" y="274413"/>
            <a:ext cx="284532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Tasks</a:t>
            </a:r>
            <a:endParaRPr lang="en-US" dirty="0">
              <a:latin typeface="+mn-lt"/>
            </a:endParaRPr>
          </a:p>
        </p:txBody>
      </p:sp>
      <p:sp>
        <p:nvSpPr>
          <p:cNvPr id="14" name="Content Placeholder 11"/>
          <p:cNvSpPr txBox="1">
            <a:spLocks/>
          </p:cNvSpPr>
          <p:nvPr/>
        </p:nvSpPr>
        <p:spPr>
          <a:xfrm>
            <a:off x="4016829" y="1162835"/>
            <a:ext cx="7850859" cy="551555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900" dirty="0" smtClean="0"/>
              <a:t>Identify the stakeholders</a:t>
            </a:r>
          </a:p>
          <a:p>
            <a:pPr lvl="1"/>
            <a:r>
              <a:rPr lang="en-US" sz="3600" dirty="0" smtClean="0"/>
              <a:t>Government agencies, local NGOs, non-profits, research labs, industrial partners, …</a:t>
            </a:r>
          </a:p>
          <a:p>
            <a:r>
              <a:rPr lang="en-US" sz="3900" dirty="0" smtClean="0"/>
              <a:t>Ask them “what are you trying to do?” and “what do you need to do it?”</a:t>
            </a:r>
          </a:p>
          <a:p>
            <a:r>
              <a:rPr lang="en-US" sz="3900" dirty="0" smtClean="0"/>
              <a:t>Identify potential solution systems (hopefully the CPF is one)</a:t>
            </a:r>
          </a:p>
          <a:p>
            <a:r>
              <a:rPr lang="en-US" sz="3900" dirty="0" smtClean="0"/>
              <a:t>Evaluate these solutions in a systematic way</a:t>
            </a:r>
          </a:p>
          <a:p>
            <a:pPr lvl="1"/>
            <a:r>
              <a:rPr lang="en-US" sz="3600" dirty="0" smtClean="0"/>
              <a:t>Functionality, economics, scalability, risk, political and cultural barriers, …</a:t>
            </a:r>
          </a:p>
          <a:p>
            <a:r>
              <a:rPr lang="en-US" sz="3900" dirty="0" smtClean="0"/>
              <a:t>Define your challenge, develop a minimum viable system and an implementation plan</a:t>
            </a:r>
          </a:p>
        </p:txBody>
      </p:sp>
      <p:pic>
        <p:nvPicPr>
          <p:cNvPr id="3" name="Picture 2"/>
          <p:cNvPicPr>
            <a:picLocks noChangeAspect="1"/>
          </p:cNvPicPr>
          <p:nvPr/>
        </p:nvPicPr>
        <p:blipFill rotWithShape="1">
          <a:blip r:embed="rId4"/>
          <a:srcRect r="10997"/>
          <a:stretch/>
        </p:blipFill>
        <p:spPr>
          <a:xfrm>
            <a:off x="750191" y="1920515"/>
            <a:ext cx="2973506" cy="2249619"/>
          </a:xfrm>
          <a:prstGeom prst="rect">
            <a:avLst/>
          </a:prstGeom>
        </p:spPr>
      </p:pic>
      <p:pic>
        <p:nvPicPr>
          <p:cNvPr id="2" name="Picture 1"/>
          <p:cNvPicPr>
            <a:picLocks noChangeAspect="1"/>
          </p:cNvPicPr>
          <p:nvPr/>
        </p:nvPicPr>
        <p:blipFill>
          <a:blip r:embed="rId5"/>
          <a:stretch>
            <a:fillRect/>
          </a:stretch>
        </p:blipFill>
        <p:spPr>
          <a:xfrm>
            <a:off x="233069" y="353262"/>
            <a:ext cx="2869359" cy="1614331"/>
          </a:xfrm>
          <a:prstGeom prst="rect">
            <a:avLst/>
          </a:prstGeom>
        </p:spPr>
      </p:pic>
      <p:pic>
        <p:nvPicPr>
          <p:cNvPr id="5" name="Picture 4"/>
          <p:cNvPicPr>
            <a:picLocks noChangeAspect="1"/>
          </p:cNvPicPr>
          <p:nvPr/>
        </p:nvPicPr>
        <p:blipFill rotWithShape="1">
          <a:blip r:embed="rId6"/>
          <a:srcRect l="3291" t="29524" r="12067" b="1905"/>
          <a:stretch/>
        </p:blipFill>
        <p:spPr>
          <a:xfrm>
            <a:off x="80491" y="1798004"/>
            <a:ext cx="1409878" cy="3759675"/>
          </a:xfrm>
          <a:prstGeom prst="rect">
            <a:avLst/>
          </a:prstGeom>
        </p:spPr>
      </p:pic>
    </p:spTree>
    <p:extLst>
      <p:ext uri="{BB962C8B-B14F-4D97-AF65-F5344CB8AC3E}">
        <p14:creationId xmlns:p14="http://schemas.microsoft.com/office/powerpoint/2010/main" val="1811734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768088" y="412552"/>
            <a:ext cx="1051560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Required Skills Include (but aren’t limited to)</a:t>
            </a:r>
            <a:endParaRPr lang="en-US" dirty="0">
              <a:latin typeface="+mn-lt"/>
            </a:endParaRPr>
          </a:p>
        </p:txBody>
      </p:sp>
      <p:sp>
        <p:nvSpPr>
          <p:cNvPr id="14" name="Content Placeholder 11"/>
          <p:cNvSpPr txBox="1">
            <a:spLocks/>
          </p:cNvSpPr>
          <p:nvPr/>
        </p:nvSpPr>
        <p:spPr>
          <a:xfrm>
            <a:off x="363245" y="1518566"/>
            <a:ext cx="10231272" cy="49574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smtClean="0"/>
              <a:t>Marine and Environmental Science and Policy</a:t>
            </a:r>
          </a:p>
          <a:p>
            <a:r>
              <a:rPr lang="en-US" sz="3600" dirty="0" smtClean="0"/>
              <a:t>Market analysis and business development</a:t>
            </a:r>
          </a:p>
          <a:p>
            <a:r>
              <a:rPr lang="en-US" sz="3600" dirty="0" smtClean="0"/>
              <a:t>Mechanical, Electrical, Software, Ocean, Industrial and System Engineering</a:t>
            </a:r>
          </a:p>
          <a:p>
            <a:r>
              <a:rPr lang="en-US" sz="3600" dirty="0" smtClean="0"/>
              <a:t>Data Science</a:t>
            </a:r>
          </a:p>
          <a:p>
            <a:r>
              <a:rPr lang="en-US" sz="3600" b="1" u="sng" dirty="0" smtClean="0"/>
              <a:t>People Skills </a:t>
            </a:r>
          </a:p>
          <a:p>
            <a:endParaRPr lang="en-US" sz="3600" b="1" u="sng" dirty="0"/>
          </a:p>
          <a:p>
            <a:r>
              <a:rPr lang="en-US" sz="3600" dirty="0" smtClean="0"/>
              <a:t>Thanks for listening</a:t>
            </a:r>
          </a:p>
          <a:p>
            <a:endParaRPr lang="en-US" dirty="0"/>
          </a:p>
          <a:p>
            <a:endParaRPr lang="en-US" dirty="0"/>
          </a:p>
        </p:txBody>
      </p:sp>
      <p:pic>
        <p:nvPicPr>
          <p:cNvPr id="2" name="Picture 1"/>
          <p:cNvPicPr>
            <a:picLocks noChangeAspect="1"/>
          </p:cNvPicPr>
          <p:nvPr/>
        </p:nvPicPr>
        <p:blipFill>
          <a:blip r:embed="rId3"/>
          <a:stretch>
            <a:fillRect/>
          </a:stretch>
        </p:blipFill>
        <p:spPr>
          <a:xfrm>
            <a:off x="7715250" y="3373652"/>
            <a:ext cx="4041321" cy="3376293"/>
          </a:xfrm>
          <a:prstGeom prst="rect">
            <a:avLst/>
          </a:prstGeom>
        </p:spPr>
      </p:pic>
    </p:spTree>
    <p:extLst>
      <p:ext uri="{BB962C8B-B14F-4D97-AF65-F5344CB8AC3E}">
        <p14:creationId xmlns:p14="http://schemas.microsoft.com/office/powerpoint/2010/main" val="14556963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7239</TotalTime>
  <Words>1263</Words>
  <Application>Microsoft Office PowerPoint</Application>
  <PresentationFormat>Widescreen</PresentationFormat>
  <Paragraphs>84</Paragraphs>
  <Slides>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Wingdings</vt:lpstr>
      <vt:lpstr>Office Theme</vt:lpstr>
      <vt:lpstr>Climate Change: A Wicked Problem</vt:lpstr>
      <vt:lpstr> Collapsing Fisheries: Another Wicked Problem</vt:lpstr>
      <vt:lpstr>Ecosystem Degradation: AnotherWicked Problem</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492</cp:revision>
  <dcterms:created xsi:type="dcterms:W3CDTF">2020-02-04T17:30:15Z</dcterms:created>
  <dcterms:modified xsi:type="dcterms:W3CDTF">2024-05-03T16:48:20Z</dcterms:modified>
</cp:coreProperties>
</file>