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57" r:id="rId3"/>
    <p:sldId id="298" r:id="rId4"/>
    <p:sldId id="329" r:id="rId5"/>
    <p:sldId id="341" r:id="rId6"/>
    <p:sldId id="330" r:id="rId7"/>
    <p:sldId id="337" r:id="rId8"/>
    <p:sldId id="338" r:id="rId9"/>
    <p:sldId id="339" r:id="rId10"/>
    <p:sldId id="340" r:id="rId11"/>
    <p:sldId id="332" r:id="rId12"/>
    <p:sldId id="333" r:id="rId13"/>
    <p:sldId id="33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e Massion" initials="GM" lastIdx="1" clrIdx="0">
    <p:extLst>
      <p:ext uri="{19B8F6BF-5375-455C-9EA6-DF929625EA0E}">
        <p15:presenceInfo xmlns:p15="http://schemas.microsoft.com/office/powerpoint/2012/main" userId="Gene Massi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F297"/>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77245" autoAdjust="0"/>
  </p:normalViewPr>
  <p:slideViewPr>
    <p:cSldViewPr snapToGrid="0">
      <p:cViewPr varScale="1">
        <p:scale>
          <a:sx n="71" d="100"/>
          <a:sy n="71" d="100"/>
        </p:scale>
        <p:origin x="185" y="41"/>
      </p:cViewPr>
      <p:guideLst/>
    </p:cSldViewPr>
  </p:slideViewPr>
  <p:outlineViewPr>
    <p:cViewPr>
      <p:scale>
        <a:sx n="33" d="100"/>
        <a:sy n="33" d="100"/>
      </p:scale>
      <p:origin x="0" y="-5736"/>
    </p:cViewPr>
  </p:outlineViewPr>
  <p:notesTextViewPr>
    <p:cViewPr>
      <p:scale>
        <a:sx n="1" d="1"/>
        <a:sy n="1" d="1"/>
      </p:scale>
      <p:origin x="0" y="-3"/>
    </p:cViewPr>
  </p:notesTextViewPr>
  <p:sorterViewPr>
    <p:cViewPr>
      <p:scale>
        <a:sx n="100" d="100"/>
        <a:sy n="100" d="100"/>
      </p:scale>
      <p:origin x="0" y="0"/>
    </p:cViewPr>
  </p:sorter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5/5/2024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I’ll start with a few wicked problems and wind up with a wicked challenge you may be interested in pursuing as part of this </a:t>
            </a:r>
            <a:r>
              <a:rPr lang="en-US" baseline="0" dirty="0" err="1" smtClean="0"/>
              <a:t>programme</a:t>
            </a:r>
            <a:r>
              <a:rPr lang="en-US" baseline="0" dirty="0" smtClean="0"/>
              <a:t>.</a:t>
            </a:r>
          </a:p>
          <a:p>
            <a:r>
              <a:rPr lang="en-US" baseline="0" dirty="0" smtClean="0"/>
              <a:t>Climate change is an exceptionally complex and pretty obviously wicked problem. </a:t>
            </a:r>
            <a:r>
              <a:rPr lang="en-US" baseline="0" dirty="0" smtClean="0"/>
              <a:t>This graphic shows what climate scientists and oceanographers describe as the carbon </a:t>
            </a:r>
            <a:r>
              <a:rPr lang="en-US" baseline="0" dirty="0" smtClean="0"/>
              <a:t>cycle or the carbon budget</a:t>
            </a:r>
            <a:r>
              <a:rPr lang="en-US" baseline="0" dirty="0" smtClean="0"/>
              <a:t>. I won’t go into the details but the basic problem is we, the human race, are throwing far more carbon dioxide (that’s the carbon in carbon budget) into the atmosphere than the earth can absorb, what isn’t absorbed remains in the atmosphere and warms the earth.</a:t>
            </a:r>
          </a:p>
          <a:p>
            <a:r>
              <a:rPr lang="en-US" baseline="0" dirty="0" smtClean="0"/>
              <a:t>That’s </a:t>
            </a:r>
            <a:r>
              <a:rPr lang="en-US" baseline="0" dirty="0" smtClean="0"/>
              <a:t>the bad news.</a:t>
            </a:r>
          </a:p>
          <a:p>
            <a:r>
              <a:rPr lang="en-US" baseline="0" dirty="0" smtClean="0"/>
              <a:t>The good news is a lot of work is going into understanding the problem.  Lots of research by lots of smart people.  And lots of studies and workshops planning that work</a:t>
            </a:r>
            <a:r>
              <a:rPr lang="en-US" baseline="0" dirty="0" smtClean="0"/>
              <a:t>. </a:t>
            </a:r>
          </a:p>
          <a:p>
            <a:r>
              <a:rPr lang="en-US" baseline="0" dirty="0" smtClean="0"/>
              <a:t>Here’s the recommendation from one of those studies: we </a:t>
            </a:r>
            <a:r>
              <a:rPr lang="en-US" baseline="0" dirty="0" smtClean="0"/>
              <a:t>need to develop more and better observing </a:t>
            </a:r>
            <a:r>
              <a:rPr lang="en-US" baseline="0" dirty="0" smtClean="0"/>
              <a:t>capacity. And more and better ocean observing systems to provide that needed capacity is </a:t>
            </a:r>
            <a:r>
              <a:rPr lang="en-US" baseline="0" dirty="0" smtClean="0"/>
              <a:t>the theme for the rest of this talk.</a:t>
            </a:r>
          </a:p>
        </p:txBody>
      </p:sp>
      <p:sp>
        <p:nvSpPr>
          <p:cNvPr id="4" name="Slide Number Placeholder 3"/>
          <p:cNvSpPr>
            <a:spLocks noGrp="1"/>
          </p:cNvSpPr>
          <p:nvPr>
            <p:ph type="sldNum" sz="quarter" idx="5"/>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562358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order to address this challenge, your team will need a wide range of skills including this list and more.  I’ll let you read the list but the one I’d like to emphasize is People Skills.  You’ll be talking to a wide range of people: scientists, for-profit business people, engineers, fisher men and women, philanthropic organizations, local community leaders and a host of others.  Even if they all speak the Queen’s English, they will not be speaking in the same dialect.  It will be your job to make sure you understand their needs, they understand what you have to offer, translate for the rest of your team and then pitch your product.  I’m an engineer. It’s fair to say we aren’t really well known for our people skills. I’ve worked hard to overcome my genetic people skill challenges and I’ve found that working effectively with diverse teams to accomplish a common goal is one of the most satisfying parts of my job. And I hope to share that experience with you.</a:t>
            </a:r>
          </a:p>
          <a:p>
            <a:endParaRPr lang="en-US" baseline="0" dirty="0" smtClean="0"/>
          </a:p>
          <a:p>
            <a:r>
              <a:rPr lang="en-US" baseline="0" dirty="0" smtClean="0"/>
              <a:t>I’ll end with that and thanks for listening.  My polar bear friends and I appreciate your time.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2501131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assumptions on</a:t>
            </a:r>
            <a:r>
              <a:rPr lang="en-US" baseline="0" dirty="0" smtClean="0"/>
              <a:t> my part that you’ll have to verify as part of this program</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1892012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Threatened</a:t>
            </a:r>
            <a:r>
              <a:rPr lang="en-US" baseline="0" dirty="0" smtClean="0"/>
              <a:t> fisheries is another wicked problem</a:t>
            </a:r>
          </a:p>
          <a:p>
            <a:r>
              <a:rPr lang="en-US" baseline="0" dirty="0" smtClean="0"/>
              <a:t>Lot of </a:t>
            </a:r>
            <a:r>
              <a:rPr lang="en-US" baseline="0" dirty="0" smtClean="0"/>
              <a:t>work by lots of smart people </a:t>
            </a:r>
            <a:r>
              <a:rPr lang="en-US" baseline="0" dirty="0" smtClean="0"/>
              <a:t>with the same conclusion: we need more data, better data and we need the data faster to address this problems</a:t>
            </a:r>
          </a:p>
          <a:p>
            <a:r>
              <a:rPr lang="en-US" baseline="0" dirty="0" smtClean="0"/>
              <a:t>And this is true at all scales: From community led fishery management groups </a:t>
            </a:r>
            <a:r>
              <a:rPr lang="en-US" baseline="0" dirty="0" smtClean="0"/>
              <a:t>working to safeguard their local ecosystem like </a:t>
            </a:r>
            <a:r>
              <a:rPr lang="en-US" baseline="0" dirty="0" smtClean="0"/>
              <a:t>Sustain Lake Tanganyika in Tanzania </a:t>
            </a:r>
            <a:r>
              <a:rPr lang="en-US" baseline="0" dirty="0" smtClean="0"/>
              <a:t>up to </a:t>
            </a:r>
            <a:r>
              <a:rPr lang="en-US" baseline="0" dirty="0" smtClean="0"/>
              <a:t>the government agencies responsible for managing globally important fisheries like NOAA in the US </a:t>
            </a:r>
            <a:r>
              <a:rPr lang="fr-FR" baseline="0" dirty="0" smtClean="0"/>
              <a:t>and the Marine Management Organisation in the UK. </a:t>
            </a:r>
            <a:r>
              <a:rPr lang="fr-FR" baseline="0" dirty="0" err="1" smtClean="0"/>
              <a:t>These</a:t>
            </a:r>
            <a:r>
              <a:rPr lang="fr-FR" baseline="0" dirty="0" smtClean="0"/>
              <a:t> groups are </a:t>
            </a:r>
            <a:r>
              <a:rPr lang="fr-FR" baseline="0" dirty="0" err="1" smtClean="0"/>
              <a:t>developing</a:t>
            </a:r>
            <a:r>
              <a:rPr lang="fr-FR" baseline="0" dirty="0" smtClean="0"/>
              <a:t> </a:t>
            </a:r>
            <a:r>
              <a:rPr lang="fr-FR" baseline="0" dirty="0" err="1" smtClean="0"/>
              <a:t>ambitious</a:t>
            </a:r>
            <a:r>
              <a:rPr lang="fr-FR" baseline="0" dirty="0" smtClean="0"/>
              <a:t>, </a:t>
            </a:r>
            <a:r>
              <a:rPr lang="fr-FR" baseline="0" dirty="0" err="1" smtClean="0"/>
              <a:t>sophisticated</a:t>
            </a:r>
            <a:r>
              <a:rPr lang="fr-FR" baseline="0" dirty="0" smtClean="0"/>
              <a:t> model </a:t>
            </a:r>
            <a:r>
              <a:rPr lang="fr-FR" baseline="0" dirty="0" err="1" smtClean="0"/>
              <a:t>based</a:t>
            </a:r>
            <a:r>
              <a:rPr lang="fr-FR" baseline="0" dirty="0" smtClean="0"/>
              <a:t> </a:t>
            </a:r>
            <a:r>
              <a:rPr lang="fr-FR" baseline="0" dirty="0" err="1" smtClean="0"/>
              <a:t>approaches</a:t>
            </a:r>
            <a:r>
              <a:rPr lang="fr-FR" baseline="0" dirty="0" smtClean="0"/>
              <a:t> to manage </a:t>
            </a:r>
            <a:r>
              <a:rPr lang="fr-FR" baseline="0" dirty="0" err="1" smtClean="0"/>
              <a:t>globally</a:t>
            </a:r>
            <a:r>
              <a:rPr lang="fr-FR" baseline="0" dirty="0" smtClean="0"/>
              <a:t> important </a:t>
            </a:r>
            <a:r>
              <a:rPr lang="fr-FR" baseline="0" dirty="0" err="1" smtClean="0"/>
              <a:t>fisheries</a:t>
            </a:r>
            <a:r>
              <a:rPr lang="fr-FR" baseline="0" dirty="0" smtClean="0"/>
              <a:t>.</a:t>
            </a:r>
          </a:p>
          <a:p>
            <a:r>
              <a:rPr lang="fr-FR" baseline="0" dirty="0" err="1" smtClean="0"/>
              <a:t>Same</a:t>
            </a:r>
            <a:r>
              <a:rPr lang="fr-FR" baseline="0" dirty="0" smtClean="0"/>
              <a:t> </a:t>
            </a:r>
            <a:r>
              <a:rPr lang="fr-FR" baseline="0" dirty="0" err="1" smtClean="0"/>
              <a:t>bad</a:t>
            </a:r>
            <a:r>
              <a:rPr lang="fr-FR" baseline="0" dirty="0" smtClean="0"/>
              <a:t> news, </a:t>
            </a:r>
            <a:r>
              <a:rPr lang="fr-FR" baseline="0" dirty="0" err="1" smtClean="0"/>
              <a:t>they</a:t>
            </a:r>
            <a:r>
              <a:rPr lang="fr-FR" baseline="0" dirty="0" smtClean="0"/>
              <a:t> all </a:t>
            </a:r>
            <a:r>
              <a:rPr lang="fr-FR" baseline="0" dirty="0" err="1" smtClean="0"/>
              <a:t>need</a:t>
            </a:r>
            <a:r>
              <a:rPr lang="fr-FR" baseline="0" dirty="0" smtClean="0"/>
              <a:t> more and </a:t>
            </a:r>
            <a:r>
              <a:rPr lang="fr-FR" baseline="0" dirty="0" err="1" smtClean="0"/>
              <a:t>better</a:t>
            </a:r>
            <a:r>
              <a:rPr lang="fr-FR" baseline="0" dirty="0" smtClean="0"/>
              <a:t> </a:t>
            </a:r>
            <a:r>
              <a:rPr lang="fr-FR" baseline="0" dirty="0" err="1" smtClean="0"/>
              <a:t>observing</a:t>
            </a:r>
            <a:r>
              <a:rPr lang="fr-FR" baseline="0" dirty="0" smtClean="0"/>
              <a:t> </a:t>
            </a:r>
            <a:r>
              <a:rPr lang="fr-FR" baseline="0" dirty="0" err="1" smtClean="0"/>
              <a:t>systems</a:t>
            </a:r>
            <a:r>
              <a:rPr lang="fr-FR" baseline="0" dirty="0" smtClean="0"/>
              <a:t> </a:t>
            </a:r>
            <a:r>
              <a:rPr lang="fr-FR" baseline="0" dirty="0" err="1" smtClean="0"/>
              <a:t>scaled</a:t>
            </a:r>
            <a:r>
              <a:rPr lang="fr-FR" baseline="0" dirty="0" smtClean="0"/>
              <a:t> to </a:t>
            </a:r>
            <a:r>
              <a:rPr lang="fr-FR" baseline="0" dirty="0" err="1" smtClean="0"/>
              <a:t>their</a:t>
            </a:r>
            <a:r>
              <a:rPr lang="fr-FR" baseline="0" dirty="0" smtClean="0"/>
              <a:t> </a:t>
            </a:r>
            <a:r>
              <a:rPr lang="fr-FR" baseline="0" dirty="0" err="1" smtClean="0"/>
              <a:t>needs</a:t>
            </a:r>
            <a:r>
              <a:rPr lang="fr-FR" baseline="0" dirty="0" smtClean="0"/>
              <a:t>.</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last wicked problem I’ll talk about today is Ecosystem Change. </a:t>
            </a:r>
          </a:p>
          <a:p>
            <a:r>
              <a:rPr lang="en-US" baseline="0" dirty="0" smtClean="0"/>
              <a:t>I worked in the Arctic for 4 springs so </a:t>
            </a:r>
            <a:r>
              <a:rPr lang="en-US" baseline="0" dirty="0" smtClean="0"/>
              <a:t>changes in the Arctic </a:t>
            </a:r>
            <a:r>
              <a:rPr lang="en-US" baseline="0" dirty="0" err="1" smtClean="0"/>
              <a:t>Ecosysem</a:t>
            </a:r>
            <a:r>
              <a:rPr lang="en-US" baseline="0" dirty="0" smtClean="0"/>
              <a:t> are particularly </a:t>
            </a:r>
            <a:r>
              <a:rPr lang="en-US" baseline="0" dirty="0" smtClean="0"/>
              <a:t>near and dear to my heart</a:t>
            </a:r>
          </a:p>
          <a:p>
            <a:r>
              <a:rPr lang="en-US" baseline="0" dirty="0" smtClean="0"/>
              <a:t>This photo show the problem quite dramatically, polar bears and cruise ships never had to share the same </a:t>
            </a:r>
            <a:r>
              <a:rPr lang="en-US" baseline="0" dirty="0" smtClean="0"/>
              <a:t>ecosystem in the past. Now </a:t>
            </a:r>
            <a:r>
              <a:rPr lang="en-US" baseline="0" dirty="0" smtClean="0"/>
              <a:t>they </a:t>
            </a:r>
            <a:r>
              <a:rPr lang="en-US" baseline="0" dirty="0" smtClean="0"/>
              <a:t>do and while it’s a new opportunity for travel companies to make money (this in advertisement right off one of those companies websites), It’s </a:t>
            </a:r>
            <a:r>
              <a:rPr lang="en-US" baseline="0" dirty="0" smtClean="0"/>
              <a:t>a problem for my friends the polar bears and all of their friends</a:t>
            </a:r>
            <a:r>
              <a:rPr lang="en-US" baseline="0" dirty="0" smtClean="0"/>
              <a:t>.</a:t>
            </a:r>
          </a:p>
          <a:p>
            <a:r>
              <a:rPr lang="en-US" baseline="0" dirty="0" smtClean="0"/>
              <a:t>Same good </a:t>
            </a:r>
            <a:r>
              <a:rPr lang="en-US" baseline="0" dirty="0" smtClean="0"/>
              <a:t>news: lots of effort is going into this problem</a:t>
            </a:r>
          </a:p>
          <a:p>
            <a:r>
              <a:rPr lang="en-US" baseline="0" dirty="0" smtClean="0"/>
              <a:t>For example: The National Science Foundation (NSF) is the major source of academic research funding in the </a:t>
            </a:r>
            <a:r>
              <a:rPr lang="en-US" baseline="0" dirty="0" smtClean="0"/>
              <a:t>US and they’ve identified this new arctic as one of their top 10 priorities for the next decade.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Same conclusion: not enough observations</a:t>
            </a:r>
          </a:p>
          <a:p>
            <a:endParaRPr lang="en-US" baseline="0" dirty="0" smtClean="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432060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those problems as a backdrop, here’s a possible wicked challenge for you Wicked Imperial Module program.</a:t>
            </a:r>
          </a:p>
          <a:p>
            <a:endParaRPr lang="en-US" baseline="0" dirty="0" smtClean="0"/>
          </a:p>
          <a:p>
            <a:r>
              <a:rPr lang="en-US" baseline="0" dirty="0" smtClean="0"/>
              <a:t>This is the coastal profiling float</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300974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fair</a:t>
            </a:r>
            <a:r>
              <a:rPr lang="en-US" baseline="0" dirty="0" smtClean="0"/>
              <a:t> to ask What is an</a:t>
            </a:r>
            <a:r>
              <a:rPr lang="en-US" dirty="0" smtClean="0"/>
              <a:t> Ocean Observing Systems.</a:t>
            </a:r>
            <a:endParaRPr lang="en-US" baseline="0" dirty="0" smtClean="0"/>
          </a:p>
          <a:p>
            <a:r>
              <a:rPr lang="en-US" baseline="0" dirty="0" smtClean="0"/>
              <a:t>Starting in the lower left, there’s a 3D array of properly instrumented observing platforms in the ocean</a:t>
            </a:r>
          </a:p>
          <a:p>
            <a:r>
              <a:rPr lang="en-US" baseline="0" dirty="0" smtClean="0"/>
              <a:t>Which are </a:t>
            </a:r>
            <a:r>
              <a:rPr lang="en-US" baseline="0" dirty="0" err="1" smtClean="0"/>
              <a:t>accquiring</a:t>
            </a:r>
            <a:r>
              <a:rPr lang="en-US" baseline="0" dirty="0" smtClean="0"/>
              <a:t> and sending raw to an on-shore data processing center</a:t>
            </a:r>
          </a:p>
          <a:p>
            <a:r>
              <a:rPr lang="en-US" baseline="0" dirty="0" smtClean="0"/>
              <a:t>Which generates defensible, quality controlled research quality data.</a:t>
            </a:r>
          </a:p>
          <a:p>
            <a:r>
              <a:rPr lang="en-US" baseline="0" dirty="0" smtClean="0"/>
              <a:t>Before I get to the stuff on the right, I’d like to point that there is arguably only one ocean observing system like this in existence, the Argo Array of Profiling floats.  And some of it’s research data is being used directly by the Intergovernmental Panel on Climate Change. But it’s an international program with a $50M a year annual budget, which is considerably more expensive than most users can afford.</a:t>
            </a:r>
          </a:p>
          <a:p>
            <a:r>
              <a:rPr lang="en-US" baseline="0" dirty="0" smtClean="0"/>
              <a:t>What’s needed is a cost-effective observing system that can be scaled to provide the data products required by a wide range of users: other climate change researchers, local and national fishery managers and one application I haven’t mentioned is has to do with various proposals for ocean based carbon dioxide removal.  All of the proposed systems will need ocean observing systems to make sure they’re doing the things they say they’re doing and not doing things that further harm our planet.</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1173616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of the task</a:t>
            </a:r>
            <a:r>
              <a:rPr lang="en-US" baseline="0" dirty="0" smtClean="0"/>
              <a:t> you’ll need to do as part of this </a:t>
            </a:r>
            <a:r>
              <a:rPr lang="en-US" baseline="0" dirty="0" smtClean="0"/>
              <a:t>challenge </a:t>
            </a:r>
            <a:r>
              <a:rPr lang="en-US" baseline="0" dirty="0" smtClean="0"/>
              <a:t>are</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1519341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1764833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1500020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1360211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5" name="Footer Placeholder 4">
            <a:extLst>
              <a:ext uri="{FF2B5EF4-FFF2-40B4-BE49-F238E27FC236}">
                <a16:creationId xmlns=""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5" name="Footer Placeholder 4">
            <a:extLst>
              <a:ext uri="{FF2B5EF4-FFF2-40B4-BE49-F238E27FC236}">
                <a16:creationId xmlns=""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5" name="Footer Placeholder 4">
            <a:extLst>
              <a:ext uri="{FF2B5EF4-FFF2-40B4-BE49-F238E27FC236}">
                <a16:creationId xmlns=""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5" name="Footer Placeholder 4">
            <a:extLst>
              <a:ext uri="{FF2B5EF4-FFF2-40B4-BE49-F238E27FC236}">
                <a16:creationId xmlns=""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5" name="Footer Placeholder 4">
            <a:extLst>
              <a:ext uri="{FF2B5EF4-FFF2-40B4-BE49-F238E27FC236}">
                <a16:creationId xmlns=""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6" name="Footer Placeholder 5">
            <a:extLst>
              <a:ext uri="{FF2B5EF4-FFF2-40B4-BE49-F238E27FC236}">
                <a16:creationId xmlns=""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8" name="Footer Placeholder 7">
            <a:extLst>
              <a:ext uri="{FF2B5EF4-FFF2-40B4-BE49-F238E27FC236}">
                <a16:creationId xmlns=""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4" name="Footer Placeholder 3">
            <a:extLst>
              <a:ext uri="{FF2B5EF4-FFF2-40B4-BE49-F238E27FC236}">
                <a16:creationId xmlns=""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3" name="Footer Placeholder 2">
            <a:extLst>
              <a:ext uri="{FF2B5EF4-FFF2-40B4-BE49-F238E27FC236}">
                <a16:creationId xmlns=""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6" name="Footer Placeholder 5">
            <a:extLst>
              <a:ext uri="{FF2B5EF4-FFF2-40B4-BE49-F238E27FC236}">
                <a16:creationId xmlns=""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5/5/2024</a:t>
            </a:fld>
            <a:endParaRPr lang="en-US"/>
          </a:p>
        </p:txBody>
      </p:sp>
      <p:sp>
        <p:nvSpPr>
          <p:cNvPr id="6" name="Footer Placeholder 5">
            <a:extLst>
              <a:ext uri="{FF2B5EF4-FFF2-40B4-BE49-F238E27FC236}">
                <a16:creationId xmlns=""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5/5/2024</a:t>
            </a:fld>
            <a:endParaRPr lang="en-US"/>
          </a:p>
        </p:txBody>
      </p:sp>
      <p:sp>
        <p:nvSpPr>
          <p:cNvPr id="5" name="Footer Placeholder 4">
            <a:extLst>
              <a:ext uri="{FF2B5EF4-FFF2-40B4-BE49-F238E27FC236}">
                <a16:creationId xmlns=""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1461407" y="0"/>
            <a:ext cx="8522921" cy="844660"/>
          </a:xfrm>
        </p:spPr>
        <p:txBody>
          <a:bodyPr>
            <a:normAutofit/>
          </a:bodyPr>
          <a:lstStyle/>
          <a:p>
            <a:pPr algn="ctr"/>
            <a:r>
              <a:rPr lang="en-US" dirty="0" smtClean="0">
                <a:latin typeface="+mn-lt"/>
              </a:rPr>
              <a:t>Climate Change: A Wicked Problem</a:t>
            </a:r>
            <a:endParaRPr lang="en-US" dirty="0">
              <a:latin typeface="+mn-lt"/>
            </a:endParaRPr>
          </a:p>
        </p:txBody>
      </p:sp>
      <p:sp>
        <p:nvSpPr>
          <p:cNvPr id="7" name="TextBox 6">
            <a:extLst>
              <a:ext uri="{FF2B5EF4-FFF2-40B4-BE49-F238E27FC236}">
                <a16:creationId xmlns="" xmlns:a16="http://schemas.microsoft.com/office/drawing/2014/main" id="{F534AD87-6A46-4DE5-A26B-30E9C0D392D8}"/>
              </a:ext>
            </a:extLst>
          </p:cNvPr>
          <p:cNvSpPr txBox="1"/>
          <p:nvPr/>
        </p:nvSpPr>
        <p:spPr>
          <a:xfrm>
            <a:off x="7421337" y="844660"/>
            <a:ext cx="4531178" cy="5755422"/>
          </a:xfrm>
          <a:prstGeom prst="rect">
            <a:avLst/>
          </a:prstGeom>
          <a:noFill/>
          <a:ln w="25400">
            <a:solidFill>
              <a:schemeClr val="tx1"/>
            </a:solidFill>
          </a:ln>
        </p:spPr>
        <p:txBody>
          <a:bodyPr wrap="square" rtlCol="0">
            <a:spAutoFit/>
          </a:bodyPr>
          <a:lstStyle/>
          <a:p>
            <a:r>
              <a:rPr lang="en-US" sz="3200" dirty="0" smtClean="0"/>
              <a:t>Key recommendations: “</a:t>
            </a:r>
            <a:r>
              <a:rPr lang="en-US" sz="3200" b="1" u="sng" dirty="0" smtClean="0"/>
              <a:t>Further </a:t>
            </a:r>
            <a:r>
              <a:rPr lang="en-US" sz="3200" b="1" u="sng" dirty="0"/>
              <a:t>development of event-scale observing capacity (e.g., novel</a:t>
            </a:r>
            <a:br>
              <a:rPr lang="en-US" sz="3200" b="1" u="sng" dirty="0"/>
            </a:br>
            <a:r>
              <a:rPr lang="en-US" sz="3200" b="1" u="sng" dirty="0"/>
              <a:t>autonomous platforms) </a:t>
            </a:r>
            <a:r>
              <a:rPr lang="en-US" sz="3200" dirty="0"/>
              <a:t>in all continental margin systems to better </a:t>
            </a:r>
            <a:r>
              <a:rPr lang="en-US" sz="3200" dirty="0" smtClean="0"/>
              <a:t>quantify impacts </a:t>
            </a:r>
            <a:r>
              <a:rPr lang="en-US" sz="3200" dirty="0"/>
              <a:t>of episodic events on coastal carbon </a:t>
            </a:r>
            <a:r>
              <a:rPr lang="en-US" sz="3200" dirty="0" smtClean="0"/>
              <a:t>budgets”</a:t>
            </a:r>
          </a:p>
          <a:p>
            <a:r>
              <a:rPr lang="en-US" sz="1600" dirty="0" smtClean="0"/>
              <a:t>A Science Plan for Carbon Cycle Research in North American Coastal Waters 2016, Ocean Carbon and Bio. Program and NA Carbon Program</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 y="1339384"/>
            <a:ext cx="7270873" cy="4089866"/>
          </a:xfrm>
          <a:prstGeom prst="rect">
            <a:avLst/>
          </a:prstGeom>
        </p:spPr>
      </p:pic>
      <p:sp>
        <p:nvSpPr>
          <p:cNvPr id="4" name="Rectangle 3"/>
          <p:cNvSpPr/>
          <p:nvPr/>
        </p:nvSpPr>
        <p:spPr>
          <a:xfrm>
            <a:off x="705620" y="5554642"/>
            <a:ext cx="5849165" cy="369332"/>
          </a:xfrm>
          <a:prstGeom prst="rect">
            <a:avLst/>
          </a:prstGeom>
        </p:spPr>
        <p:txBody>
          <a:bodyPr wrap="none">
            <a:spAutoFit/>
          </a:bodyPr>
          <a:lstStyle/>
          <a:p>
            <a:r>
              <a:rPr lang="en-US" dirty="0"/>
              <a:t>https://ugc.berkeley.edu/background-content/carbon-cycle/</a:t>
            </a:r>
          </a:p>
        </p:txBody>
      </p:sp>
    </p:spTree>
    <p:extLst>
      <p:ext uri="{BB962C8B-B14F-4D97-AF65-F5344CB8AC3E}">
        <p14:creationId xmlns:p14="http://schemas.microsoft.com/office/powerpoint/2010/main" val="23169060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3069" y="3763831"/>
            <a:ext cx="3395766" cy="2840982"/>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6519598" y="99752"/>
            <a:ext cx="284532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Tasks</a:t>
            </a:r>
            <a:endParaRPr lang="en-US" dirty="0">
              <a:latin typeface="+mn-lt"/>
            </a:endParaRPr>
          </a:p>
        </p:txBody>
      </p:sp>
      <p:sp>
        <p:nvSpPr>
          <p:cNvPr id="14" name="Content Placeholder 11"/>
          <p:cNvSpPr txBox="1">
            <a:spLocks/>
          </p:cNvSpPr>
          <p:nvPr/>
        </p:nvSpPr>
        <p:spPr>
          <a:xfrm>
            <a:off x="4016828" y="920065"/>
            <a:ext cx="7850859" cy="55155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solidFill>
                  <a:schemeClr val="tx1">
                    <a:lumMod val="75000"/>
                  </a:schemeClr>
                </a:solidFill>
              </a:rPr>
              <a:t>Identify the stakeholders</a:t>
            </a:r>
          </a:p>
          <a:p>
            <a:pPr lvl="1"/>
            <a:r>
              <a:rPr lang="en-US" dirty="0" smtClean="0">
                <a:solidFill>
                  <a:schemeClr val="tx1">
                    <a:lumMod val="75000"/>
                  </a:schemeClr>
                </a:solidFill>
              </a:rPr>
              <a:t>Government agencies, local NGOs, non-profits, research labs, industrial partners, …</a:t>
            </a:r>
          </a:p>
          <a:p>
            <a:r>
              <a:rPr lang="en-US" sz="2400" dirty="0" smtClean="0">
                <a:solidFill>
                  <a:schemeClr val="tx1">
                    <a:lumMod val="75000"/>
                  </a:schemeClr>
                </a:solidFill>
              </a:rPr>
              <a:t>Have several conversations with the stakeholders</a:t>
            </a:r>
          </a:p>
          <a:p>
            <a:r>
              <a:rPr lang="en-US" sz="2400" dirty="0">
                <a:solidFill>
                  <a:schemeClr val="tx1">
                    <a:lumMod val="75000"/>
                  </a:schemeClr>
                </a:solidFill>
              </a:rPr>
              <a:t>Identify technology that can be combined to meet stakeholder needs</a:t>
            </a:r>
          </a:p>
          <a:p>
            <a:r>
              <a:rPr lang="en-US" sz="2400" dirty="0" smtClean="0">
                <a:solidFill>
                  <a:schemeClr val="tx1">
                    <a:lumMod val="75000"/>
                  </a:schemeClr>
                </a:solidFill>
              </a:rPr>
              <a:t>Evaluate these solutions in a systematic way</a:t>
            </a:r>
          </a:p>
          <a:p>
            <a:r>
              <a:rPr lang="en-US" sz="3900" dirty="0" smtClean="0"/>
              <a:t>Define your specific challenge, develop a minimum viable system, and an implementation plan</a:t>
            </a:r>
          </a:p>
          <a:p>
            <a:pPr marL="457200" lvl="1" indent="0">
              <a:buNone/>
            </a:pPr>
            <a:endParaRPr lang="en-US" sz="3500" dirty="0" smtClean="0"/>
          </a:p>
        </p:txBody>
      </p:sp>
      <p:pic>
        <p:nvPicPr>
          <p:cNvPr id="3" name="Picture 2"/>
          <p:cNvPicPr>
            <a:picLocks noChangeAspect="1"/>
          </p:cNvPicPr>
          <p:nvPr/>
        </p:nvPicPr>
        <p:blipFill rotWithShape="1">
          <a:blip r:embed="rId4"/>
          <a:srcRect r="10997"/>
          <a:stretch/>
        </p:blipFill>
        <p:spPr>
          <a:xfrm>
            <a:off x="750191" y="1920515"/>
            <a:ext cx="2973506" cy="2249619"/>
          </a:xfrm>
          <a:prstGeom prst="rect">
            <a:avLst/>
          </a:prstGeom>
        </p:spPr>
      </p:pic>
      <p:pic>
        <p:nvPicPr>
          <p:cNvPr id="2" name="Picture 1"/>
          <p:cNvPicPr>
            <a:picLocks noChangeAspect="1"/>
          </p:cNvPicPr>
          <p:nvPr/>
        </p:nvPicPr>
        <p:blipFill>
          <a:blip r:embed="rId5"/>
          <a:stretch>
            <a:fillRect/>
          </a:stretch>
        </p:blipFill>
        <p:spPr>
          <a:xfrm>
            <a:off x="233069" y="353262"/>
            <a:ext cx="2869359" cy="1614331"/>
          </a:xfrm>
          <a:prstGeom prst="rect">
            <a:avLst/>
          </a:prstGeom>
        </p:spPr>
      </p:pic>
      <p:pic>
        <p:nvPicPr>
          <p:cNvPr id="5" name="Picture 4"/>
          <p:cNvPicPr>
            <a:picLocks noChangeAspect="1"/>
          </p:cNvPicPr>
          <p:nvPr/>
        </p:nvPicPr>
        <p:blipFill rotWithShape="1">
          <a:blip r:embed="rId6"/>
          <a:srcRect l="3291" t="29524" r="12067" b="1905"/>
          <a:stretch/>
        </p:blipFill>
        <p:spPr>
          <a:xfrm>
            <a:off x="80491" y="1798004"/>
            <a:ext cx="1409878" cy="3759675"/>
          </a:xfrm>
          <a:prstGeom prst="rect">
            <a:avLst/>
          </a:prstGeom>
        </p:spPr>
      </p:pic>
      <p:sp>
        <p:nvSpPr>
          <p:cNvPr id="8" name="Rectangle 7"/>
          <p:cNvSpPr/>
          <p:nvPr/>
        </p:nvSpPr>
        <p:spPr>
          <a:xfrm>
            <a:off x="3891670" y="3768968"/>
            <a:ext cx="8101173" cy="169637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3150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336214" y="1860942"/>
            <a:ext cx="4585520" cy="3830941"/>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732128" y="256697"/>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Required Skills Include</a:t>
            </a:r>
            <a:endParaRPr lang="en-US" dirty="0">
              <a:latin typeface="+mn-lt"/>
            </a:endParaRPr>
          </a:p>
        </p:txBody>
      </p:sp>
      <p:sp>
        <p:nvSpPr>
          <p:cNvPr id="14" name="Content Placeholder 11"/>
          <p:cNvSpPr txBox="1">
            <a:spLocks/>
          </p:cNvSpPr>
          <p:nvPr/>
        </p:nvSpPr>
        <p:spPr>
          <a:xfrm>
            <a:off x="486535" y="1338768"/>
            <a:ext cx="7116341" cy="49574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Marine and Environmental Science and Policy</a:t>
            </a:r>
          </a:p>
          <a:p>
            <a:r>
              <a:rPr lang="en-US" sz="3600" dirty="0" smtClean="0"/>
              <a:t>Market analysis and business development</a:t>
            </a:r>
          </a:p>
          <a:p>
            <a:r>
              <a:rPr lang="en-US" sz="3600" dirty="0" smtClean="0"/>
              <a:t>Electrical, Software, Ocean, Industrial Mechanical and System Engineering</a:t>
            </a:r>
          </a:p>
          <a:p>
            <a:r>
              <a:rPr lang="en-US" sz="3600" dirty="0" smtClean="0"/>
              <a:t>Data </a:t>
            </a:r>
            <a:r>
              <a:rPr lang="en-US" sz="3600" dirty="0" smtClean="0"/>
              <a:t>Science of all kinds</a:t>
            </a:r>
            <a:endParaRPr lang="en-US" sz="3600" dirty="0" smtClean="0"/>
          </a:p>
          <a:p>
            <a:r>
              <a:rPr lang="en-US" sz="3600" b="1" u="sng" dirty="0" smtClean="0"/>
              <a:t>People Skills </a:t>
            </a:r>
          </a:p>
          <a:p>
            <a:endParaRPr lang="en-US" sz="3600" b="1" u="sng" dirty="0"/>
          </a:p>
          <a:p>
            <a:r>
              <a:rPr lang="en-US" sz="3600" dirty="0" smtClean="0"/>
              <a:t>Thanks for listening</a:t>
            </a:r>
          </a:p>
          <a:p>
            <a:endParaRPr lang="en-US" dirty="0"/>
          </a:p>
          <a:p>
            <a:endParaRPr lang="en-US" dirty="0"/>
          </a:p>
        </p:txBody>
      </p:sp>
    </p:spTree>
    <p:extLst>
      <p:ext uri="{BB962C8B-B14F-4D97-AF65-F5344CB8AC3E}">
        <p14:creationId xmlns:p14="http://schemas.microsoft.com/office/powerpoint/2010/main" val="14556963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4" name="Content Placeholder 11"/>
          <p:cNvSpPr>
            <a:spLocks noGrp="1"/>
          </p:cNvSpPr>
          <p:nvPr>
            <p:ph idx="1"/>
          </p:nvPr>
        </p:nvSpPr>
        <p:spPr>
          <a:xfrm>
            <a:off x="2898321" y="241069"/>
            <a:ext cx="8988879" cy="6475615"/>
          </a:xfrm>
        </p:spPr>
        <p:txBody>
          <a:bodyPr>
            <a:normAutofit/>
          </a:bodyPr>
          <a:lstStyle/>
          <a:p>
            <a:pPr marL="0" indent="0" algn="ctr">
              <a:buNone/>
            </a:pPr>
            <a:r>
              <a:rPr lang="en-US" sz="4400" dirty="0" smtClean="0"/>
              <a:t>Take Home Message</a:t>
            </a:r>
          </a:p>
          <a:p>
            <a:r>
              <a:rPr lang="en-US" sz="3600" dirty="0" smtClean="0"/>
              <a:t>A large number of globally important problems require observing systems that put defensible, relevant, timely data products into the hands of decision makers at all levels</a:t>
            </a:r>
          </a:p>
          <a:p>
            <a:pPr marL="0" indent="0">
              <a:buNone/>
            </a:pPr>
            <a:endParaRPr lang="en-US" sz="1400" dirty="0" smtClean="0"/>
          </a:p>
        </p:txBody>
      </p:sp>
      <p:pic>
        <p:nvPicPr>
          <p:cNvPr id="3" name="Picture 2"/>
          <p:cNvPicPr>
            <a:picLocks noChangeAspect="1"/>
          </p:cNvPicPr>
          <p:nvPr/>
        </p:nvPicPr>
        <p:blipFill>
          <a:blip r:embed="rId2"/>
          <a:stretch>
            <a:fillRect/>
          </a:stretch>
        </p:blipFill>
        <p:spPr>
          <a:xfrm>
            <a:off x="245514" y="-1298122"/>
            <a:ext cx="2399715" cy="7899062"/>
          </a:xfrm>
          <a:prstGeom prst="rect">
            <a:avLst/>
          </a:prstGeom>
        </p:spPr>
      </p:pic>
      <p:sp>
        <p:nvSpPr>
          <p:cNvPr id="5" name="Rectangle 4"/>
          <p:cNvSpPr/>
          <p:nvPr/>
        </p:nvSpPr>
        <p:spPr>
          <a:xfrm>
            <a:off x="2953820" y="888714"/>
            <a:ext cx="8969340" cy="225517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4489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4" name="Content Placeholder 11"/>
          <p:cNvSpPr>
            <a:spLocks noGrp="1"/>
          </p:cNvSpPr>
          <p:nvPr>
            <p:ph idx="1"/>
          </p:nvPr>
        </p:nvSpPr>
        <p:spPr>
          <a:xfrm>
            <a:off x="2898321" y="241069"/>
            <a:ext cx="8988879" cy="6475615"/>
          </a:xfrm>
        </p:spPr>
        <p:txBody>
          <a:bodyPr>
            <a:normAutofit fontScale="92500" lnSpcReduction="10000"/>
          </a:bodyPr>
          <a:lstStyle/>
          <a:p>
            <a:pPr marL="0" indent="0" algn="ctr">
              <a:buNone/>
            </a:pPr>
            <a:r>
              <a:rPr lang="en-US" sz="4400" dirty="0" smtClean="0">
                <a:solidFill>
                  <a:schemeClr val="tx1">
                    <a:lumMod val="75000"/>
                  </a:schemeClr>
                </a:solidFill>
              </a:rPr>
              <a:t>Take Home Message</a:t>
            </a:r>
          </a:p>
          <a:p>
            <a:r>
              <a:rPr lang="en-US" sz="2600" dirty="0" smtClean="0">
                <a:solidFill>
                  <a:schemeClr val="tx1">
                    <a:lumMod val="75000"/>
                  </a:schemeClr>
                </a:solidFill>
              </a:rPr>
              <a:t>A large number of globally important challenges require observing systems that put defensible, relevant, timely data products into the hands of decision makers at all levels</a:t>
            </a:r>
          </a:p>
          <a:p>
            <a:pPr marL="0" indent="0">
              <a:buNone/>
            </a:pPr>
            <a:endParaRPr lang="en-US" sz="1400" dirty="0" smtClean="0"/>
          </a:p>
          <a:p>
            <a:pPr marL="0" indent="0" algn="ctr">
              <a:buNone/>
            </a:pPr>
            <a:r>
              <a:rPr lang="en-US" sz="4800" dirty="0" smtClean="0"/>
              <a:t>Assumptions (to be verified)</a:t>
            </a:r>
          </a:p>
          <a:p>
            <a:r>
              <a:rPr lang="en-US" sz="3200" dirty="0" smtClean="0"/>
              <a:t>Economical, scalable, fit for purpose observing systems </a:t>
            </a:r>
            <a:r>
              <a:rPr lang="en-US" sz="3200" b="1" u="sng" dirty="0" smtClean="0"/>
              <a:t>probably</a:t>
            </a:r>
            <a:r>
              <a:rPr lang="en-US" sz="3200" dirty="0" smtClean="0"/>
              <a:t> don’t exist for any of the wicked problems described previously</a:t>
            </a:r>
          </a:p>
          <a:p>
            <a:r>
              <a:rPr lang="en-US" sz="3200" dirty="0" smtClean="0"/>
              <a:t>Partial solutions exist in academic research labs, in local communities, in industry and …</a:t>
            </a:r>
          </a:p>
          <a:p>
            <a:r>
              <a:rPr lang="en-US" sz="3200" dirty="0" smtClean="0"/>
              <a:t>As an example, the Monterey Bay Aquarium Research Institute has developed a Coastal Profiling Float system targeting our research goals that </a:t>
            </a:r>
            <a:r>
              <a:rPr lang="en-US" sz="3200" b="1" u="sng" dirty="0" smtClean="0"/>
              <a:t>might</a:t>
            </a:r>
            <a:r>
              <a:rPr lang="en-US" sz="3200" dirty="0" smtClean="0"/>
              <a:t> be re-purposed to provide </a:t>
            </a:r>
            <a:r>
              <a:rPr lang="en-US" sz="3200" b="1" u="sng" dirty="0" smtClean="0"/>
              <a:t>part</a:t>
            </a:r>
            <a:r>
              <a:rPr lang="en-US" sz="3200" dirty="0" smtClean="0"/>
              <a:t> of a solution</a:t>
            </a:r>
          </a:p>
          <a:p>
            <a:pPr lvl="1"/>
            <a:endParaRPr lang="en-US" dirty="0">
              <a:solidFill>
                <a:schemeClr val="bg2">
                  <a:lumMod val="60000"/>
                  <a:lumOff val="40000"/>
                </a:schemeClr>
              </a:solidFill>
            </a:endParaRPr>
          </a:p>
        </p:txBody>
      </p:sp>
      <p:pic>
        <p:nvPicPr>
          <p:cNvPr id="3" name="Picture 2"/>
          <p:cNvPicPr>
            <a:picLocks noChangeAspect="1"/>
          </p:cNvPicPr>
          <p:nvPr/>
        </p:nvPicPr>
        <p:blipFill>
          <a:blip r:embed="rId3"/>
          <a:stretch>
            <a:fillRect/>
          </a:stretch>
        </p:blipFill>
        <p:spPr>
          <a:xfrm>
            <a:off x="245514" y="-1298122"/>
            <a:ext cx="2399715" cy="7899062"/>
          </a:xfrm>
          <a:prstGeom prst="rect">
            <a:avLst/>
          </a:prstGeom>
        </p:spPr>
      </p:pic>
      <p:sp>
        <p:nvSpPr>
          <p:cNvPr id="5" name="Rectangle 4"/>
          <p:cNvSpPr/>
          <p:nvPr/>
        </p:nvSpPr>
        <p:spPr>
          <a:xfrm>
            <a:off x="2931207" y="2049695"/>
            <a:ext cx="8923106" cy="441788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6763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1C37E9-D5CB-4281-BBA9-487D6629376C}"/>
              </a:ext>
            </a:extLst>
          </p:cNvPr>
          <p:cNvSpPr>
            <a:spLocks noGrp="1"/>
          </p:cNvSpPr>
          <p:nvPr>
            <p:ph type="title"/>
          </p:nvPr>
        </p:nvSpPr>
        <p:spPr>
          <a:xfrm>
            <a:off x="416379" y="82788"/>
            <a:ext cx="11119757" cy="884878"/>
          </a:xfrm>
        </p:spPr>
        <p:txBody>
          <a:bodyPr>
            <a:normAutofit fontScale="90000"/>
          </a:bodyPr>
          <a:lstStyle/>
          <a:p>
            <a:pPr algn="ctr"/>
            <a:r>
              <a:rPr lang="en-US" sz="4800" dirty="0" smtClean="0">
                <a:latin typeface="+mn-lt"/>
              </a:rPr>
              <a:t>Threatened Fisheries: Another Wicked Problem</a:t>
            </a:r>
            <a:endParaRPr lang="en-US" sz="4800" dirty="0">
              <a:latin typeface="+mn-lt"/>
            </a:endParaRPr>
          </a:p>
        </p:txBody>
      </p:sp>
      <p:sp>
        <p:nvSpPr>
          <p:cNvPr id="3" name="TextBox 2"/>
          <p:cNvSpPr txBox="1"/>
          <p:nvPr/>
        </p:nvSpPr>
        <p:spPr>
          <a:xfrm>
            <a:off x="481693" y="967666"/>
            <a:ext cx="11136085" cy="2769989"/>
          </a:xfrm>
          <a:prstGeom prst="rect">
            <a:avLst/>
          </a:prstGeom>
          <a:noFill/>
          <a:ln w="25400">
            <a:solidFill>
              <a:schemeClr val="tx1"/>
            </a:solidFill>
          </a:ln>
        </p:spPr>
        <p:txBody>
          <a:bodyPr wrap="square" rtlCol="0">
            <a:spAutoFit/>
          </a:bodyPr>
          <a:lstStyle/>
          <a:p>
            <a:r>
              <a:rPr lang="en-US" sz="3200" dirty="0" smtClean="0"/>
              <a:t>Predictability </a:t>
            </a:r>
            <a:r>
              <a:rPr lang="en-US" sz="3200" dirty="0"/>
              <a:t>of Species Distributions Deteriorates Under Novel Environmental Conditions in the California Current </a:t>
            </a:r>
            <a:r>
              <a:rPr lang="en-US" sz="3200" dirty="0" smtClean="0"/>
              <a:t>System</a:t>
            </a:r>
            <a:endParaRPr lang="en-US" sz="3200" dirty="0"/>
          </a:p>
          <a:p>
            <a:r>
              <a:rPr lang="en-US" sz="2000" dirty="0" smtClean="0"/>
              <a:t>Front</a:t>
            </a:r>
            <a:r>
              <a:rPr lang="en-US" sz="2000" dirty="0"/>
              <a:t>. Mar. Sci., 29 July </a:t>
            </a:r>
            <a:r>
              <a:rPr lang="en-US" sz="2000" dirty="0" smtClean="0"/>
              <a:t>2020, Sec</a:t>
            </a:r>
            <a:r>
              <a:rPr lang="en-US" sz="2000" dirty="0"/>
              <a:t>. Marine Fisheries, Aquaculture and Living </a:t>
            </a:r>
            <a:r>
              <a:rPr lang="en-US" sz="2000" dirty="0" smtClean="0"/>
              <a:t>Resources, Volume </a:t>
            </a:r>
            <a:r>
              <a:rPr lang="en-US" sz="2000" dirty="0"/>
              <a:t>7 - 2020 </a:t>
            </a:r>
          </a:p>
          <a:p>
            <a:endParaRPr lang="en-US" sz="3000" dirty="0"/>
          </a:p>
          <a:p>
            <a:r>
              <a:rPr lang="en-US" sz="3000" u="sng" dirty="0" smtClean="0"/>
              <a:t>i.e., Fishery Managers need defensible, relevant data products in a timely fashion to develop science-base policies</a:t>
            </a:r>
            <a:endParaRPr lang="en-US" sz="3000" u="sng" dirty="0"/>
          </a:p>
        </p:txBody>
      </p:sp>
      <p:pic>
        <p:nvPicPr>
          <p:cNvPr id="6" name="Picture 5"/>
          <p:cNvPicPr>
            <a:picLocks noChangeAspect="1"/>
          </p:cNvPicPr>
          <p:nvPr/>
        </p:nvPicPr>
        <p:blipFill>
          <a:blip r:embed="rId3"/>
          <a:stretch>
            <a:fillRect/>
          </a:stretch>
        </p:blipFill>
        <p:spPr>
          <a:xfrm>
            <a:off x="7580763" y="3909983"/>
            <a:ext cx="4391342" cy="2819242"/>
          </a:xfrm>
          <a:prstGeom prst="rect">
            <a:avLst/>
          </a:prstGeom>
        </p:spPr>
      </p:pic>
      <p:pic>
        <p:nvPicPr>
          <p:cNvPr id="10" name="Picture 9"/>
          <p:cNvPicPr>
            <a:picLocks noChangeAspect="1"/>
          </p:cNvPicPr>
          <p:nvPr/>
        </p:nvPicPr>
        <p:blipFill>
          <a:blip r:embed="rId4"/>
          <a:stretch>
            <a:fillRect/>
          </a:stretch>
        </p:blipFill>
        <p:spPr>
          <a:xfrm>
            <a:off x="248937" y="3909983"/>
            <a:ext cx="3769668" cy="2819242"/>
          </a:xfrm>
          <a:prstGeom prst="rect">
            <a:avLst/>
          </a:prstGeom>
        </p:spPr>
      </p:pic>
      <p:sp>
        <p:nvSpPr>
          <p:cNvPr id="11" name="TextBox 10"/>
          <p:cNvSpPr txBox="1"/>
          <p:nvPr/>
        </p:nvSpPr>
        <p:spPr>
          <a:xfrm>
            <a:off x="936738" y="3909983"/>
            <a:ext cx="2394066" cy="369332"/>
          </a:xfrm>
          <a:prstGeom prst="rect">
            <a:avLst/>
          </a:prstGeom>
          <a:noFill/>
        </p:spPr>
        <p:txBody>
          <a:bodyPr wrap="square" rtlCol="0">
            <a:spAutoFit/>
          </a:bodyPr>
          <a:lstStyle/>
          <a:p>
            <a:r>
              <a:rPr lang="en-US" dirty="0" smtClean="0"/>
              <a:t>Sustain Lake Tanganyika</a:t>
            </a:r>
            <a:endParaRPr lang="en-US" dirty="0"/>
          </a:p>
        </p:txBody>
      </p:sp>
      <p:sp>
        <p:nvSpPr>
          <p:cNvPr id="12" name="TextBox 11"/>
          <p:cNvSpPr txBox="1"/>
          <p:nvPr/>
        </p:nvSpPr>
        <p:spPr>
          <a:xfrm>
            <a:off x="4066457" y="4285888"/>
            <a:ext cx="3514306" cy="1508105"/>
          </a:xfrm>
          <a:prstGeom prst="rect">
            <a:avLst/>
          </a:prstGeom>
          <a:noFill/>
        </p:spPr>
        <p:txBody>
          <a:bodyPr wrap="square" rtlCol="0">
            <a:spAutoFit/>
          </a:bodyPr>
          <a:lstStyle/>
          <a:p>
            <a:pPr algn="ctr"/>
            <a:r>
              <a:rPr lang="en-US" sz="3600" dirty="0" smtClean="0">
                <a:sym typeface="Wingdings" panose="05000000000000000000" pitchFamily="2" charset="2"/>
              </a:rPr>
              <a:t>At All Scales</a:t>
            </a:r>
          </a:p>
          <a:p>
            <a:r>
              <a:rPr lang="en-US" sz="2800" dirty="0" smtClean="0">
                <a:sym typeface="Wingdings" panose="05000000000000000000" pitchFamily="2" charset="2"/>
              </a:rPr>
              <a:t> Local NGOs</a:t>
            </a:r>
          </a:p>
          <a:p>
            <a:r>
              <a:rPr lang="en-US" sz="2800" dirty="0" smtClean="0">
                <a:sym typeface="Wingdings" panose="05000000000000000000" pitchFamily="2" charset="2"/>
              </a:rPr>
              <a:t>US NOAA Fisheries </a:t>
            </a:r>
            <a:endParaRPr lang="en-US" sz="2800" dirty="0"/>
          </a:p>
        </p:txBody>
      </p:sp>
      <p:sp>
        <p:nvSpPr>
          <p:cNvPr id="13" name="TextBox 12"/>
          <p:cNvSpPr txBox="1"/>
          <p:nvPr/>
        </p:nvSpPr>
        <p:spPr>
          <a:xfrm>
            <a:off x="5524998" y="6049838"/>
            <a:ext cx="2836289" cy="584775"/>
          </a:xfrm>
          <a:prstGeom prst="rect">
            <a:avLst/>
          </a:prstGeom>
          <a:solidFill>
            <a:schemeClr val="bg2">
              <a:lumMod val="60000"/>
              <a:lumOff val="40000"/>
            </a:schemeClr>
          </a:solidFill>
          <a:ln>
            <a:solidFill>
              <a:srgbClr val="FF0000"/>
            </a:solidFill>
          </a:ln>
        </p:spPr>
        <p:txBody>
          <a:bodyPr wrap="none" rtlCol="0">
            <a:spAutoFit/>
          </a:bodyPr>
          <a:lstStyle/>
          <a:p>
            <a:r>
              <a:rPr lang="en-US" sz="3200" dirty="0" smtClean="0">
                <a:solidFill>
                  <a:srgbClr val="FF0000"/>
                </a:solidFill>
              </a:rPr>
              <a:t>Need Data Here</a:t>
            </a:r>
            <a:endParaRPr lang="en-US" sz="3200" dirty="0">
              <a:solidFill>
                <a:srgbClr val="FF0000"/>
              </a:solidFill>
            </a:endParaRPr>
          </a:p>
        </p:txBody>
      </p:sp>
      <p:cxnSp>
        <p:nvCxnSpPr>
          <p:cNvPr id="15" name="Straight Arrow Connector 14"/>
          <p:cNvCxnSpPr/>
          <p:nvPr/>
        </p:nvCxnSpPr>
        <p:spPr>
          <a:xfrm flipV="1">
            <a:off x="8361287" y="6049838"/>
            <a:ext cx="901427" cy="29238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8361287" y="6339758"/>
            <a:ext cx="901427" cy="17232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3" idx="3"/>
          </p:cNvCxnSpPr>
          <p:nvPr/>
        </p:nvCxnSpPr>
        <p:spPr>
          <a:xfrm flipV="1">
            <a:off x="8361287" y="5686505"/>
            <a:ext cx="680991" cy="655721"/>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2398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F77E7C-7E16-4C27-9240-48012CC5B32A}"/>
              </a:ext>
            </a:extLst>
          </p:cNvPr>
          <p:cNvSpPr>
            <a:spLocks noGrp="1"/>
          </p:cNvSpPr>
          <p:nvPr>
            <p:ph type="title"/>
          </p:nvPr>
        </p:nvSpPr>
        <p:spPr>
          <a:xfrm>
            <a:off x="209006" y="0"/>
            <a:ext cx="11773988" cy="1325563"/>
          </a:xfrm>
        </p:spPr>
        <p:txBody>
          <a:bodyPr/>
          <a:lstStyle/>
          <a:p>
            <a:pPr algn="ctr"/>
            <a:r>
              <a:rPr lang="en-US" dirty="0" smtClean="0">
                <a:latin typeface="+mn-lt"/>
              </a:rPr>
              <a:t>Ecosystem Change: Another Wicked Problem</a:t>
            </a:r>
            <a:endParaRPr lang="en-US" dirty="0">
              <a:latin typeface="+mn-lt"/>
            </a:endParaRPr>
          </a:p>
        </p:txBody>
      </p:sp>
      <p:sp>
        <p:nvSpPr>
          <p:cNvPr id="3" name="Content Placeholder 2">
            <a:extLst>
              <a:ext uri="{FF2B5EF4-FFF2-40B4-BE49-F238E27FC236}">
                <a16:creationId xmlns="" xmlns:a16="http://schemas.microsoft.com/office/drawing/2014/main" id="{580A5457-36B0-4B43-B409-6EFA636E9986}"/>
              </a:ext>
            </a:extLst>
          </p:cNvPr>
          <p:cNvSpPr>
            <a:spLocks noGrp="1"/>
          </p:cNvSpPr>
          <p:nvPr>
            <p:ph idx="1"/>
          </p:nvPr>
        </p:nvSpPr>
        <p:spPr>
          <a:xfrm>
            <a:off x="4782620" y="1629550"/>
            <a:ext cx="7002896" cy="4427066"/>
          </a:xfrm>
          <a:ln w="25400">
            <a:solidFill>
              <a:schemeClr val="tx1"/>
            </a:solidFill>
          </a:ln>
        </p:spPr>
        <p:txBody>
          <a:bodyPr>
            <a:normAutofit fontScale="92500" lnSpcReduction="10000"/>
          </a:bodyPr>
          <a:lstStyle/>
          <a:p>
            <a:pPr marL="0" indent="0">
              <a:buNone/>
            </a:pPr>
            <a:endParaRPr lang="en-US" sz="1700" dirty="0"/>
          </a:p>
          <a:p>
            <a:pPr marL="0" indent="0" algn="ctr">
              <a:buNone/>
            </a:pPr>
            <a:r>
              <a:rPr lang="en-US" sz="3500" b="1" dirty="0" smtClean="0"/>
              <a:t>Navigating </a:t>
            </a:r>
            <a:r>
              <a:rPr lang="en-US" sz="3500" b="1" dirty="0"/>
              <a:t>the New Arctic</a:t>
            </a:r>
          </a:p>
          <a:p>
            <a:pPr marL="0" indent="0">
              <a:buNone/>
            </a:pPr>
            <a:endParaRPr lang="en-US" sz="1700" dirty="0"/>
          </a:p>
          <a:p>
            <a:pPr marL="0" indent="0">
              <a:buNone/>
            </a:pPr>
            <a:r>
              <a:rPr lang="en-US" sz="3500" dirty="0" smtClean="0"/>
              <a:t>“</a:t>
            </a:r>
            <a:r>
              <a:rPr lang="en-US" sz="3600" b="1" u="sng" dirty="0"/>
              <a:t>Current Arctic observations are sparse and inadequate</a:t>
            </a:r>
            <a:r>
              <a:rPr lang="en-US" sz="3600" dirty="0"/>
              <a:t> for enabling discovery or simulation of the processes underlying Arctic system change or to assess their environmental and economic impacts on the broader Earth system</a:t>
            </a:r>
            <a:r>
              <a:rPr lang="en-US" sz="3500" dirty="0" smtClean="0"/>
              <a:t>”</a:t>
            </a:r>
            <a:endParaRPr lang="en-US" sz="3500" dirty="0"/>
          </a:p>
        </p:txBody>
      </p:sp>
      <p:pic>
        <p:nvPicPr>
          <p:cNvPr id="6" name="Picture 5">
            <a:extLst>
              <a:ext uri="{FF2B5EF4-FFF2-40B4-BE49-F238E27FC236}">
                <a16:creationId xmlns="" xmlns:a16="http://schemas.microsoft.com/office/drawing/2014/main" id="{4B069A7A-300E-4A23-B439-A7156B8BB6AC}"/>
              </a:ext>
            </a:extLst>
          </p:cNvPr>
          <p:cNvPicPr>
            <a:picLocks noChangeAspect="1"/>
          </p:cNvPicPr>
          <p:nvPr/>
        </p:nvPicPr>
        <p:blipFill>
          <a:blip r:embed="rId3"/>
          <a:stretch>
            <a:fillRect/>
          </a:stretch>
        </p:blipFill>
        <p:spPr>
          <a:xfrm>
            <a:off x="4967555" y="1228182"/>
            <a:ext cx="6673275" cy="608790"/>
          </a:xfrm>
          <a:prstGeom prst="rect">
            <a:avLst/>
          </a:prstGeom>
          <a:ln w="19050">
            <a:solidFill>
              <a:schemeClr val="tx1"/>
            </a:solidFill>
          </a:ln>
        </p:spPr>
      </p:pic>
      <p:pic>
        <p:nvPicPr>
          <p:cNvPr id="9" name="Picture 8"/>
          <p:cNvPicPr>
            <a:picLocks noChangeAspect="1"/>
          </p:cNvPicPr>
          <p:nvPr/>
        </p:nvPicPr>
        <p:blipFill rotWithShape="1">
          <a:blip r:embed="rId4"/>
          <a:srcRect l="11358" t="43191" r="11784" b="4180"/>
          <a:stretch/>
        </p:blipFill>
        <p:spPr>
          <a:xfrm>
            <a:off x="52404" y="2638438"/>
            <a:ext cx="4654149" cy="2945567"/>
          </a:xfrm>
          <a:prstGeom prst="rect">
            <a:avLst/>
          </a:prstGeom>
          <a:ln w="19050">
            <a:solidFill>
              <a:schemeClr val="tx1"/>
            </a:solidFill>
          </a:ln>
        </p:spPr>
      </p:pic>
      <p:pic>
        <p:nvPicPr>
          <p:cNvPr id="10" name="Picture 9"/>
          <p:cNvPicPr>
            <a:picLocks noChangeAspect="1"/>
          </p:cNvPicPr>
          <p:nvPr/>
        </p:nvPicPr>
        <p:blipFill>
          <a:blip r:embed="rId5"/>
          <a:stretch>
            <a:fillRect/>
          </a:stretch>
        </p:blipFill>
        <p:spPr>
          <a:xfrm>
            <a:off x="118154" y="5013789"/>
            <a:ext cx="2001994" cy="531847"/>
          </a:xfrm>
          <a:prstGeom prst="rect">
            <a:avLst/>
          </a:prstGeom>
        </p:spPr>
      </p:pic>
      <p:pic>
        <p:nvPicPr>
          <p:cNvPr id="8" name="Picture 7"/>
          <p:cNvPicPr>
            <a:picLocks noChangeAspect="1"/>
          </p:cNvPicPr>
          <p:nvPr/>
        </p:nvPicPr>
        <p:blipFill rotWithShape="1">
          <a:blip r:embed="rId6"/>
          <a:srcRect b="70304"/>
          <a:stretch/>
        </p:blipFill>
        <p:spPr>
          <a:xfrm>
            <a:off x="540428" y="1937774"/>
            <a:ext cx="3451083" cy="947331"/>
          </a:xfrm>
          <a:prstGeom prst="rect">
            <a:avLst/>
          </a:prstGeom>
        </p:spPr>
      </p:pic>
    </p:spTree>
    <p:extLst>
      <p:ext uri="{BB962C8B-B14F-4D97-AF65-F5344CB8AC3E}">
        <p14:creationId xmlns:p14="http://schemas.microsoft.com/office/powerpoint/2010/main" val="970912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173262" y="4552530"/>
            <a:ext cx="2628919" cy="2199419"/>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761937" y="296113"/>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mn-lt"/>
              </a:rPr>
              <a:t>The Wicked Imperial Module </a:t>
            </a:r>
            <a:r>
              <a:rPr lang="en-US" sz="4000" dirty="0" smtClean="0">
                <a:latin typeface="+mn-lt"/>
              </a:rPr>
              <a:t>Challenge Statement</a:t>
            </a:r>
            <a:endParaRPr lang="en-US" sz="4000" dirty="0">
              <a:latin typeface="+mn-lt"/>
            </a:endParaRPr>
          </a:p>
        </p:txBody>
      </p:sp>
      <p:sp>
        <p:nvSpPr>
          <p:cNvPr id="14" name="Content Placeholder 11"/>
          <p:cNvSpPr txBox="1">
            <a:spLocks/>
          </p:cNvSpPr>
          <p:nvPr/>
        </p:nvSpPr>
        <p:spPr>
          <a:xfrm>
            <a:off x="2455577" y="1136742"/>
            <a:ext cx="9276355" cy="3143266"/>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100" dirty="0" smtClean="0"/>
              <a:t>Can </a:t>
            </a:r>
            <a:r>
              <a:rPr lang="en-US" sz="3100" dirty="0" smtClean="0"/>
              <a:t>current </a:t>
            </a:r>
            <a:r>
              <a:rPr lang="en-US" sz="3100" dirty="0" smtClean="0"/>
              <a:t>academic research technology, like MBARI’s Coastal Profiling Float observing system, combined with local knowledge, industrial know-how and other ingredients provide </a:t>
            </a:r>
            <a:r>
              <a:rPr lang="en-US" sz="3100" dirty="0" smtClean="0"/>
              <a:t>effective, sustainable, scalable ocean observing </a:t>
            </a:r>
            <a:r>
              <a:rPr lang="en-US" sz="3100" dirty="0" smtClean="0"/>
              <a:t>systems that get the right data products to the right people at the right time to address </a:t>
            </a:r>
            <a:r>
              <a:rPr lang="en-US" sz="3100" dirty="0" smtClean="0"/>
              <a:t>current, critically </a:t>
            </a:r>
            <a:r>
              <a:rPr lang="en-US" sz="3100" dirty="0" smtClean="0"/>
              <a:t>important, global challenges?</a:t>
            </a:r>
          </a:p>
        </p:txBody>
      </p:sp>
      <p:pic>
        <p:nvPicPr>
          <p:cNvPr id="3" name="Picture 2"/>
          <p:cNvPicPr>
            <a:picLocks noChangeAspect="1"/>
          </p:cNvPicPr>
          <p:nvPr/>
        </p:nvPicPr>
        <p:blipFill>
          <a:blip r:embed="rId4"/>
          <a:stretch>
            <a:fillRect/>
          </a:stretch>
        </p:blipFill>
        <p:spPr>
          <a:xfrm>
            <a:off x="2563005" y="4552530"/>
            <a:ext cx="3456732" cy="1944793"/>
          </a:xfrm>
          <a:prstGeom prst="rect">
            <a:avLst/>
          </a:prstGeom>
        </p:spPr>
      </p:pic>
      <p:pic>
        <p:nvPicPr>
          <p:cNvPr id="4" name="Picture 3"/>
          <p:cNvPicPr>
            <a:picLocks noChangeAspect="1"/>
          </p:cNvPicPr>
          <p:nvPr/>
        </p:nvPicPr>
        <p:blipFill>
          <a:blip r:embed="rId5"/>
          <a:stretch>
            <a:fillRect/>
          </a:stretch>
        </p:blipFill>
        <p:spPr>
          <a:xfrm>
            <a:off x="6153903" y="4552530"/>
            <a:ext cx="2885193" cy="1942767"/>
          </a:xfrm>
          <a:prstGeom prst="rect">
            <a:avLst/>
          </a:prstGeom>
        </p:spPr>
      </p:pic>
      <p:pic>
        <p:nvPicPr>
          <p:cNvPr id="2" name="Picture 1"/>
          <p:cNvPicPr>
            <a:picLocks noChangeAspect="1"/>
          </p:cNvPicPr>
          <p:nvPr/>
        </p:nvPicPr>
        <p:blipFill>
          <a:blip r:embed="rId6"/>
          <a:stretch>
            <a:fillRect/>
          </a:stretch>
        </p:blipFill>
        <p:spPr>
          <a:xfrm>
            <a:off x="145982" y="-125369"/>
            <a:ext cx="2072561" cy="6817358"/>
          </a:xfrm>
          <a:prstGeom prst="rect">
            <a:avLst/>
          </a:prstGeom>
        </p:spPr>
      </p:pic>
    </p:spTree>
    <p:extLst>
      <p:ext uri="{BB962C8B-B14F-4D97-AF65-F5344CB8AC3E}">
        <p14:creationId xmlns:p14="http://schemas.microsoft.com/office/powerpoint/2010/main" val="41569643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9884646" y="3187325"/>
            <a:ext cx="2181113" cy="1463279"/>
          </a:xfrm>
          <a:prstGeom prst="rect">
            <a:avLst/>
          </a:prstGeom>
        </p:spPr>
      </p:pic>
      <p:pic>
        <p:nvPicPr>
          <p:cNvPr id="10" name="Picture 9"/>
          <p:cNvPicPr>
            <a:picLocks noChangeAspect="1"/>
          </p:cNvPicPr>
          <p:nvPr/>
        </p:nvPicPr>
        <p:blipFill>
          <a:blip r:embed="rId4"/>
          <a:stretch>
            <a:fillRect/>
          </a:stretch>
        </p:blipFill>
        <p:spPr>
          <a:xfrm>
            <a:off x="7376891" y="3767177"/>
            <a:ext cx="2759490" cy="1774506"/>
          </a:xfrm>
          <a:prstGeom prst="rect">
            <a:avLst/>
          </a:prstGeom>
        </p:spPr>
      </p:pic>
      <p:pic>
        <p:nvPicPr>
          <p:cNvPr id="4" name="Picture 3"/>
          <p:cNvPicPr>
            <a:picLocks noChangeAspect="1"/>
          </p:cNvPicPr>
          <p:nvPr/>
        </p:nvPicPr>
        <p:blipFill>
          <a:blip r:embed="rId5"/>
          <a:stretch>
            <a:fillRect/>
          </a:stretch>
        </p:blipFill>
        <p:spPr>
          <a:xfrm>
            <a:off x="337597" y="4438898"/>
            <a:ext cx="3038682" cy="2105275"/>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806659" y="13486"/>
            <a:ext cx="1051560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What is </a:t>
            </a:r>
            <a:r>
              <a:rPr lang="en-US" dirty="0" smtClean="0">
                <a:latin typeface="+mn-lt"/>
              </a:rPr>
              <a:t>an </a:t>
            </a:r>
            <a:r>
              <a:rPr lang="en-US" dirty="0" smtClean="0">
                <a:latin typeface="+mn-lt"/>
              </a:rPr>
              <a:t>Ocean </a:t>
            </a:r>
            <a:r>
              <a:rPr lang="en-US" dirty="0" smtClean="0">
                <a:latin typeface="+mn-lt"/>
              </a:rPr>
              <a:t>Observing </a:t>
            </a:r>
            <a:r>
              <a:rPr lang="en-US" dirty="0" smtClean="0">
                <a:latin typeface="+mn-lt"/>
              </a:rPr>
              <a:t>System?</a:t>
            </a:r>
            <a:endParaRPr lang="en-US" dirty="0">
              <a:latin typeface="+mn-lt"/>
            </a:endParaRPr>
          </a:p>
        </p:txBody>
      </p:sp>
      <p:sp>
        <p:nvSpPr>
          <p:cNvPr id="6" name="TextBox 5"/>
          <p:cNvSpPr txBox="1"/>
          <p:nvPr/>
        </p:nvSpPr>
        <p:spPr>
          <a:xfrm>
            <a:off x="351208" y="5713176"/>
            <a:ext cx="3469650" cy="830997"/>
          </a:xfrm>
          <a:prstGeom prst="rect">
            <a:avLst/>
          </a:prstGeom>
          <a:noFill/>
        </p:spPr>
        <p:txBody>
          <a:bodyPr wrap="square" rtlCol="0">
            <a:spAutoFit/>
          </a:bodyPr>
          <a:lstStyle/>
          <a:p>
            <a:pPr algn="ctr"/>
            <a:r>
              <a:rPr lang="en-US" sz="2400" dirty="0" smtClean="0"/>
              <a:t>Instrumented       observing platforms</a:t>
            </a:r>
            <a:endParaRPr lang="en-US" sz="2400" dirty="0"/>
          </a:p>
        </p:txBody>
      </p:sp>
      <p:sp>
        <p:nvSpPr>
          <p:cNvPr id="12" name="TextBox 11"/>
          <p:cNvSpPr txBox="1"/>
          <p:nvPr/>
        </p:nvSpPr>
        <p:spPr>
          <a:xfrm>
            <a:off x="9142358" y="704625"/>
            <a:ext cx="2837450" cy="923330"/>
          </a:xfrm>
          <a:prstGeom prst="rect">
            <a:avLst/>
          </a:prstGeom>
          <a:noFill/>
        </p:spPr>
        <p:txBody>
          <a:bodyPr wrap="square" rtlCol="0">
            <a:spAutoFit/>
          </a:bodyPr>
          <a:lstStyle/>
          <a:p>
            <a:pPr algn="ctr"/>
            <a:r>
              <a:rPr lang="en-US" dirty="0" smtClean="0"/>
              <a:t>What’s Missing: Tools to Generate </a:t>
            </a:r>
            <a:r>
              <a:rPr lang="en-US" dirty="0" smtClean="0"/>
              <a:t>a Range of Data Products</a:t>
            </a:r>
            <a:endParaRPr lang="en-US" dirty="0"/>
          </a:p>
        </p:txBody>
      </p:sp>
      <p:pic>
        <p:nvPicPr>
          <p:cNvPr id="9" name="Picture 8"/>
          <p:cNvPicPr>
            <a:picLocks noChangeAspect="1"/>
          </p:cNvPicPr>
          <p:nvPr/>
        </p:nvPicPr>
        <p:blipFill>
          <a:blip r:embed="rId6"/>
          <a:stretch>
            <a:fillRect/>
          </a:stretch>
        </p:blipFill>
        <p:spPr>
          <a:xfrm>
            <a:off x="471154" y="867158"/>
            <a:ext cx="2905125" cy="3276600"/>
          </a:xfrm>
          <a:prstGeom prst="rect">
            <a:avLst/>
          </a:prstGeom>
        </p:spPr>
      </p:pic>
      <p:sp>
        <p:nvSpPr>
          <p:cNvPr id="16" name="TextBox 15"/>
          <p:cNvSpPr txBox="1"/>
          <p:nvPr/>
        </p:nvSpPr>
        <p:spPr>
          <a:xfrm>
            <a:off x="2626135" y="3608381"/>
            <a:ext cx="1387881" cy="830997"/>
          </a:xfrm>
          <a:prstGeom prst="rect">
            <a:avLst/>
          </a:prstGeom>
          <a:noFill/>
        </p:spPr>
        <p:txBody>
          <a:bodyPr wrap="square" rtlCol="0">
            <a:spAutoFit/>
          </a:bodyPr>
          <a:lstStyle/>
          <a:p>
            <a:pPr algn="ctr"/>
            <a:r>
              <a:rPr lang="en-US" sz="2400" dirty="0" smtClean="0"/>
              <a:t>Data</a:t>
            </a:r>
          </a:p>
          <a:p>
            <a:pPr algn="ctr"/>
            <a:r>
              <a:rPr lang="en-US" sz="2400" dirty="0" smtClean="0"/>
              <a:t>Center</a:t>
            </a:r>
            <a:endParaRPr lang="en-US" sz="2400" dirty="0"/>
          </a:p>
        </p:txBody>
      </p:sp>
      <p:pic>
        <p:nvPicPr>
          <p:cNvPr id="2" name="Picture 1"/>
          <p:cNvPicPr>
            <a:picLocks noChangeAspect="1"/>
          </p:cNvPicPr>
          <p:nvPr/>
        </p:nvPicPr>
        <p:blipFill>
          <a:blip r:embed="rId7"/>
          <a:stretch>
            <a:fillRect/>
          </a:stretch>
        </p:blipFill>
        <p:spPr>
          <a:xfrm>
            <a:off x="3957510" y="904993"/>
            <a:ext cx="4066607" cy="2267491"/>
          </a:xfrm>
          <a:prstGeom prst="rect">
            <a:avLst/>
          </a:prstGeom>
        </p:spPr>
      </p:pic>
      <p:sp>
        <p:nvSpPr>
          <p:cNvPr id="17" name="TextBox 16"/>
          <p:cNvSpPr txBox="1"/>
          <p:nvPr/>
        </p:nvSpPr>
        <p:spPr>
          <a:xfrm>
            <a:off x="3987576" y="3126073"/>
            <a:ext cx="4212166" cy="461665"/>
          </a:xfrm>
          <a:prstGeom prst="rect">
            <a:avLst/>
          </a:prstGeom>
          <a:noFill/>
        </p:spPr>
        <p:txBody>
          <a:bodyPr wrap="square" rtlCol="0">
            <a:spAutoFit/>
          </a:bodyPr>
          <a:lstStyle/>
          <a:p>
            <a:pPr algn="ctr"/>
            <a:r>
              <a:rPr lang="en-US" sz="2400" dirty="0" smtClean="0"/>
              <a:t>Defensible, </a:t>
            </a:r>
            <a:r>
              <a:rPr lang="en-US" sz="2400" dirty="0" err="1" smtClean="0"/>
              <a:t>QC’d</a:t>
            </a:r>
            <a:r>
              <a:rPr lang="en-US" sz="2400" dirty="0" smtClean="0"/>
              <a:t> Research Data</a:t>
            </a:r>
            <a:endParaRPr lang="en-US" sz="2400" dirty="0"/>
          </a:p>
        </p:txBody>
      </p:sp>
      <p:sp>
        <p:nvSpPr>
          <p:cNvPr id="3" name="Bent Arrow 2"/>
          <p:cNvSpPr/>
          <p:nvPr/>
        </p:nvSpPr>
        <p:spPr>
          <a:xfrm>
            <a:off x="647272" y="3704739"/>
            <a:ext cx="775699" cy="904126"/>
          </a:xfrm>
          <a:prstGeom prst="bentArrow">
            <a:avLst>
              <a:gd name="adj1" fmla="val 20364"/>
              <a:gd name="adj2" fmla="val 25000"/>
              <a:gd name="adj3" fmla="val 25000"/>
              <a:gd name="adj4" fmla="val 4375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ight Arrow 7"/>
          <p:cNvSpPr/>
          <p:nvPr/>
        </p:nvSpPr>
        <p:spPr>
          <a:xfrm>
            <a:off x="3017422" y="957581"/>
            <a:ext cx="996594" cy="33243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Bent Arrow 18"/>
          <p:cNvSpPr/>
          <p:nvPr/>
        </p:nvSpPr>
        <p:spPr>
          <a:xfrm rot="5400000">
            <a:off x="8315517" y="784107"/>
            <a:ext cx="741297" cy="946404"/>
          </a:xfrm>
          <a:prstGeom prst="bentArrow">
            <a:avLst>
              <a:gd name="adj1" fmla="val 21898"/>
              <a:gd name="adj2" fmla="val 25000"/>
              <a:gd name="adj3" fmla="val 25000"/>
              <a:gd name="adj4" fmla="val 4375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0" name="Picture 19"/>
          <p:cNvPicPr>
            <a:picLocks noChangeAspect="1"/>
          </p:cNvPicPr>
          <p:nvPr/>
        </p:nvPicPr>
        <p:blipFill>
          <a:blip r:embed="rId8"/>
          <a:stretch>
            <a:fillRect/>
          </a:stretch>
        </p:blipFill>
        <p:spPr>
          <a:xfrm>
            <a:off x="8422532" y="1661411"/>
            <a:ext cx="2835976" cy="1595088"/>
          </a:xfrm>
          <a:prstGeom prst="rect">
            <a:avLst/>
          </a:prstGeom>
        </p:spPr>
      </p:pic>
      <p:pic>
        <p:nvPicPr>
          <p:cNvPr id="42" name="Picture 41"/>
          <p:cNvPicPr>
            <a:picLocks noChangeAspect="1"/>
          </p:cNvPicPr>
          <p:nvPr/>
        </p:nvPicPr>
        <p:blipFill>
          <a:blip r:embed="rId9"/>
          <a:stretch>
            <a:fillRect/>
          </a:stretch>
        </p:blipFill>
        <p:spPr>
          <a:xfrm>
            <a:off x="9289795" y="4809400"/>
            <a:ext cx="2861108" cy="1858404"/>
          </a:xfrm>
          <a:prstGeom prst="rect">
            <a:avLst/>
          </a:prstGeom>
        </p:spPr>
      </p:pic>
      <p:sp>
        <p:nvSpPr>
          <p:cNvPr id="43" name="TextBox 42"/>
          <p:cNvSpPr txBox="1"/>
          <p:nvPr/>
        </p:nvSpPr>
        <p:spPr>
          <a:xfrm>
            <a:off x="3844813" y="4728596"/>
            <a:ext cx="3035112" cy="1200329"/>
          </a:xfrm>
          <a:prstGeom prst="rect">
            <a:avLst/>
          </a:prstGeom>
          <a:noFill/>
        </p:spPr>
        <p:txBody>
          <a:bodyPr wrap="square" rtlCol="0">
            <a:spAutoFit/>
          </a:bodyPr>
          <a:lstStyle/>
          <a:p>
            <a:r>
              <a:rPr lang="en-US" dirty="0" smtClean="0"/>
              <a:t>The Argo system is arguably the only example of an ocean observing system and it has  ~$50M USD annual budget</a:t>
            </a:r>
            <a:endParaRPr lang="en-US" dirty="0"/>
          </a:p>
        </p:txBody>
      </p:sp>
      <p:sp>
        <p:nvSpPr>
          <p:cNvPr id="44" name="Right Arrow 43"/>
          <p:cNvSpPr/>
          <p:nvPr/>
        </p:nvSpPr>
        <p:spPr>
          <a:xfrm rot="14295225">
            <a:off x="3764387" y="3975446"/>
            <a:ext cx="1192149" cy="391339"/>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c 54"/>
          <p:cNvSpPr/>
          <p:nvPr/>
        </p:nvSpPr>
        <p:spPr>
          <a:xfrm>
            <a:off x="149111" y="765425"/>
            <a:ext cx="8050631" cy="129711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Freeform 55"/>
          <p:cNvSpPr/>
          <p:nvPr/>
        </p:nvSpPr>
        <p:spPr>
          <a:xfrm>
            <a:off x="64939" y="685864"/>
            <a:ext cx="8335698" cy="6100989"/>
          </a:xfrm>
          <a:custGeom>
            <a:avLst/>
            <a:gdLst>
              <a:gd name="connsiteX0" fmla="*/ 11478051 w 11492755"/>
              <a:gd name="connsiteY0" fmla="*/ 309472 h 7154182"/>
              <a:gd name="connsiteX1" fmla="*/ 9889094 w 11492755"/>
              <a:gd name="connsiteY1" fmla="*/ 369433 h 7154182"/>
              <a:gd name="connsiteX2" fmla="*/ 587697 w 11492755"/>
              <a:gd name="connsiteY2" fmla="*/ 496849 h 7154182"/>
              <a:gd name="connsiteX3" fmla="*/ 1314720 w 11492755"/>
              <a:gd name="connsiteY3" fmla="*/ 6702777 h 7154182"/>
              <a:gd name="connsiteX4" fmla="*/ 4222812 w 11492755"/>
              <a:gd name="connsiteY4" fmla="*/ 6350508 h 7154182"/>
              <a:gd name="connsiteX5" fmla="*/ 4507625 w 11492755"/>
              <a:gd name="connsiteY5" fmla="*/ 3757210 h 7154182"/>
              <a:gd name="connsiteX6" fmla="*/ 6928536 w 11492755"/>
              <a:gd name="connsiteY6" fmla="*/ 3607308 h 7154182"/>
              <a:gd name="connsiteX7" fmla="*/ 8727356 w 11492755"/>
              <a:gd name="connsiteY7" fmla="*/ 2205728 h 7154182"/>
              <a:gd name="connsiteX8" fmla="*/ 11478051 w 11492755"/>
              <a:gd name="connsiteY8" fmla="*/ 309472 h 7154182"/>
              <a:gd name="connsiteX0" fmla="*/ 11478051 w 11479683"/>
              <a:gd name="connsiteY0" fmla="*/ 309472 h 7154182"/>
              <a:gd name="connsiteX1" fmla="*/ 9889094 w 11479683"/>
              <a:gd name="connsiteY1" fmla="*/ 369433 h 7154182"/>
              <a:gd name="connsiteX2" fmla="*/ 587697 w 11479683"/>
              <a:gd name="connsiteY2" fmla="*/ 496849 h 7154182"/>
              <a:gd name="connsiteX3" fmla="*/ 1314720 w 11479683"/>
              <a:gd name="connsiteY3" fmla="*/ 6702777 h 7154182"/>
              <a:gd name="connsiteX4" fmla="*/ 4222812 w 11479683"/>
              <a:gd name="connsiteY4" fmla="*/ 6350508 h 7154182"/>
              <a:gd name="connsiteX5" fmla="*/ 4507625 w 11479683"/>
              <a:gd name="connsiteY5" fmla="*/ 3757210 h 7154182"/>
              <a:gd name="connsiteX6" fmla="*/ 6928536 w 11479683"/>
              <a:gd name="connsiteY6" fmla="*/ 3607308 h 7154182"/>
              <a:gd name="connsiteX7" fmla="*/ 10118277 w 11479683"/>
              <a:gd name="connsiteY7" fmla="*/ 3431904 h 7154182"/>
              <a:gd name="connsiteX8" fmla="*/ 11478051 w 11479683"/>
              <a:gd name="connsiteY8" fmla="*/ 309472 h 7154182"/>
              <a:gd name="connsiteX0" fmla="*/ 10491582 w 10807315"/>
              <a:gd name="connsiteY0" fmla="*/ 715592 h 7170523"/>
              <a:gd name="connsiteX1" fmla="*/ 9889094 w 10807315"/>
              <a:gd name="connsiteY1" fmla="*/ 385774 h 7170523"/>
              <a:gd name="connsiteX2" fmla="*/ 587697 w 10807315"/>
              <a:gd name="connsiteY2" fmla="*/ 513190 h 7170523"/>
              <a:gd name="connsiteX3" fmla="*/ 1314720 w 10807315"/>
              <a:gd name="connsiteY3" fmla="*/ 6719118 h 7170523"/>
              <a:gd name="connsiteX4" fmla="*/ 4222812 w 10807315"/>
              <a:gd name="connsiteY4" fmla="*/ 6366849 h 7170523"/>
              <a:gd name="connsiteX5" fmla="*/ 4507625 w 10807315"/>
              <a:gd name="connsiteY5" fmla="*/ 3773551 h 7170523"/>
              <a:gd name="connsiteX6" fmla="*/ 6928536 w 10807315"/>
              <a:gd name="connsiteY6" fmla="*/ 3623649 h 7170523"/>
              <a:gd name="connsiteX7" fmla="*/ 10118277 w 10807315"/>
              <a:gd name="connsiteY7" fmla="*/ 3448245 h 7170523"/>
              <a:gd name="connsiteX8" fmla="*/ 10491582 w 10807315"/>
              <a:gd name="connsiteY8" fmla="*/ 715592 h 7170523"/>
              <a:gd name="connsiteX0" fmla="*/ 10362127 w 10546766"/>
              <a:gd name="connsiteY0" fmla="*/ 715592 h 7170523"/>
              <a:gd name="connsiteX1" fmla="*/ 7993861 w 10546766"/>
              <a:gd name="connsiteY1" fmla="*/ 385774 h 7170523"/>
              <a:gd name="connsiteX2" fmla="*/ 458242 w 10546766"/>
              <a:gd name="connsiteY2" fmla="*/ 513190 h 7170523"/>
              <a:gd name="connsiteX3" fmla="*/ 1185265 w 10546766"/>
              <a:gd name="connsiteY3" fmla="*/ 6719118 h 7170523"/>
              <a:gd name="connsiteX4" fmla="*/ 4093357 w 10546766"/>
              <a:gd name="connsiteY4" fmla="*/ 6366849 h 7170523"/>
              <a:gd name="connsiteX5" fmla="*/ 4378170 w 10546766"/>
              <a:gd name="connsiteY5" fmla="*/ 3773551 h 7170523"/>
              <a:gd name="connsiteX6" fmla="*/ 6799081 w 10546766"/>
              <a:gd name="connsiteY6" fmla="*/ 3623649 h 7170523"/>
              <a:gd name="connsiteX7" fmla="*/ 9988822 w 10546766"/>
              <a:gd name="connsiteY7" fmla="*/ 3448245 h 7170523"/>
              <a:gd name="connsiteX8" fmla="*/ 10362127 w 10546766"/>
              <a:gd name="connsiteY8" fmla="*/ 715592 h 7170523"/>
              <a:gd name="connsiteX0" fmla="*/ 10577573 w 10762212"/>
              <a:gd name="connsiteY0" fmla="*/ 385726 h 6802163"/>
              <a:gd name="connsiteX1" fmla="*/ 8209307 w 10762212"/>
              <a:gd name="connsiteY1" fmla="*/ 55908 h 6802163"/>
              <a:gd name="connsiteX2" fmla="*/ 417208 w 10762212"/>
              <a:gd name="connsiteY2" fmla="*/ 703028 h 6802163"/>
              <a:gd name="connsiteX3" fmla="*/ 1400711 w 10762212"/>
              <a:gd name="connsiteY3" fmla="*/ 6389252 h 6802163"/>
              <a:gd name="connsiteX4" fmla="*/ 4308803 w 10762212"/>
              <a:gd name="connsiteY4" fmla="*/ 6036983 h 6802163"/>
              <a:gd name="connsiteX5" fmla="*/ 4593616 w 10762212"/>
              <a:gd name="connsiteY5" fmla="*/ 3443685 h 6802163"/>
              <a:gd name="connsiteX6" fmla="*/ 7014527 w 10762212"/>
              <a:gd name="connsiteY6" fmla="*/ 3293783 h 6802163"/>
              <a:gd name="connsiteX7" fmla="*/ 10204268 w 10762212"/>
              <a:gd name="connsiteY7" fmla="*/ 3118379 h 6802163"/>
              <a:gd name="connsiteX8" fmla="*/ 10577573 w 10762212"/>
              <a:gd name="connsiteY8" fmla="*/ 385726 h 6802163"/>
              <a:gd name="connsiteX0" fmla="*/ 10807153 w 10991792"/>
              <a:gd name="connsiteY0" fmla="*/ 383573 h 6624931"/>
              <a:gd name="connsiteX1" fmla="*/ 8438887 w 10991792"/>
              <a:gd name="connsiteY1" fmla="*/ 53755 h 6624931"/>
              <a:gd name="connsiteX2" fmla="*/ 646788 w 10991792"/>
              <a:gd name="connsiteY2" fmla="*/ 700875 h 6624931"/>
              <a:gd name="connsiteX3" fmla="*/ 890440 w 10991792"/>
              <a:gd name="connsiteY3" fmla="*/ 6151609 h 6624931"/>
              <a:gd name="connsiteX4" fmla="*/ 4538383 w 10991792"/>
              <a:gd name="connsiteY4" fmla="*/ 6034830 h 6624931"/>
              <a:gd name="connsiteX5" fmla="*/ 4823196 w 10991792"/>
              <a:gd name="connsiteY5" fmla="*/ 3441532 h 6624931"/>
              <a:gd name="connsiteX6" fmla="*/ 7244107 w 10991792"/>
              <a:gd name="connsiteY6" fmla="*/ 3291630 h 6624931"/>
              <a:gd name="connsiteX7" fmla="*/ 10433848 w 10991792"/>
              <a:gd name="connsiteY7" fmla="*/ 3116226 h 6624931"/>
              <a:gd name="connsiteX8" fmla="*/ 10807153 w 10991792"/>
              <a:gd name="connsiteY8" fmla="*/ 383573 h 6624931"/>
              <a:gd name="connsiteX0" fmla="*/ 10836999 w 11021638"/>
              <a:gd name="connsiteY0" fmla="*/ 383573 h 6527809"/>
              <a:gd name="connsiteX1" fmla="*/ 8468733 w 11021638"/>
              <a:gd name="connsiteY1" fmla="*/ 53755 h 6527809"/>
              <a:gd name="connsiteX2" fmla="*/ 676634 w 11021638"/>
              <a:gd name="connsiteY2" fmla="*/ 700875 h 6527809"/>
              <a:gd name="connsiteX3" fmla="*/ 920286 w 11021638"/>
              <a:gd name="connsiteY3" fmla="*/ 6151609 h 6527809"/>
              <a:gd name="connsiteX4" fmla="*/ 5229163 w 11021638"/>
              <a:gd name="connsiteY4" fmla="*/ 5766858 h 6527809"/>
              <a:gd name="connsiteX5" fmla="*/ 4853042 w 11021638"/>
              <a:gd name="connsiteY5" fmla="*/ 3441532 h 6527809"/>
              <a:gd name="connsiteX6" fmla="*/ 7273953 w 11021638"/>
              <a:gd name="connsiteY6" fmla="*/ 3291630 h 6527809"/>
              <a:gd name="connsiteX7" fmla="*/ 10463694 w 11021638"/>
              <a:gd name="connsiteY7" fmla="*/ 3116226 h 6527809"/>
              <a:gd name="connsiteX8" fmla="*/ 10836999 w 11021638"/>
              <a:gd name="connsiteY8" fmla="*/ 383573 h 6527809"/>
              <a:gd name="connsiteX0" fmla="*/ 10918972 w 11103611"/>
              <a:gd name="connsiteY0" fmla="*/ 383573 h 6480292"/>
              <a:gd name="connsiteX1" fmla="*/ 8550706 w 11103611"/>
              <a:gd name="connsiteY1" fmla="*/ 53755 h 6480292"/>
              <a:gd name="connsiteX2" fmla="*/ 758607 w 11103611"/>
              <a:gd name="connsiteY2" fmla="*/ 700875 h 6480292"/>
              <a:gd name="connsiteX3" fmla="*/ 325865 w 11103611"/>
              <a:gd name="connsiteY3" fmla="*/ 1342892 h 6480292"/>
              <a:gd name="connsiteX4" fmla="*/ 1002259 w 11103611"/>
              <a:gd name="connsiteY4" fmla="*/ 6151609 h 6480292"/>
              <a:gd name="connsiteX5" fmla="*/ 5311136 w 11103611"/>
              <a:gd name="connsiteY5" fmla="*/ 5766858 h 6480292"/>
              <a:gd name="connsiteX6" fmla="*/ 4935015 w 11103611"/>
              <a:gd name="connsiteY6" fmla="*/ 3441532 h 6480292"/>
              <a:gd name="connsiteX7" fmla="*/ 7355926 w 11103611"/>
              <a:gd name="connsiteY7" fmla="*/ 3291630 h 6480292"/>
              <a:gd name="connsiteX8" fmla="*/ 10545667 w 11103611"/>
              <a:gd name="connsiteY8" fmla="*/ 3116226 h 6480292"/>
              <a:gd name="connsiteX9" fmla="*/ 10918972 w 11103611"/>
              <a:gd name="connsiteY9" fmla="*/ 383573 h 6480292"/>
              <a:gd name="connsiteX0" fmla="*/ 10905392 w 11090031"/>
              <a:gd name="connsiteY0" fmla="*/ 383573 h 6350549"/>
              <a:gd name="connsiteX1" fmla="*/ 8537126 w 11090031"/>
              <a:gd name="connsiteY1" fmla="*/ 53755 h 6350549"/>
              <a:gd name="connsiteX2" fmla="*/ 745027 w 11090031"/>
              <a:gd name="connsiteY2" fmla="*/ 700875 h 6350549"/>
              <a:gd name="connsiteX3" fmla="*/ 341878 w 11090031"/>
              <a:gd name="connsiteY3" fmla="*/ 3096894 h 6350549"/>
              <a:gd name="connsiteX4" fmla="*/ 988679 w 11090031"/>
              <a:gd name="connsiteY4" fmla="*/ 6151609 h 6350549"/>
              <a:gd name="connsiteX5" fmla="*/ 5297556 w 11090031"/>
              <a:gd name="connsiteY5" fmla="*/ 5766858 h 6350549"/>
              <a:gd name="connsiteX6" fmla="*/ 4921435 w 11090031"/>
              <a:gd name="connsiteY6" fmla="*/ 3441532 h 6350549"/>
              <a:gd name="connsiteX7" fmla="*/ 7342346 w 11090031"/>
              <a:gd name="connsiteY7" fmla="*/ 3291630 h 6350549"/>
              <a:gd name="connsiteX8" fmla="*/ 10532087 w 11090031"/>
              <a:gd name="connsiteY8" fmla="*/ 3116226 h 6350549"/>
              <a:gd name="connsiteX9" fmla="*/ 10905392 w 11090031"/>
              <a:gd name="connsiteY9" fmla="*/ 383573 h 6350549"/>
              <a:gd name="connsiteX0" fmla="*/ 10605476 w 10790115"/>
              <a:gd name="connsiteY0" fmla="*/ 481838 h 6448814"/>
              <a:gd name="connsiteX1" fmla="*/ 8237210 w 10790115"/>
              <a:gd name="connsiteY1" fmla="*/ 152020 h 6448814"/>
              <a:gd name="connsiteX2" fmla="*/ 1125774 w 10790115"/>
              <a:gd name="connsiteY2" fmla="*/ 271316 h 6448814"/>
              <a:gd name="connsiteX3" fmla="*/ 41962 w 10790115"/>
              <a:gd name="connsiteY3" fmla="*/ 3195159 h 6448814"/>
              <a:gd name="connsiteX4" fmla="*/ 688763 w 10790115"/>
              <a:gd name="connsiteY4" fmla="*/ 6249874 h 6448814"/>
              <a:gd name="connsiteX5" fmla="*/ 4997640 w 10790115"/>
              <a:gd name="connsiteY5" fmla="*/ 5865123 h 6448814"/>
              <a:gd name="connsiteX6" fmla="*/ 4621519 w 10790115"/>
              <a:gd name="connsiteY6" fmla="*/ 3539797 h 6448814"/>
              <a:gd name="connsiteX7" fmla="*/ 7042430 w 10790115"/>
              <a:gd name="connsiteY7" fmla="*/ 3389895 h 6448814"/>
              <a:gd name="connsiteX8" fmla="*/ 10232171 w 10790115"/>
              <a:gd name="connsiteY8" fmla="*/ 3214491 h 6448814"/>
              <a:gd name="connsiteX9" fmla="*/ 10605476 w 10790115"/>
              <a:gd name="connsiteY9" fmla="*/ 481838 h 6448814"/>
              <a:gd name="connsiteX0" fmla="*/ 10605476 w 10790115"/>
              <a:gd name="connsiteY0" fmla="*/ 481838 h 6446071"/>
              <a:gd name="connsiteX1" fmla="*/ 8237210 w 10790115"/>
              <a:gd name="connsiteY1" fmla="*/ 152020 h 6446071"/>
              <a:gd name="connsiteX2" fmla="*/ 1125774 w 10790115"/>
              <a:gd name="connsiteY2" fmla="*/ 271316 h 6446071"/>
              <a:gd name="connsiteX3" fmla="*/ 41962 w 10790115"/>
              <a:gd name="connsiteY3" fmla="*/ 3195159 h 6446071"/>
              <a:gd name="connsiteX4" fmla="*/ 688763 w 10790115"/>
              <a:gd name="connsiteY4" fmla="*/ 6249874 h 6446071"/>
              <a:gd name="connsiteX5" fmla="*/ 4997640 w 10790115"/>
              <a:gd name="connsiteY5" fmla="*/ 5865123 h 6446071"/>
              <a:gd name="connsiteX6" fmla="*/ 4976647 w 10790115"/>
              <a:gd name="connsiteY6" fmla="*/ 3621001 h 6446071"/>
              <a:gd name="connsiteX7" fmla="*/ 7042430 w 10790115"/>
              <a:gd name="connsiteY7" fmla="*/ 3389895 h 6446071"/>
              <a:gd name="connsiteX8" fmla="*/ 10232171 w 10790115"/>
              <a:gd name="connsiteY8" fmla="*/ 3214491 h 6446071"/>
              <a:gd name="connsiteX9" fmla="*/ 10605476 w 10790115"/>
              <a:gd name="connsiteY9" fmla="*/ 481838 h 6446071"/>
              <a:gd name="connsiteX0" fmla="*/ 10605476 w 10790115"/>
              <a:gd name="connsiteY0" fmla="*/ 481838 h 6522384"/>
              <a:gd name="connsiteX1" fmla="*/ 8237210 w 10790115"/>
              <a:gd name="connsiteY1" fmla="*/ 152020 h 6522384"/>
              <a:gd name="connsiteX2" fmla="*/ 1125774 w 10790115"/>
              <a:gd name="connsiteY2" fmla="*/ 271316 h 6522384"/>
              <a:gd name="connsiteX3" fmla="*/ 41962 w 10790115"/>
              <a:gd name="connsiteY3" fmla="*/ 3195159 h 6522384"/>
              <a:gd name="connsiteX4" fmla="*/ 688763 w 10790115"/>
              <a:gd name="connsiteY4" fmla="*/ 6249874 h 6522384"/>
              <a:gd name="connsiteX5" fmla="*/ 4563594 w 10790115"/>
              <a:gd name="connsiteY5" fmla="*/ 6076253 h 6522384"/>
              <a:gd name="connsiteX6" fmla="*/ 4976647 w 10790115"/>
              <a:gd name="connsiteY6" fmla="*/ 3621001 h 6522384"/>
              <a:gd name="connsiteX7" fmla="*/ 7042430 w 10790115"/>
              <a:gd name="connsiteY7" fmla="*/ 3389895 h 6522384"/>
              <a:gd name="connsiteX8" fmla="*/ 10232171 w 10790115"/>
              <a:gd name="connsiteY8" fmla="*/ 3214491 h 6522384"/>
              <a:gd name="connsiteX9" fmla="*/ 10605476 w 10790115"/>
              <a:gd name="connsiteY9" fmla="*/ 481838 h 6522384"/>
              <a:gd name="connsiteX0" fmla="*/ 10299671 w 10594786"/>
              <a:gd name="connsiteY0" fmla="*/ 515937 h 6524001"/>
              <a:gd name="connsiteX1" fmla="*/ 8237210 w 10594786"/>
              <a:gd name="connsiteY1" fmla="*/ 153637 h 6524001"/>
              <a:gd name="connsiteX2" fmla="*/ 1125774 w 10594786"/>
              <a:gd name="connsiteY2" fmla="*/ 272933 h 6524001"/>
              <a:gd name="connsiteX3" fmla="*/ 41962 w 10594786"/>
              <a:gd name="connsiteY3" fmla="*/ 3196776 h 6524001"/>
              <a:gd name="connsiteX4" fmla="*/ 688763 w 10594786"/>
              <a:gd name="connsiteY4" fmla="*/ 6251491 h 6524001"/>
              <a:gd name="connsiteX5" fmla="*/ 4563594 w 10594786"/>
              <a:gd name="connsiteY5" fmla="*/ 6077870 h 6524001"/>
              <a:gd name="connsiteX6" fmla="*/ 4976647 w 10594786"/>
              <a:gd name="connsiteY6" fmla="*/ 3622618 h 6524001"/>
              <a:gd name="connsiteX7" fmla="*/ 7042430 w 10594786"/>
              <a:gd name="connsiteY7" fmla="*/ 3391512 h 6524001"/>
              <a:gd name="connsiteX8" fmla="*/ 10232171 w 10594786"/>
              <a:gd name="connsiteY8" fmla="*/ 3216108 h 6524001"/>
              <a:gd name="connsiteX9" fmla="*/ 10299671 w 10594786"/>
              <a:gd name="connsiteY9" fmla="*/ 515937 h 6524001"/>
              <a:gd name="connsiteX0" fmla="*/ 10299671 w 10781052"/>
              <a:gd name="connsiteY0" fmla="*/ 515937 h 6524001"/>
              <a:gd name="connsiteX1" fmla="*/ 8237210 w 10781052"/>
              <a:gd name="connsiteY1" fmla="*/ 153637 h 6524001"/>
              <a:gd name="connsiteX2" fmla="*/ 1125774 w 10781052"/>
              <a:gd name="connsiteY2" fmla="*/ 272933 h 6524001"/>
              <a:gd name="connsiteX3" fmla="*/ 41962 w 10781052"/>
              <a:gd name="connsiteY3" fmla="*/ 3196776 h 6524001"/>
              <a:gd name="connsiteX4" fmla="*/ 688763 w 10781052"/>
              <a:gd name="connsiteY4" fmla="*/ 6251491 h 6524001"/>
              <a:gd name="connsiteX5" fmla="*/ 4563594 w 10781052"/>
              <a:gd name="connsiteY5" fmla="*/ 6077870 h 6524001"/>
              <a:gd name="connsiteX6" fmla="*/ 4976647 w 10781052"/>
              <a:gd name="connsiteY6" fmla="*/ 3622618 h 6524001"/>
              <a:gd name="connsiteX7" fmla="*/ 7042430 w 10781052"/>
              <a:gd name="connsiteY7" fmla="*/ 3391512 h 6524001"/>
              <a:gd name="connsiteX8" fmla="*/ 10508383 w 10781052"/>
              <a:gd name="connsiteY8" fmla="*/ 2940015 h 6524001"/>
              <a:gd name="connsiteX9" fmla="*/ 10299671 w 10781052"/>
              <a:gd name="connsiteY9" fmla="*/ 515937 h 6524001"/>
              <a:gd name="connsiteX0" fmla="*/ 10299671 w 10839660"/>
              <a:gd name="connsiteY0" fmla="*/ 515937 h 6524001"/>
              <a:gd name="connsiteX1" fmla="*/ 8237210 w 10839660"/>
              <a:gd name="connsiteY1" fmla="*/ 153637 h 6524001"/>
              <a:gd name="connsiteX2" fmla="*/ 1125774 w 10839660"/>
              <a:gd name="connsiteY2" fmla="*/ 272933 h 6524001"/>
              <a:gd name="connsiteX3" fmla="*/ 41962 w 10839660"/>
              <a:gd name="connsiteY3" fmla="*/ 3196776 h 6524001"/>
              <a:gd name="connsiteX4" fmla="*/ 688763 w 10839660"/>
              <a:gd name="connsiteY4" fmla="*/ 6251491 h 6524001"/>
              <a:gd name="connsiteX5" fmla="*/ 4563594 w 10839660"/>
              <a:gd name="connsiteY5" fmla="*/ 6077870 h 6524001"/>
              <a:gd name="connsiteX6" fmla="*/ 4976647 w 10839660"/>
              <a:gd name="connsiteY6" fmla="*/ 3622618 h 6524001"/>
              <a:gd name="connsiteX7" fmla="*/ 7042430 w 10839660"/>
              <a:gd name="connsiteY7" fmla="*/ 3391512 h 6524001"/>
              <a:gd name="connsiteX8" fmla="*/ 10508383 w 10839660"/>
              <a:gd name="connsiteY8" fmla="*/ 2940015 h 6524001"/>
              <a:gd name="connsiteX9" fmla="*/ 10676094 w 10839660"/>
              <a:gd name="connsiteY9" fmla="*/ 1377812 h 6524001"/>
              <a:gd name="connsiteX10" fmla="*/ 10299671 w 10839660"/>
              <a:gd name="connsiteY10" fmla="*/ 515937 h 6524001"/>
              <a:gd name="connsiteX0" fmla="*/ 10299671 w 10735439"/>
              <a:gd name="connsiteY0" fmla="*/ 515937 h 6524001"/>
              <a:gd name="connsiteX1" fmla="*/ 8237210 w 10735439"/>
              <a:gd name="connsiteY1" fmla="*/ 153637 h 6524001"/>
              <a:gd name="connsiteX2" fmla="*/ 1125774 w 10735439"/>
              <a:gd name="connsiteY2" fmla="*/ 272933 h 6524001"/>
              <a:gd name="connsiteX3" fmla="*/ 41962 w 10735439"/>
              <a:gd name="connsiteY3" fmla="*/ 3196776 h 6524001"/>
              <a:gd name="connsiteX4" fmla="*/ 688763 w 10735439"/>
              <a:gd name="connsiteY4" fmla="*/ 6251491 h 6524001"/>
              <a:gd name="connsiteX5" fmla="*/ 4563594 w 10735439"/>
              <a:gd name="connsiteY5" fmla="*/ 6077870 h 6524001"/>
              <a:gd name="connsiteX6" fmla="*/ 4976647 w 10735439"/>
              <a:gd name="connsiteY6" fmla="*/ 3622618 h 6524001"/>
              <a:gd name="connsiteX7" fmla="*/ 7042430 w 10735439"/>
              <a:gd name="connsiteY7" fmla="*/ 3391512 h 6524001"/>
              <a:gd name="connsiteX8" fmla="*/ 10508383 w 10735439"/>
              <a:gd name="connsiteY8" fmla="*/ 2940015 h 6524001"/>
              <a:gd name="connsiteX9" fmla="*/ 10390019 w 10735439"/>
              <a:gd name="connsiteY9" fmla="*/ 1865034 h 6524001"/>
              <a:gd name="connsiteX10" fmla="*/ 10299671 w 10735439"/>
              <a:gd name="connsiteY10" fmla="*/ 515937 h 6524001"/>
              <a:gd name="connsiteX0" fmla="*/ 10299671 w 10476784"/>
              <a:gd name="connsiteY0" fmla="*/ 515937 h 6524001"/>
              <a:gd name="connsiteX1" fmla="*/ 8237210 w 10476784"/>
              <a:gd name="connsiteY1" fmla="*/ 153637 h 6524001"/>
              <a:gd name="connsiteX2" fmla="*/ 1125774 w 10476784"/>
              <a:gd name="connsiteY2" fmla="*/ 272933 h 6524001"/>
              <a:gd name="connsiteX3" fmla="*/ 41962 w 10476784"/>
              <a:gd name="connsiteY3" fmla="*/ 3196776 h 6524001"/>
              <a:gd name="connsiteX4" fmla="*/ 688763 w 10476784"/>
              <a:gd name="connsiteY4" fmla="*/ 6251491 h 6524001"/>
              <a:gd name="connsiteX5" fmla="*/ 4563594 w 10476784"/>
              <a:gd name="connsiteY5" fmla="*/ 6077870 h 6524001"/>
              <a:gd name="connsiteX6" fmla="*/ 4976647 w 10476784"/>
              <a:gd name="connsiteY6" fmla="*/ 3622618 h 6524001"/>
              <a:gd name="connsiteX7" fmla="*/ 7042430 w 10476784"/>
              <a:gd name="connsiteY7" fmla="*/ 3391512 h 6524001"/>
              <a:gd name="connsiteX8" fmla="*/ 9857314 w 10476784"/>
              <a:gd name="connsiteY8" fmla="*/ 3061820 h 6524001"/>
              <a:gd name="connsiteX9" fmla="*/ 10390019 w 10476784"/>
              <a:gd name="connsiteY9" fmla="*/ 1865034 h 6524001"/>
              <a:gd name="connsiteX10" fmla="*/ 10299671 w 10476784"/>
              <a:gd name="connsiteY10" fmla="*/ 515937 h 6524001"/>
              <a:gd name="connsiteX0" fmla="*/ 10299671 w 10489112"/>
              <a:gd name="connsiteY0" fmla="*/ 515937 h 6524001"/>
              <a:gd name="connsiteX1" fmla="*/ 8237210 w 10489112"/>
              <a:gd name="connsiteY1" fmla="*/ 153637 h 6524001"/>
              <a:gd name="connsiteX2" fmla="*/ 1125774 w 10489112"/>
              <a:gd name="connsiteY2" fmla="*/ 272933 h 6524001"/>
              <a:gd name="connsiteX3" fmla="*/ 41962 w 10489112"/>
              <a:gd name="connsiteY3" fmla="*/ 3196776 h 6524001"/>
              <a:gd name="connsiteX4" fmla="*/ 688763 w 10489112"/>
              <a:gd name="connsiteY4" fmla="*/ 6251491 h 6524001"/>
              <a:gd name="connsiteX5" fmla="*/ 4563594 w 10489112"/>
              <a:gd name="connsiteY5" fmla="*/ 6077870 h 6524001"/>
              <a:gd name="connsiteX6" fmla="*/ 4976647 w 10489112"/>
              <a:gd name="connsiteY6" fmla="*/ 3622618 h 6524001"/>
              <a:gd name="connsiteX7" fmla="*/ 7042430 w 10489112"/>
              <a:gd name="connsiteY7" fmla="*/ 3391512 h 6524001"/>
              <a:gd name="connsiteX8" fmla="*/ 10143390 w 10489112"/>
              <a:gd name="connsiteY8" fmla="*/ 3110543 h 6524001"/>
              <a:gd name="connsiteX9" fmla="*/ 10390019 w 10489112"/>
              <a:gd name="connsiteY9" fmla="*/ 1865034 h 6524001"/>
              <a:gd name="connsiteX10" fmla="*/ 10299671 w 10489112"/>
              <a:gd name="connsiteY10" fmla="*/ 515937 h 6524001"/>
              <a:gd name="connsiteX0" fmla="*/ 10299671 w 10476784"/>
              <a:gd name="connsiteY0" fmla="*/ 515937 h 6524001"/>
              <a:gd name="connsiteX1" fmla="*/ 8237210 w 10476784"/>
              <a:gd name="connsiteY1" fmla="*/ 153637 h 6524001"/>
              <a:gd name="connsiteX2" fmla="*/ 1125774 w 10476784"/>
              <a:gd name="connsiteY2" fmla="*/ 272933 h 6524001"/>
              <a:gd name="connsiteX3" fmla="*/ 41962 w 10476784"/>
              <a:gd name="connsiteY3" fmla="*/ 3196776 h 6524001"/>
              <a:gd name="connsiteX4" fmla="*/ 688763 w 10476784"/>
              <a:gd name="connsiteY4" fmla="*/ 6251491 h 6524001"/>
              <a:gd name="connsiteX5" fmla="*/ 4563594 w 10476784"/>
              <a:gd name="connsiteY5" fmla="*/ 6077870 h 6524001"/>
              <a:gd name="connsiteX6" fmla="*/ 4976647 w 10476784"/>
              <a:gd name="connsiteY6" fmla="*/ 3622618 h 6524001"/>
              <a:gd name="connsiteX7" fmla="*/ 7259454 w 10476784"/>
              <a:gd name="connsiteY7" fmla="*/ 3294067 h 6524001"/>
              <a:gd name="connsiteX8" fmla="*/ 10143390 w 10476784"/>
              <a:gd name="connsiteY8" fmla="*/ 3110543 h 6524001"/>
              <a:gd name="connsiteX9" fmla="*/ 10390019 w 10476784"/>
              <a:gd name="connsiteY9" fmla="*/ 1865034 h 6524001"/>
              <a:gd name="connsiteX10" fmla="*/ 10299671 w 10476784"/>
              <a:gd name="connsiteY10" fmla="*/ 515937 h 6524001"/>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99671 w 10476784"/>
              <a:gd name="connsiteY0" fmla="*/ 515937 h 6529499"/>
              <a:gd name="connsiteX1" fmla="*/ 8237210 w 10476784"/>
              <a:gd name="connsiteY1" fmla="*/ 153637 h 6529499"/>
              <a:gd name="connsiteX2" fmla="*/ 1125774 w 10476784"/>
              <a:gd name="connsiteY2" fmla="*/ 272933 h 6529499"/>
              <a:gd name="connsiteX3" fmla="*/ 41962 w 10476784"/>
              <a:gd name="connsiteY3" fmla="*/ 3196776 h 6529499"/>
              <a:gd name="connsiteX4" fmla="*/ 688763 w 10476784"/>
              <a:gd name="connsiteY4" fmla="*/ 6251491 h 6529499"/>
              <a:gd name="connsiteX5" fmla="*/ 4563594 w 10476784"/>
              <a:gd name="connsiteY5" fmla="*/ 6077870 h 6529499"/>
              <a:gd name="connsiteX6" fmla="*/ 4996376 w 10476784"/>
              <a:gd name="connsiteY6" fmla="*/ 3508934 h 6529499"/>
              <a:gd name="connsiteX7" fmla="*/ 7259454 w 10476784"/>
              <a:gd name="connsiteY7" fmla="*/ 3294067 h 6529499"/>
              <a:gd name="connsiteX8" fmla="*/ 10143390 w 10476784"/>
              <a:gd name="connsiteY8" fmla="*/ 3110543 h 6529499"/>
              <a:gd name="connsiteX9" fmla="*/ 10390019 w 10476784"/>
              <a:gd name="connsiteY9" fmla="*/ 1865034 h 6529499"/>
              <a:gd name="connsiteX10" fmla="*/ 10299671 w 10476784"/>
              <a:gd name="connsiteY10" fmla="*/ 515937 h 6529499"/>
              <a:gd name="connsiteX0" fmla="*/ 10260880 w 10699044"/>
              <a:gd name="connsiteY0" fmla="*/ 515937 h 6529499"/>
              <a:gd name="connsiteX1" fmla="*/ 4656997 w 10699044"/>
              <a:gd name="connsiteY1" fmla="*/ 153637 h 6529499"/>
              <a:gd name="connsiteX2" fmla="*/ 1086983 w 10699044"/>
              <a:gd name="connsiteY2" fmla="*/ 272933 h 6529499"/>
              <a:gd name="connsiteX3" fmla="*/ 3171 w 10699044"/>
              <a:gd name="connsiteY3" fmla="*/ 3196776 h 6529499"/>
              <a:gd name="connsiteX4" fmla="*/ 649972 w 10699044"/>
              <a:gd name="connsiteY4" fmla="*/ 6251491 h 6529499"/>
              <a:gd name="connsiteX5" fmla="*/ 4524803 w 10699044"/>
              <a:gd name="connsiteY5" fmla="*/ 6077870 h 6529499"/>
              <a:gd name="connsiteX6" fmla="*/ 4957585 w 10699044"/>
              <a:gd name="connsiteY6" fmla="*/ 3508934 h 6529499"/>
              <a:gd name="connsiteX7" fmla="*/ 7220663 w 10699044"/>
              <a:gd name="connsiteY7" fmla="*/ 3294067 h 6529499"/>
              <a:gd name="connsiteX8" fmla="*/ 10104599 w 10699044"/>
              <a:gd name="connsiteY8" fmla="*/ 3110543 h 6529499"/>
              <a:gd name="connsiteX9" fmla="*/ 10351228 w 10699044"/>
              <a:gd name="connsiteY9" fmla="*/ 1865034 h 6529499"/>
              <a:gd name="connsiteX10" fmla="*/ 10260880 w 10699044"/>
              <a:gd name="connsiteY10" fmla="*/ 515937 h 6529499"/>
              <a:gd name="connsiteX0" fmla="*/ 10263123 w 10701287"/>
              <a:gd name="connsiteY0" fmla="*/ 410930 h 6424492"/>
              <a:gd name="connsiteX1" fmla="*/ 4659240 w 10701287"/>
              <a:gd name="connsiteY1" fmla="*/ 48630 h 6424492"/>
              <a:gd name="connsiteX2" fmla="*/ 1089226 w 10701287"/>
              <a:gd name="connsiteY2" fmla="*/ 167926 h 6424492"/>
              <a:gd name="connsiteX3" fmla="*/ 5414 w 10701287"/>
              <a:gd name="connsiteY3" fmla="*/ 3091769 h 6424492"/>
              <a:gd name="connsiteX4" fmla="*/ 652215 w 10701287"/>
              <a:gd name="connsiteY4" fmla="*/ 6146484 h 6424492"/>
              <a:gd name="connsiteX5" fmla="*/ 4527046 w 10701287"/>
              <a:gd name="connsiteY5" fmla="*/ 5972863 h 6424492"/>
              <a:gd name="connsiteX6" fmla="*/ 4959828 w 10701287"/>
              <a:gd name="connsiteY6" fmla="*/ 3403927 h 6424492"/>
              <a:gd name="connsiteX7" fmla="*/ 7222906 w 10701287"/>
              <a:gd name="connsiteY7" fmla="*/ 3189060 h 6424492"/>
              <a:gd name="connsiteX8" fmla="*/ 10106842 w 10701287"/>
              <a:gd name="connsiteY8" fmla="*/ 3005536 h 6424492"/>
              <a:gd name="connsiteX9" fmla="*/ 10353471 w 10701287"/>
              <a:gd name="connsiteY9" fmla="*/ 1760027 h 6424492"/>
              <a:gd name="connsiteX10" fmla="*/ 10263123 w 10701287"/>
              <a:gd name="connsiteY10" fmla="*/ 410930 h 6424492"/>
              <a:gd name="connsiteX0" fmla="*/ 10263123 w 10701287"/>
              <a:gd name="connsiteY0" fmla="*/ 410929 h 6375014"/>
              <a:gd name="connsiteX1" fmla="*/ 4659240 w 10701287"/>
              <a:gd name="connsiteY1" fmla="*/ 48629 h 6375014"/>
              <a:gd name="connsiteX2" fmla="*/ 1089226 w 10701287"/>
              <a:gd name="connsiteY2" fmla="*/ 167925 h 6375014"/>
              <a:gd name="connsiteX3" fmla="*/ 5414 w 10701287"/>
              <a:gd name="connsiteY3" fmla="*/ 3091768 h 6375014"/>
              <a:gd name="connsiteX4" fmla="*/ 652215 w 10701287"/>
              <a:gd name="connsiteY4" fmla="*/ 6146483 h 6375014"/>
              <a:gd name="connsiteX5" fmla="*/ 4527046 w 10701287"/>
              <a:gd name="connsiteY5" fmla="*/ 5972862 h 6375014"/>
              <a:gd name="connsiteX6" fmla="*/ 4809517 w 10701287"/>
              <a:gd name="connsiteY6" fmla="*/ 4529073 h 6375014"/>
              <a:gd name="connsiteX7" fmla="*/ 4959828 w 10701287"/>
              <a:gd name="connsiteY7" fmla="*/ 3403926 h 6375014"/>
              <a:gd name="connsiteX8" fmla="*/ 7222906 w 10701287"/>
              <a:gd name="connsiteY8" fmla="*/ 3189059 h 6375014"/>
              <a:gd name="connsiteX9" fmla="*/ 10106842 w 10701287"/>
              <a:gd name="connsiteY9" fmla="*/ 3005535 h 6375014"/>
              <a:gd name="connsiteX10" fmla="*/ 10353471 w 10701287"/>
              <a:gd name="connsiteY10" fmla="*/ 1760026 h 6375014"/>
              <a:gd name="connsiteX11" fmla="*/ 10263123 w 10701287"/>
              <a:gd name="connsiteY11" fmla="*/ 410929 h 6375014"/>
              <a:gd name="connsiteX0" fmla="*/ 10263123 w 10701287"/>
              <a:gd name="connsiteY0" fmla="*/ 410929 h 6375014"/>
              <a:gd name="connsiteX1" fmla="*/ 4659240 w 10701287"/>
              <a:gd name="connsiteY1" fmla="*/ 48629 h 6375014"/>
              <a:gd name="connsiteX2" fmla="*/ 1089226 w 10701287"/>
              <a:gd name="connsiteY2" fmla="*/ 167925 h 6375014"/>
              <a:gd name="connsiteX3" fmla="*/ 5414 w 10701287"/>
              <a:gd name="connsiteY3" fmla="*/ 3091768 h 6375014"/>
              <a:gd name="connsiteX4" fmla="*/ 652215 w 10701287"/>
              <a:gd name="connsiteY4" fmla="*/ 6146483 h 6375014"/>
              <a:gd name="connsiteX5" fmla="*/ 4527046 w 10701287"/>
              <a:gd name="connsiteY5" fmla="*/ 5972862 h 6375014"/>
              <a:gd name="connsiteX6" fmla="*/ 4424793 w 10701287"/>
              <a:gd name="connsiteY6" fmla="*/ 4529073 h 6375014"/>
              <a:gd name="connsiteX7" fmla="*/ 4959828 w 10701287"/>
              <a:gd name="connsiteY7" fmla="*/ 3403926 h 6375014"/>
              <a:gd name="connsiteX8" fmla="*/ 7222906 w 10701287"/>
              <a:gd name="connsiteY8" fmla="*/ 3189059 h 6375014"/>
              <a:gd name="connsiteX9" fmla="*/ 10106842 w 10701287"/>
              <a:gd name="connsiteY9" fmla="*/ 3005535 h 6375014"/>
              <a:gd name="connsiteX10" fmla="*/ 10353471 w 10701287"/>
              <a:gd name="connsiteY10" fmla="*/ 1760026 h 6375014"/>
              <a:gd name="connsiteX11" fmla="*/ 10263123 w 10701287"/>
              <a:gd name="connsiteY11" fmla="*/ 410929 h 6375014"/>
              <a:gd name="connsiteX0" fmla="*/ 10263123 w 10701287"/>
              <a:gd name="connsiteY0" fmla="*/ 410929 h 6447437"/>
              <a:gd name="connsiteX1" fmla="*/ 4659240 w 10701287"/>
              <a:gd name="connsiteY1" fmla="*/ 48629 h 6447437"/>
              <a:gd name="connsiteX2" fmla="*/ 1089226 w 10701287"/>
              <a:gd name="connsiteY2" fmla="*/ 167925 h 6447437"/>
              <a:gd name="connsiteX3" fmla="*/ 5414 w 10701287"/>
              <a:gd name="connsiteY3" fmla="*/ 3091768 h 6447437"/>
              <a:gd name="connsiteX4" fmla="*/ 652215 w 10701287"/>
              <a:gd name="connsiteY4" fmla="*/ 6146483 h 6447437"/>
              <a:gd name="connsiteX5" fmla="*/ 4073270 w 10701287"/>
              <a:gd name="connsiteY5" fmla="*/ 6151510 h 6447437"/>
              <a:gd name="connsiteX6" fmla="*/ 4424793 w 10701287"/>
              <a:gd name="connsiteY6" fmla="*/ 4529073 h 6447437"/>
              <a:gd name="connsiteX7" fmla="*/ 4959828 w 10701287"/>
              <a:gd name="connsiteY7" fmla="*/ 3403926 h 6447437"/>
              <a:gd name="connsiteX8" fmla="*/ 7222906 w 10701287"/>
              <a:gd name="connsiteY8" fmla="*/ 3189059 h 6447437"/>
              <a:gd name="connsiteX9" fmla="*/ 10106842 w 10701287"/>
              <a:gd name="connsiteY9" fmla="*/ 3005535 h 6447437"/>
              <a:gd name="connsiteX10" fmla="*/ 10353471 w 10701287"/>
              <a:gd name="connsiteY10" fmla="*/ 1760026 h 6447437"/>
              <a:gd name="connsiteX11" fmla="*/ 10263123 w 10701287"/>
              <a:gd name="connsiteY11" fmla="*/ 410929 h 6447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01287" h="6447437">
                <a:moveTo>
                  <a:pt x="10263123" y="410929"/>
                </a:moveTo>
                <a:cubicBezTo>
                  <a:pt x="9314085" y="125696"/>
                  <a:pt x="6188223" y="89130"/>
                  <a:pt x="4659240" y="48629"/>
                </a:cubicBezTo>
                <a:cubicBezTo>
                  <a:pt x="3130257" y="8128"/>
                  <a:pt x="2042428" y="-79413"/>
                  <a:pt x="1089226" y="167925"/>
                </a:cubicBezTo>
                <a:cubicBezTo>
                  <a:pt x="136024" y="415263"/>
                  <a:pt x="-35195" y="2183312"/>
                  <a:pt x="5414" y="3091768"/>
                </a:cubicBezTo>
                <a:cubicBezTo>
                  <a:pt x="46023" y="4000224"/>
                  <a:pt x="-25761" y="5636526"/>
                  <a:pt x="652215" y="6146483"/>
                </a:cubicBezTo>
                <a:cubicBezTo>
                  <a:pt x="1330191" y="6656440"/>
                  <a:pt x="3444507" y="6421078"/>
                  <a:pt x="4073270" y="6151510"/>
                </a:cubicBezTo>
                <a:cubicBezTo>
                  <a:pt x="4702033" y="5881942"/>
                  <a:pt x="4352663" y="4957229"/>
                  <a:pt x="4424793" y="4529073"/>
                </a:cubicBezTo>
                <a:cubicBezTo>
                  <a:pt x="4496923" y="4100917"/>
                  <a:pt x="4493476" y="3627262"/>
                  <a:pt x="4959828" y="3403926"/>
                </a:cubicBezTo>
                <a:cubicBezTo>
                  <a:pt x="5426180" y="3180590"/>
                  <a:pt x="6381513" y="3179667"/>
                  <a:pt x="7222906" y="3189059"/>
                </a:cubicBezTo>
                <a:cubicBezTo>
                  <a:pt x="8281323" y="3092887"/>
                  <a:pt x="9585081" y="3243707"/>
                  <a:pt x="10106842" y="3005535"/>
                </a:cubicBezTo>
                <a:cubicBezTo>
                  <a:pt x="10628603" y="2767363"/>
                  <a:pt x="10388256" y="2164039"/>
                  <a:pt x="10353471" y="1760026"/>
                </a:cubicBezTo>
                <a:cubicBezTo>
                  <a:pt x="10318686" y="1356013"/>
                  <a:pt x="11212161" y="696162"/>
                  <a:pt x="10263123" y="410929"/>
                </a:cubicBezTo>
                <a:close/>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112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3069" y="3763831"/>
            <a:ext cx="3395766" cy="2840982"/>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6554840" y="274413"/>
            <a:ext cx="284532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Tasks</a:t>
            </a:r>
            <a:endParaRPr lang="en-US" dirty="0">
              <a:latin typeface="+mn-lt"/>
            </a:endParaRPr>
          </a:p>
        </p:txBody>
      </p:sp>
      <p:sp>
        <p:nvSpPr>
          <p:cNvPr id="14" name="Content Placeholder 11"/>
          <p:cNvSpPr txBox="1">
            <a:spLocks/>
          </p:cNvSpPr>
          <p:nvPr/>
        </p:nvSpPr>
        <p:spPr>
          <a:xfrm>
            <a:off x="4016829" y="1162835"/>
            <a:ext cx="7850859" cy="551555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900" dirty="0" smtClean="0"/>
              <a:t>Identify the stakeholders</a:t>
            </a:r>
          </a:p>
          <a:p>
            <a:pPr lvl="1"/>
            <a:r>
              <a:rPr lang="en-US" sz="3600" dirty="0" smtClean="0"/>
              <a:t>Government agencies</a:t>
            </a:r>
          </a:p>
          <a:p>
            <a:pPr lvl="1"/>
            <a:r>
              <a:rPr lang="en-US" sz="3600" dirty="0" smtClean="0"/>
              <a:t>Non-government organizations</a:t>
            </a:r>
          </a:p>
          <a:p>
            <a:pPr lvl="1"/>
            <a:r>
              <a:rPr lang="en-US" sz="3600" dirty="0" smtClean="0"/>
              <a:t>Community led resource management groups</a:t>
            </a:r>
          </a:p>
          <a:p>
            <a:pPr lvl="1"/>
            <a:r>
              <a:rPr lang="en-US" sz="3600" dirty="0" smtClean="0"/>
              <a:t>Local fisher men and women</a:t>
            </a:r>
          </a:p>
          <a:p>
            <a:pPr lvl="1"/>
            <a:r>
              <a:rPr lang="en-US" sz="3600" dirty="0" smtClean="0"/>
              <a:t>Philanthropic Foundations</a:t>
            </a:r>
          </a:p>
          <a:p>
            <a:pPr lvl="1"/>
            <a:r>
              <a:rPr lang="en-US" sz="3600" dirty="0" smtClean="0"/>
              <a:t>Industrial, for-profit partners</a:t>
            </a:r>
          </a:p>
          <a:p>
            <a:pPr lvl="1"/>
            <a:r>
              <a:rPr lang="en-US" sz="3600" dirty="0" smtClean="0"/>
              <a:t>Researchers </a:t>
            </a:r>
          </a:p>
          <a:p>
            <a:pPr lvl="1"/>
            <a:r>
              <a:rPr lang="en-US" sz="3600" dirty="0" smtClean="0"/>
              <a:t>And others</a:t>
            </a:r>
          </a:p>
        </p:txBody>
      </p:sp>
      <p:pic>
        <p:nvPicPr>
          <p:cNvPr id="3" name="Picture 2"/>
          <p:cNvPicPr>
            <a:picLocks noChangeAspect="1"/>
          </p:cNvPicPr>
          <p:nvPr/>
        </p:nvPicPr>
        <p:blipFill rotWithShape="1">
          <a:blip r:embed="rId4"/>
          <a:srcRect r="10997"/>
          <a:stretch/>
        </p:blipFill>
        <p:spPr>
          <a:xfrm>
            <a:off x="750191" y="1920515"/>
            <a:ext cx="2973506" cy="2249619"/>
          </a:xfrm>
          <a:prstGeom prst="rect">
            <a:avLst/>
          </a:prstGeom>
        </p:spPr>
      </p:pic>
      <p:pic>
        <p:nvPicPr>
          <p:cNvPr id="2" name="Picture 1"/>
          <p:cNvPicPr>
            <a:picLocks noChangeAspect="1"/>
          </p:cNvPicPr>
          <p:nvPr/>
        </p:nvPicPr>
        <p:blipFill>
          <a:blip r:embed="rId5"/>
          <a:stretch>
            <a:fillRect/>
          </a:stretch>
        </p:blipFill>
        <p:spPr>
          <a:xfrm>
            <a:off x="233069" y="353262"/>
            <a:ext cx="2869359" cy="1614331"/>
          </a:xfrm>
          <a:prstGeom prst="rect">
            <a:avLst/>
          </a:prstGeom>
        </p:spPr>
      </p:pic>
      <p:pic>
        <p:nvPicPr>
          <p:cNvPr id="5" name="Picture 4"/>
          <p:cNvPicPr>
            <a:picLocks noChangeAspect="1"/>
          </p:cNvPicPr>
          <p:nvPr/>
        </p:nvPicPr>
        <p:blipFill rotWithShape="1">
          <a:blip r:embed="rId6"/>
          <a:srcRect l="3291" t="29524" r="12067" b="1905"/>
          <a:stretch/>
        </p:blipFill>
        <p:spPr>
          <a:xfrm>
            <a:off x="80491" y="1798004"/>
            <a:ext cx="1409878" cy="3759675"/>
          </a:xfrm>
          <a:prstGeom prst="rect">
            <a:avLst/>
          </a:prstGeom>
        </p:spPr>
      </p:pic>
      <p:sp>
        <p:nvSpPr>
          <p:cNvPr id="6" name="Rectangle 5"/>
          <p:cNvSpPr/>
          <p:nvPr/>
        </p:nvSpPr>
        <p:spPr>
          <a:xfrm>
            <a:off x="3878494" y="934948"/>
            <a:ext cx="8101173" cy="539393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734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3069" y="3763831"/>
            <a:ext cx="3395766" cy="2840982"/>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6554840" y="274413"/>
            <a:ext cx="284532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Tasks</a:t>
            </a:r>
            <a:endParaRPr lang="en-US" dirty="0">
              <a:latin typeface="+mn-lt"/>
            </a:endParaRPr>
          </a:p>
        </p:txBody>
      </p:sp>
      <p:sp>
        <p:nvSpPr>
          <p:cNvPr id="14" name="Content Placeholder 11"/>
          <p:cNvSpPr txBox="1">
            <a:spLocks/>
          </p:cNvSpPr>
          <p:nvPr/>
        </p:nvSpPr>
        <p:spPr>
          <a:xfrm>
            <a:off x="4016829" y="1162835"/>
            <a:ext cx="7850859" cy="55145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smtClean="0">
                <a:solidFill>
                  <a:schemeClr val="tx1">
                    <a:lumMod val="75000"/>
                  </a:schemeClr>
                </a:solidFill>
              </a:rPr>
              <a:t>Identify the stakeholders</a:t>
            </a:r>
          </a:p>
          <a:p>
            <a:r>
              <a:rPr lang="en-US" sz="3500" dirty="0" smtClean="0"/>
              <a:t>Have several conversations with the stakeholders</a:t>
            </a:r>
          </a:p>
          <a:p>
            <a:pPr lvl="1"/>
            <a:r>
              <a:rPr lang="en-US" sz="3000" dirty="0" smtClean="0"/>
              <a:t>What are you trying to do?</a:t>
            </a:r>
          </a:p>
          <a:p>
            <a:pPr lvl="1"/>
            <a:r>
              <a:rPr lang="en-US" sz="3000" dirty="0" smtClean="0"/>
              <a:t>What do you need to do it that you don’t already have?</a:t>
            </a:r>
          </a:p>
          <a:p>
            <a:pPr lvl="1"/>
            <a:r>
              <a:rPr lang="en-US" sz="3000" dirty="0" smtClean="0"/>
              <a:t>What other barriers are getting in the way?</a:t>
            </a:r>
          </a:p>
          <a:p>
            <a:pPr lvl="1"/>
            <a:r>
              <a:rPr lang="en-US" sz="3000" dirty="0" smtClean="0"/>
              <a:t>What can you provide?</a:t>
            </a:r>
          </a:p>
          <a:p>
            <a:pPr lvl="1"/>
            <a:r>
              <a:rPr lang="en-US" sz="3000" dirty="0" smtClean="0"/>
              <a:t>What’s your budget</a:t>
            </a:r>
            <a:r>
              <a:rPr lang="en-US" sz="3000" dirty="0" smtClean="0"/>
              <a:t>?</a:t>
            </a:r>
          </a:p>
          <a:p>
            <a:r>
              <a:rPr lang="en-US" sz="3500" dirty="0" smtClean="0"/>
              <a:t>And there may be travel funding to meet with selected stakeholders in person</a:t>
            </a:r>
            <a:endParaRPr lang="en-US" sz="3500" dirty="0" smtClean="0"/>
          </a:p>
        </p:txBody>
      </p:sp>
      <p:pic>
        <p:nvPicPr>
          <p:cNvPr id="3" name="Picture 2"/>
          <p:cNvPicPr>
            <a:picLocks noChangeAspect="1"/>
          </p:cNvPicPr>
          <p:nvPr/>
        </p:nvPicPr>
        <p:blipFill rotWithShape="1">
          <a:blip r:embed="rId4"/>
          <a:srcRect r="10997"/>
          <a:stretch/>
        </p:blipFill>
        <p:spPr>
          <a:xfrm>
            <a:off x="750191" y="1920515"/>
            <a:ext cx="2973506" cy="2249619"/>
          </a:xfrm>
          <a:prstGeom prst="rect">
            <a:avLst/>
          </a:prstGeom>
        </p:spPr>
      </p:pic>
      <p:pic>
        <p:nvPicPr>
          <p:cNvPr id="2" name="Picture 1"/>
          <p:cNvPicPr>
            <a:picLocks noChangeAspect="1"/>
          </p:cNvPicPr>
          <p:nvPr/>
        </p:nvPicPr>
        <p:blipFill>
          <a:blip r:embed="rId5"/>
          <a:stretch>
            <a:fillRect/>
          </a:stretch>
        </p:blipFill>
        <p:spPr>
          <a:xfrm>
            <a:off x="233069" y="353262"/>
            <a:ext cx="2869359" cy="1614331"/>
          </a:xfrm>
          <a:prstGeom prst="rect">
            <a:avLst/>
          </a:prstGeom>
        </p:spPr>
      </p:pic>
      <p:pic>
        <p:nvPicPr>
          <p:cNvPr id="5" name="Picture 4"/>
          <p:cNvPicPr>
            <a:picLocks noChangeAspect="1"/>
          </p:cNvPicPr>
          <p:nvPr/>
        </p:nvPicPr>
        <p:blipFill rotWithShape="1">
          <a:blip r:embed="rId6"/>
          <a:srcRect l="3291" t="29524" r="12067" b="1905"/>
          <a:stretch/>
        </p:blipFill>
        <p:spPr>
          <a:xfrm>
            <a:off x="80491" y="1798004"/>
            <a:ext cx="1409878" cy="3759675"/>
          </a:xfrm>
          <a:prstGeom prst="rect">
            <a:avLst/>
          </a:prstGeom>
        </p:spPr>
      </p:pic>
      <p:sp>
        <p:nvSpPr>
          <p:cNvPr id="8" name="Rectangle 7"/>
          <p:cNvSpPr/>
          <p:nvPr/>
        </p:nvSpPr>
        <p:spPr>
          <a:xfrm>
            <a:off x="3799354" y="1674993"/>
            <a:ext cx="8101173" cy="496449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24845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3069" y="3763831"/>
            <a:ext cx="3395766" cy="2840982"/>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6554840" y="274413"/>
            <a:ext cx="284532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Tasks</a:t>
            </a:r>
            <a:endParaRPr lang="en-US" dirty="0">
              <a:latin typeface="+mn-lt"/>
            </a:endParaRPr>
          </a:p>
        </p:txBody>
      </p:sp>
      <p:sp>
        <p:nvSpPr>
          <p:cNvPr id="14" name="Content Placeholder 11"/>
          <p:cNvSpPr txBox="1">
            <a:spLocks/>
          </p:cNvSpPr>
          <p:nvPr/>
        </p:nvSpPr>
        <p:spPr>
          <a:xfrm>
            <a:off x="4016829" y="1162835"/>
            <a:ext cx="8075854" cy="55155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solidFill>
                  <a:schemeClr val="tx1">
                    <a:lumMod val="75000"/>
                  </a:schemeClr>
                </a:solidFill>
              </a:rPr>
              <a:t>Identify the stakeholders</a:t>
            </a:r>
          </a:p>
          <a:p>
            <a:pPr lvl="1"/>
            <a:r>
              <a:rPr lang="en-US" dirty="0" smtClean="0">
                <a:solidFill>
                  <a:schemeClr val="tx1">
                    <a:lumMod val="75000"/>
                  </a:schemeClr>
                </a:solidFill>
              </a:rPr>
              <a:t>Government agencies, local NGOs, non-profits, research labs, industrial partners, …</a:t>
            </a:r>
          </a:p>
          <a:p>
            <a:r>
              <a:rPr lang="en-US" sz="2400" dirty="0" smtClean="0">
                <a:solidFill>
                  <a:schemeClr val="tx1">
                    <a:lumMod val="75000"/>
                  </a:schemeClr>
                </a:solidFill>
              </a:rPr>
              <a:t>Have several conversations with the stakeholders</a:t>
            </a:r>
          </a:p>
          <a:p>
            <a:r>
              <a:rPr lang="en-US" sz="3900" dirty="0" smtClean="0"/>
              <a:t>Identify all the technologies that need to be combined to meet stakeholder needs</a:t>
            </a:r>
          </a:p>
          <a:p>
            <a:pPr lvl="1"/>
            <a:r>
              <a:rPr lang="en-US" sz="3500" dirty="0" smtClean="0"/>
              <a:t>Existing products</a:t>
            </a:r>
          </a:p>
          <a:p>
            <a:pPr lvl="1"/>
            <a:r>
              <a:rPr lang="en-US" sz="3500" dirty="0" smtClean="0"/>
              <a:t>New technology</a:t>
            </a:r>
          </a:p>
          <a:p>
            <a:pPr lvl="1"/>
            <a:r>
              <a:rPr lang="en-US" sz="3500" dirty="0" smtClean="0"/>
              <a:t>Hopefully the CPF is part of the solution</a:t>
            </a:r>
          </a:p>
        </p:txBody>
      </p:sp>
      <p:pic>
        <p:nvPicPr>
          <p:cNvPr id="3" name="Picture 2"/>
          <p:cNvPicPr>
            <a:picLocks noChangeAspect="1"/>
          </p:cNvPicPr>
          <p:nvPr/>
        </p:nvPicPr>
        <p:blipFill rotWithShape="1">
          <a:blip r:embed="rId4"/>
          <a:srcRect r="10997"/>
          <a:stretch/>
        </p:blipFill>
        <p:spPr>
          <a:xfrm>
            <a:off x="750191" y="1920515"/>
            <a:ext cx="2973506" cy="2249619"/>
          </a:xfrm>
          <a:prstGeom prst="rect">
            <a:avLst/>
          </a:prstGeom>
        </p:spPr>
      </p:pic>
      <p:pic>
        <p:nvPicPr>
          <p:cNvPr id="2" name="Picture 1"/>
          <p:cNvPicPr>
            <a:picLocks noChangeAspect="1"/>
          </p:cNvPicPr>
          <p:nvPr/>
        </p:nvPicPr>
        <p:blipFill>
          <a:blip r:embed="rId5"/>
          <a:stretch>
            <a:fillRect/>
          </a:stretch>
        </p:blipFill>
        <p:spPr>
          <a:xfrm>
            <a:off x="233069" y="353262"/>
            <a:ext cx="2869359" cy="1614331"/>
          </a:xfrm>
          <a:prstGeom prst="rect">
            <a:avLst/>
          </a:prstGeom>
        </p:spPr>
      </p:pic>
      <p:pic>
        <p:nvPicPr>
          <p:cNvPr id="5" name="Picture 4"/>
          <p:cNvPicPr>
            <a:picLocks noChangeAspect="1"/>
          </p:cNvPicPr>
          <p:nvPr/>
        </p:nvPicPr>
        <p:blipFill rotWithShape="1">
          <a:blip r:embed="rId6"/>
          <a:srcRect l="3291" t="29524" r="12067" b="1905"/>
          <a:stretch/>
        </p:blipFill>
        <p:spPr>
          <a:xfrm>
            <a:off x="80491" y="1798004"/>
            <a:ext cx="1409878" cy="3759675"/>
          </a:xfrm>
          <a:prstGeom prst="rect">
            <a:avLst/>
          </a:prstGeom>
        </p:spPr>
      </p:pic>
      <p:sp>
        <p:nvSpPr>
          <p:cNvPr id="8" name="Rectangle 7"/>
          <p:cNvSpPr/>
          <p:nvPr/>
        </p:nvSpPr>
        <p:spPr>
          <a:xfrm>
            <a:off x="3926913" y="2839842"/>
            <a:ext cx="8101173" cy="331437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02033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33069" y="3763831"/>
            <a:ext cx="3395766" cy="2840982"/>
          </a:xfrm>
          <a:prstGeom prst="rect">
            <a:avLst/>
          </a:prstGeom>
        </p:spPr>
      </p:pic>
      <p:sp>
        <p:nvSpPr>
          <p:cNvPr id="13" name="Title 1">
            <a:extLst>
              <a:ext uri="{FF2B5EF4-FFF2-40B4-BE49-F238E27FC236}">
                <a16:creationId xmlns="" xmlns:a16="http://schemas.microsoft.com/office/drawing/2014/main" id="{10F77E7C-7E16-4C27-9240-48012CC5B32A}"/>
              </a:ext>
            </a:extLst>
          </p:cNvPr>
          <p:cNvSpPr txBox="1">
            <a:spLocks/>
          </p:cNvSpPr>
          <p:nvPr/>
        </p:nvSpPr>
        <p:spPr>
          <a:xfrm>
            <a:off x="6559978" y="0"/>
            <a:ext cx="2845320" cy="840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latin typeface="+mn-lt"/>
              </a:rPr>
              <a:t>Tasks</a:t>
            </a:r>
            <a:endParaRPr lang="en-US" dirty="0">
              <a:latin typeface="+mn-lt"/>
            </a:endParaRPr>
          </a:p>
        </p:txBody>
      </p:sp>
      <p:sp>
        <p:nvSpPr>
          <p:cNvPr id="14" name="Content Placeholder 11"/>
          <p:cNvSpPr txBox="1">
            <a:spLocks/>
          </p:cNvSpPr>
          <p:nvPr/>
        </p:nvSpPr>
        <p:spPr>
          <a:xfrm>
            <a:off x="4057208" y="840628"/>
            <a:ext cx="7850859" cy="55155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smtClean="0">
                <a:solidFill>
                  <a:schemeClr val="tx1">
                    <a:lumMod val="75000"/>
                  </a:schemeClr>
                </a:solidFill>
              </a:rPr>
              <a:t>Identify the stakeholders</a:t>
            </a:r>
          </a:p>
          <a:p>
            <a:pPr lvl="1"/>
            <a:r>
              <a:rPr lang="en-US" dirty="0" smtClean="0">
                <a:solidFill>
                  <a:schemeClr val="tx1">
                    <a:lumMod val="75000"/>
                  </a:schemeClr>
                </a:solidFill>
              </a:rPr>
              <a:t>Government agencies, local NGOs, non-profits, research labs, industrial partners, …</a:t>
            </a:r>
          </a:p>
          <a:p>
            <a:r>
              <a:rPr lang="en-US" sz="2400" dirty="0" smtClean="0">
                <a:solidFill>
                  <a:schemeClr val="tx1">
                    <a:lumMod val="75000"/>
                  </a:schemeClr>
                </a:solidFill>
              </a:rPr>
              <a:t>Have a conversation with the stakeholders</a:t>
            </a:r>
          </a:p>
          <a:p>
            <a:r>
              <a:rPr lang="en-US" sz="2400" dirty="0">
                <a:solidFill>
                  <a:schemeClr val="tx1">
                    <a:lumMod val="75000"/>
                  </a:schemeClr>
                </a:solidFill>
              </a:rPr>
              <a:t>Identify technology that can be combined to meet stakeholder needs</a:t>
            </a:r>
          </a:p>
          <a:p>
            <a:r>
              <a:rPr lang="en-US" sz="3900" dirty="0" smtClean="0"/>
              <a:t>Compare and evaluate these systems in a systematic way</a:t>
            </a:r>
          </a:p>
          <a:p>
            <a:pPr lvl="1"/>
            <a:r>
              <a:rPr lang="en-US" sz="3600" dirty="0" smtClean="0"/>
              <a:t>Functionality, economics, scalability, risk, political and cultural barriers, …</a:t>
            </a:r>
          </a:p>
        </p:txBody>
      </p:sp>
      <p:pic>
        <p:nvPicPr>
          <p:cNvPr id="3" name="Picture 2"/>
          <p:cNvPicPr>
            <a:picLocks noChangeAspect="1"/>
          </p:cNvPicPr>
          <p:nvPr/>
        </p:nvPicPr>
        <p:blipFill rotWithShape="1">
          <a:blip r:embed="rId4"/>
          <a:srcRect r="10997"/>
          <a:stretch/>
        </p:blipFill>
        <p:spPr>
          <a:xfrm>
            <a:off x="750191" y="1920515"/>
            <a:ext cx="2973506" cy="2249619"/>
          </a:xfrm>
          <a:prstGeom prst="rect">
            <a:avLst/>
          </a:prstGeom>
        </p:spPr>
      </p:pic>
      <p:pic>
        <p:nvPicPr>
          <p:cNvPr id="2" name="Picture 1"/>
          <p:cNvPicPr>
            <a:picLocks noChangeAspect="1"/>
          </p:cNvPicPr>
          <p:nvPr/>
        </p:nvPicPr>
        <p:blipFill>
          <a:blip r:embed="rId5"/>
          <a:stretch>
            <a:fillRect/>
          </a:stretch>
        </p:blipFill>
        <p:spPr>
          <a:xfrm>
            <a:off x="233069" y="353262"/>
            <a:ext cx="2869359" cy="1614331"/>
          </a:xfrm>
          <a:prstGeom prst="rect">
            <a:avLst/>
          </a:prstGeom>
        </p:spPr>
      </p:pic>
      <p:pic>
        <p:nvPicPr>
          <p:cNvPr id="5" name="Picture 4"/>
          <p:cNvPicPr>
            <a:picLocks noChangeAspect="1"/>
          </p:cNvPicPr>
          <p:nvPr/>
        </p:nvPicPr>
        <p:blipFill rotWithShape="1">
          <a:blip r:embed="rId6"/>
          <a:srcRect l="3291" t="29524" r="12067" b="1905"/>
          <a:stretch/>
        </p:blipFill>
        <p:spPr>
          <a:xfrm>
            <a:off x="80491" y="1798004"/>
            <a:ext cx="1409878" cy="3759675"/>
          </a:xfrm>
          <a:prstGeom prst="rect">
            <a:avLst/>
          </a:prstGeom>
        </p:spPr>
      </p:pic>
      <p:sp>
        <p:nvSpPr>
          <p:cNvPr id="8" name="Rectangle 7"/>
          <p:cNvSpPr/>
          <p:nvPr/>
        </p:nvSpPr>
        <p:spPr>
          <a:xfrm>
            <a:off x="3932050" y="3321000"/>
            <a:ext cx="8101173" cy="23554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35151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9331</TotalTime>
  <Words>1635</Words>
  <Application>Microsoft Office PowerPoint</Application>
  <PresentationFormat>Widescreen</PresentationFormat>
  <Paragraphs>127</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Climate Change: A Wicked Problem</vt:lpstr>
      <vt:lpstr>Threatened Fisheries: Another Wicked Problem</vt:lpstr>
      <vt:lpstr>Ecosystem Change: Another Wicked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558</cp:revision>
  <dcterms:created xsi:type="dcterms:W3CDTF">2020-02-04T17:30:15Z</dcterms:created>
  <dcterms:modified xsi:type="dcterms:W3CDTF">2024-05-06T10:30:25Z</dcterms:modified>
</cp:coreProperties>
</file>