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8" r:id="rId2"/>
    <p:sldId id="257" r:id="rId3"/>
    <p:sldId id="298" r:id="rId4"/>
    <p:sldId id="329" r:id="rId5"/>
    <p:sldId id="341" r:id="rId6"/>
    <p:sldId id="342" r:id="rId7"/>
    <p:sldId id="33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64187" autoAdjust="0"/>
  </p:normalViewPr>
  <p:slideViewPr>
    <p:cSldViewPr snapToGrid="0">
      <p:cViewPr varScale="1">
        <p:scale>
          <a:sx n="87" d="100"/>
          <a:sy n="87" d="100"/>
        </p:scale>
        <p:origin x="2472" y="72"/>
      </p:cViewPr>
      <p:guideLst/>
    </p:cSldViewPr>
  </p:slideViewPr>
  <p:outlineViewPr>
    <p:cViewPr>
      <p:scale>
        <a:sx n="33" d="100"/>
        <a:sy n="33" d="100"/>
      </p:scale>
      <p:origin x="0" y="-573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5/23/2024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I’ll start with a few wicked problems and then describe a wicked challenge I hope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you’ll be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interested in.</a:t>
            </a:r>
          </a:p>
          <a:p>
            <a:pPr marL="0" marR="0">
              <a:lnSpc>
                <a:spcPct val="107000"/>
              </a:lnSpc>
              <a:spcBef>
                <a:spcPts val="0"/>
              </a:spcBef>
              <a:spcAft>
                <a:spcPts val="80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I think most people would agree that climate change is a wicked problem. This graphic shows the carbon cycle part of climate change. The basic problem is we, the human race, are throwing up far more carbon dioxide (that’s the carbon in carbon cycle) into the atmosphere than the earth can absorb and what isn’t absorbed remains in the atmosphere and warms the earth.</a:t>
            </a:r>
          </a:p>
          <a:p>
            <a:pPr marL="0" marR="0">
              <a:lnSpc>
                <a:spcPct val="107000"/>
              </a:lnSpc>
              <a:spcBef>
                <a:spcPts val="0"/>
              </a:spcBef>
              <a:spcAft>
                <a:spcPts val="800"/>
              </a:spcAft>
            </a:pP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That’s the bad news. The good news is a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lots</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of work by lots of smart people</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is going into understanding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this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problem.  </a:t>
            </a:r>
            <a:r>
              <a:rPr lang="en-US" sz="1800" smtClean="0">
                <a:effectLst/>
                <a:latin typeface="Calibri" panose="020F0502020204030204" pitchFamily="34" charset="0"/>
                <a:ea typeface="Calibri" panose="020F0502020204030204" pitchFamily="34" charset="0"/>
                <a:cs typeface="Times New Roman" panose="02020603050405020304" pitchFamily="18" charset="0"/>
              </a:rPr>
              <a:t>And</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not surprisingly, lots of studies and workshops. </a:t>
            </a:r>
          </a:p>
          <a:p>
            <a:pPr marL="0" marR="0">
              <a:lnSpc>
                <a:spcPct val="107000"/>
              </a:lnSpc>
              <a:spcBef>
                <a:spcPts val="0"/>
              </a:spcBef>
              <a:spcAft>
                <a:spcPts val="80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Here’s one recommendation from one of those studies we need “Further development of event-scale observing capacity” which means better observing systems, particularly in the ocean, to provide that capacity.</a:t>
            </a:r>
          </a:p>
          <a:p>
            <a:endParaRPr lang="en-US" baseline="0" dirty="0" smtClean="0"/>
          </a:p>
        </p:txBody>
      </p:sp>
      <p:sp>
        <p:nvSpPr>
          <p:cNvPr id="4" name="Slide Number Placeholder 3"/>
          <p:cNvSpPr>
            <a:spLocks noGrp="1"/>
          </p:cNvSpPr>
          <p:nvPr>
            <p:ph type="sldNum" sz="quarter" idx="5"/>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Threatened fisheries is another wicked problem</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And this is true at all scales: From community led fishery management groups </a:t>
            </a:r>
            <a:r>
              <a:rPr lang="en-US" sz="1200" kern="1200" baseline="0" dirty="0" smtClean="0">
                <a:solidFill>
                  <a:schemeClr val="tx1"/>
                </a:solidFill>
                <a:effectLst/>
                <a:latin typeface="+mn-lt"/>
                <a:ea typeface="+mn-ea"/>
                <a:cs typeface="+mn-cs"/>
              </a:rPr>
              <a:t>working to safeguard their local ecosystem </a:t>
            </a:r>
            <a:r>
              <a:rPr lang="en-US" sz="1200" kern="1200" dirty="0" smtClean="0">
                <a:solidFill>
                  <a:schemeClr val="tx1"/>
                </a:solidFill>
                <a:effectLst/>
                <a:latin typeface="+mn-lt"/>
                <a:ea typeface="+mn-ea"/>
                <a:cs typeface="+mn-cs"/>
              </a:rPr>
              <a:t>like </a:t>
            </a:r>
            <a:r>
              <a:rPr lang="en-US" sz="1200" kern="1200" dirty="0" smtClean="0">
                <a:solidFill>
                  <a:schemeClr val="tx1"/>
                </a:solidFill>
                <a:effectLst/>
                <a:latin typeface="+mn-lt"/>
                <a:ea typeface="+mn-ea"/>
                <a:cs typeface="+mn-cs"/>
              </a:rPr>
              <a:t>Sustain Lake Tanganyika in </a:t>
            </a:r>
            <a:r>
              <a:rPr lang="en-US" sz="1200" kern="1200" dirty="0" smtClean="0">
                <a:solidFill>
                  <a:schemeClr val="tx1"/>
                </a:solidFill>
                <a:effectLst/>
                <a:latin typeface="+mn-lt"/>
                <a:ea typeface="+mn-ea"/>
                <a:cs typeface="+mn-cs"/>
              </a:rPr>
              <a:t>Tanzania</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up </a:t>
            </a:r>
            <a:r>
              <a:rPr lang="en-US" sz="1200" kern="1200" dirty="0" smtClean="0">
                <a:solidFill>
                  <a:schemeClr val="tx1"/>
                </a:solidFill>
                <a:effectLst/>
                <a:latin typeface="+mn-lt"/>
                <a:ea typeface="+mn-ea"/>
                <a:cs typeface="+mn-cs"/>
              </a:rPr>
              <a:t>to government agencies responsible for managing globally important fisheries like </a:t>
            </a:r>
            <a:r>
              <a:rPr lang="en-US" sz="1200" b="0" i="0" kern="1200" dirty="0" smtClean="0">
                <a:solidFill>
                  <a:schemeClr val="tx1"/>
                </a:solidFill>
                <a:effectLst/>
                <a:latin typeface="+mn-lt"/>
                <a:ea typeface="+mn-ea"/>
                <a:cs typeface="+mn-cs"/>
              </a:rPr>
              <a:t>DEFRA (Department</a:t>
            </a:r>
            <a:r>
              <a:rPr lang="en-US" sz="1200" b="0" i="0" kern="1200" baseline="0" dirty="0" smtClean="0">
                <a:solidFill>
                  <a:schemeClr val="tx1"/>
                </a:solidFill>
                <a:effectLst/>
                <a:latin typeface="+mn-lt"/>
                <a:ea typeface="+mn-ea"/>
                <a:cs typeface="+mn-cs"/>
              </a:rPr>
              <a:t> for Environment, Foo</a:t>
            </a:r>
            <a:r>
              <a:rPr lang="en-US" sz="1200" b="0" i="0" kern="1200" dirty="0" smtClean="0">
                <a:solidFill>
                  <a:schemeClr val="tx1"/>
                </a:solidFill>
                <a:effectLst/>
                <a:latin typeface="+mn-lt"/>
                <a:ea typeface="+mn-ea"/>
                <a:cs typeface="+mn-cs"/>
              </a:rPr>
              <a:t>d and Rural Affairs) in </a:t>
            </a:r>
            <a:r>
              <a:rPr lang="en-US" sz="1200" b="0" i="0" kern="1200" dirty="0" smtClean="0">
                <a:solidFill>
                  <a:schemeClr val="tx1"/>
                </a:solidFill>
                <a:effectLst/>
                <a:latin typeface="+mn-lt"/>
                <a:ea typeface="+mn-ea"/>
                <a:cs typeface="+mn-cs"/>
              </a:rPr>
              <a:t>the UK </a:t>
            </a:r>
            <a:r>
              <a:rPr lang="fr-FR" sz="1200" kern="1200" dirty="0" smtClean="0">
                <a:solidFill>
                  <a:schemeClr val="tx1"/>
                </a:solidFill>
                <a:effectLst/>
                <a:latin typeface="+mn-lt"/>
                <a:ea typeface="+mn-ea"/>
                <a:cs typeface="+mn-cs"/>
              </a:rPr>
              <a:t>and </a:t>
            </a:r>
            <a:r>
              <a:rPr lang="en-US" sz="1200" kern="1200" dirty="0" smtClean="0">
                <a:solidFill>
                  <a:schemeClr val="tx1"/>
                </a:solidFill>
                <a:effectLst/>
                <a:latin typeface="+mn-lt"/>
                <a:ea typeface="+mn-ea"/>
                <a:cs typeface="+mn-cs"/>
              </a:rPr>
              <a:t>NOAA (National</a:t>
            </a:r>
            <a:r>
              <a:rPr lang="en-US" sz="1200" kern="1200" baseline="0" dirty="0" smtClean="0">
                <a:solidFill>
                  <a:schemeClr val="tx1"/>
                </a:solidFill>
                <a:effectLst/>
                <a:latin typeface="+mn-lt"/>
                <a:ea typeface="+mn-ea"/>
                <a:cs typeface="+mn-cs"/>
              </a:rPr>
              <a:t> Oceanic and Atmospheric Agency)</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 the US</a:t>
            </a:r>
            <a:r>
              <a:rPr lang="fr-FR" sz="1200" kern="1200" dirty="0" smtClean="0">
                <a:solidFill>
                  <a:schemeClr val="tx1"/>
                </a:solidFill>
                <a:effectLst/>
                <a:latin typeface="+mn-lt"/>
                <a:ea typeface="+mn-ea"/>
                <a:cs typeface="+mn-cs"/>
              </a:rPr>
              <a: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Again, lots of work with the same conclusion: we need more data, better data and we need the data faster</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 did</a:t>
            </a:r>
            <a:r>
              <a:rPr lang="en-US" sz="1200" kern="1200" baseline="0" dirty="0" smtClean="0">
                <a:solidFill>
                  <a:schemeClr val="tx1"/>
                </a:solidFill>
                <a:effectLst/>
                <a:latin typeface="+mn-lt"/>
                <a:ea typeface="+mn-ea"/>
                <a:cs typeface="+mn-cs"/>
              </a:rPr>
              <a:t> a lot of work</a:t>
            </a:r>
            <a:r>
              <a:rPr lang="en-US" sz="1200" kern="1200" dirty="0" smtClean="0">
                <a:solidFill>
                  <a:schemeClr val="tx1"/>
                </a:solidFill>
                <a:effectLst/>
                <a:latin typeface="+mn-lt"/>
                <a:ea typeface="+mn-ea"/>
                <a:cs typeface="+mn-cs"/>
              </a:rPr>
              <a:t> in the arctic a couple of decades ago.</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Back then, polar bears didn’t have </a:t>
            </a:r>
            <a:r>
              <a:rPr lang="en-US" sz="1200" kern="1200" dirty="0" smtClean="0">
                <a:solidFill>
                  <a:schemeClr val="tx1"/>
                </a:solidFill>
                <a:effectLst/>
                <a:latin typeface="+mn-lt"/>
                <a:ea typeface="+mn-ea"/>
                <a:cs typeface="+mn-cs"/>
              </a:rPr>
              <a:t>their arctic with </a:t>
            </a:r>
            <a:r>
              <a:rPr lang="en-US" sz="1200" kern="1200" dirty="0" smtClean="0">
                <a:solidFill>
                  <a:schemeClr val="tx1"/>
                </a:solidFill>
                <a:effectLst/>
                <a:latin typeface="+mn-lt"/>
                <a:ea typeface="+mn-ea"/>
                <a:cs typeface="+mn-cs"/>
              </a:rPr>
              <a:t>cruise ships.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today’s New Arctic, they do.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And while that’s a new opportunity for travel companies to make money (this in advertisement right off one of those companies websites), it’s a problem for my friends the polar </a:t>
            </a:r>
            <a:r>
              <a:rPr lang="en-US" sz="1200" kern="1200" dirty="0" smtClean="0">
                <a:solidFill>
                  <a:schemeClr val="tx1"/>
                </a:solidFill>
                <a:effectLst/>
                <a:latin typeface="+mn-lt"/>
                <a:ea typeface="+mn-ea"/>
                <a:cs typeface="+mn-cs"/>
              </a:rPr>
              <a:t>bears.</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Same good news: lots of effort is going into this problem.</a:t>
            </a:r>
          </a:p>
          <a:p>
            <a:r>
              <a:rPr lang="en-US" sz="1200" kern="1200" dirty="0" smtClean="0">
                <a:solidFill>
                  <a:schemeClr val="tx1"/>
                </a:solidFill>
                <a:effectLst/>
                <a:latin typeface="+mn-lt"/>
                <a:ea typeface="+mn-ea"/>
                <a:cs typeface="+mn-cs"/>
              </a:rPr>
              <a:t>For example: The National Science Foundation (NSF) in the US has identified this new arctic as one of their top 10 funding priorities for the next decade but that</a:t>
            </a:r>
            <a:r>
              <a:rPr lang="en-US" sz="1200" kern="1200" baseline="0" dirty="0" smtClean="0">
                <a:solidFill>
                  <a:schemeClr val="tx1"/>
                </a:solidFill>
                <a:effectLst/>
                <a:latin typeface="+mn-lt"/>
                <a:ea typeface="+mn-ea"/>
                <a:cs typeface="+mn-cs"/>
              </a:rPr>
              <a:t> effort is limited by the same need for more and better observations.</a:t>
            </a:r>
            <a:endParaRPr lang="en-US" baseline="0" dirty="0" smtClean="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432060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 here’s a wicked challenge for your consideration.</a:t>
            </a:r>
          </a:p>
          <a:p>
            <a:endParaRPr lang="en-US" sz="1200" kern="1200" dirty="0" smtClean="0">
              <a:solidFill>
                <a:schemeClr val="tx1"/>
              </a:solidFill>
              <a:effectLst/>
              <a:latin typeface="+mn-lt"/>
              <a:ea typeface="+mn-ea"/>
              <a:cs typeface="+mn-cs"/>
            </a:endParaRPr>
          </a:p>
          <a:p>
            <a:pPr marL="0" indent="0">
              <a:buNone/>
            </a:pPr>
            <a:r>
              <a:rPr lang="en-US" sz="1200" dirty="0" smtClean="0"/>
              <a:t>Can we provide effective ocean observing systems that get the right data products to the right people at the right time to address a range of current, critically important, global ocean health challenges using current research technology, like MBARI’s Coastal Profiling Float observing system, combined with other ingredients?</a:t>
            </a:r>
          </a:p>
          <a:p>
            <a:pPr marL="0" indent="0">
              <a:buNone/>
            </a:pPr>
            <a:endParaRPr lang="en-US" sz="1200" dirty="0" smtClean="0"/>
          </a:p>
          <a:p>
            <a:pPr marL="0" indent="0">
              <a:buNone/>
            </a:pPr>
            <a:r>
              <a:rPr lang="en-US" sz="1200" dirty="0" smtClean="0"/>
              <a:t>BTW, I use the</a:t>
            </a:r>
            <a:r>
              <a:rPr lang="en-US" sz="1200" baseline="0" dirty="0" smtClean="0"/>
              <a:t> term ocean observing system for convenience.  Everything I’m saying applies equal well to fresh water </a:t>
            </a:r>
            <a:r>
              <a:rPr lang="en-US" sz="1200" baseline="0" dirty="0" smtClean="0"/>
              <a:t>ecosystems </a:t>
            </a:r>
            <a:r>
              <a:rPr lang="en-US" sz="1200" baseline="0" dirty="0" smtClean="0"/>
              <a:t>like Lake Tanganyika.</a:t>
            </a:r>
            <a:endParaRPr lang="en-US" sz="1200" dirty="0" smtClean="0"/>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For reference, this</a:t>
            </a:r>
            <a:r>
              <a:rPr lang="en-US" sz="1200" kern="1200" baseline="0" dirty="0" smtClean="0">
                <a:solidFill>
                  <a:schemeClr val="tx1"/>
                </a:solidFill>
                <a:effectLst/>
                <a:latin typeface="+mn-lt"/>
                <a:ea typeface="+mn-ea"/>
                <a:cs typeface="+mn-cs"/>
              </a:rPr>
              <a:t> is</a:t>
            </a:r>
            <a:r>
              <a:rPr lang="en-US" sz="1200" kern="1200" dirty="0" smtClean="0">
                <a:solidFill>
                  <a:schemeClr val="tx1"/>
                </a:solidFill>
                <a:effectLst/>
                <a:latin typeface="+mn-lt"/>
                <a:ea typeface="+mn-ea"/>
                <a:cs typeface="+mn-cs"/>
              </a:rPr>
              <a:t> a MBARI coastal profiling float.</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300974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If that’s the challenge, it’s fair to ask what is an Ocean Observing System?</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Starting in the lower left, an ocean</a:t>
            </a:r>
            <a:r>
              <a:rPr lang="en-US" sz="1200" kern="1200" baseline="0" dirty="0" smtClean="0">
                <a:solidFill>
                  <a:schemeClr val="tx1"/>
                </a:solidFill>
                <a:effectLst/>
                <a:latin typeface="+mn-lt"/>
                <a:ea typeface="+mn-ea"/>
                <a:cs typeface="+mn-cs"/>
              </a:rPr>
              <a:t> observing system has </a:t>
            </a:r>
            <a:r>
              <a:rPr lang="en-US" sz="1200" kern="1200" dirty="0" smtClean="0">
                <a:solidFill>
                  <a:schemeClr val="tx1"/>
                </a:solidFill>
                <a:effectLst/>
                <a:latin typeface="+mn-lt"/>
                <a:ea typeface="+mn-ea"/>
                <a:cs typeface="+mn-cs"/>
              </a:rPr>
              <a:t>a 3 dimensional array of properly instrumented platforms in the ecosystem of interest, </a:t>
            </a:r>
          </a:p>
          <a:p>
            <a:r>
              <a:rPr lang="en-US" sz="1200" kern="1200" dirty="0" smtClean="0">
                <a:solidFill>
                  <a:schemeClr val="tx1"/>
                </a:solidFill>
                <a:effectLst/>
                <a:latin typeface="+mn-lt"/>
                <a:ea typeface="+mn-ea"/>
                <a:cs typeface="+mn-cs"/>
              </a:rPr>
              <a:t>acquiring and sending raw data to an on-shore data processing center, which generates defensible, quality controlled essential ocean variable research </a:t>
            </a:r>
            <a:r>
              <a:rPr lang="en-US" sz="1200" kern="1200" dirty="0" smtClean="0">
                <a:solidFill>
                  <a:schemeClr val="tx1"/>
                </a:solidFill>
                <a:effectLst/>
                <a:latin typeface="+mn-lt"/>
                <a:ea typeface="+mn-ea"/>
                <a:cs typeface="+mn-cs"/>
              </a:rPr>
              <a:t>data suitable</a:t>
            </a:r>
            <a:r>
              <a:rPr lang="en-US" sz="1200" kern="1200" baseline="0" dirty="0" smtClean="0">
                <a:solidFill>
                  <a:schemeClr val="tx1"/>
                </a:solidFill>
                <a:effectLst/>
                <a:latin typeface="+mn-lt"/>
                <a:ea typeface="+mn-ea"/>
                <a:cs typeface="+mn-cs"/>
              </a:rPr>
              <a:t> for experts users</a:t>
            </a:r>
            <a:r>
              <a:rPr lang="en-US"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What’s mostly missing are the tools and technologies that can turn research </a:t>
            </a:r>
            <a:r>
              <a:rPr lang="en-US" sz="1200" kern="1200" dirty="0" smtClean="0">
                <a:solidFill>
                  <a:schemeClr val="tx1"/>
                </a:solidFill>
                <a:effectLst/>
                <a:latin typeface="+mn-lt"/>
                <a:ea typeface="+mn-ea"/>
                <a:cs typeface="+mn-cs"/>
              </a:rPr>
              <a:t>data suitable into </a:t>
            </a:r>
            <a:r>
              <a:rPr lang="en-US" sz="1200" kern="1200" dirty="0" smtClean="0">
                <a:solidFill>
                  <a:schemeClr val="tx1"/>
                </a:solidFill>
                <a:effectLst/>
                <a:latin typeface="+mn-lt"/>
                <a:ea typeface="+mn-ea"/>
                <a:cs typeface="+mn-cs"/>
              </a:rPr>
              <a:t>data products suitable for a </a:t>
            </a:r>
            <a:r>
              <a:rPr lang="en-US" sz="1200" kern="1200" dirty="0" smtClean="0">
                <a:solidFill>
                  <a:schemeClr val="tx1"/>
                </a:solidFill>
                <a:effectLst/>
                <a:latin typeface="+mn-lt"/>
                <a:ea typeface="+mn-ea"/>
                <a:cs typeface="+mn-cs"/>
              </a:rPr>
              <a:t>wider </a:t>
            </a:r>
            <a:r>
              <a:rPr lang="en-US" sz="1200" kern="1200" dirty="0" smtClean="0">
                <a:solidFill>
                  <a:schemeClr val="tx1"/>
                </a:solidFill>
                <a:effectLst/>
                <a:latin typeface="+mn-lt"/>
                <a:ea typeface="+mn-ea"/>
                <a:cs typeface="+mn-cs"/>
              </a:rPr>
              <a:t>range of non-expert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users. </a:t>
            </a:r>
            <a:br>
              <a:rPr lang="en-US" sz="1200" kern="1200" dirty="0" smtClean="0">
                <a:solidFill>
                  <a:schemeClr val="tx1"/>
                </a:solidFill>
                <a:effectLst/>
                <a:latin typeface="+mn-lt"/>
                <a:ea typeface="+mn-ea"/>
                <a:cs typeface="+mn-cs"/>
              </a:rPr>
            </a:b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One application I haven’t mentioned has to do with </a:t>
            </a:r>
            <a:r>
              <a:rPr lang="en-US" sz="1200" kern="1200" dirty="0" smtClean="0">
                <a:solidFill>
                  <a:schemeClr val="tx1"/>
                </a:solidFill>
                <a:effectLst/>
                <a:latin typeface="+mn-lt"/>
                <a:ea typeface="+mn-ea"/>
                <a:cs typeface="+mn-cs"/>
              </a:rPr>
              <a:t>new technologies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for removing  </a:t>
            </a:r>
            <a:r>
              <a:rPr lang="en-US" sz="1200" kern="1200" dirty="0" smtClean="0">
                <a:solidFill>
                  <a:schemeClr val="tx1"/>
                </a:solidFill>
                <a:effectLst/>
                <a:latin typeface="+mn-lt"/>
                <a:ea typeface="+mn-ea"/>
                <a:cs typeface="+mn-cs"/>
              </a:rPr>
              <a:t>carbon </a:t>
            </a:r>
            <a:r>
              <a:rPr lang="en-US" sz="1200" kern="1200" dirty="0" smtClean="0">
                <a:solidFill>
                  <a:schemeClr val="tx1"/>
                </a:solidFill>
                <a:effectLst/>
                <a:latin typeface="+mn-lt"/>
                <a:ea typeface="+mn-ea"/>
                <a:cs typeface="+mn-cs"/>
              </a:rPr>
              <a:t>from the ocean.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All of </a:t>
            </a:r>
            <a:r>
              <a:rPr lang="en-US" sz="1200" kern="1200" dirty="0" smtClean="0">
                <a:solidFill>
                  <a:schemeClr val="tx1"/>
                </a:solidFill>
                <a:effectLst/>
                <a:latin typeface="+mn-lt"/>
                <a:ea typeface="+mn-ea"/>
                <a:cs typeface="+mn-cs"/>
              </a:rPr>
              <a:t>these technologies </a:t>
            </a:r>
            <a:r>
              <a:rPr lang="en-US" sz="1200" kern="1200" dirty="0" smtClean="0">
                <a:solidFill>
                  <a:schemeClr val="tx1"/>
                </a:solidFill>
                <a:effectLst/>
                <a:latin typeface="+mn-lt"/>
                <a:ea typeface="+mn-ea"/>
                <a:cs typeface="+mn-cs"/>
              </a:rPr>
              <a:t>will need ocean observing systems to quantify the amount of carbon they say they’re removing </a:t>
            </a:r>
            <a:r>
              <a:rPr lang="en-US" sz="1200" kern="1200" dirty="0" smtClean="0">
                <a:solidFill>
                  <a:schemeClr val="tx1"/>
                </a:solidFill>
                <a:effectLst/>
                <a:latin typeface="+mn-lt"/>
                <a:ea typeface="+mn-ea"/>
                <a:cs typeface="+mn-cs"/>
              </a:rPr>
              <a:t>without </a:t>
            </a:r>
            <a:r>
              <a:rPr lang="en-US" sz="1200" kern="1200" baseline="0" dirty="0" smtClean="0">
                <a:solidFill>
                  <a:schemeClr val="tx1"/>
                </a:solidFill>
                <a:effectLst/>
                <a:latin typeface="+mn-lt"/>
                <a:ea typeface="+mn-ea"/>
                <a:cs typeface="+mn-cs"/>
              </a:rPr>
              <a:t>doing further harm </a:t>
            </a:r>
            <a:r>
              <a:rPr lang="en-US" sz="1200" kern="1200" dirty="0" smtClean="0">
                <a:solidFill>
                  <a:schemeClr val="tx1"/>
                </a:solidFill>
                <a:effectLst/>
                <a:latin typeface="+mn-lt"/>
                <a:ea typeface="+mn-ea"/>
                <a:cs typeface="+mn-cs"/>
              </a:rPr>
              <a:t>to </a:t>
            </a:r>
            <a:r>
              <a:rPr lang="en-US" sz="1200" kern="1200" dirty="0" smtClean="0">
                <a:solidFill>
                  <a:schemeClr val="tx1"/>
                </a:solidFill>
                <a:effectLst/>
                <a:latin typeface="+mn-lt"/>
                <a:ea typeface="+mn-ea"/>
                <a:cs typeface="+mn-cs"/>
              </a:rPr>
              <a:t>our planet. Again,</a:t>
            </a:r>
            <a:r>
              <a:rPr lang="en-US" sz="1200" kern="1200" baseline="0" dirty="0" smtClean="0">
                <a:solidFill>
                  <a:schemeClr val="tx1"/>
                </a:solidFill>
                <a:effectLst/>
                <a:latin typeface="+mn-lt"/>
                <a:ea typeface="+mn-ea"/>
                <a:cs typeface="+mn-cs"/>
              </a:rPr>
              <a:t> no observing </a:t>
            </a:r>
            <a:r>
              <a:rPr lang="en-US" sz="1200" kern="1200" baseline="0" dirty="0" smtClean="0">
                <a:solidFill>
                  <a:schemeClr val="tx1"/>
                </a:solidFill>
                <a:effectLst/>
                <a:latin typeface="+mn-lt"/>
                <a:ea typeface="+mn-ea"/>
                <a:cs typeface="+mn-cs"/>
              </a:rPr>
              <a:t>systems </a:t>
            </a:r>
            <a:r>
              <a:rPr lang="en-US" sz="1200" kern="1200" baseline="0" dirty="0" smtClean="0">
                <a:solidFill>
                  <a:schemeClr val="tx1"/>
                </a:solidFill>
                <a:effectLst/>
                <a:latin typeface="+mn-lt"/>
                <a:ea typeface="+mn-ea"/>
                <a:cs typeface="+mn-cs"/>
              </a:rPr>
              <a:t>exists to meet this need.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1173616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Here’s some tasks you might be working on as part of this challenge.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First,</a:t>
            </a:r>
            <a:r>
              <a:rPr lang="en-US" sz="1200" kern="1200" baseline="0" dirty="0" smtClean="0">
                <a:solidFill>
                  <a:schemeClr val="tx1"/>
                </a:solidFill>
                <a:effectLst/>
                <a:latin typeface="+mn-lt"/>
                <a:ea typeface="+mn-ea"/>
                <a:cs typeface="+mn-cs"/>
              </a:rPr>
              <a:t> i</a:t>
            </a:r>
            <a:r>
              <a:rPr lang="en-US" sz="1200" kern="1200" dirty="0" smtClean="0">
                <a:solidFill>
                  <a:schemeClr val="tx1"/>
                </a:solidFill>
                <a:effectLst/>
                <a:latin typeface="+mn-lt"/>
                <a:ea typeface="+mn-ea"/>
                <a:cs typeface="+mn-cs"/>
              </a:rPr>
              <a:t>dentify a comprehensive group of stakeholders</a:t>
            </a:r>
          </a:p>
          <a:p>
            <a:r>
              <a:rPr lang="en-US" sz="1200" kern="1200" dirty="0" smtClean="0">
                <a:solidFill>
                  <a:schemeClr val="tx1"/>
                </a:solidFill>
                <a:effectLst/>
                <a:latin typeface="+mn-lt"/>
                <a:ea typeface="+mn-ea"/>
                <a:cs typeface="+mn-cs"/>
              </a:rPr>
              <a:t>and have conversations aimed at understanding their needs.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conversations may include questions like </a:t>
            </a:r>
          </a:p>
          <a:p>
            <a:r>
              <a:rPr lang="en-US" sz="1200" kern="1200" dirty="0" smtClean="0">
                <a:solidFill>
                  <a:schemeClr val="tx1"/>
                </a:solidFill>
                <a:effectLst/>
                <a:latin typeface="+mn-lt"/>
                <a:ea typeface="+mn-ea"/>
                <a:cs typeface="+mn-cs"/>
              </a:rPr>
              <a:t>What </a:t>
            </a:r>
            <a:r>
              <a:rPr lang="en-US" sz="1200" kern="1200" dirty="0" smtClean="0">
                <a:solidFill>
                  <a:schemeClr val="tx1"/>
                </a:solidFill>
                <a:effectLst/>
                <a:latin typeface="+mn-lt"/>
                <a:ea typeface="+mn-ea"/>
                <a:cs typeface="+mn-cs"/>
              </a:rPr>
              <a:t>are you trying to do?</a:t>
            </a:r>
          </a:p>
          <a:p>
            <a:r>
              <a:rPr lang="en-US" sz="1200" kern="1200" dirty="0" smtClean="0">
                <a:solidFill>
                  <a:schemeClr val="tx1"/>
                </a:solidFill>
                <a:effectLst/>
                <a:latin typeface="+mn-lt"/>
                <a:ea typeface="+mn-ea"/>
                <a:cs typeface="+mn-cs"/>
              </a:rPr>
              <a:t>What </a:t>
            </a:r>
            <a:r>
              <a:rPr lang="en-US" sz="1200" kern="1200" dirty="0" smtClean="0">
                <a:solidFill>
                  <a:schemeClr val="tx1"/>
                </a:solidFill>
                <a:effectLst/>
                <a:latin typeface="+mn-lt"/>
                <a:ea typeface="+mn-ea"/>
                <a:cs typeface="+mn-cs"/>
              </a:rPr>
              <a:t>do you need to do it that you don’t already have?</a:t>
            </a:r>
          </a:p>
          <a:p>
            <a:r>
              <a:rPr lang="en-US" sz="1200" kern="1200" dirty="0" smtClean="0">
                <a:solidFill>
                  <a:schemeClr val="tx1"/>
                </a:solidFill>
                <a:effectLst/>
                <a:latin typeface="+mn-lt"/>
                <a:ea typeface="+mn-ea"/>
                <a:cs typeface="+mn-cs"/>
              </a:rPr>
              <a:t>What’s </a:t>
            </a:r>
            <a:r>
              <a:rPr lang="en-US" sz="1200" kern="1200" dirty="0" smtClean="0">
                <a:solidFill>
                  <a:schemeClr val="tx1"/>
                </a:solidFill>
                <a:effectLst/>
                <a:latin typeface="+mn-lt"/>
                <a:ea typeface="+mn-ea"/>
                <a:cs typeface="+mn-cs"/>
              </a:rPr>
              <a:t>your budget?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Then, narrow in on the </a:t>
            </a:r>
            <a:r>
              <a:rPr lang="en-US" sz="1200" kern="1200" dirty="0" smtClean="0">
                <a:solidFill>
                  <a:schemeClr val="tx1"/>
                </a:solidFill>
                <a:effectLst/>
                <a:latin typeface="+mn-lt"/>
                <a:ea typeface="+mn-ea"/>
                <a:cs typeface="+mn-cs"/>
              </a:rPr>
              <a:t>specific challenge your team is interested in, </a:t>
            </a:r>
          </a:p>
          <a:p>
            <a:r>
              <a:rPr lang="en-US" sz="1200" kern="1200" dirty="0" smtClean="0">
                <a:solidFill>
                  <a:schemeClr val="tx1"/>
                </a:solidFill>
                <a:effectLst/>
                <a:latin typeface="+mn-lt"/>
                <a:ea typeface="+mn-ea"/>
                <a:cs typeface="+mn-cs"/>
              </a:rPr>
              <a:t>And develop the first draft for a minimum viable system and </a:t>
            </a:r>
            <a:r>
              <a:rPr lang="en-US" sz="1200" kern="1200" dirty="0" smtClean="0">
                <a:solidFill>
                  <a:schemeClr val="tx1"/>
                </a:solidFill>
                <a:effectLst/>
                <a:latin typeface="+mn-lt"/>
                <a:ea typeface="+mn-ea"/>
                <a:cs typeface="+mn-cs"/>
              </a:rPr>
              <a:t>an </a:t>
            </a:r>
            <a:r>
              <a:rPr lang="en-US" sz="1200" kern="1200" dirty="0" smtClean="0">
                <a:solidFill>
                  <a:schemeClr val="tx1"/>
                </a:solidFill>
                <a:effectLst/>
                <a:latin typeface="+mn-lt"/>
                <a:ea typeface="+mn-ea"/>
                <a:cs typeface="+mn-cs"/>
              </a:rPr>
              <a:t>implementation plan.</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Then it’s back to the stakeholders for more conversations and you iterate like this until everyone is mostly happy.</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And a little teaser, there is funding to visit key stakeholders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3578427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In order to address this challenge, your team will need a wide range of skills. </a:t>
            </a: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I’ll let you read the list but the one I’d like to emphasize is People Skills.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Even if </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your </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stakeholders </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all speak </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the Queen’s English, they will </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use different dialects.  Y</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our</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team will have to understand all </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these</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dialects </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in order to k</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eep work effectively</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 with your stakeholders.</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I’m an engineer. It’s fair to say engineers as a group aren’t particularly well known for our people skills. </a:t>
            </a: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However, working effectively with diverse teams to accomplish a common goal is the second most satisfying part of my job.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And I hope to share that experience with you.</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I’ll end with that and thanks for listening.  My polar bear friends and I appreciate your time.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2501131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5" name="Footer Placeholder 4">
            <a:extLst>
              <a:ext uri="{FF2B5EF4-FFF2-40B4-BE49-F238E27FC236}">
                <a16:creationId xmlns=""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5" name="Footer Placeholder 4">
            <a:extLst>
              <a:ext uri="{FF2B5EF4-FFF2-40B4-BE49-F238E27FC236}">
                <a16:creationId xmlns=""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5" name="Footer Placeholder 4">
            <a:extLst>
              <a:ext uri="{FF2B5EF4-FFF2-40B4-BE49-F238E27FC236}">
                <a16:creationId xmlns=""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5" name="Footer Placeholder 4">
            <a:extLst>
              <a:ext uri="{FF2B5EF4-FFF2-40B4-BE49-F238E27FC236}">
                <a16:creationId xmlns=""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5" name="Footer Placeholder 4">
            <a:extLst>
              <a:ext uri="{FF2B5EF4-FFF2-40B4-BE49-F238E27FC236}">
                <a16:creationId xmlns=""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6" name="Footer Placeholder 5">
            <a:extLst>
              <a:ext uri="{FF2B5EF4-FFF2-40B4-BE49-F238E27FC236}">
                <a16:creationId xmlns=""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8" name="Footer Placeholder 7">
            <a:extLst>
              <a:ext uri="{FF2B5EF4-FFF2-40B4-BE49-F238E27FC236}">
                <a16:creationId xmlns=""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4" name="Footer Placeholder 3">
            <a:extLst>
              <a:ext uri="{FF2B5EF4-FFF2-40B4-BE49-F238E27FC236}">
                <a16:creationId xmlns=""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3" name="Footer Placeholder 2">
            <a:extLst>
              <a:ext uri="{FF2B5EF4-FFF2-40B4-BE49-F238E27FC236}">
                <a16:creationId xmlns=""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6" name="Footer Placeholder 5">
            <a:extLst>
              <a:ext uri="{FF2B5EF4-FFF2-40B4-BE49-F238E27FC236}">
                <a16:creationId xmlns=""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5/23/2024</a:t>
            </a:fld>
            <a:endParaRPr lang="en-US"/>
          </a:p>
        </p:txBody>
      </p:sp>
      <p:sp>
        <p:nvSpPr>
          <p:cNvPr id="6" name="Footer Placeholder 5">
            <a:extLst>
              <a:ext uri="{FF2B5EF4-FFF2-40B4-BE49-F238E27FC236}">
                <a16:creationId xmlns=""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5/23/2024</a:t>
            </a:fld>
            <a:endParaRPr lang="en-US"/>
          </a:p>
        </p:txBody>
      </p:sp>
      <p:sp>
        <p:nvSpPr>
          <p:cNvPr id="5" name="Footer Placeholder 4">
            <a:extLst>
              <a:ext uri="{FF2B5EF4-FFF2-40B4-BE49-F238E27FC236}">
                <a16:creationId xmlns=""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1461407" y="0"/>
            <a:ext cx="8522921" cy="844660"/>
          </a:xfrm>
        </p:spPr>
        <p:txBody>
          <a:bodyPr>
            <a:normAutofit/>
          </a:bodyPr>
          <a:lstStyle/>
          <a:p>
            <a:pPr algn="ctr"/>
            <a:r>
              <a:rPr lang="en-US" dirty="0" smtClean="0">
                <a:latin typeface="+mn-lt"/>
              </a:rPr>
              <a:t>Climate Change: A Wicked Problem</a:t>
            </a:r>
            <a:endParaRPr lang="en-US" dirty="0">
              <a:latin typeface="+mn-lt"/>
            </a:endParaRPr>
          </a:p>
        </p:txBody>
      </p:sp>
      <p:sp>
        <p:nvSpPr>
          <p:cNvPr id="7" name="TextBox 6">
            <a:extLst>
              <a:ext uri="{FF2B5EF4-FFF2-40B4-BE49-F238E27FC236}">
                <a16:creationId xmlns="" xmlns:a16="http://schemas.microsoft.com/office/drawing/2014/main" id="{F534AD87-6A46-4DE5-A26B-30E9C0D392D8}"/>
              </a:ext>
            </a:extLst>
          </p:cNvPr>
          <p:cNvSpPr txBox="1"/>
          <p:nvPr/>
        </p:nvSpPr>
        <p:spPr>
          <a:xfrm>
            <a:off x="7421337" y="844660"/>
            <a:ext cx="4531178" cy="5755422"/>
          </a:xfrm>
          <a:prstGeom prst="rect">
            <a:avLst/>
          </a:prstGeom>
          <a:noFill/>
          <a:ln w="25400">
            <a:solidFill>
              <a:schemeClr val="tx1"/>
            </a:solidFill>
          </a:ln>
        </p:spPr>
        <p:txBody>
          <a:bodyPr wrap="square" rtlCol="0">
            <a:spAutoFit/>
          </a:bodyPr>
          <a:lstStyle/>
          <a:p>
            <a:r>
              <a:rPr lang="en-US" sz="3200" dirty="0" smtClean="0"/>
              <a:t>Key recommendations: “</a:t>
            </a:r>
            <a:r>
              <a:rPr lang="en-US" sz="3200" b="1" u="sng" dirty="0" smtClean="0"/>
              <a:t>Further </a:t>
            </a:r>
            <a:r>
              <a:rPr lang="en-US" sz="3200" b="1" u="sng" dirty="0"/>
              <a:t>development of event-scale observing capacity (e.g., novel</a:t>
            </a:r>
            <a:br>
              <a:rPr lang="en-US" sz="3200" b="1" u="sng" dirty="0"/>
            </a:br>
            <a:r>
              <a:rPr lang="en-US" sz="3200" b="1" u="sng" dirty="0"/>
              <a:t>autonomous platforms) </a:t>
            </a:r>
            <a:r>
              <a:rPr lang="en-US" sz="3200" dirty="0"/>
              <a:t>in all continental margin systems to better </a:t>
            </a:r>
            <a:r>
              <a:rPr lang="en-US" sz="3200" dirty="0" smtClean="0"/>
              <a:t>quantify impacts </a:t>
            </a:r>
            <a:r>
              <a:rPr lang="en-US" sz="3200" dirty="0"/>
              <a:t>of episodic events on coastal carbon </a:t>
            </a:r>
            <a:r>
              <a:rPr lang="en-US" sz="3200" dirty="0" smtClean="0"/>
              <a:t>budgets”</a:t>
            </a:r>
          </a:p>
          <a:p>
            <a:r>
              <a:rPr lang="en-US" sz="1600" dirty="0" smtClean="0"/>
              <a:t>A Science Plan for Carbon Cycle Research in North American Coastal Waters 2016, Ocean Carbon and Bio. Program and NA Carbon Program</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 y="1339384"/>
            <a:ext cx="7270873" cy="4089866"/>
          </a:xfrm>
          <a:prstGeom prst="rect">
            <a:avLst/>
          </a:prstGeom>
        </p:spPr>
      </p:pic>
      <p:sp>
        <p:nvSpPr>
          <p:cNvPr id="4" name="Rectangle 3"/>
          <p:cNvSpPr/>
          <p:nvPr/>
        </p:nvSpPr>
        <p:spPr>
          <a:xfrm>
            <a:off x="705620" y="5554642"/>
            <a:ext cx="5849165" cy="369332"/>
          </a:xfrm>
          <a:prstGeom prst="rect">
            <a:avLst/>
          </a:prstGeom>
        </p:spPr>
        <p:txBody>
          <a:bodyPr wrap="none">
            <a:spAutoFit/>
          </a:bodyPr>
          <a:lstStyle/>
          <a:p>
            <a:r>
              <a:rPr lang="en-US" dirty="0"/>
              <a:t>https://ugc.berkeley.edu/background-content/carbon-cycle/</a:t>
            </a:r>
          </a:p>
        </p:txBody>
      </p:sp>
    </p:spTree>
    <p:extLst>
      <p:ext uri="{BB962C8B-B14F-4D97-AF65-F5344CB8AC3E}">
        <p14:creationId xmlns:p14="http://schemas.microsoft.com/office/powerpoint/2010/main" val="23169060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1C37E9-D5CB-4281-BBA9-487D6629376C}"/>
              </a:ext>
            </a:extLst>
          </p:cNvPr>
          <p:cNvSpPr>
            <a:spLocks noGrp="1"/>
          </p:cNvSpPr>
          <p:nvPr>
            <p:ph type="title"/>
          </p:nvPr>
        </p:nvSpPr>
        <p:spPr>
          <a:xfrm>
            <a:off x="416379" y="82788"/>
            <a:ext cx="11119757" cy="884878"/>
          </a:xfrm>
        </p:spPr>
        <p:txBody>
          <a:bodyPr>
            <a:normAutofit fontScale="90000"/>
          </a:bodyPr>
          <a:lstStyle/>
          <a:p>
            <a:pPr algn="ctr"/>
            <a:r>
              <a:rPr lang="en-US" sz="4800" dirty="0" smtClean="0">
                <a:latin typeface="+mn-lt"/>
              </a:rPr>
              <a:t>Threatened Fisheries: Another Wicked Problem</a:t>
            </a:r>
            <a:endParaRPr lang="en-US" sz="4800" dirty="0">
              <a:latin typeface="+mn-lt"/>
            </a:endParaRPr>
          </a:p>
        </p:txBody>
      </p:sp>
      <p:pic>
        <p:nvPicPr>
          <p:cNvPr id="10" name="Picture 9"/>
          <p:cNvPicPr>
            <a:picLocks noChangeAspect="1"/>
          </p:cNvPicPr>
          <p:nvPr/>
        </p:nvPicPr>
        <p:blipFill>
          <a:blip r:embed="rId3"/>
          <a:stretch>
            <a:fillRect/>
          </a:stretch>
        </p:blipFill>
        <p:spPr>
          <a:xfrm>
            <a:off x="490952" y="777688"/>
            <a:ext cx="4861193" cy="3635567"/>
          </a:xfrm>
          <a:prstGeom prst="rect">
            <a:avLst/>
          </a:prstGeom>
        </p:spPr>
      </p:pic>
      <p:sp>
        <p:nvSpPr>
          <p:cNvPr id="11" name="TextBox 10"/>
          <p:cNvSpPr txBox="1"/>
          <p:nvPr/>
        </p:nvSpPr>
        <p:spPr>
          <a:xfrm>
            <a:off x="1264815" y="806923"/>
            <a:ext cx="3313465" cy="461665"/>
          </a:xfrm>
          <a:prstGeom prst="rect">
            <a:avLst/>
          </a:prstGeom>
          <a:noFill/>
        </p:spPr>
        <p:txBody>
          <a:bodyPr wrap="square" rtlCol="0">
            <a:spAutoFit/>
          </a:bodyPr>
          <a:lstStyle/>
          <a:p>
            <a:r>
              <a:rPr lang="en-US" sz="2400" dirty="0" smtClean="0"/>
              <a:t>Sustain Lake Tanganyika</a:t>
            </a:r>
            <a:endParaRPr lang="en-US" sz="2400" dirty="0"/>
          </a:p>
        </p:txBody>
      </p:sp>
      <p:grpSp>
        <p:nvGrpSpPr>
          <p:cNvPr id="5" name="Group 4"/>
          <p:cNvGrpSpPr/>
          <p:nvPr/>
        </p:nvGrpSpPr>
        <p:grpSpPr>
          <a:xfrm>
            <a:off x="5726211" y="1292892"/>
            <a:ext cx="5710051" cy="3119548"/>
            <a:chOff x="5726786" y="3909983"/>
            <a:chExt cx="6245319" cy="3634752"/>
          </a:xfrm>
        </p:grpSpPr>
        <p:pic>
          <p:nvPicPr>
            <p:cNvPr id="6" name="Picture 5"/>
            <p:cNvPicPr>
              <a:picLocks noChangeAspect="1"/>
            </p:cNvPicPr>
            <p:nvPr/>
          </p:nvPicPr>
          <p:blipFill>
            <a:blip r:embed="rId4"/>
            <a:stretch>
              <a:fillRect/>
            </a:stretch>
          </p:blipFill>
          <p:spPr>
            <a:xfrm>
              <a:off x="6310498" y="3909983"/>
              <a:ext cx="5661607" cy="3634752"/>
            </a:xfrm>
            <a:prstGeom prst="rect">
              <a:avLst/>
            </a:prstGeom>
          </p:spPr>
        </p:pic>
        <p:sp>
          <p:nvSpPr>
            <p:cNvPr id="13" name="TextBox 12"/>
            <p:cNvSpPr txBox="1"/>
            <p:nvPr/>
          </p:nvSpPr>
          <p:spPr>
            <a:xfrm>
              <a:off x="5726786" y="6692903"/>
              <a:ext cx="2395554" cy="537911"/>
            </a:xfrm>
            <a:prstGeom prst="rect">
              <a:avLst/>
            </a:prstGeom>
            <a:solidFill>
              <a:schemeClr val="tx1"/>
            </a:solidFill>
            <a:ln>
              <a:solidFill>
                <a:srgbClr val="FF0000"/>
              </a:solidFill>
            </a:ln>
          </p:spPr>
          <p:txBody>
            <a:bodyPr wrap="square" rtlCol="0">
              <a:spAutoFit/>
            </a:bodyPr>
            <a:lstStyle/>
            <a:p>
              <a:r>
                <a:rPr lang="en-US" sz="2400" dirty="0" smtClean="0">
                  <a:solidFill>
                    <a:srgbClr val="FF0000"/>
                  </a:solidFill>
                </a:rPr>
                <a:t>Need Data Here</a:t>
              </a:r>
              <a:endParaRPr lang="en-US" sz="2400" dirty="0">
                <a:solidFill>
                  <a:srgbClr val="FF0000"/>
                </a:solidFill>
              </a:endParaRPr>
            </a:p>
          </p:txBody>
        </p:sp>
        <p:cxnSp>
          <p:nvCxnSpPr>
            <p:cNvPr id="15" name="Straight Arrow Connector 14"/>
            <p:cNvCxnSpPr>
              <a:stCxn id="13" idx="3"/>
            </p:cNvCxnSpPr>
            <p:nvPr/>
          </p:nvCxnSpPr>
          <p:spPr>
            <a:xfrm flipV="1">
              <a:off x="8122340" y="6014296"/>
              <a:ext cx="637062" cy="947563"/>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3" idx="3"/>
            </p:cNvCxnSpPr>
            <p:nvPr/>
          </p:nvCxnSpPr>
          <p:spPr>
            <a:xfrm flipV="1">
              <a:off x="8122340" y="6622827"/>
              <a:ext cx="583712" cy="339032"/>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3" idx="3"/>
            </p:cNvCxnSpPr>
            <p:nvPr/>
          </p:nvCxnSpPr>
          <p:spPr>
            <a:xfrm>
              <a:off x="8122340" y="6961859"/>
              <a:ext cx="583712" cy="33903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4" name="TextBox 3"/>
          <p:cNvSpPr txBox="1"/>
          <p:nvPr/>
        </p:nvSpPr>
        <p:spPr>
          <a:xfrm>
            <a:off x="416379" y="4553434"/>
            <a:ext cx="11543532" cy="2215991"/>
          </a:xfrm>
          <a:prstGeom prst="rect">
            <a:avLst/>
          </a:prstGeom>
          <a:noFill/>
          <a:ln>
            <a:solidFill>
              <a:schemeClr val="tx1"/>
            </a:solidFill>
          </a:ln>
        </p:spPr>
        <p:txBody>
          <a:bodyPr wrap="square" rtlCol="0">
            <a:spAutoFit/>
          </a:bodyPr>
          <a:lstStyle/>
          <a:p>
            <a:r>
              <a:rPr lang="en-US" sz="2400" dirty="0"/>
              <a:t>Predictability of Species Distributions Deteriorates Under Novel Environmental Conditions in the California Current System</a:t>
            </a:r>
          </a:p>
          <a:p>
            <a:r>
              <a:rPr lang="en-US" dirty="0"/>
              <a:t>Front. Mar. Sci., 29 July 2020, Sec. Marine Fisheries, Aquaculture and Living Resources, Volume 7 - 2020 </a:t>
            </a:r>
          </a:p>
          <a:p>
            <a:endParaRPr lang="en-US" sz="2400" dirty="0"/>
          </a:p>
          <a:p>
            <a:r>
              <a:rPr lang="en-US" sz="2400" u="sng" dirty="0"/>
              <a:t>i.e., Fishery Managers need defensible, relevant data products in a timely fashion to develop science-base policies</a:t>
            </a:r>
          </a:p>
        </p:txBody>
      </p:sp>
      <p:sp>
        <p:nvSpPr>
          <p:cNvPr id="3" name="TextBox 2"/>
          <p:cNvSpPr txBox="1"/>
          <p:nvPr/>
        </p:nvSpPr>
        <p:spPr>
          <a:xfrm>
            <a:off x="5793370" y="794722"/>
            <a:ext cx="6109418" cy="523220"/>
          </a:xfrm>
          <a:prstGeom prst="rect">
            <a:avLst/>
          </a:prstGeom>
          <a:solidFill>
            <a:schemeClr val="tx1"/>
          </a:solidFill>
          <a:ln>
            <a:solidFill>
              <a:schemeClr val="bg1"/>
            </a:solidFill>
          </a:ln>
        </p:spPr>
        <p:txBody>
          <a:bodyPr wrap="square" rtlCol="0">
            <a:spAutoFit/>
          </a:bodyPr>
          <a:lstStyle/>
          <a:p>
            <a:pPr algn="ctr"/>
            <a:r>
              <a:rPr lang="en-US" sz="2800" dirty="0" smtClean="0">
                <a:solidFill>
                  <a:schemeClr val="bg1"/>
                </a:solidFill>
              </a:rPr>
              <a:t>NOAA Physics-to-Fisheries Management</a:t>
            </a:r>
            <a:endParaRPr lang="en-US" sz="2800" dirty="0">
              <a:solidFill>
                <a:schemeClr val="bg1"/>
              </a:solidFill>
            </a:endParaRPr>
          </a:p>
        </p:txBody>
      </p:sp>
    </p:spTree>
    <p:extLst>
      <p:ext uri="{BB962C8B-B14F-4D97-AF65-F5344CB8AC3E}">
        <p14:creationId xmlns:p14="http://schemas.microsoft.com/office/powerpoint/2010/main" val="2062398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209006" y="0"/>
            <a:ext cx="11773988" cy="1325563"/>
          </a:xfrm>
        </p:spPr>
        <p:txBody>
          <a:bodyPr/>
          <a:lstStyle/>
          <a:p>
            <a:pPr algn="ctr"/>
            <a:r>
              <a:rPr lang="en-US" dirty="0" smtClean="0">
                <a:latin typeface="+mn-lt"/>
              </a:rPr>
              <a:t>The New Arctic: Another Wicked Problem</a:t>
            </a:r>
            <a:endParaRPr lang="en-US" dirty="0">
              <a:latin typeface="+mn-lt"/>
            </a:endParaRPr>
          </a:p>
        </p:txBody>
      </p:sp>
      <p:sp>
        <p:nvSpPr>
          <p:cNvPr id="3" name="Content Placeholder 2">
            <a:extLst>
              <a:ext uri="{FF2B5EF4-FFF2-40B4-BE49-F238E27FC236}">
                <a16:creationId xmlns="" xmlns:a16="http://schemas.microsoft.com/office/drawing/2014/main" id="{580A5457-36B0-4B43-B409-6EFA636E9986}"/>
              </a:ext>
            </a:extLst>
          </p:cNvPr>
          <p:cNvSpPr>
            <a:spLocks noGrp="1"/>
          </p:cNvSpPr>
          <p:nvPr>
            <p:ph idx="1"/>
          </p:nvPr>
        </p:nvSpPr>
        <p:spPr>
          <a:xfrm>
            <a:off x="4782620" y="1629550"/>
            <a:ext cx="7002896" cy="5140768"/>
          </a:xfrm>
          <a:ln w="25400">
            <a:solidFill>
              <a:schemeClr val="tx1"/>
            </a:solidFill>
          </a:ln>
        </p:spPr>
        <p:txBody>
          <a:bodyPr>
            <a:normAutofit lnSpcReduction="10000"/>
          </a:bodyPr>
          <a:lstStyle/>
          <a:p>
            <a:pPr marL="0" indent="0">
              <a:buNone/>
            </a:pPr>
            <a:endParaRPr lang="en-US" sz="1700" dirty="0"/>
          </a:p>
          <a:p>
            <a:pPr marL="0" indent="0" algn="ctr">
              <a:buNone/>
            </a:pPr>
            <a:r>
              <a:rPr lang="en-US" sz="3500" b="1" dirty="0" smtClean="0"/>
              <a:t>Navigating </a:t>
            </a:r>
            <a:r>
              <a:rPr lang="en-US" sz="3500" b="1" dirty="0"/>
              <a:t>the New Arctic</a:t>
            </a:r>
          </a:p>
          <a:p>
            <a:pPr marL="0" indent="0">
              <a:buNone/>
            </a:pPr>
            <a:endParaRPr lang="en-US" sz="1700" dirty="0"/>
          </a:p>
          <a:p>
            <a:pPr marL="0" indent="0">
              <a:buNone/>
            </a:pPr>
            <a:r>
              <a:rPr lang="en-US" sz="3500" dirty="0" smtClean="0"/>
              <a:t>“</a:t>
            </a:r>
            <a:r>
              <a:rPr lang="en-US" sz="3600" b="1" u="sng" dirty="0"/>
              <a:t>Current Arctic observations are sparse and inadequate</a:t>
            </a:r>
            <a:r>
              <a:rPr lang="en-US" sz="3600" dirty="0"/>
              <a:t> for enabling discovery or simulation of the processes underlying Arctic system change or to assess their environmental and economic impacts on the broader Earth system</a:t>
            </a:r>
            <a:r>
              <a:rPr lang="en-US" sz="3500" dirty="0" smtClean="0"/>
              <a:t>”</a:t>
            </a:r>
            <a:endParaRPr lang="en-US" sz="3500" dirty="0"/>
          </a:p>
        </p:txBody>
      </p:sp>
      <p:pic>
        <p:nvPicPr>
          <p:cNvPr id="6" name="Picture 5">
            <a:extLst>
              <a:ext uri="{FF2B5EF4-FFF2-40B4-BE49-F238E27FC236}">
                <a16:creationId xmlns="" xmlns:a16="http://schemas.microsoft.com/office/drawing/2014/main" id="{4B069A7A-300E-4A23-B439-A7156B8BB6AC}"/>
              </a:ext>
            </a:extLst>
          </p:cNvPr>
          <p:cNvPicPr>
            <a:picLocks noChangeAspect="1"/>
          </p:cNvPicPr>
          <p:nvPr/>
        </p:nvPicPr>
        <p:blipFill>
          <a:blip r:embed="rId3"/>
          <a:stretch>
            <a:fillRect/>
          </a:stretch>
        </p:blipFill>
        <p:spPr>
          <a:xfrm>
            <a:off x="4967555" y="1228182"/>
            <a:ext cx="6673275" cy="608790"/>
          </a:xfrm>
          <a:prstGeom prst="rect">
            <a:avLst/>
          </a:prstGeom>
          <a:ln w="19050">
            <a:solidFill>
              <a:schemeClr val="tx1"/>
            </a:solidFill>
          </a:ln>
        </p:spPr>
      </p:pic>
      <p:pic>
        <p:nvPicPr>
          <p:cNvPr id="9" name="Picture 8"/>
          <p:cNvPicPr>
            <a:picLocks noChangeAspect="1"/>
          </p:cNvPicPr>
          <p:nvPr/>
        </p:nvPicPr>
        <p:blipFill rotWithShape="1">
          <a:blip r:embed="rId4"/>
          <a:srcRect l="11358" t="43191" r="11784" b="4180"/>
          <a:stretch/>
        </p:blipFill>
        <p:spPr>
          <a:xfrm>
            <a:off x="52404" y="2638438"/>
            <a:ext cx="4654149" cy="2945567"/>
          </a:xfrm>
          <a:prstGeom prst="rect">
            <a:avLst/>
          </a:prstGeom>
          <a:ln w="19050">
            <a:solidFill>
              <a:schemeClr val="tx1"/>
            </a:solidFill>
          </a:ln>
        </p:spPr>
      </p:pic>
      <p:pic>
        <p:nvPicPr>
          <p:cNvPr id="10" name="Picture 9"/>
          <p:cNvPicPr>
            <a:picLocks noChangeAspect="1"/>
          </p:cNvPicPr>
          <p:nvPr/>
        </p:nvPicPr>
        <p:blipFill>
          <a:blip r:embed="rId5"/>
          <a:stretch>
            <a:fillRect/>
          </a:stretch>
        </p:blipFill>
        <p:spPr>
          <a:xfrm>
            <a:off x="118154" y="5013789"/>
            <a:ext cx="2001994" cy="531847"/>
          </a:xfrm>
          <a:prstGeom prst="rect">
            <a:avLst/>
          </a:prstGeom>
        </p:spPr>
      </p:pic>
      <p:pic>
        <p:nvPicPr>
          <p:cNvPr id="8" name="Picture 7"/>
          <p:cNvPicPr>
            <a:picLocks noChangeAspect="1"/>
          </p:cNvPicPr>
          <p:nvPr/>
        </p:nvPicPr>
        <p:blipFill rotWithShape="1">
          <a:blip r:embed="rId6"/>
          <a:srcRect b="70304"/>
          <a:stretch/>
        </p:blipFill>
        <p:spPr>
          <a:xfrm>
            <a:off x="540428" y="1937774"/>
            <a:ext cx="3451083" cy="947331"/>
          </a:xfrm>
          <a:prstGeom prst="rect">
            <a:avLst/>
          </a:prstGeom>
        </p:spPr>
      </p:pic>
    </p:spTree>
    <p:extLst>
      <p:ext uri="{BB962C8B-B14F-4D97-AF65-F5344CB8AC3E}">
        <p14:creationId xmlns:p14="http://schemas.microsoft.com/office/powerpoint/2010/main" val="9709120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9173262" y="4294598"/>
            <a:ext cx="2628919" cy="2199419"/>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761937" y="296113"/>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mn-lt"/>
              </a:rPr>
              <a:t>The WIM Challenge Statement</a:t>
            </a:r>
            <a:endParaRPr lang="en-US" sz="4000" dirty="0">
              <a:latin typeface="+mn-lt"/>
            </a:endParaRPr>
          </a:p>
        </p:txBody>
      </p:sp>
      <p:sp>
        <p:nvSpPr>
          <p:cNvPr id="14" name="Content Placeholder 11"/>
          <p:cNvSpPr txBox="1">
            <a:spLocks/>
          </p:cNvSpPr>
          <p:nvPr/>
        </p:nvSpPr>
        <p:spPr>
          <a:xfrm>
            <a:off x="2481262" y="1188112"/>
            <a:ext cx="9520237" cy="3055115"/>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t>Can we provide effective ocean observing systems that get the right data products to the right people at the right time to address a range of current, critically important, global ocean </a:t>
            </a:r>
            <a:r>
              <a:rPr lang="en-US" sz="3200" dirty="0"/>
              <a:t>health challenges </a:t>
            </a:r>
            <a:r>
              <a:rPr lang="en-US" sz="3200" dirty="0" smtClean="0"/>
              <a:t>using current </a:t>
            </a:r>
            <a:r>
              <a:rPr lang="en-US" sz="3200" dirty="0"/>
              <a:t>research technology, like MBARI’s Coastal Profiling Float observing system, combined with other ingredients ?</a:t>
            </a:r>
            <a:endParaRPr lang="en-US" sz="3200" dirty="0" smtClean="0"/>
          </a:p>
        </p:txBody>
      </p:sp>
      <p:pic>
        <p:nvPicPr>
          <p:cNvPr id="3" name="Picture 2"/>
          <p:cNvPicPr>
            <a:picLocks noChangeAspect="1"/>
          </p:cNvPicPr>
          <p:nvPr/>
        </p:nvPicPr>
        <p:blipFill>
          <a:blip r:embed="rId4"/>
          <a:stretch>
            <a:fillRect/>
          </a:stretch>
        </p:blipFill>
        <p:spPr>
          <a:xfrm>
            <a:off x="2563005" y="4422925"/>
            <a:ext cx="3456732" cy="1944793"/>
          </a:xfrm>
          <a:prstGeom prst="rect">
            <a:avLst/>
          </a:prstGeom>
        </p:spPr>
      </p:pic>
      <p:pic>
        <p:nvPicPr>
          <p:cNvPr id="4" name="Picture 3"/>
          <p:cNvPicPr>
            <a:picLocks noChangeAspect="1"/>
          </p:cNvPicPr>
          <p:nvPr/>
        </p:nvPicPr>
        <p:blipFill>
          <a:blip r:embed="rId5"/>
          <a:stretch>
            <a:fillRect/>
          </a:stretch>
        </p:blipFill>
        <p:spPr>
          <a:xfrm>
            <a:off x="6153903" y="4422923"/>
            <a:ext cx="2885193" cy="1942767"/>
          </a:xfrm>
          <a:prstGeom prst="rect">
            <a:avLst/>
          </a:prstGeom>
        </p:spPr>
      </p:pic>
      <p:pic>
        <p:nvPicPr>
          <p:cNvPr id="2" name="Picture 1"/>
          <p:cNvPicPr>
            <a:picLocks noChangeAspect="1"/>
          </p:cNvPicPr>
          <p:nvPr/>
        </p:nvPicPr>
        <p:blipFill>
          <a:blip r:embed="rId6"/>
          <a:stretch>
            <a:fillRect/>
          </a:stretch>
        </p:blipFill>
        <p:spPr>
          <a:xfrm>
            <a:off x="145982" y="-125369"/>
            <a:ext cx="2072561" cy="6817358"/>
          </a:xfrm>
          <a:prstGeom prst="rect">
            <a:avLst/>
          </a:prstGeom>
        </p:spPr>
      </p:pic>
      <p:sp>
        <p:nvSpPr>
          <p:cNvPr id="6" name="Rectangle 5"/>
          <p:cNvSpPr/>
          <p:nvPr/>
        </p:nvSpPr>
        <p:spPr>
          <a:xfrm>
            <a:off x="154306" y="6348343"/>
            <a:ext cx="4549066" cy="369332"/>
          </a:xfrm>
          <a:prstGeom prst="rect">
            <a:avLst/>
          </a:prstGeom>
        </p:spPr>
        <p:txBody>
          <a:bodyPr wrap="none">
            <a:spAutoFit/>
          </a:bodyPr>
          <a:lstStyle/>
          <a:p>
            <a:r>
              <a:rPr lang="en-US" i="1" dirty="0">
                <a:latin typeface="Arial" panose="020B0604020202020204" pitchFamily="34" charset="0"/>
                <a:ea typeface="Times New Roman" panose="02020603050405020304" pitchFamily="18" charset="0"/>
              </a:rPr>
              <a:t>Photo: Lori </a:t>
            </a:r>
            <a:r>
              <a:rPr lang="en-US" i="1" dirty="0" err="1">
                <a:latin typeface="Arial" panose="020B0604020202020204" pitchFamily="34" charset="0"/>
                <a:ea typeface="Times New Roman" panose="02020603050405020304" pitchFamily="18" charset="0"/>
              </a:rPr>
              <a:t>Eanes</a:t>
            </a:r>
            <a:r>
              <a:rPr lang="en-US" i="1" dirty="0">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4156964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p:cNvPicPr>
            <a:picLocks noChangeAspect="1"/>
          </p:cNvPicPr>
          <p:nvPr/>
        </p:nvPicPr>
        <p:blipFill>
          <a:blip r:embed="rId3"/>
          <a:stretch>
            <a:fillRect/>
          </a:stretch>
        </p:blipFill>
        <p:spPr>
          <a:xfrm>
            <a:off x="6529347" y="3223364"/>
            <a:ext cx="5517829" cy="3584050"/>
          </a:xfrm>
          <a:prstGeom prst="rect">
            <a:avLst/>
          </a:prstGeom>
        </p:spPr>
      </p:pic>
      <p:pic>
        <p:nvPicPr>
          <p:cNvPr id="4" name="Picture 3"/>
          <p:cNvPicPr>
            <a:picLocks noChangeAspect="1"/>
          </p:cNvPicPr>
          <p:nvPr/>
        </p:nvPicPr>
        <p:blipFill>
          <a:blip r:embed="rId4"/>
          <a:stretch>
            <a:fillRect/>
          </a:stretch>
        </p:blipFill>
        <p:spPr>
          <a:xfrm>
            <a:off x="337597" y="4438898"/>
            <a:ext cx="3038682" cy="2105275"/>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806659" y="13486"/>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What is an Ocean Observing System?</a:t>
            </a:r>
            <a:endParaRPr lang="en-US" dirty="0">
              <a:latin typeface="+mn-lt"/>
            </a:endParaRPr>
          </a:p>
        </p:txBody>
      </p:sp>
      <p:sp>
        <p:nvSpPr>
          <p:cNvPr id="6" name="TextBox 5"/>
          <p:cNvSpPr txBox="1"/>
          <p:nvPr/>
        </p:nvSpPr>
        <p:spPr>
          <a:xfrm>
            <a:off x="351208" y="5713176"/>
            <a:ext cx="3469650" cy="830997"/>
          </a:xfrm>
          <a:prstGeom prst="rect">
            <a:avLst/>
          </a:prstGeom>
          <a:noFill/>
        </p:spPr>
        <p:txBody>
          <a:bodyPr wrap="square" rtlCol="0">
            <a:spAutoFit/>
          </a:bodyPr>
          <a:lstStyle/>
          <a:p>
            <a:pPr algn="ctr"/>
            <a:r>
              <a:rPr lang="en-US" sz="2400" dirty="0" smtClean="0"/>
              <a:t>Instrumented       observing platforms</a:t>
            </a:r>
            <a:endParaRPr lang="en-US" sz="2400" dirty="0"/>
          </a:p>
        </p:txBody>
      </p:sp>
      <p:sp>
        <p:nvSpPr>
          <p:cNvPr id="12" name="TextBox 11"/>
          <p:cNvSpPr txBox="1"/>
          <p:nvPr/>
        </p:nvSpPr>
        <p:spPr>
          <a:xfrm>
            <a:off x="8945424" y="1107001"/>
            <a:ext cx="3029105" cy="1815882"/>
          </a:xfrm>
          <a:prstGeom prst="rect">
            <a:avLst/>
          </a:prstGeom>
          <a:noFill/>
        </p:spPr>
        <p:txBody>
          <a:bodyPr wrap="square" rtlCol="0">
            <a:spAutoFit/>
          </a:bodyPr>
          <a:lstStyle/>
          <a:p>
            <a:pPr algn="ctr"/>
            <a:r>
              <a:rPr lang="en-US" sz="2800" dirty="0" smtClean="0"/>
              <a:t>What’s Missing: Tools to Generate a Range of Data Products</a:t>
            </a:r>
            <a:endParaRPr lang="en-US" sz="2800" dirty="0"/>
          </a:p>
        </p:txBody>
      </p:sp>
      <p:pic>
        <p:nvPicPr>
          <p:cNvPr id="9" name="Picture 8"/>
          <p:cNvPicPr>
            <a:picLocks noChangeAspect="1"/>
          </p:cNvPicPr>
          <p:nvPr/>
        </p:nvPicPr>
        <p:blipFill>
          <a:blip r:embed="rId5"/>
          <a:stretch>
            <a:fillRect/>
          </a:stretch>
        </p:blipFill>
        <p:spPr>
          <a:xfrm>
            <a:off x="471154" y="867158"/>
            <a:ext cx="2905125" cy="3276600"/>
          </a:xfrm>
          <a:prstGeom prst="rect">
            <a:avLst/>
          </a:prstGeom>
        </p:spPr>
      </p:pic>
      <p:sp>
        <p:nvSpPr>
          <p:cNvPr id="16" name="TextBox 15"/>
          <p:cNvSpPr txBox="1"/>
          <p:nvPr/>
        </p:nvSpPr>
        <p:spPr>
          <a:xfrm>
            <a:off x="2626135" y="3608381"/>
            <a:ext cx="1387881" cy="830997"/>
          </a:xfrm>
          <a:prstGeom prst="rect">
            <a:avLst/>
          </a:prstGeom>
          <a:noFill/>
        </p:spPr>
        <p:txBody>
          <a:bodyPr wrap="square" rtlCol="0">
            <a:spAutoFit/>
          </a:bodyPr>
          <a:lstStyle/>
          <a:p>
            <a:pPr algn="ctr"/>
            <a:r>
              <a:rPr lang="en-US" sz="2400" dirty="0" smtClean="0"/>
              <a:t>Data</a:t>
            </a:r>
          </a:p>
          <a:p>
            <a:pPr algn="ctr"/>
            <a:r>
              <a:rPr lang="en-US" sz="2400" dirty="0" smtClean="0"/>
              <a:t>Center</a:t>
            </a:r>
            <a:endParaRPr lang="en-US" sz="2400" dirty="0"/>
          </a:p>
        </p:txBody>
      </p:sp>
      <p:pic>
        <p:nvPicPr>
          <p:cNvPr id="2" name="Picture 1"/>
          <p:cNvPicPr>
            <a:picLocks noChangeAspect="1"/>
          </p:cNvPicPr>
          <p:nvPr/>
        </p:nvPicPr>
        <p:blipFill>
          <a:blip r:embed="rId6"/>
          <a:stretch>
            <a:fillRect/>
          </a:stretch>
        </p:blipFill>
        <p:spPr>
          <a:xfrm>
            <a:off x="3957510" y="904993"/>
            <a:ext cx="4066607" cy="2267491"/>
          </a:xfrm>
          <a:prstGeom prst="rect">
            <a:avLst/>
          </a:prstGeom>
        </p:spPr>
      </p:pic>
      <p:sp>
        <p:nvSpPr>
          <p:cNvPr id="17" name="TextBox 16"/>
          <p:cNvSpPr txBox="1"/>
          <p:nvPr/>
        </p:nvSpPr>
        <p:spPr>
          <a:xfrm>
            <a:off x="3685954" y="3126317"/>
            <a:ext cx="2609756" cy="830997"/>
          </a:xfrm>
          <a:prstGeom prst="rect">
            <a:avLst/>
          </a:prstGeom>
          <a:noFill/>
        </p:spPr>
        <p:txBody>
          <a:bodyPr wrap="square" rtlCol="0">
            <a:spAutoFit/>
          </a:bodyPr>
          <a:lstStyle/>
          <a:p>
            <a:pPr algn="ctr"/>
            <a:r>
              <a:rPr lang="en-US" sz="2400" dirty="0" smtClean="0"/>
              <a:t>Defensible, </a:t>
            </a:r>
            <a:r>
              <a:rPr lang="en-US" sz="2400" dirty="0" err="1" smtClean="0"/>
              <a:t>QC’d</a:t>
            </a:r>
            <a:r>
              <a:rPr lang="en-US" sz="2400" dirty="0" smtClean="0"/>
              <a:t> </a:t>
            </a:r>
          </a:p>
          <a:p>
            <a:pPr algn="ctr"/>
            <a:r>
              <a:rPr lang="en-US" sz="2400" dirty="0" smtClean="0"/>
              <a:t>Research Data</a:t>
            </a:r>
            <a:endParaRPr lang="en-US" sz="2400" dirty="0"/>
          </a:p>
        </p:txBody>
      </p:sp>
      <p:sp>
        <p:nvSpPr>
          <p:cNvPr id="3" name="Bent Arrow 2"/>
          <p:cNvSpPr/>
          <p:nvPr/>
        </p:nvSpPr>
        <p:spPr>
          <a:xfrm>
            <a:off x="647272" y="3704739"/>
            <a:ext cx="775699" cy="904126"/>
          </a:xfrm>
          <a:prstGeom prst="bentArrow">
            <a:avLst>
              <a:gd name="adj1" fmla="val 20364"/>
              <a:gd name="adj2" fmla="val 25000"/>
              <a:gd name="adj3" fmla="val 25000"/>
              <a:gd name="adj4" fmla="val 43750"/>
            </a:avLst>
          </a:prstGeom>
          <a:solidFill>
            <a:schemeClr val="tx1"/>
          </a:solidFill>
          <a:ln w="254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ight Arrow 7"/>
          <p:cNvSpPr/>
          <p:nvPr/>
        </p:nvSpPr>
        <p:spPr>
          <a:xfrm>
            <a:off x="3017422" y="957581"/>
            <a:ext cx="996594" cy="332430"/>
          </a:xfrm>
          <a:prstGeom prst="rightArrow">
            <a:avLst/>
          </a:prstGeom>
          <a:solidFill>
            <a:schemeClr val="tx1"/>
          </a:solidFill>
          <a:ln w="254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Bent Arrow 18"/>
          <p:cNvSpPr/>
          <p:nvPr/>
        </p:nvSpPr>
        <p:spPr>
          <a:xfrm rot="5400000">
            <a:off x="7925914" y="1887574"/>
            <a:ext cx="1363740" cy="946404"/>
          </a:xfrm>
          <a:prstGeom prst="bentArrow">
            <a:avLst>
              <a:gd name="adj1" fmla="val 21898"/>
              <a:gd name="adj2" fmla="val 25000"/>
              <a:gd name="adj3" fmla="val 25000"/>
              <a:gd name="adj4" fmla="val 43750"/>
            </a:avLst>
          </a:prstGeom>
          <a:solidFill>
            <a:schemeClr val="tx1"/>
          </a:solidFill>
          <a:ln w="25400">
            <a:solidFill>
              <a:srgbClr val="04F2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5" name="Arc 54"/>
          <p:cNvSpPr/>
          <p:nvPr/>
        </p:nvSpPr>
        <p:spPr>
          <a:xfrm>
            <a:off x="149111" y="765425"/>
            <a:ext cx="8050631" cy="129711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Freeform 55"/>
          <p:cNvSpPr/>
          <p:nvPr/>
        </p:nvSpPr>
        <p:spPr>
          <a:xfrm>
            <a:off x="64939" y="685864"/>
            <a:ext cx="8406831" cy="6100989"/>
          </a:xfrm>
          <a:custGeom>
            <a:avLst/>
            <a:gdLst>
              <a:gd name="connsiteX0" fmla="*/ 11478051 w 11492755"/>
              <a:gd name="connsiteY0" fmla="*/ 309472 h 7154182"/>
              <a:gd name="connsiteX1" fmla="*/ 9889094 w 11492755"/>
              <a:gd name="connsiteY1" fmla="*/ 369433 h 7154182"/>
              <a:gd name="connsiteX2" fmla="*/ 587697 w 11492755"/>
              <a:gd name="connsiteY2" fmla="*/ 496849 h 7154182"/>
              <a:gd name="connsiteX3" fmla="*/ 1314720 w 11492755"/>
              <a:gd name="connsiteY3" fmla="*/ 6702777 h 7154182"/>
              <a:gd name="connsiteX4" fmla="*/ 4222812 w 11492755"/>
              <a:gd name="connsiteY4" fmla="*/ 6350508 h 7154182"/>
              <a:gd name="connsiteX5" fmla="*/ 4507625 w 11492755"/>
              <a:gd name="connsiteY5" fmla="*/ 3757210 h 7154182"/>
              <a:gd name="connsiteX6" fmla="*/ 6928536 w 11492755"/>
              <a:gd name="connsiteY6" fmla="*/ 3607308 h 7154182"/>
              <a:gd name="connsiteX7" fmla="*/ 8727356 w 11492755"/>
              <a:gd name="connsiteY7" fmla="*/ 2205728 h 7154182"/>
              <a:gd name="connsiteX8" fmla="*/ 11478051 w 11492755"/>
              <a:gd name="connsiteY8" fmla="*/ 309472 h 7154182"/>
              <a:gd name="connsiteX0" fmla="*/ 11478051 w 11479683"/>
              <a:gd name="connsiteY0" fmla="*/ 309472 h 7154182"/>
              <a:gd name="connsiteX1" fmla="*/ 9889094 w 11479683"/>
              <a:gd name="connsiteY1" fmla="*/ 369433 h 7154182"/>
              <a:gd name="connsiteX2" fmla="*/ 587697 w 11479683"/>
              <a:gd name="connsiteY2" fmla="*/ 496849 h 7154182"/>
              <a:gd name="connsiteX3" fmla="*/ 1314720 w 11479683"/>
              <a:gd name="connsiteY3" fmla="*/ 6702777 h 7154182"/>
              <a:gd name="connsiteX4" fmla="*/ 4222812 w 11479683"/>
              <a:gd name="connsiteY4" fmla="*/ 6350508 h 7154182"/>
              <a:gd name="connsiteX5" fmla="*/ 4507625 w 11479683"/>
              <a:gd name="connsiteY5" fmla="*/ 3757210 h 7154182"/>
              <a:gd name="connsiteX6" fmla="*/ 6928536 w 11479683"/>
              <a:gd name="connsiteY6" fmla="*/ 3607308 h 7154182"/>
              <a:gd name="connsiteX7" fmla="*/ 10118277 w 11479683"/>
              <a:gd name="connsiteY7" fmla="*/ 3431904 h 7154182"/>
              <a:gd name="connsiteX8" fmla="*/ 11478051 w 11479683"/>
              <a:gd name="connsiteY8" fmla="*/ 309472 h 7154182"/>
              <a:gd name="connsiteX0" fmla="*/ 10491582 w 10807315"/>
              <a:gd name="connsiteY0" fmla="*/ 715592 h 7170523"/>
              <a:gd name="connsiteX1" fmla="*/ 9889094 w 10807315"/>
              <a:gd name="connsiteY1" fmla="*/ 385774 h 7170523"/>
              <a:gd name="connsiteX2" fmla="*/ 587697 w 10807315"/>
              <a:gd name="connsiteY2" fmla="*/ 513190 h 7170523"/>
              <a:gd name="connsiteX3" fmla="*/ 1314720 w 10807315"/>
              <a:gd name="connsiteY3" fmla="*/ 6719118 h 7170523"/>
              <a:gd name="connsiteX4" fmla="*/ 4222812 w 10807315"/>
              <a:gd name="connsiteY4" fmla="*/ 6366849 h 7170523"/>
              <a:gd name="connsiteX5" fmla="*/ 4507625 w 10807315"/>
              <a:gd name="connsiteY5" fmla="*/ 3773551 h 7170523"/>
              <a:gd name="connsiteX6" fmla="*/ 6928536 w 10807315"/>
              <a:gd name="connsiteY6" fmla="*/ 3623649 h 7170523"/>
              <a:gd name="connsiteX7" fmla="*/ 10118277 w 10807315"/>
              <a:gd name="connsiteY7" fmla="*/ 3448245 h 7170523"/>
              <a:gd name="connsiteX8" fmla="*/ 10491582 w 10807315"/>
              <a:gd name="connsiteY8" fmla="*/ 715592 h 7170523"/>
              <a:gd name="connsiteX0" fmla="*/ 10362127 w 10546766"/>
              <a:gd name="connsiteY0" fmla="*/ 715592 h 7170523"/>
              <a:gd name="connsiteX1" fmla="*/ 7993861 w 10546766"/>
              <a:gd name="connsiteY1" fmla="*/ 385774 h 7170523"/>
              <a:gd name="connsiteX2" fmla="*/ 458242 w 10546766"/>
              <a:gd name="connsiteY2" fmla="*/ 513190 h 7170523"/>
              <a:gd name="connsiteX3" fmla="*/ 1185265 w 10546766"/>
              <a:gd name="connsiteY3" fmla="*/ 6719118 h 7170523"/>
              <a:gd name="connsiteX4" fmla="*/ 4093357 w 10546766"/>
              <a:gd name="connsiteY4" fmla="*/ 6366849 h 7170523"/>
              <a:gd name="connsiteX5" fmla="*/ 4378170 w 10546766"/>
              <a:gd name="connsiteY5" fmla="*/ 3773551 h 7170523"/>
              <a:gd name="connsiteX6" fmla="*/ 6799081 w 10546766"/>
              <a:gd name="connsiteY6" fmla="*/ 3623649 h 7170523"/>
              <a:gd name="connsiteX7" fmla="*/ 9988822 w 10546766"/>
              <a:gd name="connsiteY7" fmla="*/ 3448245 h 7170523"/>
              <a:gd name="connsiteX8" fmla="*/ 10362127 w 10546766"/>
              <a:gd name="connsiteY8" fmla="*/ 715592 h 7170523"/>
              <a:gd name="connsiteX0" fmla="*/ 10577573 w 10762212"/>
              <a:gd name="connsiteY0" fmla="*/ 385726 h 6802163"/>
              <a:gd name="connsiteX1" fmla="*/ 8209307 w 10762212"/>
              <a:gd name="connsiteY1" fmla="*/ 55908 h 6802163"/>
              <a:gd name="connsiteX2" fmla="*/ 417208 w 10762212"/>
              <a:gd name="connsiteY2" fmla="*/ 703028 h 6802163"/>
              <a:gd name="connsiteX3" fmla="*/ 1400711 w 10762212"/>
              <a:gd name="connsiteY3" fmla="*/ 6389252 h 6802163"/>
              <a:gd name="connsiteX4" fmla="*/ 4308803 w 10762212"/>
              <a:gd name="connsiteY4" fmla="*/ 6036983 h 6802163"/>
              <a:gd name="connsiteX5" fmla="*/ 4593616 w 10762212"/>
              <a:gd name="connsiteY5" fmla="*/ 3443685 h 6802163"/>
              <a:gd name="connsiteX6" fmla="*/ 7014527 w 10762212"/>
              <a:gd name="connsiteY6" fmla="*/ 3293783 h 6802163"/>
              <a:gd name="connsiteX7" fmla="*/ 10204268 w 10762212"/>
              <a:gd name="connsiteY7" fmla="*/ 3118379 h 6802163"/>
              <a:gd name="connsiteX8" fmla="*/ 10577573 w 10762212"/>
              <a:gd name="connsiteY8" fmla="*/ 385726 h 6802163"/>
              <a:gd name="connsiteX0" fmla="*/ 10807153 w 10991792"/>
              <a:gd name="connsiteY0" fmla="*/ 383573 h 6624931"/>
              <a:gd name="connsiteX1" fmla="*/ 8438887 w 10991792"/>
              <a:gd name="connsiteY1" fmla="*/ 53755 h 6624931"/>
              <a:gd name="connsiteX2" fmla="*/ 646788 w 10991792"/>
              <a:gd name="connsiteY2" fmla="*/ 700875 h 6624931"/>
              <a:gd name="connsiteX3" fmla="*/ 890440 w 10991792"/>
              <a:gd name="connsiteY3" fmla="*/ 6151609 h 6624931"/>
              <a:gd name="connsiteX4" fmla="*/ 4538383 w 10991792"/>
              <a:gd name="connsiteY4" fmla="*/ 6034830 h 6624931"/>
              <a:gd name="connsiteX5" fmla="*/ 4823196 w 10991792"/>
              <a:gd name="connsiteY5" fmla="*/ 3441532 h 6624931"/>
              <a:gd name="connsiteX6" fmla="*/ 7244107 w 10991792"/>
              <a:gd name="connsiteY6" fmla="*/ 3291630 h 6624931"/>
              <a:gd name="connsiteX7" fmla="*/ 10433848 w 10991792"/>
              <a:gd name="connsiteY7" fmla="*/ 3116226 h 6624931"/>
              <a:gd name="connsiteX8" fmla="*/ 10807153 w 10991792"/>
              <a:gd name="connsiteY8" fmla="*/ 383573 h 6624931"/>
              <a:gd name="connsiteX0" fmla="*/ 10836999 w 11021638"/>
              <a:gd name="connsiteY0" fmla="*/ 383573 h 6527809"/>
              <a:gd name="connsiteX1" fmla="*/ 8468733 w 11021638"/>
              <a:gd name="connsiteY1" fmla="*/ 53755 h 6527809"/>
              <a:gd name="connsiteX2" fmla="*/ 676634 w 11021638"/>
              <a:gd name="connsiteY2" fmla="*/ 700875 h 6527809"/>
              <a:gd name="connsiteX3" fmla="*/ 920286 w 11021638"/>
              <a:gd name="connsiteY3" fmla="*/ 6151609 h 6527809"/>
              <a:gd name="connsiteX4" fmla="*/ 5229163 w 11021638"/>
              <a:gd name="connsiteY4" fmla="*/ 5766858 h 6527809"/>
              <a:gd name="connsiteX5" fmla="*/ 4853042 w 11021638"/>
              <a:gd name="connsiteY5" fmla="*/ 3441532 h 6527809"/>
              <a:gd name="connsiteX6" fmla="*/ 7273953 w 11021638"/>
              <a:gd name="connsiteY6" fmla="*/ 3291630 h 6527809"/>
              <a:gd name="connsiteX7" fmla="*/ 10463694 w 11021638"/>
              <a:gd name="connsiteY7" fmla="*/ 3116226 h 6527809"/>
              <a:gd name="connsiteX8" fmla="*/ 10836999 w 11021638"/>
              <a:gd name="connsiteY8" fmla="*/ 383573 h 6527809"/>
              <a:gd name="connsiteX0" fmla="*/ 10918972 w 11103611"/>
              <a:gd name="connsiteY0" fmla="*/ 383573 h 6480292"/>
              <a:gd name="connsiteX1" fmla="*/ 8550706 w 11103611"/>
              <a:gd name="connsiteY1" fmla="*/ 53755 h 6480292"/>
              <a:gd name="connsiteX2" fmla="*/ 758607 w 11103611"/>
              <a:gd name="connsiteY2" fmla="*/ 700875 h 6480292"/>
              <a:gd name="connsiteX3" fmla="*/ 325865 w 11103611"/>
              <a:gd name="connsiteY3" fmla="*/ 1342892 h 6480292"/>
              <a:gd name="connsiteX4" fmla="*/ 1002259 w 11103611"/>
              <a:gd name="connsiteY4" fmla="*/ 6151609 h 6480292"/>
              <a:gd name="connsiteX5" fmla="*/ 5311136 w 11103611"/>
              <a:gd name="connsiteY5" fmla="*/ 5766858 h 6480292"/>
              <a:gd name="connsiteX6" fmla="*/ 4935015 w 11103611"/>
              <a:gd name="connsiteY6" fmla="*/ 3441532 h 6480292"/>
              <a:gd name="connsiteX7" fmla="*/ 7355926 w 11103611"/>
              <a:gd name="connsiteY7" fmla="*/ 3291630 h 6480292"/>
              <a:gd name="connsiteX8" fmla="*/ 10545667 w 11103611"/>
              <a:gd name="connsiteY8" fmla="*/ 3116226 h 6480292"/>
              <a:gd name="connsiteX9" fmla="*/ 10918972 w 11103611"/>
              <a:gd name="connsiteY9" fmla="*/ 383573 h 6480292"/>
              <a:gd name="connsiteX0" fmla="*/ 10905392 w 11090031"/>
              <a:gd name="connsiteY0" fmla="*/ 383573 h 6350549"/>
              <a:gd name="connsiteX1" fmla="*/ 8537126 w 11090031"/>
              <a:gd name="connsiteY1" fmla="*/ 53755 h 6350549"/>
              <a:gd name="connsiteX2" fmla="*/ 745027 w 11090031"/>
              <a:gd name="connsiteY2" fmla="*/ 700875 h 6350549"/>
              <a:gd name="connsiteX3" fmla="*/ 341878 w 11090031"/>
              <a:gd name="connsiteY3" fmla="*/ 3096894 h 6350549"/>
              <a:gd name="connsiteX4" fmla="*/ 988679 w 11090031"/>
              <a:gd name="connsiteY4" fmla="*/ 6151609 h 6350549"/>
              <a:gd name="connsiteX5" fmla="*/ 5297556 w 11090031"/>
              <a:gd name="connsiteY5" fmla="*/ 5766858 h 6350549"/>
              <a:gd name="connsiteX6" fmla="*/ 4921435 w 11090031"/>
              <a:gd name="connsiteY6" fmla="*/ 3441532 h 6350549"/>
              <a:gd name="connsiteX7" fmla="*/ 7342346 w 11090031"/>
              <a:gd name="connsiteY7" fmla="*/ 3291630 h 6350549"/>
              <a:gd name="connsiteX8" fmla="*/ 10532087 w 11090031"/>
              <a:gd name="connsiteY8" fmla="*/ 3116226 h 6350549"/>
              <a:gd name="connsiteX9" fmla="*/ 10905392 w 11090031"/>
              <a:gd name="connsiteY9" fmla="*/ 383573 h 6350549"/>
              <a:gd name="connsiteX0" fmla="*/ 10605476 w 10790115"/>
              <a:gd name="connsiteY0" fmla="*/ 481838 h 6448814"/>
              <a:gd name="connsiteX1" fmla="*/ 8237210 w 10790115"/>
              <a:gd name="connsiteY1" fmla="*/ 152020 h 6448814"/>
              <a:gd name="connsiteX2" fmla="*/ 1125774 w 10790115"/>
              <a:gd name="connsiteY2" fmla="*/ 271316 h 6448814"/>
              <a:gd name="connsiteX3" fmla="*/ 41962 w 10790115"/>
              <a:gd name="connsiteY3" fmla="*/ 3195159 h 6448814"/>
              <a:gd name="connsiteX4" fmla="*/ 688763 w 10790115"/>
              <a:gd name="connsiteY4" fmla="*/ 6249874 h 6448814"/>
              <a:gd name="connsiteX5" fmla="*/ 4997640 w 10790115"/>
              <a:gd name="connsiteY5" fmla="*/ 5865123 h 6448814"/>
              <a:gd name="connsiteX6" fmla="*/ 4621519 w 10790115"/>
              <a:gd name="connsiteY6" fmla="*/ 3539797 h 6448814"/>
              <a:gd name="connsiteX7" fmla="*/ 7042430 w 10790115"/>
              <a:gd name="connsiteY7" fmla="*/ 3389895 h 6448814"/>
              <a:gd name="connsiteX8" fmla="*/ 10232171 w 10790115"/>
              <a:gd name="connsiteY8" fmla="*/ 3214491 h 6448814"/>
              <a:gd name="connsiteX9" fmla="*/ 10605476 w 10790115"/>
              <a:gd name="connsiteY9" fmla="*/ 481838 h 6448814"/>
              <a:gd name="connsiteX0" fmla="*/ 10605476 w 10790115"/>
              <a:gd name="connsiteY0" fmla="*/ 481838 h 6446071"/>
              <a:gd name="connsiteX1" fmla="*/ 8237210 w 10790115"/>
              <a:gd name="connsiteY1" fmla="*/ 152020 h 6446071"/>
              <a:gd name="connsiteX2" fmla="*/ 1125774 w 10790115"/>
              <a:gd name="connsiteY2" fmla="*/ 271316 h 6446071"/>
              <a:gd name="connsiteX3" fmla="*/ 41962 w 10790115"/>
              <a:gd name="connsiteY3" fmla="*/ 3195159 h 6446071"/>
              <a:gd name="connsiteX4" fmla="*/ 688763 w 10790115"/>
              <a:gd name="connsiteY4" fmla="*/ 6249874 h 6446071"/>
              <a:gd name="connsiteX5" fmla="*/ 4997640 w 10790115"/>
              <a:gd name="connsiteY5" fmla="*/ 5865123 h 6446071"/>
              <a:gd name="connsiteX6" fmla="*/ 4976647 w 10790115"/>
              <a:gd name="connsiteY6" fmla="*/ 3621001 h 6446071"/>
              <a:gd name="connsiteX7" fmla="*/ 7042430 w 10790115"/>
              <a:gd name="connsiteY7" fmla="*/ 3389895 h 6446071"/>
              <a:gd name="connsiteX8" fmla="*/ 10232171 w 10790115"/>
              <a:gd name="connsiteY8" fmla="*/ 3214491 h 6446071"/>
              <a:gd name="connsiteX9" fmla="*/ 10605476 w 10790115"/>
              <a:gd name="connsiteY9" fmla="*/ 481838 h 6446071"/>
              <a:gd name="connsiteX0" fmla="*/ 10605476 w 10790115"/>
              <a:gd name="connsiteY0" fmla="*/ 481838 h 6522384"/>
              <a:gd name="connsiteX1" fmla="*/ 8237210 w 10790115"/>
              <a:gd name="connsiteY1" fmla="*/ 152020 h 6522384"/>
              <a:gd name="connsiteX2" fmla="*/ 1125774 w 10790115"/>
              <a:gd name="connsiteY2" fmla="*/ 271316 h 6522384"/>
              <a:gd name="connsiteX3" fmla="*/ 41962 w 10790115"/>
              <a:gd name="connsiteY3" fmla="*/ 3195159 h 6522384"/>
              <a:gd name="connsiteX4" fmla="*/ 688763 w 10790115"/>
              <a:gd name="connsiteY4" fmla="*/ 6249874 h 6522384"/>
              <a:gd name="connsiteX5" fmla="*/ 4563594 w 10790115"/>
              <a:gd name="connsiteY5" fmla="*/ 6076253 h 6522384"/>
              <a:gd name="connsiteX6" fmla="*/ 4976647 w 10790115"/>
              <a:gd name="connsiteY6" fmla="*/ 3621001 h 6522384"/>
              <a:gd name="connsiteX7" fmla="*/ 7042430 w 10790115"/>
              <a:gd name="connsiteY7" fmla="*/ 3389895 h 6522384"/>
              <a:gd name="connsiteX8" fmla="*/ 10232171 w 10790115"/>
              <a:gd name="connsiteY8" fmla="*/ 3214491 h 6522384"/>
              <a:gd name="connsiteX9" fmla="*/ 10605476 w 10790115"/>
              <a:gd name="connsiteY9" fmla="*/ 481838 h 6522384"/>
              <a:gd name="connsiteX0" fmla="*/ 10299671 w 10594786"/>
              <a:gd name="connsiteY0" fmla="*/ 515937 h 6524001"/>
              <a:gd name="connsiteX1" fmla="*/ 8237210 w 10594786"/>
              <a:gd name="connsiteY1" fmla="*/ 153637 h 6524001"/>
              <a:gd name="connsiteX2" fmla="*/ 1125774 w 10594786"/>
              <a:gd name="connsiteY2" fmla="*/ 272933 h 6524001"/>
              <a:gd name="connsiteX3" fmla="*/ 41962 w 10594786"/>
              <a:gd name="connsiteY3" fmla="*/ 3196776 h 6524001"/>
              <a:gd name="connsiteX4" fmla="*/ 688763 w 10594786"/>
              <a:gd name="connsiteY4" fmla="*/ 6251491 h 6524001"/>
              <a:gd name="connsiteX5" fmla="*/ 4563594 w 10594786"/>
              <a:gd name="connsiteY5" fmla="*/ 6077870 h 6524001"/>
              <a:gd name="connsiteX6" fmla="*/ 4976647 w 10594786"/>
              <a:gd name="connsiteY6" fmla="*/ 3622618 h 6524001"/>
              <a:gd name="connsiteX7" fmla="*/ 7042430 w 10594786"/>
              <a:gd name="connsiteY7" fmla="*/ 3391512 h 6524001"/>
              <a:gd name="connsiteX8" fmla="*/ 10232171 w 10594786"/>
              <a:gd name="connsiteY8" fmla="*/ 3216108 h 6524001"/>
              <a:gd name="connsiteX9" fmla="*/ 10299671 w 10594786"/>
              <a:gd name="connsiteY9" fmla="*/ 515937 h 6524001"/>
              <a:gd name="connsiteX0" fmla="*/ 10299671 w 10781052"/>
              <a:gd name="connsiteY0" fmla="*/ 515937 h 6524001"/>
              <a:gd name="connsiteX1" fmla="*/ 8237210 w 10781052"/>
              <a:gd name="connsiteY1" fmla="*/ 153637 h 6524001"/>
              <a:gd name="connsiteX2" fmla="*/ 1125774 w 10781052"/>
              <a:gd name="connsiteY2" fmla="*/ 272933 h 6524001"/>
              <a:gd name="connsiteX3" fmla="*/ 41962 w 10781052"/>
              <a:gd name="connsiteY3" fmla="*/ 3196776 h 6524001"/>
              <a:gd name="connsiteX4" fmla="*/ 688763 w 10781052"/>
              <a:gd name="connsiteY4" fmla="*/ 6251491 h 6524001"/>
              <a:gd name="connsiteX5" fmla="*/ 4563594 w 10781052"/>
              <a:gd name="connsiteY5" fmla="*/ 6077870 h 6524001"/>
              <a:gd name="connsiteX6" fmla="*/ 4976647 w 10781052"/>
              <a:gd name="connsiteY6" fmla="*/ 3622618 h 6524001"/>
              <a:gd name="connsiteX7" fmla="*/ 7042430 w 10781052"/>
              <a:gd name="connsiteY7" fmla="*/ 3391512 h 6524001"/>
              <a:gd name="connsiteX8" fmla="*/ 10508383 w 10781052"/>
              <a:gd name="connsiteY8" fmla="*/ 2940015 h 6524001"/>
              <a:gd name="connsiteX9" fmla="*/ 10299671 w 10781052"/>
              <a:gd name="connsiteY9" fmla="*/ 515937 h 6524001"/>
              <a:gd name="connsiteX0" fmla="*/ 10299671 w 10839660"/>
              <a:gd name="connsiteY0" fmla="*/ 515937 h 6524001"/>
              <a:gd name="connsiteX1" fmla="*/ 8237210 w 10839660"/>
              <a:gd name="connsiteY1" fmla="*/ 153637 h 6524001"/>
              <a:gd name="connsiteX2" fmla="*/ 1125774 w 10839660"/>
              <a:gd name="connsiteY2" fmla="*/ 272933 h 6524001"/>
              <a:gd name="connsiteX3" fmla="*/ 41962 w 10839660"/>
              <a:gd name="connsiteY3" fmla="*/ 3196776 h 6524001"/>
              <a:gd name="connsiteX4" fmla="*/ 688763 w 10839660"/>
              <a:gd name="connsiteY4" fmla="*/ 6251491 h 6524001"/>
              <a:gd name="connsiteX5" fmla="*/ 4563594 w 10839660"/>
              <a:gd name="connsiteY5" fmla="*/ 6077870 h 6524001"/>
              <a:gd name="connsiteX6" fmla="*/ 4976647 w 10839660"/>
              <a:gd name="connsiteY6" fmla="*/ 3622618 h 6524001"/>
              <a:gd name="connsiteX7" fmla="*/ 7042430 w 10839660"/>
              <a:gd name="connsiteY7" fmla="*/ 3391512 h 6524001"/>
              <a:gd name="connsiteX8" fmla="*/ 10508383 w 10839660"/>
              <a:gd name="connsiteY8" fmla="*/ 2940015 h 6524001"/>
              <a:gd name="connsiteX9" fmla="*/ 10676094 w 10839660"/>
              <a:gd name="connsiteY9" fmla="*/ 1377812 h 6524001"/>
              <a:gd name="connsiteX10" fmla="*/ 10299671 w 10839660"/>
              <a:gd name="connsiteY10" fmla="*/ 515937 h 6524001"/>
              <a:gd name="connsiteX0" fmla="*/ 10299671 w 10735439"/>
              <a:gd name="connsiteY0" fmla="*/ 515937 h 6524001"/>
              <a:gd name="connsiteX1" fmla="*/ 8237210 w 10735439"/>
              <a:gd name="connsiteY1" fmla="*/ 153637 h 6524001"/>
              <a:gd name="connsiteX2" fmla="*/ 1125774 w 10735439"/>
              <a:gd name="connsiteY2" fmla="*/ 272933 h 6524001"/>
              <a:gd name="connsiteX3" fmla="*/ 41962 w 10735439"/>
              <a:gd name="connsiteY3" fmla="*/ 3196776 h 6524001"/>
              <a:gd name="connsiteX4" fmla="*/ 688763 w 10735439"/>
              <a:gd name="connsiteY4" fmla="*/ 6251491 h 6524001"/>
              <a:gd name="connsiteX5" fmla="*/ 4563594 w 10735439"/>
              <a:gd name="connsiteY5" fmla="*/ 6077870 h 6524001"/>
              <a:gd name="connsiteX6" fmla="*/ 4976647 w 10735439"/>
              <a:gd name="connsiteY6" fmla="*/ 3622618 h 6524001"/>
              <a:gd name="connsiteX7" fmla="*/ 7042430 w 10735439"/>
              <a:gd name="connsiteY7" fmla="*/ 3391512 h 6524001"/>
              <a:gd name="connsiteX8" fmla="*/ 10508383 w 10735439"/>
              <a:gd name="connsiteY8" fmla="*/ 2940015 h 6524001"/>
              <a:gd name="connsiteX9" fmla="*/ 10390019 w 10735439"/>
              <a:gd name="connsiteY9" fmla="*/ 1865034 h 6524001"/>
              <a:gd name="connsiteX10" fmla="*/ 10299671 w 10735439"/>
              <a:gd name="connsiteY10" fmla="*/ 515937 h 6524001"/>
              <a:gd name="connsiteX0" fmla="*/ 10299671 w 10476784"/>
              <a:gd name="connsiteY0" fmla="*/ 515937 h 6524001"/>
              <a:gd name="connsiteX1" fmla="*/ 8237210 w 10476784"/>
              <a:gd name="connsiteY1" fmla="*/ 153637 h 6524001"/>
              <a:gd name="connsiteX2" fmla="*/ 1125774 w 10476784"/>
              <a:gd name="connsiteY2" fmla="*/ 272933 h 6524001"/>
              <a:gd name="connsiteX3" fmla="*/ 41962 w 10476784"/>
              <a:gd name="connsiteY3" fmla="*/ 3196776 h 6524001"/>
              <a:gd name="connsiteX4" fmla="*/ 688763 w 10476784"/>
              <a:gd name="connsiteY4" fmla="*/ 6251491 h 6524001"/>
              <a:gd name="connsiteX5" fmla="*/ 4563594 w 10476784"/>
              <a:gd name="connsiteY5" fmla="*/ 6077870 h 6524001"/>
              <a:gd name="connsiteX6" fmla="*/ 4976647 w 10476784"/>
              <a:gd name="connsiteY6" fmla="*/ 3622618 h 6524001"/>
              <a:gd name="connsiteX7" fmla="*/ 7042430 w 10476784"/>
              <a:gd name="connsiteY7" fmla="*/ 3391512 h 6524001"/>
              <a:gd name="connsiteX8" fmla="*/ 9857314 w 10476784"/>
              <a:gd name="connsiteY8" fmla="*/ 3061820 h 6524001"/>
              <a:gd name="connsiteX9" fmla="*/ 10390019 w 10476784"/>
              <a:gd name="connsiteY9" fmla="*/ 1865034 h 6524001"/>
              <a:gd name="connsiteX10" fmla="*/ 10299671 w 10476784"/>
              <a:gd name="connsiteY10" fmla="*/ 515937 h 6524001"/>
              <a:gd name="connsiteX0" fmla="*/ 10299671 w 10489112"/>
              <a:gd name="connsiteY0" fmla="*/ 515937 h 6524001"/>
              <a:gd name="connsiteX1" fmla="*/ 8237210 w 10489112"/>
              <a:gd name="connsiteY1" fmla="*/ 153637 h 6524001"/>
              <a:gd name="connsiteX2" fmla="*/ 1125774 w 10489112"/>
              <a:gd name="connsiteY2" fmla="*/ 272933 h 6524001"/>
              <a:gd name="connsiteX3" fmla="*/ 41962 w 10489112"/>
              <a:gd name="connsiteY3" fmla="*/ 3196776 h 6524001"/>
              <a:gd name="connsiteX4" fmla="*/ 688763 w 10489112"/>
              <a:gd name="connsiteY4" fmla="*/ 6251491 h 6524001"/>
              <a:gd name="connsiteX5" fmla="*/ 4563594 w 10489112"/>
              <a:gd name="connsiteY5" fmla="*/ 6077870 h 6524001"/>
              <a:gd name="connsiteX6" fmla="*/ 4976647 w 10489112"/>
              <a:gd name="connsiteY6" fmla="*/ 3622618 h 6524001"/>
              <a:gd name="connsiteX7" fmla="*/ 7042430 w 10489112"/>
              <a:gd name="connsiteY7" fmla="*/ 3391512 h 6524001"/>
              <a:gd name="connsiteX8" fmla="*/ 10143390 w 10489112"/>
              <a:gd name="connsiteY8" fmla="*/ 3110543 h 6524001"/>
              <a:gd name="connsiteX9" fmla="*/ 10390019 w 10489112"/>
              <a:gd name="connsiteY9" fmla="*/ 1865034 h 6524001"/>
              <a:gd name="connsiteX10" fmla="*/ 10299671 w 10489112"/>
              <a:gd name="connsiteY10" fmla="*/ 515937 h 6524001"/>
              <a:gd name="connsiteX0" fmla="*/ 10299671 w 10476784"/>
              <a:gd name="connsiteY0" fmla="*/ 515937 h 6524001"/>
              <a:gd name="connsiteX1" fmla="*/ 8237210 w 10476784"/>
              <a:gd name="connsiteY1" fmla="*/ 153637 h 6524001"/>
              <a:gd name="connsiteX2" fmla="*/ 1125774 w 10476784"/>
              <a:gd name="connsiteY2" fmla="*/ 272933 h 6524001"/>
              <a:gd name="connsiteX3" fmla="*/ 41962 w 10476784"/>
              <a:gd name="connsiteY3" fmla="*/ 3196776 h 6524001"/>
              <a:gd name="connsiteX4" fmla="*/ 688763 w 10476784"/>
              <a:gd name="connsiteY4" fmla="*/ 6251491 h 6524001"/>
              <a:gd name="connsiteX5" fmla="*/ 4563594 w 10476784"/>
              <a:gd name="connsiteY5" fmla="*/ 6077870 h 6524001"/>
              <a:gd name="connsiteX6" fmla="*/ 4976647 w 10476784"/>
              <a:gd name="connsiteY6" fmla="*/ 3622618 h 6524001"/>
              <a:gd name="connsiteX7" fmla="*/ 7259454 w 10476784"/>
              <a:gd name="connsiteY7" fmla="*/ 3294067 h 6524001"/>
              <a:gd name="connsiteX8" fmla="*/ 10143390 w 10476784"/>
              <a:gd name="connsiteY8" fmla="*/ 3110543 h 6524001"/>
              <a:gd name="connsiteX9" fmla="*/ 10390019 w 10476784"/>
              <a:gd name="connsiteY9" fmla="*/ 1865034 h 6524001"/>
              <a:gd name="connsiteX10" fmla="*/ 10299671 w 10476784"/>
              <a:gd name="connsiteY10" fmla="*/ 515937 h 6524001"/>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60880 w 10699044"/>
              <a:gd name="connsiteY0" fmla="*/ 515937 h 6529499"/>
              <a:gd name="connsiteX1" fmla="*/ 4656997 w 10699044"/>
              <a:gd name="connsiteY1" fmla="*/ 153637 h 6529499"/>
              <a:gd name="connsiteX2" fmla="*/ 1086983 w 10699044"/>
              <a:gd name="connsiteY2" fmla="*/ 272933 h 6529499"/>
              <a:gd name="connsiteX3" fmla="*/ 3171 w 10699044"/>
              <a:gd name="connsiteY3" fmla="*/ 3196776 h 6529499"/>
              <a:gd name="connsiteX4" fmla="*/ 649972 w 10699044"/>
              <a:gd name="connsiteY4" fmla="*/ 6251491 h 6529499"/>
              <a:gd name="connsiteX5" fmla="*/ 4524803 w 10699044"/>
              <a:gd name="connsiteY5" fmla="*/ 6077870 h 6529499"/>
              <a:gd name="connsiteX6" fmla="*/ 4957585 w 10699044"/>
              <a:gd name="connsiteY6" fmla="*/ 3508934 h 6529499"/>
              <a:gd name="connsiteX7" fmla="*/ 7220663 w 10699044"/>
              <a:gd name="connsiteY7" fmla="*/ 3294067 h 6529499"/>
              <a:gd name="connsiteX8" fmla="*/ 10104599 w 10699044"/>
              <a:gd name="connsiteY8" fmla="*/ 3110543 h 6529499"/>
              <a:gd name="connsiteX9" fmla="*/ 10351228 w 10699044"/>
              <a:gd name="connsiteY9" fmla="*/ 1865034 h 6529499"/>
              <a:gd name="connsiteX10" fmla="*/ 10260880 w 10699044"/>
              <a:gd name="connsiteY10" fmla="*/ 515937 h 6529499"/>
              <a:gd name="connsiteX0" fmla="*/ 10263123 w 10701287"/>
              <a:gd name="connsiteY0" fmla="*/ 410930 h 6424492"/>
              <a:gd name="connsiteX1" fmla="*/ 4659240 w 10701287"/>
              <a:gd name="connsiteY1" fmla="*/ 48630 h 6424492"/>
              <a:gd name="connsiteX2" fmla="*/ 1089226 w 10701287"/>
              <a:gd name="connsiteY2" fmla="*/ 167926 h 6424492"/>
              <a:gd name="connsiteX3" fmla="*/ 5414 w 10701287"/>
              <a:gd name="connsiteY3" fmla="*/ 3091769 h 6424492"/>
              <a:gd name="connsiteX4" fmla="*/ 652215 w 10701287"/>
              <a:gd name="connsiteY4" fmla="*/ 6146484 h 6424492"/>
              <a:gd name="connsiteX5" fmla="*/ 4527046 w 10701287"/>
              <a:gd name="connsiteY5" fmla="*/ 5972863 h 6424492"/>
              <a:gd name="connsiteX6" fmla="*/ 4959828 w 10701287"/>
              <a:gd name="connsiteY6" fmla="*/ 3403927 h 6424492"/>
              <a:gd name="connsiteX7" fmla="*/ 7222906 w 10701287"/>
              <a:gd name="connsiteY7" fmla="*/ 3189060 h 6424492"/>
              <a:gd name="connsiteX8" fmla="*/ 10106842 w 10701287"/>
              <a:gd name="connsiteY8" fmla="*/ 3005536 h 6424492"/>
              <a:gd name="connsiteX9" fmla="*/ 10353471 w 10701287"/>
              <a:gd name="connsiteY9" fmla="*/ 1760027 h 6424492"/>
              <a:gd name="connsiteX10" fmla="*/ 10263123 w 10701287"/>
              <a:gd name="connsiteY10" fmla="*/ 410930 h 6424492"/>
              <a:gd name="connsiteX0" fmla="*/ 10263123 w 10701287"/>
              <a:gd name="connsiteY0" fmla="*/ 410929 h 6375014"/>
              <a:gd name="connsiteX1" fmla="*/ 4659240 w 10701287"/>
              <a:gd name="connsiteY1" fmla="*/ 48629 h 6375014"/>
              <a:gd name="connsiteX2" fmla="*/ 1089226 w 10701287"/>
              <a:gd name="connsiteY2" fmla="*/ 167925 h 6375014"/>
              <a:gd name="connsiteX3" fmla="*/ 5414 w 10701287"/>
              <a:gd name="connsiteY3" fmla="*/ 3091768 h 6375014"/>
              <a:gd name="connsiteX4" fmla="*/ 652215 w 10701287"/>
              <a:gd name="connsiteY4" fmla="*/ 6146483 h 6375014"/>
              <a:gd name="connsiteX5" fmla="*/ 4527046 w 10701287"/>
              <a:gd name="connsiteY5" fmla="*/ 5972862 h 6375014"/>
              <a:gd name="connsiteX6" fmla="*/ 4809517 w 10701287"/>
              <a:gd name="connsiteY6" fmla="*/ 4529073 h 6375014"/>
              <a:gd name="connsiteX7" fmla="*/ 4959828 w 10701287"/>
              <a:gd name="connsiteY7" fmla="*/ 3403926 h 6375014"/>
              <a:gd name="connsiteX8" fmla="*/ 7222906 w 10701287"/>
              <a:gd name="connsiteY8" fmla="*/ 3189059 h 6375014"/>
              <a:gd name="connsiteX9" fmla="*/ 10106842 w 10701287"/>
              <a:gd name="connsiteY9" fmla="*/ 3005535 h 6375014"/>
              <a:gd name="connsiteX10" fmla="*/ 10353471 w 10701287"/>
              <a:gd name="connsiteY10" fmla="*/ 1760026 h 6375014"/>
              <a:gd name="connsiteX11" fmla="*/ 10263123 w 10701287"/>
              <a:gd name="connsiteY11" fmla="*/ 410929 h 6375014"/>
              <a:gd name="connsiteX0" fmla="*/ 10263123 w 10701287"/>
              <a:gd name="connsiteY0" fmla="*/ 410929 h 6375014"/>
              <a:gd name="connsiteX1" fmla="*/ 4659240 w 10701287"/>
              <a:gd name="connsiteY1" fmla="*/ 48629 h 6375014"/>
              <a:gd name="connsiteX2" fmla="*/ 1089226 w 10701287"/>
              <a:gd name="connsiteY2" fmla="*/ 167925 h 6375014"/>
              <a:gd name="connsiteX3" fmla="*/ 5414 w 10701287"/>
              <a:gd name="connsiteY3" fmla="*/ 3091768 h 6375014"/>
              <a:gd name="connsiteX4" fmla="*/ 652215 w 10701287"/>
              <a:gd name="connsiteY4" fmla="*/ 6146483 h 6375014"/>
              <a:gd name="connsiteX5" fmla="*/ 4527046 w 10701287"/>
              <a:gd name="connsiteY5" fmla="*/ 5972862 h 6375014"/>
              <a:gd name="connsiteX6" fmla="*/ 4424793 w 10701287"/>
              <a:gd name="connsiteY6" fmla="*/ 4529073 h 6375014"/>
              <a:gd name="connsiteX7" fmla="*/ 4959828 w 10701287"/>
              <a:gd name="connsiteY7" fmla="*/ 3403926 h 6375014"/>
              <a:gd name="connsiteX8" fmla="*/ 7222906 w 10701287"/>
              <a:gd name="connsiteY8" fmla="*/ 3189059 h 6375014"/>
              <a:gd name="connsiteX9" fmla="*/ 10106842 w 10701287"/>
              <a:gd name="connsiteY9" fmla="*/ 3005535 h 6375014"/>
              <a:gd name="connsiteX10" fmla="*/ 10353471 w 10701287"/>
              <a:gd name="connsiteY10" fmla="*/ 1760026 h 6375014"/>
              <a:gd name="connsiteX11" fmla="*/ 10263123 w 10701287"/>
              <a:gd name="connsiteY11" fmla="*/ 410929 h 6375014"/>
              <a:gd name="connsiteX0" fmla="*/ 10263123 w 10701287"/>
              <a:gd name="connsiteY0" fmla="*/ 410929 h 6447437"/>
              <a:gd name="connsiteX1" fmla="*/ 4659240 w 10701287"/>
              <a:gd name="connsiteY1" fmla="*/ 48629 h 6447437"/>
              <a:gd name="connsiteX2" fmla="*/ 1089226 w 10701287"/>
              <a:gd name="connsiteY2" fmla="*/ 167925 h 6447437"/>
              <a:gd name="connsiteX3" fmla="*/ 5414 w 10701287"/>
              <a:gd name="connsiteY3" fmla="*/ 3091768 h 6447437"/>
              <a:gd name="connsiteX4" fmla="*/ 652215 w 10701287"/>
              <a:gd name="connsiteY4" fmla="*/ 6146483 h 6447437"/>
              <a:gd name="connsiteX5" fmla="*/ 4073270 w 10701287"/>
              <a:gd name="connsiteY5" fmla="*/ 6151510 h 6447437"/>
              <a:gd name="connsiteX6" fmla="*/ 4424793 w 10701287"/>
              <a:gd name="connsiteY6" fmla="*/ 4529073 h 6447437"/>
              <a:gd name="connsiteX7" fmla="*/ 4959828 w 10701287"/>
              <a:gd name="connsiteY7" fmla="*/ 3403926 h 6447437"/>
              <a:gd name="connsiteX8" fmla="*/ 7222906 w 10701287"/>
              <a:gd name="connsiteY8" fmla="*/ 3189059 h 6447437"/>
              <a:gd name="connsiteX9" fmla="*/ 10106842 w 10701287"/>
              <a:gd name="connsiteY9" fmla="*/ 3005535 h 6447437"/>
              <a:gd name="connsiteX10" fmla="*/ 10353471 w 10701287"/>
              <a:gd name="connsiteY10" fmla="*/ 1760026 h 6447437"/>
              <a:gd name="connsiteX11" fmla="*/ 10263123 w 10701287"/>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4959828 w 10733315"/>
              <a:gd name="connsiteY7" fmla="*/ 3403926 h 6447437"/>
              <a:gd name="connsiteX8" fmla="*/ 7222906 w 10733315"/>
              <a:gd name="connsiteY8" fmla="*/ 3189059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4959828 w 10733315"/>
              <a:gd name="connsiteY7" fmla="*/ 3403926 h 6447437"/>
              <a:gd name="connsiteX8" fmla="*/ 7335020 w 10733315"/>
              <a:gd name="connsiteY8" fmla="*/ 3422497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4999397 w 10733315"/>
              <a:gd name="connsiteY7" fmla="*/ 3821943 h 6447437"/>
              <a:gd name="connsiteX8" fmla="*/ 7335020 w 10733315"/>
              <a:gd name="connsiteY8" fmla="*/ 3422497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5256599 w 10733315"/>
              <a:gd name="connsiteY7" fmla="*/ 3555932 h 6447437"/>
              <a:gd name="connsiteX8" fmla="*/ 7335020 w 10733315"/>
              <a:gd name="connsiteY8" fmla="*/ 3422497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5256599 w 10733315"/>
              <a:gd name="connsiteY7" fmla="*/ 3555932 h 6447437"/>
              <a:gd name="connsiteX8" fmla="*/ 7743906 w 10733315"/>
              <a:gd name="connsiteY8" fmla="*/ 3389925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5256599 w 10733315"/>
              <a:gd name="connsiteY7" fmla="*/ 3555932 h 6447437"/>
              <a:gd name="connsiteX8" fmla="*/ 7743906 w 10733315"/>
              <a:gd name="connsiteY8" fmla="*/ 3389925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5256599 w 10733315"/>
              <a:gd name="connsiteY7" fmla="*/ 3555932 h 6447437"/>
              <a:gd name="connsiteX8" fmla="*/ 7150363 w 10733315"/>
              <a:gd name="connsiteY8" fmla="*/ 3585361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33315"/>
              <a:gd name="connsiteY0" fmla="*/ 410929 h 6447437"/>
              <a:gd name="connsiteX1" fmla="*/ 4659240 w 10733315"/>
              <a:gd name="connsiteY1" fmla="*/ 48629 h 6447437"/>
              <a:gd name="connsiteX2" fmla="*/ 1089226 w 10733315"/>
              <a:gd name="connsiteY2" fmla="*/ 167925 h 6447437"/>
              <a:gd name="connsiteX3" fmla="*/ 5414 w 10733315"/>
              <a:gd name="connsiteY3" fmla="*/ 3091768 h 6447437"/>
              <a:gd name="connsiteX4" fmla="*/ 652215 w 10733315"/>
              <a:gd name="connsiteY4" fmla="*/ 6146483 h 6447437"/>
              <a:gd name="connsiteX5" fmla="*/ 4073270 w 10733315"/>
              <a:gd name="connsiteY5" fmla="*/ 6151510 h 6447437"/>
              <a:gd name="connsiteX6" fmla="*/ 4424793 w 10733315"/>
              <a:gd name="connsiteY6" fmla="*/ 4529073 h 6447437"/>
              <a:gd name="connsiteX7" fmla="*/ 5256599 w 10733315"/>
              <a:gd name="connsiteY7" fmla="*/ 3555932 h 6447437"/>
              <a:gd name="connsiteX8" fmla="*/ 7150363 w 10733315"/>
              <a:gd name="connsiteY8" fmla="*/ 3585361 h 6447437"/>
              <a:gd name="connsiteX9" fmla="*/ 9704552 w 10733315"/>
              <a:gd name="connsiteY9" fmla="*/ 2848100 h 6447437"/>
              <a:gd name="connsiteX10" fmla="*/ 10353471 w 10733315"/>
              <a:gd name="connsiteY10" fmla="*/ 1760026 h 6447437"/>
              <a:gd name="connsiteX11" fmla="*/ 10263123 w 10733315"/>
              <a:gd name="connsiteY11" fmla="*/ 410929 h 6447437"/>
              <a:gd name="connsiteX0" fmla="*/ 10263123 w 10764032"/>
              <a:gd name="connsiteY0" fmla="*/ 410929 h 6447437"/>
              <a:gd name="connsiteX1" fmla="*/ 4659240 w 10764032"/>
              <a:gd name="connsiteY1" fmla="*/ 48629 h 6447437"/>
              <a:gd name="connsiteX2" fmla="*/ 1089226 w 10764032"/>
              <a:gd name="connsiteY2" fmla="*/ 167925 h 6447437"/>
              <a:gd name="connsiteX3" fmla="*/ 5414 w 10764032"/>
              <a:gd name="connsiteY3" fmla="*/ 3091768 h 6447437"/>
              <a:gd name="connsiteX4" fmla="*/ 652215 w 10764032"/>
              <a:gd name="connsiteY4" fmla="*/ 6146483 h 6447437"/>
              <a:gd name="connsiteX5" fmla="*/ 4073270 w 10764032"/>
              <a:gd name="connsiteY5" fmla="*/ 6151510 h 6447437"/>
              <a:gd name="connsiteX6" fmla="*/ 4424793 w 10764032"/>
              <a:gd name="connsiteY6" fmla="*/ 4529073 h 6447437"/>
              <a:gd name="connsiteX7" fmla="*/ 5256599 w 10764032"/>
              <a:gd name="connsiteY7" fmla="*/ 3555932 h 6447437"/>
              <a:gd name="connsiteX8" fmla="*/ 7150363 w 10764032"/>
              <a:gd name="connsiteY8" fmla="*/ 3585361 h 6447437"/>
              <a:gd name="connsiteX9" fmla="*/ 9031869 w 10764032"/>
              <a:gd name="connsiteY9" fmla="*/ 2848100 h 6447437"/>
              <a:gd name="connsiteX10" fmla="*/ 10353471 w 10764032"/>
              <a:gd name="connsiteY10" fmla="*/ 1760026 h 6447437"/>
              <a:gd name="connsiteX11" fmla="*/ 10263123 w 10764032"/>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256599 w 10792607"/>
              <a:gd name="connsiteY7" fmla="*/ 3555932 h 6447437"/>
              <a:gd name="connsiteX8" fmla="*/ 7150363 w 10792607"/>
              <a:gd name="connsiteY8" fmla="*/ 3585361 h 6447437"/>
              <a:gd name="connsiteX9" fmla="*/ 9031869 w 10792607"/>
              <a:gd name="connsiteY9" fmla="*/ 2848100 h 6447437"/>
              <a:gd name="connsiteX10" fmla="*/ 10419420 w 10792607"/>
              <a:gd name="connsiteY10" fmla="*/ 2178042 h 6447437"/>
              <a:gd name="connsiteX11" fmla="*/ 10263123 w 10792607"/>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256599 w 10792607"/>
              <a:gd name="connsiteY7" fmla="*/ 3555932 h 6447437"/>
              <a:gd name="connsiteX8" fmla="*/ 7137174 w 10792607"/>
              <a:gd name="connsiteY8" fmla="*/ 3498501 h 6447437"/>
              <a:gd name="connsiteX9" fmla="*/ 9031869 w 10792607"/>
              <a:gd name="connsiteY9" fmla="*/ 2848100 h 6447437"/>
              <a:gd name="connsiteX10" fmla="*/ 10419420 w 10792607"/>
              <a:gd name="connsiteY10" fmla="*/ 2178042 h 6447437"/>
              <a:gd name="connsiteX11" fmla="*/ 10263123 w 10792607"/>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256599 w 10792607"/>
              <a:gd name="connsiteY7" fmla="*/ 3555932 h 6447437"/>
              <a:gd name="connsiteX8" fmla="*/ 7137174 w 10792607"/>
              <a:gd name="connsiteY8" fmla="*/ 3498501 h 6447437"/>
              <a:gd name="connsiteX9" fmla="*/ 9031869 w 10792607"/>
              <a:gd name="connsiteY9" fmla="*/ 2848100 h 6447437"/>
              <a:gd name="connsiteX10" fmla="*/ 10419420 w 10792607"/>
              <a:gd name="connsiteY10" fmla="*/ 2178042 h 6447437"/>
              <a:gd name="connsiteX11" fmla="*/ 10263123 w 10792607"/>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111511 w 10792607"/>
              <a:gd name="connsiteY7" fmla="*/ 3735083 h 6447437"/>
              <a:gd name="connsiteX8" fmla="*/ 7137174 w 10792607"/>
              <a:gd name="connsiteY8" fmla="*/ 3498501 h 6447437"/>
              <a:gd name="connsiteX9" fmla="*/ 9031869 w 10792607"/>
              <a:gd name="connsiteY9" fmla="*/ 2848100 h 6447437"/>
              <a:gd name="connsiteX10" fmla="*/ 10419420 w 10792607"/>
              <a:gd name="connsiteY10" fmla="*/ 2178042 h 6447437"/>
              <a:gd name="connsiteX11" fmla="*/ 10263123 w 10792607"/>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111511 w 10792607"/>
              <a:gd name="connsiteY7" fmla="*/ 3735083 h 6447437"/>
              <a:gd name="connsiteX8" fmla="*/ 7308642 w 10792607"/>
              <a:gd name="connsiteY8" fmla="*/ 3427927 h 6447437"/>
              <a:gd name="connsiteX9" fmla="*/ 9031869 w 10792607"/>
              <a:gd name="connsiteY9" fmla="*/ 2848100 h 6447437"/>
              <a:gd name="connsiteX10" fmla="*/ 10419420 w 10792607"/>
              <a:gd name="connsiteY10" fmla="*/ 2178042 h 6447437"/>
              <a:gd name="connsiteX11" fmla="*/ 10263123 w 10792607"/>
              <a:gd name="connsiteY11" fmla="*/ 410929 h 6447437"/>
              <a:gd name="connsiteX0" fmla="*/ 10263123 w 10792607"/>
              <a:gd name="connsiteY0" fmla="*/ 410929 h 6447437"/>
              <a:gd name="connsiteX1" fmla="*/ 4659240 w 10792607"/>
              <a:gd name="connsiteY1" fmla="*/ 48629 h 6447437"/>
              <a:gd name="connsiteX2" fmla="*/ 1089226 w 10792607"/>
              <a:gd name="connsiteY2" fmla="*/ 167925 h 6447437"/>
              <a:gd name="connsiteX3" fmla="*/ 5414 w 10792607"/>
              <a:gd name="connsiteY3" fmla="*/ 3091768 h 6447437"/>
              <a:gd name="connsiteX4" fmla="*/ 652215 w 10792607"/>
              <a:gd name="connsiteY4" fmla="*/ 6146483 h 6447437"/>
              <a:gd name="connsiteX5" fmla="*/ 4073270 w 10792607"/>
              <a:gd name="connsiteY5" fmla="*/ 6151510 h 6447437"/>
              <a:gd name="connsiteX6" fmla="*/ 4424793 w 10792607"/>
              <a:gd name="connsiteY6" fmla="*/ 4529073 h 6447437"/>
              <a:gd name="connsiteX7" fmla="*/ 5111511 w 10792607"/>
              <a:gd name="connsiteY7" fmla="*/ 3735083 h 6447437"/>
              <a:gd name="connsiteX8" fmla="*/ 7308642 w 10792607"/>
              <a:gd name="connsiteY8" fmla="*/ 3427927 h 6447437"/>
              <a:gd name="connsiteX9" fmla="*/ 9031869 w 10792607"/>
              <a:gd name="connsiteY9" fmla="*/ 2848100 h 6447437"/>
              <a:gd name="connsiteX10" fmla="*/ 10419420 w 10792607"/>
              <a:gd name="connsiteY10" fmla="*/ 2178042 h 6447437"/>
              <a:gd name="connsiteX11" fmla="*/ 10263123 w 10792607"/>
              <a:gd name="connsiteY11" fmla="*/ 410929 h 644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92607" h="6447437">
                <a:moveTo>
                  <a:pt x="10263123" y="410929"/>
                </a:moveTo>
                <a:cubicBezTo>
                  <a:pt x="9303093" y="56027"/>
                  <a:pt x="6188223" y="89130"/>
                  <a:pt x="4659240" y="48629"/>
                </a:cubicBezTo>
                <a:cubicBezTo>
                  <a:pt x="3130257" y="8128"/>
                  <a:pt x="2042428" y="-79413"/>
                  <a:pt x="1089226" y="167925"/>
                </a:cubicBezTo>
                <a:cubicBezTo>
                  <a:pt x="136024" y="415263"/>
                  <a:pt x="-35195" y="2183312"/>
                  <a:pt x="5414" y="3091768"/>
                </a:cubicBezTo>
                <a:cubicBezTo>
                  <a:pt x="46023" y="4000224"/>
                  <a:pt x="-25761" y="5636526"/>
                  <a:pt x="652215" y="6146483"/>
                </a:cubicBezTo>
                <a:cubicBezTo>
                  <a:pt x="1330191" y="6656440"/>
                  <a:pt x="3444507" y="6421078"/>
                  <a:pt x="4073270" y="6151510"/>
                </a:cubicBezTo>
                <a:cubicBezTo>
                  <a:pt x="4702033" y="5881942"/>
                  <a:pt x="4251753" y="4931811"/>
                  <a:pt x="4424793" y="4529073"/>
                </a:cubicBezTo>
                <a:cubicBezTo>
                  <a:pt x="4597833" y="4126335"/>
                  <a:pt x="4630870" y="3918607"/>
                  <a:pt x="5111511" y="3735083"/>
                </a:cubicBezTo>
                <a:cubicBezTo>
                  <a:pt x="5592153" y="3551559"/>
                  <a:pt x="6454060" y="3554255"/>
                  <a:pt x="7308642" y="3427927"/>
                </a:cubicBezTo>
                <a:cubicBezTo>
                  <a:pt x="8644048" y="3000601"/>
                  <a:pt x="8510108" y="3086272"/>
                  <a:pt x="9031869" y="2848100"/>
                </a:cubicBezTo>
                <a:cubicBezTo>
                  <a:pt x="9553630" y="2609928"/>
                  <a:pt x="10214211" y="2584237"/>
                  <a:pt x="10419420" y="2178042"/>
                </a:cubicBezTo>
                <a:cubicBezTo>
                  <a:pt x="10624629" y="1771847"/>
                  <a:pt x="11223153" y="765831"/>
                  <a:pt x="10263123" y="410929"/>
                </a:cubicBezTo>
                <a:close/>
              </a:path>
            </a:pathLst>
          </a:cu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7112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3599"/>
          <a:stretch/>
        </p:blipFill>
        <p:spPr>
          <a:xfrm>
            <a:off x="1737036" y="4203031"/>
            <a:ext cx="3395766" cy="2454640"/>
          </a:xfrm>
          <a:prstGeom prst="rect">
            <a:avLst/>
          </a:prstGeom>
          <a:ln w="25400">
            <a:solidFill>
              <a:schemeClr val="tx1"/>
            </a:solidFill>
          </a:ln>
        </p:spPr>
      </p:pic>
      <p:pic>
        <p:nvPicPr>
          <p:cNvPr id="3" name="Picture 2"/>
          <p:cNvPicPr>
            <a:picLocks noChangeAspect="1"/>
          </p:cNvPicPr>
          <p:nvPr/>
        </p:nvPicPr>
        <p:blipFill rotWithShape="1">
          <a:blip r:embed="rId4"/>
          <a:srcRect r="10997"/>
          <a:stretch/>
        </p:blipFill>
        <p:spPr>
          <a:xfrm>
            <a:off x="1951704" y="2183257"/>
            <a:ext cx="2973506" cy="2249619"/>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5247034" y="196299"/>
            <a:ext cx="6426485"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WIM Challenge Tasks</a:t>
            </a:r>
            <a:endParaRPr lang="en-US" dirty="0">
              <a:latin typeface="+mn-lt"/>
            </a:endParaRPr>
          </a:p>
        </p:txBody>
      </p:sp>
      <p:sp>
        <p:nvSpPr>
          <p:cNvPr id="14" name="Content Placeholder 11"/>
          <p:cNvSpPr txBox="1">
            <a:spLocks/>
          </p:cNvSpPr>
          <p:nvPr/>
        </p:nvSpPr>
        <p:spPr>
          <a:xfrm>
            <a:off x="5500563" y="1016775"/>
            <a:ext cx="6233769" cy="55003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t>Identify the stakeholders and have a conversation about their needs and contributions</a:t>
            </a:r>
          </a:p>
          <a:p>
            <a:endParaRPr lang="en-US" sz="3600" dirty="0" smtClean="0"/>
          </a:p>
          <a:p>
            <a:r>
              <a:rPr lang="en-US" sz="3600" dirty="0" smtClean="0"/>
              <a:t>Define your challenge, develop a minimum viable system and a realistic implementation plan</a:t>
            </a:r>
          </a:p>
          <a:p>
            <a:r>
              <a:rPr lang="en-US" sz="3600" dirty="0" smtClean="0"/>
              <a:t>Give the final presentation</a:t>
            </a:r>
          </a:p>
          <a:p>
            <a:r>
              <a:rPr lang="en-US" sz="3600" dirty="0" smtClean="0"/>
              <a:t>Potentially execute your plan</a:t>
            </a:r>
            <a:endParaRPr lang="en-US" sz="3500" dirty="0" smtClean="0"/>
          </a:p>
        </p:txBody>
      </p:sp>
      <p:sp>
        <p:nvSpPr>
          <p:cNvPr id="8" name="TextBox 7"/>
          <p:cNvSpPr txBox="1"/>
          <p:nvPr/>
        </p:nvSpPr>
        <p:spPr>
          <a:xfrm>
            <a:off x="6827235" y="2589881"/>
            <a:ext cx="2666027" cy="584775"/>
          </a:xfrm>
          <a:prstGeom prst="rect">
            <a:avLst/>
          </a:prstGeom>
          <a:noFill/>
        </p:spPr>
        <p:txBody>
          <a:bodyPr wrap="square" rtlCol="0">
            <a:spAutoFit/>
          </a:bodyPr>
          <a:lstStyle/>
          <a:p>
            <a:r>
              <a:rPr lang="en-US" sz="3200" dirty="0" smtClean="0"/>
              <a:t>iterate (a lot)</a:t>
            </a:r>
            <a:endParaRPr lang="en-US" sz="3200" dirty="0"/>
          </a:p>
        </p:txBody>
      </p:sp>
      <p:sp>
        <p:nvSpPr>
          <p:cNvPr id="7" name="Down Arrow 6"/>
          <p:cNvSpPr/>
          <p:nvPr/>
        </p:nvSpPr>
        <p:spPr>
          <a:xfrm>
            <a:off x="6267294" y="2580004"/>
            <a:ext cx="441788" cy="718398"/>
          </a:xfrm>
          <a:prstGeom prst="downArrow">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rot="10800000">
            <a:off x="9272368" y="2523069"/>
            <a:ext cx="441788" cy="718398"/>
          </a:xfrm>
          <a:prstGeom prst="downArrow">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5"/>
          <a:stretch>
            <a:fillRect/>
          </a:stretch>
        </p:blipFill>
        <p:spPr>
          <a:xfrm>
            <a:off x="1218849" y="240658"/>
            <a:ext cx="3452832" cy="1942599"/>
          </a:xfrm>
          <a:prstGeom prst="rect">
            <a:avLst/>
          </a:prstGeom>
        </p:spPr>
      </p:pic>
      <p:grpSp>
        <p:nvGrpSpPr>
          <p:cNvPr id="10" name="Group 9"/>
          <p:cNvGrpSpPr/>
          <p:nvPr/>
        </p:nvGrpSpPr>
        <p:grpSpPr>
          <a:xfrm>
            <a:off x="123474" y="1341204"/>
            <a:ext cx="1907483" cy="5086622"/>
            <a:chOff x="123474" y="1341204"/>
            <a:chExt cx="1907483" cy="5086622"/>
          </a:xfrm>
        </p:grpSpPr>
        <p:pic>
          <p:nvPicPr>
            <p:cNvPr id="5" name="Picture 4"/>
            <p:cNvPicPr>
              <a:picLocks noChangeAspect="1"/>
            </p:cNvPicPr>
            <p:nvPr/>
          </p:nvPicPr>
          <p:blipFill rotWithShape="1">
            <a:blip r:embed="rId6"/>
            <a:srcRect l="3291" t="29524" r="12067" b="1905"/>
            <a:stretch/>
          </p:blipFill>
          <p:spPr>
            <a:xfrm>
              <a:off x="123474" y="1341204"/>
              <a:ext cx="1907483" cy="5086622"/>
            </a:xfrm>
            <a:prstGeom prst="rect">
              <a:avLst/>
            </a:prstGeom>
          </p:spPr>
        </p:pic>
        <p:sp>
          <p:nvSpPr>
            <p:cNvPr id="9" name="Rectangle 8"/>
            <p:cNvSpPr/>
            <p:nvPr/>
          </p:nvSpPr>
          <p:spPr>
            <a:xfrm>
              <a:off x="123474" y="5689162"/>
              <a:ext cx="1613562" cy="738664"/>
            </a:xfrm>
            <a:prstGeom prst="rect">
              <a:avLst/>
            </a:prstGeom>
          </p:spPr>
          <p:txBody>
            <a:bodyPr wrap="square">
              <a:spAutoFit/>
            </a:bodyPr>
            <a:lstStyle/>
            <a:p>
              <a:r>
                <a:rPr lang="en-US" sz="1400" i="1" dirty="0">
                  <a:latin typeface="Arial" panose="020B0604020202020204" pitchFamily="34" charset="0"/>
                  <a:ea typeface="Times New Roman" panose="02020603050405020304" pitchFamily="18" charset="0"/>
                </a:rPr>
                <a:t>Photo: Lori </a:t>
              </a:r>
              <a:r>
                <a:rPr lang="en-US" sz="1400" i="1" dirty="0" err="1">
                  <a:latin typeface="Arial" panose="020B0604020202020204" pitchFamily="34" charset="0"/>
                  <a:ea typeface="Times New Roman" panose="02020603050405020304" pitchFamily="18" charset="0"/>
                </a:rPr>
                <a:t>Eanes</a:t>
              </a:r>
              <a:r>
                <a:rPr lang="en-US" sz="1400" i="1" dirty="0">
                  <a:latin typeface="Arial" panose="020B0604020202020204" pitchFamily="34" charset="0"/>
                  <a:ea typeface="Times New Roman" panose="02020603050405020304" pitchFamily="18" charset="0"/>
                </a:rPr>
                <a:t>/Monterey Bay Aquarium</a:t>
              </a:r>
              <a:endParaRPr lang="en-US" sz="1400" dirty="0"/>
            </a:p>
          </p:txBody>
        </p:sp>
      </p:grpSp>
    </p:spTree>
    <p:extLst>
      <p:ext uri="{BB962C8B-B14F-4D97-AF65-F5344CB8AC3E}">
        <p14:creationId xmlns:p14="http://schemas.microsoft.com/office/powerpoint/2010/main" val="2437801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336214" y="1860942"/>
            <a:ext cx="4585520" cy="3830941"/>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732128" y="256697"/>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Required Skills Include</a:t>
            </a:r>
            <a:endParaRPr lang="en-US" dirty="0">
              <a:latin typeface="+mn-lt"/>
            </a:endParaRPr>
          </a:p>
        </p:txBody>
      </p:sp>
      <p:sp>
        <p:nvSpPr>
          <p:cNvPr id="14" name="Content Placeholder 11"/>
          <p:cNvSpPr txBox="1">
            <a:spLocks/>
          </p:cNvSpPr>
          <p:nvPr/>
        </p:nvSpPr>
        <p:spPr>
          <a:xfrm>
            <a:off x="358109" y="1349042"/>
            <a:ext cx="6854350" cy="495748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t>Market analysis and business development</a:t>
            </a:r>
          </a:p>
          <a:p>
            <a:r>
              <a:rPr lang="en-US" sz="3600" dirty="0"/>
              <a:t>Environmental Science and </a:t>
            </a:r>
            <a:r>
              <a:rPr lang="en-US" sz="3600" dirty="0" smtClean="0"/>
              <a:t>Policy</a:t>
            </a:r>
          </a:p>
          <a:p>
            <a:r>
              <a:rPr lang="en-US" sz="3600" dirty="0" smtClean="0"/>
              <a:t>Electrical, Software, Ocean, Industrial Mechanical and System Engineering</a:t>
            </a:r>
          </a:p>
          <a:p>
            <a:r>
              <a:rPr lang="en-US" sz="3600" dirty="0" smtClean="0"/>
              <a:t>Data Science of all kinds</a:t>
            </a:r>
          </a:p>
          <a:p>
            <a:r>
              <a:rPr lang="en-US" sz="3600" b="1" u="sng" dirty="0" smtClean="0"/>
              <a:t>People Skills </a:t>
            </a:r>
          </a:p>
          <a:p>
            <a:endParaRPr lang="en-US" sz="3600" b="1" u="sng" dirty="0"/>
          </a:p>
          <a:p>
            <a:r>
              <a:rPr lang="en-US" sz="3600" dirty="0" smtClean="0"/>
              <a:t>Thanks for listening</a:t>
            </a:r>
          </a:p>
          <a:p>
            <a:endParaRPr lang="en-US" dirty="0"/>
          </a:p>
          <a:p>
            <a:endParaRPr lang="en-US" dirty="0"/>
          </a:p>
        </p:txBody>
      </p:sp>
    </p:spTree>
    <p:extLst>
      <p:ext uri="{BB962C8B-B14F-4D97-AF65-F5344CB8AC3E}">
        <p14:creationId xmlns:p14="http://schemas.microsoft.com/office/powerpoint/2010/main" val="14556963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10139</TotalTime>
  <Words>1158</Words>
  <Application>Microsoft Office PowerPoint</Application>
  <PresentationFormat>Widescreen</PresentationFormat>
  <Paragraphs>113</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Climate Change: A Wicked Problem</vt:lpstr>
      <vt:lpstr>Threatened Fisheries: Another Wicked Problem</vt:lpstr>
      <vt:lpstr>The New Arctic: Another Wicked Problem</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627</cp:revision>
  <dcterms:created xsi:type="dcterms:W3CDTF">2020-02-04T17:30:15Z</dcterms:created>
  <dcterms:modified xsi:type="dcterms:W3CDTF">2024-05-24T02:42:12Z</dcterms:modified>
</cp:coreProperties>
</file>