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8" r:id="rId2"/>
    <p:sldId id="257" r:id="rId3"/>
    <p:sldId id="298" r:id="rId4"/>
    <p:sldId id="329" r:id="rId5"/>
    <p:sldId id="341" r:id="rId6"/>
    <p:sldId id="342" r:id="rId7"/>
    <p:sldId id="33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ene Massion" initials="GM" lastIdx="1" clrIdx="0">
    <p:extLst>
      <p:ext uri="{19B8F6BF-5375-455C-9EA6-DF929625EA0E}">
        <p15:presenceInfo xmlns:p15="http://schemas.microsoft.com/office/powerpoint/2012/main" userId="Gene Massi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F297"/>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821" autoAdjust="0"/>
    <p:restoredTop sz="77245" autoAdjust="0"/>
  </p:normalViewPr>
  <p:slideViewPr>
    <p:cSldViewPr snapToGrid="0">
      <p:cViewPr varScale="1">
        <p:scale>
          <a:sx n="106" d="100"/>
          <a:sy n="106" d="100"/>
        </p:scale>
        <p:origin x="1008" y="48"/>
      </p:cViewPr>
      <p:guideLst/>
    </p:cSldViewPr>
  </p:slideViewPr>
  <p:outlineViewPr>
    <p:cViewPr>
      <p:scale>
        <a:sx n="33" d="100"/>
        <a:sy n="33" d="100"/>
      </p:scale>
      <p:origin x="0" y="-5736"/>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3858"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D6B1A8-6954-49F9-90AE-EF70C39F1E86}" type="datetimeFigureOut">
              <a:rPr lang="en-US" smtClean="0"/>
              <a:t>5/12/2024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99493A-A9BB-4C85-9901-F5B7866C0478}" type="slidenum">
              <a:rPr lang="en-US" smtClean="0"/>
              <a:t>‹#›</a:t>
            </a:fld>
            <a:endParaRPr lang="en-US"/>
          </a:p>
        </p:txBody>
      </p:sp>
    </p:spTree>
    <p:extLst>
      <p:ext uri="{BB962C8B-B14F-4D97-AF65-F5344CB8AC3E}">
        <p14:creationId xmlns:p14="http://schemas.microsoft.com/office/powerpoint/2010/main" val="41716455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I’ll start with a few wicked problems and then describe a wicked challenge I hope you’re interested in.</a:t>
            </a:r>
          </a:p>
          <a:p>
            <a:pPr marL="0" marR="0">
              <a:lnSpc>
                <a:spcPct val="107000"/>
              </a:lnSpc>
              <a:spcBef>
                <a:spcPts val="0"/>
              </a:spcBef>
              <a:spcAft>
                <a:spcPts val="800"/>
              </a:spcAft>
            </a:pPr>
            <a:endParaRPr lang="en-US" sz="18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I think most people would agree that climate change is a wicked problem. This graphic shows carbon cycle or the carbon budget part of climate change. The basic problem is we, the human race, are throwing up far more carbon dioxide (that’s the carbon in carbon budget) into the atmosphere than the earth can absorb and what isn’t absorbed remains in the atmosphere and warms the earth.</a:t>
            </a:r>
          </a:p>
          <a:p>
            <a:pPr marL="0" marR="0">
              <a:lnSpc>
                <a:spcPct val="107000"/>
              </a:lnSpc>
              <a:spcBef>
                <a:spcPts val="0"/>
              </a:spcBef>
              <a:spcAft>
                <a:spcPts val="800"/>
              </a:spcAft>
            </a:pPr>
            <a:endParaRPr lang="en-US" sz="18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That’s the bad news. The good news is a lot of work is going into understanding the problem.  Lots of research by lots of smart people.  And, not surprisingly, lots of studies and workshops. Here’s one</a:t>
            </a:r>
          </a:p>
          <a:p>
            <a:pPr marL="0" marR="0">
              <a:lnSpc>
                <a:spcPct val="107000"/>
              </a:lnSpc>
              <a:spcBef>
                <a:spcPts val="0"/>
              </a:spcBef>
              <a:spcAft>
                <a:spcPts val="800"/>
              </a:spcAft>
            </a:pPr>
            <a:endParaRPr lang="en-US" sz="18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And one of the recommendations from that study is we need “Further development of event-scale observing capacity” which means better observing systems, particularly in the ocean, to provide that capacity.</a:t>
            </a:r>
          </a:p>
          <a:p>
            <a:endParaRPr lang="en-US" baseline="0" dirty="0" smtClean="0"/>
          </a:p>
        </p:txBody>
      </p:sp>
      <p:sp>
        <p:nvSpPr>
          <p:cNvPr id="4" name="Slide Number Placeholder 3"/>
          <p:cNvSpPr>
            <a:spLocks noGrp="1"/>
          </p:cNvSpPr>
          <p:nvPr>
            <p:ph type="sldNum" sz="quarter" idx="5"/>
          </p:nvPr>
        </p:nvSpPr>
        <p:spPr/>
        <p:txBody>
          <a:bodyPr/>
          <a:lstStyle/>
          <a:p>
            <a:fld id="{8599493A-A9BB-4C85-9901-F5B7866C0478}" type="slidenum">
              <a:rPr lang="en-US" smtClean="0"/>
              <a:t>1</a:t>
            </a:fld>
            <a:endParaRPr lang="en-US"/>
          </a:p>
        </p:txBody>
      </p:sp>
    </p:spTree>
    <p:extLst>
      <p:ext uri="{BB962C8B-B14F-4D97-AF65-F5344CB8AC3E}">
        <p14:creationId xmlns:p14="http://schemas.microsoft.com/office/powerpoint/2010/main" val="24313913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Threatened fisheries is another wicked problem</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And this is true at all scales: From community led fishery management groups working to safeguard their local ecosystem like Sustain Lake Tanganyika in Tanzania up to government agencies like NOAA in the US </a:t>
            </a:r>
            <a:r>
              <a:rPr lang="fr-FR" sz="1200" kern="1200" dirty="0" smtClean="0">
                <a:solidFill>
                  <a:schemeClr val="tx1"/>
                </a:solidFill>
                <a:effectLst/>
                <a:latin typeface="+mn-lt"/>
                <a:ea typeface="+mn-ea"/>
                <a:cs typeface="+mn-cs"/>
              </a:rPr>
              <a:t>and the </a:t>
            </a:r>
            <a:r>
              <a:rPr lang="en-US" sz="1200" b="0" i="0" kern="1200" dirty="0" smtClean="0">
                <a:solidFill>
                  <a:schemeClr val="tx1"/>
                </a:solidFill>
                <a:effectLst/>
                <a:latin typeface="+mn-lt"/>
                <a:ea typeface="+mn-ea"/>
                <a:cs typeface="+mn-cs"/>
              </a:rPr>
              <a:t>Department for Environment, Food and Rural Affairs  and the </a:t>
            </a:r>
            <a:r>
              <a:rPr lang="fr-FR" sz="1200" kern="1200" dirty="0" smtClean="0">
                <a:solidFill>
                  <a:schemeClr val="tx1"/>
                </a:solidFill>
                <a:effectLst/>
                <a:latin typeface="+mn-lt"/>
                <a:ea typeface="+mn-ea"/>
                <a:cs typeface="+mn-cs"/>
              </a:rPr>
              <a:t>Marine Management Organisation in the UK </a:t>
            </a:r>
            <a:r>
              <a:rPr lang="fr-FR" sz="1200" kern="1200" dirty="0" err="1" smtClean="0">
                <a:solidFill>
                  <a:schemeClr val="tx1"/>
                </a:solidFill>
                <a:effectLst/>
                <a:latin typeface="+mn-lt"/>
                <a:ea typeface="+mn-ea"/>
                <a:cs typeface="+mn-cs"/>
              </a:rPr>
              <a:t>who</a:t>
            </a:r>
            <a:r>
              <a:rPr lang="fr-FR" sz="1200" kern="1200" dirty="0" smtClean="0">
                <a:solidFill>
                  <a:schemeClr val="tx1"/>
                </a:solidFill>
                <a:effectLst/>
                <a:latin typeface="+mn-lt"/>
                <a:ea typeface="+mn-ea"/>
                <a:cs typeface="+mn-cs"/>
              </a:rPr>
              <a:t> are </a:t>
            </a:r>
            <a:r>
              <a:rPr lang="en-US" sz="1200" kern="1200" dirty="0" smtClean="0">
                <a:solidFill>
                  <a:schemeClr val="tx1"/>
                </a:solidFill>
                <a:effectLst/>
                <a:latin typeface="+mn-lt"/>
                <a:ea typeface="+mn-ea"/>
                <a:cs typeface="+mn-cs"/>
              </a:rPr>
              <a:t>responsible for managing globally important fisheries </a:t>
            </a:r>
            <a:r>
              <a:rPr lang="fr-FR" sz="1200" kern="1200" dirty="0" smtClean="0">
                <a:solidFill>
                  <a:schemeClr val="tx1"/>
                </a:solidFill>
                <a:effectLst/>
                <a:latin typeface="+mn-lt"/>
                <a:ea typeface="+mn-ea"/>
                <a:cs typeface="+mn-cs"/>
              </a:rPr>
              <a:t>.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Again, lots of work with the same conclusion: we need more data, better data and we need the data faster</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a:t>
            </a:fld>
            <a:endParaRPr lang="en-US"/>
          </a:p>
        </p:txBody>
      </p:sp>
    </p:spTree>
    <p:extLst>
      <p:ext uri="{BB962C8B-B14F-4D97-AF65-F5344CB8AC3E}">
        <p14:creationId xmlns:p14="http://schemas.microsoft.com/office/powerpoint/2010/main" val="12202716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 did</a:t>
            </a:r>
            <a:r>
              <a:rPr lang="en-US" sz="1200" kern="1200" baseline="0" dirty="0" smtClean="0">
                <a:solidFill>
                  <a:schemeClr val="tx1"/>
                </a:solidFill>
                <a:effectLst/>
                <a:latin typeface="+mn-lt"/>
                <a:ea typeface="+mn-ea"/>
                <a:cs typeface="+mn-cs"/>
              </a:rPr>
              <a:t> a lot of work</a:t>
            </a:r>
            <a:r>
              <a:rPr lang="en-US" sz="1200" kern="1200" dirty="0" smtClean="0">
                <a:solidFill>
                  <a:schemeClr val="tx1"/>
                </a:solidFill>
                <a:effectLst/>
                <a:latin typeface="+mn-lt"/>
                <a:ea typeface="+mn-ea"/>
                <a:cs typeface="+mn-cs"/>
              </a:rPr>
              <a:t> in the arctic a couple of decades ago.</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Back then, polar bears didn’t have to share their ecosystem with cruise ships.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In today’s New Arctic, they do.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And while that’s a new opportunity for travel companies to make money (this in advertisement right off one of those companies websites), it’s a problem for my friends the polar bears and all of their friends.</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Same good news: lots of effort is going into this problem.</a:t>
            </a:r>
          </a:p>
          <a:p>
            <a:r>
              <a:rPr lang="en-US" sz="1200" kern="1200" dirty="0" smtClean="0">
                <a:solidFill>
                  <a:schemeClr val="tx1"/>
                </a:solidFill>
                <a:effectLst/>
                <a:latin typeface="+mn-lt"/>
                <a:ea typeface="+mn-ea"/>
                <a:cs typeface="+mn-cs"/>
              </a:rPr>
              <a:t>For example: The National Science Foundation (NSF) in the US has identified this new arctic as one of their top 10 funding priorities for the next decade.</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And the same bad news: not enough observations</a:t>
            </a:r>
          </a:p>
          <a:p>
            <a:endParaRPr lang="en-US" baseline="0" dirty="0" smtClean="0"/>
          </a:p>
        </p:txBody>
      </p:sp>
      <p:sp>
        <p:nvSpPr>
          <p:cNvPr id="4" name="Slide Number Placeholder 3"/>
          <p:cNvSpPr>
            <a:spLocks noGrp="1"/>
          </p:cNvSpPr>
          <p:nvPr>
            <p:ph type="sldNum" sz="quarter" idx="5"/>
          </p:nvPr>
        </p:nvSpPr>
        <p:spPr/>
        <p:txBody>
          <a:bodyPr/>
          <a:lstStyle/>
          <a:p>
            <a:fld id="{8599493A-A9BB-4C85-9901-F5B7866C0478}" type="slidenum">
              <a:rPr lang="en-US" smtClean="0"/>
              <a:t>3</a:t>
            </a:fld>
            <a:endParaRPr lang="en-US"/>
          </a:p>
        </p:txBody>
      </p:sp>
    </p:spTree>
    <p:extLst>
      <p:ext uri="{BB962C8B-B14F-4D97-AF65-F5344CB8AC3E}">
        <p14:creationId xmlns:p14="http://schemas.microsoft.com/office/powerpoint/2010/main" val="4320602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So here’s a wicked challenge for your consideration.</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Can current research technology, like MBARI’s Coastal Profiling Float observing system, combined with other ingredients,</a:t>
            </a:r>
          </a:p>
          <a:p>
            <a:r>
              <a:rPr lang="en-US" sz="1200" kern="1200" dirty="0" smtClean="0">
                <a:solidFill>
                  <a:schemeClr val="tx1"/>
                </a:solidFill>
                <a:effectLst/>
                <a:latin typeface="+mn-lt"/>
                <a:ea typeface="+mn-ea"/>
                <a:cs typeface="+mn-cs"/>
              </a:rPr>
              <a:t>provide effective ocean observing systems </a:t>
            </a:r>
          </a:p>
          <a:p>
            <a:r>
              <a:rPr lang="en-US" sz="1200" kern="1200" dirty="0" smtClean="0">
                <a:solidFill>
                  <a:schemeClr val="tx1"/>
                </a:solidFill>
                <a:effectLst/>
                <a:latin typeface="+mn-lt"/>
                <a:ea typeface="+mn-ea"/>
                <a:cs typeface="+mn-cs"/>
              </a:rPr>
              <a:t>that get the right data products to the right people at the right time </a:t>
            </a:r>
          </a:p>
          <a:p>
            <a:r>
              <a:rPr lang="en-US" sz="1200" kern="1200" dirty="0" smtClean="0">
                <a:solidFill>
                  <a:schemeClr val="tx1"/>
                </a:solidFill>
                <a:effectLst/>
                <a:latin typeface="+mn-lt"/>
                <a:ea typeface="+mn-ea"/>
                <a:cs typeface="+mn-cs"/>
              </a:rPr>
              <a:t>to address current, critically important, global challenges?</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For reference, here’s a MBARI coastal profiling float.</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4</a:t>
            </a:fld>
            <a:endParaRPr lang="en-US"/>
          </a:p>
        </p:txBody>
      </p:sp>
    </p:spTree>
    <p:extLst>
      <p:ext uri="{BB962C8B-B14F-4D97-AF65-F5344CB8AC3E}">
        <p14:creationId xmlns:p14="http://schemas.microsoft.com/office/powerpoint/2010/main" val="3009744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If that’s the challenge, it’s fair to ask what is an Ocean Observing System?</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Starting in the lower left, an ocean</a:t>
            </a:r>
            <a:r>
              <a:rPr lang="en-US" sz="1200" kern="1200" baseline="0" dirty="0" smtClean="0">
                <a:solidFill>
                  <a:schemeClr val="tx1"/>
                </a:solidFill>
                <a:effectLst/>
                <a:latin typeface="+mn-lt"/>
                <a:ea typeface="+mn-ea"/>
                <a:cs typeface="+mn-cs"/>
              </a:rPr>
              <a:t> observing system has </a:t>
            </a:r>
            <a:r>
              <a:rPr lang="en-US" sz="1200" kern="1200" dirty="0" smtClean="0">
                <a:solidFill>
                  <a:schemeClr val="tx1"/>
                </a:solidFill>
                <a:effectLst/>
                <a:latin typeface="+mn-lt"/>
                <a:ea typeface="+mn-ea"/>
                <a:cs typeface="+mn-cs"/>
              </a:rPr>
              <a:t>a 3 dimensional array of properly instrumented observing platforms in the ocean, </a:t>
            </a:r>
          </a:p>
          <a:p>
            <a:r>
              <a:rPr lang="en-US" sz="1200" kern="1200" dirty="0" err="1" smtClean="0">
                <a:solidFill>
                  <a:schemeClr val="tx1"/>
                </a:solidFill>
                <a:effectLst/>
                <a:latin typeface="+mn-lt"/>
                <a:ea typeface="+mn-ea"/>
                <a:cs typeface="+mn-cs"/>
              </a:rPr>
              <a:t>accquiring</a:t>
            </a:r>
            <a:r>
              <a:rPr lang="en-US" sz="1200" kern="1200" dirty="0" smtClean="0">
                <a:solidFill>
                  <a:schemeClr val="tx1"/>
                </a:solidFill>
                <a:effectLst/>
                <a:latin typeface="+mn-lt"/>
                <a:ea typeface="+mn-ea"/>
                <a:cs typeface="+mn-cs"/>
              </a:rPr>
              <a:t> and sending raw data to an on-shore data processing center, </a:t>
            </a:r>
          </a:p>
          <a:p>
            <a:r>
              <a:rPr lang="en-US" sz="1200" kern="1200" dirty="0" smtClean="0">
                <a:solidFill>
                  <a:schemeClr val="tx1"/>
                </a:solidFill>
                <a:effectLst/>
                <a:latin typeface="+mn-lt"/>
                <a:ea typeface="+mn-ea"/>
                <a:cs typeface="+mn-cs"/>
              </a:rPr>
              <a:t>which generates defensible, quality controlled research data.</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What’s mostly missing are the tools and technologies that can turn research data into data products suitable for a wide range of non-expert</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users. </a:t>
            </a:r>
            <a:br>
              <a:rPr lang="en-US" sz="1200" kern="1200" dirty="0" smtClean="0">
                <a:solidFill>
                  <a:schemeClr val="tx1"/>
                </a:solidFill>
                <a:effectLst/>
                <a:latin typeface="+mn-lt"/>
                <a:ea typeface="+mn-ea"/>
                <a:cs typeface="+mn-cs"/>
              </a:rPr>
            </a:b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One application I haven’t mentioned is has to do with various proposals for ocean based carbon dioxide removal technologies.  </a:t>
            </a:r>
          </a:p>
          <a:p>
            <a:r>
              <a:rPr lang="en-US" sz="1200" kern="1200" dirty="0" smtClean="0">
                <a:solidFill>
                  <a:schemeClr val="tx1"/>
                </a:solidFill>
                <a:effectLst/>
                <a:latin typeface="+mn-lt"/>
                <a:ea typeface="+mn-ea"/>
                <a:cs typeface="+mn-cs"/>
              </a:rPr>
              <a:t>All of the proposed technologies will need ocean observing systems to quantify the amount of carbon they say they’re removing and not doing other things that further harm our planet.</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599493A-A9BB-4C85-9901-F5B7866C0478}" type="slidenum">
              <a:rPr lang="en-US" smtClean="0"/>
              <a:t>5</a:t>
            </a:fld>
            <a:endParaRPr lang="en-US"/>
          </a:p>
        </p:txBody>
      </p:sp>
    </p:spTree>
    <p:extLst>
      <p:ext uri="{BB962C8B-B14F-4D97-AF65-F5344CB8AC3E}">
        <p14:creationId xmlns:p14="http://schemas.microsoft.com/office/powerpoint/2010/main" val="11736167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Here a high level description of how you might go about working on this challenge.</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First,</a:t>
            </a:r>
            <a:r>
              <a:rPr lang="en-US" sz="1200" kern="1200" baseline="0" dirty="0" smtClean="0">
                <a:solidFill>
                  <a:schemeClr val="tx1"/>
                </a:solidFill>
                <a:effectLst/>
                <a:latin typeface="+mn-lt"/>
                <a:ea typeface="+mn-ea"/>
                <a:cs typeface="+mn-cs"/>
              </a:rPr>
              <a:t> i</a:t>
            </a:r>
            <a:r>
              <a:rPr lang="en-US" sz="1200" kern="1200" dirty="0" smtClean="0">
                <a:solidFill>
                  <a:schemeClr val="tx1"/>
                </a:solidFill>
                <a:effectLst/>
                <a:latin typeface="+mn-lt"/>
                <a:ea typeface="+mn-ea"/>
                <a:cs typeface="+mn-cs"/>
              </a:rPr>
              <a:t>dentify a comprehensive group of stakeholders have conversations aimed at understanding their needs.</a:t>
            </a:r>
          </a:p>
          <a:p>
            <a:r>
              <a:rPr lang="en-US" sz="1200" kern="1200" dirty="0" smtClean="0">
                <a:solidFill>
                  <a:schemeClr val="tx1"/>
                </a:solidFill>
                <a:effectLst/>
                <a:latin typeface="+mn-lt"/>
                <a:ea typeface="+mn-ea"/>
                <a:cs typeface="+mn-cs"/>
              </a:rPr>
              <a:t>	Stakeholders may include potential clients like government agencies like MMO and DEAFRA, </a:t>
            </a:r>
          </a:p>
          <a:p>
            <a:r>
              <a:rPr lang="en-US" sz="1200" kern="1200" dirty="0" smtClean="0">
                <a:solidFill>
                  <a:schemeClr val="tx1"/>
                </a:solidFill>
                <a:effectLst/>
                <a:latin typeface="+mn-lt"/>
                <a:ea typeface="+mn-ea"/>
                <a:cs typeface="+mn-cs"/>
              </a:rPr>
              <a:t>	Community led resource management groups like Sustain Lake Tanganyika and their local fishers,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The development team</a:t>
            </a:r>
            <a:r>
              <a:rPr lang="en-US" sz="1200" kern="1200" baseline="0" dirty="0" smtClean="0">
                <a:solidFill>
                  <a:schemeClr val="tx1"/>
                </a:solidFill>
                <a:effectLst/>
                <a:latin typeface="+mn-lt"/>
                <a:ea typeface="+mn-ea"/>
                <a:cs typeface="+mn-cs"/>
              </a:rPr>
              <a:t> in addition to your WIM team may include </a:t>
            </a:r>
          </a:p>
          <a:p>
            <a:r>
              <a:rPr lang="en-US" sz="1200" kern="1200" baseline="0" dirty="0" smtClean="0">
                <a:solidFill>
                  <a:schemeClr val="tx1"/>
                </a:solidFill>
                <a:effectLst/>
                <a:latin typeface="+mn-lt"/>
                <a:ea typeface="+mn-ea"/>
                <a:cs typeface="+mn-cs"/>
              </a:rPr>
              <a:t>	Engineers and scientists</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Philanthropic foundations who may be interested in investing,</a:t>
            </a:r>
          </a:p>
          <a:p>
            <a:r>
              <a:rPr lang="en-US" sz="1200" kern="1200" dirty="0" smtClean="0">
                <a:solidFill>
                  <a:schemeClr val="tx1"/>
                </a:solidFill>
                <a:effectLst/>
                <a:latin typeface="+mn-lt"/>
                <a:ea typeface="+mn-ea"/>
                <a:cs typeface="+mn-cs"/>
              </a:rPr>
              <a:t>	Industrial for-profit partners with relevant technologies</a:t>
            </a:r>
          </a:p>
          <a:p>
            <a:r>
              <a:rPr lang="en-US" sz="1200" kern="1200" dirty="0" smtClean="0">
                <a:solidFill>
                  <a:schemeClr val="tx1"/>
                </a:solidFill>
                <a:effectLst/>
                <a:latin typeface="+mn-lt"/>
                <a:ea typeface="+mn-ea"/>
                <a:cs typeface="+mn-cs"/>
              </a:rPr>
              <a:t>	And others</a:t>
            </a:r>
          </a:p>
          <a:p>
            <a:r>
              <a:rPr lang="en-US" sz="1200" kern="1200" dirty="0" smtClean="0">
                <a:solidFill>
                  <a:schemeClr val="tx1"/>
                </a:solidFill>
                <a:effectLst/>
                <a:latin typeface="+mn-lt"/>
                <a:ea typeface="+mn-ea"/>
                <a:cs typeface="+mn-cs"/>
              </a:rPr>
              <a:t>The conversations may include questions like </a:t>
            </a:r>
          </a:p>
          <a:p>
            <a:r>
              <a:rPr lang="en-US" sz="1200" kern="1200" dirty="0" smtClean="0">
                <a:solidFill>
                  <a:schemeClr val="tx1"/>
                </a:solidFill>
                <a:effectLst/>
                <a:latin typeface="+mn-lt"/>
                <a:ea typeface="+mn-ea"/>
                <a:cs typeface="+mn-cs"/>
              </a:rPr>
              <a:t>	What are you trying to do?</a:t>
            </a:r>
          </a:p>
          <a:p>
            <a:r>
              <a:rPr lang="en-US" sz="1200" kern="1200" dirty="0" smtClean="0">
                <a:solidFill>
                  <a:schemeClr val="tx1"/>
                </a:solidFill>
                <a:effectLst/>
                <a:latin typeface="+mn-lt"/>
                <a:ea typeface="+mn-ea"/>
                <a:cs typeface="+mn-cs"/>
              </a:rPr>
              <a:t>	What do you need to do it that you don’t already have?</a:t>
            </a:r>
          </a:p>
          <a:p>
            <a:r>
              <a:rPr lang="en-US" sz="1200" kern="1200" dirty="0" smtClean="0">
                <a:solidFill>
                  <a:schemeClr val="tx1"/>
                </a:solidFill>
                <a:effectLst/>
                <a:latin typeface="+mn-lt"/>
                <a:ea typeface="+mn-ea"/>
                <a:cs typeface="+mn-cs"/>
              </a:rPr>
              <a:t>	What other barriers are getting in the way? </a:t>
            </a:r>
          </a:p>
          <a:p>
            <a:r>
              <a:rPr lang="en-US" sz="1200" kern="1200" dirty="0" smtClean="0">
                <a:solidFill>
                  <a:schemeClr val="tx1"/>
                </a:solidFill>
                <a:effectLst/>
                <a:latin typeface="+mn-lt"/>
                <a:ea typeface="+mn-ea"/>
                <a:cs typeface="+mn-cs"/>
              </a:rPr>
              <a:t>	What can you provide?</a:t>
            </a:r>
          </a:p>
          <a:p>
            <a:r>
              <a:rPr lang="en-US" sz="1200" kern="1200" dirty="0" smtClean="0">
                <a:solidFill>
                  <a:schemeClr val="tx1"/>
                </a:solidFill>
                <a:effectLst/>
                <a:latin typeface="+mn-lt"/>
                <a:ea typeface="+mn-ea"/>
                <a:cs typeface="+mn-cs"/>
              </a:rPr>
              <a:t>	What’s your budget?</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Next,</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you might take a first pass at defining the specific challenge your team is interested in, </a:t>
            </a:r>
          </a:p>
          <a:p>
            <a:r>
              <a:rPr lang="en-US" sz="1200" kern="1200" dirty="0" smtClean="0">
                <a:solidFill>
                  <a:schemeClr val="tx1"/>
                </a:solidFill>
                <a:effectLst/>
                <a:latin typeface="+mn-lt"/>
                <a:ea typeface="+mn-ea"/>
                <a:cs typeface="+mn-cs"/>
              </a:rPr>
              <a:t>develop the first draft for a minimum viable system and a realistic implementation plan.</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Then it’s back to the stakeholders for more conversations and you iterate like this until everyone is mostly happy.</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And a little teaser, there is funding to visit key stakeholders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599493A-A9BB-4C85-9901-F5B7866C0478}" type="slidenum">
              <a:rPr lang="en-US" smtClean="0"/>
              <a:t>6</a:t>
            </a:fld>
            <a:endParaRPr lang="en-US"/>
          </a:p>
        </p:txBody>
      </p:sp>
    </p:spTree>
    <p:extLst>
      <p:ext uri="{BB962C8B-B14F-4D97-AF65-F5344CB8AC3E}">
        <p14:creationId xmlns:p14="http://schemas.microsoft.com/office/powerpoint/2010/main" val="35784273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In order to address this challenge, your team will need a wide range of skills. </a:t>
            </a:r>
          </a:p>
          <a:p>
            <a:pPr marL="0" marR="0">
              <a:lnSpc>
                <a:spcPct val="107000"/>
              </a:lnSpc>
              <a:spcBef>
                <a:spcPts val="0"/>
              </a:spcBef>
              <a:spcAft>
                <a:spcPts val="800"/>
              </a:spcAft>
            </a:pP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 I’ll let you read the list but the one I’d like to emphasize is People Skills. </a:t>
            </a:r>
          </a:p>
          <a:p>
            <a:pPr marL="0" marR="0">
              <a:lnSpc>
                <a:spcPct val="107000"/>
              </a:lnSpc>
              <a:spcBef>
                <a:spcPts val="0"/>
              </a:spcBef>
              <a:spcAft>
                <a:spcPts val="800"/>
              </a:spcAft>
            </a:pP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Even if all your stakeholders speak the Queen’s English, they will not necessarily be speaking the same dialect.  </a:t>
            </a:r>
          </a:p>
          <a:p>
            <a:pPr marL="0" marR="0">
              <a:lnSpc>
                <a:spcPct val="107000"/>
              </a:lnSpc>
              <a:spcBef>
                <a:spcPts val="0"/>
              </a:spcBef>
              <a:spcAft>
                <a:spcPts val="800"/>
              </a:spcAft>
            </a:pP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	Potential</a:t>
            </a:r>
            <a:r>
              <a:rPr lang="en-US" sz="1200" baseline="0" dirty="0" smtClean="0">
                <a:effectLst/>
                <a:latin typeface="Calibri" panose="020F0502020204030204" pitchFamily="34" charset="0"/>
                <a:ea typeface="Calibri" panose="020F0502020204030204" pitchFamily="34" charset="0"/>
                <a:cs typeface="Times New Roman" panose="02020603050405020304" pitchFamily="18" charset="0"/>
              </a:rPr>
              <a:t> c</a:t>
            </a: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lients will be telling</a:t>
            </a:r>
            <a:r>
              <a:rPr lang="en-US" sz="1200" baseline="0" dirty="0" smtClean="0">
                <a:effectLst/>
                <a:latin typeface="Calibri" panose="020F0502020204030204" pitchFamily="34" charset="0"/>
                <a:ea typeface="Calibri" panose="020F0502020204030204" pitchFamily="34" charset="0"/>
                <a:cs typeface="Times New Roman" panose="02020603050405020304" pitchFamily="18" charset="0"/>
              </a:rPr>
              <a:t> you their needs in their words</a:t>
            </a:r>
          </a:p>
          <a:p>
            <a:pPr marL="0" marR="0">
              <a:lnSpc>
                <a:spcPct val="107000"/>
              </a:lnSpc>
              <a:spcBef>
                <a:spcPts val="0"/>
              </a:spcBef>
              <a:spcAft>
                <a:spcPts val="800"/>
              </a:spcAft>
            </a:pPr>
            <a:r>
              <a:rPr lang="en-US" sz="1200" baseline="0" dirty="0" smtClean="0">
                <a:effectLst/>
                <a:latin typeface="Calibri" panose="020F0502020204030204" pitchFamily="34" charset="0"/>
                <a:ea typeface="Calibri" panose="020F0502020204030204" pitchFamily="34" charset="0"/>
                <a:cs typeface="Times New Roman" panose="02020603050405020304" pitchFamily="18" charset="0"/>
              </a:rPr>
              <a:t>	You need speak in their dialect to </a:t>
            </a: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make sure they understand what you are offering, </a:t>
            </a:r>
          </a:p>
          <a:p>
            <a:pPr marL="0" marR="0">
              <a:lnSpc>
                <a:spcPct val="107000"/>
              </a:lnSpc>
              <a:spcBef>
                <a:spcPts val="0"/>
              </a:spcBef>
              <a:spcAft>
                <a:spcPts val="800"/>
              </a:spcAft>
            </a:pP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	Then you’ll have to translate this into all the dialects</a:t>
            </a:r>
            <a:r>
              <a:rPr lang="en-US" sz="1200" baseline="0" dirty="0" smtClean="0">
                <a:effectLst/>
                <a:latin typeface="Calibri" panose="020F0502020204030204" pitchFamily="34" charset="0"/>
                <a:ea typeface="Calibri" panose="020F0502020204030204" pitchFamily="34" charset="0"/>
                <a:cs typeface="Times New Roman" panose="02020603050405020304" pitchFamily="18" charset="0"/>
              </a:rPr>
              <a:t> you team speaks</a:t>
            </a:r>
          </a:p>
          <a:p>
            <a:pPr marL="0" marR="0">
              <a:lnSpc>
                <a:spcPct val="107000"/>
              </a:lnSpc>
              <a:spcBef>
                <a:spcPts val="0"/>
              </a:spcBef>
              <a:spcAft>
                <a:spcPts val="800"/>
              </a:spcAft>
            </a:pPr>
            <a:r>
              <a:rPr lang="en-US" sz="1200" baseline="0" dirty="0" smtClean="0">
                <a:effectLst/>
                <a:latin typeface="Calibri" panose="020F0502020204030204" pitchFamily="34" charset="0"/>
                <a:ea typeface="Calibri" panose="020F0502020204030204" pitchFamily="34" charset="0"/>
                <a:cs typeface="Times New Roman" panose="02020603050405020304" pitchFamily="18" charset="0"/>
              </a:rPr>
              <a:t>	And k</a:t>
            </a: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eep the team pulling in the same direction </a:t>
            </a:r>
          </a:p>
          <a:p>
            <a:pPr marL="0" marR="0">
              <a:lnSpc>
                <a:spcPct val="107000"/>
              </a:lnSpc>
              <a:spcBef>
                <a:spcPts val="0"/>
              </a:spcBef>
              <a:spcAft>
                <a:spcPts val="800"/>
              </a:spcAft>
            </a:pP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	Through multiple</a:t>
            </a:r>
            <a:r>
              <a:rPr lang="en-US" sz="1200" baseline="0" dirty="0" smtClean="0">
                <a:effectLst/>
                <a:latin typeface="Calibri" panose="020F0502020204030204" pitchFamily="34" charset="0"/>
                <a:ea typeface="Calibri" panose="020F0502020204030204" pitchFamily="34" charset="0"/>
                <a:cs typeface="Times New Roman" panose="02020603050405020304" pitchFamily="18" charset="0"/>
              </a:rPr>
              <a:t> iterations between your team and the stakeholders</a:t>
            </a: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In the end,</a:t>
            </a:r>
            <a:r>
              <a:rPr lang="en-US" sz="1200" baseline="0" dirty="0" smtClean="0">
                <a:effectLst/>
                <a:latin typeface="Calibri" panose="020F0502020204030204" pitchFamily="34" charset="0"/>
                <a:ea typeface="Calibri" panose="020F0502020204030204" pitchFamily="34" charset="0"/>
                <a:cs typeface="Times New Roman" panose="02020603050405020304" pitchFamily="18" charset="0"/>
              </a:rPr>
              <a:t> your </a:t>
            </a: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minimum viable system and implementation plan have to convince all the stakeholders that they want to invest their time, skills, energy and money in your challenge.  </a:t>
            </a:r>
          </a:p>
          <a:p>
            <a:pPr marL="0" marR="0">
              <a:lnSpc>
                <a:spcPct val="107000"/>
              </a:lnSpc>
              <a:spcBef>
                <a:spcPts val="0"/>
              </a:spcBef>
              <a:spcAft>
                <a:spcPts val="800"/>
              </a:spcAft>
            </a:pP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I’m an engineer. It’s fair to say engineers as a group aren’t particularly well known for our people skills. </a:t>
            </a:r>
          </a:p>
          <a:p>
            <a:pPr marL="0" marR="0">
              <a:lnSpc>
                <a:spcPct val="107000"/>
              </a:lnSpc>
              <a:spcBef>
                <a:spcPts val="0"/>
              </a:spcBef>
              <a:spcAft>
                <a:spcPts val="800"/>
              </a:spcAft>
            </a:pP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However, working effectively with diverse teams to accomplish a common goal is the second most satisfying part of my job. </a:t>
            </a:r>
          </a:p>
          <a:p>
            <a:pPr marL="0" marR="0">
              <a:lnSpc>
                <a:spcPct val="107000"/>
              </a:lnSpc>
              <a:spcBef>
                <a:spcPts val="0"/>
              </a:spcBef>
              <a:spcAft>
                <a:spcPts val="800"/>
              </a:spcAft>
            </a:pP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And I hope to share that experience with you.</a:t>
            </a:r>
          </a:p>
          <a:p>
            <a:pPr marL="0" marR="0">
              <a:lnSpc>
                <a:spcPct val="107000"/>
              </a:lnSpc>
              <a:spcBef>
                <a:spcPts val="0"/>
              </a:spcBef>
              <a:spcAft>
                <a:spcPts val="800"/>
              </a:spcAft>
            </a:pP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I’ll end with that and thanks for listening.  My polar bear friends and I appreciate your time.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8599493A-A9BB-4C85-9901-F5B7866C0478}" type="slidenum">
              <a:rPr lang="en-US" smtClean="0"/>
              <a:t>7</a:t>
            </a:fld>
            <a:endParaRPr lang="en-US"/>
          </a:p>
        </p:txBody>
      </p:sp>
    </p:spTree>
    <p:extLst>
      <p:ext uri="{BB962C8B-B14F-4D97-AF65-F5344CB8AC3E}">
        <p14:creationId xmlns:p14="http://schemas.microsoft.com/office/powerpoint/2010/main" val="25011312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A03E186-9CFA-46C1-865D-3CDB11131FF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A181A55C-12D9-4644-AC7C-EC2FC5042C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1CDEA399-BEE1-4DC4-8467-6BFEB0FB2536}"/>
              </a:ext>
            </a:extLst>
          </p:cNvPr>
          <p:cNvSpPr>
            <a:spLocks noGrp="1"/>
          </p:cNvSpPr>
          <p:nvPr>
            <p:ph type="dt" sz="half" idx="10"/>
          </p:nvPr>
        </p:nvSpPr>
        <p:spPr/>
        <p:txBody>
          <a:bodyPr/>
          <a:lstStyle/>
          <a:p>
            <a:fld id="{CE25375C-5263-4EE0-BB92-B5A98955ED27}" type="datetimeFigureOut">
              <a:rPr lang="en-US" smtClean="0"/>
              <a:t>5/12/2024</a:t>
            </a:fld>
            <a:endParaRPr lang="en-US"/>
          </a:p>
        </p:txBody>
      </p:sp>
      <p:sp>
        <p:nvSpPr>
          <p:cNvPr id="5" name="Footer Placeholder 4">
            <a:extLst>
              <a:ext uri="{FF2B5EF4-FFF2-40B4-BE49-F238E27FC236}">
                <a16:creationId xmlns:a16="http://schemas.microsoft.com/office/drawing/2014/main" xmlns="" id="{D4A24099-8CE0-4FB8-A7E7-B8DEBF4FE4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23B3D17C-9902-4976-8F2E-5244ECFD4D0C}"/>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612241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7BA6ADE-2BD5-463C-B141-96E347B22C6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57743168-C52E-451A-BF57-CDBD7F36285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0BCCC3C4-4B1C-4E88-9DDE-82631EC62BEA}"/>
              </a:ext>
            </a:extLst>
          </p:cNvPr>
          <p:cNvSpPr>
            <a:spLocks noGrp="1"/>
          </p:cNvSpPr>
          <p:nvPr>
            <p:ph type="dt" sz="half" idx="10"/>
          </p:nvPr>
        </p:nvSpPr>
        <p:spPr/>
        <p:txBody>
          <a:bodyPr/>
          <a:lstStyle/>
          <a:p>
            <a:fld id="{CE25375C-5263-4EE0-BB92-B5A98955ED27}" type="datetimeFigureOut">
              <a:rPr lang="en-US" smtClean="0"/>
              <a:t>5/12/2024</a:t>
            </a:fld>
            <a:endParaRPr lang="en-US"/>
          </a:p>
        </p:txBody>
      </p:sp>
      <p:sp>
        <p:nvSpPr>
          <p:cNvPr id="5" name="Footer Placeholder 4">
            <a:extLst>
              <a:ext uri="{FF2B5EF4-FFF2-40B4-BE49-F238E27FC236}">
                <a16:creationId xmlns:a16="http://schemas.microsoft.com/office/drawing/2014/main" xmlns="" id="{160D80E2-E2E5-4460-AD79-FE86B5E472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70015C83-9173-4B3A-92F6-E15CE0E737AC}"/>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2991865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5E4D8DE5-E70B-4010-8103-B59AFF91804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E467D892-CD6E-4200-B9C8-C4BBB8CE57C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D07D8DA9-5E2D-4024-86A3-A33CCE660DE7}"/>
              </a:ext>
            </a:extLst>
          </p:cNvPr>
          <p:cNvSpPr>
            <a:spLocks noGrp="1"/>
          </p:cNvSpPr>
          <p:nvPr>
            <p:ph type="dt" sz="half" idx="10"/>
          </p:nvPr>
        </p:nvSpPr>
        <p:spPr/>
        <p:txBody>
          <a:bodyPr/>
          <a:lstStyle/>
          <a:p>
            <a:fld id="{CE25375C-5263-4EE0-BB92-B5A98955ED27}" type="datetimeFigureOut">
              <a:rPr lang="en-US" smtClean="0"/>
              <a:t>5/12/2024</a:t>
            </a:fld>
            <a:endParaRPr lang="en-US"/>
          </a:p>
        </p:txBody>
      </p:sp>
      <p:sp>
        <p:nvSpPr>
          <p:cNvPr id="5" name="Footer Placeholder 4">
            <a:extLst>
              <a:ext uri="{FF2B5EF4-FFF2-40B4-BE49-F238E27FC236}">
                <a16:creationId xmlns:a16="http://schemas.microsoft.com/office/drawing/2014/main" xmlns="" id="{B87A8850-CCF6-48E8-A705-5EE3D1A792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FE10D49-7FD8-4F47-97E6-4A9DC2C87C52}"/>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471991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28069B4-3BDD-4A01-8685-8CBE1E3D93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CA4D06A3-5D33-4D22-804C-96D215F0BA5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8D0291B-4197-4A95-8941-6AA1484E5C97}"/>
              </a:ext>
            </a:extLst>
          </p:cNvPr>
          <p:cNvSpPr>
            <a:spLocks noGrp="1"/>
          </p:cNvSpPr>
          <p:nvPr>
            <p:ph type="dt" sz="half" idx="10"/>
          </p:nvPr>
        </p:nvSpPr>
        <p:spPr/>
        <p:txBody>
          <a:bodyPr/>
          <a:lstStyle/>
          <a:p>
            <a:fld id="{CE25375C-5263-4EE0-BB92-B5A98955ED27}" type="datetimeFigureOut">
              <a:rPr lang="en-US" smtClean="0"/>
              <a:t>5/12/2024</a:t>
            </a:fld>
            <a:endParaRPr lang="en-US"/>
          </a:p>
        </p:txBody>
      </p:sp>
      <p:sp>
        <p:nvSpPr>
          <p:cNvPr id="5" name="Footer Placeholder 4">
            <a:extLst>
              <a:ext uri="{FF2B5EF4-FFF2-40B4-BE49-F238E27FC236}">
                <a16:creationId xmlns:a16="http://schemas.microsoft.com/office/drawing/2014/main" xmlns="" id="{4482F54E-B2A9-43A7-8F63-63F603D290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08BCF14A-9097-4C71-8562-260C4522FED6}"/>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1508230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67EE560-8F7C-42A1-8249-2893D2ED28C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EC68A221-AD14-49A5-9134-495FA2035C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272045E6-E24E-4B5D-878B-A1E780321D4C}"/>
              </a:ext>
            </a:extLst>
          </p:cNvPr>
          <p:cNvSpPr>
            <a:spLocks noGrp="1"/>
          </p:cNvSpPr>
          <p:nvPr>
            <p:ph type="dt" sz="half" idx="10"/>
          </p:nvPr>
        </p:nvSpPr>
        <p:spPr/>
        <p:txBody>
          <a:bodyPr/>
          <a:lstStyle/>
          <a:p>
            <a:fld id="{CE25375C-5263-4EE0-BB92-B5A98955ED27}" type="datetimeFigureOut">
              <a:rPr lang="en-US" smtClean="0"/>
              <a:t>5/12/2024</a:t>
            </a:fld>
            <a:endParaRPr lang="en-US"/>
          </a:p>
        </p:txBody>
      </p:sp>
      <p:sp>
        <p:nvSpPr>
          <p:cNvPr id="5" name="Footer Placeholder 4">
            <a:extLst>
              <a:ext uri="{FF2B5EF4-FFF2-40B4-BE49-F238E27FC236}">
                <a16:creationId xmlns:a16="http://schemas.microsoft.com/office/drawing/2014/main" xmlns="" id="{844ECCCE-EF86-4894-94E1-9BEA42B6C6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6F5B620A-6006-4A37-9598-D6EB2A643047}"/>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2566552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B730AC3-5808-4134-A28D-49B05C57EA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15BC737D-D358-4AA6-815D-EC2B61D3BE7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A6842FE0-D7C0-4A8B-8663-F9B24719D01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49550FF7-B123-4F46-A94E-571BF7420B8C}"/>
              </a:ext>
            </a:extLst>
          </p:cNvPr>
          <p:cNvSpPr>
            <a:spLocks noGrp="1"/>
          </p:cNvSpPr>
          <p:nvPr>
            <p:ph type="dt" sz="half" idx="10"/>
          </p:nvPr>
        </p:nvSpPr>
        <p:spPr/>
        <p:txBody>
          <a:bodyPr/>
          <a:lstStyle/>
          <a:p>
            <a:fld id="{CE25375C-5263-4EE0-BB92-B5A98955ED27}" type="datetimeFigureOut">
              <a:rPr lang="en-US" smtClean="0"/>
              <a:t>5/12/2024</a:t>
            </a:fld>
            <a:endParaRPr lang="en-US"/>
          </a:p>
        </p:txBody>
      </p:sp>
      <p:sp>
        <p:nvSpPr>
          <p:cNvPr id="6" name="Footer Placeholder 5">
            <a:extLst>
              <a:ext uri="{FF2B5EF4-FFF2-40B4-BE49-F238E27FC236}">
                <a16:creationId xmlns:a16="http://schemas.microsoft.com/office/drawing/2014/main" xmlns="" id="{B1C8F30C-5160-436C-BCE0-F0B7E05840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22B2899D-2AEC-404B-8686-5EFBD349C408}"/>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599966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AF856B9-8EAE-4598-AF7A-E295A4238CD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0CBE8D09-EE2D-4DF4-BCE7-5F30A31C0A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22663EDB-3FD0-4619-AAD6-8DB8F7BECFA1}"/>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D30ACD9E-B7D1-4601-8DE0-D98D827B85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329FAEB8-B016-445A-85D3-111D8D4800E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E8D68D6C-B3A7-474A-827C-CC75E5DB06A6}"/>
              </a:ext>
            </a:extLst>
          </p:cNvPr>
          <p:cNvSpPr>
            <a:spLocks noGrp="1"/>
          </p:cNvSpPr>
          <p:nvPr>
            <p:ph type="dt" sz="half" idx="10"/>
          </p:nvPr>
        </p:nvSpPr>
        <p:spPr/>
        <p:txBody>
          <a:bodyPr/>
          <a:lstStyle/>
          <a:p>
            <a:fld id="{CE25375C-5263-4EE0-BB92-B5A98955ED27}" type="datetimeFigureOut">
              <a:rPr lang="en-US" smtClean="0"/>
              <a:t>5/12/2024</a:t>
            </a:fld>
            <a:endParaRPr lang="en-US"/>
          </a:p>
        </p:txBody>
      </p:sp>
      <p:sp>
        <p:nvSpPr>
          <p:cNvPr id="8" name="Footer Placeholder 7">
            <a:extLst>
              <a:ext uri="{FF2B5EF4-FFF2-40B4-BE49-F238E27FC236}">
                <a16:creationId xmlns:a16="http://schemas.microsoft.com/office/drawing/2014/main" xmlns="" id="{BE46A320-B624-491B-9BEC-C9A1580D18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175037A2-8AE6-41F6-A436-ADAA1F21C54D}"/>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759427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957C673-0B7E-4985-8E49-B1C3180C391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48E234EA-0053-42A6-83E5-816B21876F9D}"/>
              </a:ext>
            </a:extLst>
          </p:cNvPr>
          <p:cNvSpPr>
            <a:spLocks noGrp="1"/>
          </p:cNvSpPr>
          <p:nvPr>
            <p:ph type="dt" sz="half" idx="10"/>
          </p:nvPr>
        </p:nvSpPr>
        <p:spPr/>
        <p:txBody>
          <a:bodyPr/>
          <a:lstStyle/>
          <a:p>
            <a:fld id="{CE25375C-5263-4EE0-BB92-B5A98955ED27}" type="datetimeFigureOut">
              <a:rPr lang="en-US" smtClean="0"/>
              <a:t>5/12/2024</a:t>
            </a:fld>
            <a:endParaRPr lang="en-US"/>
          </a:p>
        </p:txBody>
      </p:sp>
      <p:sp>
        <p:nvSpPr>
          <p:cNvPr id="4" name="Footer Placeholder 3">
            <a:extLst>
              <a:ext uri="{FF2B5EF4-FFF2-40B4-BE49-F238E27FC236}">
                <a16:creationId xmlns:a16="http://schemas.microsoft.com/office/drawing/2014/main" xmlns="" id="{6FD8B939-11A3-4FB1-9EFA-103B57B491B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A54564AE-73E4-4180-9444-A6F73DC0F6B6}"/>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090835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7736B77C-9216-4159-9102-5CED111519C2}"/>
              </a:ext>
            </a:extLst>
          </p:cNvPr>
          <p:cNvSpPr>
            <a:spLocks noGrp="1"/>
          </p:cNvSpPr>
          <p:nvPr>
            <p:ph type="dt" sz="half" idx="10"/>
          </p:nvPr>
        </p:nvSpPr>
        <p:spPr/>
        <p:txBody>
          <a:bodyPr/>
          <a:lstStyle/>
          <a:p>
            <a:fld id="{CE25375C-5263-4EE0-BB92-B5A98955ED27}" type="datetimeFigureOut">
              <a:rPr lang="en-US" smtClean="0"/>
              <a:t>5/12/2024</a:t>
            </a:fld>
            <a:endParaRPr lang="en-US"/>
          </a:p>
        </p:txBody>
      </p:sp>
      <p:sp>
        <p:nvSpPr>
          <p:cNvPr id="3" name="Footer Placeholder 2">
            <a:extLst>
              <a:ext uri="{FF2B5EF4-FFF2-40B4-BE49-F238E27FC236}">
                <a16:creationId xmlns:a16="http://schemas.microsoft.com/office/drawing/2014/main" xmlns="" id="{E09D2A06-4E8C-4B96-B8FD-0227DB1CB2B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4E048C25-3FA3-47B9-B04F-C24AC91ADAE0}"/>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1227732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80DDE4E-762C-47EC-8989-21D2EB1CE4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64D41EFC-BA7D-4EDB-9054-D34DFC0B90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871B2174-9C0A-44A2-9153-FB9A75131F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2B1E62A1-CC06-4526-840A-4B17CBDA8309}"/>
              </a:ext>
            </a:extLst>
          </p:cNvPr>
          <p:cNvSpPr>
            <a:spLocks noGrp="1"/>
          </p:cNvSpPr>
          <p:nvPr>
            <p:ph type="dt" sz="half" idx="10"/>
          </p:nvPr>
        </p:nvSpPr>
        <p:spPr/>
        <p:txBody>
          <a:bodyPr/>
          <a:lstStyle/>
          <a:p>
            <a:fld id="{CE25375C-5263-4EE0-BB92-B5A98955ED27}" type="datetimeFigureOut">
              <a:rPr lang="en-US" smtClean="0"/>
              <a:t>5/12/2024</a:t>
            </a:fld>
            <a:endParaRPr lang="en-US"/>
          </a:p>
        </p:txBody>
      </p:sp>
      <p:sp>
        <p:nvSpPr>
          <p:cNvPr id="6" name="Footer Placeholder 5">
            <a:extLst>
              <a:ext uri="{FF2B5EF4-FFF2-40B4-BE49-F238E27FC236}">
                <a16:creationId xmlns:a16="http://schemas.microsoft.com/office/drawing/2014/main" xmlns="" id="{135B7F48-3B92-47C8-99B7-F9497545EC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49920C68-3430-4686-B57A-F82C4BDD9749}"/>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0582526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F8EB502-B325-4343-B39D-80B9819915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CAC22A6F-90E2-45CA-8494-089AB1AE74B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F32F7519-BABA-4A4D-8A27-B95AB36B22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1120180F-4D27-47FE-ACB0-FEED035093F9}"/>
              </a:ext>
            </a:extLst>
          </p:cNvPr>
          <p:cNvSpPr>
            <a:spLocks noGrp="1"/>
          </p:cNvSpPr>
          <p:nvPr>
            <p:ph type="dt" sz="half" idx="10"/>
          </p:nvPr>
        </p:nvSpPr>
        <p:spPr/>
        <p:txBody>
          <a:bodyPr/>
          <a:lstStyle/>
          <a:p>
            <a:fld id="{CE25375C-5263-4EE0-BB92-B5A98955ED27}" type="datetimeFigureOut">
              <a:rPr lang="en-US" smtClean="0"/>
              <a:t>5/12/2024</a:t>
            </a:fld>
            <a:endParaRPr lang="en-US"/>
          </a:p>
        </p:txBody>
      </p:sp>
      <p:sp>
        <p:nvSpPr>
          <p:cNvPr id="6" name="Footer Placeholder 5">
            <a:extLst>
              <a:ext uri="{FF2B5EF4-FFF2-40B4-BE49-F238E27FC236}">
                <a16:creationId xmlns:a16="http://schemas.microsoft.com/office/drawing/2014/main" xmlns="" id="{C3500596-9A11-42A9-8275-0FD64CC32C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36DE6F28-5E5F-4D83-A733-464DD366F4E1}"/>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807806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60000"/>
            <a:lumOff val="4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AE111CD5-8D07-473C-863D-CF9594A24DB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6EA8CA0B-854A-466A-A5C7-DD2B8D5DE4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B7F7E26C-999F-40D7-B7E0-4FD72DEB58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25375C-5263-4EE0-BB92-B5A98955ED27}" type="datetimeFigureOut">
              <a:rPr lang="en-US" smtClean="0"/>
              <a:t>5/12/2024</a:t>
            </a:fld>
            <a:endParaRPr lang="en-US"/>
          </a:p>
        </p:txBody>
      </p:sp>
      <p:sp>
        <p:nvSpPr>
          <p:cNvPr id="5" name="Footer Placeholder 4">
            <a:extLst>
              <a:ext uri="{FF2B5EF4-FFF2-40B4-BE49-F238E27FC236}">
                <a16:creationId xmlns:a16="http://schemas.microsoft.com/office/drawing/2014/main" xmlns="" id="{22F4F694-2ECA-4231-93D7-0D50CF4200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A47E65AB-87A9-462F-AE2B-2AC393457F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624B13-0FE2-41F2-B224-8C63EFC7B8E9}" type="slidenum">
              <a:rPr lang="en-US" smtClean="0"/>
              <a:t>‹#›</a:t>
            </a:fld>
            <a:endParaRPr lang="en-US"/>
          </a:p>
        </p:txBody>
      </p:sp>
    </p:spTree>
    <p:extLst>
      <p:ext uri="{BB962C8B-B14F-4D97-AF65-F5344CB8AC3E}">
        <p14:creationId xmlns:p14="http://schemas.microsoft.com/office/powerpoint/2010/main" val="3961569627"/>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9.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0F77E7C-7E16-4C27-9240-48012CC5B32A}"/>
              </a:ext>
            </a:extLst>
          </p:cNvPr>
          <p:cNvSpPr>
            <a:spLocks noGrp="1"/>
          </p:cNvSpPr>
          <p:nvPr>
            <p:ph type="title"/>
          </p:nvPr>
        </p:nvSpPr>
        <p:spPr>
          <a:xfrm>
            <a:off x="1461407" y="0"/>
            <a:ext cx="8522921" cy="844660"/>
          </a:xfrm>
        </p:spPr>
        <p:txBody>
          <a:bodyPr>
            <a:normAutofit/>
          </a:bodyPr>
          <a:lstStyle/>
          <a:p>
            <a:pPr algn="ctr"/>
            <a:r>
              <a:rPr lang="en-US" dirty="0" smtClean="0">
                <a:latin typeface="+mn-lt"/>
              </a:rPr>
              <a:t>Climate Change: A Wicked Problem</a:t>
            </a:r>
            <a:endParaRPr lang="en-US" dirty="0">
              <a:latin typeface="+mn-lt"/>
            </a:endParaRPr>
          </a:p>
        </p:txBody>
      </p:sp>
      <p:sp>
        <p:nvSpPr>
          <p:cNvPr id="7" name="TextBox 6">
            <a:extLst>
              <a:ext uri="{FF2B5EF4-FFF2-40B4-BE49-F238E27FC236}">
                <a16:creationId xmlns:a16="http://schemas.microsoft.com/office/drawing/2014/main" xmlns="" id="{F534AD87-6A46-4DE5-A26B-30E9C0D392D8}"/>
              </a:ext>
            </a:extLst>
          </p:cNvPr>
          <p:cNvSpPr txBox="1"/>
          <p:nvPr/>
        </p:nvSpPr>
        <p:spPr>
          <a:xfrm>
            <a:off x="7421337" y="844660"/>
            <a:ext cx="4531178" cy="5755422"/>
          </a:xfrm>
          <a:prstGeom prst="rect">
            <a:avLst/>
          </a:prstGeom>
          <a:noFill/>
          <a:ln w="25400">
            <a:solidFill>
              <a:schemeClr val="tx1"/>
            </a:solidFill>
          </a:ln>
        </p:spPr>
        <p:txBody>
          <a:bodyPr wrap="square" rtlCol="0">
            <a:spAutoFit/>
          </a:bodyPr>
          <a:lstStyle/>
          <a:p>
            <a:r>
              <a:rPr lang="en-US" sz="3200" dirty="0" smtClean="0"/>
              <a:t>Key recommendations: “</a:t>
            </a:r>
            <a:r>
              <a:rPr lang="en-US" sz="3200" b="1" u="sng" dirty="0" smtClean="0"/>
              <a:t>Further </a:t>
            </a:r>
            <a:r>
              <a:rPr lang="en-US" sz="3200" b="1" u="sng" dirty="0"/>
              <a:t>development of event-scale observing capacity (e.g., novel</a:t>
            </a:r>
            <a:br>
              <a:rPr lang="en-US" sz="3200" b="1" u="sng" dirty="0"/>
            </a:br>
            <a:r>
              <a:rPr lang="en-US" sz="3200" b="1" u="sng" dirty="0"/>
              <a:t>autonomous platforms) </a:t>
            </a:r>
            <a:r>
              <a:rPr lang="en-US" sz="3200" dirty="0"/>
              <a:t>in all continental margin systems to better </a:t>
            </a:r>
            <a:r>
              <a:rPr lang="en-US" sz="3200" dirty="0" smtClean="0"/>
              <a:t>quantify impacts </a:t>
            </a:r>
            <a:r>
              <a:rPr lang="en-US" sz="3200" dirty="0"/>
              <a:t>of episodic events on coastal carbon </a:t>
            </a:r>
            <a:r>
              <a:rPr lang="en-US" sz="3200" dirty="0" smtClean="0"/>
              <a:t>budgets”</a:t>
            </a:r>
          </a:p>
          <a:p>
            <a:r>
              <a:rPr lang="en-US" sz="1600" dirty="0" smtClean="0"/>
              <a:t>A Science Plan for Carbon Cycle Research in North American Coastal Waters 2016, Ocean Carbon and Bio. Program and NA Carbon Program</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150" y="1339384"/>
            <a:ext cx="7270873" cy="4089866"/>
          </a:xfrm>
          <a:prstGeom prst="rect">
            <a:avLst/>
          </a:prstGeom>
        </p:spPr>
      </p:pic>
      <p:sp>
        <p:nvSpPr>
          <p:cNvPr id="4" name="Rectangle 3"/>
          <p:cNvSpPr/>
          <p:nvPr/>
        </p:nvSpPr>
        <p:spPr>
          <a:xfrm>
            <a:off x="705620" y="5554642"/>
            <a:ext cx="5849165" cy="369332"/>
          </a:xfrm>
          <a:prstGeom prst="rect">
            <a:avLst/>
          </a:prstGeom>
        </p:spPr>
        <p:txBody>
          <a:bodyPr wrap="none">
            <a:spAutoFit/>
          </a:bodyPr>
          <a:lstStyle/>
          <a:p>
            <a:r>
              <a:rPr lang="en-US" dirty="0"/>
              <a:t>https://ugc.berkeley.edu/background-content/carbon-cycle/</a:t>
            </a:r>
          </a:p>
        </p:txBody>
      </p:sp>
    </p:spTree>
    <p:extLst>
      <p:ext uri="{BB962C8B-B14F-4D97-AF65-F5344CB8AC3E}">
        <p14:creationId xmlns:p14="http://schemas.microsoft.com/office/powerpoint/2010/main" val="23169060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C1C37E9-D5CB-4281-BBA9-487D6629376C}"/>
              </a:ext>
            </a:extLst>
          </p:cNvPr>
          <p:cNvSpPr>
            <a:spLocks noGrp="1"/>
          </p:cNvSpPr>
          <p:nvPr>
            <p:ph type="title"/>
          </p:nvPr>
        </p:nvSpPr>
        <p:spPr>
          <a:xfrm>
            <a:off x="416379" y="82788"/>
            <a:ext cx="11119757" cy="884878"/>
          </a:xfrm>
        </p:spPr>
        <p:txBody>
          <a:bodyPr>
            <a:normAutofit fontScale="90000"/>
          </a:bodyPr>
          <a:lstStyle/>
          <a:p>
            <a:pPr algn="ctr"/>
            <a:r>
              <a:rPr lang="en-US" sz="4800" dirty="0" smtClean="0">
                <a:latin typeface="+mn-lt"/>
              </a:rPr>
              <a:t>Threatened Fisheries: Another Wicked Problem</a:t>
            </a:r>
            <a:endParaRPr lang="en-US" sz="4800" dirty="0">
              <a:latin typeface="+mn-lt"/>
            </a:endParaRPr>
          </a:p>
        </p:txBody>
      </p:sp>
      <p:pic>
        <p:nvPicPr>
          <p:cNvPr id="10" name="Picture 9"/>
          <p:cNvPicPr>
            <a:picLocks noChangeAspect="1"/>
          </p:cNvPicPr>
          <p:nvPr/>
        </p:nvPicPr>
        <p:blipFill>
          <a:blip r:embed="rId3"/>
          <a:stretch>
            <a:fillRect/>
          </a:stretch>
        </p:blipFill>
        <p:spPr>
          <a:xfrm>
            <a:off x="490952" y="777688"/>
            <a:ext cx="4861193" cy="3635567"/>
          </a:xfrm>
          <a:prstGeom prst="rect">
            <a:avLst/>
          </a:prstGeom>
        </p:spPr>
      </p:pic>
      <p:sp>
        <p:nvSpPr>
          <p:cNvPr id="11" name="TextBox 10"/>
          <p:cNvSpPr txBox="1"/>
          <p:nvPr/>
        </p:nvSpPr>
        <p:spPr>
          <a:xfrm>
            <a:off x="1264815" y="806923"/>
            <a:ext cx="3313465" cy="461665"/>
          </a:xfrm>
          <a:prstGeom prst="rect">
            <a:avLst/>
          </a:prstGeom>
          <a:noFill/>
        </p:spPr>
        <p:txBody>
          <a:bodyPr wrap="square" rtlCol="0">
            <a:spAutoFit/>
          </a:bodyPr>
          <a:lstStyle/>
          <a:p>
            <a:r>
              <a:rPr lang="en-US" sz="2400" dirty="0" smtClean="0"/>
              <a:t>Sustain Lake Tanganyika</a:t>
            </a:r>
            <a:endParaRPr lang="en-US" sz="2400" dirty="0"/>
          </a:p>
        </p:txBody>
      </p:sp>
      <p:grpSp>
        <p:nvGrpSpPr>
          <p:cNvPr id="5" name="Group 4"/>
          <p:cNvGrpSpPr/>
          <p:nvPr/>
        </p:nvGrpSpPr>
        <p:grpSpPr>
          <a:xfrm>
            <a:off x="5463165" y="777688"/>
            <a:ext cx="6533024" cy="3634752"/>
            <a:chOff x="5439081" y="3909983"/>
            <a:chExt cx="6533024" cy="3634752"/>
          </a:xfrm>
        </p:grpSpPr>
        <p:pic>
          <p:nvPicPr>
            <p:cNvPr id="6" name="Picture 5"/>
            <p:cNvPicPr>
              <a:picLocks noChangeAspect="1"/>
            </p:cNvPicPr>
            <p:nvPr/>
          </p:nvPicPr>
          <p:blipFill>
            <a:blip r:embed="rId4"/>
            <a:stretch>
              <a:fillRect/>
            </a:stretch>
          </p:blipFill>
          <p:spPr>
            <a:xfrm>
              <a:off x="6310498" y="3909983"/>
              <a:ext cx="5661607" cy="3634752"/>
            </a:xfrm>
            <a:prstGeom prst="rect">
              <a:avLst/>
            </a:prstGeom>
          </p:spPr>
        </p:pic>
        <p:sp>
          <p:nvSpPr>
            <p:cNvPr id="13" name="TextBox 12"/>
            <p:cNvSpPr txBox="1"/>
            <p:nvPr/>
          </p:nvSpPr>
          <p:spPr>
            <a:xfrm>
              <a:off x="5439081" y="6651255"/>
              <a:ext cx="2836289" cy="584775"/>
            </a:xfrm>
            <a:prstGeom prst="rect">
              <a:avLst/>
            </a:prstGeom>
            <a:solidFill>
              <a:schemeClr val="bg2">
                <a:lumMod val="60000"/>
                <a:lumOff val="40000"/>
              </a:schemeClr>
            </a:solidFill>
            <a:ln>
              <a:solidFill>
                <a:srgbClr val="FF0000"/>
              </a:solidFill>
            </a:ln>
          </p:spPr>
          <p:txBody>
            <a:bodyPr wrap="none" rtlCol="0">
              <a:spAutoFit/>
            </a:bodyPr>
            <a:lstStyle/>
            <a:p>
              <a:r>
                <a:rPr lang="en-US" sz="3200" dirty="0" smtClean="0">
                  <a:solidFill>
                    <a:srgbClr val="FF0000"/>
                  </a:solidFill>
                </a:rPr>
                <a:t>Need Data Here</a:t>
              </a:r>
              <a:endParaRPr lang="en-US" sz="3200" dirty="0">
                <a:solidFill>
                  <a:srgbClr val="FF0000"/>
                </a:solidFill>
              </a:endParaRPr>
            </a:p>
          </p:txBody>
        </p:sp>
        <p:cxnSp>
          <p:nvCxnSpPr>
            <p:cNvPr id="15" name="Straight Arrow Connector 14"/>
            <p:cNvCxnSpPr>
              <a:stCxn id="13" idx="3"/>
            </p:cNvCxnSpPr>
            <p:nvPr/>
          </p:nvCxnSpPr>
          <p:spPr>
            <a:xfrm flipV="1">
              <a:off x="8275370" y="6041192"/>
              <a:ext cx="378141" cy="902451"/>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13" idx="3"/>
            </p:cNvCxnSpPr>
            <p:nvPr/>
          </p:nvCxnSpPr>
          <p:spPr>
            <a:xfrm flipV="1">
              <a:off x="8275370" y="6512085"/>
              <a:ext cx="987344" cy="431558"/>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13" idx="3"/>
            </p:cNvCxnSpPr>
            <p:nvPr/>
          </p:nvCxnSpPr>
          <p:spPr>
            <a:xfrm>
              <a:off x="8275370" y="6943643"/>
              <a:ext cx="421099" cy="427584"/>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grpSp>
      <p:sp>
        <p:nvSpPr>
          <p:cNvPr id="4" name="TextBox 3"/>
          <p:cNvSpPr txBox="1"/>
          <p:nvPr/>
        </p:nvSpPr>
        <p:spPr>
          <a:xfrm>
            <a:off x="416379" y="4553434"/>
            <a:ext cx="11543532" cy="2215991"/>
          </a:xfrm>
          <a:prstGeom prst="rect">
            <a:avLst/>
          </a:prstGeom>
          <a:noFill/>
          <a:ln>
            <a:solidFill>
              <a:schemeClr val="tx1"/>
            </a:solidFill>
          </a:ln>
        </p:spPr>
        <p:txBody>
          <a:bodyPr wrap="square" rtlCol="0">
            <a:spAutoFit/>
          </a:bodyPr>
          <a:lstStyle/>
          <a:p>
            <a:r>
              <a:rPr lang="en-US" sz="2400" dirty="0"/>
              <a:t>Predictability of Species Distributions Deteriorates Under Novel Environmental Conditions in the California Current System</a:t>
            </a:r>
          </a:p>
          <a:p>
            <a:r>
              <a:rPr lang="en-US" dirty="0"/>
              <a:t>Front. Mar. Sci., 29 July 2020, Sec. Marine Fisheries, Aquaculture and Living Resources, Volume 7 - 2020 </a:t>
            </a:r>
          </a:p>
          <a:p>
            <a:endParaRPr lang="en-US" sz="2400" dirty="0"/>
          </a:p>
          <a:p>
            <a:r>
              <a:rPr lang="en-US" sz="2400" u="sng" dirty="0"/>
              <a:t>i.e., Fishery Managers need defensible, relevant data products in a timely fashion to develop science-base policies</a:t>
            </a:r>
            <a:endParaRPr lang="en-US" sz="2400" u="sng" dirty="0"/>
          </a:p>
        </p:txBody>
      </p:sp>
    </p:spTree>
    <p:extLst>
      <p:ext uri="{BB962C8B-B14F-4D97-AF65-F5344CB8AC3E}">
        <p14:creationId xmlns:p14="http://schemas.microsoft.com/office/powerpoint/2010/main" val="20623981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0F77E7C-7E16-4C27-9240-48012CC5B32A}"/>
              </a:ext>
            </a:extLst>
          </p:cNvPr>
          <p:cNvSpPr>
            <a:spLocks noGrp="1"/>
          </p:cNvSpPr>
          <p:nvPr>
            <p:ph type="title"/>
          </p:nvPr>
        </p:nvSpPr>
        <p:spPr>
          <a:xfrm>
            <a:off x="209006" y="0"/>
            <a:ext cx="11773988" cy="1325563"/>
          </a:xfrm>
        </p:spPr>
        <p:txBody>
          <a:bodyPr/>
          <a:lstStyle/>
          <a:p>
            <a:pPr algn="ctr"/>
            <a:r>
              <a:rPr lang="en-US" dirty="0" smtClean="0">
                <a:latin typeface="+mn-lt"/>
              </a:rPr>
              <a:t>The New Arctic: Another Wicked Problem</a:t>
            </a:r>
            <a:endParaRPr lang="en-US" dirty="0">
              <a:latin typeface="+mn-lt"/>
            </a:endParaRPr>
          </a:p>
        </p:txBody>
      </p:sp>
      <p:sp>
        <p:nvSpPr>
          <p:cNvPr id="3" name="Content Placeholder 2">
            <a:extLst>
              <a:ext uri="{FF2B5EF4-FFF2-40B4-BE49-F238E27FC236}">
                <a16:creationId xmlns:a16="http://schemas.microsoft.com/office/drawing/2014/main" xmlns="" id="{580A5457-36B0-4B43-B409-6EFA636E9986}"/>
              </a:ext>
            </a:extLst>
          </p:cNvPr>
          <p:cNvSpPr>
            <a:spLocks noGrp="1"/>
          </p:cNvSpPr>
          <p:nvPr>
            <p:ph idx="1"/>
          </p:nvPr>
        </p:nvSpPr>
        <p:spPr>
          <a:xfrm>
            <a:off x="4782620" y="1629550"/>
            <a:ext cx="7002896" cy="4427066"/>
          </a:xfrm>
          <a:ln w="25400">
            <a:solidFill>
              <a:schemeClr val="tx1"/>
            </a:solidFill>
          </a:ln>
        </p:spPr>
        <p:txBody>
          <a:bodyPr>
            <a:normAutofit fontScale="92500" lnSpcReduction="10000"/>
          </a:bodyPr>
          <a:lstStyle/>
          <a:p>
            <a:pPr marL="0" indent="0">
              <a:buNone/>
            </a:pPr>
            <a:endParaRPr lang="en-US" sz="1700" dirty="0"/>
          </a:p>
          <a:p>
            <a:pPr marL="0" indent="0" algn="ctr">
              <a:buNone/>
            </a:pPr>
            <a:r>
              <a:rPr lang="en-US" sz="3500" b="1" dirty="0" smtClean="0"/>
              <a:t>Navigating </a:t>
            </a:r>
            <a:r>
              <a:rPr lang="en-US" sz="3500" b="1" dirty="0"/>
              <a:t>the New Arctic</a:t>
            </a:r>
          </a:p>
          <a:p>
            <a:pPr marL="0" indent="0">
              <a:buNone/>
            </a:pPr>
            <a:endParaRPr lang="en-US" sz="1700" dirty="0"/>
          </a:p>
          <a:p>
            <a:pPr marL="0" indent="0">
              <a:buNone/>
            </a:pPr>
            <a:r>
              <a:rPr lang="en-US" sz="3500" dirty="0" smtClean="0"/>
              <a:t>“</a:t>
            </a:r>
            <a:r>
              <a:rPr lang="en-US" sz="3600" b="1" u="sng" dirty="0"/>
              <a:t>Current Arctic observations are sparse and inadequate</a:t>
            </a:r>
            <a:r>
              <a:rPr lang="en-US" sz="3600" dirty="0"/>
              <a:t> for enabling discovery or simulation of the processes underlying Arctic system change or to assess their environmental and economic impacts on the broader Earth system</a:t>
            </a:r>
            <a:r>
              <a:rPr lang="en-US" sz="3500" dirty="0" smtClean="0"/>
              <a:t>”</a:t>
            </a:r>
            <a:endParaRPr lang="en-US" sz="3500" dirty="0"/>
          </a:p>
        </p:txBody>
      </p:sp>
      <p:pic>
        <p:nvPicPr>
          <p:cNvPr id="6" name="Picture 5">
            <a:extLst>
              <a:ext uri="{FF2B5EF4-FFF2-40B4-BE49-F238E27FC236}">
                <a16:creationId xmlns:a16="http://schemas.microsoft.com/office/drawing/2014/main" xmlns="" id="{4B069A7A-300E-4A23-B439-A7156B8BB6AC}"/>
              </a:ext>
            </a:extLst>
          </p:cNvPr>
          <p:cNvPicPr>
            <a:picLocks noChangeAspect="1"/>
          </p:cNvPicPr>
          <p:nvPr/>
        </p:nvPicPr>
        <p:blipFill>
          <a:blip r:embed="rId3"/>
          <a:stretch>
            <a:fillRect/>
          </a:stretch>
        </p:blipFill>
        <p:spPr>
          <a:xfrm>
            <a:off x="4967555" y="1228182"/>
            <a:ext cx="6673275" cy="608790"/>
          </a:xfrm>
          <a:prstGeom prst="rect">
            <a:avLst/>
          </a:prstGeom>
          <a:ln w="19050">
            <a:solidFill>
              <a:schemeClr val="tx1"/>
            </a:solidFill>
          </a:ln>
        </p:spPr>
      </p:pic>
      <p:pic>
        <p:nvPicPr>
          <p:cNvPr id="9" name="Picture 8"/>
          <p:cNvPicPr>
            <a:picLocks noChangeAspect="1"/>
          </p:cNvPicPr>
          <p:nvPr/>
        </p:nvPicPr>
        <p:blipFill rotWithShape="1">
          <a:blip r:embed="rId4"/>
          <a:srcRect l="11358" t="43191" r="11784" b="4180"/>
          <a:stretch/>
        </p:blipFill>
        <p:spPr>
          <a:xfrm>
            <a:off x="52404" y="2638438"/>
            <a:ext cx="4654149" cy="2945567"/>
          </a:xfrm>
          <a:prstGeom prst="rect">
            <a:avLst/>
          </a:prstGeom>
          <a:ln w="19050">
            <a:solidFill>
              <a:schemeClr val="tx1"/>
            </a:solidFill>
          </a:ln>
        </p:spPr>
      </p:pic>
      <p:pic>
        <p:nvPicPr>
          <p:cNvPr id="10" name="Picture 9"/>
          <p:cNvPicPr>
            <a:picLocks noChangeAspect="1"/>
          </p:cNvPicPr>
          <p:nvPr/>
        </p:nvPicPr>
        <p:blipFill>
          <a:blip r:embed="rId5"/>
          <a:stretch>
            <a:fillRect/>
          </a:stretch>
        </p:blipFill>
        <p:spPr>
          <a:xfrm>
            <a:off x="118154" y="5013789"/>
            <a:ext cx="2001994" cy="531847"/>
          </a:xfrm>
          <a:prstGeom prst="rect">
            <a:avLst/>
          </a:prstGeom>
        </p:spPr>
      </p:pic>
      <p:pic>
        <p:nvPicPr>
          <p:cNvPr id="8" name="Picture 7"/>
          <p:cNvPicPr>
            <a:picLocks noChangeAspect="1"/>
          </p:cNvPicPr>
          <p:nvPr/>
        </p:nvPicPr>
        <p:blipFill rotWithShape="1">
          <a:blip r:embed="rId6"/>
          <a:srcRect b="70304"/>
          <a:stretch/>
        </p:blipFill>
        <p:spPr>
          <a:xfrm>
            <a:off x="540428" y="1937774"/>
            <a:ext cx="3451083" cy="947331"/>
          </a:xfrm>
          <a:prstGeom prst="rect">
            <a:avLst/>
          </a:prstGeom>
        </p:spPr>
      </p:pic>
    </p:spTree>
    <p:extLst>
      <p:ext uri="{BB962C8B-B14F-4D97-AF65-F5344CB8AC3E}">
        <p14:creationId xmlns:p14="http://schemas.microsoft.com/office/powerpoint/2010/main" val="9709120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9173262" y="4424203"/>
            <a:ext cx="2628919" cy="2199419"/>
          </a:xfrm>
          <a:prstGeom prst="rect">
            <a:avLst/>
          </a:prstGeom>
        </p:spPr>
      </p:pic>
      <p:sp>
        <p:nvSpPr>
          <p:cNvPr id="13" name="Title 1">
            <a:extLst>
              <a:ext uri="{FF2B5EF4-FFF2-40B4-BE49-F238E27FC236}">
                <a16:creationId xmlns:a16="http://schemas.microsoft.com/office/drawing/2014/main" xmlns="" id="{10F77E7C-7E16-4C27-9240-48012CC5B32A}"/>
              </a:ext>
            </a:extLst>
          </p:cNvPr>
          <p:cNvSpPr txBox="1">
            <a:spLocks/>
          </p:cNvSpPr>
          <p:nvPr/>
        </p:nvSpPr>
        <p:spPr>
          <a:xfrm>
            <a:off x="761937" y="296113"/>
            <a:ext cx="10515600" cy="84062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smtClean="0">
                <a:latin typeface="+mn-lt"/>
              </a:rPr>
              <a:t>The Wicked Imperial Module Challenge Statement</a:t>
            </a:r>
            <a:endParaRPr lang="en-US" sz="4000" dirty="0">
              <a:latin typeface="+mn-lt"/>
            </a:endParaRPr>
          </a:p>
        </p:txBody>
      </p:sp>
      <p:sp>
        <p:nvSpPr>
          <p:cNvPr id="14" name="Content Placeholder 11"/>
          <p:cNvSpPr txBox="1">
            <a:spLocks/>
          </p:cNvSpPr>
          <p:nvPr/>
        </p:nvSpPr>
        <p:spPr>
          <a:xfrm>
            <a:off x="2481263" y="1188112"/>
            <a:ext cx="9320918" cy="3055115"/>
          </a:xfrm>
          <a:prstGeom prst="rect">
            <a:avLst/>
          </a:prstGeom>
          <a:ln>
            <a:solidFill>
              <a:schemeClr val="tx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dirty="0" smtClean="0"/>
              <a:t>Can current research technology, like MBARI’s Coastal Profiling Float observing system, combined with other ingredients provide effective ocean observing systems that get the right data products to the right people at the right time to address a range of current, critically important, global challenges?</a:t>
            </a:r>
          </a:p>
        </p:txBody>
      </p:sp>
      <p:pic>
        <p:nvPicPr>
          <p:cNvPr id="3" name="Picture 2"/>
          <p:cNvPicPr>
            <a:picLocks noChangeAspect="1"/>
          </p:cNvPicPr>
          <p:nvPr/>
        </p:nvPicPr>
        <p:blipFill>
          <a:blip r:embed="rId4"/>
          <a:stretch>
            <a:fillRect/>
          </a:stretch>
        </p:blipFill>
        <p:spPr>
          <a:xfrm>
            <a:off x="2563005" y="4552530"/>
            <a:ext cx="3456732" cy="1944793"/>
          </a:xfrm>
          <a:prstGeom prst="rect">
            <a:avLst/>
          </a:prstGeom>
        </p:spPr>
      </p:pic>
      <p:pic>
        <p:nvPicPr>
          <p:cNvPr id="4" name="Picture 3"/>
          <p:cNvPicPr>
            <a:picLocks noChangeAspect="1"/>
          </p:cNvPicPr>
          <p:nvPr/>
        </p:nvPicPr>
        <p:blipFill>
          <a:blip r:embed="rId5"/>
          <a:stretch>
            <a:fillRect/>
          </a:stretch>
        </p:blipFill>
        <p:spPr>
          <a:xfrm>
            <a:off x="6153903" y="4552528"/>
            <a:ext cx="2885193" cy="1942767"/>
          </a:xfrm>
          <a:prstGeom prst="rect">
            <a:avLst/>
          </a:prstGeom>
        </p:spPr>
      </p:pic>
      <p:pic>
        <p:nvPicPr>
          <p:cNvPr id="2" name="Picture 1"/>
          <p:cNvPicPr>
            <a:picLocks noChangeAspect="1"/>
          </p:cNvPicPr>
          <p:nvPr/>
        </p:nvPicPr>
        <p:blipFill>
          <a:blip r:embed="rId6"/>
          <a:stretch>
            <a:fillRect/>
          </a:stretch>
        </p:blipFill>
        <p:spPr>
          <a:xfrm>
            <a:off x="145982" y="-125369"/>
            <a:ext cx="2072561" cy="6817358"/>
          </a:xfrm>
          <a:prstGeom prst="rect">
            <a:avLst/>
          </a:prstGeom>
        </p:spPr>
      </p:pic>
    </p:spTree>
    <p:extLst>
      <p:ext uri="{BB962C8B-B14F-4D97-AF65-F5344CB8AC3E}">
        <p14:creationId xmlns:p14="http://schemas.microsoft.com/office/powerpoint/2010/main" val="41569643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Picture 41"/>
          <p:cNvPicPr>
            <a:picLocks noChangeAspect="1"/>
          </p:cNvPicPr>
          <p:nvPr/>
        </p:nvPicPr>
        <p:blipFill>
          <a:blip r:embed="rId3"/>
          <a:stretch>
            <a:fillRect/>
          </a:stretch>
        </p:blipFill>
        <p:spPr>
          <a:xfrm>
            <a:off x="6529347" y="3223364"/>
            <a:ext cx="5517829" cy="3584050"/>
          </a:xfrm>
          <a:prstGeom prst="rect">
            <a:avLst/>
          </a:prstGeom>
        </p:spPr>
      </p:pic>
      <p:pic>
        <p:nvPicPr>
          <p:cNvPr id="4" name="Picture 3"/>
          <p:cNvPicPr>
            <a:picLocks noChangeAspect="1"/>
          </p:cNvPicPr>
          <p:nvPr/>
        </p:nvPicPr>
        <p:blipFill>
          <a:blip r:embed="rId4"/>
          <a:stretch>
            <a:fillRect/>
          </a:stretch>
        </p:blipFill>
        <p:spPr>
          <a:xfrm>
            <a:off x="337597" y="4438898"/>
            <a:ext cx="3038682" cy="2105275"/>
          </a:xfrm>
          <a:prstGeom prst="rect">
            <a:avLst/>
          </a:prstGeom>
        </p:spPr>
      </p:pic>
      <p:sp>
        <p:nvSpPr>
          <p:cNvPr id="13" name="Title 1">
            <a:extLst>
              <a:ext uri="{FF2B5EF4-FFF2-40B4-BE49-F238E27FC236}">
                <a16:creationId xmlns:a16="http://schemas.microsoft.com/office/drawing/2014/main" xmlns="" id="{10F77E7C-7E16-4C27-9240-48012CC5B32A}"/>
              </a:ext>
            </a:extLst>
          </p:cNvPr>
          <p:cNvSpPr txBox="1">
            <a:spLocks/>
          </p:cNvSpPr>
          <p:nvPr/>
        </p:nvSpPr>
        <p:spPr>
          <a:xfrm>
            <a:off x="806659" y="13486"/>
            <a:ext cx="10515600" cy="84062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smtClean="0">
                <a:latin typeface="+mn-lt"/>
              </a:rPr>
              <a:t>What is an Ocean Observing System?</a:t>
            </a:r>
            <a:endParaRPr lang="en-US" dirty="0">
              <a:latin typeface="+mn-lt"/>
            </a:endParaRPr>
          </a:p>
        </p:txBody>
      </p:sp>
      <p:sp>
        <p:nvSpPr>
          <p:cNvPr id="6" name="TextBox 5"/>
          <p:cNvSpPr txBox="1"/>
          <p:nvPr/>
        </p:nvSpPr>
        <p:spPr>
          <a:xfrm>
            <a:off x="351208" y="5713176"/>
            <a:ext cx="3469650" cy="830997"/>
          </a:xfrm>
          <a:prstGeom prst="rect">
            <a:avLst/>
          </a:prstGeom>
          <a:noFill/>
        </p:spPr>
        <p:txBody>
          <a:bodyPr wrap="square" rtlCol="0">
            <a:spAutoFit/>
          </a:bodyPr>
          <a:lstStyle/>
          <a:p>
            <a:pPr algn="ctr"/>
            <a:r>
              <a:rPr lang="en-US" sz="2400" dirty="0" smtClean="0"/>
              <a:t>Instrumented       observing platforms</a:t>
            </a:r>
            <a:endParaRPr lang="en-US" sz="2400" dirty="0"/>
          </a:p>
        </p:txBody>
      </p:sp>
      <p:sp>
        <p:nvSpPr>
          <p:cNvPr id="12" name="TextBox 11"/>
          <p:cNvSpPr txBox="1"/>
          <p:nvPr/>
        </p:nvSpPr>
        <p:spPr>
          <a:xfrm>
            <a:off x="8945424" y="1107001"/>
            <a:ext cx="3029105" cy="1815882"/>
          </a:xfrm>
          <a:prstGeom prst="rect">
            <a:avLst/>
          </a:prstGeom>
          <a:noFill/>
        </p:spPr>
        <p:txBody>
          <a:bodyPr wrap="square" rtlCol="0">
            <a:spAutoFit/>
          </a:bodyPr>
          <a:lstStyle/>
          <a:p>
            <a:pPr algn="ctr"/>
            <a:r>
              <a:rPr lang="en-US" sz="2800" dirty="0" smtClean="0"/>
              <a:t>What’s Missing: Tools to Generate a Range of Data Products</a:t>
            </a:r>
            <a:endParaRPr lang="en-US" sz="2800" dirty="0"/>
          </a:p>
        </p:txBody>
      </p:sp>
      <p:pic>
        <p:nvPicPr>
          <p:cNvPr id="9" name="Picture 8"/>
          <p:cNvPicPr>
            <a:picLocks noChangeAspect="1"/>
          </p:cNvPicPr>
          <p:nvPr/>
        </p:nvPicPr>
        <p:blipFill>
          <a:blip r:embed="rId5"/>
          <a:stretch>
            <a:fillRect/>
          </a:stretch>
        </p:blipFill>
        <p:spPr>
          <a:xfrm>
            <a:off x="471154" y="867158"/>
            <a:ext cx="2905125" cy="3276600"/>
          </a:xfrm>
          <a:prstGeom prst="rect">
            <a:avLst/>
          </a:prstGeom>
        </p:spPr>
      </p:pic>
      <p:sp>
        <p:nvSpPr>
          <p:cNvPr id="16" name="TextBox 15"/>
          <p:cNvSpPr txBox="1"/>
          <p:nvPr/>
        </p:nvSpPr>
        <p:spPr>
          <a:xfrm>
            <a:off x="2626135" y="3608381"/>
            <a:ext cx="1387881" cy="830997"/>
          </a:xfrm>
          <a:prstGeom prst="rect">
            <a:avLst/>
          </a:prstGeom>
          <a:noFill/>
        </p:spPr>
        <p:txBody>
          <a:bodyPr wrap="square" rtlCol="0">
            <a:spAutoFit/>
          </a:bodyPr>
          <a:lstStyle/>
          <a:p>
            <a:pPr algn="ctr"/>
            <a:r>
              <a:rPr lang="en-US" sz="2400" dirty="0" smtClean="0"/>
              <a:t>Data</a:t>
            </a:r>
          </a:p>
          <a:p>
            <a:pPr algn="ctr"/>
            <a:r>
              <a:rPr lang="en-US" sz="2400" dirty="0" smtClean="0"/>
              <a:t>Center</a:t>
            </a:r>
            <a:endParaRPr lang="en-US" sz="2400" dirty="0"/>
          </a:p>
        </p:txBody>
      </p:sp>
      <p:pic>
        <p:nvPicPr>
          <p:cNvPr id="2" name="Picture 1"/>
          <p:cNvPicPr>
            <a:picLocks noChangeAspect="1"/>
          </p:cNvPicPr>
          <p:nvPr/>
        </p:nvPicPr>
        <p:blipFill>
          <a:blip r:embed="rId6"/>
          <a:stretch>
            <a:fillRect/>
          </a:stretch>
        </p:blipFill>
        <p:spPr>
          <a:xfrm>
            <a:off x="3957510" y="904993"/>
            <a:ext cx="4066607" cy="2267491"/>
          </a:xfrm>
          <a:prstGeom prst="rect">
            <a:avLst/>
          </a:prstGeom>
        </p:spPr>
      </p:pic>
      <p:sp>
        <p:nvSpPr>
          <p:cNvPr id="17" name="TextBox 16"/>
          <p:cNvSpPr txBox="1"/>
          <p:nvPr/>
        </p:nvSpPr>
        <p:spPr>
          <a:xfrm>
            <a:off x="3685954" y="3126317"/>
            <a:ext cx="2609756" cy="830997"/>
          </a:xfrm>
          <a:prstGeom prst="rect">
            <a:avLst/>
          </a:prstGeom>
          <a:noFill/>
        </p:spPr>
        <p:txBody>
          <a:bodyPr wrap="square" rtlCol="0">
            <a:spAutoFit/>
          </a:bodyPr>
          <a:lstStyle/>
          <a:p>
            <a:pPr algn="ctr"/>
            <a:r>
              <a:rPr lang="en-US" sz="2400" dirty="0" smtClean="0"/>
              <a:t>Defensible, </a:t>
            </a:r>
            <a:r>
              <a:rPr lang="en-US" sz="2400" dirty="0" err="1" smtClean="0"/>
              <a:t>QC’d</a:t>
            </a:r>
            <a:r>
              <a:rPr lang="en-US" sz="2400" dirty="0" smtClean="0"/>
              <a:t> </a:t>
            </a:r>
            <a:endParaRPr lang="en-US" sz="2400" dirty="0" smtClean="0"/>
          </a:p>
          <a:p>
            <a:pPr algn="ctr"/>
            <a:r>
              <a:rPr lang="en-US" sz="2400" dirty="0" smtClean="0"/>
              <a:t>Research </a:t>
            </a:r>
            <a:r>
              <a:rPr lang="en-US" sz="2400" dirty="0" smtClean="0"/>
              <a:t>Data</a:t>
            </a:r>
            <a:endParaRPr lang="en-US" sz="2400" dirty="0"/>
          </a:p>
        </p:txBody>
      </p:sp>
      <p:sp>
        <p:nvSpPr>
          <p:cNvPr id="3" name="Bent Arrow 2"/>
          <p:cNvSpPr/>
          <p:nvPr/>
        </p:nvSpPr>
        <p:spPr>
          <a:xfrm>
            <a:off x="647272" y="3704739"/>
            <a:ext cx="775699" cy="904126"/>
          </a:xfrm>
          <a:prstGeom prst="bentArrow">
            <a:avLst>
              <a:gd name="adj1" fmla="val 20364"/>
              <a:gd name="adj2" fmla="val 25000"/>
              <a:gd name="adj3" fmla="val 25000"/>
              <a:gd name="adj4" fmla="val 43750"/>
            </a:avLst>
          </a:prstGeom>
          <a:solidFill>
            <a:schemeClr val="tx1"/>
          </a:solidFill>
          <a:ln w="254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Right Arrow 7"/>
          <p:cNvSpPr/>
          <p:nvPr/>
        </p:nvSpPr>
        <p:spPr>
          <a:xfrm>
            <a:off x="3017422" y="957581"/>
            <a:ext cx="996594" cy="332430"/>
          </a:xfrm>
          <a:prstGeom prst="rightArrow">
            <a:avLst/>
          </a:prstGeom>
          <a:solidFill>
            <a:schemeClr val="tx1"/>
          </a:solidFill>
          <a:ln w="254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Bent Arrow 18"/>
          <p:cNvSpPr/>
          <p:nvPr/>
        </p:nvSpPr>
        <p:spPr>
          <a:xfrm rot="5400000">
            <a:off x="7925914" y="1887574"/>
            <a:ext cx="1363740" cy="946404"/>
          </a:xfrm>
          <a:prstGeom prst="bentArrow">
            <a:avLst>
              <a:gd name="adj1" fmla="val 21898"/>
              <a:gd name="adj2" fmla="val 25000"/>
              <a:gd name="adj3" fmla="val 25000"/>
              <a:gd name="adj4" fmla="val 43750"/>
            </a:avLst>
          </a:prstGeom>
          <a:solidFill>
            <a:schemeClr val="tx1"/>
          </a:solidFill>
          <a:ln w="25400">
            <a:solidFill>
              <a:srgbClr val="04F2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5" name="Arc 54"/>
          <p:cNvSpPr/>
          <p:nvPr/>
        </p:nvSpPr>
        <p:spPr>
          <a:xfrm>
            <a:off x="149111" y="765425"/>
            <a:ext cx="8050631" cy="1297111"/>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6" name="Freeform 55"/>
          <p:cNvSpPr/>
          <p:nvPr/>
        </p:nvSpPr>
        <p:spPr>
          <a:xfrm>
            <a:off x="64939" y="685864"/>
            <a:ext cx="8406831" cy="6100989"/>
          </a:xfrm>
          <a:custGeom>
            <a:avLst/>
            <a:gdLst>
              <a:gd name="connsiteX0" fmla="*/ 11478051 w 11492755"/>
              <a:gd name="connsiteY0" fmla="*/ 309472 h 7154182"/>
              <a:gd name="connsiteX1" fmla="*/ 9889094 w 11492755"/>
              <a:gd name="connsiteY1" fmla="*/ 369433 h 7154182"/>
              <a:gd name="connsiteX2" fmla="*/ 587697 w 11492755"/>
              <a:gd name="connsiteY2" fmla="*/ 496849 h 7154182"/>
              <a:gd name="connsiteX3" fmla="*/ 1314720 w 11492755"/>
              <a:gd name="connsiteY3" fmla="*/ 6702777 h 7154182"/>
              <a:gd name="connsiteX4" fmla="*/ 4222812 w 11492755"/>
              <a:gd name="connsiteY4" fmla="*/ 6350508 h 7154182"/>
              <a:gd name="connsiteX5" fmla="*/ 4507625 w 11492755"/>
              <a:gd name="connsiteY5" fmla="*/ 3757210 h 7154182"/>
              <a:gd name="connsiteX6" fmla="*/ 6928536 w 11492755"/>
              <a:gd name="connsiteY6" fmla="*/ 3607308 h 7154182"/>
              <a:gd name="connsiteX7" fmla="*/ 8727356 w 11492755"/>
              <a:gd name="connsiteY7" fmla="*/ 2205728 h 7154182"/>
              <a:gd name="connsiteX8" fmla="*/ 11478051 w 11492755"/>
              <a:gd name="connsiteY8" fmla="*/ 309472 h 7154182"/>
              <a:gd name="connsiteX0" fmla="*/ 11478051 w 11479683"/>
              <a:gd name="connsiteY0" fmla="*/ 309472 h 7154182"/>
              <a:gd name="connsiteX1" fmla="*/ 9889094 w 11479683"/>
              <a:gd name="connsiteY1" fmla="*/ 369433 h 7154182"/>
              <a:gd name="connsiteX2" fmla="*/ 587697 w 11479683"/>
              <a:gd name="connsiteY2" fmla="*/ 496849 h 7154182"/>
              <a:gd name="connsiteX3" fmla="*/ 1314720 w 11479683"/>
              <a:gd name="connsiteY3" fmla="*/ 6702777 h 7154182"/>
              <a:gd name="connsiteX4" fmla="*/ 4222812 w 11479683"/>
              <a:gd name="connsiteY4" fmla="*/ 6350508 h 7154182"/>
              <a:gd name="connsiteX5" fmla="*/ 4507625 w 11479683"/>
              <a:gd name="connsiteY5" fmla="*/ 3757210 h 7154182"/>
              <a:gd name="connsiteX6" fmla="*/ 6928536 w 11479683"/>
              <a:gd name="connsiteY6" fmla="*/ 3607308 h 7154182"/>
              <a:gd name="connsiteX7" fmla="*/ 10118277 w 11479683"/>
              <a:gd name="connsiteY7" fmla="*/ 3431904 h 7154182"/>
              <a:gd name="connsiteX8" fmla="*/ 11478051 w 11479683"/>
              <a:gd name="connsiteY8" fmla="*/ 309472 h 7154182"/>
              <a:gd name="connsiteX0" fmla="*/ 10491582 w 10807315"/>
              <a:gd name="connsiteY0" fmla="*/ 715592 h 7170523"/>
              <a:gd name="connsiteX1" fmla="*/ 9889094 w 10807315"/>
              <a:gd name="connsiteY1" fmla="*/ 385774 h 7170523"/>
              <a:gd name="connsiteX2" fmla="*/ 587697 w 10807315"/>
              <a:gd name="connsiteY2" fmla="*/ 513190 h 7170523"/>
              <a:gd name="connsiteX3" fmla="*/ 1314720 w 10807315"/>
              <a:gd name="connsiteY3" fmla="*/ 6719118 h 7170523"/>
              <a:gd name="connsiteX4" fmla="*/ 4222812 w 10807315"/>
              <a:gd name="connsiteY4" fmla="*/ 6366849 h 7170523"/>
              <a:gd name="connsiteX5" fmla="*/ 4507625 w 10807315"/>
              <a:gd name="connsiteY5" fmla="*/ 3773551 h 7170523"/>
              <a:gd name="connsiteX6" fmla="*/ 6928536 w 10807315"/>
              <a:gd name="connsiteY6" fmla="*/ 3623649 h 7170523"/>
              <a:gd name="connsiteX7" fmla="*/ 10118277 w 10807315"/>
              <a:gd name="connsiteY7" fmla="*/ 3448245 h 7170523"/>
              <a:gd name="connsiteX8" fmla="*/ 10491582 w 10807315"/>
              <a:gd name="connsiteY8" fmla="*/ 715592 h 7170523"/>
              <a:gd name="connsiteX0" fmla="*/ 10362127 w 10546766"/>
              <a:gd name="connsiteY0" fmla="*/ 715592 h 7170523"/>
              <a:gd name="connsiteX1" fmla="*/ 7993861 w 10546766"/>
              <a:gd name="connsiteY1" fmla="*/ 385774 h 7170523"/>
              <a:gd name="connsiteX2" fmla="*/ 458242 w 10546766"/>
              <a:gd name="connsiteY2" fmla="*/ 513190 h 7170523"/>
              <a:gd name="connsiteX3" fmla="*/ 1185265 w 10546766"/>
              <a:gd name="connsiteY3" fmla="*/ 6719118 h 7170523"/>
              <a:gd name="connsiteX4" fmla="*/ 4093357 w 10546766"/>
              <a:gd name="connsiteY4" fmla="*/ 6366849 h 7170523"/>
              <a:gd name="connsiteX5" fmla="*/ 4378170 w 10546766"/>
              <a:gd name="connsiteY5" fmla="*/ 3773551 h 7170523"/>
              <a:gd name="connsiteX6" fmla="*/ 6799081 w 10546766"/>
              <a:gd name="connsiteY6" fmla="*/ 3623649 h 7170523"/>
              <a:gd name="connsiteX7" fmla="*/ 9988822 w 10546766"/>
              <a:gd name="connsiteY7" fmla="*/ 3448245 h 7170523"/>
              <a:gd name="connsiteX8" fmla="*/ 10362127 w 10546766"/>
              <a:gd name="connsiteY8" fmla="*/ 715592 h 7170523"/>
              <a:gd name="connsiteX0" fmla="*/ 10577573 w 10762212"/>
              <a:gd name="connsiteY0" fmla="*/ 385726 h 6802163"/>
              <a:gd name="connsiteX1" fmla="*/ 8209307 w 10762212"/>
              <a:gd name="connsiteY1" fmla="*/ 55908 h 6802163"/>
              <a:gd name="connsiteX2" fmla="*/ 417208 w 10762212"/>
              <a:gd name="connsiteY2" fmla="*/ 703028 h 6802163"/>
              <a:gd name="connsiteX3" fmla="*/ 1400711 w 10762212"/>
              <a:gd name="connsiteY3" fmla="*/ 6389252 h 6802163"/>
              <a:gd name="connsiteX4" fmla="*/ 4308803 w 10762212"/>
              <a:gd name="connsiteY4" fmla="*/ 6036983 h 6802163"/>
              <a:gd name="connsiteX5" fmla="*/ 4593616 w 10762212"/>
              <a:gd name="connsiteY5" fmla="*/ 3443685 h 6802163"/>
              <a:gd name="connsiteX6" fmla="*/ 7014527 w 10762212"/>
              <a:gd name="connsiteY6" fmla="*/ 3293783 h 6802163"/>
              <a:gd name="connsiteX7" fmla="*/ 10204268 w 10762212"/>
              <a:gd name="connsiteY7" fmla="*/ 3118379 h 6802163"/>
              <a:gd name="connsiteX8" fmla="*/ 10577573 w 10762212"/>
              <a:gd name="connsiteY8" fmla="*/ 385726 h 6802163"/>
              <a:gd name="connsiteX0" fmla="*/ 10807153 w 10991792"/>
              <a:gd name="connsiteY0" fmla="*/ 383573 h 6624931"/>
              <a:gd name="connsiteX1" fmla="*/ 8438887 w 10991792"/>
              <a:gd name="connsiteY1" fmla="*/ 53755 h 6624931"/>
              <a:gd name="connsiteX2" fmla="*/ 646788 w 10991792"/>
              <a:gd name="connsiteY2" fmla="*/ 700875 h 6624931"/>
              <a:gd name="connsiteX3" fmla="*/ 890440 w 10991792"/>
              <a:gd name="connsiteY3" fmla="*/ 6151609 h 6624931"/>
              <a:gd name="connsiteX4" fmla="*/ 4538383 w 10991792"/>
              <a:gd name="connsiteY4" fmla="*/ 6034830 h 6624931"/>
              <a:gd name="connsiteX5" fmla="*/ 4823196 w 10991792"/>
              <a:gd name="connsiteY5" fmla="*/ 3441532 h 6624931"/>
              <a:gd name="connsiteX6" fmla="*/ 7244107 w 10991792"/>
              <a:gd name="connsiteY6" fmla="*/ 3291630 h 6624931"/>
              <a:gd name="connsiteX7" fmla="*/ 10433848 w 10991792"/>
              <a:gd name="connsiteY7" fmla="*/ 3116226 h 6624931"/>
              <a:gd name="connsiteX8" fmla="*/ 10807153 w 10991792"/>
              <a:gd name="connsiteY8" fmla="*/ 383573 h 6624931"/>
              <a:gd name="connsiteX0" fmla="*/ 10836999 w 11021638"/>
              <a:gd name="connsiteY0" fmla="*/ 383573 h 6527809"/>
              <a:gd name="connsiteX1" fmla="*/ 8468733 w 11021638"/>
              <a:gd name="connsiteY1" fmla="*/ 53755 h 6527809"/>
              <a:gd name="connsiteX2" fmla="*/ 676634 w 11021638"/>
              <a:gd name="connsiteY2" fmla="*/ 700875 h 6527809"/>
              <a:gd name="connsiteX3" fmla="*/ 920286 w 11021638"/>
              <a:gd name="connsiteY3" fmla="*/ 6151609 h 6527809"/>
              <a:gd name="connsiteX4" fmla="*/ 5229163 w 11021638"/>
              <a:gd name="connsiteY4" fmla="*/ 5766858 h 6527809"/>
              <a:gd name="connsiteX5" fmla="*/ 4853042 w 11021638"/>
              <a:gd name="connsiteY5" fmla="*/ 3441532 h 6527809"/>
              <a:gd name="connsiteX6" fmla="*/ 7273953 w 11021638"/>
              <a:gd name="connsiteY6" fmla="*/ 3291630 h 6527809"/>
              <a:gd name="connsiteX7" fmla="*/ 10463694 w 11021638"/>
              <a:gd name="connsiteY7" fmla="*/ 3116226 h 6527809"/>
              <a:gd name="connsiteX8" fmla="*/ 10836999 w 11021638"/>
              <a:gd name="connsiteY8" fmla="*/ 383573 h 6527809"/>
              <a:gd name="connsiteX0" fmla="*/ 10918972 w 11103611"/>
              <a:gd name="connsiteY0" fmla="*/ 383573 h 6480292"/>
              <a:gd name="connsiteX1" fmla="*/ 8550706 w 11103611"/>
              <a:gd name="connsiteY1" fmla="*/ 53755 h 6480292"/>
              <a:gd name="connsiteX2" fmla="*/ 758607 w 11103611"/>
              <a:gd name="connsiteY2" fmla="*/ 700875 h 6480292"/>
              <a:gd name="connsiteX3" fmla="*/ 325865 w 11103611"/>
              <a:gd name="connsiteY3" fmla="*/ 1342892 h 6480292"/>
              <a:gd name="connsiteX4" fmla="*/ 1002259 w 11103611"/>
              <a:gd name="connsiteY4" fmla="*/ 6151609 h 6480292"/>
              <a:gd name="connsiteX5" fmla="*/ 5311136 w 11103611"/>
              <a:gd name="connsiteY5" fmla="*/ 5766858 h 6480292"/>
              <a:gd name="connsiteX6" fmla="*/ 4935015 w 11103611"/>
              <a:gd name="connsiteY6" fmla="*/ 3441532 h 6480292"/>
              <a:gd name="connsiteX7" fmla="*/ 7355926 w 11103611"/>
              <a:gd name="connsiteY7" fmla="*/ 3291630 h 6480292"/>
              <a:gd name="connsiteX8" fmla="*/ 10545667 w 11103611"/>
              <a:gd name="connsiteY8" fmla="*/ 3116226 h 6480292"/>
              <a:gd name="connsiteX9" fmla="*/ 10918972 w 11103611"/>
              <a:gd name="connsiteY9" fmla="*/ 383573 h 6480292"/>
              <a:gd name="connsiteX0" fmla="*/ 10905392 w 11090031"/>
              <a:gd name="connsiteY0" fmla="*/ 383573 h 6350549"/>
              <a:gd name="connsiteX1" fmla="*/ 8537126 w 11090031"/>
              <a:gd name="connsiteY1" fmla="*/ 53755 h 6350549"/>
              <a:gd name="connsiteX2" fmla="*/ 745027 w 11090031"/>
              <a:gd name="connsiteY2" fmla="*/ 700875 h 6350549"/>
              <a:gd name="connsiteX3" fmla="*/ 341878 w 11090031"/>
              <a:gd name="connsiteY3" fmla="*/ 3096894 h 6350549"/>
              <a:gd name="connsiteX4" fmla="*/ 988679 w 11090031"/>
              <a:gd name="connsiteY4" fmla="*/ 6151609 h 6350549"/>
              <a:gd name="connsiteX5" fmla="*/ 5297556 w 11090031"/>
              <a:gd name="connsiteY5" fmla="*/ 5766858 h 6350549"/>
              <a:gd name="connsiteX6" fmla="*/ 4921435 w 11090031"/>
              <a:gd name="connsiteY6" fmla="*/ 3441532 h 6350549"/>
              <a:gd name="connsiteX7" fmla="*/ 7342346 w 11090031"/>
              <a:gd name="connsiteY7" fmla="*/ 3291630 h 6350549"/>
              <a:gd name="connsiteX8" fmla="*/ 10532087 w 11090031"/>
              <a:gd name="connsiteY8" fmla="*/ 3116226 h 6350549"/>
              <a:gd name="connsiteX9" fmla="*/ 10905392 w 11090031"/>
              <a:gd name="connsiteY9" fmla="*/ 383573 h 6350549"/>
              <a:gd name="connsiteX0" fmla="*/ 10605476 w 10790115"/>
              <a:gd name="connsiteY0" fmla="*/ 481838 h 6448814"/>
              <a:gd name="connsiteX1" fmla="*/ 8237210 w 10790115"/>
              <a:gd name="connsiteY1" fmla="*/ 152020 h 6448814"/>
              <a:gd name="connsiteX2" fmla="*/ 1125774 w 10790115"/>
              <a:gd name="connsiteY2" fmla="*/ 271316 h 6448814"/>
              <a:gd name="connsiteX3" fmla="*/ 41962 w 10790115"/>
              <a:gd name="connsiteY3" fmla="*/ 3195159 h 6448814"/>
              <a:gd name="connsiteX4" fmla="*/ 688763 w 10790115"/>
              <a:gd name="connsiteY4" fmla="*/ 6249874 h 6448814"/>
              <a:gd name="connsiteX5" fmla="*/ 4997640 w 10790115"/>
              <a:gd name="connsiteY5" fmla="*/ 5865123 h 6448814"/>
              <a:gd name="connsiteX6" fmla="*/ 4621519 w 10790115"/>
              <a:gd name="connsiteY6" fmla="*/ 3539797 h 6448814"/>
              <a:gd name="connsiteX7" fmla="*/ 7042430 w 10790115"/>
              <a:gd name="connsiteY7" fmla="*/ 3389895 h 6448814"/>
              <a:gd name="connsiteX8" fmla="*/ 10232171 w 10790115"/>
              <a:gd name="connsiteY8" fmla="*/ 3214491 h 6448814"/>
              <a:gd name="connsiteX9" fmla="*/ 10605476 w 10790115"/>
              <a:gd name="connsiteY9" fmla="*/ 481838 h 6448814"/>
              <a:gd name="connsiteX0" fmla="*/ 10605476 w 10790115"/>
              <a:gd name="connsiteY0" fmla="*/ 481838 h 6446071"/>
              <a:gd name="connsiteX1" fmla="*/ 8237210 w 10790115"/>
              <a:gd name="connsiteY1" fmla="*/ 152020 h 6446071"/>
              <a:gd name="connsiteX2" fmla="*/ 1125774 w 10790115"/>
              <a:gd name="connsiteY2" fmla="*/ 271316 h 6446071"/>
              <a:gd name="connsiteX3" fmla="*/ 41962 w 10790115"/>
              <a:gd name="connsiteY3" fmla="*/ 3195159 h 6446071"/>
              <a:gd name="connsiteX4" fmla="*/ 688763 w 10790115"/>
              <a:gd name="connsiteY4" fmla="*/ 6249874 h 6446071"/>
              <a:gd name="connsiteX5" fmla="*/ 4997640 w 10790115"/>
              <a:gd name="connsiteY5" fmla="*/ 5865123 h 6446071"/>
              <a:gd name="connsiteX6" fmla="*/ 4976647 w 10790115"/>
              <a:gd name="connsiteY6" fmla="*/ 3621001 h 6446071"/>
              <a:gd name="connsiteX7" fmla="*/ 7042430 w 10790115"/>
              <a:gd name="connsiteY7" fmla="*/ 3389895 h 6446071"/>
              <a:gd name="connsiteX8" fmla="*/ 10232171 w 10790115"/>
              <a:gd name="connsiteY8" fmla="*/ 3214491 h 6446071"/>
              <a:gd name="connsiteX9" fmla="*/ 10605476 w 10790115"/>
              <a:gd name="connsiteY9" fmla="*/ 481838 h 6446071"/>
              <a:gd name="connsiteX0" fmla="*/ 10605476 w 10790115"/>
              <a:gd name="connsiteY0" fmla="*/ 481838 h 6522384"/>
              <a:gd name="connsiteX1" fmla="*/ 8237210 w 10790115"/>
              <a:gd name="connsiteY1" fmla="*/ 152020 h 6522384"/>
              <a:gd name="connsiteX2" fmla="*/ 1125774 w 10790115"/>
              <a:gd name="connsiteY2" fmla="*/ 271316 h 6522384"/>
              <a:gd name="connsiteX3" fmla="*/ 41962 w 10790115"/>
              <a:gd name="connsiteY3" fmla="*/ 3195159 h 6522384"/>
              <a:gd name="connsiteX4" fmla="*/ 688763 w 10790115"/>
              <a:gd name="connsiteY4" fmla="*/ 6249874 h 6522384"/>
              <a:gd name="connsiteX5" fmla="*/ 4563594 w 10790115"/>
              <a:gd name="connsiteY5" fmla="*/ 6076253 h 6522384"/>
              <a:gd name="connsiteX6" fmla="*/ 4976647 w 10790115"/>
              <a:gd name="connsiteY6" fmla="*/ 3621001 h 6522384"/>
              <a:gd name="connsiteX7" fmla="*/ 7042430 w 10790115"/>
              <a:gd name="connsiteY7" fmla="*/ 3389895 h 6522384"/>
              <a:gd name="connsiteX8" fmla="*/ 10232171 w 10790115"/>
              <a:gd name="connsiteY8" fmla="*/ 3214491 h 6522384"/>
              <a:gd name="connsiteX9" fmla="*/ 10605476 w 10790115"/>
              <a:gd name="connsiteY9" fmla="*/ 481838 h 6522384"/>
              <a:gd name="connsiteX0" fmla="*/ 10299671 w 10594786"/>
              <a:gd name="connsiteY0" fmla="*/ 515937 h 6524001"/>
              <a:gd name="connsiteX1" fmla="*/ 8237210 w 10594786"/>
              <a:gd name="connsiteY1" fmla="*/ 153637 h 6524001"/>
              <a:gd name="connsiteX2" fmla="*/ 1125774 w 10594786"/>
              <a:gd name="connsiteY2" fmla="*/ 272933 h 6524001"/>
              <a:gd name="connsiteX3" fmla="*/ 41962 w 10594786"/>
              <a:gd name="connsiteY3" fmla="*/ 3196776 h 6524001"/>
              <a:gd name="connsiteX4" fmla="*/ 688763 w 10594786"/>
              <a:gd name="connsiteY4" fmla="*/ 6251491 h 6524001"/>
              <a:gd name="connsiteX5" fmla="*/ 4563594 w 10594786"/>
              <a:gd name="connsiteY5" fmla="*/ 6077870 h 6524001"/>
              <a:gd name="connsiteX6" fmla="*/ 4976647 w 10594786"/>
              <a:gd name="connsiteY6" fmla="*/ 3622618 h 6524001"/>
              <a:gd name="connsiteX7" fmla="*/ 7042430 w 10594786"/>
              <a:gd name="connsiteY7" fmla="*/ 3391512 h 6524001"/>
              <a:gd name="connsiteX8" fmla="*/ 10232171 w 10594786"/>
              <a:gd name="connsiteY8" fmla="*/ 3216108 h 6524001"/>
              <a:gd name="connsiteX9" fmla="*/ 10299671 w 10594786"/>
              <a:gd name="connsiteY9" fmla="*/ 515937 h 6524001"/>
              <a:gd name="connsiteX0" fmla="*/ 10299671 w 10781052"/>
              <a:gd name="connsiteY0" fmla="*/ 515937 h 6524001"/>
              <a:gd name="connsiteX1" fmla="*/ 8237210 w 10781052"/>
              <a:gd name="connsiteY1" fmla="*/ 153637 h 6524001"/>
              <a:gd name="connsiteX2" fmla="*/ 1125774 w 10781052"/>
              <a:gd name="connsiteY2" fmla="*/ 272933 h 6524001"/>
              <a:gd name="connsiteX3" fmla="*/ 41962 w 10781052"/>
              <a:gd name="connsiteY3" fmla="*/ 3196776 h 6524001"/>
              <a:gd name="connsiteX4" fmla="*/ 688763 w 10781052"/>
              <a:gd name="connsiteY4" fmla="*/ 6251491 h 6524001"/>
              <a:gd name="connsiteX5" fmla="*/ 4563594 w 10781052"/>
              <a:gd name="connsiteY5" fmla="*/ 6077870 h 6524001"/>
              <a:gd name="connsiteX6" fmla="*/ 4976647 w 10781052"/>
              <a:gd name="connsiteY6" fmla="*/ 3622618 h 6524001"/>
              <a:gd name="connsiteX7" fmla="*/ 7042430 w 10781052"/>
              <a:gd name="connsiteY7" fmla="*/ 3391512 h 6524001"/>
              <a:gd name="connsiteX8" fmla="*/ 10508383 w 10781052"/>
              <a:gd name="connsiteY8" fmla="*/ 2940015 h 6524001"/>
              <a:gd name="connsiteX9" fmla="*/ 10299671 w 10781052"/>
              <a:gd name="connsiteY9" fmla="*/ 515937 h 6524001"/>
              <a:gd name="connsiteX0" fmla="*/ 10299671 w 10839660"/>
              <a:gd name="connsiteY0" fmla="*/ 515937 h 6524001"/>
              <a:gd name="connsiteX1" fmla="*/ 8237210 w 10839660"/>
              <a:gd name="connsiteY1" fmla="*/ 153637 h 6524001"/>
              <a:gd name="connsiteX2" fmla="*/ 1125774 w 10839660"/>
              <a:gd name="connsiteY2" fmla="*/ 272933 h 6524001"/>
              <a:gd name="connsiteX3" fmla="*/ 41962 w 10839660"/>
              <a:gd name="connsiteY3" fmla="*/ 3196776 h 6524001"/>
              <a:gd name="connsiteX4" fmla="*/ 688763 w 10839660"/>
              <a:gd name="connsiteY4" fmla="*/ 6251491 h 6524001"/>
              <a:gd name="connsiteX5" fmla="*/ 4563594 w 10839660"/>
              <a:gd name="connsiteY5" fmla="*/ 6077870 h 6524001"/>
              <a:gd name="connsiteX6" fmla="*/ 4976647 w 10839660"/>
              <a:gd name="connsiteY6" fmla="*/ 3622618 h 6524001"/>
              <a:gd name="connsiteX7" fmla="*/ 7042430 w 10839660"/>
              <a:gd name="connsiteY7" fmla="*/ 3391512 h 6524001"/>
              <a:gd name="connsiteX8" fmla="*/ 10508383 w 10839660"/>
              <a:gd name="connsiteY8" fmla="*/ 2940015 h 6524001"/>
              <a:gd name="connsiteX9" fmla="*/ 10676094 w 10839660"/>
              <a:gd name="connsiteY9" fmla="*/ 1377812 h 6524001"/>
              <a:gd name="connsiteX10" fmla="*/ 10299671 w 10839660"/>
              <a:gd name="connsiteY10" fmla="*/ 515937 h 6524001"/>
              <a:gd name="connsiteX0" fmla="*/ 10299671 w 10735439"/>
              <a:gd name="connsiteY0" fmla="*/ 515937 h 6524001"/>
              <a:gd name="connsiteX1" fmla="*/ 8237210 w 10735439"/>
              <a:gd name="connsiteY1" fmla="*/ 153637 h 6524001"/>
              <a:gd name="connsiteX2" fmla="*/ 1125774 w 10735439"/>
              <a:gd name="connsiteY2" fmla="*/ 272933 h 6524001"/>
              <a:gd name="connsiteX3" fmla="*/ 41962 w 10735439"/>
              <a:gd name="connsiteY3" fmla="*/ 3196776 h 6524001"/>
              <a:gd name="connsiteX4" fmla="*/ 688763 w 10735439"/>
              <a:gd name="connsiteY4" fmla="*/ 6251491 h 6524001"/>
              <a:gd name="connsiteX5" fmla="*/ 4563594 w 10735439"/>
              <a:gd name="connsiteY5" fmla="*/ 6077870 h 6524001"/>
              <a:gd name="connsiteX6" fmla="*/ 4976647 w 10735439"/>
              <a:gd name="connsiteY6" fmla="*/ 3622618 h 6524001"/>
              <a:gd name="connsiteX7" fmla="*/ 7042430 w 10735439"/>
              <a:gd name="connsiteY7" fmla="*/ 3391512 h 6524001"/>
              <a:gd name="connsiteX8" fmla="*/ 10508383 w 10735439"/>
              <a:gd name="connsiteY8" fmla="*/ 2940015 h 6524001"/>
              <a:gd name="connsiteX9" fmla="*/ 10390019 w 10735439"/>
              <a:gd name="connsiteY9" fmla="*/ 1865034 h 6524001"/>
              <a:gd name="connsiteX10" fmla="*/ 10299671 w 10735439"/>
              <a:gd name="connsiteY10" fmla="*/ 515937 h 6524001"/>
              <a:gd name="connsiteX0" fmla="*/ 10299671 w 10476784"/>
              <a:gd name="connsiteY0" fmla="*/ 515937 h 6524001"/>
              <a:gd name="connsiteX1" fmla="*/ 8237210 w 10476784"/>
              <a:gd name="connsiteY1" fmla="*/ 153637 h 6524001"/>
              <a:gd name="connsiteX2" fmla="*/ 1125774 w 10476784"/>
              <a:gd name="connsiteY2" fmla="*/ 272933 h 6524001"/>
              <a:gd name="connsiteX3" fmla="*/ 41962 w 10476784"/>
              <a:gd name="connsiteY3" fmla="*/ 3196776 h 6524001"/>
              <a:gd name="connsiteX4" fmla="*/ 688763 w 10476784"/>
              <a:gd name="connsiteY4" fmla="*/ 6251491 h 6524001"/>
              <a:gd name="connsiteX5" fmla="*/ 4563594 w 10476784"/>
              <a:gd name="connsiteY5" fmla="*/ 6077870 h 6524001"/>
              <a:gd name="connsiteX6" fmla="*/ 4976647 w 10476784"/>
              <a:gd name="connsiteY6" fmla="*/ 3622618 h 6524001"/>
              <a:gd name="connsiteX7" fmla="*/ 7042430 w 10476784"/>
              <a:gd name="connsiteY7" fmla="*/ 3391512 h 6524001"/>
              <a:gd name="connsiteX8" fmla="*/ 9857314 w 10476784"/>
              <a:gd name="connsiteY8" fmla="*/ 3061820 h 6524001"/>
              <a:gd name="connsiteX9" fmla="*/ 10390019 w 10476784"/>
              <a:gd name="connsiteY9" fmla="*/ 1865034 h 6524001"/>
              <a:gd name="connsiteX10" fmla="*/ 10299671 w 10476784"/>
              <a:gd name="connsiteY10" fmla="*/ 515937 h 6524001"/>
              <a:gd name="connsiteX0" fmla="*/ 10299671 w 10489112"/>
              <a:gd name="connsiteY0" fmla="*/ 515937 h 6524001"/>
              <a:gd name="connsiteX1" fmla="*/ 8237210 w 10489112"/>
              <a:gd name="connsiteY1" fmla="*/ 153637 h 6524001"/>
              <a:gd name="connsiteX2" fmla="*/ 1125774 w 10489112"/>
              <a:gd name="connsiteY2" fmla="*/ 272933 h 6524001"/>
              <a:gd name="connsiteX3" fmla="*/ 41962 w 10489112"/>
              <a:gd name="connsiteY3" fmla="*/ 3196776 h 6524001"/>
              <a:gd name="connsiteX4" fmla="*/ 688763 w 10489112"/>
              <a:gd name="connsiteY4" fmla="*/ 6251491 h 6524001"/>
              <a:gd name="connsiteX5" fmla="*/ 4563594 w 10489112"/>
              <a:gd name="connsiteY5" fmla="*/ 6077870 h 6524001"/>
              <a:gd name="connsiteX6" fmla="*/ 4976647 w 10489112"/>
              <a:gd name="connsiteY6" fmla="*/ 3622618 h 6524001"/>
              <a:gd name="connsiteX7" fmla="*/ 7042430 w 10489112"/>
              <a:gd name="connsiteY7" fmla="*/ 3391512 h 6524001"/>
              <a:gd name="connsiteX8" fmla="*/ 10143390 w 10489112"/>
              <a:gd name="connsiteY8" fmla="*/ 3110543 h 6524001"/>
              <a:gd name="connsiteX9" fmla="*/ 10390019 w 10489112"/>
              <a:gd name="connsiteY9" fmla="*/ 1865034 h 6524001"/>
              <a:gd name="connsiteX10" fmla="*/ 10299671 w 10489112"/>
              <a:gd name="connsiteY10" fmla="*/ 515937 h 6524001"/>
              <a:gd name="connsiteX0" fmla="*/ 10299671 w 10476784"/>
              <a:gd name="connsiteY0" fmla="*/ 515937 h 6524001"/>
              <a:gd name="connsiteX1" fmla="*/ 8237210 w 10476784"/>
              <a:gd name="connsiteY1" fmla="*/ 153637 h 6524001"/>
              <a:gd name="connsiteX2" fmla="*/ 1125774 w 10476784"/>
              <a:gd name="connsiteY2" fmla="*/ 272933 h 6524001"/>
              <a:gd name="connsiteX3" fmla="*/ 41962 w 10476784"/>
              <a:gd name="connsiteY3" fmla="*/ 3196776 h 6524001"/>
              <a:gd name="connsiteX4" fmla="*/ 688763 w 10476784"/>
              <a:gd name="connsiteY4" fmla="*/ 6251491 h 6524001"/>
              <a:gd name="connsiteX5" fmla="*/ 4563594 w 10476784"/>
              <a:gd name="connsiteY5" fmla="*/ 6077870 h 6524001"/>
              <a:gd name="connsiteX6" fmla="*/ 4976647 w 10476784"/>
              <a:gd name="connsiteY6" fmla="*/ 3622618 h 6524001"/>
              <a:gd name="connsiteX7" fmla="*/ 7259454 w 10476784"/>
              <a:gd name="connsiteY7" fmla="*/ 3294067 h 6524001"/>
              <a:gd name="connsiteX8" fmla="*/ 10143390 w 10476784"/>
              <a:gd name="connsiteY8" fmla="*/ 3110543 h 6524001"/>
              <a:gd name="connsiteX9" fmla="*/ 10390019 w 10476784"/>
              <a:gd name="connsiteY9" fmla="*/ 1865034 h 6524001"/>
              <a:gd name="connsiteX10" fmla="*/ 10299671 w 10476784"/>
              <a:gd name="connsiteY10" fmla="*/ 515937 h 6524001"/>
              <a:gd name="connsiteX0" fmla="*/ 10299671 w 10476784"/>
              <a:gd name="connsiteY0" fmla="*/ 515937 h 6529499"/>
              <a:gd name="connsiteX1" fmla="*/ 8237210 w 10476784"/>
              <a:gd name="connsiteY1" fmla="*/ 153637 h 6529499"/>
              <a:gd name="connsiteX2" fmla="*/ 1125774 w 10476784"/>
              <a:gd name="connsiteY2" fmla="*/ 272933 h 6529499"/>
              <a:gd name="connsiteX3" fmla="*/ 41962 w 10476784"/>
              <a:gd name="connsiteY3" fmla="*/ 3196776 h 6529499"/>
              <a:gd name="connsiteX4" fmla="*/ 688763 w 10476784"/>
              <a:gd name="connsiteY4" fmla="*/ 6251491 h 6529499"/>
              <a:gd name="connsiteX5" fmla="*/ 4563594 w 10476784"/>
              <a:gd name="connsiteY5" fmla="*/ 6077870 h 6529499"/>
              <a:gd name="connsiteX6" fmla="*/ 4996376 w 10476784"/>
              <a:gd name="connsiteY6" fmla="*/ 3508934 h 6529499"/>
              <a:gd name="connsiteX7" fmla="*/ 7259454 w 10476784"/>
              <a:gd name="connsiteY7" fmla="*/ 3294067 h 6529499"/>
              <a:gd name="connsiteX8" fmla="*/ 10143390 w 10476784"/>
              <a:gd name="connsiteY8" fmla="*/ 3110543 h 6529499"/>
              <a:gd name="connsiteX9" fmla="*/ 10390019 w 10476784"/>
              <a:gd name="connsiteY9" fmla="*/ 1865034 h 6529499"/>
              <a:gd name="connsiteX10" fmla="*/ 10299671 w 10476784"/>
              <a:gd name="connsiteY10" fmla="*/ 515937 h 6529499"/>
              <a:gd name="connsiteX0" fmla="*/ 10299671 w 10476784"/>
              <a:gd name="connsiteY0" fmla="*/ 515937 h 6529499"/>
              <a:gd name="connsiteX1" fmla="*/ 8237210 w 10476784"/>
              <a:gd name="connsiteY1" fmla="*/ 153637 h 6529499"/>
              <a:gd name="connsiteX2" fmla="*/ 1125774 w 10476784"/>
              <a:gd name="connsiteY2" fmla="*/ 272933 h 6529499"/>
              <a:gd name="connsiteX3" fmla="*/ 41962 w 10476784"/>
              <a:gd name="connsiteY3" fmla="*/ 3196776 h 6529499"/>
              <a:gd name="connsiteX4" fmla="*/ 688763 w 10476784"/>
              <a:gd name="connsiteY4" fmla="*/ 6251491 h 6529499"/>
              <a:gd name="connsiteX5" fmla="*/ 4563594 w 10476784"/>
              <a:gd name="connsiteY5" fmla="*/ 6077870 h 6529499"/>
              <a:gd name="connsiteX6" fmla="*/ 4996376 w 10476784"/>
              <a:gd name="connsiteY6" fmla="*/ 3508934 h 6529499"/>
              <a:gd name="connsiteX7" fmla="*/ 7259454 w 10476784"/>
              <a:gd name="connsiteY7" fmla="*/ 3294067 h 6529499"/>
              <a:gd name="connsiteX8" fmla="*/ 10143390 w 10476784"/>
              <a:gd name="connsiteY8" fmla="*/ 3110543 h 6529499"/>
              <a:gd name="connsiteX9" fmla="*/ 10390019 w 10476784"/>
              <a:gd name="connsiteY9" fmla="*/ 1865034 h 6529499"/>
              <a:gd name="connsiteX10" fmla="*/ 10299671 w 10476784"/>
              <a:gd name="connsiteY10" fmla="*/ 515937 h 6529499"/>
              <a:gd name="connsiteX0" fmla="*/ 10299671 w 10476784"/>
              <a:gd name="connsiteY0" fmla="*/ 515937 h 6529499"/>
              <a:gd name="connsiteX1" fmla="*/ 8237210 w 10476784"/>
              <a:gd name="connsiteY1" fmla="*/ 153637 h 6529499"/>
              <a:gd name="connsiteX2" fmla="*/ 1125774 w 10476784"/>
              <a:gd name="connsiteY2" fmla="*/ 272933 h 6529499"/>
              <a:gd name="connsiteX3" fmla="*/ 41962 w 10476784"/>
              <a:gd name="connsiteY3" fmla="*/ 3196776 h 6529499"/>
              <a:gd name="connsiteX4" fmla="*/ 688763 w 10476784"/>
              <a:gd name="connsiteY4" fmla="*/ 6251491 h 6529499"/>
              <a:gd name="connsiteX5" fmla="*/ 4563594 w 10476784"/>
              <a:gd name="connsiteY5" fmla="*/ 6077870 h 6529499"/>
              <a:gd name="connsiteX6" fmla="*/ 4996376 w 10476784"/>
              <a:gd name="connsiteY6" fmla="*/ 3508934 h 6529499"/>
              <a:gd name="connsiteX7" fmla="*/ 7259454 w 10476784"/>
              <a:gd name="connsiteY7" fmla="*/ 3294067 h 6529499"/>
              <a:gd name="connsiteX8" fmla="*/ 10143390 w 10476784"/>
              <a:gd name="connsiteY8" fmla="*/ 3110543 h 6529499"/>
              <a:gd name="connsiteX9" fmla="*/ 10390019 w 10476784"/>
              <a:gd name="connsiteY9" fmla="*/ 1865034 h 6529499"/>
              <a:gd name="connsiteX10" fmla="*/ 10299671 w 10476784"/>
              <a:gd name="connsiteY10" fmla="*/ 515937 h 6529499"/>
              <a:gd name="connsiteX0" fmla="*/ 10299671 w 10476784"/>
              <a:gd name="connsiteY0" fmla="*/ 515937 h 6529499"/>
              <a:gd name="connsiteX1" fmla="*/ 8237210 w 10476784"/>
              <a:gd name="connsiteY1" fmla="*/ 153637 h 6529499"/>
              <a:gd name="connsiteX2" fmla="*/ 1125774 w 10476784"/>
              <a:gd name="connsiteY2" fmla="*/ 272933 h 6529499"/>
              <a:gd name="connsiteX3" fmla="*/ 41962 w 10476784"/>
              <a:gd name="connsiteY3" fmla="*/ 3196776 h 6529499"/>
              <a:gd name="connsiteX4" fmla="*/ 688763 w 10476784"/>
              <a:gd name="connsiteY4" fmla="*/ 6251491 h 6529499"/>
              <a:gd name="connsiteX5" fmla="*/ 4563594 w 10476784"/>
              <a:gd name="connsiteY5" fmla="*/ 6077870 h 6529499"/>
              <a:gd name="connsiteX6" fmla="*/ 4996376 w 10476784"/>
              <a:gd name="connsiteY6" fmla="*/ 3508934 h 6529499"/>
              <a:gd name="connsiteX7" fmla="*/ 7259454 w 10476784"/>
              <a:gd name="connsiteY7" fmla="*/ 3294067 h 6529499"/>
              <a:gd name="connsiteX8" fmla="*/ 10143390 w 10476784"/>
              <a:gd name="connsiteY8" fmla="*/ 3110543 h 6529499"/>
              <a:gd name="connsiteX9" fmla="*/ 10390019 w 10476784"/>
              <a:gd name="connsiteY9" fmla="*/ 1865034 h 6529499"/>
              <a:gd name="connsiteX10" fmla="*/ 10299671 w 10476784"/>
              <a:gd name="connsiteY10" fmla="*/ 515937 h 6529499"/>
              <a:gd name="connsiteX0" fmla="*/ 10260880 w 10699044"/>
              <a:gd name="connsiteY0" fmla="*/ 515937 h 6529499"/>
              <a:gd name="connsiteX1" fmla="*/ 4656997 w 10699044"/>
              <a:gd name="connsiteY1" fmla="*/ 153637 h 6529499"/>
              <a:gd name="connsiteX2" fmla="*/ 1086983 w 10699044"/>
              <a:gd name="connsiteY2" fmla="*/ 272933 h 6529499"/>
              <a:gd name="connsiteX3" fmla="*/ 3171 w 10699044"/>
              <a:gd name="connsiteY3" fmla="*/ 3196776 h 6529499"/>
              <a:gd name="connsiteX4" fmla="*/ 649972 w 10699044"/>
              <a:gd name="connsiteY4" fmla="*/ 6251491 h 6529499"/>
              <a:gd name="connsiteX5" fmla="*/ 4524803 w 10699044"/>
              <a:gd name="connsiteY5" fmla="*/ 6077870 h 6529499"/>
              <a:gd name="connsiteX6" fmla="*/ 4957585 w 10699044"/>
              <a:gd name="connsiteY6" fmla="*/ 3508934 h 6529499"/>
              <a:gd name="connsiteX7" fmla="*/ 7220663 w 10699044"/>
              <a:gd name="connsiteY7" fmla="*/ 3294067 h 6529499"/>
              <a:gd name="connsiteX8" fmla="*/ 10104599 w 10699044"/>
              <a:gd name="connsiteY8" fmla="*/ 3110543 h 6529499"/>
              <a:gd name="connsiteX9" fmla="*/ 10351228 w 10699044"/>
              <a:gd name="connsiteY9" fmla="*/ 1865034 h 6529499"/>
              <a:gd name="connsiteX10" fmla="*/ 10260880 w 10699044"/>
              <a:gd name="connsiteY10" fmla="*/ 515937 h 6529499"/>
              <a:gd name="connsiteX0" fmla="*/ 10263123 w 10701287"/>
              <a:gd name="connsiteY0" fmla="*/ 410930 h 6424492"/>
              <a:gd name="connsiteX1" fmla="*/ 4659240 w 10701287"/>
              <a:gd name="connsiteY1" fmla="*/ 48630 h 6424492"/>
              <a:gd name="connsiteX2" fmla="*/ 1089226 w 10701287"/>
              <a:gd name="connsiteY2" fmla="*/ 167926 h 6424492"/>
              <a:gd name="connsiteX3" fmla="*/ 5414 w 10701287"/>
              <a:gd name="connsiteY3" fmla="*/ 3091769 h 6424492"/>
              <a:gd name="connsiteX4" fmla="*/ 652215 w 10701287"/>
              <a:gd name="connsiteY4" fmla="*/ 6146484 h 6424492"/>
              <a:gd name="connsiteX5" fmla="*/ 4527046 w 10701287"/>
              <a:gd name="connsiteY5" fmla="*/ 5972863 h 6424492"/>
              <a:gd name="connsiteX6" fmla="*/ 4959828 w 10701287"/>
              <a:gd name="connsiteY6" fmla="*/ 3403927 h 6424492"/>
              <a:gd name="connsiteX7" fmla="*/ 7222906 w 10701287"/>
              <a:gd name="connsiteY7" fmla="*/ 3189060 h 6424492"/>
              <a:gd name="connsiteX8" fmla="*/ 10106842 w 10701287"/>
              <a:gd name="connsiteY8" fmla="*/ 3005536 h 6424492"/>
              <a:gd name="connsiteX9" fmla="*/ 10353471 w 10701287"/>
              <a:gd name="connsiteY9" fmla="*/ 1760027 h 6424492"/>
              <a:gd name="connsiteX10" fmla="*/ 10263123 w 10701287"/>
              <a:gd name="connsiteY10" fmla="*/ 410930 h 6424492"/>
              <a:gd name="connsiteX0" fmla="*/ 10263123 w 10701287"/>
              <a:gd name="connsiteY0" fmla="*/ 410929 h 6375014"/>
              <a:gd name="connsiteX1" fmla="*/ 4659240 w 10701287"/>
              <a:gd name="connsiteY1" fmla="*/ 48629 h 6375014"/>
              <a:gd name="connsiteX2" fmla="*/ 1089226 w 10701287"/>
              <a:gd name="connsiteY2" fmla="*/ 167925 h 6375014"/>
              <a:gd name="connsiteX3" fmla="*/ 5414 w 10701287"/>
              <a:gd name="connsiteY3" fmla="*/ 3091768 h 6375014"/>
              <a:gd name="connsiteX4" fmla="*/ 652215 w 10701287"/>
              <a:gd name="connsiteY4" fmla="*/ 6146483 h 6375014"/>
              <a:gd name="connsiteX5" fmla="*/ 4527046 w 10701287"/>
              <a:gd name="connsiteY5" fmla="*/ 5972862 h 6375014"/>
              <a:gd name="connsiteX6" fmla="*/ 4809517 w 10701287"/>
              <a:gd name="connsiteY6" fmla="*/ 4529073 h 6375014"/>
              <a:gd name="connsiteX7" fmla="*/ 4959828 w 10701287"/>
              <a:gd name="connsiteY7" fmla="*/ 3403926 h 6375014"/>
              <a:gd name="connsiteX8" fmla="*/ 7222906 w 10701287"/>
              <a:gd name="connsiteY8" fmla="*/ 3189059 h 6375014"/>
              <a:gd name="connsiteX9" fmla="*/ 10106842 w 10701287"/>
              <a:gd name="connsiteY9" fmla="*/ 3005535 h 6375014"/>
              <a:gd name="connsiteX10" fmla="*/ 10353471 w 10701287"/>
              <a:gd name="connsiteY10" fmla="*/ 1760026 h 6375014"/>
              <a:gd name="connsiteX11" fmla="*/ 10263123 w 10701287"/>
              <a:gd name="connsiteY11" fmla="*/ 410929 h 6375014"/>
              <a:gd name="connsiteX0" fmla="*/ 10263123 w 10701287"/>
              <a:gd name="connsiteY0" fmla="*/ 410929 h 6375014"/>
              <a:gd name="connsiteX1" fmla="*/ 4659240 w 10701287"/>
              <a:gd name="connsiteY1" fmla="*/ 48629 h 6375014"/>
              <a:gd name="connsiteX2" fmla="*/ 1089226 w 10701287"/>
              <a:gd name="connsiteY2" fmla="*/ 167925 h 6375014"/>
              <a:gd name="connsiteX3" fmla="*/ 5414 w 10701287"/>
              <a:gd name="connsiteY3" fmla="*/ 3091768 h 6375014"/>
              <a:gd name="connsiteX4" fmla="*/ 652215 w 10701287"/>
              <a:gd name="connsiteY4" fmla="*/ 6146483 h 6375014"/>
              <a:gd name="connsiteX5" fmla="*/ 4527046 w 10701287"/>
              <a:gd name="connsiteY5" fmla="*/ 5972862 h 6375014"/>
              <a:gd name="connsiteX6" fmla="*/ 4424793 w 10701287"/>
              <a:gd name="connsiteY6" fmla="*/ 4529073 h 6375014"/>
              <a:gd name="connsiteX7" fmla="*/ 4959828 w 10701287"/>
              <a:gd name="connsiteY7" fmla="*/ 3403926 h 6375014"/>
              <a:gd name="connsiteX8" fmla="*/ 7222906 w 10701287"/>
              <a:gd name="connsiteY8" fmla="*/ 3189059 h 6375014"/>
              <a:gd name="connsiteX9" fmla="*/ 10106842 w 10701287"/>
              <a:gd name="connsiteY9" fmla="*/ 3005535 h 6375014"/>
              <a:gd name="connsiteX10" fmla="*/ 10353471 w 10701287"/>
              <a:gd name="connsiteY10" fmla="*/ 1760026 h 6375014"/>
              <a:gd name="connsiteX11" fmla="*/ 10263123 w 10701287"/>
              <a:gd name="connsiteY11" fmla="*/ 410929 h 6375014"/>
              <a:gd name="connsiteX0" fmla="*/ 10263123 w 10701287"/>
              <a:gd name="connsiteY0" fmla="*/ 410929 h 6447437"/>
              <a:gd name="connsiteX1" fmla="*/ 4659240 w 10701287"/>
              <a:gd name="connsiteY1" fmla="*/ 48629 h 6447437"/>
              <a:gd name="connsiteX2" fmla="*/ 1089226 w 10701287"/>
              <a:gd name="connsiteY2" fmla="*/ 167925 h 6447437"/>
              <a:gd name="connsiteX3" fmla="*/ 5414 w 10701287"/>
              <a:gd name="connsiteY3" fmla="*/ 3091768 h 6447437"/>
              <a:gd name="connsiteX4" fmla="*/ 652215 w 10701287"/>
              <a:gd name="connsiteY4" fmla="*/ 6146483 h 6447437"/>
              <a:gd name="connsiteX5" fmla="*/ 4073270 w 10701287"/>
              <a:gd name="connsiteY5" fmla="*/ 6151510 h 6447437"/>
              <a:gd name="connsiteX6" fmla="*/ 4424793 w 10701287"/>
              <a:gd name="connsiteY6" fmla="*/ 4529073 h 6447437"/>
              <a:gd name="connsiteX7" fmla="*/ 4959828 w 10701287"/>
              <a:gd name="connsiteY7" fmla="*/ 3403926 h 6447437"/>
              <a:gd name="connsiteX8" fmla="*/ 7222906 w 10701287"/>
              <a:gd name="connsiteY8" fmla="*/ 3189059 h 6447437"/>
              <a:gd name="connsiteX9" fmla="*/ 10106842 w 10701287"/>
              <a:gd name="connsiteY9" fmla="*/ 3005535 h 6447437"/>
              <a:gd name="connsiteX10" fmla="*/ 10353471 w 10701287"/>
              <a:gd name="connsiteY10" fmla="*/ 1760026 h 6447437"/>
              <a:gd name="connsiteX11" fmla="*/ 10263123 w 10701287"/>
              <a:gd name="connsiteY11" fmla="*/ 410929 h 6447437"/>
              <a:gd name="connsiteX0" fmla="*/ 10263123 w 10733315"/>
              <a:gd name="connsiteY0" fmla="*/ 410929 h 6447437"/>
              <a:gd name="connsiteX1" fmla="*/ 4659240 w 10733315"/>
              <a:gd name="connsiteY1" fmla="*/ 48629 h 6447437"/>
              <a:gd name="connsiteX2" fmla="*/ 1089226 w 10733315"/>
              <a:gd name="connsiteY2" fmla="*/ 167925 h 6447437"/>
              <a:gd name="connsiteX3" fmla="*/ 5414 w 10733315"/>
              <a:gd name="connsiteY3" fmla="*/ 3091768 h 6447437"/>
              <a:gd name="connsiteX4" fmla="*/ 652215 w 10733315"/>
              <a:gd name="connsiteY4" fmla="*/ 6146483 h 6447437"/>
              <a:gd name="connsiteX5" fmla="*/ 4073270 w 10733315"/>
              <a:gd name="connsiteY5" fmla="*/ 6151510 h 6447437"/>
              <a:gd name="connsiteX6" fmla="*/ 4424793 w 10733315"/>
              <a:gd name="connsiteY6" fmla="*/ 4529073 h 6447437"/>
              <a:gd name="connsiteX7" fmla="*/ 4959828 w 10733315"/>
              <a:gd name="connsiteY7" fmla="*/ 3403926 h 6447437"/>
              <a:gd name="connsiteX8" fmla="*/ 7222906 w 10733315"/>
              <a:gd name="connsiteY8" fmla="*/ 3189059 h 6447437"/>
              <a:gd name="connsiteX9" fmla="*/ 9704552 w 10733315"/>
              <a:gd name="connsiteY9" fmla="*/ 2848100 h 6447437"/>
              <a:gd name="connsiteX10" fmla="*/ 10353471 w 10733315"/>
              <a:gd name="connsiteY10" fmla="*/ 1760026 h 6447437"/>
              <a:gd name="connsiteX11" fmla="*/ 10263123 w 10733315"/>
              <a:gd name="connsiteY11" fmla="*/ 410929 h 6447437"/>
              <a:gd name="connsiteX0" fmla="*/ 10263123 w 10733315"/>
              <a:gd name="connsiteY0" fmla="*/ 410929 h 6447437"/>
              <a:gd name="connsiteX1" fmla="*/ 4659240 w 10733315"/>
              <a:gd name="connsiteY1" fmla="*/ 48629 h 6447437"/>
              <a:gd name="connsiteX2" fmla="*/ 1089226 w 10733315"/>
              <a:gd name="connsiteY2" fmla="*/ 167925 h 6447437"/>
              <a:gd name="connsiteX3" fmla="*/ 5414 w 10733315"/>
              <a:gd name="connsiteY3" fmla="*/ 3091768 h 6447437"/>
              <a:gd name="connsiteX4" fmla="*/ 652215 w 10733315"/>
              <a:gd name="connsiteY4" fmla="*/ 6146483 h 6447437"/>
              <a:gd name="connsiteX5" fmla="*/ 4073270 w 10733315"/>
              <a:gd name="connsiteY5" fmla="*/ 6151510 h 6447437"/>
              <a:gd name="connsiteX6" fmla="*/ 4424793 w 10733315"/>
              <a:gd name="connsiteY6" fmla="*/ 4529073 h 6447437"/>
              <a:gd name="connsiteX7" fmla="*/ 4959828 w 10733315"/>
              <a:gd name="connsiteY7" fmla="*/ 3403926 h 6447437"/>
              <a:gd name="connsiteX8" fmla="*/ 7335020 w 10733315"/>
              <a:gd name="connsiteY8" fmla="*/ 3422497 h 6447437"/>
              <a:gd name="connsiteX9" fmla="*/ 9704552 w 10733315"/>
              <a:gd name="connsiteY9" fmla="*/ 2848100 h 6447437"/>
              <a:gd name="connsiteX10" fmla="*/ 10353471 w 10733315"/>
              <a:gd name="connsiteY10" fmla="*/ 1760026 h 6447437"/>
              <a:gd name="connsiteX11" fmla="*/ 10263123 w 10733315"/>
              <a:gd name="connsiteY11" fmla="*/ 410929 h 6447437"/>
              <a:gd name="connsiteX0" fmla="*/ 10263123 w 10733315"/>
              <a:gd name="connsiteY0" fmla="*/ 410929 h 6447437"/>
              <a:gd name="connsiteX1" fmla="*/ 4659240 w 10733315"/>
              <a:gd name="connsiteY1" fmla="*/ 48629 h 6447437"/>
              <a:gd name="connsiteX2" fmla="*/ 1089226 w 10733315"/>
              <a:gd name="connsiteY2" fmla="*/ 167925 h 6447437"/>
              <a:gd name="connsiteX3" fmla="*/ 5414 w 10733315"/>
              <a:gd name="connsiteY3" fmla="*/ 3091768 h 6447437"/>
              <a:gd name="connsiteX4" fmla="*/ 652215 w 10733315"/>
              <a:gd name="connsiteY4" fmla="*/ 6146483 h 6447437"/>
              <a:gd name="connsiteX5" fmla="*/ 4073270 w 10733315"/>
              <a:gd name="connsiteY5" fmla="*/ 6151510 h 6447437"/>
              <a:gd name="connsiteX6" fmla="*/ 4424793 w 10733315"/>
              <a:gd name="connsiteY6" fmla="*/ 4529073 h 6447437"/>
              <a:gd name="connsiteX7" fmla="*/ 4999397 w 10733315"/>
              <a:gd name="connsiteY7" fmla="*/ 3821943 h 6447437"/>
              <a:gd name="connsiteX8" fmla="*/ 7335020 w 10733315"/>
              <a:gd name="connsiteY8" fmla="*/ 3422497 h 6447437"/>
              <a:gd name="connsiteX9" fmla="*/ 9704552 w 10733315"/>
              <a:gd name="connsiteY9" fmla="*/ 2848100 h 6447437"/>
              <a:gd name="connsiteX10" fmla="*/ 10353471 w 10733315"/>
              <a:gd name="connsiteY10" fmla="*/ 1760026 h 6447437"/>
              <a:gd name="connsiteX11" fmla="*/ 10263123 w 10733315"/>
              <a:gd name="connsiteY11" fmla="*/ 410929 h 6447437"/>
              <a:gd name="connsiteX0" fmla="*/ 10263123 w 10733315"/>
              <a:gd name="connsiteY0" fmla="*/ 410929 h 6447437"/>
              <a:gd name="connsiteX1" fmla="*/ 4659240 w 10733315"/>
              <a:gd name="connsiteY1" fmla="*/ 48629 h 6447437"/>
              <a:gd name="connsiteX2" fmla="*/ 1089226 w 10733315"/>
              <a:gd name="connsiteY2" fmla="*/ 167925 h 6447437"/>
              <a:gd name="connsiteX3" fmla="*/ 5414 w 10733315"/>
              <a:gd name="connsiteY3" fmla="*/ 3091768 h 6447437"/>
              <a:gd name="connsiteX4" fmla="*/ 652215 w 10733315"/>
              <a:gd name="connsiteY4" fmla="*/ 6146483 h 6447437"/>
              <a:gd name="connsiteX5" fmla="*/ 4073270 w 10733315"/>
              <a:gd name="connsiteY5" fmla="*/ 6151510 h 6447437"/>
              <a:gd name="connsiteX6" fmla="*/ 4424793 w 10733315"/>
              <a:gd name="connsiteY6" fmla="*/ 4529073 h 6447437"/>
              <a:gd name="connsiteX7" fmla="*/ 5256599 w 10733315"/>
              <a:gd name="connsiteY7" fmla="*/ 3555932 h 6447437"/>
              <a:gd name="connsiteX8" fmla="*/ 7335020 w 10733315"/>
              <a:gd name="connsiteY8" fmla="*/ 3422497 h 6447437"/>
              <a:gd name="connsiteX9" fmla="*/ 9704552 w 10733315"/>
              <a:gd name="connsiteY9" fmla="*/ 2848100 h 6447437"/>
              <a:gd name="connsiteX10" fmla="*/ 10353471 w 10733315"/>
              <a:gd name="connsiteY10" fmla="*/ 1760026 h 6447437"/>
              <a:gd name="connsiteX11" fmla="*/ 10263123 w 10733315"/>
              <a:gd name="connsiteY11" fmla="*/ 410929 h 6447437"/>
              <a:gd name="connsiteX0" fmla="*/ 10263123 w 10733315"/>
              <a:gd name="connsiteY0" fmla="*/ 410929 h 6447437"/>
              <a:gd name="connsiteX1" fmla="*/ 4659240 w 10733315"/>
              <a:gd name="connsiteY1" fmla="*/ 48629 h 6447437"/>
              <a:gd name="connsiteX2" fmla="*/ 1089226 w 10733315"/>
              <a:gd name="connsiteY2" fmla="*/ 167925 h 6447437"/>
              <a:gd name="connsiteX3" fmla="*/ 5414 w 10733315"/>
              <a:gd name="connsiteY3" fmla="*/ 3091768 h 6447437"/>
              <a:gd name="connsiteX4" fmla="*/ 652215 w 10733315"/>
              <a:gd name="connsiteY4" fmla="*/ 6146483 h 6447437"/>
              <a:gd name="connsiteX5" fmla="*/ 4073270 w 10733315"/>
              <a:gd name="connsiteY5" fmla="*/ 6151510 h 6447437"/>
              <a:gd name="connsiteX6" fmla="*/ 4424793 w 10733315"/>
              <a:gd name="connsiteY6" fmla="*/ 4529073 h 6447437"/>
              <a:gd name="connsiteX7" fmla="*/ 5256599 w 10733315"/>
              <a:gd name="connsiteY7" fmla="*/ 3555932 h 6447437"/>
              <a:gd name="connsiteX8" fmla="*/ 7743906 w 10733315"/>
              <a:gd name="connsiteY8" fmla="*/ 3389925 h 6447437"/>
              <a:gd name="connsiteX9" fmla="*/ 9704552 w 10733315"/>
              <a:gd name="connsiteY9" fmla="*/ 2848100 h 6447437"/>
              <a:gd name="connsiteX10" fmla="*/ 10353471 w 10733315"/>
              <a:gd name="connsiteY10" fmla="*/ 1760026 h 6447437"/>
              <a:gd name="connsiteX11" fmla="*/ 10263123 w 10733315"/>
              <a:gd name="connsiteY11" fmla="*/ 410929 h 6447437"/>
              <a:gd name="connsiteX0" fmla="*/ 10263123 w 10733315"/>
              <a:gd name="connsiteY0" fmla="*/ 410929 h 6447437"/>
              <a:gd name="connsiteX1" fmla="*/ 4659240 w 10733315"/>
              <a:gd name="connsiteY1" fmla="*/ 48629 h 6447437"/>
              <a:gd name="connsiteX2" fmla="*/ 1089226 w 10733315"/>
              <a:gd name="connsiteY2" fmla="*/ 167925 h 6447437"/>
              <a:gd name="connsiteX3" fmla="*/ 5414 w 10733315"/>
              <a:gd name="connsiteY3" fmla="*/ 3091768 h 6447437"/>
              <a:gd name="connsiteX4" fmla="*/ 652215 w 10733315"/>
              <a:gd name="connsiteY4" fmla="*/ 6146483 h 6447437"/>
              <a:gd name="connsiteX5" fmla="*/ 4073270 w 10733315"/>
              <a:gd name="connsiteY5" fmla="*/ 6151510 h 6447437"/>
              <a:gd name="connsiteX6" fmla="*/ 4424793 w 10733315"/>
              <a:gd name="connsiteY6" fmla="*/ 4529073 h 6447437"/>
              <a:gd name="connsiteX7" fmla="*/ 5256599 w 10733315"/>
              <a:gd name="connsiteY7" fmla="*/ 3555932 h 6447437"/>
              <a:gd name="connsiteX8" fmla="*/ 7743906 w 10733315"/>
              <a:gd name="connsiteY8" fmla="*/ 3389925 h 6447437"/>
              <a:gd name="connsiteX9" fmla="*/ 9704552 w 10733315"/>
              <a:gd name="connsiteY9" fmla="*/ 2848100 h 6447437"/>
              <a:gd name="connsiteX10" fmla="*/ 10353471 w 10733315"/>
              <a:gd name="connsiteY10" fmla="*/ 1760026 h 6447437"/>
              <a:gd name="connsiteX11" fmla="*/ 10263123 w 10733315"/>
              <a:gd name="connsiteY11" fmla="*/ 410929 h 6447437"/>
              <a:gd name="connsiteX0" fmla="*/ 10263123 w 10733315"/>
              <a:gd name="connsiteY0" fmla="*/ 410929 h 6447437"/>
              <a:gd name="connsiteX1" fmla="*/ 4659240 w 10733315"/>
              <a:gd name="connsiteY1" fmla="*/ 48629 h 6447437"/>
              <a:gd name="connsiteX2" fmla="*/ 1089226 w 10733315"/>
              <a:gd name="connsiteY2" fmla="*/ 167925 h 6447437"/>
              <a:gd name="connsiteX3" fmla="*/ 5414 w 10733315"/>
              <a:gd name="connsiteY3" fmla="*/ 3091768 h 6447437"/>
              <a:gd name="connsiteX4" fmla="*/ 652215 w 10733315"/>
              <a:gd name="connsiteY4" fmla="*/ 6146483 h 6447437"/>
              <a:gd name="connsiteX5" fmla="*/ 4073270 w 10733315"/>
              <a:gd name="connsiteY5" fmla="*/ 6151510 h 6447437"/>
              <a:gd name="connsiteX6" fmla="*/ 4424793 w 10733315"/>
              <a:gd name="connsiteY6" fmla="*/ 4529073 h 6447437"/>
              <a:gd name="connsiteX7" fmla="*/ 5256599 w 10733315"/>
              <a:gd name="connsiteY7" fmla="*/ 3555932 h 6447437"/>
              <a:gd name="connsiteX8" fmla="*/ 7150363 w 10733315"/>
              <a:gd name="connsiteY8" fmla="*/ 3585361 h 6447437"/>
              <a:gd name="connsiteX9" fmla="*/ 9704552 w 10733315"/>
              <a:gd name="connsiteY9" fmla="*/ 2848100 h 6447437"/>
              <a:gd name="connsiteX10" fmla="*/ 10353471 w 10733315"/>
              <a:gd name="connsiteY10" fmla="*/ 1760026 h 6447437"/>
              <a:gd name="connsiteX11" fmla="*/ 10263123 w 10733315"/>
              <a:gd name="connsiteY11" fmla="*/ 410929 h 6447437"/>
              <a:gd name="connsiteX0" fmla="*/ 10263123 w 10733315"/>
              <a:gd name="connsiteY0" fmla="*/ 410929 h 6447437"/>
              <a:gd name="connsiteX1" fmla="*/ 4659240 w 10733315"/>
              <a:gd name="connsiteY1" fmla="*/ 48629 h 6447437"/>
              <a:gd name="connsiteX2" fmla="*/ 1089226 w 10733315"/>
              <a:gd name="connsiteY2" fmla="*/ 167925 h 6447437"/>
              <a:gd name="connsiteX3" fmla="*/ 5414 w 10733315"/>
              <a:gd name="connsiteY3" fmla="*/ 3091768 h 6447437"/>
              <a:gd name="connsiteX4" fmla="*/ 652215 w 10733315"/>
              <a:gd name="connsiteY4" fmla="*/ 6146483 h 6447437"/>
              <a:gd name="connsiteX5" fmla="*/ 4073270 w 10733315"/>
              <a:gd name="connsiteY5" fmla="*/ 6151510 h 6447437"/>
              <a:gd name="connsiteX6" fmla="*/ 4424793 w 10733315"/>
              <a:gd name="connsiteY6" fmla="*/ 4529073 h 6447437"/>
              <a:gd name="connsiteX7" fmla="*/ 5256599 w 10733315"/>
              <a:gd name="connsiteY7" fmla="*/ 3555932 h 6447437"/>
              <a:gd name="connsiteX8" fmla="*/ 7150363 w 10733315"/>
              <a:gd name="connsiteY8" fmla="*/ 3585361 h 6447437"/>
              <a:gd name="connsiteX9" fmla="*/ 9704552 w 10733315"/>
              <a:gd name="connsiteY9" fmla="*/ 2848100 h 6447437"/>
              <a:gd name="connsiteX10" fmla="*/ 10353471 w 10733315"/>
              <a:gd name="connsiteY10" fmla="*/ 1760026 h 6447437"/>
              <a:gd name="connsiteX11" fmla="*/ 10263123 w 10733315"/>
              <a:gd name="connsiteY11" fmla="*/ 410929 h 6447437"/>
              <a:gd name="connsiteX0" fmla="*/ 10263123 w 10764032"/>
              <a:gd name="connsiteY0" fmla="*/ 410929 h 6447437"/>
              <a:gd name="connsiteX1" fmla="*/ 4659240 w 10764032"/>
              <a:gd name="connsiteY1" fmla="*/ 48629 h 6447437"/>
              <a:gd name="connsiteX2" fmla="*/ 1089226 w 10764032"/>
              <a:gd name="connsiteY2" fmla="*/ 167925 h 6447437"/>
              <a:gd name="connsiteX3" fmla="*/ 5414 w 10764032"/>
              <a:gd name="connsiteY3" fmla="*/ 3091768 h 6447437"/>
              <a:gd name="connsiteX4" fmla="*/ 652215 w 10764032"/>
              <a:gd name="connsiteY4" fmla="*/ 6146483 h 6447437"/>
              <a:gd name="connsiteX5" fmla="*/ 4073270 w 10764032"/>
              <a:gd name="connsiteY5" fmla="*/ 6151510 h 6447437"/>
              <a:gd name="connsiteX6" fmla="*/ 4424793 w 10764032"/>
              <a:gd name="connsiteY6" fmla="*/ 4529073 h 6447437"/>
              <a:gd name="connsiteX7" fmla="*/ 5256599 w 10764032"/>
              <a:gd name="connsiteY7" fmla="*/ 3555932 h 6447437"/>
              <a:gd name="connsiteX8" fmla="*/ 7150363 w 10764032"/>
              <a:gd name="connsiteY8" fmla="*/ 3585361 h 6447437"/>
              <a:gd name="connsiteX9" fmla="*/ 9031869 w 10764032"/>
              <a:gd name="connsiteY9" fmla="*/ 2848100 h 6447437"/>
              <a:gd name="connsiteX10" fmla="*/ 10353471 w 10764032"/>
              <a:gd name="connsiteY10" fmla="*/ 1760026 h 6447437"/>
              <a:gd name="connsiteX11" fmla="*/ 10263123 w 10764032"/>
              <a:gd name="connsiteY11" fmla="*/ 410929 h 6447437"/>
              <a:gd name="connsiteX0" fmla="*/ 10263123 w 10792607"/>
              <a:gd name="connsiteY0" fmla="*/ 410929 h 6447437"/>
              <a:gd name="connsiteX1" fmla="*/ 4659240 w 10792607"/>
              <a:gd name="connsiteY1" fmla="*/ 48629 h 6447437"/>
              <a:gd name="connsiteX2" fmla="*/ 1089226 w 10792607"/>
              <a:gd name="connsiteY2" fmla="*/ 167925 h 6447437"/>
              <a:gd name="connsiteX3" fmla="*/ 5414 w 10792607"/>
              <a:gd name="connsiteY3" fmla="*/ 3091768 h 6447437"/>
              <a:gd name="connsiteX4" fmla="*/ 652215 w 10792607"/>
              <a:gd name="connsiteY4" fmla="*/ 6146483 h 6447437"/>
              <a:gd name="connsiteX5" fmla="*/ 4073270 w 10792607"/>
              <a:gd name="connsiteY5" fmla="*/ 6151510 h 6447437"/>
              <a:gd name="connsiteX6" fmla="*/ 4424793 w 10792607"/>
              <a:gd name="connsiteY6" fmla="*/ 4529073 h 6447437"/>
              <a:gd name="connsiteX7" fmla="*/ 5256599 w 10792607"/>
              <a:gd name="connsiteY7" fmla="*/ 3555932 h 6447437"/>
              <a:gd name="connsiteX8" fmla="*/ 7150363 w 10792607"/>
              <a:gd name="connsiteY8" fmla="*/ 3585361 h 6447437"/>
              <a:gd name="connsiteX9" fmla="*/ 9031869 w 10792607"/>
              <a:gd name="connsiteY9" fmla="*/ 2848100 h 6447437"/>
              <a:gd name="connsiteX10" fmla="*/ 10419420 w 10792607"/>
              <a:gd name="connsiteY10" fmla="*/ 2178042 h 6447437"/>
              <a:gd name="connsiteX11" fmla="*/ 10263123 w 10792607"/>
              <a:gd name="connsiteY11" fmla="*/ 410929 h 6447437"/>
              <a:gd name="connsiteX0" fmla="*/ 10263123 w 10792607"/>
              <a:gd name="connsiteY0" fmla="*/ 410929 h 6447437"/>
              <a:gd name="connsiteX1" fmla="*/ 4659240 w 10792607"/>
              <a:gd name="connsiteY1" fmla="*/ 48629 h 6447437"/>
              <a:gd name="connsiteX2" fmla="*/ 1089226 w 10792607"/>
              <a:gd name="connsiteY2" fmla="*/ 167925 h 6447437"/>
              <a:gd name="connsiteX3" fmla="*/ 5414 w 10792607"/>
              <a:gd name="connsiteY3" fmla="*/ 3091768 h 6447437"/>
              <a:gd name="connsiteX4" fmla="*/ 652215 w 10792607"/>
              <a:gd name="connsiteY4" fmla="*/ 6146483 h 6447437"/>
              <a:gd name="connsiteX5" fmla="*/ 4073270 w 10792607"/>
              <a:gd name="connsiteY5" fmla="*/ 6151510 h 6447437"/>
              <a:gd name="connsiteX6" fmla="*/ 4424793 w 10792607"/>
              <a:gd name="connsiteY6" fmla="*/ 4529073 h 6447437"/>
              <a:gd name="connsiteX7" fmla="*/ 5256599 w 10792607"/>
              <a:gd name="connsiteY7" fmla="*/ 3555932 h 6447437"/>
              <a:gd name="connsiteX8" fmla="*/ 7137174 w 10792607"/>
              <a:gd name="connsiteY8" fmla="*/ 3498501 h 6447437"/>
              <a:gd name="connsiteX9" fmla="*/ 9031869 w 10792607"/>
              <a:gd name="connsiteY9" fmla="*/ 2848100 h 6447437"/>
              <a:gd name="connsiteX10" fmla="*/ 10419420 w 10792607"/>
              <a:gd name="connsiteY10" fmla="*/ 2178042 h 6447437"/>
              <a:gd name="connsiteX11" fmla="*/ 10263123 w 10792607"/>
              <a:gd name="connsiteY11" fmla="*/ 410929 h 6447437"/>
              <a:gd name="connsiteX0" fmla="*/ 10263123 w 10792607"/>
              <a:gd name="connsiteY0" fmla="*/ 410929 h 6447437"/>
              <a:gd name="connsiteX1" fmla="*/ 4659240 w 10792607"/>
              <a:gd name="connsiteY1" fmla="*/ 48629 h 6447437"/>
              <a:gd name="connsiteX2" fmla="*/ 1089226 w 10792607"/>
              <a:gd name="connsiteY2" fmla="*/ 167925 h 6447437"/>
              <a:gd name="connsiteX3" fmla="*/ 5414 w 10792607"/>
              <a:gd name="connsiteY3" fmla="*/ 3091768 h 6447437"/>
              <a:gd name="connsiteX4" fmla="*/ 652215 w 10792607"/>
              <a:gd name="connsiteY4" fmla="*/ 6146483 h 6447437"/>
              <a:gd name="connsiteX5" fmla="*/ 4073270 w 10792607"/>
              <a:gd name="connsiteY5" fmla="*/ 6151510 h 6447437"/>
              <a:gd name="connsiteX6" fmla="*/ 4424793 w 10792607"/>
              <a:gd name="connsiteY6" fmla="*/ 4529073 h 6447437"/>
              <a:gd name="connsiteX7" fmla="*/ 5256599 w 10792607"/>
              <a:gd name="connsiteY7" fmla="*/ 3555932 h 6447437"/>
              <a:gd name="connsiteX8" fmla="*/ 7137174 w 10792607"/>
              <a:gd name="connsiteY8" fmla="*/ 3498501 h 6447437"/>
              <a:gd name="connsiteX9" fmla="*/ 9031869 w 10792607"/>
              <a:gd name="connsiteY9" fmla="*/ 2848100 h 6447437"/>
              <a:gd name="connsiteX10" fmla="*/ 10419420 w 10792607"/>
              <a:gd name="connsiteY10" fmla="*/ 2178042 h 6447437"/>
              <a:gd name="connsiteX11" fmla="*/ 10263123 w 10792607"/>
              <a:gd name="connsiteY11" fmla="*/ 410929 h 6447437"/>
              <a:gd name="connsiteX0" fmla="*/ 10263123 w 10792607"/>
              <a:gd name="connsiteY0" fmla="*/ 410929 h 6447437"/>
              <a:gd name="connsiteX1" fmla="*/ 4659240 w 10792607"/>
              <a:gd name="connsiteY1" fmla="*/ 48629 h 6447437"/>
              <a:gd name="connsiteX2" fmla="*/ 1089226 w 10792607"/>
              <a:gd name="connsiteY2" fmla="*/ 167925 h 6447437"/>
              <a:gd name="connsiteX3" fmla="*/ 5414 w 10792607"/>
              <a:gd name="connsiteY3" fmla="*/ 3091768 h 6447437"/>
              <a:gd name="connsiteX4" fmla="*/ 652215 w 10792607"/>
              <a:gd name="connsiteY4" fmla="*/ 6146483 h 6447437"/>
              <a:gd name="connsiteX5" fmla="*/ 4073270 w 10792607"/>
              <a:gd name="connsiteY5" fmla="*/ 6151510 h 6447437"/>
              <a:gd name="connsiteX6" fmla="*/ 4424793 w 10792607"/>
              <a:gd name="connsiteY6" fmla="*/ 4529073 h 6447437"/>
              <a:gd name="connsiteX7" fmla="*/ 5111511 w 10792607"/>
              <a:gd name="connsiteY7" fmla="*/ 3735083 h 6447437"/>
              <a:gd name="connsiteX8" fmla="*/ 7137174 w 10792607"/>
              <a:gd name="connsiteY8" fmla="*/ 3498501 h 6447437"/>
              <a:gd name="connsiteX9" fmla="*/ 9031869 w 10792607"/>
              <a:gd name="connsiteY9" fmla="*/ 2848100 h 6447437"/>
              <a:gd name="connsiteX10" fmla="*/ 10419420 w 10792607"/>
              <a:gd name="connsiteY10" fmla="*/ 2178042 h 6447437"/>
              <a:gd name="connsiteX11" fmla="*/ 10263123 w 10792607"/>
              <a:gd name="connsiteY11" fmla="*/ 410929 h 6447437"/>
              <a:gd name="connsiteX0" fmla="*/ 10263123 w 10792607"/>
              <a:gd name="connsiteY0" fmla="*/ 410929 h 6447437"/>
              <a:gd name="connsiteX1" fmla="*/ 4659240 w 10792607"/>
              <a:gd name="connsiteY1" fmla="*/ 48629 h 6447437"/>
              <a:gd name="connsiteX2" fmla="*/ 1089226 w 10792607"/>
              <a:gd name="connsiteY2" fmla="*/ 167925 h 6447437"/>
              <a:gd name="connsiteX3" fmla="*/ 5414 w 10792607"/>
              <a:gd name="connsiteY3" fmla="*/ 3091768 h 6447437"/>
              <a:gd name="connsiteX4" fmla="*/ 652215 w 10792607"/>
              <a:gd name="connsiteY4" fmla="*/ 6146483 h 6447437"/>
              <a:gd name="connsiteX5" fmla="*/ 4073270 w 10792607"/>
              <a:gd name="connsiteY5" fmla="*/ 6151510 h 6447437"/>
              <a:gd name="connsiteX6" fmla="*/ 4424793 w 10792607"/>
              <a:gd name="connsiteY6" fmla="*/ 4529073 h 6447437"/>
              <a:gd name="connsiteX7" fmla="*/ 5111511 w 10792607"/>
              <a:gd name="connsiteY7" fmla="*/ 3735083 h 6447437"/>
              <a:gd name="connsiteX8" fmla="*/ 7308642 w 10792607"/>
              <a:gd name="connsiteY8" fmla="*/ 3427927 h 6447437"/>
              <a:gd name="connsiteX9" fmla="*/ 9031869 w 10792607"/>
              <a:gd name="connsiteY9" fmla="*/ 2848100 h 6447437"/>
              <a:gd name="connsiteX10" fmla="*/ 10419420 w 10792607"/>
              <a:gd name="connsiteY10" fmla="*/ 2178042 h 6447437"/>
              <a:gd name="connsiteX11" fmla="*/ 10263123 w 10792607"/>
              <a:gd name="connsiteY11" fmla="*/ 410929 h 6447437"/>
              <a:gd name="connsiteX0" fmla="*/ 10263123 w 10792607"/>
              <a:gd name="connsiteY0" fmla="*/ 410929 h 6447437"/>
              <a:gd name="connsiteX1" fmla="*/ 4659240 w 10792607"/>
              <a:gd name="connsiteY1" fmla="*/ 48629 h 6447437"/>
              <a:gd name="connsiteX2" fmla="*/ 1089226 w 10792607"/>
              <a:gd name="connsiteY2" fmla="*/ 167925 h 6447437"/>
              <a:gd name="connsiteX3" fmla="*/ 5414 w 10792607"/>
              <a:gd name="connsiteY3" fmla="*/ 3091768 h 6447437"/>
              <a:gd name="connsiteX4" fmla="*/ 652215 w 10792607"/>
              <a:gd name="connsiteY4" fmla="*/ 6146483 h 6447437"/>
              <a:gd name="connsiteX5" fmla="*/ 4073270 w 10792607"/>
              <a:gd name="connsiteY5" fmla="*/ 6151510 h 6447437"/>
              <a:gd name="connsiteX6" fmla="*/ 4424793 w 10792607"/>
              <a:gd name="connsiteY6" fmla="*/ 4529073 h 6447437"/>
              <a:gd name="connsiteX7" fmla="*/ 5111511 w 10792607"/>
              <a:gd name="connsiteY7" fmla="*/ 3735083 h 6447437"/>
              <a:gd name="connsiteX8" fmla="*/ 7308642 w 10792607"/>
              <a:gd name="connsiteY8" fmla="*/ 3427927 h 6447437"/>
              <a:gd name="connsiteX9" fmla="*/ 9031869 w 10792607"/>
              <a:gd name="connsiteY9" fmla="*/ 2848100 h 6447437"/>
              <a:gd name="connsiteX10" fmla="*/ 10419420 w 10792607"/>
              <a:gd name="connsiteY10" fmla="*/ 2178042 h 6447437"/>
              <a:gd name="connsiteX11" fmla="*/ 10263123 w 10792607"/>
              <a:gd name="connsiteY11" fmla="*/ 410929 h 6447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792607" h="6447437">
                <a:moveTo>
                  <a:pt x="10263123" y="410929"/>
                </a:moveTo>
                <a:cubicBezTo>
                  <a:pt x="9303093" y="56027"/>
                  <a:pt x="6188223" y="89130"/>
                  <a:pt x="4659240" y="48629"/>
                </a:cubicBezTo>
                <a:cubicBezTo>
                  <a:pt x="3130257" y="8128"/>
                  <a:pt x="2042428" y="-79413"/>
                  <a:pt x="1089226" y="167925"/>
                </a:cubicBezTo>
                <a:cubicBezTo>
                  <a:pt x="136024" y="415263"/>
                  <a:pt x="-35195" y="2183312"/>
                  <a:pt x="5414" y="3091768"/>
                </a:cubicBezTo>
                <a:cubicBezTo>
                  <a:pt x="46023" y="4000224"/>
                  <a:pt x="-25761" y="5636526"/>
                  <a:pt x="652215" y="6146483"/>
                </a:cubicBezTo>
                <a:cubicBezTo>
                  <a:pt x="1330191" y="6656440"/>
                  <a:pt x="3444507" y="6421078"/>
                  <a:pt x="4073270" y="6151510"/>
                </a:cubicBezTo>
                <a:cubicBezTo>
                  <a:pt x="4702033" y="5881942"/>
                  <a:pt x="4251753" y="4931811"/>
                  <a:pt x="4424793" y="4529073"/>
                </a:cubicBezTo>
                <a:cubicBezTo>
                  <a:pt x="4597833" y="4126335"/>
                  <a:pt x="4630870" y="3918607"/>
                  <a:pt x="5111511" y="3735083"/>
                </a:cubicBezTo>
                <a:cubicBezTo>
                  <a:pt x="5592153" y="3551559"/>
                  <a:pt x="6454060" y="3554255"/>
                  <a:pt x="7308642" y="3427927"/>
                </a:cubicBezTo>
                <a:cubicBezTo>
                  <a:pt x="8644048" y="3000601"/>
                  <a:pt x="8510108" y="3086272"/>
                  <a:pt x="9031869" y="2848100"/>
                </a:cubicBezTo>
                <a:cubicBezTo>
                  <a:pt x="9553630" y="2609928"/>
                  <a:pt x="10214211" y="2584237"/>
                  <a:pt x="10419420" y="2178042"/>
                </a:cubicBezTo>
                <a:cubicBezTo>
                  <a:pt x="10624629" y="1771847"/>
                  <a:pt x="11223153" y="765831"/>
                  <a:pt x="10263123" y="410929"/>
                </a:cubicBezTo>
                <a:close/>
              </a:path>
            </a:pathLst>
          </a:custGeom>
          <a:noFill/>
          <a:ln w="190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171124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598516" y="3846024"/>
            <a:ext cx="3395766" cy="2840982"/>
          </a:xfrm>
          <a:prstGeom prst="rect">
            <a:avLst/>
          </a:prstGeom>
        </p:spPr>
      </p:pic>
      <p:pic>
        <p:nvPicPr>
          <p:cNvPr id="3" name="Picture 2"/>
          <p:cNvPicPr>
            <a:picLocks noChangeAspect="1"/>
          </p:cNvPicPr>
          <p:nvPr/>
        </p:nvPicPr>
        <p:blipFill rotWithShape="1">
          <a:blip r:embed="rId4"/>
          <a:srcRect r="10997"/>
          <a:stretch/>
        </p:blipFill>
        <p:spPr>
          <a:xfrm>
            <a:off x="1142007" y="1967593"/>
            <a:ext cx="2973506" cy="2249619"/>
          </a:xfrm>
          <a:prstGeom prst="rect">
            <a:avLst/>
          </a:prstGeom>
        </p:spPr>
      </p:pic>
      <p:sp>
        <p:nvSpPr>
          <p:cNvPr id="13" name="Title 1">
            <a:extLst>
              <a:ext uri="{FF2B5EF4-FFF2-40B4-BE49-F238E27FC236}">
                <a16:creationId xmlns:a16="http://schemas.microsoft.com/office/drawing/2014/main" xmlns="" id="{10F77E7C-7E16-4C27-9240-48012CC5B32A}"/>
              </a:ext>
            </a:extLst>
          </p:cNvPr>
          <p:cNvSpPr txBox="1">
            <a:spLocks/>
          </p:cNvSpPr>
          <p:nvPr/>
        </p:nvSpPr>
        <p:spPr>
          <a:xfrm>
            <a:off x="6519598" y="99752"/>
            <a:ext cx="2845320" cy="84062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smtClean="0">
                <a:latin typeface="+mn-lt"/>
              </a:rPr>
              <a:t>Tasks</a:t>
            </a:r>
            <a:endParaRPr lang="en-US" dirty="0">
              <a:latin typeface="+mn-lt"/>
            </a:endParaRPr>
          </a:p>
        </p:txBody>
      </p:sp>
      <p:sp>
        <p:nvSpPr>
          <p:cNvPr id="14" name="Content Placeholder 11"/>
          <p:cNvSpPr txBox="1">
            <a:spLocks/>
          </p:cNvSpPr>
          <p:nvPr/>
        </p:nvSpPr>
        <p:spPr>
          <a:xfrm>
            <a:off x="5220017" y="1016775"/>
            <a:ext cx="6233769" cy="5500307"/>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dirty="0" smtClean="0"/>
              <a:t>Identify the stakeholders and have a conversation about their needs</a:t>
            </a:r>
          </a:p>
          <a:p>
            <a:endParaRPr lang="en-US" sz="3600" dirty="0" smtClean="0"/>
          </a:p>
          <a:p>
            <a:r>
              <a:rPr lang="en-US" sz="3600" dirty="0" smtClean="0"/>
              <a:t>Define your challenge,   develop a minimum viable system and a realistic implementation plan</a:t>
            </a:r>
          </a:p>
          <a:p>
            <a:r>
              <a:rPr lang="en-US" sz="3600" dirty="0" smtClean="0"/>
              <a:t>Give the final presentation</a:t>
            </a:r>
          </a:p>
          <a:p>
            <a:r>
              <a:rPr lang="en-US" sz="3600" dirty="0" smtClean="0"/>
              <a:t>Potentially execute your plan</a:t>
            </a:r>
            <a:endParaRPr lang="en-US" sz="3500" dirty="0" smtClean="0"/>
          </a:p>
        </p:txBody>
      </p:sp>
      <p:pic>
        <p:nvPicPr>
          <p:cNvPr id="2" name="Picture 1"/>
          <p:cNvPicPr>
            <a:picLocks noChangeAspect="1"/>
          </p:cNvPicPr>
          <p:nvPr/>
        </p:nvPicPr>
        <p:blipFill>
          <a:blip r:embed="rId5"/>
          <a:stretch>
            <a:fillRect/>
          </a:stretch>
        </p:blipFill>
        <p:spPr>
          <a:xfrm>
            <a:off x="233069" y="353262"/>
            <a:ext cx="3252688" cy="1829996"/>
          </a:xfrm>
          <a:prstGeom prst="rect">
            <a:avLst/>
          </a:prstGeom>
        </p:spPr>
      </p:pic>
      <p:pic>
        <p:nvPicPr>
          <p:cNvPr id="5" name="Picture 4"/>
          <p:cNvPicPr>
            <a:picLocks noChangeAspect="1"/>
          </p:cNvPicPr>
          <p:nvPr/>
        </p:nvPicPr>
        <p:blipFill rotWithShape="1">
          <a:blip r:embed="rId6"/>
          <a:srcRect l="3291" t="29524" r="12067" b="1905"/>
          <a:stretch/>
        </p:blipFill>
        <p:spPr>
          <a:xfrm>
            <a:off x="80490" y="1798004"/>
            <a:ext cx="1578785" cy="4210094"/>
          </a:xfrm>
          <a:prstGeom prst="rect">
            <a:avLst/>
          </a:prstGeom>
        </p:spPr>
      </p:pic>
      <p:sp>
        <p:nvSpPr>
          <p:cNvPr id="6" name="Curved Right Arrow 5"/>
          <p:cNvSpPr/>
          <p:nvPr/>
        </p:nvSpPr>
        <p:spPr>
          <a:xfrm>
            <a:off x="4672083" y="1967592"/>
            <a:ext cx="755151" cy="2414128"/>
          </a:xfrm>
          <a:prstGeom prst="curvedRightArrow">
            <a:avLst/>
          </a:prstGeom>
          <a:solidFill>
            <a:schemeClr val="tx1"/>
          </a:solidFill>
          <a:ln w="254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extBox 7"/>
          <p:cNvSpPr txBox="1"/>
          <p:nvPr/>
        </p:nvSpPr>
        <p:spPr>
          <a:xfrm>
            <a:off x="6783919" y="2412611"/>
            <a:ext cx="2666027" cy="584775"/>
          </a:xfrm>
          <a:prstGeom prst="rect">
            <a:avLst/>
          </a:prstGeom>
          <a:noFill/>
        </p:spPr>
        <p:txBody>
          <a:bodyPr wrap="square" rtlCol="0">
            <a:spAutoFit/>
          </a:bodyPr>
          <a:lstStyle/>
          <a:p>
            <a:r>
              <a:rPr lang="en-US" sz="3200" dirty="0" smtClean="0"/>
              <a:t>iterate (a lot)</a:t>
            </a:r>
            <a:endParaRPr lang="en-US" sz="3200" dirty="0"/>
          </a:p>
        </p:txBody>
      </p:sp>
      <p:sp>
        <p:nvSpPr>
          <p:cNvPr id="15" name="Curved Right Arrow 14"/>
          <p:cNvSpPr/>
          <p:nvPr/>
        </p:nvSpPr>
        <p:spPr>
          <a:xfrm rot="10800000">
            <a:off x="10002198" y="1967593"/>
            <a:ext cx="755151" cy="2332113"/>
          </a:xfrm>
          <a:prstGeom prst="curvedRightArrow">
            <a:avLst/>
          </a:prstGeom>
          <a:solidFill>
            <a:schemeClr val="tx1"/>
          </a:solidFill>
          <a:ln w="254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4378013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7336214" y="1860942"/>
            <a:ext cx="4585520" cy="3830941"/>
          </a:xfrm>
          <a:prstGeom prst="rect">
            <a:avLst/>
          </a:prstGeom>
        </p:spPr>
      </p:pic>
      <p:sp>
        <p:nvSpPr>
          <p:cNvPr id="13" name="Title 1">
            <a:extLst>
              <a:ext uri="{FF2B5EF4-FFF2-40B4-BE49-F238E27FC236}">
                <a16:creationId xmlns:a16="http://schemas.microsoft.com/office/drawing/2014/main" xmlns="" id="{10F77E7C-7E16-4C27-9240-48012CC5B32A}"/>
              </a:ext>
            </a:extLst>
          </p:cNvPr>
          <p:cNvSpPr txBox="1">
            <a:spLocks/>
          </p:cNvSpPr>
          <p:nvPr/>
        </p:nvSpPr>
        <p:spPr>
          <a:xfrm>
            <a:off x="732128" y="256697"/>
            <a:ext cx="10515600" cy="84062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smtClean="0">
                <a:latin typeface="+mn-lt"/>
              </a:rPr>
              <a:t>Required Skills Include</a:t>
            </a:r>
            <a:endParaRPr lang="en-US" dirty="0">
              <a:latin typeface="+mn-lt"/>
            </a:endParaRPr>
          </a:p>
        </p:txBody>
      </p:sp>
      <p:sp>
        <p:nvSpPr>
          <p:cNvPr id="14" name="Content Placeholder 11"/>
          <p:cNvSpPr txBox="1">
            <a:spLocks/>
          </p:cNvSpPr>
          <p:nvPr/>
        </p:nvSpPr>
        <p:spPr>
          <a:xfrm>
            <a:off x="358109" y="1349042"/>
            <a:ext cx="6854350" cy="4957482"/>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dirty="0" smtClean="0"/>
              <a:t>Marine and Environmental Science and Policy</a:t>
            </a:r>
          </a:p>
          <a:p>
            <a:r>
              <a:rPr lang="en-US" sz="3600" dirty="0" smtClean="0"/>
              <a:t>Market analysis and business development</a:t>
            </a:r>
          </a:p>
          <a:p>
            <a:r>
              <a:rPr lang="en-US" sz="3600" dirty="0" smtClean="0"/>
              <a:t>Electrical, Software, Ocean, Industrial Mechanical and System Engineering</a:t>
            </a:r>
          </a:p>
          <a:p>
            <a:r>
              <a:rPr lang="en-US" sz="3600" dirty="0" smtClean="0"/>
              <a:t>Data Science of all kinds</a:t>
            </a:r>
          </a:p>
          <a:p>
            <a:r>
              <a:rPr lang="en-US" sz="3600" b="1" u="sng" dirty="0" smtClean="0"/>
              <a:t>People Skills </a:t>
            </a:r>
          </a:p>
          <a:p>
            <a:endParaRPr lang="en-US" sz="3600" b="1" u="sng" dirty="0"/>
          </a:p>
          <a:p>
            <a:r>
              <a:rPr lang="en-US" sz="3600" dirty="0" smtClean="0"/>
              <a:t>Thanks for listening</a:t>
            </a:r>
          </a:p>
          <a:p>
            <a:endParaRPr lang="en-US" dirty="0"/>
          </a:p>
          <a:p>
            <a:endParaRPr lang="en-US" dirty="0"/>
          </a:p>
        </p:txBody>
      </p:sp>
    </p:spTree>
    <p:extLst>
      <p:ext uri="{BB962C8B-B14F-4D97-AF65-F5344CB8AC3E}">
        <p14:creationId xmlns:p14="http://schemas.microsoft.com/office/powerpoint/2010/main" val="145569630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10002</TotalTime>
  <Words>930</Words>
  <Application>Microsoft Office PowerPoint</Application>
  <PresentationFormat>Widescreen</PresentationFormat>
  <Paragraphs>131</Paragraphs>
  <Slides>7</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Calibri Light</vt:lpstr>
      <vt:lpstr>Times New Roman</vt:lpstr>
      <vt:lpstr>Office Theme</vt:lpstr>
      <vt:lpstr>Climate Change: A Wicked Problem</vt:lpstr>
      <vt:lpstr>Threatened Fisheries: Another Wicked Problem</vt:lpstr>
      <vt:lpstr>The New Arctic: Another Wicked Problem</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New Profiling Float for Coastal and Upper Water Column Applications</dc:title>
  <dc:creator>Gene Massion</dc:creator>
  <cp:lastModifiedBy>Gene Massion</cp:lastModifiedBy>
  <cp:revision>587</cp:revision>
  <dcterms:created xsi:type="dcterms:W3CDTF">2020-02-04T17:30:15Z</dcterms:created>
  <dcterms:modified xsi:type="dcterms:W3CDTF">2024-05-13T02:37:29Z</dcterms:modified>
</cp:coreProperties>
</file>